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vsd" ContentType="application/vnd.visio"/>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749" autoAdjust="0"/>
  </p:normalViewPr>
  <p:slideViewPr>
    <p:cSldViewPr>
      <p:cViewPr varScale="1">
        <p:scale>
          <a:sx n="108" d="100"/>
          <a:sy n="108" d="100"/>
        </p:scale>
        <p:origin x="-17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990"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FC381A-CE65-4813-BED0-776FAC66C572}" type="datetimeFigureOut">
              <a:rPr lang="zh-CN" altLang="en-US" smtClean="0"/>
              <a:pPr/>
              <a:t>2014/6/20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D9186F-9B45-4DB0-8129-BD29134D7F60}" type="slidenum">
              <a:rPr lang="zh-CN" altLang="en-US" smtClean="0"/>
              <a:pPr/>
              <a:t>‹#›</a:t>
            </a:fld>
            <a:endParaRPr lang="zh-CN" altLang="en-US"/>
          </a:p>
        </p:txBody>
      </p:sp>
    </p:spTree>
    <p:extLst>
      <p:ext uri="{BB962C8B-B14F-4D97-AF65-F5344CB8AC3E}">
        <p14:creationId xmlns:p14="http://schemas.microsoft.com/office/powerpoint/2010/main" xmlns="" val="37248401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4DD75-99C4-49CA-9217-DF0243A0988E}" type="datetimeFigureOut">
              <a:rPr lang="zh-CN" altLang="en-US" smtClean="0"/>
              <a:pPr/>
              <a:t>2014/6/20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14260-B4A6-43B0-826B-A95EFC910B24}" type="slidenum">
              <a:rPr lang="zh-CN" altLang="en-US" smtClean="0"/>
              <a:pPr/>
              <a:t>‹#›</a:t>
            </a:fld>
            <a:endParaRPr lang="zh-CN" altLang="en-US"/>
          </a:p>
        </p:txBody>
      </p:sp>
    </p:spTree>
    <p:extLst>
      <p:ext uri="{BB962C8B-B14F-4D97-AF65-F5344CB8AC3E}">
        <p14:creationId xmlns:p14="http://schemas.microsoft.com/office/powerpoint/2010/main" xmlns="" val="49698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8" name="内容占位符 2"/>
          <p:cNvSpPr>
            <a:spLocks noGrp="1"/>
          </p:cNvSpPr>
          <p:nvPr>
            <p:ph idx="1"/>
          </p:nvPr>
        </p:nvSpPr>
        <p:spPr>
          <a:xfrm>
            <a:off x="899592" y="1412776"/>
            <a:ext cx="7488832" cy="4713387"/>
          </a:xfrm>
        </p:spPr>
        <p:txBody>
          <a:bodyPr>
            <a:normAutofit/>
          </a:bodyPr>
          <a:lstStyle>
            <a:lvl1pPr>
              <a:lnSpc>
                <a:spcPct val="150000"/>
              </a:lnSpc>
              <a:buFont typeface="+mj-lt"/>
              <a:buAutoNum type="arabicPeriod"/>
              <a:defRPr sz="2400" b="1"/>
            </a:lvl1pPr>
            <a:lvl2pPr indent="0">
              <a:buFontTx/>
              <a:buNone/>
              <a:defRPr sz="2000"/>
            </a:lvl2pPr>
          </a:lstStyle>
          <a:p>
            <a:pPr lvl="0"/>
            <a:r>
              <a:rPr lang="zh-CN" altLang="en-US" dirty="0" smtClean="0"/>
              <a:t>单击此处编辑母版文本样式</a:t>
            </a:r>
            <a:endParaRPr lang="en-US" altLang="zh-CN" dirty="0" smtClean="0"/>
          </a:p>
        </p:txBody>
      </p:sp>
      <p:sp>
        <p:nvSpPr>
          <p:cNvPr id="9" name="日期占位符 8"/>
          <p:cNvSpPr>
            <a:spLocks noGrp="1"/>
          </p:cNvSpPr>
          <p:nvPr>
            <p:ph type="dt" sz="half" idx="10"/>
          </p:nvPr>
        </p:nvSpPr>
        <p:spPr/>
        <p:txBody>
          <a:bodyPr/>
          <a:lstStyle/>
          <a:p>
            <a:fld id="{DE3B03C8-02EF-460A-A21C-E744A7B52EF2}" type="datetime1">
              <a:rPr lang="zh-CN" altLang="en-US" smtClean="0"/>
              <a:pPr/>
              <a:t>2014/6/20</a:t>
            </a:fld>
            <a:endParaRPr lang="zh-CN" altLang="en-US" dirty="0"/>
          </a:p>
        </p:txBody>
      </p:sp>
      <p:sp>
        <p:nvSpPr>
          <p:cNvPr id="10" name="灯片编号占位符 9"/>
          <p:cNvSpPr>
            <a:spLocks noGrp="1"/>
          </p:cNvSpPr>
          <p:nvPr>
            <p:ph type="sldNum" sz="quarter" idx="11"/>
          </p:nvPr>
        </p:nvSpPr>
        <p:spPr/>
        <p:txBody>
          <a:bodyPr/>
          <a:lstStyle/>
          <a:p>
            <a:fld id="{75B6CC0E-6B2B-427F-9144-B8378FB03372}" type="slidenum">
              <a:rPr lang="zh-CN" altLang="en-US" smtClean="0"/>
              <a:pPr/>
              <a:t>‹#›</a:t>
            </a:fld>
            <a:r>
              <a:rPr lang="en-US" altLang="zh-CN" smtClean="0"/>
              <a:t>/TP</a:t>
            </a:r>
            <a:endParaRPr lang="zh-CN" altLang="en-US" dirty="0"/>
          </a:p>
        </p:txBody>
      </p:sp>
      <p:sp>
        <p:nvSpPr>
          <p:cNvPr id="11" name="页脚占位符 10"/>
          <p:cNvSpPr>
            <a:spLocks noGrp="1"/>
          </p:cNvSpPr>
          <p:nvPr>
            <p:ph type="ftr" sz="quarter" idx="12"/>
          </p:nvPr>
        </p:nvSpPr>
        <p:spPr/>
        <p:txBody>
          <a:bodyPr/>
          <a:lstStyle/>
          <a:p>
            <a:r>
              <a:rPr lang="en-US" altLang="zh-CN" dirty="0" smtClean="0"/>
              <a:t>Dr. </a:t>
            </a:r>
            <a:r>
              <a:rPr lang="zh-CN" altLang="en-US" dirty="0" smtClean="0"/>
              <a:t>沙行勉</a:t>
            </a:r>
            <a:endParaRPr lang="zh-CN" altLang="en-US" dirty="0"/>
          </a:p>
        </p:txBody>
      </p:sp>
      <p:sp>
        <p:nvSpPr>
          <p:cNvPr id="12" name="标题 11"/>
          <p:cNvSpPr>
            <a:spLocks noGrp="1"/>
          </p:cNvSpPr>
          <p:nvPr>
            <p:ph type="title" hasCustomPrompt="1"/>
          </p:nvPr>
        </p:nvSpPr>
        <p:spPr/>
        <p:txBody>
          <a:bodyPr/>
          <a:lstStyle>
            <a:lvl1pPr>
              <a:defRPr sz="4000"/>
            </a:lvl1pPr>
          </a:lstStyle>
          <a:p>
            <a:r>
              <a:rPr lang="zh-CN" altLang="en-US" dirty="0" smtClean="0"/>
              <a:t>第</a:t>
            </a:r>
            <a:r>
              <a:rPr lang="en-US" altLang="zh-CN" dirty="0" smtClean="0"/>
              <a:t>X</a:t>
            </a:r>
            <a:r>
              <a:rPr lang="zh-CN" altLang="en-US" dirty="0" smtClean="0"/>
              <a:t>章 </a:t>
            </a:r>
            <a:r>
              <a:rPr lang="en-US" altLang="zh-CN" dirty="0" smtClean="0"/>
              <a:t>XXXXXX</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485800"/>
            <a:ext cx="8229600" cy="782960"/>
          </a:xfrm>
        </p:spPr>
        <p:txBody>
          <a:bodyPr>
            <a:normAutofit/>
          </a:bodyPr>
          <a:lstStyle>
            <a:lvl1pPr>
              <a:defRPr sz="3600"/>
            </a:lvl1pPr>
          </a:lstStyle>
          <a:p>
            <a:r>
              <a:rPr lang="zh-CN" altLang="en-US" dirty="0" smtClean="0"/>
              <a:t>第</a:t>
            </a:r>
            <a:r>
              <a:rPr lang="en-US" altLang="zh-CN" dirty="0" smtClean="0"/>
              <a:t>X</a:t>
            </a:r>
            <a:r>
              <a:rPr lang="zh-CN" altLang="en-US" dirty="0" smtClean="0"/>
              <a:t>节 </a:t>
            </a:r>
            <a:r>
              <a:rPr lang="en-US" altLang="zh-CN" dirty="0" smtClean="0"/>
              <a:t>XXXXXX</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899592" y="1412776"/>
            <a:ext cx="7488832" cy="4713387"/>
          </a:xfrm>
        </p:spPr>
        <p:txBody>
          <a:bodyPr/>
          <a:lstStyle>
            <a:lvl1pPr>
              <a:lnSpc>
                <a:spcPct val="150000"/>
              </a:lnSpc>
              <a:buFont typeface="+mj-lt"/>
              <a:buAutoNum type="arabicPeriod"/>
              <a:defRPr sz="2400"/>
            </a:lvl1pPr>
            <a:lvl2pPr indent="0">
              <a:buFontTx/>
              <a:buNone/>
              <a:defRPr sz="2000"/>
            </a:lvl2pPr>
          </a:lstStyle>
          <a:p>
            <a:pPr lvl="0"/>
            <a:r>
              <a:rPr lang="zh-CN" altLang="en-US" dirty="0" smtClean="0"/>
              <a:t>单击此处编辑母版文本样式</a:t>
            </a:r>
            <a:endParaRPr lang="en-US" altLang="zh-CN"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lstStyle>
            <a:lvl1pPr marL="0" indent="720000">
              <a:lnSpc>
                <a:spcPct val="130000"/>
              </a:lnSpc>
              <a:spcBef>
                <a:spcPts val="0"/>
              </a:spcBef>
              <a:buFont typeface="Arial"/>
              <a:buNone/>
              <a:defRPr sz="2400"/>
            </a:lvl1pPr>
            <a:lvl2pPr indent="0">
              <a:buFontTx/>
              <a:buNone/>
              <a:defRPr sz="2000"/>
            </a:lvl2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normAutofit/>
          </a:bodyPr>
          <a:lstStyle>
            <a:lvl1pPr marL="0" indent="457200">
              <a:lnSpc>
                <a:spcPct val="130000"/>
              </a:lnSpc>
              <a:spcBef>
                <a:spcPts val="0"/>
              </a:spcBef>
              <a:buFont typeface="Arial"/>
              <a:buNone/>
              <a:defRPr sz="1800" baseline="0"/>
            </a:lvl1pPr>
            <a:lvl2pPr indent="0">
              <a:buFontTx/>
              <a:buNone/>
              <a:defRPr sz="2000"/>
            </a:lvl2pPr>
          </a:lstStyle>
          <a:p>
            <a:pPr lvl="0"/>
            <a:r>
              <a:rPr lang="zh-CN" altLang="en-US" dirty="0" smtClean="0"/>
              <a:t>单击此处编辑母版文本样式</a:t>
            </a:r>
          </a:p>
        </p:txBody>
      </p:sp>
    </p:spTree>
    <p:extLst>
      <p:ext uri="{BB962C8B-B14F-4D97-AF65-F5344CB8AC3E}">
        <p14:creationId xmlns:p14="http://schemas.microsoft.com/office/powerpoint/2010/main" xmlns="" val="346928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3"/>
          <p:cNvSpPr>
            <a:spLocks noGrp="1"/>
          </p:cNvSpPr>
          <p:nvPr>
            <p:ph sz="half" idx="2" hasCustomPrompt="1"/>
          </p:nvPr>
        </p:nvSpPr>
        <p:spPr>
          <a:xfrm>
            <a:off x="5364088" y="1340768"/>
            <a:ext cx="3322712" cy="47853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1600" b="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smtClean="0"/>
              <a:t>&lt;</a:t>
            </a:r>
            <a:r>
              <a:rPr lang="zh-CN" altLang="en-US" dirty="0" smtClean="0"/>
              <a:t>程序</a:t>
            </a:r>
            <a:r>
              <a:rPr lang="en-US" altLang="zh-CN" dirty="0" smtClean="0"/>
              <a:t>&gt;</a:t>
            </a:r>
          </a:p>
          <a:p>
            <a:pPr lvl="0"/>
            <a:endParaRPr lang="zh-CN" altLang="en-US" dirty="0"/>
          </a:p>
        </p:txBody>
      </p:sp>
      <p:sp>
        <p:nvSpPr>
          <p:cNvPr id="9" name="内容占位符 2"/>
          <p:cNvSpPr>
            <a:spLocks noGrp="1"/>
          </p:cNvSpPr>
          <p:nvPr>
            <p:ph idx="1"/>
          </p:nvPr>
        </p:nvSpPr>
        <p:spPr>
          <a:xfrm>
            <a:off x="467544" y="1340768"/>
            <a:ext cx="4762872" cy="4785395"/>
          </a:xfrm>
        </p:spPr>
        <p:txBody>
          <a:bodyPr>
            <a:normAutofit/>
          </a:bodyPr>
          <a:lstStyle>
            <a:lvl1pPr>
              <a:lnSpc>
                <a:spcPct val="130000"/>
              </a:lnSpc>
              <a:spcBef>
                <a:spcPts val="0"/>
              </a:spcBef>
              <a:buFont typeface="+mj-lt"/>
              <a:buAutoNum type="arabicPeriod"/>
              <a:defRPr sz="1800" baseline="0"/>
            </a:lvl1pPr>
            <a:lvl2pPr indent="0">
              <a:buFontTx/>
              <a:buNone/>
              <a:defRPr sz="2000"/>
            </a:lvl2pPr>
          </a:lstStyle>
          <a:p>
            <a:pPr lvl="0"/>
            <a:r>
              <a:rPr lang="zh-CN" altLang="en-US" dirty="0" smtClean="0"/>
              <a:t>单击此处编辑母版文本样式</a:t>
            </a:r>
            <a:endParaRPr lang="en-US" altLang="zh-CN"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6" name="内容占位符 2"/>
          <p:cNvSpPr>
            <a:spLocks noGrp="1"/>
          </p:cNvSpPr>
          <p:nvPr>
            <p:ph sz="half" idx="1" hasCustomPrompt="1"/>
          </p:nvPr>
        </p:nvSpPr>
        <p:spPr>
          <a:xfrm>
            <a:off x="457200" y="1340768"/>
            <a:ext cx="4690864" cy="4785395"/>
          </a:xfrm>
        </p:spPr>
        <p:txBody>
          <a:bodyPr>
            <a:normAutofit/>
          </a:bodyPr>
          <a:lstStyle>
            <a:lvl1pPr marL="0" indent="514350">
              <a:lnSpc>
                <a:spcPct val="130000"/>
              </a:lnSpc>
              <a:spcBef>
                <a:spcPts val="0"/>
              </a:spcBef>
              <a:buFont typeface="Arial"/>
              <a:buChar char="•"/>
              <a:defRPr lang="zh-CN" altLang="en-US" sz="1800" kern="1200" baseline="0" dirty="0" smtClean="0">
                <a:solidFill>
                  <a:schemeClr val="tx1"/>
                </a:solidFill>
                <a:latin typeface="+mn-lt"/>
                <a:ea typeface="+mn-ea"/>
                <a:cs typeface="+mn-cs"/>
              </a:defRPr>
            </a:lvl1pPr>
            <a:lvl2pPr>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marL="514350" lvl="0" indent="-514350" algn="l" defTabSz="914400" rtl="0" eaLnBrk="1" latinLnBrk="0" hangingPunct="1">
              <a:lnSpc>
                <a:spcPct val="200000"/>
              </a:lnSpc>
              <a:spcBef>
                <a:spcPct val="20000"/>
              </a:spcBef>
              <a:buFont typeface="Arial"/>
              <a:buChar char="•"/>
            </a:pPr>
            <a:r>
              <a:rPr lang="zh-CN" altLang="en-US" dirty="0" smtClean="0"/>
              <a:t>图片说明</a:t>
            </a:r>
          </a:p>
        </p:txBody>
      </p:sp>
      <p:sp>
        <p:nvSpPr>
          <p:cNvPr id="9" name="图片占位符 8"/>
          <p:cNvSpPr>
            <a:spLocks noGrp="1"/>
          </p:cNvSpPr>
          <p:nvPr>
            <p:ph type="pic" sz="quarter" idx="13" hasCustomPrompt="1"/>
          </p:nvPr>
        </p:nvSpPr>
        <p:spPr>
          <a:xfrm>
            <a:off x="5364163" y="1341438"/>
            <a:ext cx="3455987" cy="4751387"/>
          </a:xfrm>
        </p:spPr>
        <p:txBody>
          <a:bodyPr>
            <a:normAutofit/>
          </a:bodyPr>
          <a:lstStyle>
            <a:lvl1pPr>
              <a:buNone/>
              <a:defRPr sz="1600"/>
            </a:lvl1pPr>
          </a:lstStyle>
          <a:p>
            <a:r>
              <a:rPr lang="zh-CN" altLang="en-US" dirty="0" smtClean="0"/>
              <a:t>点击图片插入</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8" name="内容占位符 3"/>
          <p:cNvSpPr>
            <a:spLocks noGrp="1"/>
          </p:cNvSpPr>
          <p:nvPr>
            <p:ph sz="half" idx="13" hasCustomPrompt="1"/>
          </p:nvPr>
        </p:nvSpPr>
        <p:spPr>
          <a:xfrm>
            <a:off x="467544" y="3933056"/>
            <a:ext cx="8219256" cy="2160240"/>
          </a:xfrm>
        </p:spPr>
        <p:txBody>
          <a:bodyPr>
            <a:norm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说明</a:t>
            </a:r>
            <a:endParaRPr lang="zh-CN" altLang="en-US" dirty="0"/>
          </a:p>
        </p:txBody>
      </p:sp>
      <p:sp>
        <p:nvSpPr>
          <p:cNvPr id="10" name="图片占位符 9"/>
          <p:cNvSpPr>
            <a:spLocks noGrp="1"/>
          </p:cNvSpPr>
          <p:nvPr>
            <p:ph type="pic" sz="quarter" idx="14" hasCustomPrompt="1"/>
          </p:nvPr>
        </p:nvSpPr>
        <p:spPr>
          <a:xfrm>
            <a:off x="468313" y="1412875"/>
            <a:ext cx="8207375" cy="2376488"/>
          </a:xfrm>
        </p:spPr>
        <p:txBody>
          <a:bodyPr>
            <a:normAutofit/>
          </a:bodyPr>
          <a:lstStyle>
            <a:lvl1pPr>
              <a:buNone/>
              <a:defRPr sz="1600"/>
            </a:lvl1pPr>
          </a:lstStyle>
          <a:p>
            <a:r>
              <a:rPr lang="zh-CN" altLang="en-US" dirty="0" smtClean="0"/>
              <a:t>点击图片插入</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48680"/>
            <a:ext cx="8229600" cy="638944"/>
          </a:xfrm>
          <a:prstGeom prst="rect">
            <a:avLst/>
          </a:prstGeom>
        </p:spPr>
        <p:txBody>
          <a:bodyPr vert="horz" lIns="91440" tIns="45720" rIns="91440" bIns="45720" rtlCol="0" anchor="ctr">
            <a:noAutofit/>
          </a:bodyPr>
          <a:lstStyle/>
          <a:p>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3059832" y="6309320"/>
            <a:ext cx="30963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3B03C8-02EF-460A-A21C-E744A7B52EF2}" type="datetime1">
              <a:rPr lang="zh-CN" altLang="en-US" smtClean="0"/>
              <a:pPr/>
              <a:t>2014/6/20</a:t>
            </a:fld>
            <a:endParaRPr lang="zh-CN" altLang="en-US" dirty="0"/>
          </a:p>
        </p:txBody>
      </p:sp>
      <p:sp>
        <p:nvSpPr>
          <p:cNvPr id="5" name="页脚占位符 4"/>
          <p:cNvSpPr>
            <a:spLocks noGrp="1"/>
          </p:cNvSpPr>
          <p:nvPr>
            <p:ph type="ftr" sz="quarter" idx="3"/>
          </p:nvPr>
        </p:nvSpPr>
        <p:spPr>
          <a:xfrm>
            <a:off x="323528" y="6309320"/>
            <a:ext cx="2023864" cy="365125"/>
          </a:xfrm>
          <a:prstGeom prst="rect">
            <a:avLst/>
          </a:prstGeom>
        </p:spPr>
        <p:txBody>
          <a:bodyPr vert="horz" lIns="91440" tIns="45720" rIns="91440" bIns="45720" rtlCol="0" anchor="ctr"/>
          <a:lstStyle>
            <a:lvl1pPr algn="l">
              <a:defRPr sz="1400" b="1">
                <a:solidFill>
                  <a:srgbClr val="C00000"/>
                </a:solidFill>
              </a:defRPr>
            </a:lvl1pPr>
          </a:lstStyle>
          <a:p>
            <a:r>
              <a:rPr lang="en-US" altLang="zh-CN" dirty="0" smtClean="0"/>
              <a:t>Dr. </a:t>
            </a:r>
            <a:r>
              <a:rPr lang="zh-CN" altLang="en-US" dirty="0" smtClean="0"/>
              <a:t>沙行勉</a:t>
            </a:r>
            <a:endParaRPr lang="zh-CN" altLang="en-US" dirty="0"/>
          </a:p>
        </p:txBody>
      </p:sp>
      <p:sp>
        <p:nvSpPr>
          <p:cNvPr id="6" name="灯片编号占位符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rgbClr val="C00000"/>
                </a:solidFill>
              </a:defRPr>
            </a:lvl1pPr>
          </a:lstStyle>
          <a:p>
            <a:fld id="{75B6CC0E-6B2B-427F-9144-B8378FB03372}" type="slidenum">
              <a:rPr lang="zh-CN" altLang="en-US" smtClean="0"/>
              <a:pPr/>
              <a:t>‹#›</a:t>
            </a:fld>
            <a:r>
              <a:rPr lang="en-US" altLang="zh-CN" dirty="0" smtClean="0"/>
              <a:t>/TP</a:t>
            </a:r>
            <a:endParaRPr lang="zh-CN" altLang="en-US" dirty="0"/>
          </a:p>
        </p:txBody>
      </p:sp>
      <p:sp>
        <p:nvSpPr>
          <p:cNvPr id="7" name="页脚占位符 4"/>
          <p:cNvSpPr txBox="1">
            <a:spLocks/>
          </p:cNvSpPr>
          <p:nvPr userDrawn="1"/>
        </p:nvSpPr>
        <p:spPr>
          <a:xfrm>
            <a:off x="1403648" y="44625"/>
            <a:ext cx="6336704" cy="360040"/>
          </a:xfrm>
          <a:prstGeom prst="rect">
            <a:avLst/>
          </a:prstGeom>
        </p:spPr>
        <p:txBody>
          <a:bodyPr vert="horz" lIns="91440" tIns="45720" rIns="91440" bIns="45720" rtlCol="0" anchor="ctr"/>
          <a:lstStyle>
            <a:lvl1pPr algn="l">
              <a:defRPr sz="1200" b="1">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计算机科学导论</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a:t>
            </a: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以</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Python</a:t>
            </a: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为舟</a:t>
            </a:r>
          </a:p>
        </p:txBody>
      </p:sp>
    </p:spTree>
  </p:cSld>
  <p:clrMap bg1="lt1" tx1="dk1" bg2="lt2" tx2="dk2" accent1="accent1" accent2="accent2" accent3="accent3" accent4="accent4" accent5="accent5" accent6="accent6" hlink="hlink" folHlink="folHlink"/>
  <p:sldLayoutIdLst>
    <p:sldLayoutId id="2147483661" r:id="rId1"/>
    <p:sldLayoutId id="2147483658" r:id="rId2"/>
    <p:sldLayoutId id="2147483662" r:id="rId3"/>
    <p:sldLayoutId id="2147483666" r:id="rId4"/>
    <p:sldLayoutId id="2147483663" r:id="rId5"/>
    <p:sldLayoutId id="2147483664" r:id="rId6"/>
    <p:sldLayoutId id="2147483665" r:id="rId7"/>
  </p:sldLayoutIdLst>
  <p:hf hdr="0"/>
  <p:txStyles>
    <p:titleStyle>
      <a:lvl1pPr algn="ctr" defTabSz="914400" rtl="0" eaLnBrk="1" latinLnBrk="0" hangingPunct="1">
        <a:spcBef>
          <a:spcPct val="0"/>
        </a:spcBef>
        <a:buNone/>
        <a:defRPr lang="zh-CN" altLang="en-US" sz="3200" b="1" kern="1200" dirty="0" smtClean="0">
          <a:solidFill>
            <a:srgbClr val="C60000"/>
          </a:solidFill>
          <a:latin typeface="+mj-lt"/>
          <a:ea typeface="宋体" charset="-122"/>
          <a:cs typeface="+mj-cs"/>
        </a:defRPr>
      </a:lvl1pPr>
    </p:titleStyle>
    <p:bodyStyle>
      <a:lvl1pPr marL="514350" indent="-514350" algn="l" defTabSz="914400" rtl="0" eaLnBrk="1" latinLnBrk="0" hangingPunct="1">
        <a:lnSpc>
          <a:spcPct val="20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Microsoft_Office_Visio___3.vsd"/><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oleObject" Target="../embeddings/Microsoft_Office_Visio___4.vsd"/></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Visio___5.vsd"/><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Microsoft_Office_Visio___6.vsd"/><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Microsoft_Office_Visio___7.vsd"/></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Microsoft_Office_Visio___8.vsd"/><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Visio___9.vsd"/><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Visio___10.vsd"/><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Visio___11.vsd"/><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Visio___12.vsd"/><Relationship Id="rId2" Type="http://schemas.openxmlformats.org/officeDocument/2006/relationships/slideLayout" Target="../slideLayouts/slideLayout6.xml"/><Relationship Id="rId1" Type="http://schemas.openxmlformats.org/officeDocument/2006/relationships/vmlDrawing" Target="../drawings/vmlDrawing10.v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Office_Visio___13.vsd"/><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Visio___14.vsd"/><Relationship Id="rId2" Type="http://schemas.openxmlformats.org/officeDocument/2006/relationships/slideLayout" Target="../slideLayouts/slideLayout6.xml"/><Relationship Id="rId1" Type="http://schemas.openxmlformats.org/officeDocument/2006/relationships/vmlDrawing" Target="../drawings/vmlDrawing12.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Visio___15.vsd"/><Relationship Id="rId2" Type="http://schemas.openxmlformats.org/officeDocument/2006/relationships/slideLayout" Target="../slideLayouts/slideLayout6.xml"/><Relationship Id="rId1" Type="http://schemas.openxmlformats.org/officeDocument/2006/relationships/vmlDrawing" Target="../drawings/vmlDrawing13.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Microsoft_Office_Visio___16.vsd"/><Relationship Id="rId2" Type="http://schemas.openxmlformats.org/officeDocument/2006/relationships/slideLayout" Target="../slideLayouts/slideLayout6.xml"/><Relationship Id="rId1" Type="http://schemas.openxmlformats.org/officeDocument/2006/relationships/vmlDrawing" Target="../drawings/vmlDrawing14.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Microsoft_Office_Visio___17.vsd"/><Relationship Id="rId2" Type="http://schemas.openxmlformats.org/officeDocument/2006/relationships/slideLayout" Target="../slideLayouts/slideLayout6.xml"/><Relationship Id="rId1" Type="http://schemas.openxmlformats.org/officeDocument/2006/relationships/vmlDrawing" Target="../drawings/vmlDrawing15.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Microsoft_Office_Visio___18.vsd"/><Relationship Id="rId2" Type="http://schemas.openxmlformats.org/officeDocument/2006/relationships/slideLayout" Target="../slideLayouts/slideLayout7.xml"/><Relationship Id="rId1" Type="http://schemas.openxmlformats.org/officeDocument/2006/relationships/vmlDrawing" Target="../drawings/vmlDrawing16.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Microsoft_Office_Visio___19.vsd"/><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Microsoft_Office_Visio___20.vsd"/><Relationship Id="rId2" Type="http://schemas.openxmlformats.org/officeDocument/2006/relationships/slideLayout" Target="../slideLayouts/slideLayout6.xml"/><Relationship Id="rId1" Type="http://schemas.openxmlformats.org/officeDocument/2006/relationships/vmlDrawing" Target="../drawings/vmlDrawing18.vml"/></Relationships>
</file>

<file path=ppt/slides/_rels/slide47.xml.rels><?xml version="1.0" encoding="UTF-8" standalone="yes"?>
<Relationships xmlns="http://schemas.openxmlformats.org/package/2006/relationships"><Relationship Id="rId3" Type="http://schemas.openxmlformats.org/officeDocument/2006/relationships/oleObject" Target="../embeddings/Microsoft_Office_Visio___21.vsd"/><Relationship Id="rId2" Type="http://schemas.openxmlformats.org/officeDocument/2006/relationships/slideLayout" Target="../slideLayouts/slideLayout7.xml"/><Relationship Id="rId1" Type="http://schemas.openxmlformats.org/officeDocument/2006/relationships/vmlDrawing" Target="../drawings/vmlDrawing19.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Office_Visio___1.vsd"/><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Visio___2.vsd"/><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无远弗届的网络</a:t>
            </a:r>
            <a:endParaRPr lang="en-US" altLang="zh-CN" dirty="0" smtClean="0"/>
          </a:p>
          <a:p>
            <a:r>
              <a:rPr lang="en-US" altLang="zh-CN" dirty="0" smtClean="0"/>
              <a:t>Web=</a:t>
            </a:r>
            <a:r>
              <a:rPr lang="zh-CN" altLang="en-US" dirty="0" smtClean="0"/>
              <a:t>？</a:t>
            </a:r>
            <a:endParaRPr lang="en-US" altLang="zh-CN" dirty="0" smtClean="0"/>
          </a:p>
          <a:p>
            <a:r>
              <a:rPr lang="zh-CN" altLang="en-US" dirty="0" smtClean="0"/>
              <a:t>对计算机网络的领悟</a:t>
            </a:r>
            <a:endParaRPr lang="en-US" altLang="zh-CN" dirty="0" smtClean="0"/>
          </a:p>
          <a:p>
            <a:r>
              <a:rPr lang="zh-CN" altLang="en-US" dirty="0" smtClean="0"/>
              <a:t>初窥物联网</a:t>
            </a:r>
            <a:endParaRPr lang="zh-CN" altLang="en-US" dirty="0"/>
          </a:p>
        </p:txBody>
      </p:sp>
      <p:sp>
        <p:nvSpPr>
          <p:cNvPr id="3" name="日期占位符 2"/>
          <p:cNvSpPr>
            <a:spLocks noGrp="1"/>
          </p:cNvSpPr>
          <p:nvPr>
            <p:ph type="dt" sz="half" idx="10"/>
          </p:nvPr>
        </p:nvSpPr>
        <p:spPr/>
        <p:txBody>
          <a:bodyPr/>
          <a:lstStyle/>
          <a:p>
            <a:fld id="{DE3B03C8-02EF-460A-A21C-E744A7B52EF2}" type="datetime1">
              <a:rPr lang="zh-CN" altLang="en-US" smtClean="0"/>
              <a:pPr/>
              <a:t>2014/6/20</a:t>
            </a:fld>
            <a:endParaRPr lang="zh-CN" altLang="en-US" dirty="0"/>
          </a:p>
        </p:txBody>
      </p:sp>
      <p:sp>
        <p:nvSpPr>
          <p:cNvPr id="4" name="灯片编号占位符 3"/>
          <p:cNvSpPr>
            <a:spLocks noGrp="1"/>
          </p:cNvSpPr>
          <p:nvPr>
            <p:ph type="sldNum" sz="quarter" idx="11"/>
          </p:nvPr>
        </p:nvSpPr>
        <p:spPr/>
        <p:txBody>
          <a:bodyPr/>
          <a:lstStyle/>
          <a:p>
            <a:fld id="{75B6CC0E-6B2B-427F-9144-B8378FB03372}" type="slidenum">
              <a:rPr lang="zh-CN" altLang="en-US" smtClean="0"/>
              <a:pPr/>
              <a:t>1</a:t>
            </a:fld>
            <a:r>
              <a:rPr lang="en-US" altLang="zh-CN" dirty="0" smtClean="0"/>
              <a:t>/TP</a:t>
            </a:r>
            <a:endParaRPr lang="zh-CN" altLang="en-US" dirty="0"/>
          </a:p>
        </p:txBody>
      </p:sp>
      <p:sp>
        <p:nvSpPr>
          <p:cNvPr id="5" name="页脚占位符 4"/>
          <p:cNvSpPr>
            <a:spLocks noGrp="1"/>
          </p:cNvSpPr>
          <p:nvPr>
            <p:ph type="ftr" sz="quarter" idx="12"/>
          </p:nvPr>
        </p:nvSpPr>
        <p:spPr/>
        <p:txBody>
          <a:bodyPr/>
          <a:lstStyle/>
          <a:p>
            <a:r>
              <a:rPr lang="en-US" altLang="zh-CN" dirty="0" smtClean="0"/>
              <a:t>Dr. </a:t>
            </a:r>
            <a:r>
              <a:rPr lang="zh-CN" altLang="en-US" smtClean="0"/>
              <a:t>沙行勉</a:t>
            </a:r>
            <a:endParaRPr lang="zh-CN" altLang="en-US" dirty="0"/>
          </a:p>
        </p:txBody>
      </p:sp>
      <p:sp>
        <p:nvSpPr>
          <p:cNvPr id="6" name="标题 5"/>
          <p:cNvSpPr>
            <a:spLocks noGrp="1"/>
          </p:cNvSpPr>
          <p:nvPr>
            <p:ph type="title"/>
          </p:nvPr>
        </p:nvSpPr>
        <p:spPr/>
        <p:txBody>
          <a:bodyPr/>
          <a:lstStyle/>
          <a:p>
            <a:r>
              <a:rPr altLang="en-US" dirty="0" smtClean="0"/>
              <a:t>第</a:t>
            </a:r>
            <a:r>
              <a:rPr lang="en-US" altLang="en-US" dirty="0" smtClean="0"/>
              <a:t>6</a:t>
            </a:r>
            <a:r>
              <a:rPr altLang="en-US" dirty="0" smtClean="0"/>
              <a:t>章 计算机网络与物联网简介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物理层</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a:t>
            </a:fld>
            <a:endParaRPr lang="zh-CN" altLang="en-US"/>
          </a:p>
        </p:txBody>
      </p:sp>
      <p:sp>
        <p:nvSpPr>
          <p:cNvPr id="6" name="内容占位符 5"/>
          <p:cNvSpPr>
            <a:spLocks noGrp="1"/>
          </p:cNvSpPr>
          <p:nvPr>
            <p:ph sz="half" idx="1"/>
          </p:nvPr>
        </p:nvSpPr>
        <p:spPr/>
        <p:txBody>
          <a:bodyPr>
            <a:normAutofit/>
          </a:bodyPr>
          <a:lstStyle/>
          <a:p>
            <a:r>
              <a:rPr dirty="0"/>
              <a:t>最基本的复用是</a:t>
            </a:r>
            <a:r>
              <a:rPr dirty="0">
                <a:solidFill>
                  <a:srgbClr val="FF0000"/>
                </a:solidFill>
              </a:rPr>
              <a:t>频分复用</a:t>
            </a:r>
            <a:r>
              <a:rPr dirty="0"/>
              <a:t>（</a:t>
            </a:r>
            <a:r>
              <a:rPr lang="en-US" dirty="0"/>
              <a:t>Frequency Division Multiplexing, FDM</a:t>
            </a:r>
            <a:r>
              <a:rPr dirty="0"/>
              <a:t>）和</a:t>
            </a:r>
            <a:r>
              <a:rPr dirty="0">
                <a:solidFill>
                  <a:srgbClr val="FF0000"/>
                </a:solidFill>
              </a:rPr>
              <a:t>时分复用</a:t>
            </a:r>
            <a:r>
              <a:rPr dirty="0"/>
              <a:t>（</a:t>
            </a:r>
            <a:r>
              <a:rPr lang="en-US" dirty="0"/>
              <a:t>Time Division Multiplexing, TDM</a:t>
            </a:r>
            <a:r>
              <a:rPr dirty="0" smtClean="0"/>
              <a:t>）。</a:t>
            </a:r>
            <a:endParaRPr lang="en-US" dirty="0" smtClean="0"/>
          </a:p>
          <a:p>
            <a:r>
              <a:rPr dirty="0"/>
              <a:t>频分就是按照频率来分配信道的带宽资源（是带宽，不是宽带，另外，这里的</a:t>
            </a:r>
            <a:r>
              <a:rPr lang="en-US" dirty="0"/>
              <a:t>“</a:t>
            </a:r>
            <a:r>
              <a:rPr dirty="0"/>
              <a:t>带宽</a:t>
            </a:r>
            <a:r>
              <a:rPr lang="en-US" dirty="0"/>
              <a:t>”</a:t>
            </a:r>
            <a:r>
              <a:rPr dirty="0"/>
              <a:t>是指频率的宽度），</a:t>
            </a:r>
            <a:r>
              <a:rPr dirty="0" smtClean="0"/>
              <a:t>也就是同一个信道的不同频率范围用来传输不同的信号</a:t>
            </a:r>
            <a:r>
              <a:rPr lang="en-US" dirty="0" smtClean="0"/>
              <a:t>(</a:t>
            </a:r>
            <a:r>
              <a:rPr dirty="0" smtClean="0"/>
              <a:t>右上图</a:t>
            </a:r>
            <a:r>
              <a:rPr lang="en-US" dirty="0" smtClean="0"/>
              <a:t>)</a:t>
            </a:r>
            <a:r>
              <a:rPr dirty="0" smtClean="0"/>
              <a:t>。</a:t>
            </a:r>
            <a:endParaRPr lang="en-US" dirty="0" smtClean="0"/>
          </a:p>
          <a:p>
            <a:r>
              <a:rPr dirty="0"/>
              <a:t>时分就是按照时间周期性的传输信号。如下图</a:t>
            </a:r>
            <a:r>
              <a:rPr lang="en-US" dirty="0"/>
              <a:t>7.5</a:t>
            </a:r>
            <a:r>
              <a:rPr dirty="0"/>
              <a:t>（</a:t>
            </a:r>
            <a:r>
              <a:rPr lang="en-US" dirty="0"/>
              <a:t>b</a:t>
            </a:r>
            <a:r>
              <a:rPr dirty="0"/>
              <a:t>）所示，每个周期就是一个时分复用帧，每个帧传输了四个不同的信号</a:t>
            </a:r>
            <a:r>
              <a:rPr lang="en-US" dirty="0"/>
              <a:t>A,B,C,D</a:t>
            </a:r>
            <a:r>
              <a:rPr dirty="0"/>
              <a:t>，经过一个周期后，继续按照顺序依次发送四个不同信号，</a:t>
            </a:r>
            <a:r>
              <a:rPr dirty="0" smtClean="0"/>
              <a:t>每个信号都在同样的频率范围内进行传输</a:t>
            </a:r>
            <a:r>
              <a:rPr lang="en-US" dirty="0" smtClean="0"/>
              <a:t>(</a:t>
            </a:r>
            <a:r>
              <a:rPr dirty="0" smtClean="0"/>
              <a:t>右下图</a:t>
            </a:r>
            <a:r>
              <a:rPr lang="en-US" dirty="0" smtClean="0"/>
              <a:t>)</a:t>
            </a:r>
            <a:r>
              <a:rPr dirty="0" smtClean="0"/>
              <a:t>。</a:t>
            </a:r>
            <a:endParaRPr dirty="0"/>
          </a:p>
          <a:p>
            <a:endParaRPr lang="zh-CN" altLang="en-US" dirty="0"/>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53" name="Object 1"/>
          <p:cNvGraphicFramePr>
            <a:graphicFrameLocks noChangeAspect="1"/>
          </p:cNvGraphicFramePr>
          <p:nvPr/>
        </p:nvGraphicFramePr>
        <p:xfrm>
          <a:off x="4893378" y="1357298"/>
          <a:ext cx="4262498" cy="2428892"/>
        </p:xfrm>
        <a:graphic>
          <a:graphicData uri="http://schemas.openxmlformats.org/presentationml/2006/ole">
            <p:oleObj spid="_x0000_s3074" r:id="rId3" imgW="4572000" imgH="2362238" progId="Visio.Drawing.11">
              <p:embed/>
            </p:oleObj>
          </a:graphicData>
        </a:graphic>
      </p:graphicFrame>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555" name="Object 3"/>
          <p:cNvGraphicFramePr>
            <a:graphicFrameLocks noChangeAspect="1"/>
          </p:cNvGraphicFramePr>
          <p:nvPr/>
        </p:nvGraphicFramePr>
        <p:xfrm>
          <a:off x="4929190" y="3000372"/>
          <a:ext cx="4429156" cy="3071834"/>
        </p:xfrm>
        <a:graphic>
          <a:graphicData uri="http://schemas.openxmlformats.org/presentationml/2006/ole">
            <p:oleObj spid="_x0000_s3075" r:id="rId4" imgW="5076998" imgH="3209887" progId="Visio.Drawing.11">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物理层</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a:t>
            </a:fld>
            <a:endParaRPr lang="zh-CN" altLang="en-US"/>
          </a:p>
        </p:txBody>
      </p:sp>
      <p:sp>
        <p:nvSpPr>
          <p:cNvPr id="6" name="内容占位符 5"/>
          <p:cNvSpPr>
            <a:spLocks noGrp="1"/>
          </p:cNvSpPr>
          <p:nvPr>
            <p:ph sz="half" idx="1"/>
          </p:nvPr>
        </p:nvSpPr>
        <p:spPr/>
        <p:txBody>
          <a:bodyPr/>
          <a:lstStyle/>
          <a:p>
            <a:r>
              <a:rPr dirty="0"/>
              <a:t>比如在一个会议大厅中（共享信道），大家在两两交谈（从己方传输信号到对方）。频分复用可以看作大厅里的人以不同的语调进行交谈，某些人语调比较高，某些人语调比较低，所以所有人都能同时进行独立的交谈。时分复用可以看作是每对交谈人都按顺序进行交谈。那么，</a:t>
            </a:r>
            <a:r>
              <a:rPr b="1" dirty="0"/>
              <a:t>码分复用就可以看作是大厅里的所有交谈者之间都用不同语言进行交流。有些人讲英文，那么对他们而言英语之外的那些语言都被当作噪声。码分复用的含义就是，在所有信号中提取自己想要的信号，并把其他信号当成是一种噪声。</a:t>
            </a:r>
          </a:p>
          <a:p>
            <a:endParaRPr lang="zh-CN" altLang="en-US" dirty="0"/>
          </a:p>
        </p:txBody>
      </p:sp>
      <p:pic>
        <p:nvPicPr>
          <p:cNvPr id="9" name="图片占位符 8" descr="码分复用.jpg"/>
          <p:cNvPicPr>
            <a:picLocks noGrp="1" noChangeAspect="1"/>
          </p:cNvPicPr>
          <p:nvPr>
            <p:ph type="pic" sz="quarter" idx="13"/>
          </p:nvPr>
        </p:nvPicPr>
        <p:blipFill>
          <a:blip r:embed="rId2" cstate="print"/>
          <a:srcRect l="15633" r="15633"/>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数据链路层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12</a:t>
            </a:fld>
            <a:endParaRPr lang="zh-CN" altLang="en-US"/>
          </a:p>
        </p:txBody>
      </p:sp>
      <p:sp>
        <p:nvSpPr>
          <p:cNvPr id="6" name="内容占位符 5"/>
          <p:cNvSpPr>
            <a:spLocks noGrp="1"/>
          </p:cNvSpPr>
          <p:nvPr>
            <p:ph sz="half" idx="13"/>
          </p:nvPr>
        </p:nvSpPr>
        <p:spPr/>
        <p:txBody>
          <a:bodyPr>
            <a:normAutofit lnSpcReduction="10000"/>
          </a:bodyPr>
          <a:lstStyle/>
          <a:p>
            <a:r>
              <a:rPr lang="zh-CN" altLang="en-US" dirty="0" smtClean="0"/>
              <a:t>        数据链路层位于物理层和网络层之间。在发送端数据链路层接收到的是来自网络层的数据包，而在接收端它收到的是来自于物理层的比特流。</a:t>
            </a:r>
            <a:endParaRPr lang="en-US" altLang="zh-CN" dirty="0" smtClean="0"/>
          </a:p>
          <a:p>
            <a:endParaRPr lang="en-US" altLang="zh-CN" dirty="0" smtClean="0"/>
          </a:p>
          <a:p>
            <a:r>
              <a:rPr lang="zh-CN" altLang="en-US" dirty="0" smtClean="0"/>
              <a:t>        数据链路层的工作包含两部分：</a:t>
            </a:r>
            <a:endParaRPr lang="en-US" altLang="zh-CN" dirty="0" smtClean="0"/>
          </a:p>
          <a:p>
            <a:pPr>
              <a:buFont typeface="Arial" pitchFamily="34" charset="0"/>
              <a:buChar char="•"/>
            </a:pPr>
            <a:r>
              <a:rPr lang="zh-CN" altLang="en-US" dirty="0" smtClean="0"/>
              <a:t> 将来自网络层的数据包添加辅助信息，即为数据包加上头部和尾部；</a:t>
            </a:r>
            <a:endParaRPr lang="en-US" altLang="zh-CN" dirty="0" smtClean="0"/>
          </a:p>
          <a:p>
            <a:pPr>
              <a:buFont typeface="Arial" pitchFamily="34" charset="0"/>
              <a:buChar char="•"/>
            </a:pPr>
            <a:r>
              <a:rPr lang="zh-CN" altLang="en-US" dirty="0" smtClean="0"/>
              <a:t> 将来自物理层的比特流正确地拆分成数据包，即将头部和尾部拆分出来。</a:t>
            </a:r>
          </a:p>
          <a:p>
            <a:endParaRPr lang="zh-CN" altLang="en-US"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97" name="Object 1"/>
          <p:cNvGraphicFramePr>
            <a:graphicFrameLocks noChangeAspect="1"/>
          </p:cNvGraphicFramePr>
          <p:nvPr/>
        </p:nvGraphicFramePr>
        <p:xfrm>
          <a:off x="2000232" y="928670"/>
          <a:ext cx="5143536" cy="2933894"/>
        </p:xfrm>
        <a:graphic>
          <a:graphicData uri="http://schemas.openxmlformats.org/presentationml/2006/ole">
            <p:oleObj spid="_x0000_s4097" r:id="rId3" imgW="3970684" imgH="2516670" progId="Visio.Drawing.11">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数据链路层</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13</a:t>
            </a:fld>
            <a:endParaRPr lang="zh-CN" altLang="en-US"/>
          </a:p>
        </p:txBody>
      </p:sp>
      <p:sp>
        <p:nvSpPr>
          <p:cNvPr id="6" name="内容占位符 5"/>
          <p:cNvSpPr>
            <a:spLocks noGrp="1"/>
          </p:cNvSpPr>
          <p:nvPr>
            <p:ph idx="1"/>
          </p:nvPr>
        </p:nvSpPr>
        <p:spPr/>
        <p:txBody>
          <a:bodyPr/>
          <a:lstStyle/>
          <a:p>
            <a:endParaRPr lang="en-US" altLang="zh-CN" dirty="0" smtClean="0"/>
          </a:p>
          <a:p>
            <a:r>
              <a:rPr lang="zh-CN" altLang="en-US" dirty="0" smtClean="0"/>
              <a:t>数据链路层从网络层接收到要传输的数据包，将数据包包装一下，即给它加上头部和尾部。而头部和尾部中添加了一些控制信息，例如封装信息、差错控制、流量控制、链路管理等。</a:t>
            </a:r>
          </a:p>
          <a:p>
            <a:r>
              <a:rPr lang="zh-CN" altLang="en-US" dirty="0" smtClean="0"/>
              <a:t>另一方面，数据链路层收到物理层传输来的比特流，需要将这些比特流拆分成数据包。拆分比特流是一个比较复杂的过程，这里我们介绍一种叫</a:t>
            </a:r>
            <a:r>
              <a:rPr lang="en-US" dirty="0" smtClean="0"/>
              <a:t>“</a:t>
            </a:r>
            <a:r>
              <a:rPr lang="zh-CN" altLang="en-US" dirty="0" smtClean="0"/>
              <a:t>字节计数法</a:t>
            </a:r>
            <a:r>
              <a:rPr lang="en-US" dirty="0" smtClean="0"/>
              <a:t>”</a:t>
            </a:r>
            <a:r>
              <a:rPr lang="zh-CN" altLang="en-US" dirty="0" smtClean="0"/>
              <a:t>的拆分方法。</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数据链路层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14</a:t>
            </a:fld>
            <a:endParaRPr lang="zh-CN" altLang="en-US"/>
          </a:p>
        </p:txBody>
      </p:sp>
      <p:sp>
        <p:nvSpPr>
          <p:cNvPr id="6" name="内容占位符 5"/>
          <p:cNvSpPr>
            <a:spLocks noGrp="1"/>
          </p:cNvSpPr>
          <p:nvPr>
            <p:ph sz="half" idx="13"/>
          </p:nvPr>
        </p:nvSpPr>
        <p:spPr>
          <a:xfrm>
            <a:off x="467544" y="3933056"/>
            <a:ext cx="8219256" cy="1210456"/>
          </a:xfrm>
        </p:spPr>
        <p:txBody>
          <a:bodyPr/>
          <a:lstStyle/>
          <a:p>
            <a:r>
              <a:rPr lang="zh-CN" altLang="en-US" dirty="0" smtClean="0"/>
              <a:t>首先将比特流转变成字节流</a:t>
            </a:r>
            <a:r>
              <a:rPr lang="en-US" dirty="0" smtClean="0"/>
              <a:t>(</a:t>
            </a:r>
            <a:r>
              <a:rPr lang="zh-CN" altLang="en-US" dirty="0" smtClean="0"/>
              <a:t>每</a:t>
            </a:r>
            <a:r>
              <a:rPr lang="en-US" dirty="0" smtClean="0"/>
              <a:t>8</a:t>
            </a:r>
            <a:r>
              <a:rPr lang="zh-CN" altLang="en-US" dirty="0" smtClean="0"/>
              <a:t>位比特作为一个字节</a:t>
            </a:r>
            <a:r>
              <a:rPr lang="en-US" dirty="0" smtClean="0"/>
              <a:t>)</a:t>
            </a:r>
            <a:r>
              <a:rPr lang="zh-CN" altLang="en-US" dirty="0" smtClean="0"/>
              <a:t>，接收方的数据链路层看到字节流中第一个字节的值就知道这个数据包的大小为多少了。前一个数据包的结束位置后面字节的值，就是接下来这个数据包的大小</a:t>
            </a:r>
            <a:r>
              <a:rPr lang="en-US" altLang="zh-CN" dirty="0" smtClean="0"/>
              <a:t>(</a:t>
            </a:r>
            <a:r>
              <a:rPr lang="zh-CN" altLang="en-US" dirty="0" smtClean="0"/>
              <a:t>如上图</a:t>
            </a:r>
            <a:r>
              <a:rPr lang="en-US" altLang="zh-CN" dirty="0" smtClean="0"/>
              <a:t>)</a:t>
            </a:r>
            <a:r>
              <a:rPr lang="zh-CN" altLang="en-US" dirty="0" smtClean="0"/>
              <a:t>。</a:t>
            </a:r>
            <a:endParaRPr lang="en-US" altLang="zh-CN" dirty="0" smtClean="0"/>
          </a:p>
          <a:p>
            <a:endParaRPr lang="zh-CN" alt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577" name="Object 1"/>
          <p:cNvGraphicFramePr>
            <a:graphicFrameLocks noChangeAspect="1"/>
          </p:cNvGraphicFramePr>
          <p:nvPr/>
        </p:nvGraphicFramePr>
        <p:xfrm>
          <a:off x="1781184" y="2571743"/>
          <a:ext cx="5362584" cy="1501039"/>
        </p:xfrm>
        <a:graphic>
          <a:graphicData uri="http://schemas.openxmlformats.org/presentationml/2006/ole">
            <p:oleObj spid="_x0000_s24577" r:id="rId3" imgW="4285389" imgH="1200690" progId="Visio.Drawing.11">
              <p:embed/>
            </p:oleObj>
          </a:graphicData>
        </a:graphic>
      </p:graphicFrame>
      <p:sp>
        <p:nvSpPr>
          <p:cNvPr id="245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579" name="Object 3"/>
          <p:cNvGraphicFramePr>
            <a:graphicFrameLocks noChangeAspect="1"/>
          </p:cNvGraphicFramePr>
          <p:nvPr/>
        </p:nvGraphicFramePr>
        <p:xfrm>
          <a:off x="1785918" y="928670"/>
          <a:ext cx="5548322" cy="1765375"/>
        </p:xfrm>
        <a:graphic>
          <a:graphicData uri="http://schemas.openxmlformats.org/presentationml/2006/ole">
            <p:oleObj spid="_x0000_s24579" r:id="rId4" imgW="4290521" imgH="1359990" progId="Visio.Drawing.11">
              <p:embed/>
            </p:oleObj>
          </a:graphicData>
        </a:graphic>
      </p:graphicFrame>
      <p:sp>
        <p:nvSpPr>
          <p:cNvPr id="14" name="内容占位符 5"/>
          <p:cNvSpPr txBox="1">
            <a:spLocks/>
          </p:cNvSpPr>
          <p:nvPr/>
        </p:nvSpPr>
        <p:spPr>
          <a:xfrm>
            <a:off x="456392" y="5025952"/>
            <a:ext cx="8219256" cy="1210456"/>
          </a:xfrm>
          <a:prstGeom prst="rect">
            <a:avLst/>
          </a:prstGeom>
        </p:spPr>
        <p:txBody>
          <a:bodyPr vert="horz" lIns="91440" tIns="45720" rIns="91440" bIns="45720" rtlCol="0">
            <a:normAutofit/>
          </a:bodyPr>
          <a:lstStyle/>
          <a:p>
            <a:r>
              <a:rPr lang="zh-CN" altLang="en-US" dirty="0" smtClean="0"/>
              <a:t>但是如果在传输过程中，表示数据包大小的字节出现了错误，则后面所有数据包划分的结果都是错的。如上面第二幅图所示，如果表示第二个数据包大小的字节出现了错误变为了</a:t>
            </a:r>
            <a:r>
              <a:rPr lang="en-US" dirty="0" smtClean="0"/>
              <a:t>7</a:t>
            </a:r>
            <a:r>
              <a:rPr lang="zh-CN" altLang="en-US" dirty="0" smtClean="0"/>
              <a:t>，那么除了第一个数据包是拆分正确的，其他拆分的数据包均是错误的。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4577"/>
                                        </p:tgtEl>
                                        <p:attrNameLst>
                                          <p:attrName>style.visibility</p:attrName>
                                        </p:attrNameLst>
                                      </p:cBhvr>
                                      <p:to>
                                        <p:strVal val="visible"/>
                                      </p:to>
                                    </p:set>
                                    <p:animEffect transition="in" filter="wipe(down)">
                                      <p:cBhvr>
                                        <p:cTn id="10" dur="500"/>
                                        <p:tgtEl>
                                          <p:spTgt spid="2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数据链路层</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15</a:t>
            </a:fld>
            <a:endParaRPr lang="zh-CN" altLang="en-US"/>
          </a:p>
        </p:txBody>
      </p:sp>
      <p:sp>
        <p:nvSpPr>
          <p:cNvPr id="6" name="内容占位符 5"/>
          <p:cNvSpPr>
            <a:spLocks noGrp="1"/>
          </p:cNvSpPr>
          <p:nvPr>
            <p:ph idx="1"/>
          </p:nvPr>
        </p:nvSpPr>
        <p:spPr/>
        <p:txBody>
          <a:bodyPr/>
          <a:lstStyle/>
          <a:p>
            <a:r>
              <a:rPr lang="zh-CN" altLang="en-US" dirty="0" smtClean="0"/>
              <a:t>那么该如何发现这种错误呢？这就涉及到差错控制的问题了。差错控制是数据链路层重要的功能之一。数据传输过程中难免出错，出错的结果是非常严重的，也许就完全改变了原先发送的内容。因此，要尽量检测出这种错误。</a:t>
            </a:r>
            <a:endParaRPr lang="en-US" altLang="zh-CN" dirty="0" smtClean="0"/>
          </a:p>
          <a:p>
            <a:r>
              <a:rPr lang="zh-CN" altLang="en-US" dirty="0" smtClean="0"/>
              <a:t>这里所指的错误无非就两种，要么</a:t>
            </a:r>
            <a:r>
              <a:rPr lang="en-US" altLang="zh-CN" dirty="0" smtClean="0"/>
              <a:t>1</a:t>
            </a:r>
            <a:r>
              <a:rPr lang="zh-CN" altLang="en-US" dirty="0" smtClean="0"/>
              <a:t>变成</a:t>
            </a:r>
            <a:r>
              <a:rPr lang="en-US" altLang="zh-CN" dirty="0" smtClean="0"/>
              <a:t>0</a:t>
            </a:r>
            <a:r>
              <a:rPr lang="zh-CN" altLang="en-US" dirty="0" smtClean="0"/>
              <a:t>，要么</a:t>
            </a:r>
            <a:r>
              <a:rPr lang="en-US" altLang="zh-CN" dirty="0" smtClean="0"/>
              <a:t>0</a:t>
            </a:r>
            <a:r>
              <a:rPr lang="zh-CN" altLang="en-US" dirty="0" smtClean="0"/>
              <a:t>变成</a:t>
            </a:r>
            <a:r>
              <a:rPr lang="en-US" altLang="zh-CN" dirty="0" smtClean="0"/>
              <a:t>1</a:t>
            </a:r>
            <a:r>
              <a:rPr lang="zh-CN" altLang="en-US" dirty="0" smtClean="0"/>
              <a:t>。出现这些错误的主要原因是模拟信号在介质上传输的过程中，难免会受到干扰和噪声，例如磁场、电场的干扰等。干扰信号让模拟信号的波形失真，有些比较强的干扰可能导致传输到对方机器的波形已经面目全非。当重新将模拟信号转换成数字信号时会出现差错。</a:t>
            </a:r>
          </a:p>
          <a:p>
            <a:r>
              <a:rPr lang="zh-CN" altLang="en-US" dirty="0" smtClean="0"/>
              <a:t>现在用的比较广泛的一种检错技术是</a:t>
            </a:r>
            <a:r>
              <a:rPr lang="zh-CN" altLang="en-US" b="1" dirty="0" smtClean="0">
                <a:solidFill>
                  <a:srgbClr val="FF0000"/>
                </a:solidFill>
              </a:rPr>
              <a:t>循环冗余检验（</a:t>
            </a:r>
            <a:r>
              <a:rPr lang="en-US" altLang="zh-CN" b="1" dirty="0" smtClean="0">
                <a:solidFill>
                  <a:srgbClr val="FF0000"/>
                </a:solidFill>
              </a:rPr>
              <a:t>Cyclic Redundancy Check, CRC</a:t>
            </a:r>
            <a:r>
              <a:rPr lang="zh-CN" altLang="en-US" b="1" dirty="0" smtClean="0">
                <a:solidFill>
                  <a:srgbClr val="FF0000"/>
                </a:solidFill>
              </a:rPr>
              <a:t>）技术</a:t>
            </a:r>
            <a:r>
              <a:rPr lang="zh-CN" altLang="en-US" dirty="0" smtClean="0"/>
              <a:t>。简单的说，就是在原来要传输的一串比特流后面加上几个供差错检测使用的比特值，用这几个冗余的比特位来验证当前收到的比特流是否有错误。</a:t>
            </a:r>
          </a:p>
          <a:p>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网络层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16</a:t>
            </a:fld>
            <a:endParaRPr lang="zh-CN" altLang="en-US"/>
          </a:p>
        </p:txBody>
      </p:sp>
      <p:sp>
        <p:nvSpPr>
          <p:cNvPr id="6" name="内容占位符 5"/>
          <p:cNvSpPr>
            <a:spLocks noGrp="1"/>
          </p:cNvSpPr>
          <p:nvPr>
            <p:ph sz="half" idx="13"/>
          </p:nvPr>
        </p:nvSpPr>
        <p:spPr/>
        <p:txBody>
          <a:bodyPr/>
          <a:lstStyle/>
          <a:p>
            <a:r>
              <a:rPr lang="zh-CN" altLang="en-US" dirty="0" smtClean="0"/>
              <a:t>数据从我们的计算机发送到对方计算机需要经过许多网络，而这些网络就像是一条条公路相互连通构成一个四通八达的线路网。要将数据传输给对方计算机就要知道对方计算机的地址，就像快递员要配送包裹首先要知道收货地址一样。但是仅仅知道目的地址是不够的，要想将数据发送给对方，还要知道怎样走到目的地址。</a:t>
            </a:r>
          </a:p>
          <a:p>
            <a:endParaRPr lang="zh-CN" altLang="en-US" dirty="0"/>
          </a:p>
        </p:txBody>
      </p:sp>
      <p:pic>
        <p:nvPicPr>
          <p:cNvPr id="9" name="图片占位符 8" descr="网络公路.jpg"/>
          <p:cNvPicPr>
            <a:picLocks noGrp="1" noChangeAspect="1"/>
          </p:cNvPicPr>
          <p:nvPr>
            <p:ph type="pic" sz="quarter" idx="14"/>
          </p:nvPr>
        </p:nvPicPr>
        <p:blipFill>
          <a:blip r:embed="rId2" cstate="print"/>
          <a:srcRect t="28425" b="28425"/>
          <a:stretch>
            <a:fillRect/>
          </a:stretch>
        </p:blip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网络层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17</a:t>
            </a:fld>
            <a:endParaRPr lang="zh-CN" altLang="en-US"/>
          </a:p>
        </p:txBody>
      </p:sp>
      <p:sp>
        <p:nvSpPr>
          <p:cNvPr id="6" name="内容占位符 5"/>
          <p:cNvSpPr>
            <a:spLocks noGrp="1"/>
          </p:cNvSpPr>
          <p:nvPr>
            <p:ph sz="half" idx="13"/>
          </p:nvPr>
        </p:nvSpPr>
        <p:spPr/>
        <p:txBody>
          <a:bodyPr/>
          <a:lstStyle/>
          <a:p>
            <a:endParaRPr lang="en-US" altLang="zh-CN" dirty="0" smtClean="0"/>
          </a:p>
          <a:p>
            <a:r>
              <a:rPr lang="zh-CN" altLang="en-US" dirty="0" smtClean="0"/>
              <a:t>在计算机网络中有一种叫做</a:t>
            </a:r>
            <a:r>
              <a:rPr lang="zh-CN" altLang="en-US" b="1" dirty="0" smtClean="0"/>
              <a:t>路由器</a:t>
            </a:r>
            <a:r>
              <a:rPr lang="en-US" b="1" dirty="0" smtClean="0"/>
              <a:t>(router)</a:t>
            </a:r>
            <a:r>
              <a:rPr lang="zh-CN" altLang="en-US" dirty="0" smtClean="0"/>
              <a:t>的设备，它们是网络的交通枢纽。数据到达路由器后，路由器决定了这些数据将具体流向哪一条路。如上图所示，一个主机想要发送数据到另一个主机，那么这些数据必然需要经过多个网络，而网络之间的互连则是通过路由器实现的。</a:t>
            </a:r>
          </a:p>
          <a:p>
            <a:endParaRPr lang="zh-CN" altLang="en-US" dirty="0"/>
          </a:p>
        </p:txBody>
      </p:sp>
      <p:sp>
        <p:nvSpPr>
          <p:cNvPr id="31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745" name="Object 1"/>
          <p:cNvGraphicFramePr>
            <a:graphicFrameLocks noChangeAspect="1"/>
          </p:cNvGraphicFramePr>
          <p:nvPr/>
        </p:nvGraphicFramePr>
        <p:xfrm>
          <a:off x="2143108" y="500042"/>
          <a:ext cx="4981579" cy="3798051"/>
        </p:xfrm>
        <a:graphic>
          <a:graphicData uri="http://schemas.openxmlformats.org/presentationml/2006/ole">
            <p:oleObj spid="_x0000_s31745" r:id="rId3" imgW="5000971" imgH="3812130" progId="Visio.Drawing.11">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网络层</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18</a:t>
            </a:fld>
            <a:endParaRPr lang="zh-CN" altLang="en-US"/>
          </a:p>
        </p:txBody>
      </p:sp>
      <p:sp>
        <p:nvSpPr>
          <p:cNvPr id="6" name="内容占位符 5"/>
          <p:cNvSpPr>
            <a:spLocks noGrp="1"/>
          </p:cNvSpPr>
          <p:nvPr>
            <p:ph idx="1"/>
          </p:nvPr>
        </p:nvSpPr>
        <p:spPr/>
        <p:txBody>
          <a:bodyPr>
            <a:normAutofit lnSpcReduction="10000"/>
          </a:bodyPr>
          <a:lstStyle/>
          <a:p>
            <a:r>
              <a:rPr lang="zh-CN" altLang="en-US" dirty="0" smtClean="0"/>
              <a:t>在上图中，假设主机</a:t>
            </a:r>
            <a:r>
              <a:rPr lang="en-US" dirty="0" smtClean="0"/>
              <a:t>H1</a:t>
            </a:r>
            <a:r>
              <a:rPr lang="zh-CN" altLang="en-US" dirty="0" smtClean="0"/>
              <a:t>想要发送数据到</a:t>
            </a:r>
            <a:r>
              <a:rPr lang="en-US" dirty="0" smtClean="0"/>
              <a:t>H7</a:t>
            </a:r>
            <a:r>
              <a:rPr lang="zh-CN" altLang="en-US" dirty="0" smtClean="0"/>
              <a:t>，有两种实现方式：</a:t>
            </a:r>
            <a:r>
              <a:rPr lang="zh-CN" altLang="en-US" b="1" dirty="0" smtClean="0"/>
              <a:t>电路交换（</a:t>
            </a:r>
            <a:r>
              <a:rPr lang="en-US" b="1" dirty="0" smtClean="0"/>
              <a:t>circuit switching</a:t>
            </a:r>
            <a:r>
              <a:rPr lang="zh-CN" altLang="en-US" b="1" dirty="0" smtClean="0"/>
              <a:t>）</a:t>
            </a:r>
            <a:r>
              <a:rPr lang="zh-CN" altLang="en-US" dirty="0" smtClean="0"/>
              <a:t>和</a:t>
            </a:r>
            <a:r>
              <a:rPr lang="zh-CN" altLang="en-US" b="1" dirty="0" smtClean="0"/>
              <a:t>包交换（</a:t>
            </a:r>
            <a:r>
              <a:rPr lang="en-US" b="1" dirty="0" smtClean="0"/>
              <a:t>packet switching</a:t>
            </a:r>
            <a:r>
              <a:rPr lang="zh-CN" altLang="en-US" b="1" dirty="0" smtClean="0"/>
              <a:t>）</a:t>
            </a:r>
            <a:r>
              <a:rPr lang="zh-CN" altLang="en-US" dirty="0" smtClean="0"/>
              <a:t>。如今计算机网络使用的都是包交换。</a:t>
            </a:r>
            <a:endParaRPr lang="en-US" altLang="zh-CN" dirty="0" smtClean="0"/>
          </a:p>
          <a:p>
            <a:r>
              <a:rPr lang="zh-CN" altLang="en-US" b="1" dirty="0" smtClean="0"/>
              <a:t>电路交换</a:t>
            </a:r>
            <a:endParaRPr lang="zh-CN" altLang="en-US" dirty="0" smtClean="0"/>
          </a:p>
          <a:p>
            <a:r>
              <a:rPr lang="zh-CN" altLang="en-US" dirty="0" smtClean="0"/>
              <a:t>电路交换的实质就是在通信双方之间建立连接通道。在连接建立成功之后，双方的通信活动才能开始。通信双方需要传递的信息都是通过已经建立好的连接通道进行传递的，而这个连接一直维持到双方的通信结束。</a:t>
            </a:r>
            <a:endParaRPr lang="en-US" altLang="zh-CN" dirty="0" smtClean="0"/>
          </a:p>
          <a:p>
            <a:r>
              <a:rPr lang="zh-CN" altLang="en-US" b="1" dirty="0" smtClean="0"/>
              <a:t>包交换 </a:t>
            </a:r>
            <a:endParaRPr lang="zh-CN" altLang="en-US" dirty="0" smtClean="0"/>
          </a:p>
          <a:p>
            <a:r>
              <a:rPr lang="zh-CN" altLang="en-US" dirty="0" smtClean="0"/>
              <a:t>包交换不需要建立连接通道。每一个数据单元，我们称之为数据包（</a:t>
            </a:r>
            <a:r>
              <a:rPr lang="en-US" dirty="0" smtClean="0"/>
              <a:t>datagram</a:t>
            </a:r>
            <a:r>
              <a:rPr lang="zh-CN" altLang="en-US" dirty="0" smtClean="0"/>
              <a:t>），都是独立发送的或者说是无序的。每一个数据包都有自己的终点地址。同一发送端发送到同一目的端的数据包可以选择不同的路由器进行转发。在上图中，</a:t>
            </a:r>
            <a:r>
              <a:rPr lang="en-US" dirty="0" smtClean="0"/>
              <a:t>H1</a:t>
            </a:r>
            <a:r>
              <a:rPr lang="zh-CN" altLang="en-US" dirty="0" smtClean="0"/>
              <a:t>发送数据给</a:t>
            </a:r>
            <a:r>
              <a:rPr lang="en-US" dirty="0" smtClean="0"/>
              <a:t>H7</a:t>
            </a:r>
            <a:r>
              <a:rPr lang="zh-CN" altLang="en-US" dirty="0" smtClean="0"/>
              <a:t>，若当前路由器</a:t>
            </a:r>
            <a:r>
              <a:rPr lang="en-US" dirty="0" smtClean="0"/>
              <a:t>R2</a:t>
            </a:r>
            <a:r>
              <a:rPr lang="zh-CN" altLang="en-US" dirty="0" smtClean="0"/>
              <a:t>比较忙，那么接下来的数据包可以选择走路由器</a:t>
            </a:r>
            <a:r>
              <a:rPr lang="en-US" dirty="0" smtClean="0"/>
              <a:t>R1</a:t>
            </a:r>
            <a:r>
              <a:rPr lang="zh-CN" altLang="en-US" dirty="0" smtClean="0"/>
              <a:t>。包交换的线路选择是动态的，因此对资源的利用率高。</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网络层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19</a:t>
            </a:fld>
            <a:endParaRPr lang="zh-CN" altLang="en-US"/>
          </a:p>
        </p:txBody>
      </p:sp>
      <p:sp>
        <p:nvSpPr>
          <p:cNvPr id="6" name="内容占位符 5"/>
          <p:cNvSpPr>
            <a:spLocks noGrp="1"/>
          </p:cNvSpPr>
          <p:nvPr>
            <p:ph sz="half" idx="13"/>
          </p:nvPr>
        </p:nvSpPr>
        <p:spPr>
          <a:xfrm>
            <a:off x="467544" y="3946308"/>
            <a:ext cx="8219256" cy="2160240"/>
          </a:xfrm>
        </p:spPr>
        <p:txBody>
          <a:bodyPr>
            <a:normAutofit lnSpcReduction="10000"/>
          </a:bodyPr>
          <a:lstStyle/>
          <a:p>
            <a:r>
              <a:rPr lang="zh-CN" altLang="en-US" b="1" dirty="0" smtClean="0"/>
              <a:t>包交换：</a:t>
            </a:r>
            <a:r>
              <a:rPr lang="zh-CN" altLang="en-US" dirty="0" smtClean="0"/>
              <a:t>首先，</a:t>
            </a:r>
            <a:r>
              <a:rPr lang="en-US" dirty="0" smtClean="0"/>
              <a:t>H1</a:t>
            </a:r>
            <a:r>
              <a:rPr lang="zh-CN" altLang="en-US" dirty="0" smtClean="0"/>
              <a:t>先查看自己的路由表，如果</a:t>
            </a:r>
            <a:r>
              <a:rPr lang="en-US" dirty="0" smtClean="0"/>
              <a:t>H7</a:t>
            </a:r>
            <a:r>
              <a:rPr lang="zh-CN" altLang="en-US" dirty="0" smtClean="0"/>
              <a:t>和</a:t>
            </a:r>
            <a:r>
              <a:rPr lang="en-US" dirty="0" smtClean="0"/>
              <a:t>H1</a:t>
            </a:r>
            <a:r>
              <a:rPr lang="zh-CN" altLang="en-US" dirty="0" smtClean="0"/>
              <a:t>在同一网络中（实际上，</a:t>
            </a:r>
            <a:r>
              <a:rPr lang="en-US" dirty="0" smtClean="0"/>
              <a:t>H1</a:t>
            </a:r>
            <a:r>
              <a:rPr lang="zh-CN" altLang="en-US" dirty="0" smtClean="0"/>
              <a:t>、</a:t>
            </a:r>
            <a:r>
              <a:rPr lang="en-US" dirty="0" smtClean="0"/>
              <a:t>H2</a:t>
            </a:r>
            <a:r>
              <a:rPr lang="zh-CN" altLang="en-US" dirty="0" smtClean="0"/>
              <a:t>、</a:t>
            </a:r>
            <a:r>
              <a:rPr lang="en-US" dirty="0" smtClean="0"/>
              <a:t>H3</a:t>
            </a:r>
            <a:r>
              <a:rPr lang="zh-CN" altLang="en-US" dirty="0" smtClean="0"/>
              <a:t>、</a:t>
            </a:r>
            <a:r>
              <a:rPr lang="en-US" dirty="0" smtClean="0"/>
              <a:t>H4</a:t>
            </a:r>
            <a:r>
              <a:rPr lang="zh-CN" altLang="en-US" dirty="0" smtClean="0"/>
              <a:t>在同一网络中）则直接传输给</a:t>
            </a:r>
            <a:r>
              <a:rPr lang="en-US" dirty="0" smtClean="0"/>
              <a:t>H7</a:t>
            </a:r>
            <a:r>
              <a:rPr lang="zh-CN" altLang="en-US" dirty="0" smtClean="0"/>
              <a:t>，否则交给某个路由器（图中的</a:t>
            </a:r>
            <a:r>
              <a:rPr lang="en-US" dirty="0" smtClean="0"/>
              <a:t>R1</a:t>
            </a:r>
            <a:r>
              <a:rPr lang="zh-CN" altLang="en-US" dirty="0" smtClean="0"/>
              <a:t>）；然后</a:t>
            </a:r>
            <a:r>
              <a:rPr lang="en-US" dirty="0" smtClean="0"/>
              <a:t>R1</a:t>
            </a:r>
            <a:r>
              <a:rPr lang="zh-CN" altLang="en-US" dirty="0" smtClean="0"/>
              <a:t>查看自己的路由表，通过检测数据包的目的地址知道要将这个数据包转发给</a:t>
            </a:r>
            <a:r>
              <a:rPr lang="en-US" dirty="0" smtClean="0"/>
              <a:t>R2</a:t>
            </a:r>
            <a:r>
              <a:rPr lang="zh-CN" altLang="en-US" dirty="0" smtClean="0"/>
              <a:t>；同</a:t>
            </a:r>
            <a:r>
              <a:rPr lang="en-US" dirty="0" smtClean="0"/>
              <a:t>R1</a:t>
            </a:r>
            <a:r>
              <a:rPr lang="zh-CN" altLang="en-US" dirty="0" smtClean="0"/>
              <a:t>一样，</a:t>
            </a:r>
            <a:r>
              <a:rPr lang="en-US" dirty="0" smtClean="0"/>
              <a:t>R2</a:t>
            </a:r>
            <a:r>
              <a:rPr lang="zh-CN" altLang="en-US" dirty="0" smtClean="0"/>
              <a:t>查看自己的路由表，将数据包转发给</a:t>
            </a:r>
            <a:r>
              <a:rPr lang="en-US" dirty="0" smtClean="0"/>
              <a:t>R3</a:t>
            </a:r>
            <a:r>
              <a:rPr lang="zh-CN" altLang="en-US" dirty="0" smtClean="0"/>
              <a:t>，</a:t>
            </a:r>
            <a:r>
              <a:rPr lang="en-US" dirty="0" smtClean="0"/>
              <a:t>R3</a:t>
            </a:r>
            <a:r>
              <a:rPr lang="zh-CN" altLang="en-US" dirty="0" smtClean="0"/>
              <a:t>将数据包转发给</a:t>
            </a:r>
            <a:r>
              <a:rPr lang="en-US" dirty="0" smtClean="0"/>
              <a:t>R4</a:t>
            </a:r>
            <a:r>
              <a:rPr lang="zh-CN" altLang="en-US" dirty="0" smtClean="0"/>
              <a:t>；</a:t>
            </a:r>
            <a:r>
              <a:rPr lang="en-US" dirty="0" smtClean="0"/>
              <a:t>R4</a:t>
            </a:r>
            <a:r>
              <a:rPr lang="zh-CN" altLang="en-US" dirty="0" smtClean="0"/>
              <a:t>检测数据包的目的地址，发现自己和</a:t>
            </a:r>
            <a:r>
              <a:rPr lang="en-US" dirty="0" smtClean="0"/>
              <a:t>H7</a:t>
            </a:r>
            <a:r>
              <a:rPr lang="zh-CN" altLang="en-US" dirty="0" smtClean="0"/>
              <a:t>在同一网络中，那么就可以直接交付给</a:t>
            </a:r>
            <a:r>
              <a:rPr lang="en-US" dirty="0" smtClean="0"/>
              <a:t>H7</a:t>
            </a:r>
            <a:r>
              <a:rPr lang="zh-CN" altLang="en-US" dirty="0" smtClean="0"/>
              <a:t>了。于是，数据包就成功地从</a:t>
            </a:r>
            <a:r>
              <a:rPr lang="en-US" dirty="0" smtClean="0"/>
              <a:t>H1</a:t>
            </a:r>
            <a:r>
              <a:rPr lang="zh-CN" altLang="en-US" dirty="0" smtClean="0"/>
              <a:t>传送到了</a:t>
            </a:r>
            <a:r>
              <a:rPr lang="en-US" dirty="0" smtClean="0"/>
              <a:t>H7</a:t>
            </a:r>
            <a:r>
              <a:rPr lang="zh-CN" altLang="en-US" dirty="0" smtClean="0"/>
              <a:t>。</a:t>
            </a:r>
          </a:p>
          <a:p>
            <a:endParaRPr lang="zh-CN" altLang="en-US" b="1" dirty="0"/>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69" name="Object 1"/>
          <p:cNvGraphicFramePr>
            <a:graphicFrameLocks noChangeAspect="1"/>
          </p:cNvGraphicFramePr>
          <p:nvPr/>
        </p:nvGraphicFramePr>
        <p:xfrm>
          <a:off x="1785918" y="785794"/>
          <a:ext cx="5643602" cy="3164637"/>
        </p:xfrm>
        <a:graphic>
          <a:graphicData uri="http://schemas.openxmlformats.org/presentationml/2006/ole">
            <p:oleObj spid="_x0000_s32769" r:id="rId3" imgW="5091196" imgH="2862270" progId="Visio.Drawing.11">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第</a:t>
            </a:r>
            <a:r>
              <a:rPr lang="en-US" altLang="zh-CN" dirty="0" smtClean="0"/>
              <a:t>1</a:t>
            </a:r>
            <a:r>
              <a:rPr dirty="0" smtClean="0"/>
              <a:t>节 无远弗届的网络</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a:t>
            </a:fld>
            <a:endParaRPr lang="zh-CN" altLang="en-US"/>
          </a:p>
        </p:txBody>
      </p:sp>
      <p:sp>
        <p:nvSpPr>
          <p:cNvPr id="6" name="内容占位符 5"/>
          <p:cNvSpPr>
            <a:spLocks noGrp="1"/>
          </p:cNvSpPr>
          <p:nvPr>
            <p:ph idx="1"/>
          </p:nvPr>
        </p:nvSpPr>
        <p:spPr/>
        <p:txBody>
          <a:bodyPr/>
          <a:lstStyle/>
          <a:p>
            <a:r>
              <a:rPr lang="zh-CN" altLang="en-US" dirty="0" smtClean="0"/>
              <a:t>引言</a:t>
            </a:r>
            <a:endParaRPr lang="en-US" altLang="zh-CN" dirty="0" smtClean="0"/>
          </a:p>
          <a:p>
            <a:r>
              <a:rPr lang="zh-CN" altLang="en-US" dirty="0" smtClean="0"/>
              <a:t>物理层</a:t>
            </a:r>
            <a:endParaRPr lang="en-US" altLang="zh-CN" dirty="0" smtClean="0"/>
          </a:p>
          <a:p>
            <a:r>
              <a:rPr lang="zh-CN" altLang="en-US" dirty="0" smtClean="0"/>
              <a:t>数据链路层</a:t>
            </a:r>
            <a:endParaRPr lang="en-US" altLang="zh-CN" dirty="0" smtClean="0"/>
          </a:p>
          <a:p>
            <a:r>
              <a:rPr lang="zh-CN" altLang="en-US" dirty="0" smtClean="0"/>
              <a:t>网络层</a:t>
            </a:r>
            <a:endParaRPr lang="en-US" altLang="zh-CN" dirty="0" smtClean="0"/>
          </a:p>
          <a:p>
            <a:r>
              <a:rPr lang="zh-CN" altLang="en-US" dirty="0" smtClean="0"/>
              <a:t>传输层</a:t>
            </a:r>
            <a:endParaRPr lang="en-US" altLang="zh-CN" dirty="0" smtClean="0"/>
          </a:p>
          <a:p>
            <a:r>
              <a:rPr lang="zh-CN" altLang="en-US" dirty="0" smtClean="0"/>
              <a:t>应用层</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网络层</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20</a:t>
            </a:fld>
            <a:endParaRPr lang="zh-CN" altLang="en-US"/>
          </a:p>
        </p:txBody>
      </p:sp>
      <p:sp>
        <p:nvSpPr>
          <p:cNvPr id="6" name="内容占位符 5"/>
          <p:cNvSpPr>
            <a:spLocks noGrp="1"/>
          </p:cNvSpPr>
          <p:nvPr>
            <p:ph idx="1"/>
          </p:nvPr>
        </p:nvSpPr>
        <p:spPr/>
        <p:txBody>
          <a:bodyPr/>
          <a:lstStyle/>
          <a:p>
            <a:r>
              <a:rPr lang="zh-CN" altLang="en-US" dirty="0" smtClean="0"/>
              <a:t>路由器有一张叫做路由表的表格，这个表格记录了从哪里来的数据该到哪里去，这里的“哪里来”和“哪里去”指的就是</a:t>
            </a:r>
            <a:r>
              <a:rPr lang="en-US" dirty="0" smtClean="0"/>
              <a:t>IP</a:t>
            </a:r>
            <a:r>
              <a:rPr lang="zh-CN" altLang="en-US" dirty="0" smtClean="0"/>
              <a:t>地址。</a:t>
            </a:r>
            <a:endParaRPr lang="en-US" altLang="zh-CN" dirty="0" smtClean="0"/>
          </a:p>
          <a:p>
            <a:endParaRPr lang="en-US" dirty="0" smtClean="0"/>
          </a:p>
          <a:p>
            <a:r>
              <a:rPr lang="en-US" dirty="0" smtClean="0"/>
              <a:t>IP</a:t>
            </a:r>
            <a:r>
              <a:rPr lang="zh-CN" altLang="en-US" dirty="0" smtClean="0"/>
              <a:t>地址其实就是一个地址，一个能唯一表示你的计算机在网络中位置的地址。</a:t>
            </a:r>
            <a:endParaRPr lang="en-US" altLang="zh-CN" dirty="0" smtClean="0"/>
          </a:p>
          <a:p>
            <a:endParaRPr lang="en-US" dirty="0" smtClean="0"/>
          </a:p>
          <a:p>
            <a:r>
              <a:rPr lang="en-US" dirty="0" smtClean="0"/>
              <a:t>IP</a:t>
            </a:r>
            <a:r>
              <a:rPr lang="zh-CN" altLang="en-US" dirty="0" smtClean="0"/>
              <a:t>地址的格式是：网络地址</a:t>
            </a:r>
            <a:r>
              <a:rPr lang="en-US" dirty="0" smtClean="0"/>
              <a:t>+</a:t>
            </a:r>
            <a:r>
              <a:rPr lang="zh-CN" altLang="en-US" dirty="0" smtClean="0"/>
              <a:t>主机地址。网络地址用来表示这个</a:t>
            </a:r>
            <a:r>
              <a:rPr lang="en-US" dirty="0" smtClean="0"/>
              <a:t>IP</a:t>
            </a:r>
            <a:r>
              <a:rPr lang="zh-CN" altLang="en-US" dirty="0" smtClean="0"/>
              <a:t>地址属于哪一个网络。网络地址在整个因特网中是唯一的，就像电话号码中的区号。而主机地址表示在这个网络中具体的位置。主机地址在它所属的网络中也是唯一的，就像电话号。这样</a:t>
            </a:r>
            <a:r>
              <a:rPr lang="en-US" dirty="0" smtClean="0"/>
              <a:t>IP</a:t>
            </a:r>
            <a:r>
              <a:rPr lang="zh-CN" altLang="en-US" dirty="0" smtClean="0"/>
              <a:t>地址就能表示整个网络中的一个地址了。</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网络层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21</a:t>
            </a:fld>
            <a:endParaRPr lang="zh-CN" altLang="en-US"/>
          </a:p>
        </p:txBody>
      </p:sp>
      <p:sp>
        <p:nvSpPr>
          <p:cNvPr id="6" name="内容占位符 5"/>
          <p:cNvSpPr>
            <a:spLocks noGrp="1"/>
          </p:cNvSpPr>
          <p:nvPr>
            <p:ph sz="half" idx="13"/>
          </p:nvPr>
        </p:nvSpPr>
        <p:spPr/>
        <p:txBody>
          <a:bodyPr>
            <a:normAutofit lnSpcReduction="10000"/>
          </a:bodyPr>
          <a:lstStyle/>
          <a:p>
            <a:r>
              <a:rPr lang="zh-CN" altLang="zh-CN" dirty="0" smtClean="0"/>
              <a:t>以一个校园网为例，如</a:t>
            </a:r>
            <a:r>
              <a:rPr lang="zh-CN" altLang="en-US" dirty="0" smtClean="0"/>
              <a:t>上图</a:t>
            </a:r>
            <a:r>
              <a:rPr lang="zh-CN" altLang="zh-CN" dirty="0" smtClean="0"/>
              <a:t>所示，假设校园网主干网（</a:t>
            </a:r>
            <a:r>
              <a:rPr lang="en-US" altLang="zh-CN" dirty="0" smtClean="0"/>
              <a:t>backbone</a:t>
            </a:r>
            <a:r>
              <a:rPr lang="zh-CN" altLang="zh-CN" dirty="0" smtClean="0"/>
              <a:t>）的网络号是</a:t>
            </a:r>
            <a:r>
              <a:rPr lang="en-US" altLang="zh-CN" dirty="0" smtClean="0"/>
              <a:t>129.74.100.0</a:t>
            </a:r>
            <a:r>
              <a:rPr lang="zh-CN" altLang="zh-CN" dirty="0" smtClean="0"/>
              <a:t>。计算机科学学院（</a:t>
            </a:r>
            <a:r>
              <a:rPr lang="en-US" altLang="zh-CN" dirty="0" smtClean="0"/>
              <a:t>C.S.</a:t>
            </a:r>
            <a:r>
              <a:rPr lang="zh-CN" altLang="zh-CN" dirty="0" smtClean="0"/>
              <a:t>）和管理学院（</a:t>
            </a:r>
            <a:r>
              <a:rPr lang="en-US" altLang="zh-CN" dirty="0" smtClean="0"/>
              <a:t>SOM</a:t>
            </a:r>
            <a:r>
              <a:rPr lang="zh-CN" altLang="zh-CN" dirty="0" smtClean="0"/>
              <a:t>）的网络地址分别为</a:t>
            </a:r>
            <a:r>
              <a:rPr lang="en-US" altLang="zh-CN" dirty="0" smtClean="0"/>
              <a:t>129.74.25.0</a:t>
            </a:r>
            <a:r>
              <a:rPr lang="zh-CN" altLang="zh-CN" dirty="0" smtClean="0"/>
              <a:t>和</a:t>
            </a:r>
            <a:r>
              <a:rPr lang="en-US" altLang="zh-CN" dirty="0" smtClean="0"/>
              <a:t>129.74.218.0</a:t>
            </a:r>
            <a:r>
              <a:rPr lang="zh-CN" altLang="zh-CN" dirty="0" smtClean="0"/>
              <a:t>。每个学院的网络和校园主干网络之间都有路由器连接。路由器有两个端口（两个网卡），每个端口都有一个</a:t>
            </a:r>
            <a:r>
              <a:rPr lang="en-US" altLang="zh-CN" dirty="0" smtClean="0"/>
              <a:t>IP</a:t>
            </a:r>
            <a:r>
              <a:rPr lang="zh-CN" altLang="zh-CN" dirty="0" smtClean="0"/>
              <a:t>地址。可以看成一个端口是对内部网络，一个端口是对外主干网络的。这两个端口保证了数据能从一个网络发往另一个网络。</a:t>
            </a:r>
            <a:endParaRPr lang="zh-CN" alt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5" name="Object 1"/>
          <p:cNvGraphicFramePr>
            <a:graphicFrameLocks noChangeAspect="1"/>
          </p:cNvGraphicFramePr>
          <p:nvPr/>
        </p:nvGraphicFramePr>
        <p:xfrm>
          <a:off x="1643042" y="1142984"/>
          <a:ext cx="5986468" cy="2587558"/>
        </p:xfrm>
        <a:graphic>
          <a:graphicData uri="http://schemas.openxmlformats.org/presentationml/2006/ole">
            <p:oleObj spid="_x0000_s36865" name="Visio" r:id="rId3" imgW="4898050" imgH="2119770" progId="Visio.Drawing.11">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网络层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22</a:t>
            </a:fld>
            <a:endParaRPr lang="zh-CN" altLang="en-US"/>
          </a:p>
        </p:txBody>
      </p:sp>
      <p:sp>
        <p:nvSpPr>
          <p:cNvPr id="6" name="内容占位符 5"/>
          <p:cNvSpPr>
            <a:spLocks noGrp="1"/>
          </p:cNvSpPr>
          <p:nvPr>
            <p:ph sz="half" idx="13"/>
          </p:nvPr>
        </p:nvSpPr>
        <p:spPr/>
        <p:txBody>
          <a:bodyPr/>
          <a:lstStyle/>
          <a:p>
            <a:r>
              <a:rPr lang="zh-CN" altLang="zh-CN" dirty="0" smtClean="0"/>
              <a:t>如图</a:t>
            </a:r>
            <a:r>
              <a:rPr lang="en-US" altLang="zh-CN" dirty="0" smtClean="0"/>
              <a:t>7.10</a:t>
            </a:r>
            <a:r>
              <a:rPr lang="zh-CN" altLang="zh-CN" dirty="0" smtClean="0"/>
              <a:t>所示， </a:t>
            </a:r>
            <a:r>
              <a:rPr lang="en-US" altLang="zh-CN" dirty="0" smtClean="0"/>
              <a:t>X</a:t>
            </a:r>
            <a:r>
              <a:rPr lang="zh-CN" altLang="zh-CN" dirty="0" smtClean="0"/>
              <a:t>是连接计算机科学学院和主干网络的路由器。</a:t>
            </a:r>
            <a:r>
              <a:rPr lang="en-US" altLang="zh-CN" dirty="0" smtClean="0"/>
              <a:t>X</a:t>
            </a:r>
            <a:r>
              <a:rPr lang="zh-CN" altLang="zh-CN" dirty="0" smtClean="0"/>
              <a:t>连接主干网端口的</a:t>
            </a:r>
            <a:r>
              <a:rPr lang="en-US" altLang="zh-CN" dirty="0" smtClean="0"/>
              <a:t>IP</a:t>
            </a:r>
            <a:r>
              <a:rPr lang="zh-CN" altLang="zh-CN" dirty="0" smtClean="0"/>
              <a:t>地址为</a:t>
            </a:r>
            <a:r>
              <a:rPr lang="en-US" altLang="zh-CN" dirty="0" smtClean="0"/>
              <a:t>129.74.100.5</a:t>
            </a:r>
            <a:r>
              <a:rPr lang="zh-CN" altLang="zh-CN" dirty="0" smtClean="0"/>
              <a:t>，连接计算机科学学院网络端口的</a:t>
            </a:r>
            <a:r>
              <a:rPr lang="en-US" altLang="zh-CN" dirty="0" smtClean="0"/>
              <a:t>IP</a:t>
            </a:r>
            <a:r>
              <a:rPr lang="zh-CN" altLang="zh-CN" dirty="0" smtClean="0"/>
              <a:t>地址为</a:t>
            </a:r>
            <a:r>
              <a:rPr lang="en-US" altLang="zh-CN" dirty="0" smtClean="0"/>
              <a:t>129.74.25.4</a:t>
            </a:r>
            <a:r>
              <a:rPr lang="zh-CN" altLang="zh-CN" dirty="0" smtClean="0"/>
              <a:t>。在</a:t>
            </a:r>
            <a:r>
              <a:rPr lang="en-US" altLang="zh-CN" dirty="0" smtClean="0"/>
              <a:t>X</a:t>
            </a:r>
            <a:r>
              <a:rPr lang="zh-CN" altLang="zh-CN" dirty="0" smtClean="0"/>
              <a:t>的内部有一张路由表</a:t>
            </a:r>
            <a:r>
              <a:rPr lang="zh-CN" altLang="en-US" dirty="0" smtClean="0"/>
              <a:t>，</a:t>
            </a:r>
            <a:r>
              <a:rPr lang="zh-CN" altLang="zh-CN" dirty="0" smtClean="0"/>
              <a:t>这张表就是路由器真正发挥作用的关键。有了这张路由表我们才能正确找到出路。</a:t>
            </a:r>
          </a:p>
          <a:p>
            <a:endParaRPr lang="zh-CN" altLang="en-US" dirty="0"/>
          </a:p>
        </p:txBody>
      </p:sp>
      <p:graphicFrame>
        <p:nvGraphicFramePr>
          <p:cNvPr id="39938" name="Object 2"/>
          <p:cNvGraphicFramePr>
            <a:graphicFrameLocks noChangeAspect="1"/>
          </p:cNvGraphicFramePr>
          <p:nvPr/>
        </p:nvGraphicFramePr>
        <p:xfrm>
          <a:off x="1643063" y="1143000"/>
          <a:ext cx="5986462" cy="2587625"/>
        </p:xfrm>
        <a:graphic>
          <a:graphicData uri="http://schemas.openxmlformats.org/presentationml/2006/ole">
            <p:oleObj spid="_x0000_s39938" name="Visio" r:id="rId3" imgW="4898050" imgH="2119770" progId="Visio.Drawing.11">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网络层</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23</a:t>
            </a:fld>
            <a:endParaRPr lang="zh-CN" altLang="en-US"/>
          </a:p>
        </p:txBody>
      </p:sp>
      <p:sp>
        <p:nvSpPr>
          <p:cNvPr id="6" name="内容占位符 5"/>
          <p:cNvSpPr>
            <a:spLocks noGrp="1"/>
          </p:cNvSpPr>
          <p:nvPr>
            <p:ph sz="half" idx="1"/>
          </p:nvPr>
        </p:nvSpPr>
        <p:spPr/>
        <p:txBody>
          <a:bodyPr/>
          <a:lstStyle/>
          <a:p>
            <a:r>
              <a:rPr dirty="0" smtClean="0"/>
              <a:t>根据右表</a:t>
            </a:r>
            <a:r>
              <a:rPr altLang="zh-CN" dirty="0" smtClean="0"/>
              <a:t>，</a:t>
            </a:r>
            <a:r>
              <a:rPr altLang="zh-CN" dirty="0"/>
              <a:t>假设</a:t>
            </a:r>
            <a:r>
              <a:rPr lang="en-US" altLang="zh-CN" dirty="0"/>
              <a:t>C.S.</a:t>
            </a:r>
            <a:r>
              <a:rPr altLang="zh-CN" dirty="0"/>
              <a:t>学院的</a:t>
            </a:r>
            <a:r>
              <a:rPr lang="en-US" altLang="zh-CN" dirty="0"/>
              <a:t>IP</a:t>
            </a:r>
            <a:r>
              <a:rPr altLang="zh-CN" dirty="0"/>
              <a:t>为</a:t>
            </a:r>
            <a:r>
              <a:rPr lang="en-US" altLang="zh-CN" dirty="0"/>
              <a:t>129.74.25.31</a:t>
            </a:r>
            <a:r>
              <a:rPr altLang="zh-CN" dirty="0"/>
              <a:t>的主机想给管理学院的</a:t>
            </a:r>
            <a:r>
              <a:rPr lang="en-US" altLang="zh-CN" dirty="0"/>
              <a:t>IP</a:t>
            </a:r>
            <a:r>
              <a:rPr altLang="zh-CN" dirty="0"/>
              <a:t>为</a:t>
            </a:r>
            <a:r>
              <a:rPr lang="en-US" altLang="zh-CN" dirty="0"/>
              <a:t>129.74.218.36</a:t>
            </a:r>
            <a:r>
              <a:rPr altLang="zh-CN" dirty="0"/>
              <a:t>的主机发信息。那么信息从</a:t>
            </a:r>
            <a:r>
              <a:rPr lang="en-US" altLang="zh-CN" dirty="0"/>
              <a:t>129.74.25.31</a:t>
            </a:r>
            <a:r>
              <a:rPr altLang="zh-CN" dirty="0"/>
              <a:t>发送，首先判断目标地址不在</a:t>
            </a:r>
            <a:r>
              <a:rPr lang="en-US" altLang="zh-CN" dirty="0"/>
              <a:t>C.S.</a:t>
            </a:r>
            <a:r>
              <a:rPr altLang="zh-CN" dirty="0"/>
              <a:t>学院的网络中，则这个消息发给路由器</a:t>
            </a:r>
            <a:r>
              <a:rPr lang="en-US" altLang="zh-CN" dirty="0"/>
              <a:t>X</a:t>
            </a:r>
            <a:r>
              <a:rPr altLang="zh-CN" dirty="0"/>
              <a:t>；路由器</a:t>
            </a:r>
            <a:r>
              <a:rPr lang="en-US" altLang="zh-CN" dirty="0"/>
              <a:t>X</a:t>
            </a:r>
            <a:r>
              <a:rPr altLang="zh-CN" dirty="0"/>
              <a:t>根据目的地的</a:t>
            </a:r>
            <a:r>
              <a:rPr lang="en-US" altLang="zh-CN" dirty="0"/>
              <a:t>IP</a:t>
            </a:r>
            <a:r>
              <a:rPr altLang="zh-CN" dirty="0"/>
              <a:t>地址的网络地址</a:t>
            </a:r>
            <a:r>
              <a:rPr lang="en-US" altLang="zh-CN" dirty="0"/>
              <a:t>129.74.218.0</a:t>
            </a:r>
            <a:r>
              <a:rPr altLang="zh-CN" dirty="0"/>
              <a:t>，从自己的路由表中查出，要发给端口</a:t>
            </a:r>
            <a:r>
              <a:rPr lang="en-US" altLang="zh-CN" dirty="0"/>
              <a:t>IP</a:t>
            </a:r>
            <a:r>
              <a:rPr altLang="zh-CN" dirty="0"/>
              <a:t>为</a:t>
            </a:r>
            <a:r>
              <a:rPr lang="en-US" altLang="zh-CN" dirty="0"/>
              <a:t>129.74.100.3</a:t>
            </a:r>
            <a:r>
              <a:rPr altLang="zh-CN" dirty="0"/>
              <a:t>的路由器，于是，这条消息就发送给路由器</a:t>
            </a:r>
            <a:r>
              <a:rPr lang="en-US" altLang="zh-CN" dirty="0"/>
              <a:t>Y</a:t>
            </a:r>
            <a:r>
              <a:rPr altLang="zh-CN" dirty="0"/>
              <a:t>；路由器</a:t>
            </a:r>
            <a:r>
              <a:rPr lang="en-US" altLang="zh-CN" dirty="0"/>
              <a:t>Y</a:t>
            </a:r>
            <a:r>
              <a:rPr altLang="zh-CN" dirty="0"/>
              <a:t>按照路由器</a:t>
            </a:r>
            <a:r>
              <a:rPr lang="en-US" altLang="zh-CN" dirty="0"/>
              <a:t>X</a:t>
            </a:r>
            <a:r>
              <a:rPr altLang="zh-CN" dirty="0"/>
              <a:t>的方式，最终将消息成功传送给</a:t>
            </a:r>
            <a:r>
              <a:rPr lang="en-US" altLang="zh-CN" dirty="0"/>
              <a:t>IP</a:t>
            </a:r>
            <a:r>
              <a:rPr altLang="zh-CN" dirty="0"/>
              <a:t>为</a:t>
            </a:r>
            <a:r>
              <a:rPr lang="en-US" altLang="zh-CN" dirty="0"/>
              <a:t>129.74.218.36</a:t>
            </a:r>
            <a:r>
              <a:rPr altLang="zh-CN" dirty="0"/>
              <a:t>的主机。</a:t>
            </a:r>
          </a:p>
          <a:p>
            <a:endParaRPr lang="zh-CN" altLang="en-US" dirty="0"/>
          </a:p>
        </p:txBody>
      </p:sp>
      <p:graphicFrame>
        <p:nvGraphicFramePr>
          <p:cNvPr id="8" name="图片占位符 7"/>
          <p:cNvGraphicFramePr>
            <a:graphicFrameLocks noGrp="1"/>
          </p:cNvGraphicFramePr>
          <p:nvPr>
            <p:ph type="pic" sz="quarter" idx="13"/>
          </p:nvPr>
        </p:nvGraphicFramePr>
        <p:xfrm>
          <a:off x="5364163" y="3794140"/>
          <a:ext cx="3455986" cy="1778000"/>
        </p:xfrm>
        <a:graphic>
          <a:graphicData uri="http://schemas.openxmlformats.org/drawingml/2006/table">
            <a:tbl>
              <a:tblPr/>
              <a:tblGrid>
                <a:gridCol w="1652241"/>
                <a:gridCol w="1803745"/>
              </a:tblGrid>
              <a:tr h="211894">
                <a:tc>
                  <a:txBody>
                    <a:bodyPr/>
                    <a:lstStyle/>
                    <a:p>
                      <a:pPr indent="304800" algn="ctr">
                        <a:lnSpc>
                          <a:spcPts val="2000"/>
                        </a:lnSpc>
                        <a:spcAft>
                          <a:spcPts val="0"/>
                        </a:spcAft>
                      </a:pPr>
                      <a:r>
                        <a:rPr lang="zh-CN" sz="1000" kern="100" dirty="0">
                          <a:solidFill>
                            <a:srgbClr val="000000"/>
                          </a:solidFill>
                          <a:latin typeface="Times New Roman"/>
                          <a:ea typeface="宋体"/>
                          <a:cs typeface="Times New Roman"/>
                        </a:rPr>
                        <a:t>网络地址</a:t>
                      </a:r>
                      <a:endParaRPr lang="zh-CN" sz="1000" kern="100" dirty="0">
                        <a:latin typeface="Times New Roman"/>
                        <a:ea typeface="宋体"/>
                        <a:cs typeface="Times New Roman"/>
                      </a:endParaRPr>
                    </a:p>
                  </a:txBody>
                  <a:tcPr marL="57211" marR="57211"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ts val="2000"/>
                        </a:lnSpc>
                        <a:spcAft>
                          <a:spcPts val="0"/>
                        </a:spcAft>
                      </a:pPr>
                      <a:r>
                        <a:rPr lang="zh-CN" sz="1000" kern="100" dirty="0">
                          <a:solidFill>
                            <a:srgbClr val="000000"/>
                          </a:solidFill>
                          <a:latin typeface="Times New Roman"/>
                          <a:ea typeface="宋体"/>
                          <a:cs typeface="Times New Roman"/>
                        </a:rPr>
                        <a:t>路由器地址</a:t>
                      </a:r>
                      <a:endParaRPr lang="zh-CN" sz="1000" kern="100" dirty="0">
                        <a:latin typeface="Times New Roman"/>
                        <a:ea typeface="宋体"/>
                        <a:cs typeface="Times New Roman"/>
                      </a:endParaRPr>
                    </a:p>
                  </a:txBody>
                  <a:tcPr marL="57211" marR="57211"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894">
                <a:tc>
                  <a:txBody>
                    <a:bodyPr/>
                    <a:lstStyle/>
                    <a:p>
                      <a:pPr indent="304800" algn="ctr">
                        <a:lnSpc>
                          <a:spcPts val="2000"/>
                        </a:lnSpc>
                        <a:spcAft>
                          <a:spcPts val="0"/>
                        </a:spcAft>
                      </a:pPr>
                      <a:r>
                        <a:rPr lang="en-US" sz="1000" kern="100">
                          <a:solidFill>
                            <a:srgbClr val="000000"/>
                          </a:solidFill>
                          <a:latin typeface="Times New Roman"/>
                          <a:ea typeface="宋体"/>
                          <a:cs typeface="Times New Roman"/>
                        </a:rPr>
                        <a:t>129.74.27.0</a:t>
                      </a:r>
                      <a:endParaRPr lang="zh-CN" sz="1000" kern="100">
                        <a:latin typeface="Times New Roman"/>
                        <a:ea typeface="宋体"/>
                        <a:cs typeface="Times New Roman"/>
                      </a:endParaRPr>
                    </a:p>
                  </a:txBody>
                  <a:tcPr marL="57211" marR="57211"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c>
                  <a:txBody>
                    <a:bodyPr/>
                    <a:lstStyle/>
                    <a:p>
                      <a:pPr indent="304800" algn="ctr">
                        <a:lnSpc>
                          <a:spcPts val="2000"/>
                        </a:lnSpc>
                        <a:spcAft>
                          <a:spcPts val="0"/>
                        </a:spcAft>
                      </a:pPr>
                      <a:r>
                        <a:rPr lang="en-US" sz="1000" kern="100">
                          <a:solidFill>
                            <a:srgbClr val="000000"/>
                          </a:solidFill>
                          <a:latin typeface="Times New Roman"/>
                          <a:ea typeface="宋体"/>
                          <a:cs typeface="Times New Roman"/>
                        </a:rPr>
                        <a:t>129.74.100.4</a:t>
                      </a:r>
                      <a:endParaRPr lang="zh-CN" sz="1000" kern="100">
                        <a:latin typeface="Times New Roman"/>
                        <a:ea typeface="宋体"/>
                        <a:cs typeface="Times New Roman"/>
                      </a:endParaRPr>
                    </a:p>
                  </a:txBody>
                  <a:tcPr marL="57211" marR="57211" marT="0" marB="0">
                    <a:lnL>
                      <a:noFill/>
                    </a:lnL>
                    <a:lnR>
                      <a:noFill/>
                    </a:lnR>
                    <a:lnT w="12700" cap="flat" cmpd="sng" algn="ctr">
                      <a:solidFill>
                        <a:srgbClr val="000000"/>
                      </a:solidFill>
                      <a:prstDash val="solid"/>
                      <a:round/>
                      <a:headEnd type="none" w="med" len="med"/>
                      <a:tailEnd type="none" w="med" len="med"/>
                    </a:lnT>
                    <a:lnB>
                      <a:noFill/>
                    </a:lnB>
                    <a:solidFill>
                      <a:srgbClr val="C0C0C0"/>
                    </a:solidFill>
                  </a:tcPr>
                </a:tc>
              </a:tr>
              <a:tr h="211894">
                <a:tc>
                  <a:txBody>
                    <a:bodyPr/>
                    <a:lstStyle/>
                    <a:p>
                      <a:pPr indent="304800" algn="ctr">
                        <a:lnSpc>
                          <a:spcPts val="2000"/>
                        </a:lnSpc>
                        <a:spcAft>
                          <a:spcPts val="0"/>
                        </a:spcAft>
                      </a:pPr>
                      <a:r>
                        <a:rPr lang="en-US" sz="1000" kern="100">
                          <a:solidFill>
                            <a:srgbClr val="000000"/>
                          </a:solidFill>
                          <a:latin typeface="Times New Roman"/>
                          <a:ea typeface="宋体"/>
                          <a:cs typeface="Times New Roman"/>
                        </a:rPr>
                        <a:t>129.74.218.0</a:t>
                      </a:r>
                      <a:endParaRPr lang="zh-CN" sz="1000" kern="100">
                        <a:latin typeface="Times New Roman"/>
                        <a:ea typeface="宋体"/>
                        <a:cs typeface="Times New Roman"/>
                      </a:endParaRPr>
                    </a:p>
                  </a:txBody>
                  <a:tcPr marL="57211" marR="57211" marT="0" marB="0">
                    <a:lnL>
                      <a:noFill/>
                    </a:lnL>
                    <a:lnR>
                      <a:noFill/>
                    </a:lnR>
                    <a:lnT>
                      <a:noFill/>
                    </a:lnT>
                    <a:lnB>
                      <a:noFill/>
                    </a:lnB>
                  </a:tcPr>
                </a:tc>
                <a:tc>
                  <a:txBody>
                    <a:bodyPr/>
                    <a:lstStyle/>
                    <a:p>
                      <a:pPr indent="304800" algn="ctr">
                        <a:lnSpc>
                          <a:spcPts val="2000"/>
                        </a:lnSpc>
                        <a:spcAft>
                          <a:spcPts val="0"/>
                        </a:spcAft>
                      </a:pPr>
                      <a:r>
                        <a:rPr lang="en-US" sz="1000" kern="100" dirty="0">
                          <a:solidFill>
                            <a:srgbClr val="000000"/>
                          </a:solidFill>
                          <a:latin typeface="Times New Roman"/>
                          <a:ea typeface="宋体"/>
                          <a:cs typeface="Times New Roman"/>
                        </a:rPr>
                        <a:t>129.74.100.3</a:t>
                      </a:r>
                      <a:endParaRPr lang="zh-CN" sz="1000" kern="100" dirty="0">
                        <a:latin typeface="Times New Roman"/>
                        <a:ea typeface="宋体"/>
                        <a:cs typeface="Times New Roman"/>
                      </a:endParaRPr>
                    </a:p>
                  </a:txBody>
                  <a:tcPr marL="57211" marR="57211" marT="0" marB="0">
                    <a:lnL>
                      <a:noFill/>
                    </a:lnL>
                    <a:lnR>
                      <a:noFill/>
                    </a:lnR>
                    <a:lnT>
                      <a:noFill/>
                    </a:lnT>
                    <a:lnB>
                      <a:noFill/>
                    </a:lnB>
                  </a:tcPr>
                </a:tc>
              </a:tr>
              <a:tr h="211894">
                <a:tc>
                  <a:txBody>
                    <a:bodyPr/>
                    <a:lstStyle/>
                    <a:p>
                      <a:pPr indent="304800" algn="ctr">
                        <a:lnSpc>
                          <a:spcPts val="2000"/>
                        </a:lnSpc>
                        <a:spcAft>
                          <a:spcPts val="0"/>
                        </a:spcAft>
                      </a:pPr>
                      <a:r>
                        <a:rPr lang="en-US" sz="1000" kern="100">
                          <a:solidFill>
                            <a:srgbClr val="000000"/>
                          </a:solidFill>
                          <a:latin typeface="Times New Roman"/>
                          <a:ea typeface="宋体"/>
                          <a:cs typeface="Times New Roman"/>
                        </a:rPr>
                        <a:t>129.74.25.0</a:t>
                      </a:r>
                      <a:endParaRPr lang="zh-CN" sz="1000" kern="100">
                        <a:latin typeface="Times New Roman"/>
                        <a:ea typeface="宋体"/>
                        <a:cs typeface="Times New Roman"/>
                      </a:endParaRPr>
                    </a:p>
                  </a:txBody>
                  <a:tcPr marL="57211" marR="57211" marT="0" marB="0">
                    <a:lnL>
                      <a:noFill/>
                    </a:lnL>
                    <a:lnR>
                      <a:noFill/>
                    </a:lnR>
                    <a:lnT>
                      <a:noFill/>
                    </a:lnT>
                    <a:lnB>
                      <a:noFill/>
                    </a:lnB>
                    <a:solidFill>
                      <a:srgbClr val="C0C0C0"/>
                    </a:solidFill>
                  </a:tcPr>
                </a:tc>
                <a:tc>
                  <a:txBody>
                    <a:bodyPr/>
                    <a:lstStyle/>
                    <a:p>
                      <a:pPr indent="304800" algn="ctr">
                        <a:lnSpc>
                          <a:spcPts val="2000"/>
                        </a:lnSpc>
                        <a:spcAft>
                          <a:spcPts val="0"/>
                        </a:spcAft>
                      </a:pPr>
                      <a:r>
                        <a:rPr lang="en-US" sz="1000" kern="100">
                          <a:solidFill>
                            <a:srgbClr val="000000"/>
                          </a:solidFill>
                          <a:latin typeface="Times New Roman"/>
                          <a:ea typeface="宋体"/>
                          <a:cs typeface="Times New Roman"/>
                        </a:rPr>
                        <a:t>——</a:t>
                      </a:r>
                      <a:endParaRPr lang="zh-CN" sz="1000" kern="100">
                        <a:latin typeface="Times New Roman"/>
                        <a:ea typeface="宋体"/>
                        <a:cs typeface="Times New Roman"/>
                      </a:endParaRPr>
                    </a:p>
                  </a:txBody>
                  <a:tcPr marL="57211" marR="57211" marT="0" marB="0">
                    <a:lnL>
                      <a:noFill/>
                    </a:lnL>
                    <a:lnR>
                      <a:noFill/>
                    </a:lnR>
                    <a:lnT>
                      <a:noFill/>
                    </a:lnT>
                    <a:lnB>
                      <a:noFill/>
                    </a:lnB>
                    <a:solidFill>
                      <a:srgbClr val="C0C0C0"/>
                    </a:solidFill>
                  </a:tcPr>
                </a:tc>
              </a:tr>
              <a:tr h="211894">
                <a:tc>
                  <a:txBody>
                    <a:bodyPr/>
                    <a:lstStyle/>
                    <a:p>
                      <a:pPr indent="304800" algn="ctr">
                        <a:lnSpc>
                          <a:spcPts val="2000"/>
                        </a:lnSpc>
                        <a:spcAft>
                          <a:spcPts val="0"/>
                        </a:spcAft>
                      </a:pPr>
                      <a:r>
                        <a:rPr lang="en-US" sz="1000" kern="100">
                          <a:solidFill>
                            <a:srgbClr val="000000"/>
                          </a:solidFill>
                          <a:latin typeface="Times New Roman"/>
                          <a:ea typeface="宋体"/>
                          <a:cs typeface="Times New Roman"/>
                        </a:rPr>
                        <a:t>129.74.25.0</a:t>
                      </a:r>
                      <a:endParaRPr lang="zh-CN" sz="1000" kern="100">
                        <a:latin typeface="Times New Roman"/>
                        <a:ea typeface="宋体"/>
                        <a:cs typeface="Times New Roman"/>
                      </a:endParaRPr>
                    </a:p>
                  </a:txBody>
                  <a:tcPr marL="57211" marR="57211" marT="0" marB="0">
                    <a:lnL>
                      <a:noFill/>
                    </a:lnL>
                    <a:lnR>
                      <a:noFill/>
                    </a:lnR>
                    <a:lnT>
                      <a:noFill/>
                    </a:lnT>
                    <a:lnB>
                      <a:noFill/>
                    </a:lnB>
                  </a:tcPr>
                </a:tc>
                <a:tc>
                  <a:txBody>
                    <a:bodyPr/>
                    <a:lstStyle/>
                    <a:p>
                      <a:pPr indent="304800" algn="ctr">
                        <a:lnSpc>
                          <a:spcPts val="2000"/>
                        </a:lnSpc>
                        <a:spcAft>
                          <a:spcPts val="0"/>
                        </a:spcAft>
                      </a:pPr>
                      <a:r>
                        <a:rPr lang="en-US" sz="1000" kern="100">
                          <a:solidFill>
                            <a:srgbClr val="000000"/>
                          </a:solidFill>
                          <a:latin typeface="Times New Roman"/>
                          <a:ea typeface="宋体"/>
                          <a:cs typeface="Times New Roman"/>
                        </a:rPr>
                        <a:t>129.74.100.2</a:t>
                      </a:r>
                      <a:endParaRPr lang="zh-CN" sz="1000" kern="100">
                        <a:latin typeface="Times New Roman"/>
                        <a:ea typeface="宋体"/>
                        <a:cs typeface="Times New Roman"/>
                      </a:endParaRPr>
                    </a:p>
                  </a:txBody>
                  <a:tcPr marL="57211" marR="57211" marT="0" marB="0">
                    <a:lnL>
                      <a:noFill/>
                    </a:lnL>
                    <a:lnR>
                      <a:noFill/>
                    </a:lnR>
                    <a:lnT>
                      <a:noFill/>
                    </a:lnT>
                    <a:lnB>
                      <a:noFill/>
                    </a:lnB>
                  </a:tcPr>
                </a:tc>
              </a:tr>
              <a:tr h="211894">
                <a:tc>
                  <a:txBody>
                    <a:bodyPr/>
                    <a:lstStyle/>
                    <a:p>
                      <a:pPr indent="304800" algn="ctr">
                        <a:lnSpc>
                          <a:spcPts val="2000"/>
                        </a:lnSpc>
                        <a:spcAft>
                          <a:spcPts val="0"/>
                        </a:spcAft>
                      </a:pPr>
                      <a:r>
                        <a:rPr lang="en-US" sz="1000" kern="100">
                          <a:solidFill>
                            <a:srgbClr val="000000"/>
                          </a:solidFill>
                          <a:latin typeface="Times New Roman"/>
                          <a:ea typeface="宋体"/>
                          <a:cs typeface="Times New Roman"/>
                        </a:rPr>
                        <a:t>…</a:t>
                      </a:r>
                      <a:endParaRPr lang="zh-CN" sz="1000" kern="100">
                        <a:latin typeface="Times New Roman"/>
                        <a:ea typeface="宋体"/>
                        <a:cs typeface="Times New Roman"/>
                      </a:endParaRPr>
                    </a:p>
                  </a:txBody>
                  <a:tcPr marL="57211" marR="57211" marT="0" marB="0">
                    <a:lnL>
                      <a:noFill/>
                    </a:lnL>
                    <a:lnR>
                      <a:noFill/>
                    </a:lnR>
                    <a:lnT>
                      <a:noFill/>
                    </a:lnT>
                    <a:lnB>
                      <a:noFill/>
                    </a:lnB>
                    <a:solidFill>
                      <a:srgbClr val="C0C0C0"/>
                    </a:solidFill>
                  </a:tcPr>
                </a:tc>
                <a:tc>
                  <a:txBody>
                    <a:bodyPr/>
                    <a:lstStyle/>
                    <a:p>
                      <a:pPr indent="304800" algn="ctr">
                        <a:lnSpc>
                          <a:spcPts val="2000"/>
                        </a:lnSpc>
                        <a:spcAft>
                          <a:spcPts val="0"/>
                        </a:spcAft>
                      </a:pPr>
                      <a:r>
                        <a:rPr lang="en-US" sz="1000" kern="100">
                          <a:solidFill>
                            <a:srgbClr val="000000"/>
                          </a:solidFill>
                          <a:latin typeface="Times New Roman"/>
                          <a:ea typeface="宋体"/>
                          <a:cs typeface="Times New Roman"/>
                        </a:rPr>
                        <a:t>…</a:t>
                      </a:r>
                      <a:endParaRPr lang="zh-CN" sz="1000" kern="100">
                        <a:latin typeface="Times New Roman"/>
                        <a:ea typeface="宋体"/>
                        <a:cs typeface="Times New Roman"/>
                      </a:endParaRPr>
                    </a:p>
                  </a:txBody>
                  <a:tcPr marL="57211" marR="57211" marT="0" marB="0">
                    <a:lnL>
                      <a:noFill/>
                    </a:lnL>
                    <a:lnR>
                      <a:noFill/>
                    </a:lnR>
                    <a:lnT>
                      <a:noFill/>
                    </a:lnT>
                    <a:lnB>
                      <a:noFill/>
                    </a:lnB>
                    <a:solidFill>
                      <a:srgbClr val="C0C0C0"/>
                    </a:solidFill>
                  </a:tcPr>
                </a:tc>
              </a:tr>
              <a:tr h="211894">
                <a:tc>
                  <a:txBody>
                    <a:bodyPr/>
                    <a:lstStyle/>
                    <a:p>
                      <a:pPr indent="304800" algn="ctr">
                        <a:lnSpc>
                          <a:spcPts val="2000"/>
                        </a:lnSpc>
                        <a:spcAft>
                          <a:spcPts val="0"/>
                        </a:spcAft>
                      </a:pPr>
                      <a:r>
                        <a:rPr lang="en-US" sz="1000" kern="100">
                          <a:solidFill>
                            <a:srgbClr val="000000"/>
                          </a:solidFill>
                          <a:latin typeface="Times New Roman"/>
                          <a:ea typeface="宋体"/>
                          <a:cs typeface="Times New Roman"/>
                        </a:rPr>
                        <a:t>0.0.0.0</a:t>
                      </a:r>
                      <a:endParaRPr lang="zh-CN" sz="1000" kern="100">
                        <a:latin typeface="Times New Roman"/>
                        <a:ea typeface="宋体"/>
                        <a:cs typeface="Times New Roman"/>
                      </a:endParaRPr>
                    </a:p>
                  </a:txBody>
                  <a:tcPr marL="57211" marR="57211"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304800" algn="ctr">
                        <a:lnSpc>
                          <a:spcPts val="2000"/>
                        </a:lnSpc>
                        <a:spcAft>
                          <a:spcPts val="0"/>
                        </a:spcAft>
                      </a:pPr>
                      <a:r>
                        <a:rPr lang="en-US" sz="1000" kern="100" dirty="0">
                          <a:solidFill>
                            <a:srgbClr val="000000"/>
                          </a:solidFill>
                          <a:latin typeface="Times New Roman"/>
                          <a:ea typeface="宋体"/>
                          <a:cs typeface="Times New Roman"/>
                        </a:rPr>
                        <a:t>129.74.100.1</a:t>
                      </a:r>
                      <a:endParaRPr lang="zh-CN" sz="1000" kern="100" dirty="0">
                        <a:latin typeface="Times New Roman"/>
                        <a:ea typeface="宋体"/>
                        <a:cs typeface="Times New Roman"/>
                      </a:endParaRPr>
                    </a:p>
                  </a:txBody>
                  <a:tcPr marL="57211" marR="57211"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40961" name="Object 1"/>
          <p:cNvGraphicFramePr>
            <a:graphicFrameLocks noChangeAspect="1"/>
          </p:cNvGraphicFramePr>
          <p:nvPr/>
        </p:nvGraphicFramePr>
        <p:xfrm>
          <a:off x="4643438" y="1000108"/>
          <a:ext cx="4462333" cy="1928826"/>
        </p:xfrm>
        <a:graphic>
          <a:graphicData uri="http://schemas.openxmlformats.org/presentationml/2006/ole">
            <p:oleObj spid="_x0000_s40961" name="Visio" r:id="rId3" imgW="4898050" imgH="2119770" progId="Visio.Drawing.11">
              <p:embed/>
            </p:oleObj>
          </a:graphicData>
        </a:graphic>
      </p:graphicFrame>
      <p:cxnSp>
        <p:nvCxnSpPr>
          <p:cNvPr id="12" name="直接连接符 11"/>
          <p:cNvCxnSpPr/>
          <p:nvPr/>
        </p:nvCxnSpPr>
        <p:spPr>
          <a:xfrm>
            <a:off x="4653332" y="1536444"/>
            <a:ext cx="57150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974648" y="2786058"/>
            <a:ext cx="571504"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5267694" y="4286256"/>
            <a:ext cx="3643338"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网络层</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24</a:t>
            </a:fld>
            <a:endParaRPr lang="zh-CN" altLang="en-US"/>
          </a:p>
        </p:txBody>
      </p:sp>
      <p:sp>
        <p:nvSpPr>
          <p:cNvPr id="6" name="内容占位符 5"/>
          <p:cNvSpPr>
            <a:spLocks noGrp="1"/>
          </p:cNvSpPr>
          <p:nvPr>
            <p:ph sz="half" idx="1"/>
          </p:nvPr>
        </p:nvSpPr>
        <p:spPr/>
        <p:txBody>
          <a:bodyPr/>
          <a:lstStyle/>
          <a:p>
            <a:r>
              <a:rPr altLang="zh-CN" dirty="0" err="1"/>
              <a:t>由于</a:t>
            </a:r>
            <a:r>
              <a:rPr lang="en-US" altLang="zh-CN" dirty="0" err="1"/>
              <a:t>IP</a:t>
            </a:r>
            <a:r>
              <a:rPr altLang="zh-CN" dirty="0" err="1" smtClean="0"/>
              <a:t>地址的数量有限</a:t>
            </a:r>
            <a:r>
              <a:rPr dirty="0" smtClean="0"/>
              <a:t>。</a:t>
            </a:r>
            <a:r>
              <a:rPr altLang="zh-CN" dirty="0"/>
              <a:t>假设某大学分到了一个网络地址：</a:t>
            </a:r>
            <a:r>
              <a:rPr lang="en-US" altLang="zh-CN" dirty="0"/>
              <a:t>200.200.200.0</a:t>
            </a:r>
            <a:r>
              <a:rPr altLang="zh-CN" dirty="0"/>
              <a:t>，这类网络地址最多能有</a:t>
            </a:r>
            <a:r>
              <a:rPr lang="en-US" altLang="zh-CN" dirty="0"/>
              <a:t> </a:t>
            </a:r>
            <a:r>
              <a:rPr altLang="zh-CN" dirty="0"/>
              <a:t>（</a:t>
            </a:r>
            <a:r>
              <a:rPr lang="en-US" altLang="zh-CN" dirty="0"/>
              <a:t>256</a:t>
            </a:r>
            <a:r>
              <a:rPr altLang="zh-CN" dirty="0"/>
              <a:t>）个主机。而大学校园的主机数往往有成千上万台，这</a:t>
            </a:r>
            <a:r>
              <a:rPr lang="en-US" altLang="zh-CN" dirty="0"/>
              <a:t>256</a:t>
            </a:r>
            <a:r>
              <a:rPr altLang="zh-CN" dirty="0"/>
              <a:t>个</a:t>
            </a:r>
            <a:r>
              <a:rPr lang="en-US" altLang="zh-CN" dirty="0"/>
              <a:t>IP</a:t>
            </a:r>
            <a:r>
              <a:rPr altLang="zh-CN" dirty="0"/>
              <a:t>地址显然不够用。</a:t>
            </a:r>
            <a:r>
              <a:rPr altLang="zh-CN" dirty="0" err="1"/>
              <a:t>为了解决这个问题，首先要引入公网和内网的概念</a:t>
            </a:r>
            <a:r>
              <a:rPr altLang="zh-CN" dirty="0"/>
              <a:t>。</a:t>
            </a:r>
          </a:p>
          <a:p>
            <a:r>
              <a:rPr altLang="zh-CN" dirty="0" err="1"/>
              <a:t>公网和内网是两种</a:t>
            </a:r>
            <a:r>
              <a:rPr lang="en-US" altLang="zh-CN" dirty="0" err="1"/>
              <a:t>Internet</a:t>
            </a:r>
            <a:r>
              <a:rPr altLang="zh-CN" dirty="0" err="1"/>
              <a:t>的接入方式</a:t>
            </a:r>
            <a:r>
              <a:rPr altLang="zh-CN" dirty="0"/>
              <a:t>。</a:t>
            </a:r>
            <a:r>
              <a:rPr altLang="zh-CN" dirty="0" err="1"/>
              <a:t>公网是</a:t>
            </a:r>
            <a:r>
              <a:rPr lang="en-US" altLang="zh-CN" dirty="0" err="1"/>
              <a:t>INETERNET</a:t>
            </a:r>
            <a:r>
              <a:rPr altLang="zh-CN" dirty="0" err="1"/>
              <a:t>基础网络，俗称为外网</a:t>
            </a:r>
            <a:r>
              <a:rPr altLang="zh-CN" dirty="0" smtClean="0"/>
              <a:t>。</a:t>
            </a:r>
            <a:endParaRPr lang="en-US" altLang="zh-CN" dirty="0" smtClean="0"/>
          </a:p>
          <a:p>
            <a:r>
              <a:rPr altLang="zh-CN" dirty="0" err="1"/>
              <a:t>内网是现阶段没有接入</a:t>
            </a:r>
            <a:r>
              <a:rPr lang="en-US" altLang="zh-CN" dirty="0" err="1"/>
              <a:t>INTERNET</a:t>
            </a:r>
            <a:r>
              <a:rPr altLang="zh-CN" dirty="0" err="1"/>
              <a:t>的网络</a:t>
            </a:r>
            <a:r>
              <a:rPr lang="en-US" altLang="zh-CN" dirty="0" err="1"/>
              <a:t>,</a:t>
            </a:r>
            <a:r>
              <a:rPr altLang="zh-CN" dirty="0" err="1"/>
              <a:t>称为局域网，俗称内网</a:t>
            </a:r>
            <a:r>
              <a:rPr altLang="zh-CN" dirty="0"/>
              <a:t>。</a:t>
            </a:r>
            <a:r>
              <a:rPr altLang="zh-CN" b="1" dirty="0" err="1"/>
              <a:t>内网中的计算机以网络地址转换（</a:t>
            </a:r>
            <a:r>
              <a:rPr lang="en-US" altLang="zh-CN" b="1" dirty="0" err="1"/>
              <a:t>Network</a:t>
            </a:r>
            <a:r>
              <a:rPr lang="en-US" altLang="zh-CN" b="1" dirty="0"/>
              <a:t> Address Translation, </a:t>
            </a:r>
            <a:r>
              <a:rPr lang="en-US" altLang="zh-CN" b="1" dirty="0" err="1"/>
              <a:t>NAT</a:t>
            </a:r>
            <a:r>
              <a:rPr altLang="zh-CN" b="1" dirty="0" err="1"/>
              <a:t>）</a:t>
            </a:r>
            <a:r>
              <a:rPr altLang="zh-CN" b="1" dirty="0" err="1" smtClean="0"/>
              <a:t>协议</a:t>
            </a:r>
            <a:r>
              <a:rPr altLang="zh-CN" dirty="0" err="1"/>
              <a:t>，通过一个公共的网关访问</a:t>
            </a:r>
            <a:r>
              <a:rPr lang="en-US" altLang="zh-CN" dirty="0" err="1"/>
              <a:t>Internet</a:t>
            </a:r>
            <a:endParaRPr lang="zh-CN" altLang="en-US" b="1" dirty="0"/>
          </a:p>
        </p:txBody>
      </p:sp>
      <p:pic>
        <p:nvPicPr>
          <p:cNvPr id="41986" name="Picture 2" descr="C:\Users\Gaocm\Desktop\PPT模板\nat-network.jpg"/>
          <p:cNvPicPr>
            <a:picLocks noChangeAspect="1" noChangeArrowheads="1"/>
          </p:cNvPicPr>
          <p:nvPr/>
        </p:nvPicPr>
        <p:blipFill>
          <a:blip r:embed="rId2" cstate="print"/>
          <a:srcRect/>
          <a:stretch>
            <a:fillRect/>
          </a:stretch>
        </p:blipFill>
        <p:spPr bwMode="auto">
          <a:xfrm>
            <a:off x="5662643" y="1885959"/>
            <a:ext cx="3267075" cy="2828925"/>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网络层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25</a:t>
            </a:fld>
            <a:endParaRPr lang="zh-CN" altLang="en-US"/>
          </a:p>
        </p:txBody>
      </p:sp>
      <p:sp>
        <p:nvSpPr>
          <p:cNvPr id="6" name="内容占位符 5"/>
          <p:cNvSpPr>
            <a:spLocks noGrp="1"/>
          </p:cNvSpPr>
          <p:nvPr>
            <p:ph sz="half" idx="13"/>
          </p:nvPr>
        </p:nvSpPr>
        <p:spPr/>
        <p:txBody>
          <a:bodyPr/>
          <a:lstStyle/>
          <a:p>
            <a:r>
              <a:rPr lang="zh-CN" altLang="zh-CN" dirty="0" smtClean="0"/>
              <a:t>根据标准（</a:t>
            </a:r>
            <a:r>
              <a:rPr lang="en-US" altLang="zh-CN" dirty="0" smtClean="0"/>
              <a:t>RFCI597</a:t>
            </a:r>
            <a:r>
              <a:rPr lang="zh-CN" altLang="zh-CN" dirty="0" smtClean="0"/>
              <a:t>），我们把私网地址划分成三个</a:t>
            </a:r>
            <a:r>
              <a:rPr lang="en-US" altLang="zh-CN" dirty="0" smtClean="0"/>
              <a:t>IP</a:t>
            </a:r>
            <a:r>
              <a:rPr lang="zh-CN" altLang="zh-CN" dirty="0" smtClean="0"/>
              <a:t>地址段，分别为：</a:t>
            </a:r>
            <a:r>
              <a:rPr lang="en-US" altLang="zh-CN" dirty="0" smtClean="0"/>
              <a:t>10.0.0.0—10.255.255.255</a:t>
            </a:r>
            <a:r>
              <a:rPr lang="zh-CN" altLang="zh-CN" dirty="0" smtClean="0"/>
              <a:t>（</a:t>
            </a:r>
            <a:r>
              <a:rPr lang="en-US" altLang="zh-CN" dirty="0" smtClean="0"/>
              <a:t>24</a:t>
            </a:r>
            <a:r>
              <a:rPr lang="zh-CN" altLang="zh-CN" dirty="0" smtClean="0"/>
              <a:t>位，约</a:t>
            </a:r>
            <a:r>
              <a:rPr lang="en-US" altLang="zh-CN" dirty="0" smtClean="0"/>
              <a:t>700</a:t>
            </a:r>
            <a:r>
              <a:rPr lang="zh-CN" altLang="zh-CN" dirty="0" smtClean="0"/>
              <a:t>万个地址）、</a:t>
            </a:r>
            <a:r>
              <a:rPr lang="en-US" altLang="zh-CN" dirty="0" smtClean="0"/>
              <a:t>172.16.0.0—172.31.255.255</a:t>
            </a:r>
            <a:r>
              <a:rPr lang="zh-CN" altLang="zh-CN" dirty="0" smtClean="0"/>
              <a:t>（</a:t>
            </a:r>
            <a:r>
              <a:rPr lang="en-US" altLang="zh-CN" dirty="0" smtClean="0"/>
              <a:t>20</a:t>
            </a:r>
            <a:r>
              <a:rPr lang="zh-CN" altLang="zh-CN" dirty="0" smtClean="0"/>
              <a:t>位，约</a:t>
            </a:r>
            <a:r>
              <a:rPr lang="en-US" altLang="zh-CN" dirty="0" smtClean="0"/>
              <a:t>100</a:t>
            </a:r>
            <a:r>
              <a:rPr lang="zh-CN" altLang="zh-CN" dirty="0" smtClean="0"/>
              <a:t>万个地址）、</a:t>
            </a:r>
            <a:r>
              <a:rPr lang="en-US" altLang="zh-CN" dirty="0" smtClean="0"/>
              <a:t>192.168.0.0—192.168.255.255</a:t>
            </a:r>
            <a:r>
              <a:rPr lang="zh-CN" altLang="zh-CN" dirty="0" smtClean="0"/>
              <a:t>（</a:t>
            </a:r>
            <a:r>
              <a:rPr lang="en-US" altLang="zh-CN" dirty="0" smtClean="0"/>
              <a:t>16</a:t>
            </a:r>
            <a:r>
              <a:rPr lang="zh-CN" altLang="zh-CN" dirty="0" smtClean="0"/>
              <a:t>位，约</a:t>
            </a:r>
            <a:r>
              <a:rPr lang="en-US" altLang="zh-CN" dirty="0" smtClean="0"/>
              <a:t>6.5</a:t>
            </a:r>
            <a:r>
              <a:rPr lang="zh-CN" altLang="zh-CN" dirty="0" smtClean="0"/>
              <a:t>万多个地址）。这些私网地址几乎可以满足任何大学、公司企业的要求。</a:t>
            </a:r>
          </a:p>
          <a:p>
            <a:r>
              <a:rPr lang="zh-CN" altLang="zh-CN" dirty="0" smtClean="0"/>
              <a:t>如</a:t>
            </a:r>
            <a:r>
              <a:rPr lang="zh-CN" altLang="en-US" dirty="0" smtClean="0"/>
              <a:t>上</a:t>
            </a:r>
            <a:r>
              <a:rPr lang="zh-CN" altLang="zh-CN" dirty="0" smtClean="0"/>
              <a:t>图所示，通过</a:t>
            </a:r>
            <a:r>
              <a:rPr lang="en-US" altLang="zh-CN" dirty="0" smtClean="0"/>
              <a:t>NAT</a:t>
            </a:r>
            <a:r>
              <a:rPr lang="zh-CN" altLang="zh-CN" dirty="0" smtClean="0"/>
              <a:t>协议</a:t>
            </a:r>
            <a:r>
              <a:rPr lang="zh-CN" altLang="en-US" dirty="0" smtClean="0"/>
              <a:t>可以</a:t>
            </a:r>
            <a:r>
              <a:rPr lang="zh-CN" altLang="zh-CN" dirty="0" smtClean="0"/>
              <a:t>将内网中的主机与外界建立连接。</a:t>
            </a:r>
          </a:p>
          <a:p>
            <a:endParaRPr lang="zh-CN" altLang="en-US" dirty="0"/>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3009" name="Object 1"/>
          <p:cNvGraphicFramePr>
            <a:graphicFrameLocks noChangeAspect="1"/>
          </p:cNvGraphicFramePr>
          <p:nvPr/>
        </p:nvGraphicFramePr>
        <p:xfrm>
          <a:off x="2214546" y="1357298"/>
          <a:ext cx="4895850" cy="2038350"/>
        </p:xfrm>
        <a:graphic>
          <a:graphicData uri="http://schemas.openxmlformats.org/presentationml/2006/ole">
            <p:oleObj spid="_x0000_s43009" name="Visio" r:id="rId3" imgW="4903723" imgH="2044980" progId="Visio.Drawing.11">
              <p:embed/>
            </p:oleObj>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网络层</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26</a:t>
            </a:fld>
            <a:endParaRPr lang="zh-CN" altLang="en-US"/>
          </a:p>
        </p:txBody>
      </p:sp>
      <p:sp>
        <p:nvSpPr>
          <p:cNvPr id="6" name="内容占位符 5"/>
          <p:cNvSpPr>
            <a:spLocks noGrp="1"/>
          </p:cNvSpPr>
          <p:nvPr>
            <p:ph sz="half" idx="1"/>
          </p:nvPr>
        </p:nvSpPr>
        <p:spPr/>
        <p:txBody>
          <a:bodyPr>
            <a:normAutofit fontScale="92500" lnSpcReduction="10000"/>
          </a:bodyPr>
          <a:lstStyle/>
          <a:p>
            <a:pPr>
              <a:buNone/>
            </a:pPr>
            <a:r>
              <a:rPr altLang="zh-CN" dirty="0"/>
              <a:t>举例而言，假设路由器外网口</a:t>
            </a:r>
            <a:r>
              <a:rPr lang="en-US" altLang="zh-CN" dirty="0"/>
              <a:t>IP</a:t>
            </a:r>
            <a:r>
              <a:rPr altLang="zh-CN" dirty="0"/>
              <a:t>地址是</a:t>
            </a:r>
            <a:r>
              <a:rPr lang="en-US" altLang="zh-CN" dirty="0"/>
              <a:t>129.11.11.22</a:t>
            </a:r>
            <a:r>
              <a:rPr altLang="zh-CN" dirty="0"/>
              <a:t>，小明在学校里使用</a:t>
            </a:r>
            <a:r>
              <a:rPr lang="en-US" altLang="zh-CN" dirty="0"/>
              <a:t>192.168.1.10</a:t>
            </a:r>
            <a:r>
              <a:rPr altLang="zh-CN" dirty="0"/>
              <a:t>这个私网地址访问</a:t>
            </a:r>
            <a:r>
              <a:rPr lang="en-US" altLang="zh-CN" dirty="0"/>
              <a:t>202.108.22.5</a:t>
            </a:r>
            <a:r>
              <a:rPr altLang="zh-CN" dirty="0"/>
              <a:t>（百度）。</a:t>
            </a:r>
            <a:endParaRPr lang="en-US" altLang="zh-CN" dirty="0"/>
          </a:p>
          <a:p>
            <a:pPr lvl="0"/>
            <a:r>
              <a:rPr altLang="zh-CN" dirty="0" err="1" smtClean="0"/>
              <a:t>这条数据到达路由器后进入</a:t>
            </a:r>
            <a:r>
              <a:rPr lang="en-US" altLang="zh-CN" dirty="0" err="1"/>
              <a:t>NAT</a:t>
            </a:r>
            <a:r>
              <a:rPr altLang="zh-CN" dirty="0" err="1"/>
              <a:t>过程，路由器建立一个对应关系</a:t>
            </a:r>
            <a:r>
              <a:rPr altLang="zh-CN" dirty="0"/>
              <a:t>。</a:t>
            </a:r>
          </a:p>
          <a:p>
            <a:pPr lvl="0"/>
            <a:r>
              <a:rPr altLang="zh-CN" dirty="0" smtClean="0"/>
              <a:t>建立</a:t>
            </a:r>
            <a:r>
              <a:rPr lang="en-US" altLang="zh-CN" dirty="0"/>
              <a:t>192.168.1.10</a:t>
            </a:r>
            <a:r>
              <a:rPr altLang="zh-CN" dirty="0"/>
              <a:t>的</a:t>
            </a:r>
            <a:r>
              <a:rPr lang="en-US" altLang="zh-CN" dirty="0"/>
              <a:t>5678</a:t>
            </a:r>
            <a:r>
              <a:rPr altLang="zh-CN" dirty="0"/>
              <a:t>端口（这个端口是随机的）</a:t>
            </a:r>
            <a:r>
              <a:rPr lang="en-US" altLang="zh-CN" dirty="0"/>
              <a:t>→129.11.11.22</a:t>
            </a:r>
            <a:r>
              <a:rPr altLang="zh-CN" dirty="0"/>
              <a:t>的</a:t>
            </a:r>
            <a:r>
              <a:rPr lang="en-US" altLang="zh-CN" dirty="0"/>
              <a:t>7776</a:t>
            </a:r>
            <a:r>
              <a:rPr altLang="zh-CN" dirty="0"/>
              <a:t>端口（这个端口也是随机的）的连接关系。</a:t>
            </a:r>
          </a:p>
          <a:p>
            <a:pPr lvl="0"/>
            <a:r>
              <a:rPr altLang="zh-CN" dirty="0" smtClean="0"/>
              <a:t>路由器会使用</a:t>
            </a:r>
            <a:r>
              <a:rPr lang="en-US" altLang="zh-CN" dirty="0"/>
              <a:t>129.11.11.22</a:t>
            </a:r>
            <a:r>
              <a:rPr altLang="zh-CN" dirty="0"/>
              <a:t>的</a:t>
            </a:r>
            <a:r>
              <a:rPr lang="en-US" altLang="zh-CN" dirty="0"/>
              <a:t>7776</a:t>
            </a:r>
            <a:r>
              <a:rPr altLang="zh-CN" dirty="0"/>
              <a:t>端口来访问</a:t>
            </a:r>
            <a:r>
              <a:rPr lang="en-US" altLang="zh-CN" dirty="0"/>
              <a:t>202.108.22.5</a:t>
            </a:r>
            <a:r>
              <a:rPr altLang="zh-CN" dirty="0"/>
              <a:t>（百度）的</a:t>
            </a:r>
            <a:r>
              <a:rPr lang="en-US" altLang="zh-CN" dirty="0"/>
              <a:t>80</a:t>
            </a:r>
            <a:r>
              <a:rPr altLang="zh-CN" dirty="0"/>
              <a:t>端口从而请求打开网页。</a:t>
            </a:r>
          </a:p>
          <a:p>
            <a:pPr lvl="0"/>
            <a:r>
              <a:rPr altLang="zh-CN" dirty="0" smtClean="0"/>
              <a:t>百度返回网页信息时</a:t>
            </a:r>
            <a:r>
              <a:rPr altLang="zh-CN" dirty="0"/>
              <a:t>，是将数据发送到路由器的</a:t>
            </a:r>
            <a:r>
              <a:rPr lang="en-US" altLang="zh-CN" dirty="0"/>
              <a:t>IP</a:t>
            </a:r>
            <a:r>
              <a:rPr altLang="zh-CN" dirty="0"/>
              <a:t>，即</a:t>
            </a:r>
            <a:r>
              <a:rPr lang="en-US" altLang="zh-CN" dirty="0"/>
              <a:t>129.11.11.22</a:t>
            </a:r>
            <a:r>
              <a:rPr altLang="zh-CN" dirty="0"/>
              <a:t>的</a:t>
            </a:r>
            <a:r>
              <a:rPr lang="en-US" altLang="zh-CN" dirty="0"/>
              <a:t>7776</a:t>
            </a:r>
            <a:r>
              <a:rPr altLang="zh-CN" dirty="0"/>
              <a:t>端口，然后路由器在根据第</a:t>
            </a:r>
            <a:r>
              <a:rPr lang="en-US" altLang="zh-CN" dirty="0"/>
              <a:t>2</a:t>
            </a:r>
            <a:r>
              <a:rPr altLang="zh-CN" dirty="0"/>
              <a:t>步里建立的对应关系，将这些数据返还给小明在内网的电脑和端口。</a:t>
            </a:r>
          </a:p>
          <a:p>
            <a:endParaRPr dirty="0"/>
          </a:p>
          <a:p>
            <a:endParaRPr lang="zh-CN" altLang="en-US" dirty="0"/>
          </a:p>
        </p:txBody>
      </p:sp>
      <p:graphicFrame>
        <p:nvGraphicFramePr>
          <p:cNvPr id="44034" name="Object 2"/>
          <p:cNvGraphicFramePr>
            <a:graphicFrameLocks noChangeAspect="1"/>
          </p:cNvGraphicFramePr>
          <p:nvPr/>
        </p:nvGraphicFramePr>
        <p:xfrm>
          <a:off x="5117096" y="1714488"/>
          <a:ext cx="4000528" cy="1665589"/>
        </p:xfrm>
        <a:graphic>
          <a:graphicData uri="http://schemas.openxmlformats.org/presentationml/2006/ole">
            <p:oleObj spid="_x0000_s44034" name="Visio" r:id="rId3" imgW="4903723" imgH="2044980" progId="Visio.Drawing.11">
              <p:embed/>
            </p:oleObj>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网络层</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27</a:t>
            </a:fld>
            <a:endParaRPr lang="zh-CN" altLang="en-US"/>
          </a:p>
        </p:txBody>
      </p:sp>
      <p:sp>
        <p:nvSpPr>
          <p:cNvPr id="6" name="内容占位符 5"/>
          <p:cNvSpPr>
            <a:spLocks noGrp="1"/>
          </p:cNvSpPr>
          <p:nvPr>
            <p:ph idx="1"/>
          </p:nvPr>
        </p:nvSpPr>
        <p:spPr/>
        <p:txBody>
          <a:bodyPr/>
          <a:lstStyle/>
          <a:p>
            <a:r>
              <a:rPr lang="en-US" altLang="zh-CN" dirty="0" smtClean="0"/>
              <a:t>NAT</a:t>
            </a:r>
            <a:r>
              <a:rPr lang="zh-CN" altLang="zh-CN" dirty="0" smtClean="0"/>
              <a:t>连接的方式主要包括以下三种：</a:t>
            </a:r>
          </a:p>
          <a:p>
            <a:r>
              <a:rPr lang="zh-CN" altLang="zh-CN" dirty="0" smtClean="0"/>
              <a:t>静态</a:t>
            </a:r>
            <a:r>
              <a:rPr lang="en-US" altLang="zh-CN" dirty="0" smtClean="0"/>
              <a:t>NAT</a:t>
            </a:r>
            <a:r>
              <a:rPr lang="zh-CN" altLang="zh-CN" dirty="0" smtClean="0"/>
              <a:t>（</a:t>
            </a:r>
            <a:r>
              <a:rPr lang="en-US" altLang="zh-CN" dirty="0" smtClean="0"/>
              <a:t>Static NAT</a:t>
            </a:r>
            <a:r>
              <a:rPr lang="zh-CN" altLang="zh-CN" dirty="0" smtClean="0"/>
              <a:t>）：内网中的某个地址永久性被映射成外网中的一个地址，这是最简单的一种映射方式。</a:t>
            </a:r>
          </a:p>
          <a:p>
            <a:r>
              <a:rPr lang="zh-CN" altLang="zh-CN" dirty="0" smtClean="0"/>
              <a:t>动态</a:t>
            </a:r>
            <a:r>
              <a:rPr lang="en-US" altLang="zh-CN" dirty="0" smtClean="0"/>
              <a:t>NAT</a:t>
            </a:r>
            <a:r>
              <a:rPr lang="zh-CN" altLang="zh-CN" dirty="0" smtClean="0"/>
              <a:t>（</a:t>
            </a:r>
            <a:r>
              <a:rPr lang="en-US" altLang="zh-CN" dirty="0" smtClean="0"/>
              <a:t>Pooled NAT</a:t>
            </a:r>
            <a:r>
              <a:rPr lang="zh-CN" altLang="zh-CN" dirty="0" smtClean="0"/>
              <a:t>）：这种方法是在地址转换的路由器上保留一个合法的外网地址列表，每当需要转换时，从列表中选择一个合法的外网地址与私网地址建立映射关系。</a:t>
            </a:r>
          </a:p>
          <a:p>
            <a:r>
              <a:rPr lang="zh-CN" altLang="zh-CN" dirty="0" smtClean="0"/>
              <a:t>网络地址端口转换</a:t>
            </a:r>
            <a:r>
              <a:rPr lang="en-US" altLang="zh-CN" dirty="0" smtClean="0"/>
              <a:t>NAPT</a:t>
            </a:r>
            <a:r>
              <a:rPr lang="zh-CN" altLang="zh-CN" dirty="0" smtClean="0"/>
              <a:t>（</a:t>
            </a:r>
            <a:r>
              <a:rPr lang="en-US" altLang="zh-CN" dirty="0" smtClean="0"/>
              <a:t>Port-Level NAT</a:t>
            </a:r>
            <a:r>
              <a:rPr lang="zh-CN" altLang="zh-CN" dirty="0" smtClean="0"/>
              <a:t>）：</a:t>
            </a:r>
            <a:r>
              <a:rPr lang="en-US" altLang="zh-CN" dirty="0" smtClean="0"/>
              <a:t>NAPT</a:t>
            </a:r>
            <a:r>
              <a:rPr lang="zh-CN" altLang="zh-CN" dirty="0" smtClean="0"/>
              <a:t>是将不同的私网地址映射到同一个公网</a:t>
            </a:r>
            <a:r>
              <a:rPr lang="en-US" altLang="zh-CN" dirty="0" smtClean="0"/>
              <a:t>IP</a:t>
            </a:r>
            <a:r>
              <a:rPr lang="zh-CN" altLang="zh-CN" dirty="0" smtClean="0"/>
              <a:t>的不同端口上。端口就是连接不同应用程序或者服务的入口。假设某个主机要访问</a:t>
            </a:r>
            <a:r>
              <a:rPr lang="en-US" altLang="zh-CN" dirty="0" smtClean="0"/>
              <a:t>Web</a:t>
            </a:r>
            <a:r>
              <a:rPr lang="zh-CN" altLang="zh-CN" dirty="0" smtClean="0"/>
              <a:t>，那么将该主机的私网地址映射到公网</a:t>
            </a:r>
            <a:r>
              <a:rPr lang="en-US" altLang="zh-CN" dirty="0" smtClean="0"/>
              <a:t>IP</a:t>
            </a:r>
            <a:r>
              <a:rPr lang="zh-CN" altLang="zh-CN" dirty="0" smtClean="0"/>
              <a:t>的</a:t>
            </a:r>
            <a:r>
              <a:rPr lang="en-US" altLang="zh-CN" dirty="0" smtClean="0"/>
              <a:t>80</a:t>
            </a:r>
            <a:r>
              <a:rPr lang="zh-CN" altLang="zh-CN" dirty="0" smtClean="0"/>
              <a:t>端口，这时候内网中的主机就可以通过这个</a:t>
            </a:r>
            <a:r>
              <a:rPr lang="en-US" altLang="zh-CN" dirty="0" smtClean="0"/>
              <a:t>80</a:t>
            </a:r>
            <a:r>
              <a:rPr lang="zh-CN" altLang="zh-CN" dirty="0" smtClean="0"/>
              <a:t>端口来进行</a:t>
            </a:r>
            <a:r>
              <a:rPr lang="en-US" altLang="zh-CN" dirty="0" smtClean="0"/>
              <a:t>Web</a:t>
            </a:r>
            <a:r>
              <a:rPr lang="zh-CN" altLang="zh-CN" dirty="0" smtClean="0"/>
              <a:t>访问了。</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传输层</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28</a:t>
            </a:fld>
            <a:endParaRPr lang="zh-CN" altLang="en-US"/>
          </a:p>
        </p:txBody>
      </p:sp>
      <p:sp>
        <p:nvSpPr>
          <p:cNvPr id="6" name="内容占位符 5"/>
          <p:cNvSpPr>
            <a:spLocks noGrp="1"/>
          </p:cNvSpPr>
          <p:nvPr>
            <p:ph idx="1"/>
          </p:nvPr>
        </p:nvSpPr>
        <p:spPr/>
        <p:txBody>
          <a:bodyPr/>
          <a:lstStyle/>
          <a:p>
            <a:r>
              <a:rPr lang="zh-CN" altLang="zh-CN" dirty="0" smtClean="0"/>
              <a:t>在网络层中，</a:t>
            </a:r>
            <a:r>
              <a:rPr lang="zh-CN" altLang="en-US" dirty="0" smtClean="0"/>
              <a:t>通过</a:t>
            </a:r>
            <a:r>
              <a:rPr lang="en-US" altLang="zh-CN" dirty="0" smtClean="0"/>
              <a:t>IP</a:t>
            </a:r>
            <a:r>
              <a:rPr lang="zh-CN" altLang="en-US" dirty="0" smtClean="0"/>
              <a:t>地址</a:t>
            </a:r>
            <a:r>
              <a:rPr lang="zh-CN" altLang="zh-CN" dirty="0" smtClean="0"/>
              <a:t>能明确得找到对方的主机。找到主机以后，传输层就负责应用程序和应用程序之间的通信了。</a:t>
            </a:r>
            <a:endParaRPr lang="en-US" altLang="zh-CN" dirty="0" smtClean="0"/>
          </a:p>
          <a:p>
            <a:r>
              <a:rPr lang="zh-CN" altLang="zh-CN" dirty="0" smtClean="0"/>
              <a:t>网络层提供的是面向无连接的数据包服务，那么</a:t>
            </a:r>
            <a:r>
              <a:rPr lang="en-US" altLang="zh-CN" dirty="0" smtClean="0"/>
              <a:t>IP</a:t>
            </a:r>
            <a:r>
              <a:rPr lang="zh-CN" altLang="zh-CN" dirty="0" smtClean="0"/>
              <a:t>数据包的传输有可能会出现丢失、重复、乱序等情况。因此，传输层就要保证应用程序之间的通信的可靠性。</a:t>
            </a:r>
          </a:p>
          <a:p>
            <a:r>
              <a:rPr lang="zh-CN" altLang="zh-CN" dirty="0" smtClean="0"/>
              <a:t>为了解决上述情况，传输层通常用到两个协议：</a:t>
            </a:r>
            <a:r>
              <a:rPr lang="zh-CN" altLang="zh-CN" b="1" dirty="0" smtClean="0"/>
              <a:t>无连接的用户数据报协议（</a:t>
            </a:r>
            <a:r>
              <a:rPr lang="en-US" altLang="zh-CN" b="1" dirty="0" smtClean="0"/>
              <a:t>User Datagram Protocol, UDP</a:t>
            </a:r>
            <a:r>
              <a:rPr lang="zh-CN" altLang="zh-CN" b="1" dirty="0" smtClean="0"/>
              <a:t>）</a:t>
            </a:r>
            <a:r>
              <a:rPr lang="zh-CN" altLang="zh-CN" dirty="0" smtClean="0"/>
              <a:t>和</a:t>
            </a:r>
            <a:r>
              <a:rPr lang="zh-CN" altLang="zh-CN" b="1" dirty="0" smtClean="0"/>
              <a:t>面向连接的传输控制协议（</a:t>
            </a:r>
            <a:r>
              <a:rPr lang="en-US" altLang="zh-CN" b="1" dirty="0" smtClean="0"/>
              <a:t>Transmission Control Protocol, TCP</a:t>
            </a:r>
            <a:r>
              <a:rPr lang="zh-CN" altLang="zh-CN" b="1" dirty="0" smtClean="0"/>
              <a:t>）</a:t>
            </a:r>
            <a:r>
              <a:rPr lang="zh-CN" altLang="zh-CN" dirty="0" smtClean="0"/>
              <a:t>。</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传输层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29</a:t>
            </a:fld>
            <a:endParaRPr lang="zh-CN" altLang="en-US"/>
          </a:p>
        </p:txBody>
      </p:sp>
      <p:sp>
        <p:nvSpPr>
          <p:cNvPr id="6" name="内容占位符 5"/>
          <p:cNvSpPr>
            <a:spLocks noGrp="1"/>
          </p:cNvSpPr>
          <p:nvPr>
            <p:ph sz="half" idx="13"/>
          </p:nvPr>
        </p:nvSpPr>
        <p:spPr/>
        <p:txBody>
          <a:bodyPr>
            <a:normAutofit lnSpcReduction="10000"/>
          </a:bodyPr>
          <a:lstStyle/>
          <a:p>
            <a:r>
              <a:rPr lang="en-US" altLang="zh-CN" dirty="0" smtClean="0"/>
              <a:t>UDP</a:t>
            </a:r>
            <a:r>
              <a:rPr lang="zh-CN" altLang="zh-CN" dirty="0" smtClean="0"/>
              <a:t>是无连接的，是不需要确认对方是否收到该消息的一种传输机制。接收方的传输层收到</a:t>
            </a:r>
            <a:r>
              <a:rPr lang="en-US" altLang="zh-CN" dirty="0" smtClean="0"/>
              <a:t>UDP</a:t>
            </a:r>
            <a:r>
              <a:rPr lang="zh-CN" altLang="zh-CN" dirty="0" smtClean="0"/>
              <a:t>报文后，发送端不保存数据的备份，接收端也不需要给出任何确认。</a:t>
            </a:r>
          </a:p>
          <a:p>
            <a:r>
              <a:rPr lang="en-US" altLang="zh-CN" dirty="0" smtClean="0"/>
              <a:t>UDP</a:t>
            </a:r>
            <a:r>
              <a:rPr lang="zh-CN" altLang="zh-CN" dirty="0" smtClean="0"/>
              <a:t>的设计非常太简陋，是不可靠的。虽然某些时候工作效率还是蛮高的，但却没法保证可靠的交付消息。相对</a:t>
            </a:r>
            <a:r>
              <a:rPr lang="en-US" altLang="zh-CN" dirty="0" smtClean="0"/>
              <a:t>UDP</a:t>
            </a:r>
            <a:r>
              <a:rPr lang="zh-CN" altLang="zh-CN" dirty="0" smtClean="0"/>
              <a:t>而言，</a:t>
            </a:r>
            <a:r>
              <a:rPr lang="en-US" altLang="zh-CN" dirty="0" smtClean="0"/>
              <a:t>TCP</a:t>
            </a:r>
            <a:r>
              <a:rPr lang="zh-CN" altLang="zh-CN" dirty="0" smtClean="0"/>
              <a:t>增加许多功能，从而尽可能的保证了可靠地进行交付。目前，计算机网络最常用</a:t>
            </a:r>
            <a:r>
              <a:rPr lang="en-US" altLang="zh-CN" dirty="0" smtClean="0"/>
              <a:t>TCP</a:t>
            </a:r>
            <a:r>
              <a:rPr lang="zh-CN" altLang="zh-CN" dirty="0" smtClean="0"/>
              <a:t>。</a:t>
            </a:r>
          </a:p>
          <a:p>
            <a:endParaRPr lang="zh-CN" altLang="en-US" dirty="0"/>
          </a:p>
        </p:txBody>
      </p:sp>
      <p:pic>
        <p:nvPicPr>
          <p:cNvPr id="8" name="Picture 2" descr="C:\Users\Gaocm\Desktop\PPT模板\UDP.jpg"/>
          <p:cNvPicPr>
            <a:picLocks noChangeAspect="1" noChangeArrowheads="1"/>
          </p:cNvPicPr>
          <p:nvPr/>
        </p:nvPicPr>
        <p:blipFill>
          <a:blip r:embed="rId2" cstate="print"/>
          <a:srcRect/>
          <a:stretch>
            <a:fillRect/>
          </a:stretch>
        </p:blipFill>
        <p:spPr bwMode="auto">
          <a:xfrm>
            <a:off x="2152650" y="785794"/>
            <a:ext cx="4838700" cy="29622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引言</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a:t>
            </a:fld>
            <a:endParaRPr lang="zh-CN" altLang="en-US"/>
          </a:p>
        </p:txBody>
      </p:sp>
      <p:sp>
        <p:nvSpPr>
          <p:cNvPr id="6" name="内容占位符 5"/>
          <p:cNvSpPr>
            <a:spLocks noGrp="1"/>
          </p:cNvSpPr>
          <p:nvPr>
            <p:ph idx="1"/>
          </p:nvPr>
        </p:nvSpPr>
        <p:spPr/>
        <p:txBody>
          <a:bodyPr>
            <a:normAutofit/>
          </a:bodyPr>
          <a:lstStyle/>
          <a:p>
            <a:r>
              <a:rPr lang="zh-CN" altLang="en-US" dirty="0" smtClean="0"/>
              <a:t>很多人每天打开电脑的第一件事就是打开</a:t>
            </a:r>
            <a:r>
              <a:rPr lang="en-US" dirty="0" smtClean="0"/>
              <a:t>QQ</a:t>
            </a:r>
            <a:r>
              <a:rPr lang="zh-CN" altLang="en-US" dirty="0" smtClean="0"/>
              <a:t>？那么当你用</a:t>
            </a:r>
            <a:r>
              <a:rPr lang="en-US" dirty="0" smtClean="0"/>
              <a:t>QQ</a:t>
            </a:r>
            <a:r>
              <a:rPr lang="zh-CN" altLang="en-US" dirty="0" smtClean="0"/>
              <a:t>给同学发送消息时，计算机是如何帮你传递消息的呢？</a:t>
            </a:r>
          </a:p>
          <a:p>
            <a:r>
              <a:rPr lang="zh-CN" altLang="en-US" dirty="0" smtClean="0"/>
              <a:t>从前几章的学习中可以知道，计算机中的数据是以二进制</a:t>
            </a:r>
            <a:r>
              <a:rPr lang="en-US" dirty="0" smtClean="0"/>
              <a:t>——0</a:t>
            </a:r>
            <a:r>
              <a:rPr lang="zh-CN" altLang="en-US" dirty="0" smtClean="0"/>
              <a:t>和</a:t>
            </a:r>
            <a:r>
              <a:rPr lang="en-US" dirty="0" smtClean="0"/>
              <a:t>1</a:t>
            </a:r>
            <a:r>
              <a:rPr lang="zh-CN" altLang="en-US" dirty="0" smtClean="0"/>
              <a:t>的方式存在的。因此，一段感情真挚，内容丰富的信息在计算机中也只是一串</a:t>
            </a:r>
            <a:r>
              <a:rPr lang="en-US" dirty="0" smtClean="0"/>
              <a:t>0</a:t>
            </a:r>
            <a:r>
              <a:rPr lang="zh-CN" altLang="en-US" dirty="0" smtClean="0"/>
              <a:t>和</a:t>
            </a:r>
            <a:r>
              <a:rPr lang="en-US" dirty="0" smtClean="0"/>
              <a:t>1</a:t>
            </a:r>
            <a:r>
              <a:rPr lang="zh-CN" altLang="en-US" dirty="0" smtClean="0"/>
              <a:t>的数字。那么这段</a:t>
            </a:r>
            <a:r>
              <a:rPr lang="en-US" dirty="0" smtClean="0"/>
              <a:t>01</a:t>
            </a:r>
            <a:r>
              <a:rPr lang="zh-CN" altLang="en-US" dirty="0" smtClean="0"/>
              <a:t>串是怎么通过计算机网络传给了他人呢？</a:t>
            </a:r>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传输层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30</a:t>
            </a:fld>
            <a:endParaRPr lang="zh-CN" altLang="en-US"/>
          </a:p>
        </p:txBody>
      </p:sp>
      <p:sp>
        <p:nvSpPr>
          <p:cNvPr id="6" name="内容占位符 5"/>
          <p:cNvSpPr>
            <a:spLocks noGrp="1"/>
          </p:cNvSpPr>
          <p:nvPr>
            <p:ph sz="half" idx="13"/>
          </p:nvPr>
        </p:nvSpPr>
        <p:spPr/>
        <p:txBody>
          <a:bodyPr/>
          <a:lstStyle/>
          <a:p>
            <a:r>
              <a:rPr lang="en-US" altLang="zh-CN" dirty="0" smtClean="0"/>
              <a:t>TCP</a:t>
            </a:r>
            <a:r>
              <a:rPr lang="zh-CN" altLang="zh-CN" dirty="0" smtClean="0"/>
              <a:t>是面向连接的协议，所谓面向连接就是在进行通信之前，通信的双方必须建立连接才能进行通信，在通信结束后还要终止连接。</a:t>
            </a:r>
            <a:r>
              <a:rPr lang="en-US" altLang="zh-CN" dirty="0" smtClean="0"/>
              <a:t>TCP</a:t>
            </a:r>
            <a:r>
              <a:rPr lang="zh-CN" altLang="zh-CN" dirty="0" smtClean="0"/>
              <a:t>的主要功能就是提供一个可靠的连接方式，这种可靠连接的建立方式便是接下来我们要讲的三次握手协议，这三步就是建立连接，传输数据，释放连接。在细讲这三步之前我们先来看看</a:t>
            </a:r>
            <a:r>
              <a:rPr lang="en-US" altLang="zh-CN" dirty="0" smtClean="0"/>
              <a:t>TCP</a:t>
            </a:r>
            <a:r>
              <a:rPr lang="zh-CN" altLang="zh-CN" dirty="0" smtClean="0"/>
              <a:t>报文的格式。</a:t>
            </a:r>
            <a:endParaRPr lang="zh-CN" altLang="en-US" dirty="0"/>
          </a:p>
        </p:txBody>
      </p:sp>
      <p:pic>
        <p:nvPicPr>
          <p:cNvPr id="46082" name="Picture 2" descr="C:\Users\Gaocm\Desktop\PPT模板\TCP.jpg"/>
          <p:cNvPicPr>
            <a:picLocks noChangeAspect="1" noChangeArrowheads="1"/>
          </p:cNvPicPr>
          <p:nvPr/>
        </p:nvPicPr>
        <p:blipFill>
          <a:blip r:embed="rId2" cstate="print"/>
          <a:srcRect/>
          <a:stretch>
            <a:fillRect/>
          </a:stretch>
        </p:blipFill>
        <p:spPr bwMode="auto">
          <a:xfrm>
            <a:off x="2190750" y="1000128"/>
            <a:ext cx="4762500" cy="28575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传输层</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31</a:t>
            </a:fld>
            <a:endParaRPr lang="zh-CN" altLang="en-US"/>
          </a:p>
        </p:txBody>
      </p:sp>
      <p:sp>
        <p:nvSpPr>
          <p:cNvPr id="6" name="内容占位符 5"/>
          <p:cNvSpPr>
            <a:spLocks noGrp="1"/>
          </p:cNvSpPr>
          <p:nvPr>
            <p:ph sz="half" idx="1"/>
          </p:nvPr>
        </p:nvSpPr>
        <p:spPr>
          <a:xfrm>
            <a:off x="457200" y="1340769"/>
            <a:ext cx="3543296" cy="1873917"/>
          </a:xfrm>
        </p:spPr>
        <p:txBody>
          <a:bodyPr>
            <a:normAutofit fontScale="92500" lnSpcReduction="20000"/>
          </a:bodyPr>
          <a:lstStyle/>
          <a:p>
            <a:pPr>
              <a:buNone/>
            </a:pPr>
            <a:r>
              <a:rPr dirty="0" smtClean="0"/>
              <a:t>如右图</a:t>
            </a:r>
            <a:r>
              <a:rPr altLang="zh-CN" dirty="0" smtClean="0"/>
              <a:t>所示</a:t>
            </a:r>
            <a:r>
              <a:rPr altLang="zh-CN" dirty="0"/>
              <a:t>，</a:t>
            </a:r>
            <a:r>
              <a:rPr lang="en-US" altLang="zh-CN" dirty="0"/>
              <a:t>TCP</a:t>
            </a:r>
            <a:r>
              <a:rPr altLang="zh-CN" dirty="0"/>
              <a:t>报头前</a:t>
            </a:r>
            <a:r>
              <a:rPr lang="en-US" altLang="zh-CN" dirty="0"/>
              <a:t>20</a:t>
            </a:r>
            <a:r>
              <a:rPr altLang="zh-CN" dirty="0"/>
              <a:t>个字节是固定的。报头包括几个字段：</a:t>
            </a:r>
            <a:r>
              <a:rPr altLang="zh-CN" b="1" dirty="0"/>
              <a:t>源端口、目的端口、序号、确认号、</a:t>
            </a:r>
            <a:r>
              <a:rPr lang="en-US" altLang="zh-CN" b="1" dirty="0"/>
              <a:t>TCP</a:t>
            </a:r>
            <a:r>
              <a:rPr altLang="zh-CN" b="1" dirty="0"/>
              <a:t>头长度、</a:t>
            </a:r>
            <a:r>
              <a:rPr lang="en-US" altLang="zh-CN" b="1" dirty="0"/>
              <a:t>8</a:t>
            </a:r>
            <a:r>
              <a:rPr altLang="zh-CN" b="1" dirty="0"/>
              <a:t>个</a:t>
            </a:r>
            <a:r>
              <a:rPr lang="en-US" altLang="zh-CN" b="1" dirty="0"/>
              <a:t>1</a:t>
            </a:r>
            <a:r>
              <a:rPr altLang="zh-CN" b="1" dirty="0"/>
              <a:t>比特的标志位窗口大小和校验和。</a:t>
            </a:r>
            <a:r>
              <a:rPr altLang="zh-CN" dirty="0" err="1"/>
              <a:t>报头的这些字段可以确保</a:t>
            </a:r>
            <a:r>
              <a:rPr lang="en-US" altLang="zh-CN" dirty="0" err="1"/>
              <a:t>TCP</a:t>
            </a:r>
            <a:r>
              <a:rPr altLang="zh-CN" dirty="0" err="1"/>
              <a:t>报文的可靠传输</a:t>
            </a:r>
            <a:r>
              <a:rPr altLang="zh-CN" dirty="0"/>
              <a:t>。</a:t>
            </a:r>
          </a:p>
          <a:p>
            <a:endParaRPr lang="zh-CN" altLang="en-US" dirty="0"/>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105" name="Object 1"/>
          <p:cNvGraphicFramePr>
            <a:graphicFrameLocks noChangeAspect="1"/>
          </p:cNvGraphicFramePr>
          <p:nvPr/>
        </p:nvGraphicFramePr>
        <p:xfrm>
          <a:off x="3800475" y="1214422"/>
          <a:ext cx="5343525" cy="1666875"/>
        </p:xfrm>
        <a:graphic>
          <a:graphicData uri="http://schemas.openxmlformats.org/presentationml/2006/ole">
            <p:oleObj spid="_x0000_s47105" name="Visio" r:id="rId3" imgW="5335666" imgH="1677240" progId="Visio.Drawing.11">
              <p:embed/>
            </p:oleObj>
          </a:graphicData>
        </a:graphic>
      </p:graphicFrame>
      <p:sp>
        <p:nvSpPr>
          <p:cNvPr id="10" name="内容占位符 5"/>
          <p:cNvSpPr txBox="1">
            <a:spLocks/>
          </p:cNvSpPr>
          <p:nvPr/>
        </p:nvSpPr>
        <p:spPr>
          <a:xfrm>
            <a:off x="571472" y="3286124"/>
            <a:ext cx="8429684" cy="2857520"/>
          </a:xfrm>
          <a:prstGeom prst="rect">
            <a:avLst/>
          </a:prstGeom>
        </p:spPr>
        <p:txBody>
          <a:bodyPr vert="horz" lIns="91440" tIns="45720" rIns="91440" bIns="45720" rtlCol="0">
            <a:normAutofit/>
          </a:bodyPr>
          <a:lstStyle/>
          <a:p>
            <a:pPr lvl="1">
              <a:buFont typeface="Arial" pitchFamily="34" charset="0"/>
              <a:buChar char="•"/>
            </a:pPr>
            <a:r>
              <a:rPr lang="en-US" altLang="zh-CN" dirty="0" smtClean="0"/>
              <a:t>   </a:t>
            </a:r>
            <a:r>
              <a:rPr lang="zh-CN" altLang="zh-CN" dirty="0" smtClean="0"/>
              <a:t>源端口：指本机发送数据的端口。</a:t>
            </a:r>
            <a:endParaRPr lang="en-US" altLang="zh-CN" dirty="0" smtClean="0"/>
          </a:p>
          <a:p>
            <a:pPr lvl="1">
              <a:buFont typeface="Arial" pitchFamily="34" charset="0"/>
              <a:buChar char="•"/>
            </a:pPr>
            <a:r>
              <a:rPr lang="en-US" altLang="zh-CN" dirty="0" smtClean="0"/>
              <a:t>   </a:t>
            </a:r>
            <a:r>
              <a:rPr lang="zh-CN" altLang="zh-CN" dirty="0" smtClean="0"/>
              <a:t>目的端口：指对方收到数据后应该传给哪个端。这里的端口其实就像是一个港口，只有进入正确的港口才能把数据传给正确的应用程序。</a:t>
            </a:r>
            <a:endParaRPr lang="en-US" altLang="zh-CN" dirty="0" smtClean="0"/>
          </a:p>
          <a:p>
            <a:pPr lvl="1">
              <a:buFont typeface="Arial" pitchFamily="34" charset="0"/>
              <a:buChar char="•"/>
            </a:pPr>
            <a:r>
              <a:rPr lang="en-US" altLang="zh-CN" dirty="0" smtClean="0"/>
              <a:t>   </a:t>
            </a:r>
            <a:r>
              <a:rPr lang="zh-CN" altLang="zh-CN" dirty="0" smtClean="0"/>
              <a:t>序号和确认号：序号和确认号一起使用，用来进行三次握手。</a:t>
            </a:r>
            <a:endParaRPr lang="en-US" altLang="zh-CN" dirty="0" smtClean="0"/>
          </a:p>
          <a:p>
            <a:pPr lvl="1">
              <a:buFont typeface="Arial" pitchFamily="34" charset="0"/>
              <a:buChar char="•"/>
            </a:pPr>
            <a:r>
              <a:rPr lang="en-US" altLang="zh-CN" dirty="0" smtClean="0"/>
              <a:t>   TCP</a:t>
            </a:r>
            <a:r>
              <a:rPr lang="zh-CN" altLang="zh-CN" dirty="0" smtClean="0"/>
              <a:t>报头长度：</a:t>
            </a:r>
            <a:r>
              <a:rPr lang="en-US" altLang="zh-CN" dirty="0" smtClean="0"/>
              <a:t>TCP</a:t>
            </a:r>
            <a:r>
              <a:rPr lang="zh-CN" altLang="zh-CN" dirty="0" smtClean="0"/>
              <a:t>报头长度表示了首部一共有多少个</a:t>
            </a:r>
            <a:r>
              <a:rPr lang="en-US" altLang="zh-CN" dirty="0" smtClean="0"/>
              <a:t>32</a:t>
            </a:r>
            <a:r>
              <a:rPr lang="zh-CN" altLang="zh-CN" dirty="0" smtClean="0"/>
              <a:t>位的字，也就是有多少</a:t>
            </a:r>
            <a:r>
              <a:rPr lang="en-US" altLang="zh-CN" dirty="0" smtClean="0"/>
              <a:t>4</a:t>
            </a:r>
            <a:r>
              <a:rPr lang="zh-CN" altLang="zh-CN" dirty="0" smtClean="0"/>
              <a:t>字节。</a:t>
            </a:r>
            <a:r>
              <a:rPr lang="zh-CN" altLang="en-US" dirty="0" smtClean="0"/>
              <a:t>上图中</a:t>
            </a:r>
            <a:r>
              <a:rPr lang="zh-CN" altLang="zh-CN" dirty="0" smtClean="0"/>
              <a:t>横向一条就是</a:t>
            </a:r>
            <a:r>
              <a:rPr lang="en-US" altLang="zh-CN" dirty="0" smtClean="0"/>
              <a:t>4</a:t>
            </a:r>
            <a:r>
              <a:rPr lang="zh-CN" altLang="zh-CN" dirty="0" smtClean="0"/>
              <a:t>字节。</a:t>
            </a:r>
            <a:endParaRPr lang="en-US" altLang="zh-CN" dirty="0" smtClean="0"/>
          </a:p>
          <a:p>
            <a:pPr lvl="1">
              <a:buFont typeface="Arial" pitchFamily="34" charset="0"/>
              <a:buChar char="•"/>
            </a:pPr>
            <a:r>
              <a:rPr lang="en-US" altLang="zh-CN" dirty="0" smtClean="0"/>
              <a:t>   8</a:t>
            </a:r>
            <a:r>
              <a:rPr lang="zh-CN" altLang="zh-CN" dirty="0" smtClean="0"/>
              <a:t>个</a:t>
            </a:r>
            <a:r>
              <a:rPr lang="en-US" altLang="zh-CN" dirty="0" smtClean="0"/>
              <a:t>1</a:t>
            </a:r>
            <a:r>
              <a:rPr lang="zh-CN" altLang="zh-CN" dirty="0" smtClean="0"/>
              <a:t>比特的标志位：我们选择其中三个进行解释，</a:t>
            </a:r>
            <a:r>
              <a:rPr lang="en-US" altLang="zh-CN" dirty="0" smtClean="0"/>
              <a:t>ACK</a:t>
            </a:r>
            <a:r>
              <a:rPr lang="zh-CN" altLang="zh-CN" dirty="0" smtClean="0"/>
              <a:t>和</a:t>
            </a:r>
            <a:r>
              <a:rPr lang="en-US" altLang="zh-CN" dirty="0" smtClean="0"/>
              <a:t>SYN</a:t>
            </a:r>
            <a:r>
              <a:rPr lang="zh-CN" altLang="zh-CN" dirty="0" smtClean="0"/>
              <a:t>用在三次握手中，</a:t>
            </a:r>
            <a:r>
              <a:rPr lang="en-US" altLang="zh-CN" dirty="0" smtClean="0"/>
              <a:t>FIN</a:t>
            </a:r>
            <a:r>
              <a:rPr lang="zh-CN" altLang="zh-CN" dirty="0" smtClean="0"/>
              <a:t>表示是否释放这个连接。</a:t>
            </a:r>
            <a:endParaRPr lang="en-US" altLang="zh-CN" dirty="0" smtClean="0"/>
          </a:p>
          <a:p>
            <a:pPr lvl="1">
              <a:buFont typeface="Arial" pitchFamily="34" charset="0"/>
              <a:buChar char="•"/>
            </a:pPr>
            <a:r>
              <a:rPr lang="en-US" altLang="zh-CN" dirty="0" smtClean="0"/>
              <a:t>   </a:t>
            </a:r>
            <a:r>
              <a:rPr lang="zh-CN" altLang="zh-CN" dirty="0" smtClean="0"/>
              <a:t>窗口大小：这里的窗口大小用于流量控制。</a:t>
            </a:r>
            <a:endParaRPr lang="en-US" altLang="zh-CN" dirty="0" smtClean="0"/>
          </a:p>
          <a:p>
            <a:pPr lvl="1">
              <a:buFont typeface="Arial" pitchFamily="34" charset="0"/>
              <a:buChar char="•"/>
            </a:pPr>
            <a:r>
              <a:rPr lang="en-US" altLang="zh-CN" dirty="0" smtClean="0"/>
              <a:t>   </a:t>
            </a:r>
            <a:r>
              <a:rPr lang="zh-CN" altLang="zh-CN" dirty="0" smtClean="0"/>
              <a:t>校验和：校验和提供了额外的可靠保障。它校验范围包括了首部和数据部分。</a:t>
            </a:r>
          </a:p>
          <a:p>
            <a:pPr lvl="1">
              <a:buFont typeface="Arial" pitchFamily="34" charset="0"/>
              <a:buChar char="•"/>
            </a:pPr>
            <a:endParaRPr lang="zh-CN" altLang="zh-CN" dirty="0" smtClean="0"/>
          </a:p>
          <a:p>
            <a:pPr lvl="1">
              <a:buFont typeface="Arial" pitchFamily="34" charset="0"/>
              <a:buChar char="•"/>
            </a:pPr>
            <a:endParaRPr lang="zh-CN" altLang="zh-CN" dirty="0" smtClean="0"/>
          </a:p>
          <a:p>
            <a:pPr lvl="1">
              <a:buFont typeface="Arial" pitchFamily="34" charset="0"/>
              <a:buChar char="•"/>
            </a:pPr>
            <a:endParaRPr lang="zh-CN" altLang="zh-CN" dirty="0" smtClean="0"/>
          </a:p>
          <a:p>
            <a:pPr lvl="1">
              <a:buFont typeface="Arial" pitchFamily="34" charset="0"/>
              <a:buChar char="•"/>
            </a:pPr>
            <a:endParaRPr lang="zh-CN" altLang="zh-CN" dirty="0" smtClean="0"/>
          </a:p>
          <a:p>
            <a:pPr lvl="1">
              <a:buFont typeface="Arial" pitchFamily="34" charset="0"/>
              <a:buChar char="•"/>
            </a:pPr>
            <a:endParaRPr lang="en-US" altLang="zh-CN" dirty="0" smtClean="0"/>
          </a:p>
          <a:p>
            <a:pPr lvl="1">
              <a:buFont typeface="Arial" pitchFamily="34" charset="0"/>
              <a:buChar char="•"/>
            </a:pPr>
            <a:endParaRPr lang="zh-CN" altLang="zh-CN" dirty="0" smtClean="0"/>
          </a:p>
          <a:p>
            <a:pPr lvl="1">
              <a:buFont typeface="Arial" pitchFamily="34" charset="0"/>
              <a:buChar char="•"/>
            </a:pPr>
            <a:endParaRPr lang="zh-CN" altLang="zh-CN" dirty="0" smtClean="0"/>
          </a:p>
          <a:p>
            <a:pPr marL="0" marR="0" lvl="0" indent="514350" algn="l" defTabSz="914400" rtl="0" eaLnBrk="1" fontAlgn="auto" latinLnBrk="0" hangingPunct="1">
              <a:lnSpc>
                <a:spcPct val="130000"/>
              </a:lnSpc>
              <a:spcBef>
                <a:spcPts val="0"/>
              </a:spcBef>
              <a:spcAft>
                <a:spcPts val="0"/>
              </a:spcAft>
              <a:buClrTx/>
              <a:buSzTx/>
              <a:buFont typeface="Arial"/>
              <a:buChar char="•"/>
              <a:tabLst/>
              <a:defRPr/>
            </a:pP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传输层</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32</a:t>
            </a:fld>
            <a:endParaRPr lang="zh-CN" altLang="en-US"/>
          </a:p>
        </p:txBody>
      </p:sp>
      <p:sp>
        <p:nvSpPr>
          <p:cNvPr id="6" name="内容占位符 5"/>
          <p:cNvSpPr>
            <a:spLocks noGrp="1"/>
          </p:cNvSpPr>
          <p:nvPr>
            <p:ph sz="half" idx="1"/>
          </p:nvPr>
        </p:nvSpPr>
        <p:spPr/>
        <p:txBody>
          <a:bodyPr/>
          <a:lstStyle/>
          <a:p>
            <a:pPr>
              <a:buNone/>
            </a:pPr>
            <a:r>
              <a:rPr altLang="zh-CN" b="1" dirty="0" err="1" smtClean="0"/>
              <a:t>三次握手</a:t>
            </a:r>
            <a:r>
              <a:rPr lang="en-US" altLang="zh-CN" b="1" dirty="0" smtClean="0"/>
              <a:t> </a:t>
            </a:r>
            <a:r>
              <a:rPr lang="en-US" altLang="zh-CN" b="1" dirty="0"/>
              <a:t>(three times handshake) </a:t>
            </a:r>
            <a:endParaRPr lang="en-US" altLang="zh-CN" b="1" dirty="0" smtClean="0"/>
          </a:p>
          <a:p>
            <a:pPr>
              <a:buNone/>
            </a:pPr>
            <a:r>
              <a:rPr altLang="zh-CN" dirty="0" err="1"/>
              <a:t>它的目的是在不可靠的网络中建立一种可靠的传输方式，这种传输方式要能够动态的适应计算机网络的各种特性，并可靠的传输数据</a:t>
            </a:r>
            <a:r>
              <a:rPr altLang="zh-CN" dirty="0"/>
              <a:t>。</a:t>
            </a:r>
            <a:r>
              <a:rPr altLang="zh-CN" dirty="0" err="1"/>
              <a:t>假设一个用户</a:t>
            </a:r>
            <a:r>
              <a:rPr lang="en-US" altLang="zh-CN" dirty="0" err="1"/>
              <a:t>A</a:t>
            </a:r>
            <a:r>
              <a:rPr altLang="zh-CN" dirty="0" err="1"/>
              <a:t>想和服务器</a:t>
            </a:r>
            <a:r>
              <a:rPr lang="en-US" altLang="zh-CN" dirty="0" err="1"/>
              <a:t>B</a:t>
            </a:r>
            <a:r>
              <a:rPr altLang="zh-CN" dirty="0" err="1"/>
              <a:t>建立连接，那么他们之间要握手三次才算是建立了可信任的连接</a:t>
            </a:r>
            <a:r>
              <a:rPr altLang="zh-CN" dirty="0"/>
              <a:t>。主要概念是（</a:t>
            </a:r>
            <a:r>
              <a:rPr lang="en-US" altLang="zh-CN" dirty="0"/>
              <a:t>1</a:t>
            </a:r>
            <a:r>
              <a:rPr altLang="zh-CN" dirty="0"/>
              <a:t>）</a:t>
            </a:r>
            <a:r>
              <a:rPr lang="en-US" altLang="zh-CN" dirty="0"/>
              <a:t>A</a:t>
            </a:r>
            <a:r>
              <a:rPr altLang="zh-CN" dirty="0"/>
              <a:t>向</a:t>
            </a:r>
            <a:r>
              <a:rPr lang="en-US" altLang="zh-CN" dirty="0"/>
              <a:t>B </a:t>
            </a:r>
            <a:r>
              <a:rPr altLang="zh-CN" dirty="0" err="1"/>
              <a:t>说：我要和你连接，好吗</a:t>
            </a:r>
            <a:r>
              <a:rPr altLang="zh-CN" dirty="0"/>
              <a:t>？</a:t>
            </a:r>
            <a:r>
              <a:rPr altLang="zh-CN" dirty="0" err="1"/>
              <a:t>这是我的号码</a:t>
            </a:r>
            <a:r>
              <a:rPr lang="en-US" altLang="zh-CN" dirty="0" err="1"/>
              <a:t>X</a:t>
            </a:r>
            <a:r>
              <a:rPr altLang="zh-CN" dirty="0"/>
              <a:t>。（</a:t>
            </a:r>
            <a:r>
              <a:rPr lang="en-US" altLang="zh-CN" dirty="0"/>
              <a:t>2</a:t>
            </a:r>
            <a:r>
              <a:rPr altLang="zh-CN" dirty="0"/>
              <a:t>）</a:t>
            </a:r>
            <a:r>
              <a:rPr lang="en-US" altLang="zh-CN" dirty="0"/>
              <a:t>B</a:t>
            </a:r>
            <a:r>
              <a:rPr altLang="zh-CN" dirty="0"/>
              <a:t>回答说：可以。我回给你号码</a:t>
            </a:r>
            <a:r>
              <a:rPr lang="en-US" altLang="zh-CN" dirty="0"/>
              <a:t>X+1</a:t>
            </a:r>
            <a:r>
              <a:rPr altLang="zh-CN" dirty="0"/>
              <a:t>，再给一个我的号码</a:t>
            </a:r>
            <a:r>
              <a:rPr lang="en-US" altLang="zh-CN" dirty="0"/>
              <a:t>Y </a:t>
            </a:r>
            <a:r>
              <a:rPr altLang="zh-CN" dirty="0"/>
              <a:t>。（</a:t>
            </a:r>
            <a:r>
              <a:rPr lang="en-US" altLang="zh-CN" dirty="0"/>
              <a:t>3</a:t>
            </a:r>
            <a:r>
              <a:rPr altLang="zh-CN" dirty="0"/>
              <a:t>）</a:t>
            </a:r>
            <a:r>
              <a:rPr lang="en-US" altLang="zh-CN" dirty="0"/>
              <a:t>B</a:t>
            </a:r>
            <a:r>
              <a:rPr altLang="zh-CN" dirty="0"/>
              <a:t>说：谢谢你的回答，你给我的号码</a:t>
            </a:r>
            <a:r>
              <a:rPr lang="en-US" altLang="zh-CN" dirty="0"/>
              <a:t>X</a:t>
            </a:r>
            <a:r>
              <a:rPr altLang="zh-CN" dirty="0"/>
              <a:t>确实是我先前送的号码。接着让我传给你，你的号码</a:t>
            </a:r>
            <a:r>
              <a:rPr lang="en-US" altLang="zh-CN" dirty="0"/>
              <a:t>Y+1</a:t>
            </a:r>
            <a:r>
              <a:rPr altLang="zh-CN" dirty="0"/>
              <a:t>吧，你检查看看，代表我是原来的那个</a:t>
            </a:r>
            <a:r>
              <a:rPr lang="en-US" altLang="zh-CN" dirty="0"/>
              <a:t>A</a:t>
            </a:r>
            <a:r>
              <a:rPr altLang="zh-CN" dirty="0"/>
              <a:t>。</a:t>
            </a:r>
            <a:r>
              <a:rPr altLang="zh-CN" dirty="0" err="1"/>
              <a:t>谢谢</a:t>
            </a:r>
            <a:r>
              <a:rPr altLang="zh-CN" dirty="0"/>
              <a:t>。</a:t>
            </a:r>
          </a:p>
          <a:p>
            <a:pPr>
              <a:buNone/>
            </a:pPr>
            <a:endParaRPr lang="zh-CN" altLang="en-US"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201" name="Object 1"/>
          <p:cNvGraphicFramePr>
            <a:graphicFrameLocks noChangeAspect="1"/>
          </p:cNvGraphicFramePr>
          <p:nvPr/>
        </p:nvGraphicFramePr>
        <p:xfrm>
          <a:off x="5715008" y="1857364"/>
          <a:ext cx="3295650" cy="2876550"/>
        </p:xfrm>
        <a:graphic>
          <a:graphicData uri="http://schemas.openxmlformats.org/presentationml/2006/ole">
            <p:oleObj spid="_x0000_s51201" name="Visio" r:id="rId3" imgW="3387467" imgH="2962170" progId="Visio.Drawing.11">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传输层</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33</a:t>
            </a:fld>
            <a:endParaRPr lang="zh-CN" altLang="en-US"/>
          </a:p>
        </p:txBody>
      </p:sp>
      <p:sp>
        <p:nvSpPr>
          <p:cNvPr id="6" name="内容占位符 5"/>
          <p:cNvSpPr>
            <a:spLocks noGrp="1"/>
          </p:cNvSpPr>
          <p:nvPr>
            <p:ph sz="half" idx="1"/>
          </p:nvPr>
        </p:nvSpPr>
        <p:spPr/>
        <p:txBody>
          <a:bodyPr>
            <a:normAutofit fontScale="92500" lnSpcReduction="20000"/>
          </a:bodyPr>
          <a:lstStyle/>
          <a:p>
            <a:r>
              <a:rPr altLang="zh-CN" b="1" dirty="0"/>
              <a:t>第一次握手</a:t>
            </a:r>
            <a:r>
              <a:rPr altLang="zh-CN" dirty="0"/>
              <a:t>：主机</a:t>
            </a:r>
            <a:r>
              <a:rPr lang="en-US" altLang="zh-CN" dirty="0"/>
              <a:t>A</a:t>
            </a:r>
            <a:r>
              <a:rPr altLang="zh-CN" dirty="0"/>
              <a:t>将发送的</a:t>
            </a:r>
            <a:r>
              <a:rPr lang="en-US" altLang="zh-CN" dirty="0"/>
              <a:t>TCP</a:t>
            </a:r>
            <a:r>
              <a:rPr altLang="zh-CN" dirty="0"/>
              <a:t>报文中的比特位</a:t>
            </a:r>
            <a:r>
              <a:rPr lang="en-US" altLang="zh-CN" dirty="0"/>
              <a:t>SYN</a:t>
            </a:r>
            <a:r>
              <a:rPr altLang="zh-CN" dirty="0"/>
              <a:t>设置为</a:t>
            </a:r>
            <a:r>
              <a:rPr lang="en-US" altLang="zh-CN" dirty="0"/>
              <a:t>1</a:t>
            </a:r>
            <a:r>
              <a:rPr altLang="zh-CN" dirty="0"/>
              <a:t>，并随机产生一个序号为</a:t>
            </a:r>
            <a:r>
              <a:rPr lang="en-US" altLang="zh-CN" dirty="0"/>
              <a:t>X</a:t>
            </a:r>
            <a:r>
              <a:rPr altLang="zh-CN" dirty="0"/>
              <a:t>，然将此</a:t>
            </a:r>
            <a:r>
              <a:rPr lang="en-US" altLang="zh-CN" dirty="0"/>
              <a:t>TCP</a:t>
            </a:r>
            <a:r>
              <a:rPr altLang="zh-CN" dirty="0"/>
              <a:t>报文发送给服务器</a:t>
            </a:r>
            <a:r>
              <a:rPr lang="en-US" altLang="zh-CN" dirty="0"/>
              <a:t>B</a:t>
            </a:r>
            <a:r>
              <a:rPr altLang="zh-CN" dirty="0"/>
              <a:t>。</a:t>
            </a:r>
            <a:r>
              <a:rPr altLang="zh-CN" dirty="0" err="1"/>
              <a:t>当服务器</a:t>
            </a:r>
            <a:r>
              <a:rPr lang="en-US" altLang="zh-CN" dirty="0" err="1"/>
              <a:t>B</a:t>
            </a:r>
            <a:r>
              <a:rPr altLang="zh-CN" dirty="0" err="1"/>
              <a:t>发现</a:t>
            </a:r>
            <a:r>
              <a:rPr lang="en-US" altLang="zh-CN" dirty="0" err="1"/>
              <a:t>SYN</a:t>
            </a:r>
            <a:r>
              <a:rPr lang="en-US" altLang="zh-CN" dirty="0"/>
              <a:t>=1</a:t>
            </a:r>
            <a:r>
              <a:rPr altLang="zh-CN" dirty="0"/>
              <a:t>，就知道主机</a:t>
            </a:r>
            <a:r>
              <a:rPr lang="en-US" altLang="zh-CN" dirty="0"/>
              <a:t>A</a:t>
            </a:r>
            <a:r>
              <a:rPr altLang="zh-CN" dirty="0"/>
              <a:t>想要与自己建立连接。</a:t>
            </a:r>
          </a:p>
          <a:p>
            <a:r>
              <a:rPr altLang="zh-CN" b="1" dirty="0" err="1"/>
              <a:t>第二次握手</a:t>
            </a:r>
            <a:r>
              <a:rPr altLang="zh-CN" dirty="0" err="1"/>
              <a:t>：服务器</a:t>
            </a:r>
            <a:r>
              <a:rPr lang="en-US" altLang="zh-CN" dirty="0" err="1"/>
              <a:t>B</a:t>
            </a:r>
            <a:r>
              <a:rPr altLang="zh-CN" dirty="0" err="1"/>
              <a:t>收到主机</a:t>
            </a:r>
            <a:r>
              <a:rPr lang="en-US" altLang="zh-CN" dirty="0" err="1"/>
              <a:t>A</a:t>
            </a:r>
            <a:r>
              <a:rPr altLang="zh-CN" dirty="0" err="1"/>
              <a:t>的申请连接信息后，要进行确认</a:t>
            </a:r>
            <a:r>
              <a:rPr altLang="zh-CN" dirty="0"/>
              <a:t>。</a:t>
            </a:r>
            <a:r>
              <a:rPr altLang="zh-CN" dirty="0" err="1"/>
              <a:t>它向主机</a:t>
            </a:r>
            <a:r>
              <a:rPr lang="en-US" altLang="zh-CN" dirty="0" err="1"/>
              <a:t>A</a:t>
            </a:r>
            <a:r>
              <a:rPr altLang="zh-CN" dirty="0" err="1"/>
              <a:t>发送的</a:t>
            </a:r>
            <a:r>
              <a:rPr lang="en-US" altLang="zh-CN" dirty="0" err="1"/>
              <a:t>TCP</a:t>
            </a:r>
            <a:r>
              <a:rPr altLang="zh-CN" dirty="0" err="1"/>
              <a:t>报文格式中，</a:t>
            </a:r>
            <a:r>
              <a:rPr lang="en-US" altLang="zh-CN" dirty="0" err="1"/>
              <a:t>SYN</a:t>
            </a:r>
            <a:r>
              <a:rPr lang="en-US" altLang="zh-CN" dirty="0"/>
              <a:t>=1</a:t>
            </a:r>
            <a:r>
              <a:rPr altLang="zh-CN" dirty="0"/>
              <a:t>，</a:t>
            </a:r>
            <a:r>
              <a:rPr lang="en-US" altLang="zh-CN" dirty="0"/>
              <a:t>ACK=1</a:t>
            </a:r>
            <a:r>
              <a:rPr altLang="zh-CN" dirty="0"/>
              <a:t>，确认号为</a:t>
            </a:r>
            <a:r>
              <a:rPr lang="en-US" altLang="zh-CN" dirty="0"/>
              <a:t>X+1</a:t>
            </a:r>
            <a:r>
              <a:rPr altLang="zh-CN" dirty="0"/>
              <a:t>，序号设置为另一个随机数的</a:t>
            </a:r>
            <a:r>
              <a:rPr lang="en-US" altLang="zh-CN" dirty="0"/>
              <a:t>Y</a:t>
            </a:r>
            <a:r>
              <a:rPr altLang="zh-CN" dirty="0"/>
              <a:t>。</a:t>
            </a:r>
          </a:p>
          <a:p>
            <a:r>
              <a:rPr altLang="zh-CN" b="1" dirty="0"/>
              <a:t>第三次握手</a:t>
            </a:r>
            <a:r>
              <a:rPr altLang="zh-CN" dirty="0"/>
              <a:t>：当主机</a:t>
            </a:r>
            <a:r>
              <a:rPr lang="en-US" altLang="zh-CN" dirty="0"/>
              <a:t>A</a:t>
            </a:r>
            <a:r>
              <a:rPr altLang="zh-CN" dirty="0"/>
              <a:t>收到服务器</a:t>
            </a:r>
            <a:r>
              <a:rPr lang="en-US" altLang="zh-CN" dirty="0"/>
              <a:t>B</a:t>
            </a:r>
            <a:r>
              <a:rPr altLang="zh-CN" dirty="0"/>
              <a:t>发来的</a:t>
            </a:r>
            <a:r>
              <a:rPr lang="en-US" altLang="zh-CN" dirty="0"/>
              <a:t>TCP</a:t>
            </a:r>
            <a:r>
              <a:rPr altLang="zh-CN" dirty="0"/>
              <a:t>报文，检查确认号是否正确，即第一次握手中</a:t>
            </a:r>
            <a:r>
              <a:rPr lang="en-US" altLang="zh-CN" dirty="0"/>
              <a:t>A</a:t>
            </a:r>
            <a:r>
              <a:rPr altLang="zh-CN" dirty="0"/>
              <a:t>发给</a:t>
            </a:r>
            <a:r>
              <a:rPr lang="en-US" altLang="zh-CN" dirty="0"/>
              <a:t>B</a:t>
            </a:r>
            <a:r>
              <a:rPr altLang="zh-CN" dirty="0"/>
              <a:t>的确认号</a:t>
            </a:r>
            <a:r>
              <a:rPr lang="en-US" altLang="zh-CN" dirty="0"/>
              <a:t>X+1</a:t>
            </a:r>
            <a:r>
              <a:rPr altLang="zh-CN" dirty="0"/>
              <a:t>，并检查</a:t>
            </a:r>
            <a:r>
              <a:rPr lang="en-US" altLang="zh-CN" dirty="0"/>
              <a:t>ACK</a:t>
            </a:r>
            <a:r>
              <a:rPr altLang="zh-CN" dirty="0"/>
              <a:t>是否为</a:t>
            </a:r>
            <a:r>
              <a:rPr lang="en-US" altLang="zh-CN" dirty="0"/>
              <a:t>1</a:t>
            </a:r>
            <a:r>
              <a:rPr altLang="zh-CN" dirty="0"/>
              <a:t>。</a:t>
            </a:r>
            <a:r>
              <a:rPr altLang="zh-CN" dirty="0" err="1"/>
              <a:t>若都正确，主机</a:t>
            </a:r>
            <a:r>
              <a:rPr lang="en-US" altLang="zh-CN" dirty="0" err="1"/>
              <a:t>A</a:t>
            </a:r>
            <a:r>
              <a:rPr altLang="zh-CN" dirty="0" err="1"/>
              <a:t>会再发送一个</a:t>
            </a:r>
            <a:r>
              <a:rPr lang="en-US" altLang="zh-CN" dirty="0" err="1"/>
              <a:t>TCP</a:t>
            </a:r>
            <a:r>
              <a:rPr altLang="zh-CN" dirty="0" err="1"/>
              <a:t>报文，它的</a:t>
            </a:r>
            <a:r>
              <a:rPr lang="en-US" altLang="zh-CN" dirty="0" err="1"/>
              <a:t>ACK</a:t>
            </a:r>
            <a:r>
              <a:rPr lang="en-US" altLang="zh-CN" dirty="0"/>
              <a:t>=1</a:t>
            </a:r>
            <a:r>
              <a:rPr altLang="zh-CN" dirty="0"/>
              <a:t>，确认号为</a:t>
            </a:r>
            <a:r>
              <a:rPr lang="en-US" altLang="zh-CN" dirty="0"/>
              <a:t>Y+1</a:t>
            </a:r>
            <a:r>
              <a:rPr altLang="zh-CN" dirty="0"/>
              <a:t>。服务器</a:t>
            </a:r>
            <a:r>
              <a:rPr lang="en-US" altLang="zh-CN" dirty="0"/>
              <a:t>B</a:t>
            </a:r>
            <a:r>
              <a:rPr altLang="zh-CN" dirty="0"/>
              <a:t>收到该报文后，确认序号</a:t>
            </a:r>
            <a:r>
              <a:rPr lang="en-US" altLang="zh-CN" dirty="0"/>
              <a:t>Y+1</a:t>
            </a:r>
            <a:r>
              <a:rPr altLang="zh-CN" dirty="0"/>
              <a:t>和</a:t>
            </a:r>
            <a:r>
              <a:rPr lang="en-US" altLang="zh-CN" dirty="0"/>
              <a:t>ACK=1</a:t>
            </a:r>
            <a:r>
              <a:rPr altLang="zh-CN" dirty="0"/>
              <a:t>后则成功建立连接。</a:t>
            </a:r>
          </a:p>
          <a:p>
            <a:r>
              <a:rPr altLang="zh-CN" dirty="0" err="1"/>
              <a:t>完成上面的三次握手后，用户</a:t>
            </a:r>
            <a:r>
              <a:rPr lang="en-US" altLang="zh-CN" dirty="0" err="1"/>
              <a:t>A</a:t>
            </a:r>
            <a:r>
              <a:rPr altLang="zh-CN" dirty="0" err="1"/>
              <a:t>和服务器</a:t>
            </a:r>
            <a:r>
              <a:rPr lang="en-US" altLang="zh-CN" dirty="0" err="1"/>
              <a:t>B</a:t>
            </a:r>
            <a:r>
              <a:rPr altLang="zh-CN" dirty="0" err="1"/>
              <a:t>就可以进行数据传输了</a:t>
            </a:r>
            <a:r>
              <a:rPr altLang="zh-CN" dirty="0"/>
              <a:t>。</a:t>
            </a:r>
          </a:p>
          <a:p>
            <a:pPr>
              <a:buNone/>
            </a:pPr>
            <a:endParaRPr lang="zh-CN" altLang="en-US" dirty="0"/>
          </a:p>
        </p:txBody>
      </p:sp>
      <p:sp>
        <p:nvSpPr>
          <p:cNvPr id="512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201" name="Object 1"/>
          <p:cNvGraphicFramePr>
            <a:graphicFrameLocks noChangeAspect="1"/>
          </p:cNvGraphicFramePr>
          <p:nvPr/>
        </p:nvGraphicFramePr>
        <p:xfrm>
          <a:off x="5715008" y="1857364"/>
          <a:ext cx="3295650" cy="2876550"/>
        </p:xfrm>
        <a:graphic>
          <a:graphicData uri="http://schemas.openxmlformats.org/presentationml/2006/ole">
            <p:oleObj spid="_x0000_s52226" name="Visio" r:id="rId3" imgW="3387467" imgH="2962170" progId="Visio.Drawing.11">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传输层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34</a:t>
            </a:fld>
            <a:endParaRPr lang="zh-CN" altLang="en-US"/>
          </a:p>
        </p:txBody>
      </p:sp>
      <p:sp>
        <p:nvSpPr>
          <p:cNvPr id="6" name="内容占位符 5"/>
          <p:cNvSpPr>
            <a:spLocks noGrp="1"/>
          </p:cNvSpPr>
          <p:nvPr>
            <p:ph sz="half" idx="13"/>
          </p:nvPr>
        </p:nvSpPr>
        <p:spPr>
          <a:xfrm>
            <a:off x="467544" y="3643314"/>
            <a:ext cx="8219256" cy="2449982"/>
          </a:xfrm>
        </p:spPr>
        <p:txBody>
          <a:bodyPr>
            <a:normAutofit fontScale="85000" lnSpcReduction="10000"/>
          </a:bodyPr>
          <a:lstStyle/>
          <a:p>
            <a:r>
              <a:rPr lang="zh-CN" altLang="zh-CN" dirty="0" smtClean="0"/>
              <a:t>假设</a:t>
            </a:r>
            <a:r>
              <a:rPr lang="en-US" altLang="zh-CN" dirty="0" smtClean="0"/>
              <a:t>IP</a:t>
            </a:r>
            <a:r>
              <a:rPr lang="zh-CN" altLang="zh-CN" dirty="0" smtClean="0"/>
              <a:t>地址为</a:t>
            </a:r>
            <a:r>
              <a:rPr lang="en-US" altLang="zh-CN" dirty="0" smtClean="0"/>
              <a:t>220.181.28.42</a:t>
            </a:r>
            <a:r>
              <a:rPr lang="zh-CN" altLang="zh-CN" dirty="0" smtClean="0"/>
              <a:t>的主机和</a:t>
            </a:r>
            <a:r>
              <a:rPr lang="en-US" altLang="zh-CN" dirty="0" smtClean="0"/>
              <a:t>IP</a:t>
            </a:r>
            <a:r>
              <a:rPr lang="zh-CN" altLang="zh-CN" dirty="0" smtClean="0"/>
              <a:t>地址为</a:t>
            </a:r>
            <a:r>
              <a:rPr lang="en-US" altLang="zh-CN" dirty="0" smtClean="0"/>
              <a:t>124.147.192.147</a:t>
            </a:r>
            <a:r>
              <a:rPr lang="zh-CN" altLang="zh-CN" dirty="0" smtClean="0"/>
              <a:t>的主机要通过三次握手建立连接。</a:t>
            </a:r>
            <a:endParaRPr lang="en-US" altLang="zh-CN" dirty="0" smtClean="0"/>
          </a:p>
          <a:p>
            <a:endParaRPr lang="en-US" altLang="zh-CN" dirty="0" smtClean="0"/>
          </a:p>
          <a:p>
            <a:r>
              <a:rPr lang="en-US" altLang="zh-CN" dirty="0" smtClean="0"/>
              <a:t>1</a:t>
            </a:r>
            <a:r>
              <a:rPr lang="zh-CN" altLang="en-US" dirty="0" smtClean="0"/>
              <a:t>、</a:t>
            </a:r>
            <a:r>
              <a:rPr lang="en-US" altLang="zh-CN" dirty="0" smtClean="0"/>
              <a:t>IP</a:t>
            </a:r>
            <a:r>
              <a:rPr lang="zh-CN" altLang="zh-CN" dirty="0" smtClean="0"/>
              <a:t>地址为</a:t>
            </a:r>
            <a:r>
              <a:rPr lang="en-US" altLang="zh-CN" dirty="0" smtClean="0"/>
              <a:t>220.181.28.42</a:t>
            </a:r>
            <a:r>
              <a:rPr lang="zh-CN" altLang="zh-CN" dirty="0" smtClean="0"/>
              <a:t>的主机发送报文，其中序号为</a:t>
            </a:r>
            <a:r>
              <a:rPr lang="en-US" altLang="zh-CN" dirty="0" smtClean="0"/>
              <a:t>1655526439</a:t>
            </a:r>
            <a:r>
              <a:rPr lang="zh-CN" altLang="zh-CN" dirty="0" smtClean="0"/>
              <a:t>，标志位中</a:t>
            </a:r>
            <a:r>
              <a:rPr lang="en-US" altLang="zh-CN" dirty="0" smtClean="0"/>
              <a:t>SYN =1</a:t>
            </a:r>
            <a:r>
              <a:rPr lang="zh-CN" altLang="zh-CN" dirty="0" smtClean="0"/>
              <a:t>；</a:t>
            </a:r>
            <a:endParaRPr lang="en-US" altLang="zh-CN" dirty="0" smtClean="0"/>
          </a:p>
          <a:p>
            <a:r>
              <a:rPr lang="en-US" altLang="zh-CN" dirty="0" smtClean="0"/>
              <a:t>2</a:t>
            </a:r>
            <a:r>
              <a:rPr lang="zh-CN" altLang="en-US" dirty="0" smtClean="0"/>
              <a:t>、</a:t>
            </a:r>
            <a:r>
              <a:rPr lang="en-US" altLang="zh-CN" dirty="0" smtClean="0"/>
              <a:t>IP</a:t>
            </a:r>
            <a:r>
              <a:rPr lang="zh-CN" altLang="zh-CN" dirty="0" smtClean="0"/>
              <a:t>地址为</a:t>
            </a:r>
            <a:r>
              <a:rPr lang="en-US" altLang="zh-CN" dirty="0" smtClean="0"/>
              <a:t>124.147.192.147</a:t>
            </a:r>
            <a:r>
              <a:rPr lang="zh-CN" altLang="zh-CN" dirty="0" smtClean="0"/>
              <a:t>的主机接收到上面的报文后，发送序号为</a:t>
            </a:r>
            <a:r>
              <a:rPr lang="en-US" altLang="zh-CN" dirty="0" smtClean="0"/>
              <a:t>3501066967</a:t>
            </a:r>
            <a:r>
              <a:rPr lang="zh-CN" altLang="zh-CN" dirty="0" smtClean="0"/>
              <a:t>，确认号为1655526440（第一次握手的序号</a:t>
            </a:r>
            <a:r>
              <a:rPr lang="en-US" altLang="zh-CN" dirty="0" smtClean="0"/>
              <a:t>+1</a:t>
            </a:r>
            <a:r>
              <a:rPr lang="zh-CN" altLang="zh-CN" dirty="0" smtClean="0"/>
              <a:t>），标志位中</a:t>
            </a:r>
            <a:r>
              <a:rPr lang="en-US" altLang="zh-CN" dirty="0" smtClean="0"/>
              <a:t>ACK=1</a:t>
            </a:r>
            <a:r>
              <a:rPr lang="zh-CN" altLang="zh-CN" dirty="0" smtClean="0"/>
              <a:t>，</a:t>
            </a:r>
            <a:r>
              <a:rPr lang="en-US" altLang="zh-CN" dirty="0" smtClean="0"/>
              <a:t>SYN=1</a:t>
            </a:r>
            <a:r>
              <a:rPr lang="zh-CN" altLang="zh-CN" dirty="0" smtClean="0"/>
              <a:t>的报文；</a:t>
            </a:r>
            <a:endParaRPr lang="en-US" altLang="zh-CN" dirty="0" smtClean="0"/>
          </a:p>
          <a:p>
            <a:r>
              <a:rPr lang="en-US" altLang="zh-CN" dirty="0" smtClean="0"/>
              <a:t>3</a:t>
            </a:r>
            <a:r>
              <a:rPr lang="zh-CN" altLang="en-US" dirty="0" smtClean="0"/>
              <a:t>、</a:t>
            </a:r>
            <a:r>
              <a:rPr lang="en-US" altLang="zh-CN" dirty="0" smtClean="0"/>
              <a:t>IP</a:t>
            </a:r>
            <a:r>
              <a:rPr lang="zh-CN" altLang="zh-CN" dirty="0" smtClean="0"/>
              <a:t>地址为</a:t>
            </a:r>
            <a:r>
              <a:rPr lang="en-US" altLang="zh-CN" dirty="0" smtClean="0"/>
              <a:t>220.181.28.42</a:t>
            </a:r>
            <a:r>
              <a:rPr lang="zh-CN" altLang="zh-CN" dirty="0" smtClean="0"/>
              <a:t>的主机收到上面的报文后，再次发送一个报文，其中序号为</a:t>
            </a:r>
            <a:r>
              <a:rPr lang="en-US" altLang="zh-CN" dirty="0" smtClean="0"/>
              <a:t>3501066968</a:t>
            </a:r>
            <a:r>
              <a:rPr lang="zh-CN" altLang="zh-CN" dirty="0" smtClean="0"/>
              <a:t>（第二次握手的序号</a:t>
            </a:r>
            <a:r>
              <a:rPr lang="en-US" altLang="zh-CN" dirty="0" smtClean="0"/>
              <a:t>+1</a:t>
            </a:r>
            <a:r>
              <a:rPr lang="zh-CN" altLang="zh-CN" dirty="0" smtClean="0"/>
              <a:t>），标志位</a:t>
            </a:r>
            <a:r>
              <a:rPr lang="en-US" altLang="zh-CN" dirty="0" smtClean="0"/>
              <a:t>ACK=1</a:t>
            </a:r>
            <a:r>
              <a:rPr lang="zh-CN" altLang="zh-CN" dirty="0" smtClean="0"/>
              <a:t>。</a:t>
            </a:r>
            <a:endParaRPr lang="en-US" altLang="zh-CN" dirty="0" smtClean="0"/>
          </a:p>
          <a:p>
            <a:r>
              <a:rPr lang="zh-CN" altLang="zh-CN" dirty="0" smtClean="0"/>
              <a:t>这样，就在两个主机之间建立了连接。</a:t>
            </a:r>
            <a:endParaRPr lang="zh-CN" altLang="en-US" dirty="0"/>
          </a:p>
        </p:txBody>
      </p:sp>
      <p:graphicFrame>
        <p:nvGraphicFramePr>
          <p:cNvPr id="9" name="图片占位符 8"/>
          <p:cNvGraphicFramePr>
            <a:graphicFrameLocks noGrp="1"/>
          </p:cNvGraphicFramePr>
          <p:nvPr>
            <p:ph type="pic" sz="quarter" idx="14"/>
          </p:nvPr>
        </p:nvGraphicFramePr>
        <p:xfrm>
          <a:off x="1961515" y="1500174"/>
          <a:ext cx="5220970" cy="1778000"/>
        </p:xfrm>
        <a:graphic>
          <a:graphicData uri="http://schemas.openxmlformats.org/drawingml/2006/table">
            <a:tbl>
              <a:tblPr/>
              <a:tblGrid>
                <a:gridCol w="1260475"/>
                <a:gridCol w="946150"/>
                <a:gridCol w="1062355"/>
                <a:gridCol w="1062990"/>
                <a:gridCol w="889000"/>
              </a:tblGrid>
              <a:tr h="0">
                <a:tc>
                  <a:txBody>
                    <a:bodyPr/>
                    <a:lstStyle/>
                    <a:p>
                      <a:pPr indent="126365" algn="just">
                        <a:lnSpc>
                          <a:spcPts val="2000"/>
                        </a:lnSpc>
                        <a:spcAft>
                          <a:spcPts val="0"/>
                        </a:spcAft>
                      </a:pPr>
                      <a:r>
                        <a:rPr lang="en-US" sz="1050" kern="100">
                          <a:latin typeface="Times New Roman"/>
                          <a:ea typeface="宋体"/>
                        </a:rPr>
                        <a:t>IP</a:t>
                      </a:r>
                      <a:r>
                        <a:rPr lang="zh-CN" sz="1050" kern="100">
                          <a:latin typeface="Times New Roman"/>
                          <a:ea typeface="宋体"/>
                        </a:rPr>
                        <a:t>及源端口</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6365" algn="just">
                        <a:lnSpc>
                          <a:spcPts val="2000"/>
                        </a:lnSpc>
                        <a:spcAft>
                          <a:spcPts val="0"/>
                        </a:spcAft>
                      </a:pPr>
                      <a:r>
                        <a:rPr lang="zh-CN" sz="1050" kern="100">
                          <a:latin typeface="Times New Roman"/>
                          <a:ea typeface="宋体"/>
                        </a:rPr>
                        <a:t>目的端口</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2000"/>
                        </a:lnSpc>
                        <a:spcAft>
                          <a:spcPts val="0"/>
                        </a:spcAft>
                      </a:pPr>
                      <a:r>
                        <a:rPr lang="zh-CN" sz="1050" kern="100">
                          <a:latin typeface="Times New Roman"/>
                          <a:ea typeface="宋体"/>
                        </a:rPr>
                        <a:t>序号</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2000"/>
                        </a:lnSpc>
                        <a:spcAft>
                          <a:spcPts val="0"/>
                        </a:spcAft>
                      </a:pPr>
                      <a:r>
                        <a:rPr lang="zh-CN" sz="1050" kern="100">
                          <a:latin typeface="Times New Roman"/>
                          <a:ea typeface="宋体"/>
                        </a:rPr>
                        <a:t>确认号</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2000"/>
                        </a:lnSpc>
                        <a:spcAft>
                          <a:spcPts val="0"/>
                        </a:spcAft>
                      </a:pPr>
                      <a:r>
                        <a:rPr lang="zh-CN" sz="1050" kern="100">
                          <a:latin typeface="Times New Roman"/>
                          <a:ea typeface="宋体"/>
                        </a:rPr>
                        <a:t>标识</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ts val="2000"/>
                        </a:lnSpc>
                        <a:spcAft>
                          <a:spcPts val="0"/>
                        </a:spcAft>
                      </a:pPr>
                      <a:r>
                        <a:rPr lang="en-US" sz="1050" kern="100">
                          <a:solidFill>
                            <a:srgbClr val="000000"/>
                          </a:solidFill>
                          <a:latin typeface="Times New Roman"/>
                          <a:ea typeface="宋体"/>
                        </a:rPr>
                        <a:t>220.181.28.42</a:t>
                      </a:r>
                      <a:r>
                        <a:rPr lang="zh-CN" sz="1050" kern="100">
                          <a:solidFill>
                            <a:srgbClr val="000000"/>
                          </a:solidFill>
                          <a:latin typeface="Times New Roman"/>
                          <a:ea typeface="宋体"/>
                        </a:rPr>
                        <a:t>：</a:t>
                      </a:r>
                      <a:r>
                        <a:rPr lang="en-US" sz="1050" kern="100">
                          <a:solidFill>
                            <a:srgbClr val="000000"/>
                          </a:solidFill>
                          <a:latin typeface="Times New Roman"/>
                          <a:ea typeface="宋体"/>
                        </a:rPr>
                        <a:t>80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2000"/>
                        </a:lnSpc>
                        <a:spcAft>
                          <a:spcPts val="0"/>
                        </a:spcAft>
                      </a:pPr>
                      <a:r>
                        <a:rPr lang="en-US" sz="1050" kern="100">
                          <a:solidFill>
                            <a:srgbClr val="000000"/>
                          </a:solidFill>
                          <a:latin typeface="Times New Roman"/>
                          <a:ea typeface="宋体"/>
                        </a:rPr>
                        <a:t>90                </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050" kern="0">
                          <a:solidFill>
                            <a:srgbClr val="000000"/>
                          </a:solidFill>
                          <a:latin typeface="Times New Roman"/>
                          <a:ea typeface="宋体"/>
                        </a:rPr>
                        <a:t>1655526439</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050" kern="0">
                          <a:solidFill>
                            <a:srgbClr val="000000"/>
                          </a:solidFill>
                          <a:latin typeface="Times New Roman"/>
                          <a:ea typeface="宋体"/>
                        </a:rPr>
                        <a:t>0000000000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89230" algn="just">
                        <a:lnSpc>
                          <a:spcPts val="2000"/>
                        </a:lnSpc>
                        <a:spcAft>
                          <a:spcPts val="0"/>
                        </a:spcAft>
                      </a:pPr>
                      <a:r>
                        <a:rPr lang="zh-CN" sz="1050" kern="0">
                          <a:solidFill>
                            <a:srgbClr val="000000"/>
                          </a:solidFill>
                          <a:latin typeface="Times New Roman"/>
                          <a:ea typeface="宋体"/>
                        </a:rPr>
                        <a:t>SYN=1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ts val="2000"/>
                        </a:lnSpc>
                        <a:spcAft>
                          <a:spcPts val="0"/>
                        </a:spcAft>
                      </a:pPr>
                      <a:r>
                        <a:rPr lang="en-US" sz="1050" kern="100">
                          <a:solidFill>
                            <a:srgbClr val="000000"/>
                          </a:solidFill>
                          <a:latin typeface="Times New Roman"/>
                          <a:ea typeface="宋体"/>
                        </a:rPr>
                        <a:t>124.147.192.147:</a:t>
                      </a:r>
                      <a:endParaRPr lang="zh-CN" sz="1200" kern="100">
                        <a:latin typeface="Times New Roman"/>
                        <a:ea typeface="宋体"/>
                      </a:endParaRPr>
                    </a:p>
                    <a:p>
                      <a:pPr indent="127000" algn="just">
                        <a:lnSpc>
                          <a:spcPts val="2000"/>
                        </a:lnSpc>
                        <a:spcAft>
                          <a:spcPts val="0"/>
                        </a:spcAft>
                      </a:pPr>
                      <a:r>
                        <a:rPr lang="en-US" sz="1050" kern="100">
                          <a:solidFill>
                            <a:srgbClr val="000000"/>
                          </a:solidFill>
                          <a:latin typeface="Times New Roman"/>
                          <a:ea typeface="宋体"/>
                        </a:rPr>
                        <a:t>3867</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2000"/>
                        </a:lnSpc>
                        <a:spcAft>
                          <a:spcPts val="0"/>
                        </a:spcAft>
                      </a:pPr>
                      <a:r>
                        <a:rPr lang="en-US" sz="1050" kern="100">
                          <a:solidFill>
                            <a:srgbClr val="000000"/>
                          </a:solidFill>
                          <a:latin typeface="Times New Roman"/>
                          <a:ea typeface="宋体"/>
                        </a:rPr>
                        <a:t>78</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050" kern="0">
                          <a:solidFill>
                            <a:srgbClr val="000000"/>
                          </a:solidFill>
                          <a:latin typeface="Times New Roman"/>
                          <a:ea typeface="宋体"/>
                        </a:rPr>
                        <a:t>3501066967</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050" kern="0">
                          <a:solidFill>
                            <a:srgbClr val="000000"/>
                          </a:solidFill>
                          <a:latin typeface="Times New Roman"/>
                          <a:ea typeface="宋体"/>
                        </a:rPr>
                        <a:t>1655526440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050" kern="0">
                          <a:solidFill>
                            <a:srgbClr val="000000"/>
                          </a:solidFill>
                          <a:latin typeface="Times New Roman"/>
                          <a:ea typeface="宋体"/>
                        </a:rPr>
                        <a:t>SYN=1</a:t>
                      </a:r>
                      <a:endParaRPr lang="zh-CN" sz="1200" kern="100">
                        <a:latin typeface="Times New Roman"/>
                        <a:ea typeface="宋体"/>
                      </a:endParaRPr>
                    </a:p>
                    <a:p>
                      <a:pPr indent="127000" algn="ctr">
                        <a:lnSpc>
                          <a:spcPts val="2000"/>
                        </a:lnSpc>
                        <a:spcAft>
                          <a:spcPts val="0"/>
                        </a:spcAft>
                      </a:pPr>
                      <a:r>
                        <a:rPr lang="zh-CN" sz="1050" kern="0">
                          <a:solidFill>
                            <a:srgbClr val="000000"/>
                          </a:solidFill>
                          <a:latin typeface="Times New Roman"/>
                          <a:ea typeface="宋体"/>
                        </a:rPr>
                        <a:t>ACK=1</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27000" algn="just">
                        <a:lnSpc>
                          <a:spcPts val="2000"/>
                        </a:lnSpc>
                        <a:spcAft>
                          <a:spcPts val="0"/>
                        </a:spcAft>
                      </a:pPr>
                      <a:r>
                        <a:rPr lang="en-US" sz="1050" kern="100">
                          <a:solidFill>
                            <a:srgbClr val="000000"/>
                          </a:solidFill>
                          <a:latin typeface="Times New Roman"/>
                          <a:ea typeface="宋体"/>
                        </a:rPr>
                        <a:t>220.181.28.42</a:t>
                      </a:r>
                      <a:r>
                        <a:rPr lang="zh-CN" sz="1050" kern="100">
                          <a:solidFill>
                            <a:srgbClr val="000000"/>
                          </a:solidFill>
                          <a:latin typeface="Times New Roman"/>
                          <a:ea typeface="宋体"/>
                        </a:rPr>
                        <a:t>：</a:t>
                      </a:r>
                      <a:r>
                        <a:rPr lang="en-US" sz="1050" kern="100">
                          <a:solidFill>
                            <a:srgbClr val="000000"/>
                          </a:solidFill>
                          <a:latin typeface="Times New Roman"/>
                          <a:ea typeface="宋体"/>
                        </a:rPr>
                        <a:t>80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lnSpc>
                          <a:spcPts val="2000"/>
                        </a:lnSpc>
                        <a:spcAft>
                          <a:spcPts val="0"/>
                        </a:spcAft>
                      </a:pPr>
                      <a:r>
                        <a:rPr lang="en-US" sz="1050" kern="100">
                          <a:solidFill>
                            <a:srgbClr val="000000"/>
                          </a:solidFill>
                          <a:latin typeface="Times New Roman"/>
                          <a:ea typeface="宋体"/>
                        </a:rPr>
                        <a:t>66</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050" kern="0">
                          <a:solidFill>
                            <a:srgbClr val="000000"/>
                          </a:solidFill>
                          <a:latin typeface="Times New Roman"/>
                          <a:ea typeface="宋体"/>
                        </a:rPr>
                        <a:t>1655526440</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ts val="2000"/>
                        </a:lnSpc>
                        <a:spcAft>
                          <a:spcPts val="0"/>
                        </a:spcAft>
                      </a:pPr>
                      <a:r>
                        <a:rPr lang="zh-CN" sz="1050" kern="0">
                          <a:solidFill>
                            <a:srgbClr val="000000"/>
                          </a:solidFill>
                          <a:latin typeface="Times New Roman"/>
                          <a:ea typeface="宋体"/>
                        </a:rPr>
                        <a:t>3501066968</a:t>
                      </a:r>
                      <a:endParaRPr lang="zh-CN" sz="12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91770" algn="just">
                        <a:lnSpc>
                          <a:spcPts val="2000"/>
                        </a:lnSpc>
                        <a:spcAft>
                          <a:spcPts val="0"/>
                        </a:spcAft>
                      </a:pPr>
                      <a:r>
                        <a:rPr lang="zh-CN" sz="1050" kern="0" dirty="0">
                          <a:solidFill>
                            <a:srgbClr val="000000"/>
                          </a:solidFill>
                          <a:latin typeface="Times New Roman"/>
                          <a:ea typeface="宋体"/>
                        </a:rPr>
                        <a:t>ACK=1</a:t>
                      </a:r>
                      <a:endParaRPr lang="zh-CN" sz="12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传输层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35</a:t>
            </a:fld>
            <a:endParaRPr lang="zh-CN" altLang="en-US"/>
          </a:p>
        </p:txBody>
      </p:sp>
      <p:sp>
        <p:nvSpPr>
          <p:cNvPr id="6" name="内容占位符 5"/>
          <p:cNvSpPr>
            <a:spLocks noGrp="1"/>
          </p:cNvSpPr>
          <p:nvPr>
            <p:ph sz="half" idx="13"/>
          </p:nvPr>
        </p:nvSpPr>
        <p:spPr/>
        <p:txBody>
          <a:bodyPr/>
          <a:lstStyle/>
          <a:p>
            <a:r>
              <a:rPr lang="zh-CN" altLang="zh-CN" dirty="0" smtClean="0"/>
              <a:t>当然，在三次握手中在过程难免会出现差错，针对可能出现的差错，可以采用如下三种方式：</a:t>
            </a:r>
            <a:r>
              <a:rPr lang="zh-CN" altLang="zh-CN" b="1" dirty="0" smtClean="0"/>
              <a:t>超时重传，确认丢失和确认迟到</a:t>
            </a:r>
            <a:r>
              <a:rPr lang="zh-CN" altLang="zh-CN" dirty="0" smtClean="0"/>
              <a:t>。</a:t>
            </a:r>
            <a:endParaRPr lang="zh-CN" altLang="en-US" dirty="0"/>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5297" name="Object 1"/>
          <p:cNvGraphicFramePr>
            <a:graphicFrameLocks noChangeAspect="1"/>
          </p:cNvGraphicFramePr>
          <p:nvPr/>
        </p:nvGraphicFramePr>
        <p:xfrm>
          <a:off x="1928794" y="1285860"/>
          <a:ext cx="5842117" cy="2143140"/>
        </p:xfrm>
        <a:graphic>
          <a:graphicData uri="http://schemas.openxmlformats.org/presentationml/2006/ole">
            <p:oleObj spid="_x0000_s55297" name="Visio" r:id="rId3" imgW="5676900" imgH="2085861" progId="Visio.Drawing.11">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传输层</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36</a:t>
            </a:fld>
            <a:endParaRPr lang="zh-CN" altLang="en-US"/>
          </a:p>
        </p:txBody>
      </p:sp>
      <p:sp>
        <p:nvSpPr>
          <p:cNvPr id="6" name="内容占位符 5"/>
          <p:cNvSpPr>
            <a:spLocks noGrp="1"/>
          </p:cNvSpPr>
          <p:nvPr>
            <p:ph idx="1"/>
          </p:nvPr>
        </p:nvSpPr>
        <p:spPr/>
        <p:txBody>
          <a:bodyPr/>
          <a:lstStyle/>
          <a:p>
            <a:r>
              <a:rPr lang="zh-CN" altLang="en-US" b="1" dirty="0" smtClean="0"/>
              <a:t>超时重传</a:t>
            </a:r>
            <a:r>
              <a:rPr lang="zh-CN" altLang="en-US" dirty="0" smtClean="0"/>
              <a:t>：</a:t>
            </a:r>
            <a:r>
              <a:rPr lang="en-US" altLang="zh-CN" dirty="0" smtClean="0"/>
              <a:t>B</a:t>
            </a:r>
            <a:r>
              <a:rPr lang="zh-CN" altLang="zh-CN" dirty="0" smtClean="0"/>
              <a:t>接受</a:t>
            </a:r>
            <a:r>
              <a:rPr lang="en-US" altLang="zh-CN" dirty="0" smtClean="0"/>
              <a:t>M1</a:t>
            </a:r>
            <a:r>
              <a:rPr lang="zh-CN" altLang="zh-CN" dirty="0" smtClean="0"/>
              <a:t>时检测出了差错，直接丢弃</a:t>
            </a:r>
            <a:r>
              <a:rPr lang="en-US" altLang="zh-CN" dirty="0" smtClean="0"/>
              <a:t>M1</a:t>
            </a:r>
            <a:r>
              <a:rPr lang="zh-CN" altLang="zh-CN" dirty="0" smtClean="0"/>
              <a:t>，然后什么都不做。那么</a:t>
            </a:r>
            <a:r>
              <a:rPr lang="en-US" altLang="zh-CN" dirty="0" smtClean="0"/>
              <a:t>A</a:t>
            </a:r>
            <a:r>
              <a:rPr lang="zh-CN" altLang="zh-CN" dirty="0" smtClean="0"/>
              <a:t>在等待一段时间后，一直没收到</a:t>
            </a:r>
            <a:r>
              <a:rPr lang="en-US" altLang="zh-CN" dirty="0" smtClean="0"/>
              <a:t>B</a:t>
            </a:r>
            <a:r>
              <a:rPr lang="zh-CN" altLang="zh-CN" dirty="0" smtClean="0"/>
              <a:t>发来的确认报文，于是再重新发送</a:t>
            </a:r>
            <a:r>
              <a:rPr lang="en-US" altLang="zh-CN" dirty="0" smtClean="0"/>
              <a:t>M1</a:t>
            </a:r>
            <a:r>
              <a:rPr lang="zh-CN" altLang="zh-CN" dirty="0" smtClean="0"/>
              <a:t>。这种方式叫做超时重传。</a:t>
            </a:r>
          </a:p>
          <a:p>
            <a:r>
              <a:rPr lang="zh-CN" altLang="en-US" b="1" dirty="0" smtClean="0"/>
              <a:t>确认丢失</a:t>
            </a:r>
            <a:r>
              <a:rPr lang="zh-CN" altLang="en-US" dirty="0" smtClean="0"/>
              <a:t>：</a:t>
            </a:r>
            <a:r>
              <a:rPr lang="en-US" altLang="zh-CN" dirty="0" smtClean="0"/>
              <a:t>B</a:t>
            </a:r>
            <a:r>
              <a:rPr lang="zh-CN" altLang="zh-CN" dirty="0" smtClean="0"/>
              <a:t>发送的确认报文丢失了，但</a:t>
            </a:r>
            <a:r>
              <a:rPr lang="en-US" altLang="zh-CN" dirty="0" smtClean="0"/>
              <a:t>B</a:t>
            </a:r>
            <a:r>
              <a:rPr lang="zh-CN" altLang="zh-CN" dirty="0" smtClean="0"/>
              <a:t>不知道自己发送的确认信息已丢失，于是</a:t>
            </a:r>
            <a:r>
              <a:rPr lang="en-US" altLang="zh-CN" dirty="0" smtClean="0"/>
              <a:t>A</a:t>
            </a:r>
            <a:r>
              <a:rPr lang="zh-CN" altLang="zh-CN" dirty="0" smtClean="0"/>
              <a:t>在等待一段时间后重新传送</a:t>
            </a:r>
            <a:r>
              <a:rPr lang="en-US" altLang="zh-CN" dirty="0" smtClean="0"/>
              <a:t>M1</a:t>
            </a:r>
            <a:r>
              <a:rPr lang="zh-CN" altLang="zh-CN" dirty="0" smtClean="0"/>
              <a:t>。此时</a:t>
            </a:r>
            <a:r>
              <a:rPr lang="en-US" altLang="zh-CN" dirty="0" smtClean="0"/>
              <a:t>B</a:t>
            </a:r>
            <a:r>
              <a:rPr lang="zh-CN" altLang="zh-CN" dirty="0" smtClean="0"/>
              <a:t>又收到</a:t>
            </a:r>
            <a:r>
              <a:rPr lang="en-US" altLang="zh-CN" dirty="0" smtClean="0"/>
              <a:t>M1</a:t>
            </a:r>
            <a:r>
              <a:rPr lang="zh-CN" altLang="zh-CN" dirty="0" smtClean="0"/>
              <a:t>，那么它会重新发送确认报文，并丢弃第一次收到的</a:t>
            </a:r>
            <a:r>
              <a:rPr lang="en-US" altLang="zh-CN" dirty="0" smtClean="0"/>
              <a:t>M1</a:t>
            </a:r>
            <a:r>
              <a:rPr lang="zh-CN" altLang="zh-CN" dirty="0" smtClean="0"/>
              <a:t>报文。这种方式叫做确认丢失。</a:t>
            </a:r>
          </a:p>
          <a:p>
            <a:r>
              <a:rPr lang="zh-CN" altLang="en-US" b="1" dirty="0" smtClean="0"/>
              <a:t>确认迟到</a:t>
            </a:r>
            <a:r>
              <a:rPr lang="zh-CN" altLang="en-US" dirty="0" smtClean="0"/>
              <a:t>：</a:t>
            </a:r>
            <a:r>
              <a:rPr lang="en-US" altLang="zh-CN" dirty="0" smtClean="0"/>
              <a:t>B</a:t>
            </a:r>
            <a:r>
              <a:rPr lang="zh-CN" altLang="zh-CN" dirty="0" smtClean="0"/>
              <a:t>发送了</a:t>
            </a:r>
            <a:r>
              <a:rPr lang="en-US" altLang="zh-CN" dirty="0" smtClean="0"/>
              <a:t>M1</a:t>
            </a:r>
            <a:r>
              <a:rPr lang="zh-CN" altLang="zh-CN" dirty="0" smtClean="0"/>
              <a:t>的确认报文，但是可能路上堵塞，导致又产生了超时情况。于是</a:t>
            </a:r>
            <a:r>
              <a:rPr lang="en-US" altLang="zh-CN" dirty="0" smtClean="0"/>
              <a:t>A</a:t>
            </a:r>
            <a:r>
              <a:rPr lang="zh-CN" altLang="zh-CN" dirty="0" smtClean="0"/>
              <a:t>又进行了重传， </a:t>
            </a:r>
            <a:r>
              <a:rPr lang="en-US" altLang="zh-CN" dirty="0" smtClean="0"/>
              <a:t>B</a:t>
            </a:r>
            <a:r>
              <a:rPr lang="zh-CN" altLang="zh-CN" dirty="0" smtClean="0"/>
              <a:t>再次收到了</a:t>
            </a:r>
            <a:r>
              <a:rPr lang="en-US" altLang="zh-CN" dirty="0" smtClean="0"/>
              <a:t>M1</a:t>
            </a:r>
            <a:r>
              <a:rPr lang="zh-CN" altLang="zh-CN" dirty="0" smtClean="0"/>
              <a:t>并再次发送了</a:t>
            </a:r>
            <a:r>
              <a:rPr lang="en-US" altLang="zh-CN" dirty="0" smtClean="0"/>
              <a:t>M1</a:t>
            </a:r>
            <a:r>
              <a:rPr lang="zh-CN" altLang="zh-CN" dirty="0" smtClean="0"/>
              <a:t>的确认报文，并丢弃第一次收到的</a:t>
            </a:r>
            <a:r>
              <a:rPr lang="en-US" altLang="zh-CN" dirty="0" smtClean="0"/>
              <a:t>M1</a:t>
            </a:r>
            <a:r>
              <a:rPr lang="zh-CN" altLang="zh-CN" dirty="0" smtClean="0"/>
              <a:t>报文。过了一段时间，迟到的第一个</a:t>
            </a:r>
            <a:r>
              <a:rPr lang="en-US" altLang="zh-CN" dirty="0" smtClean="0"/>
              <a:t>M1</a:t>
            </a:r>
            <a:r>
              <a:rPr lang="zh-CN" altLang="zh-CN" dirty="0" smtClean="0"/>
              <a:t>的确认到了</a:t>
            </a:r>
            <a:r>
              <a:rPr lang="en-US" altLang="zh-CN" dirty="0" smtClean="0"/>
              <a:t>A</a:t>
            </a:r>
            <a:r>
              <a:rPr lang="zh-CN" altLang="zh-CN" dirty="0" smtClean="0"/>
              <a:t>，这时候</a:t>
            </a:r>
            <a:r>
              <a:rPr lang="en-US" altLang="zh-CN" dirty="0" smtClean="0"/>
              <a:t>A</a:t>
            </a:r>
            <a:r>
              <a:rPr lang="zh-CN" altLang="zh-CN" dirty="0" smtClean="0"/>
              <a:t>同样将其收下，然后丢弃。这种方式叫做确认迟到。</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应用层</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37</a:t>
            </a:fld>
            <a:endParaRPr lang="zh-CN" altLang="en-US"/>
          </a:p>
        </p:txBody>
      </p:sp>
      <p:sp>
        <p:nvSpPr>
          <p:cNvPr id="6" name="内容占位符 5"/>
          <p:cNvSpPr>
            <a:spLocks noGrp="1"/>
          </p:cNvSpPr>
          <p:nvPr>
            <p:ph idx="1"/>
          </p:nvPr>
        </p:nvSpPr>
        <p:spPr/>
        <p:txBody>
          <a:bodyPr/>
          <a:lstStyle/>
          <a:p>
            <a:r>
              <a:rPr lang="zh-CN" altLang="zh-CN" dirty="0" smtClean="0"/>
              <a:t>应用层是计算机网络最上面的一层。应用层直接和应用程序接口，并提供常见的网络应用服务。它的作用是在实现多个系统应用进程相互通信的同时，完成一系列业务处理所需的服务。简单来说，应用层就是在管理应用程序，让它们能够遵守某个协议，从而能够更好地实现网络通信。</a:t>
            </a:r>
          </a:p>
          <a:p>
            <a:endParaRPr lang="en-US" altLang="zh-CN" dirty="0" smtClean="0"/>
          </a:p>
          <a:p>
            <a:r>
              <a:rPr lang="zh-CN" altLang="en-US" dirty="0" smtClean="0"/>
              <a:t>本书主要</a:t>
            </a:r>
            <a:r>
              <a:rPr lang="zh-CN" altLang="zh-CN" dirty="0" smtClean="0"/>
              <a:t>为大家介绍域名系统（</a:t>
            </a:r>
            <a:r>
              <a:rPr lang="en-US" altLang="zh-CN" dirty="0" smtClean="0"/>
              <a:t>Domain Name System, DNS</a:t>
            </a:r>
            <a:r>
              <a:rPr lang="zh-CN" altLang="zh-CN" dirty="0" smtClean="0"/>
              <a:t>），这个应用层协议。</a:t>
            </a: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应用层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38</a:t>
            </a:fld>
            <a:endParaRPr lang="zh-CN" altLang="en-US"/>
          </a:p>
        </p:txBody>
      </p:sp>
      <p:sp>
        <p:nvSpPr>
          <p:cNvPr id="6" name="内容占位符 5"/>
          <p:cNvSpPr>
            <a:spLocks noGrp="1"/>
          </p:cNvSpPr>
          <p:nvPr>
            <p:ph sz="half" idx="13"/>
          </p:nvPr>
        </p:nvSpPr>
        <p:spPr/>
        <p:txBody>
          <a:bodyPr/>
          <a:lstStyle/>
          <a:p>
            <a:r>
              <a:rPr lang="en-US" altLang="zh-CN" dirty="0" smtClean="0"/>
              <a:t>DNS</a:t>
            </a:r>
            <a:r>
              <a:rPr lang="zh-CN" altLang="zh-CN" dirty="0" smtClean="0"/>
              <a:t>是一种应用层协议，提供了因特网的一种服务。它作为将域名和</a:t>
            </a:r>
            <a:r>
              <a:rPr lang="en-US" altLang="zh-CN" dirty="0" smtClean="0"/>
              <a:t>IP</a:t>
            </a:r>
            <a:r>
              <a:rPr lang="zh-CN" altLang="zh-CN" dirty="0" smtClean="0"/>
              <a:t>地址相互映射的一个分布式数据库，能够使人更方便的访问互联网。</a:t>
            </a:r>
            <a:r>
              <a:rPr lang="en-US" altLang="zh-CN" dirty="0" smtClean="0"/>
              <a:t>DNS</a:t>
            </a:r>
            <a:r>
              <a:rPr lang="zh-CN" altLang="zh-CN" dirty="0" smtClean="0"/>
              <a:t>把人们通常使用的便于记忆的名字转换为</a:t>
            </a:r>
            <a:r>
              <a:rPr lang="en-US" altLang="zh-CN" dirty="0" smtClean="0"/>
              <a:t>IP</a:t>
            </a:r>
            <a:r>
              <a:rPr lang="zh-CN" altLang="zh-CN" dirty="0" smtClean="0"/>
              <a:t>地址。</a:t>
            </a:r>
          </a:p>
          <a:p>
            <a:endParaRPr lang="zh-CN" altLang="en-US" dirty="0"/>
          </a:p>
        </p:txBody>
      </p:sp>
      <p:pic>
        <p:nvPicPr>
          <p:cNvPr id="57346" name="Picture 2" descr="C:\Users\Gaocm\Desktop\PPT模板\域名.jpg"/>
          <p:cNvPicPr>
            <a:picLocks noChangeAspect="1" noChangeArrowheads="1"/>
          </p:cNvPicPr>
          <p:nvPr/>
        </p:nvPicPr>
        <p:blipFill>
          <a:blip r:embed="rId2" cstate="print"/>
          <a:srcRect/>
          <a:stretch>
            <a:fillRect/>
          </a:stretch>
        </p:blipFill>
        <p:spPr bwMode="auto">
          <a:xfrm>
            <a:off x="2862263" y="1285876"/>
            <a:ext cx="3419475" cy="22860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应用层</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39</a:t>
            </a:fld>
            <a:endParaRPr lang="zh-CN" altLang="en-US"/>
          </a:p>
        </p:txBody>
      </p:sp>
      <p:sp>
        <p:nvSpPr>
          <p:cNvPr id="6" name="内容占位符 5"/>
          <p:cNvSpPr>
            <a:spLocks noGrp="1"/>
          </p:cNvSpPr>
          <p:nvPr>
            <p:ph sz="half" idx="1"/>
          </p:nvPr>
        </p:nvSpPr>
        <p:spPr/>
        <p:txBody>
          <a:bodyPr>
            <a:normAutofit fontScale="85000" lnSpcReduction="10000"/>
          </a:bodyPr>
          <a:lstStyle/>
          <a:p>
            <a:pPr>
              <a:buNone/>
            </a:pPr>
            <a:r>
              <a:rPr altLang="zh-CN" dirty="0" err="1"/>
              <a:t>以百度的网址为例，百度的网址是</a:t>
            </a:r>
            <a:r>
              <a:rPr lang="en-US" altLang="zh-CN" dirty="0" err="1"/>
              <a:t>www.baidu.com</a:t>
            </a:r>
            <a:r>
              <a:rPr altLang="zh-CN" dirty="0" err="1"/>
              <a:t>（即百度的域名</a:t>
            </a:r>
            <a:r>
              <a:rPr altLang="zh-CN" dirty="0" smtClean="0"/>
              <a:t>）</a:t>
            </a:r>
            <a:endParaRPr lang="en-US" altLang="zh-CN" dirty="0" smtClean="0"/>
          </a:p>
          <a:p>
            <a:r>
              <a:rPr altLang="zh-CN" dirty="0" err="1"/>
              <a:t>点击</a:t>
            </a:r>
            <a:r>
              <a:rPr lang="en-US" altLang="zh-CN" dirty="0" err="1"/>
              <a:t>windows</a:t>
            </a:r>
            <a:r>
              <a:rPr altLang="zh-CN" dirty="0" err="1"/>
              <a:t>的</a:t>
            </a:r>
            <a:r>
              <a:rPr lang="en-US" altLang="zh-CN" dirty="0" err="1"/>
              <a:t>“</a:t>
            </a:r>
            <a:r>
              <a:rPr altLang="zh-CN" dirty="0" err="1"/>
              <a:t>开始</a:t>
            </a:r>
            <a:r>
              <a:rPr lang="en-US" altLang="zh-CN" dirty="0"/>
              <a:t>”</a:t>
            </a:r>
            <a:r>
              <a:rPr altLang="zh-CN" dirty="0"/>
              <a:t>，</a:t>
            </a:r>
            <a:r>
              <a:rPr altLang="zh-CN" dirty="0" err="1"/>
              <a:t>在搜索栏中输入</a:t>
            </a:r>
            <a:r>
              <a:rPr lang="en-US" altLang="zh-CN" dirty="0" err="1"/>
              <a:t>“CMD</a:t>
            </a:r>
            <a:r>
              <a:rPr lang="en-US" altLang="zh-CN" dirty="0"/>
              <a:t>”</a:t>
            </a:r>
            <a:r>
              <a:rPr altLang="zh-CN" dirty="0"/>
              <a:t>，</a:t>
            </a:r>
            <a:r>
              <a:rPr altLang="zh-CN" dirty="0" err="1"/>
              <a:t>随后会弹出一个黑框，在这个黑框中输入</a:t>
            </a:r>
            <a:r>
              <a:rPr lang="en-US" altLang="zh-CN" dirty="0" err="1"/>
              <a:t>“nslookup</a:t>
            </a:r>
            <a:r>
              <a:rPr lang="en-US" altLang="zh-CN" dirty="0"/>
              <a:t> www.baidu.com”</a:t>
            </a:r>
            <a:r>
              <a:rPr altLang="zh-CN" dirty="0"/>
              <a:t>，</a:t>
            </a:r>
            <a:r>
              <a:rPr altLang="zh-CN" dirty="0" err="1"/>
              <a:t>这时候就弹出几段字</a:t>
            </a:r>
            <a:r>
              <a:rPr altLang="zh-CN" dirty="0" smtClean="0"/>
              <a:t>。</a:t>
            </a:r>
            <a:endParaRPr lang="en-US" altLang="zh-CN" dirty="0"/>
          </a:p>
          <a:p>
            <a:r>
              <a:rPr altLang="zh-CN" dirty="0" err="1" smtClean="0"/>
              <a:t>首先为本地</a:t>
            </a:r>
            <a:r>
              <a:rPr lang="en-US" altLang="zh-CN" dirty="0" err="1"/>
              <a:t>DNS</a:t>
            </a:r>
            <a:r>
              <a:rPr altLang="zh-CN" dirty="0" err="1"/>
              <a:t>服务器地址，笔者的</a:t>
            </a:r>
            <a:r>
              <a:rPr lang="en-US" altLang="zh-CN" dirty="0" err="1"/>
              <a:t>DNS</a:t>
            </a:r>
            <a:r>
              <a:rPr altLang="zh-CN" dirty="0" err="1"/>
              <a:t>服务器地址字段为</a:t>
            </a:r>
            <a:r>
              <a:rPr altLang="zh-CN" dirty="0"/>
              <a:t> </a:t>
            </a:r>
            <a:r>
              <a:rPr lang="en-US" altLang="zh-CN" dirty="0"/>
              <a:t>“Address</a:t>
            </a:r>
            <a:r>
              <a:rPr altLang="zh-CN" dirty="0"/>
              <a:t>：</a:t>
            </a:r>
            <a:r>
              <a:rPr lang="en-US" altLang="zh-CN" dirty="0"/>
              <a:t> 202.202.0.33</a:t>
            </a:r>
            <a:r>
              <a:rPr lang="en-US" altLang="zh-CN" dirty="0" smtClean="0"/>
              <a:t>”</a:t>
            </a:r>
            <a:r>
              <a:rPr altLang="zh-CN" dirty="0" smtClean="0"/>
              <a:t>。</a:t>
            </a:r>
            <a:endParaRPr lang="en-US" altLang="zh-CN" dirty="0" smtClean="0"/>
          </a:p>
          <a:p>
            <a:r>
              <a:rPr altLang="zh-CN" dirty="0" err="1" smtClean="0"/>
              <a:t>接着</a:t>
            </a:r>
            <a:r>
              <a:rPr altLang="zh-CN" dirty="0" err="1"/>
              <a:t>，将显示</a:t>
            </a:r>
            <a:r>
              <a:rPr lang="en-US" altLang="zh-CN" dirty="0" err="1"/>
              <a:t>www.baidu.com</a:t>
            </a:r>
            <a:r>
              <a:rPr altLang="zh-CN" dirty="0" err="1"/>
              <a:t>的服务器地址，笔者中查询得到两个地址</a:t>
            </a:r>
            <a:r>
              <a:rPr altLang="zh-CN" dirty="0"/>
              <a:t> “</a:t>
            </a:r>
            <a:r>
              <a:rPr lang="en-US" altLang="zh-CN" dirty="0"/>
              <a:t>Addresses</a:t>
            </a:r>
            <a:r>
              <a:rPr altLang="zh-CN" dirty="0"/>
              <a:t>：</a:t>
            </a:r>
            <a:r>
              <a:rPr lang="en-US" altLang="zh-CN" dirty="0"/>
              <a:t> 119.75.217.56  119.75.218.77</a:t>
            </a:r>
            <a:r>
              <a:rPr altLang="zh-CN" dirty="0"/>
              <a:t>” 这样就可以知道，百度服务器的</a:t>
            </a:r>
            <a:r>
              <a:rPr lang="en-US" altLang="zh-CN" dirty="0"/>
              <a:t>IP</a:t>
            </a:r>
            <a:r>
              <a:rPr altLang="zh-CN" dirty="0"/>
              <a:t>地址是</a:t>
            </a:r>
            <a:r>
              <a:rPr lang="en-US" altLang="zh-CN" dirty="0"/>
              <a:t>119.75.217.56</a:t>
            </a:r>
            <a:r>
              <a:rPr altLang="zh-CN" dirty="0"/>
              <a:t>或</a:t>
            </a:r>
            <a:r>
              <a:rPr lang="en-US" altLang="zh-CN" dirty="0"/>
              <a:t>119.75.218.77</a:t>
            </a:r>
            <a:r>
              <a:rPr altLang="zh-CN" dirty="0" smtClean="0"/>
              <a:t>。</a:t>
            </a:r>
            <a:endParaRPr lang="en-US" altLang="zh-CN" dirty="0" smtClean="0"/>
          </a:p>
          <a:p>
            <a:r>
              <a:rPr altLang="zh-CN" dirty="0" smtClean="0"/>
              <a:t>在网址栏里直接输入</a:t>
            </a:r>
            <a:r>
              <a:rPr lang="en-US" altLang="zh-CN" dirty="0"/>
              <a:t>119.75.217.56</a:t>
            </a:r>
            <a:r>
              <a:rPr altLang="zh-CN" dirty="0"/>
              <a:t>或</a:t>
            </a:r>
            <a:r>
              <a:rPr lang="en-US" altLang="zh-CN" dirty="0"/>
              <a:t>119.75.218.77</a:t>
            </a:r>
            <a:r>
              <a:rPr altLang="zh-CN" dirty="0"/>
              <a:t>就会跳到了百度界面。</a:t>
            </a:r>
            <a:r>
              <a:rPr altLang="zh-CN" dirty="0" err="1"/>
              <a:t>这里提一下，百度的服务器很多，所以有可能会出现不同的</a:t>
            </a:r>
            <a:r>
              <a:rPr lang="en-US" altLang="zh-CN" dirty="0" err="1"/>
              <a:t>IP</a:t>
            </a:r>
            <a:r>
              <a:rPr altLang="zh-CN" dirty="0" err="1"/>
              <a:t>地址</a:t>
            </a:r>
            <a:r>
              <a:rPr altLang="zh-CN" dirty="0"/>
              <a:t>。</a:t>
            </a:r>
          </a:p>
          <a:p>
            <a:endParaRPr lang="zh-CN" altLang="en-US" dirty="0"/>
          </a:p>
        </p:txBody>
      </p:sp>
      <p:pic>
        <p:nvPicPr>
          <p:cNvPr id="58370" name="Picture 2"/>
          <p:cNvPicPr>
            <a:picLocks noChangeAspect="1" noChangeArrowheads="1"/>
          </p:cNvPicPr>
          <p:nvPr/>
        </p:nvPicPr>
        <p:blipFill>
          <a:blip r:embed="rId2" cstate="print"/>
          <a:srcRect/>
          <a:stretch>
            <a:fillRect/>
          </a:stretch>
        </p:blipFill>
        <p:spPr bwMode="auto">
          <a:xfrm>
            <a:off x="5286381" y="1357298"/>
            <a:ext cx="3857620" cy="1562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引言</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a:t>
            </a:fld>
            <a:endParaRPr lang="zh-CN" altLang="en-US"/>
          </a:p>
        </p:txBody>
      </p:sp>
      <p:sp>
        <p:nvSpPr>
          <p:cNvPr id="6" name="内容占位符 5"/>
          <p:cNvSpPr>
            <a:spLocks noGrp="1"/>
          </p:cNvSpPr>
          <p:nvPr>
            <p:ph sz="half" idx="13"/>
          </p:nvPr>
        </p:nvSpPr>
        <p:spPr/>
        <p:txBody>
          <a:bodyPr/>
          <a:lstStyle/>
          <a:p>
            <a:r>
              <a:rPr lang="en-US" altLang="zh-CN" dirty="0" smtClean="0"/>
              <a:t>         </a:t>
            </a:r>
            <a:r>
              <a:rPr lang="zh-CN" altLang="en-US" sz="1800" dirty="0" smtClean="0"/>
              <a:t>计算机网络最基本的功能就在于（</a:t>
            </a:r>
            <a:r>
              <a:rPr lang="en-US" sz="1800" dirty="0" smtClean="0"/>
              <a:t>1</a:t>
            </a:r>
            <a:r>
              <a:rPr lang="zh-CN" altLang="en-US" sz="1800" dirty="0" smtClean="0"/>
              <a:t>）信息的传送，使网络中的用户之间能够相互交换数据和信息。除此之外，（</a:t>
            </a:r>
            <a:r>
              <a:rPr lang="en-US" sz="1800" dirty="0" smtClean="0"/>
              <a:t>2</a:t>
            </a:r>
            <a:r>
              <a:rPr lang="zh-CN" altLang="en-US" sz="1800" dirty="0" smtClean="0"/>
              <a:t>）计算机网络还能够实现资源的共享。</a:t>
            </a:r>
            <a:endParaRPr lang="en-US" altLang="zh-CN" dirty="0" smtClean="0"/>
          </a:p>
          <a:p>
            <a:r>
              <a:rPr lang="en-US" altLang="zh-CN" dirty="0" smtClean="0"/>
              <a:t>      </a:t>
            </a:r>
          </a:p>
          <a:p>
            <a:r>
              <a:rPr lang="en-US" altLang="zh-CN" dirty="0" smtClean="0"/>
              <a:t>        </a:t>
            </a:r>
            <a:r>
              <a:rPr lang="zh-CN" altLang="en-US" sz="1800" dirty="0" smtClean="0"/>
              <a:t>上图所表现得就是信息在计算机网络中发送之前所做的工作。</a:t>
            </a:r>
            <a:endParaRPr lang="zh-CN" altLang="en-US" sz="1800" dirty="0"/>
          </a:p>
        </p:txBody>
      </p:sp>
      <p:pic>
        <p:nvPicPr>
          <p:cNvPr id="9" name="图片占位符 8" descr="五层传输.bmp"/>
          <p:cNvPicPr>
            <a:picLocks noGrp="1" noChangeAspect="1"/>
          </p:cNvPicPr>
          <p:nvPr>
            <p:ph type="pic" sz="quarter" idx="14"/>
          </p:nvPr>
        </p:nvPicPr>
        <p:blipFill>
          <a:blip r:embed="rId2" cstate="print"/>
          <a:stretch>
            <a:fillRect/>
          </a:stretch>
        </p:blipFill>
        <p:spPr>
          <a:xfrm>
            <a:off x="1265441" y="1428736"/>
            <a:ext cx="6521269" cy="128588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应用层</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40</a:t>
            </a:fld>
            <a:endParaRPr lang="zh-CN" altLang="en-US"/>
          </a:p>
        </p:txBody>
      </p:sp>
      <p:sp>
        <p:nvSpPr>
          <p:cNvPr id="6" name="内容占位符 5"/>
          <p:cNvSpPr>
            <a:spLocks noGrp="1"/>
          </p:cNvSpPr>
          <p:nvPr>
            <p:ph idx="1"/>
          </p:nvPr>
        </p:nvSpPr>
        <p:spPr/>
        <p:txBody>
          <a:bodyPr/>
          <a:lstStyle/>
          <a:p>
            <a:r>
              <a:rPr lang="en-US" altLang="zh-CN" dirty="0" smtClean="0"/>
              <a:t>DNS</a:t>
            </a:r>
            <a:r>
              <a:rPr lang="zh-CN" altLang="zh-CN" dirty="0" smtClean="0"/>
              <a:t>将域名转化成</a:t>
            </a:r>
            <a:r>
              <a:rPr lang="en-US" altLang="zh-CN" dirty="0" smtClean="0"/>
              <a:t>IP</a:t>
            </a:r>
            <a:r>
              <a:rPr lang="zh-CN" altLang="zh-CN" dirty="0" smtClean="0"/>
              <a:t>地址的过程如下：得到域名后，浏览器会调用解析程序，这个程序会把域名发给本地的一个域名服务器；在这个域名服务器中可以查找到该域名对应的</a:t>
            </a:r>
            <a:r>
              <a:rPr lang="en-US" altLang="zh-CN" dirty="0" smtClean="0"/>
              <a:t>IP</a:t>
            </a:r>
            <a:r>
              <a:rPr lang="zh-CN" altLang="zh-CN" dirty="0" smtClean="0"/>
              <a:t>地址，将这个</a:t>
            </a:r>
            <a:r>
              <a:rPr lang="en-US" altLang="zh-CN" dirty="0" smtClean="0"/>
              <a:t>IP</a:t>
            </a:r>
            <a:r>
              <a:rPr lang="zh-CN" altLang="zh-CN" dirty="0" smtClean="0"/>
              <a:t>地址发给浏览器；浏览器获得目的主机的</a:t>
            </a:r>
            <a:r>
              <a:rPr lang="en-US" altLang="zh-CN" dirty="0" smtClean="0"/>
              <a:t>IP</a:t>
            </a:r>
            <a:r>
              <a:rPr lang="zh-CN" altLang="zh-CN" dirty="0" smtClean="0"/>
              <a:t>地址后就可以进行通信了。</a:t>
            </a:r>
            <a:endParaRPr lang="en-US" altLang="zh-CN" dirty="0" smtClean="0"/>
          </a:p>
          <a:p>
            <a:r>
              <a:rPr lang="zh-CN" altLang="zh-CN" dirty="0" smtClean="0"/>
              <a:t>域名（</a:t>
            </a:r>
            <a:r>
              <a:rPr lang="en-US" altLang="zh-CN" dirty="0" smtClean="0"/>
              <a:t>Domain Name</a:t>
            </a:r>
            <a:r>
              <a:rPr lang="zh-CN" altLang="zh-CN" dirty="0" smtClean="0"/>
              <a:t>）是由一串用点分隔的名字组成的</a:t>
            </a:r>
            <a:r>
              <a:rPr lang="en-US" altLang="zh-CN" dirty="0" smtClean="0"/>
              <a:t>Internet</a:t>
            </a:r>
            <a:r>
              <a:rPr lang="zh-CN" altLang="zh-CN" dirty="0" smtClean="0"/>
              <a:t>上某一台计算机或计算机组的名称，用于在数据传输时标识计算机的电子方位。一般来讲，域名是按照某种规定划分的</a:t>
            </a:r>
            <a:r>
              <a:rPr lang="zh-CN" altLang="en-US" dirty="0" smtClean="0"/>
              <a:t>。</a:t>
            </a:r>
            <a:endParaRPr lang="zh-CN" altLang="zh-CN" dirty="0" smtClean="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应用层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41</a:t>
            </a:fld>
            <a:endParaRPr lang="zh-CN" altLang="en-US"/>
          </a:p>
        </p:txBody>
      </p:sp>
      <p:sp>
        <p:nvSpPr>
          <p:cNvPr id="6" name="内容占位符 5"/>
          <p:cNvSpPr>
            <a:spLocks noGrp="1"/>
          </p:cNvSpPr>
          <p:nvPr>
            <p:ph sz="half" idx="13"/>
          </p:nvPr>
        </p:nvSpPr>
        <p:spPr/>
        <p:txBody>
          <a:bodyPr/>
          <a:lstStyle/>
          <a:p>
            <a:r>
              <a:rPr lang="zh-CN" altLang="zh-CN" dirty="0" smtClean="0"/>
              <a:t>如上图所示，顶级域名分为通用和国家或地区的，其中通用的如</a:t>
            </a:r>
            <a:r>
              <a:rPr lang="en-US" altLang="zh-CN" dirty="0" smtClean="0"/>
              <a:t>com</a:t>
            </a:r>
            <a:r>
              <a:rPr lang="zh-CN" altLang="zh-CN" dirty="0" smtClean="0"/>
              <a:t>，国家或地区如</a:t>
            </a:r>
            <a:r>
              <a:rPr lang="en-US" altLang="zh-CN" dirty="0" err="1" smtClean="0"/>
              <a:t>cn</a:t>
            </a:r>
            <a:r>
              <a:rPr lang="zh-CN" altLang="zh-CN" dirty="0" smtClean="0"/>
              <a:t>。顶级域名是已经规定好的。在顶级域名</a:t>
            </a:r>
            <a:r>
              <a:rPr lang="en-US" altLang="zh-CN" dirty="0" err="1" smtClean="0"/>
              <a:t>cn</a:t>
            </a:r>
            <a:r>
              <a:rPr lang="zh-CN" altLang="zh-CN" dirty="0" smtClean="0"/>
              <a:t>（中国）下面又设了二级域名，如</a:t>
            </a:r>
            <a:r>
              <a:rPr lang="en-US" altLang="zh-CN" dirty="0" err="1" smtClean="0"/>
              <a:t>bj</a:t>
            </a:r>
            <a:r>
              <a:rPr lang="zh-CN" altLang="zh-CN" dirty="0" smtClean="0"/>
              <a:t>，</a:t>
            </a:r>
            <a:r>
              <a:rPr lang="en-US" altLang="zh-CN" dirty="0" err="1" smtClean="0"/>
              <a:t>edu</a:t>
            </a:r>
            <a:r>
              <a:rPr lang="zh-CN" altLang="zh-CN" dirty="0" smtClean="0"/>
              <a:t>，</a:t>
            </a:r>
            <a:r>
              <a:rPr lang="en-US" altLang="zh-CN" dirty="0" smtClean="0"/>
              <a:t>com</a:t>
            </a:r>
            <a:r>
              <a:rPr lang="zh-CN" altLang="zh-CN" dirty="0" smtClean="0"/>
              <a:t>等。在</a:t>
            </a:r>
            <a:r>
              <a:rPr lang="en-US" altLang="zh-CN" dirty="0" err="1" smtClean="0"/>
              <a:t>edu</a:t>
            </a:r>
            <a:r>
              <a:rPr lang="zh-CN" altLang="zh-CN" dirty="0" smtClean="0"/>
              <a:t>下又有三级域名</a:t>
            </a:r>
            <a:r>
              <a:rPr lang="en-US" altLang="zh-CN" dirty="0" err="1" smtClean="0"/>
              <a:t>cqu</a:t>
            </a:r>
            <a:r>
              <a:rPr lang="zh-CN" altLang="zh-CN" dirty="0" smtClean="0"/>
              <a:t>。在</a:t>
            </a:r>
            <a:r>
              <a:rPr lang="en-US" altLang="zh-CN" dirty="0" err="1" smtClean="0"/>
              <a:t>cqu</a:t>
            </a:r>
            <a:r>
              <a:rPr lang="zh-CN" altLang="zh-CN" dirty="0" smtClean="0"/>
              <a:t>下又有四级域名</a:t>
            </a:r>
            <a:r>
              <a:rPr lang="en-US" altLang="zh-CN" dirty="0" smtClean="0"/>
              <a:t>mail</a:t>
            </a:r>
            <a:r>
              <a:rPr lang="zh-CN" altLang="zh-CN" dirty="0" smtClean="0"/>
              <a:t>和</a:t>
            </a:r>
            <a:r>
              <a:rPr lang="en-US" altLang="zh-CN" dirty="0" smtClean="0"/>
              <a:t>www</a:t>
            </a:r>
            <a:r>
              <a:rPr lang="zh-CN" altLang="zh-CN" dirty="0" smtClean="0"/>
              <a:t>。域名是按照域名空间从下到上的顺序表示的，例如央视网主页的地址是</a:t>
            </a:r>
            <a:r>
              <a:rPr lang="en-US" altLang="zh-CN" dirty="0" smtClean="0"/>
              <a:t>www.cctv.com</a:t>
            </a:r>
            <a:r>
              <a:rPr lang="zh-CN" altLang="zh-CN" dirty="0" smtClean="0"/>
              <a:t>。</a:t>
            </a:r>
          </a:p>
          <a:p>
            <a:endParaRPr lang="zh-CN" altLang="en-US" dirty="0"/>
          </a:p>
        </p:txBody>
      </p:sp>
      <p:sp>
        <p:nvSpPr>
          <p:cNvPr id="59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393" name="Object 1"/>
          <p:cNvGraphicFramePr>
            <a:graphicFrameLocks noChangeAspect="1"/>
          </p:cNvGraphicFramePr>
          <p:nvPr/>
        </p:nvGraphicFramePr>
        <p:xfrm>
          <a:off x="2166956" y="1557338"/>
          <a:ext cx="5048250" cy="1943100"/>
        </p:xfrm>
        <a:graphic>
          <a:graphicData uri="http://schemas.openxmlformats.org/presentationml/2006/ole">
            <p:oleObj spid="_x0000_s59393" name="Visio" r:id="rId3" imgW="5257800" imgH="2019338" progId="Visio.Drawing.11">
              <p:embed/>
            </p:oleObj>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第</a:t>
            </a:r>
            <a:r>
              <a:rPr lang="en-US" altLang="zh-CN" dirty="0" smtClean="0"/>
              <a:t>2</a:t>
            </a:r>
            <a:r>
              <a:rPr dirty="0" smtClean="0"/>
              <a:t>节 </a:t>
            </a:r>
            <a:r>
              <a:rPr lang="en-US" dirty="0" smtClean="0"/>
              <a:t>W</a:t>
            </a:r>
            <a:r>
              <a:rPr lang="en-US" altLang="zh-CN" dirty="0" smtClean="0"/>
              <a:t>eb=</a:t>
            </a:r>
            <a:r>
              <a:rPr dirty="0" smtClean="0"/>
              <a:t>？</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42</a:t>
            </a:fld>
            <a:endParaRPr lang="zh-CN" altLang="en-US"/>
          </a:p>
        </p:txBody>
      </p:sp>
      <p:sp>
        <p:nvSpPr>
          <p:cNvPr id="6" name="内容占位符 5"/>
          <p:cNvSpPr>
            <a:spLocks noGrp="1"/>
          </p:cNvSpPr>
          <p:nvPr>
            <p:ph idx="1"/>
          </p:nvPr>
        </p:nvSpPr>
        <p:spPr/>
        <p:txBody>
          <a:bodyPr/>
          <a:lstStyle/>
          <a:p>
            <a:r>
              <a:rPr lang="zh-CN" altLang="en-US" dirty="0" smtClean="0"/>
              <a:t>一个简单的网页代码</a:t>
            </a:r>
            <a:endParaRPr lang="en-US" altLang="zh-CN" dirty="0" smtClean="0"/>
          </a:p>
          <a:p>
            <a:r>
              <a:rPr lang="zh-CN" altLang="en-US" dirty="0" smtClean="0"/>
              <a:t>网页访问流程</a:t>
            </a:r>
            <a:endParaRPr lang="en-US" altLang="zh-CN" dirty="0" smtClean="0"/>
          </a:p>
          <a:p>
            <a:r>
              <a:rPr lang="zh-CN" altLang="en-US" dirty="0" smtClean="0"/>
              <a:t>网页的动静之分</a:t>
            </a:r>
            <a:endParaRPr lang="en-US" altLang="zh-CN" dirty="0" smtClean="0"/>
          </a:p>
          <a:p>
            <a:r>
              <a:rPr lang="zh-CN" altLang="en-US" dirty="0" smtClean="0"/>
              <a:t>网站用什么说话</a:t>
            </a:r>
            <a:endParaRPr lang="en-US" altLang="zh-CN" dirty="0" smtClean="0"/>
          </a:p>
          <a:p>
            <a:r>
              <a:rPr lang="zh-CN" altLang="en-US" dirty="0" smtClean="0"/>
              <a:t>关于本地计算机上的一个小网页</a:t>
            </a:r>
            <a:endParaRPr lang="en-US" altLang="zh-CN" dirty="0" smtClean="0"/>
          </a:p>
          <a:p>
            <a:pPr>
              <a:buNone/>
            </a:pP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一个简单的网页代码</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43</a:t>
            </a:fld>
            <a:endParaRPr lang="zh-CN" altLang="en-US"/>
          </a:p>
        </p:txBody>
      </p:sp>
      <p:sp>
        <p:nvSpPr>
          <p:cNvPr id="6" name="内容占位符 5"/>
          <p:cNvSpPr>
            <a:spLocks noGrp="1"/>
          </p:cNvSpPr>
          <p:nvPr>
            <p:ph sz="half" idx="2"/>
          </p:nvPr>
        </p:nvSpPr>
        <p:spPr/>
        <p:txBody>
          <a:bodyPr/>
          <a:lstStyle/>
          <a:p>
            <a:r>
              <a:rPr lang="en-US" altLang="zh-CN" b="1" dirty="0" smtClean="0"/>
              <a:t>&lt;</a:t>
            </a:r>
            <a:r>
              <a:rPr lang="zh-CN" altLang="zh-CN" b="1" dirty="0" smtClean="0"/>
              <a:t>程序：简单的</a:t>
            </a:r>
            <a:r>
              <a:rPr lang="en-US" altLang="zh-CN" b="1" dirty="0" smtClean="0"/>
              <a:t>HTML</a:t>
            </a:r>
            <a:r>
              <a:rPr lang="zh-CN" altLang="zh-CN" b="1" dirty="0" smtClean="0"/>
              <a:t>网页</a:t>
            </a:r>
            <a:r>
              <a:rPr lang="en-US" altLang="zh-CN" b="1" dirty="0" smtClean="0"/>
              <a:t>&gt;</a:t>
            </a:r>
            <a:endParaRPr lang="zh-CN" altLang="zh-CN" dirty="0" smtClean="0"/>
          </a:p>
          <a:p>
            <a:r>
              <a:rPr lang="en-US" altLang="zh-CN" dirty="0" smtClean="0"/>
              <a:t>&lt;html&gt;</a:t>
            </a:r>
            <a:endParaRPr lang="zh-CN" altLang="zh-CN" dirty="0" smtClean="0"/>
          </a:p>
          <a:p>
            <a:r>
              <a:rPr lang="en-US" altLang="zh-CN" dirty="0" smtClean="0"/>
              <a:t>&lt;head&gt;</a:t>
            </a:r>
            <a:endParaRPr lang="zh-CN" altLang="zh-CN" dirty="0" smtClean="0"/>
          </a:p>
          <a:p>
            <a:r>
              <a:rPr lang="en-US" altLang="zh-CN" dirty="0" smtClean="0"/>
              <a:t>&lt;title&gt;</a:t>
            </a:r>
            <a:r>
              <a:rPr lang="zh-CN" altLang="zh-CN" dirty="0" smtClean="0"/>
              <a:t>我的第一个</a:t>
            </a:r>
            <a:r>
              <a:rPr lang="en-US" altLang="zh-CN" dirty="0" smtClean="0"/>
              <a:t> HTML </a:t>
            </a:r>
            <a:r>
              <a:rPr lang="zh-CN" altLang="zh-CN" dirty="0" smtClean="0"/>
              <a:t>页面</a:t>
            </a:r>
            <a:r>
              <a:rPr lang="en-US" altLang="zh-CN" dirty="0" smtClean="0"/>
              <a:t>&lt;/title&gt;</a:t>
            </a:r>
            <a:endParaRPr lang="zh-CN" altLang="zh-CN" dirty="0" smtClean="0"/>
          </a:p>
          <a:p>
            <a:r>
              <a:rPr lang="en-US" altLang="zh-CN" dirty="0" smtClean="0"/>
              <a:t>&lt;/head&gt;</a:t>
            </a:r>
            <a:endParaRPr lang="zh-CN" altLang="zh-CN" dirty="0" smtClean="0"/>
          </a:p>
          <a:p>
            <a:r>
              <a:rPr lang="en-US" altLang="zh-CN" dirty="0" smtClean="0"/>
              <a:t>&lt;body&gt;</a:t>
            </a:r>
            <a:endParaRPr lang="zh-CN" altLang="zh-CN" dirty="0" smtClean="0"/>
          </a:p>
          <a:p>
            <a:r>
              <a:rPr lang="en-US" altLang="zh-CN" dirty="0" smtClean="0"/>
              <a:t>&lt;p&gt;body </a:t>
            </a:r>
            <a:r>
              <a:rPr lang="zh-CN" altLang="zh-CN" dirty="0" smtClean="0"/>
              <a:t>元素的内容会显示在浏览器中。</a:t>
            </a:r>
            <a:endParaRPr lang="en-US" altLang="zh-CN" dirty="0" smtClean="0"/>
          </a:p>
          <a:p>
            <a:r>
              <a:rPr lang="en-US" altLang="zh-CN" dirty="0" smtClean="0"/>
              <a:t>&lt;/p&gt;</a:t>
            </a:r>
            <a:endParaRPr lang="zh-CN" altLang="zh-CN" dirty="0" smtClean="0"/>
          </a:p>
          <a:p>
            <a:r>
              <a:rPr lang="en-US" altLang="zh-CN" dirty="0" smtClean="0"/>
              <a:t>&lt;p&gt;title </a:t>
            </a:r>
            <a:r>
              <a:rPr lang="zh-CN" altLang="zh-CN" dirty="0" smtClean="0"/>
              <a:t>元素的内容会显示在浏览器的标题栏中。</a:t>
            </a:r>
            <a:endParaRPr lang="en-US" altLang="zh-CN" dirty="0" smtClean="0"/>
          </a:p>
          <a:p>
            <a:r>
              <a:rPr lang="en-US" altLang="zh-CN" dirty="0" smtClean="0"/>
              <a:t>&lt;/p&gt;</a:t>
            </a:r>
            <a:endParaRPr lang="zh-CN" altLang="zh-CN" dirty="0" smtClean="0"/>
          </a:p>
          <a:p>
            <a:r>
              <a:rPr lang="en-US" altLang="zh-CN" dirty="0" smtClean="0"/>
              <a:t>&lt;/body&gt;</a:t>
            </a:r>
            <a:endParaRPr lang="zh-CN" altLang="zh-CN" dirty="0" smtClean="0"/>
          </a:p>
          <a:p>
            <a:r>
              <a:rPr lang="en-US" altLang="zh-CN" dirty="0" smtClean="0"/>
              <a:t>&lt;/html&gt; </a:t>
            </a:r>
            <a:endParaRPr lang="zh-CN" altLang="zh-CN" dirty="0" smtClean="0"/>
          </a:p>
          <a:p>
            <a:endParaRPr lang="zh-CN" altLang="en-US" dirty="0"/>
          </a:p>
        </p:txBody>
      </p:sp>
      <p:sp>
        <p:nvSpPr>
          <p:cNvPr id="7" name="内容占位符 6"/>
          <p:cNvSpPr>
            <a:spLocks noGrp="1"/>
          </p:cNvSpPr>
          <p:nvPr>
            <p:ph idx="1"/>
          </p:nvPr>
        </p:nvSpPr>
        <p:spPr>
          <a:xfrm>
            <a:off x="467544" y="1340769"/>
            <a:ext cx="4762872" cy="2588298"/>
          </a:xfrm>
        </p:spPr>
        <p:txBody>
          <a:bodyPr/>
          <a:lstStyle/>
          <a:p>
            <a:r>
              <a:rPr lang="zh-CN" altLang="zh-CN" dirty="0" smtClean="0"/>
              <a:t>写这个网页只需新建一个文本文档，在文档中写入</a:t>
            </a:r>
            <a:r>
              <a:rPr lang="zh-CN" altLang="en-US" dirty="0" smtClean="0"/>
              <a:t>右边</a:t>
            </a:r>
            <a:r>
              <a:rPr lang="zh-CN" altLang="zh-CN" dirty="0" smtClean="0"/>
              <a:t>内容：</a:t>
            </a:r>
            <a:endParaRPr lang="en-US" altLang="zh-CN" dirty="0" smtClean="0"/>
          </a:p>
          <a:p>
            <a:r>
              <a:rPr lang="zh-CN" altLang="zh-CN" dirty="0" smtClean="0"/>
              <a:t>然后将文本文档命名为</a:t>
            </a:r>
            <a:r>
              <a:rPr lang="en-US" altLang="zh-CN" dirty="0" smtClean="0"/>
              <a:t>example.html</a:t>
            </a:r>
            <a:r>
              <a:rPr lang="zh-CN" altLang="zh-CN" dirty="0" smtClean="0"/>
              <a:t>，其中</a:t>
            </a:r>
            <a:r>
              <a:rPr lang="en-US" altLang="zh-CN" dirty="0" smtClean="0"/>
              <a:t>html</a:t>
            </a:r>
            <a:r>
              <a:rPr lang="zh-CN" altLang="zh-CN" dirty="0" smtClean="0"/>
              <a:t>是后缀名，表示这个文档的类型。这样就建立了一个简单的网页。</a:t>
            </a:r>
            <a:endParaRPr lang="en-US" altLang="zh-CN" dirty="0" smtClean="0"/>
          </a:p>
          <a:p>
            <a:r>
              <a:rPr lang="zh-CN" altLang="zh-CN" dirty="0" smtClean="0"/>
              <a:t>双击这个文档就能得到</a:t>
            </a:r>
            <a:r>
              <a:rPr lang="zh-CN" altLang="en-US" dirty="0" smtClean="0"/>
              <a:t>下图</a:t>
            </a:r>
            <a:r>
              <a:rPr lang="zh-CN" altLang="zh-CN" dirty="0" smtClean="0"/>
              <a:t>所示的网页。</a:t>
            </a:r>
          </a:p>
          <a:p>
            <a:endParaRPr lang="zh-CN" altLang="zh-CN" dirty="0" smtClean="0"/>
          </a:p>
          <a:p>
            <a:endParaRPr lang="zh-CN" altLang="en-US" dirty="0"/>
          </a:p>
        </p:txBody>
      </p:sp>
      <p:pic>
        <p:nvPicPr>
          <p:cNvPr id="63490" name="Picture 2"/>
          <p:cNvPicPr>
            <a:picLocks noChangeAspect="1" noChangeArrowheads="1"/>
          </p:cNvPicPr>
          <p:nvPr/>
        </p:nvPicPr>
        <p:blipFill>
          <a:blip r:embed="rId2" cstate="print"/>
          <a:srcRect/>
          <a:stretch>
            <a:fillRect/>
          </a:stretch>
        </p:blipFill>
        <p:spPr bwMode="auto">
          <a:xfrm>
            <a:off x="285720" y="3929066"/>
            <a:ext cx="4933950" cy="233838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一个简单的网页代码</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44</a:t>
            </a:fld>
            <a:endParaRPr lang="zh-CN" altLang="en-US"/>
          </a:p>
        </p:txBody>
      </p:sp>
      <p:sp>
        <p:nvSpPr>
          <p:cNvPr id="6" name="内容占位符 5"/>
          <p:cNvSpPr>
            <a:spLocks noGrp="1"/>
          </p:cNvSpPr>
          <p:nvPr>
            <p:ph sz="half" idx="2"/>
          </p:nvPr>
        </p:nvSpPr>
        <p:spPr/>
        <p:txBody>
          <a:bodyPr/>
          <a:lstStyle/>
          <a:p>
            <a:r>
              <a:rPr lang="en-US" altLang="zh-CN" b="1" dirty="0" smtClean="0"/>
              <a:t>&lt;</a:t>
            </a:r>
            <a:r>
              <a:rPr lang="zh-CN" altLang="zh-CN" b="1" dirty="0" smtClean="0"/>
              <a:t>程序：简单的</a:t>
            </a:r>
            <a:r>
              <a:rPr lang="en-US" altLang="zh-CN" b="1" dirty="0" smtClean="0"/>
              <a:t>HTML</a:t>
            </a:r>
            <a:r>
              <a:rPr lang="zh-CN" altLang="zh-CN" b="1" dirty="0" smtClean="0"/>
              <a:t>网页</a:t>
            </a:r>
            <a:r>
              <a:rPr lang="en-US" altLang="zh-CN" b="1" dirty="0" smtClean="0"/>
              <a:t>&gt;</a:t>
            </a:r>
            <a:endParaRPr lang="zh-CN" altLang="zh-CN" dirty="0" smtClean="0"/>
          </a:p>
          <a:p>
            <a:r>
              <a:rPr lang="en-US" altLang="zh-CN" dirty="0" smtClean="0"/>
              <a:t>&lt;html&gt;</a:t>
            </a:r>
            <a:endParaRPr lang="zh-CN" altLang="zh-CN" dirty="0" smtClean="0"/>
          </a:p>
          <a:p>
            <a:r>
              <a:rPr lang="en-US" altLang="zh-CN" dirty="0" smtClean="0"/>
              <a:t>&lt;head&gt;</a:t>
            </a:r>
            <a:endParaRPr lang="zh-CN" altLang="zh-CN" dirty="0" smtClean="0"/>
          </a:p>
          <a:p>
            <a:r>
              <a:rPr lang="en-US" altLang="zh-CN" dirty="0" smtClean="0"/>
              <a:t>&lt;title&gt;</a:t>
            </a:r>
            <a:r>
              <a:rPr lang="zh-CN" altLang="zh-CN" dirty="0" smtClean="0"/>
              <a:t>我的第一个</a:t>
            </a:r>
            <a:r>
              <a:rPr lang="en-US" altLang="zh-CN" dirty="0" smtClean="0"/>
              <a:t> HTML </a:t>
            </a:r>
            <a:r>
              <a:rPr lang="zh-CN" altLang="zh-CN" dirty="0" smtClean="0"/>
              <a:t>页面</a:t>
            </a:r>
            <a:r>
              <a:rPr lang="en-US" altLang="zh-CN" dirty="0" smtClean="0"/>
              <a:t>&lt;/title&gt;</a:t>
            </a:r>
            <a:endParaRPr lang="zh-CN" altLang="zh-CN" dirty="0" smtClean="0"/>
          </a:p>
          <a:p>
            <a:r>
              <a:rPr lang="en-US" altLang="zh-CN" dirty="0" smtClean="0"/>
              <a:t>&lt;/head&gt;</a:t>
            </a:r>
            <a:endParaRPr lang="zh-CN" altLang="zh-CN" dirty="0" smtClean="0"/>
          </a:p>
          <a:p>
            <a:r>
              <a:rPr lang="en-US" altLang="zh-CN" dirty="0" smtClean="0"/>
              <a:t>&lt;body&gt;</a:t>
            </a:r>
            <a:endParaRPr lang="zh-CN" altLang="zh-CN" dirty="0" smtClean="0"/>
          </a:p>
          <a:p>
            <a:r>
              <a:rPr lang="en-US" altLang="zh-CN" dirty="0" smtClean="0"/>
              <a:t>&lt;p&gt;body </a:t>
            </a:r>
            <a:r>
              <a:rPr lang="zh-CN" altLang="zh-CN" dirty="0" smtClean="0"/>
              <a:t>元素的内容会显示在浏览器中。</a:t>
            </a:r>
            <a:r>
              <a:rPr lang="en-US" altLang="zh-CN" dirty="0" smtClean="0"/>
              <a:t>&lt;/p&gt;</a:t>
            </a:r>
            <a:endParaRPr lang="zh-CN" altLang="zh-CN" dirty="0" smtClean="0"/>
          </a:p>
          <a:p>
            <a:r>
              <a:rPr lang="en-US" altLang="zh-CN" dirty="0" smtClean="0"/>
              <a:t>&lt;p&gt;title </a:t>
            </a:r>
            <a:r>
              <a:rPr lang="zh-CN" altLang="zh-CN" dirty="0" smtClean="0"/>
              <a:t>元素的内容会显示在浏览器的标题栏中。</a:t>
            </a:r>
            <a:r>
              <a:rPr lang="en-US" altLang="zh-CN" dirty="0" smtClean="0"/>
              <a:t>&lt;/p&gt;</a:t>
            </a:r>
            <a:endParaRPr lang="zh-CN" altLang="zh-CN" dirty="0" smtClean="0"/>
          </a:p>
          <a:p>
            <a:r>
              <a:rPr lang="en-US" altLang="zh-CN" dirty="0" smtClean="0"/>
              <a:t>&lt;/body&gt;</a:t>
            </a:r>
            <a:endParaRPr lang="zh-CN" altLang="zh-CN" dirty="0" smtClean="0"/>
          </a:p>
          <a:p>
            <a:r>
              <a:rPr lang="en-US" altLang="zh-CN" dirty="0" smtClean="0"/>
              <a:t>&lt;/html&gt; </a:t>
            </a:r>
            <a:endParaRPr lang="zh-CN" altLang="zh-CN" dirty="0" smtClean="0"/>
          </a:p>
          <a:p>
            <a:endParaRPr lang="zh-CN" altLang="en-US" dirty="0" smtClean="0"/>
          </a:p>
          <a:p>
            <a:endParaRPr lang="zh-CN" altLang="en-US" dirty="0"/>
          </a:p>
        </p:txBody>
      </p:sp>
      <p:sp>
        <p:nvSpPr>
          <p:cNvPr id="7" name="内容占位符 6"/>
          <p:cNvSpPr>
            <a:spLocks noGrp="1"/>
          </p:cNvSpPr>
          <p:nvPr>
            <p:ph idx="1"/>
          </p:nvPr>
        </p:nvSpPr>
        <p:spPr/>
        <p:txBody>
          <a:bodyPr>
            <a:normAutofit fontScale="92500" lnSpcReduction="20000"/>
          </a:bodyPr>
          <a:lstStyle/>
          <a:p>
            <a:pPr>
              <a:buNone/>
            </a:pPr>
            <a:r>
              <a:rPr lang="en-US" altLang="zh-CN" dirty="0" smtClean="0"/>
              <a:t>	</a:t>
            </a:r>
            <a:r>
              <a:rPr lang="zh-CN" altLang="zh-CN" dirty="0" smtClean="0"/>
              <a:t>这个网页只有简单的</a:t>
            </a:r>
            <a:r>
              <a:rPr lang="en-US" altLang="zh-CN" dirty="0" smtClean="0"/>
              <a:t>HTML</a:t>
            </a:r>
            <a:r>
              <a:rPr lang="zh-CN" altLang="zh-CN" dirty="0" smtClean="0"/>
              <a:t>语言，它并不能说是一种编程语言，而是一种标记语言。</a:t>
            </a:r>
            <a:endParaRPr lang="en-US" altLang="zh-CN" dirty="0" smtClean="0"/>
          </a:p>
          <a:p>
            <a:pPr>
              <a:buNone/>
            </a:pPr>
            <a:endParaRPr lang="en-US" altLang="zh-CN" dirty="0" smtClean="0"/>
          </a:p>
          <a:p>
            <a:r>
              <a:rPr lang="zh-CN" altLang="zh-CN" dirty="0" smtClean="0"/>
              <a:t>其中的</a:t>
            </a:r>
            <a:r>
              <a:rPr lang="en-US" altLang="zh-CN" dirty="0" smtClean="0"/>
              <a:t>&lt;html&gt;&lt;/html&gt;</a:t>
            </a:r>
            <a:r>
              <a:rPr lang="zh-CN" altLang="zh-CN" dirty="0" smtClean="0"/>
              <a:t>包括住了全部的内容，这两个标签是所有</a:t>
            </a:r>
            <a:r>
              <a:rPr lang="en-US" altLang="zh-CN" dirty="0" smtClean="0"/>
              <a:t>HTML</a:t>
            </a:r>
            <a:r>
              <a:rPr lang="zh-CN" altLang="zh-CN" dirty="0" smtClean="0"/>
              <a:t>网页代码的开始和结束的标记。</a:t>
            </a:r>
          </a:p>
          <a:p>
            <a:r>
              <a:rPr lang="en-US" altLang="zh-CN" dirty="0" smtClean="0"/>
              <a:t>&lt;head&gt;&lt;/head&gt;</a:t>
            </a:r>
            <a:r>
              <a:rPr lang="zh-CN" altLang="zh-CN" dirty="0" smtClean="0"/>
              <a:t>表示了这个网页的头部内容，在</a:t>
            </a:r>
            <a:r>
              <a:rPr lang="en-US" altLang="zh-CN" dirty="0" smtClean="0"/>
              <a:t>&lt;head&gt;</a:t>
            </a:r>
            <a:r>
              <a:rPr lang="zh-CN" altLang="zh-CN" dirty="0" smtClean="0"/>
              <a:t>和</a:t>
            </a:r>
            <a:r>
              <a:rPr lang="en-US" altLang="zh-CN" dirty="0" smtClean="0"/>
              <a:t>&lt;/head&gt;</a:t>
            </a:r>
            <a:r>
              <a:rPr lang="zh-CN" altLang="zh-CN" dirty="0" smtClean="0"/>
              <a:t>之间的</a:t>
            </a:r>
            <a:r>
              <a:rPr lang="en-US" altLang="zh-CN" dirty="0" smtClean="0"/>
              <a:t>&lt;title&gt;&lt;/title&gt;</a:t>
            </a:r>
            <a:r>
              <a:rPr lang="zh-CN" altLang="zh-CN" dirty="0" smtClean="0"/>
              <a:t>说明了这个网页的标题是什么，这个标题就是显示在浏览器标签栏的文字。</a:t>
            </a:r>
          </a:p>
          <a:p>
            <a:r>
              <a:rPr lang="zh-CN" altLang="zh-CN" dirty="0" smtClean="0"/>
              <a:t>接下来的</a:t>
            </a:r>
            <a:r>
              <a:rPr lang="en-US" altLang="zh-CN" dirty="0" smtClean="0"/>
              <a:t>&lt;body&gt;&lt;/body&gt;</a:t>
            </a:r>
            <a:r>
              <a:rPr lang="zh-CN" altLang="zh-CN" dirty="0" smtClean="0"/>
              <a:t>表示了这个网页的主体部分，就是网页正文中实现的内容。</a:t>
            </a:r>
            <a:r>
              <a:rPr lang="en-US" altLang="zh-CN" dirty="0" smtClean="0"/>
              <a:t>&lt;body&gt;&lt;/body&gt;</a:t>
            </a:r>
            <a:r>
              <a:rPr lang="zh-CN" altLang="zh-CN" dirty="0" smtClean="0"/>
              <a:t>内部的这个</a:t>
            </a:r>
            <a:r>
              <a:rPr lang="en-US" altLang="zh-CN" dirty="0" smtClean="0"/>
              <a:t>&lt;p&gt;&lt;/p&gt;</a:t>
            </a:r>
            <a:r>
              <a:rPr lang="zh-CN" altLang="zh-CN" dirty="0" smtClean="0"/>
              <a:t>表示了这两个便签内部的文字是自成一段的，因为这里的这个</a:t>
            </a:r>
            <a:r>
              <a:rPr lang="en-US" altLang="zh-CN" dirty="0" smtClean="0"/>
              <a:t>“p”</a:t>
            </a:r>
            <a:r>
              <a:rPr lang="zh-CN" altLang="zh-CN" dirty="0" smtClean="0"/>
              <a:t>就是英文</a:t>
            </a:r>
            <a:r>
              <a:rPr lang="en-US" altLang="zh-CN" dirty="0" smtClean="0"/>
              <a:t>“paragraph”</a:t>
            </a:r>
            <a:r>
              <a:rPr lang="zh-CN" altLang="zh-CN" dirty="0" smtClean="0"/>
              <a:t>的意思。</a:t>
            </a: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网页访问流程</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45</a:t>
            </a:fld>
            <a:endParaRPr lang="zh-CN" altLang="en-US"/>
          </a:p>
        </p:txBody>
      </p:sp>
      <p:sp>
        <p:nvSpPr>
          <p:cNvPr id="6" name="内容占位符 5"/>
          <p:cNvSpPr>
            <a:spLocks noGrp="1"/>
          </p:cNvSpPr>
          <p:nvPr>
            <p:ph idx="1"/>
          </p:nvPr>
        </p:nvSpPr>
        <p:spPr/>
        <p:txBody>
          <a:bodyPr/>
          <a:lstStyle/>
          <a:p>
            <a:endParaRPr lang="en-US" altLang="zh-CN" dirty="0" smtClean="0"/>
          </a:p>
          <a:p>
            <a:endParaRPr lang="en-US" altLang="zh-CN" dirty="0" smtClean="0"/>
          </a:p>
          <a:p>
            <a:r>
              <a:rPr lang="zh-CN" altLang="zh-CN" dirty="0" smtClean="0"/>
              <a:t>在网页中散布了许多有用的事物，这些事物我们称为</a:t>
            </a:r>
            <a:r>
              <a:rPr lang="en-US" altLang="zh-CN" dirty="0" smtClean="0"/>
              <a:t>“</a:t>
            </a:r>
            <a:r>
              <a:rPr lang="zh-CN" altLang="zh-CN" dirty="0" smtClean="0"/>
              <a:t>资源</a:t>
            </a:r>
            <a:r>
              <a:rPr lang="en-US" altLang="zh-CN" dirty="0" smtClean="0"/>
              <a:t>”</a:t>
            </a:r>
            <a:r>
              <a:rPr lang="zh-CN" altLang="zh-CN" dirty="0" smtClean="0"/>
              <a:t>。用户想要获得这些资源就要找到资源的统一资源标识符（</a:t>
            </a:r>
            <a:r>
              <a:rPr lang="en-US" altLang="zh-CN" dirty="0" smtClean="0"/>
              <a:t>Uniform Resource Identifier, URI</a:t>
            </a:r>
            <a:r>
              <a:rPr lang="zh-CN" altLang="zh-CN" dirty="0" smtClean="0"/>
              <a:t>）。然后我们要用到一个传输的协议，这个协议就像是一个运输车，把需要的文本或者资源传输给我们。</a:t>
            </a:r>
          </a:p>
          <a:p>
            <a:r>
              <a:rPr lang="en-US" altLang="zh-CN" dirty="0" smtClean="0"/>
              <a:t>URI</a:t>
            </a:r>
            <a:r>
              <a:rPr lang="zh-CN" altLang="zh-CN" dirty="0" smtClean="0"/>
              <a:t>是怎么定义网络资源的呢？说道</a:t>
            </a:r>
            <a:r>
              <a:rPr lang="en-US" altLang="zh-CN" dirty="0" smtClean="0"/>
              <a:t>URI</a:t>
            </a:r>
            <a:r>
              <a:rPr lang="zh-CN" altLang="zh-CN" dirty="0" smtClean="0"/>
              <a:t>，就不得不说另外两种标识符：统一资源定位符（</a:t>
            </a:r>
            <a:r>
              <a:rPr lang="en-US" altLang="zh-CN" dirty="0" smtClean="0"/>
              <a:t>Uniform Resource Locator, URL</a:t>
            </a:r>
            <a:r>
              <a:rPr lang="zh-CN" altLang="zh-CN" dirty="0" smtClean="0"/>
              <a:t>）和统一资源名（</a:t>
            </a:r>
            <a:r>
              <a:rPr lang="en-US" altLang="zh-CN" dirty="0" smtClean="0"/>
              <a:t>Uniform Resource Names, URN</a:t>
            </a:r>
            <a:r>
              <a:rPr lang="zh-CN" altLang="zh-CN" dirty="0" smtClean="0"/>
              <a:t>）。有时候</a:t>
            </a:r>
            <a:r>
              <a:rPr lang="en-US" altLang="zh-CN" dirty="0" smtClean="0"/>
              <a:t>URI</a:t>
            </a:r>
            <a:r>
              <a:rPr lang="zh-CN" altLang="zh-CN" dirty="0" smtClean="0"/>
              <a:t>可以看作是</a:t>
            </a:r>
            <a:r>
              <a:rPr lang="en-US" altLang="zh-CN" dirty="0" smtClean="0"/>
              <a:t>URL</a:t>
            </a:r>
            <a:r>
              <a:rPr lang="zh-CN" altLang="zh-CN" dirty="0" smtClean="0"/>
              <a:t>或者</a:t>
            </a:r>
            <a:r>
              <a:rPr lang="en-US" altLang="zh-CN" dirty="0" smtClean="0"/>
              <a:t>URN</a:t>
            </a:r>
            <a:r>
              <a:rPr lang="zh-CN" altLang="zh-CN" dirty="0" smtClean="0"/>
              <a:t>或者两者的合并。比如</a:t>
            </a:r>
            <a:r>
              <a:rPr lang="en-US" altLang="zh-CN" dirty="0" smtClean="0"/>
              <a:t>URL</a:t>
            </a:r>
            <a:r>
              <a:rPr lang="zh-CN" altLang="zh-CN" dirty="0" smtClean="0"/>
              <a:t>表示一个人的住址，</a:t>
            </a:r>
            <a:r>
              <a:rPr lang="en-US" altLang="zh-CN" dirty="0" smtClean="0"/>
              <a:t>URN</a:t>
            </a:r>
            <a:r>
              <a:rPr lang="zh-CN" altLang="zh-CN" dirty="0" smtClean="0"/>
              <a:t>表示一个人的名字，那么</a:t>
            </a:r>
            <a:r>
              <a:rPr lang="en-US" altLang="zh-CN" dirty="0" smtClean="0"/>
              <a:t>URL</a:t>
            </a:r>
            <a:r>
              <a:rPr lang="zh-CN" altLang="zh-CN" dirty="0" smtClean="0"/>
              <a:t>告诉了别人如何找到这个人，</a:t>
            </a:r>
            <a:r>
              <a:rPr lang="en-US" altLang="zh-CN" dirty="0" smtClean="0"/>
              <a:t>URN</a:t>
            </a:r>
            <a:r>
              <a:rPr lang="zh-CN" altLang="zh-CN" dirty="0" smtClean="0"/>
              <a:t>定义了这个人的身份。</a:t>
            </a:r>
          </a:p>
          <a:p>
            <a:endParaRPr lang="zh-CN" altLang="en-US" dirty="0"/>
          </a:p>
        </p:txBody>
      </p:sp>
      <p:pic>
        <p:nvPicPr>
          <p:cNvPr id="64514" name="Picture 2" descr="URI"/>
          <p:cNvPicPr>
            <a:picLocks noChangeAspect="1" noChangeArrowheads="1"/>
          </p:cNvPicPr>
          <p:nvPr/>
        </p:nvPicPr>
        <p:blipFill>
          <a:blip r:embed="rId2" cstate="print"/>
          <a:srcRect/>
          <a:stretch>
            <a:fillRect/>
          </a:stretch>
        </p:blipFill>
        <p:spPr bwMode="auto">
          <a:xfrm>
            <a:off x="6643702" y="1000108"/>
            <a:ext cx="1733550" cy="1038225"/>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网页访问流程</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46</a:t>
            </a:fld>
            <a:endParaRPr lang="zh-CN" altLang="en-US"/>
          </a:p>
        </p:txBody>
      </p:sp>
      <p:sp>
        <p:nvSpPr>
          <p:cNvPr id="6" name="内容占位符 5"/>
          <p:cNvSpPr>
            <a:spLocks noGrp="1"/>
          </p:cNvSpPr>
          <p:nvPr>
            <p:ph sz="half" idx="1"/>
          </p:nvPr>
        </p:nvSpPr>
        <p:spPr/>
        <p:txBody>
          <a:bodyPr>
            <a:normAutofit lnSpcReduction="10000"/>
          </a:bodyPr>
          <a:lstStyle/>
          <a:p>
            <a:pPr lvl="0" fontAlgn="base">
              <a:buFont typeface="+mj-lt"/>
              <a:buAutoNum type="arabicPeriod"/>
            </a:pPr>
            <a:r>
              <a:rPr altLang="zh-CN" dirty="0" err="1" smtClean="0"/>
              <a:t>首先，在浏览器中输入一个域名</a:t>
            </a:r>
            <a:r>
              <a:rPr altLang="zh-CN" dirty="0"/>
              <a:t>；</a:t>
            </a:r>
          </a:p>
          <a:p>
            <a:pPr lvl="0" fontAlgn="base">
              <a:buFont typeface="+mj-lt"/>
              <a:buAutoNum type="arabicPeriod"/>
            </a:pPr>
            <a:r>
              <a:rPr lang="en-US" altLang="zh-CN" dirty="0" err="1"/>
              <a:t>DNS</a:t>
            </a:r>
            <a:r>
              <a:rPr altLang="zh-CN" dirty="0" err="1"/>
              <a:t>将这个域名转化成</a:t>
            </a:r>
            <a:r>
              <a:rPr lang="en-US" altLang="zh-CN" dirty="0" err="1"/>
              <a:t>IP</a:t>
            </a:r>
            <a:r>
              <a:rPr altLang="zh-CN" dirty="0" err="1"/>
              <a:t>地址</a:t>
            </a:r>
            <a:r>
              <a:rPr altLang="zh-CN" dirty="0"/>
              <a:t>；</a:t>
            </a:r>
          </a:p>
          <a:p>
            <a:pPr lvl="0" fontAlgn="base">
              <a:buFont typeface="+mj-lt"/>
              <a:buAutoNum type="arabicPeriod"/>
            </a:pPr>
            <a:r>
              <a:rPr altLang="zh-CN" dirty="0" err="1"/>
              <a:t>获得要访问网页所在服务器的</a:t>
            </a:r>
            <a:r>
              <a:rPr lang="en-US" altLang="zh-CN" dirty="0" err="1"/>
              <a:t>IP</a:t>
            </a:r>
            <a:r>
              <a:rPr altLang="zh-CN" dirty="0" err="1"/>
              <a:t>地址之后，就可以向这个服务器发起访问请求</a:t>
            </a:r>
            <a:r>
              <a:rPr altLang="zh-CN" dirty="0"/>
              <a:t>。</a:t>
            </a:r>
            <a:r>
              <a:rPr altLang="zh-CN" dirty="0" err="1"/>
              <a:t>服务器收到访问请求后，便查看自己域名下的网页</a:t>
            </a:r>
            <a:r>
              <a:rPr altLang="zh-CN" dirty="0"/>
              <a:t>；</a:t>
            </a:r>
          </a:p>
          <a:p>
            <a:pPr lvl="0" fontAlgn="base">
              <a:buFont typeface="+mj-lt"/>
              <a:buAutoNum type="arabicPeriod"/>
            </a:pPr>
            <a:r>
              <a:rPr altLang="zh-CN" dirty="0" err="1"/>
              <a:t>当这个网页服务器找到所请求的网页后，会返回一些信息</a:t>
            </a:r>
            <a:r>
              <a:rPr altLang="zh-CN" dirty="0"/>
              <a:t>。</a:t>
            </a:r>
            <a:r>
              <a:rPr altLang="zh-CN" dirty="0" err="1"/>
              <a:t>这些信息包括了代码文件，例如我们上文提到的</a:t>
            </a:r>
            <a:r>
              <a:rPr lang="en-US" altLang="zh-CN" dirty="0" err="1"/>
              <a:t>.html</a:t>
            </a:r>
            <a:r>
              <a:rPr altLang="zh-CN" dirty="0" err="1"/>
              <a:t>文件，以及图片、</a:t>
            </a:r>
            <a:r>
              <a:rPr lang="en-US" altLang="zh-CN" dirty="0" err="1"/>
              <a:t>flash</a:t>
            </a:r>
            <a:r>
              <a:rPr altLang="zh-CN" dirty="0" err="1"/>
              <a:t>等</a:t>
            </a:r>
            <a:r>
              <a:rPr altLang="zh-CN" dirty="0"/>
              <a:t>。</a:t>
            </a:r>
          </a:p>
          <a:p>
            <a:pPr lvl="0" fontAlgn="base">
              <a:buFont typeface="+mj-lt"/>
              <a:buAutoNum type="arabicPeriod"/>
            </a:pPr>
            <a:r>
              <a:rPr altLang="zh-CN" dirty="0" err="1"/>
              <a:t>用户的主机收到这些信息以后，通过浏览器组织成可以查看的网页</a:t>
            </a:r>
            <a:r>
              <a:rPr altLang="zh-CN" dirty="0"/>
              <a:t>。</a:t>
            </a:r>
            <a:r>
              <a:rPr altLang="zh-CN" dirty="0" err="1"/>
              <a:t>这里要注意的是，网页服务器只是发送了一些信息回来，并不是真正将整个网页发送过来</a:t>
            </a:r>
            <a:r>
              <a:rPr altLang="zh-CN" dirty="0"/>
              <a:t>。</a:t>
            </a:r>
          </a:p>
          <a:p>
            <a:pPr>
              <a:buFont typeface="+mj-lt"/>
              <a:buAutoNum type="arabicPeriod"/>
            </a:pPr>
            <a:endParaRPr lang="zh-CN" altLang="en-US"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5537" name="Object 1"/>
          <p:cNvGraphicFramePr>
            <a:graphicFrameLocks noChangeAspect="1"/>
          </p:cNvGraphicFramePr>
          <p:nvPr/>
        </p:nvGraphicFramePr>
        <p:xfrm>
          <a:off x="5072892" y="1714488"/>
          <a:ext cx="4142578" cy="2714644"/>
        </p:xfrm>
        <a:graphic>
          <a:graphicData uri="http://schemas.openxmlformats.org/presentationml/2006/ole">
            <p:oleObj spid="_x0000_s65537" name="Visio" r:id="rId3" imgW="5254356" imgH="3425220" progId="Visio.Drawing.11">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网页的动静之分</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47</a:t>
            </a:fld>
            <a:endParaRPr lang="zh-CN" altLang="en-US"/>
          </a:p>
        </p:txBody>
      </p:sp>
      <p:sp>
        <p:nvSpPr>
          <p:cNvPr id="6" name="内容占位符 5"/>
          <p:cNvSpPr>
            <a:spLocks noGrp="1"/>
          </p:cNvSpPr>
          <p:nvPr>
            <p:ph sz="half" idx="13"/>
          </p:nvPr>
        </p:nvSpPr>
        <p:spPr/>
        <p:txBody>
          <a:bodyPr>
            <a:normAutofit fontScale="92500" lnSpcReduction="20000"/>
          </a:bodyPr>
          <a:lstStyle/>
          <a:p>
            <a:r>
              <a:rPr lang="en-US" altLang="zh-CN" dirty="0" smtClean="0"/>
              <a:t>         </a:t>
            </a:r>
            <a:r>
              <a:rPr lang="zh-CN" altLang="zh-CN" dirty="0" smtClean="0"/>
              <a:t>动态网页和静态网页的区别服务器端是否参与程序的执行。服务器端执行某些脚本生成</a:t>
            </a:r>
            <a:r>
              <a:rPr lang="en-US" altLang="zh-CN" dirty="0" smtClean="0"/>
              <a:t>HTML</a:t>
            </a:r>
            <a:r>
              <a:rPr lang="zh-CN" altLang="zh-CN" dirty="0" smtClean="0"/>
              <a:t>，再将其送到客户端，这样的网页程序称之为动态网页，它们的特点是随客户、时间等因素返回不同的网页信息。</a:t>
            </a:r>
            <a:endParaRPr lang="en-US" altLang="zh-CN" dirty="0" smtClean="0"/>
          </a:p>
          <a:p>
            <a:r>
              <a:rPr lang="en-US" altLang="zh-CN" dirty="0" smtClean="0"/>
              <a:t>         </a:t>
            </a:r>
            <a:r>
              <a:rPr lang="zh-CN" altLang="zh-CN" dirty="0" smtClean="0"/>
              <a:t>动态网页根据需求，</a:t>
            </a:r>
            <a:r>
              <a:rPr lang="zh-CN" altLang="zh-CN" b="1" dirty="0" smtClean="0"/>
              <a:t>一般情况</a:t>
            </a:r>
            <a:r>
              <a:rPr lang="zh-CN" altLang="zh-CN" dirty="0" smtClean="0"/>
              <a:t>下需要一个后台的数据库来进行数据的管理。网页维护人员会对数据库中的数据进行增加、删除、修改、查看等操作。当用户请求这些网页时，服务器端的脚本语言参与运行，根据数据库的内容生成响应的</a:t>
            </a:r>
            <a:r>
              <a:rPr lang="en-US" altLang="zh-CN" dirty="0" smtClean="0"/>
              <a:t>HTML</a:t>
            </a:r>
            <a:r>
              <a:rPr lang="zh-CN" altLang="zh-CN" dirty="0" smtClean="0"/>
              <a:t>网页，然后再传送给用户。</a:t>
            </a:r>
            <a:endParaRPr lang="zh-CN" altLang="en-US" dirty="0"/>
          </a:p>
        </p:txBody>
      </p:sp>
      <p:sp>
        <p:nvSpPr>
          <p:cNvPr id="686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8609" name="Object 1"/>
          <p:cNvGraphicFramePr>
            <a:graphicFrameLocks noChangeAspect="1"/>
          </p:cNvGraphicFramePr>
          <p:nvPr/>
        </p:nvGraphicFramePr>
        <p:xfrm>
          <a:off x="2214546" y="1357298"/>
          <a:ext cx="4629150" cy="1676400"/>
        </p:xfrm>
        <a:graphic>
          <a:graphicData uri="http://schemas.openxmlformats.org/presentationml/2006/ole">
            <p:oleObj spid="_x0000_s68609" name="Visio" r:id="rId3" imgW="4634941" imgH="1678050" progId="Visio.Drawing.11">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网页的动静之分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48</a:t>
            </a:fld>
            <a:endParaRPr lang="zh-CN" altLang="en-US"/>
          </a:p>
        </p:txBody>
      </p:sp>
      <p:sp>
        <p:nvSpPr>
          <p:cNvPr id="6" name="内容占位符 5"/>
          <p:cNvSpPr>
            <a:spLocks noGrp="1"/>
          </p:cNvSpPr>
          <p:nvPr>
            <p:ph idx="1"/>
          </p:nvPr>
        </p:nvSpPr>
        <p:spPr/>
        <p:txBody>
          <a:bodyPr/>
          <a:lstStyle/>
          <a:p>
            <a:endParaRPr lang="en-US" altLang="zh-CN" dirty="0" smtClean="0"/>
          </a:p>
          <a:p>
            <a:r>
              <a:rPr lang="zh-CN" altLang="zh-CN" dirty="0" smtClean="0"/>
              <a:t>动态网页的特点归纳如下：</a:t>
            </a:r>
          </a:p>
          <a:p>
            <a:pPr lvl="0" fontAlgn="base"/>
            <a:r>
              <a:rPr lang="en-US" altLang="zh-CN" dirty="0" smtClean="0"/>
              <a:t>1</a:t>
            </a:r>
            <a:r>
              <a:rPr lang="zh-CN" altLang="en-US" dirty="0" smtClean="0"/>
              <a:t>、</a:t>
            </a:r>
            <a:r>
              <a:rPr lang="zh-CN" altLang="zh-CN" dirty="0" smtClean="0"/>
              <a:t>动态网页以数据库进行数据管理，这样可以减少网站的维护工作。</a:t>
            </a:r>
          </a:p>
          <a:p>
            <a:pPr lvl="0" fontAlgn="base"/>
            <a:r>
              <a:rPr lang="en-US" altLang="zh-CN" dirty="0" smtClean="0"/>
              <a:t>2</a:t>
            </a:r>
            <a:r>
              <a:rPr lang="zh-CN" altLang="en-US" dirty="0" smtClean="0"/>
              <a:t>、</a:t>
            </a:r>
            <a:r>
              <a:rPr lang="zh-CN" altLang="zh-CN" dirty="0" smtClean="0"/>
              <a:t>动态网页还可以实现许多静态网页不易实现的功能，例如用户的注册和登录等。</a:t>
            </a:r>
          </a:p>
          <a:p>
            <a:pPr lvl="0" fontAlgn="base"/>
            <a:r>
              <a:rPr lang="en-US" altLang="zh-CN" dirty="0" smtClean="0"/>
              <a:t>3</a:t>
            </a:r>
            <a:r>
              <a:rPr lang="zh-CN" altLang="en-US" dirty="0" smtClean="0"/>
              <a:t>、</a:t>
            </a:r>
            <a:r>
              <a:rPr lang="zh-CN" altLang="zh-CN" dirty="0" smtClean="0"/>
              <a:t>动态网页在服务器端的运行并不是独立地存在于服务器，而是在用户发送请求以后才反馈的网页。</a:t>
            </a:r>
          </a:p>
          <a:p>
            <a:endParaRPr lang="en-US" altLang="zh-CN" dirty="0" smtClean="0"/>
          </a:p>
          <a:p>
            <a:r>
              <a:rPr lang="zh-CN" altLang="zh-CN" dirty="0" smtClean="0"/>
              <a:t>静态网页和动态网页各有各的特点，网站采取动态网页还是静态网页主要取决于网站的功能需求。</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网站用什么说话</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49</a:t>
            </a:fld>
            <a:endParaRPr lang="zh-CN" altLang="en-US"/>
          </a:p>
        </p:txBody>
      </p:sp>
      <p:sp>
        <p:nvSpPr>
          <p:cNvPr id="6" name="内容占位符 5"/>
          <p:cNvSpPr>
            <a:spLocks noGrp="1"/>
          </p:cNvSpPr>
          <p:nvPr>
            <p:ph sz="half" idx="13"/>
          </p:nvPr>
        </p:nvSpPr>
        <p:spPr/>
        <p:txBody>
          <a:bodyPr/>
          <a:lstStyle/>
          <a:p>
            <a:r>
              <a:rPr lang="zh-CN" altLang="en-US" dirty="0" smtClean="0"/>
              <a:t>不论是动态网页还是静态网页都是用网页代码实现的。</a:t>
            </a:r>
          </a:p>
          <a:p>
            <a:endParaRPr lang="zh-CN" altLang="en-US" dirty="0" smtClean="0"/>
          </a:p>
          <a:p>
            <a:r>
              <a:rPr lang="zh-CN" altLang="en-US" dirty="0" smtClean="0"/>
              <a:t>网站通过网页语言与用户进行交流。接下来会向大家简单介绍几种常用的网站开发语言，包括</a:t>
            </a:r>
            <a:r>
              <a:rPr lang="en-US" altLang="zh-CN" dirty="0" smtClean="0"/>
              <a:t>HTML</a:t>
            </a:r>
            <a:r>
              <a:rPr lang="zh-CN" altLang="en-US" dirty="0" smtClean="0"/>
              <a:t>、</a:t>
            </a:r>
            <a:r>
              <a:rPr lang="en-US" altLang="zh-CN" dirty="0" smtClean="0"/>
              <a:t>CSS</a:t>
            </a:r>
            <a:r>
              <a:rPr lang="zh-CN" altLang="en-US" dirty="0" smtClean="0"/>
              <a:t>、</a:t>
            </a:r>
            <a:r>
              <a:rPr lang="en-US" altLang="zh-CN" dirty="0" smtClean="0"/>
              <a:t>JavaScript</a:t>
            </a:r>
            <a:r>
              <a:rPr lang="zh-CN" altLang="en-US" dirty="0" smtClean="0"/>
              <a:t>、</a:t>
            </a:r>
            <a:r>
              <a:rPr lang="en-US" altLang="zh-CN" dirty="0" smtClean="0"/>
              <a:t>PHP</a:t>
            </a:r>
            <a:r>
              <a:rPr lang="zh-CN" altLang="en-US" dirty="0" smtClean="0"/>
              <a:t>。</a:t>
            </a:r>
          </a:p>
          <a:p>
            <a:endParaRPr lang="zh-CN" altLang="en-US" dirty="0"/>
          </a:p>
        </p:txBody>
      </p:sp>
      <p:sp>
        <p:nvSpPr>
          <p:cNvPr id="7" name="图片占位符 6"/>
          <p:cNvSpPr>
            <a:spLocks noGrp="1"/>
          </p:cNvSpPr>
          <p:nvPr>
            <p:ph type="pic" sz="quarter" idx="14"/>
          </p:nvPr>
        </p:nvSpPr>
        <p:spPr/>
      </p:sp>
      <p:pic>
        <p:nvPicPr>
          <p:cNvPr id="8" name="Picture 2" descr="C:\Users\Gaocm\Desktop\PPT模板\网页编程语言.jpg"/>
          <p:cNvPicPr>
            <a:picLocks noChangeAspect="1" noChangeArrowheads="1"/>
          </p:cNvPicPr>
          <p:nvPr/>
        </p:nvPicPr>
        <p:blipFill>
          <a:blip r:embed="rId2" cstate="print"/>
          <a:srcRect/>
          <a:stretch>
            <a:fillRect/>
          </a:stretch>
        </p:blipFill>
        <p:spPr bwMode="auto">
          <a:xfrm>
            <a:off x="3071802" y="1428736"/>
            <a:ext cx="3429024" cy="236221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引言</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a:t>
            </a:fld>
            <a:endParaRPr lang="zh-CN" altLang="en-US"/>
          </a:p>
        </p:txBody>
      </p:sp>
      <p:sp>
        <p:nvSpPr>
          <p:cNvPr id="6" name="内容占位符 5"/>
          <p:cNvSpPr>
            <a:spLocks noGrp="1"/>
          </p:cNvSpPr>
          <p:nvPr>
            <p:ph idx="1"/>
          </p:nvPr>
        </p:nvSpPr>
        <p:spPr/>
        <p:txBody>
          <a:bodyPr>
            <a:normAutofit/>
          </a:bodyPr>
          <a:lstStyle/>
          <a:p>
            <a:r>
              <a:rPr lang="zh-CN" altLang="en-US" sz="2000" dirty="0" smtClean="0"/>
              <a:t>在计算机网络，信息在传送时需要经过五层封装，那么为什么要将计算机网络分层？这些</a:t>
            </a:r>
            <a:r>
              <a:rPr lang="en-US" sz="2000" dirty="0" smtClean="0"/>
              <a:t>“</a:t>
            </a:r>
            <a:r>
              <a:rPr lang="zh-CN" altLang="en-US" sz="2000" dirty="0" smtClean="0"/>
              <a:t>层</a:t>
            </a:r>
            <a:r>
              <a:rPr lang="en-US" sz="2000" dirty="0" smtClean="0"/>
              <a:t>”</a:t>
            </a:r>
            <a:r>
              <a:rPr lang="zh-CN" altLang="en-US" sz="2000" dirty="0" smtClean="0"/>
              <a:t>到底是什么？</a:t>
            </a:r>
            <a:endParaRPr lang="en-US" altLang="zh-CN" sz="2000" dirty="0" smtClean="0"/>
          </a:p>
          <a:p>
            <a:r>
              <a:rPr lang="zh-CN" altLang="en-US" sz="2000" b="1" dirty="0" smtClean="0">
                <a:solidFill>
                  <a:srgbClr val="FF0000"/>
                </a:solidFill>
              </a:rPr>
              <a:t>将计算机网络分层有利于提高工作效率和容错性。</a:t>
            </a:r>
            <a:endParaRPr lang="en-US" altLang="zh-CN" sz="2000" b="1" dirty="0" smtClean="0">
              <a:solidFill>
                <a:srgbClr val="FF0000"/>
              </a:solidFill>
            </a:endParaRPr>
          </a:p>
          <a:p>
            <a:r>
              <a:rPr lang="zh-CN" altLang="en-US" sz="1400" dirty="0" smtClean="0"/>
              <a:t>在计算机网络中，一个简单消息发送和接收的过程是相当复杂的，如果将如此复杂的工作交给一个层来处理，那么可想而知这一层的工作量将会非常大，并且效率会很低。而且，在处理如此复杂工作的过程中一旦出现错误，很难找到出现差错的地方。为了提高工作效率和容错性，计算机网络以分层的方式来处理消息的发送和接收。</a:t>
            </a:r>
            <a:endParaRPr lang="en-US" altLang="zh-CN" sz="1400" dirty="0" smtClean="0"/>
          </a:p>
          <a:p>
            <a:r>
              <a:rPr lang="zh-CN" altLang="en-US" sz="2000" b="1" dirty="0" smtClean="0">
                <a:solidFill>
                  <a:srgbClr val="FF0000"/>
                </a:solidFill>
              </a:rPr>
              <a:t>将计算机网络分层能够增强网络的可扩展性。</a:t>
            </a:r>
            <a:endParaRPr lang="en-US" altLang="zh-CN" sz="2000" b="1" dirty="0" smtClean="0">
              <a:solidFill>
                <a:srgbClr val="FF0000"/>
              </a:solidFill>
            </a:endParaRPr>
          </a:p>
          <a:p>
            <a:r>
              <a:rPr lang="zh-CN" altLang="en-US" sz="1400" dirty="0" smtClean="0"/>
              <a:t>将计算机网络分层其实就是将一个复杂的工作拆分成小的工作，使每一层负责一些小工作。层与层之间互不影响，某一层实现的功能和实现功能的方式都封装在这一层中，其他层对这些一无所知。层与层之间利用接口实现通信，某一层需要向上一层发送消息，只需调用与上一层的接口。</a:t>
            </a:r>
            <a:endParaRPr lang="zh-CN" alt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网站用什么说话</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50</a:t>
            </a:fld>
            <a:endParaRPr lang="zh-CN" altLang="en-US"/>
          </a:p>
        </p:txBody>
      </p:sp>
      <p:sp>
        <p:nvSpPr>
          <p:cNvPr id="6" name="内容占位符 5"/>
          <p:cNvSpPr>
            <a:spLocks noGrp="1"/>
          </p:cNvSpPr>
          <p:nvPr>
            <p:ph sz="half" idx="2"/>
          </p:nvPr>
        </p:nvSpPr>
        <p:spPr/>
        <p:txBody>
          <a:bodyPr/>
          <a:lstStyle/>
          <a:p>
            <a:r>
              <a:rPr lang="en-US" altLang="zh-CN" b="1" dirty="0" smtClean="0"/>
              <a:t>&lt;</a:t>
            </a:r>
            <a:r>
              <a:rPr lang="zh-CN" altLang="zh-CN" b="1" dirty="0" smtClean="0"/>
              <a:t>程序：简单的</a:t>
            </a:r>
            <a:r>
              <a:rPr lang="en-US" altLang="zh-CN" b="1" dirty="0" smtClean="0"/>
              <a:t>HTML</a:t>
            </a:r>
            <a:r>
              <a:rPr lang="zh-CN" altLang="zh-CN" b="1" dirty="0" smtClean="0"/>
              <a:t>网页</a:t>
            </a:r>
            <a:r>
              <a:rPr lang="en-US" altLang="zh-CN" b="1" dirty="0" smtClean="0"/>
              <a:t>&gt;</a:t>
            </a:r>
            <a:endParaRPr lang="zh-CN" altLang="zh-CN" dirty="0" smtClean="0"/>
          </a:p>
          <a:p>
            <a:r>
              <a:rPr lang="en-US" altLang="zh-CN" dirty="0" smtClean="0"/>
              <a:t>&lt;html&gt;</a:t>
            </a:r>
            <a:endParaRPr lang="zh-CN" altLang="zh-CN" dirty="0" smtClean="0"/>
          </a:p>
          <a:p>
            <a:r>
              <a:rPr lang="en-US" altLang="zh-CN" dirty="0" smtClean="0"/>
              <a:t>&lt;head&gt;</a:t>
            </a:r>
            <a:endParaRPr lang="zh-CN" altLang="zh-CN" dirty="0" smtClean="0"/>
          </a:p>
          <a:p>
            <a:r>
              <a:rPr lang="en-US" altLang="zh-CN" dirty="0" smtClean="0"/>
              <a:t>&lt;title&gt;</a:t>
            </a:r>
            <a:r>
              <a:rPr lang="zh-CN" altLang="zh-CN" dirty="0" smtClean="0"/>
              <a:t>我的第一个</a:t>
            </a:r>
            <a:r>
              <a:rPr lang="en-US" altLang="zh-CN" dirty="0" smtClean="0"/>
              <a:t> HTML </a:t>
            </a:r>
            <a:r>
              <a:rPr lang="zh-CN" altLang="zh-CN" dirty="0" smtClean="0"/>
              <a:t>页面</a:t>
            </a:r>
            <a:r>
              <a:rPr lang="en-US" altLang="zh-CN" dirty="0" smtClean="0"/>
              <a:t>&lt;/title&gt;</a:t>
            </a:r>
            <a:endParaRPr lang="zh-CN" altLang="zh-CN" dirty="0" smtClean="0"/>
          </a:p>
          <a:p>
            <a:r>
              <a:rPr lang="en-US" altLang="zh-CN" dirty="0" smtClean="0"/>
              <a:t>&lt;/head&gt;</a:t>
            </a:r>
            <a:endParaRPr lang="zh-CN" altLang="zh-CN" dirty="0" smtClean="0"/>
          </a:p>
          <a:p>
            <a:r>
              <a:rPr lang="en-US" altLang="zh-CN" dirty="0" smtClean="0"/>
              <a:t>&lt;body&gt;</a:t>
            </a:r>
            <a:endParaRPr lang="zh-CN" altLang="zh-CN" dirty="0" smtClean="0"/>
          </a:p>
          <a:p>
            <a:r>
              <a:rPr lang="en-US" altLang="zh-CN" dirty="0" smtClean="0"/>
              <a:t>&lt;p&gt;body </a:t>
            </a:r>
            <a:r>
              <a:rPr lang="zh-CN" altLang="zh-CN" dirty="0" smtClean="0"/>
              <a:t>元素的内容会显示在浏览器中。</a:t>
            </a:r>
            <a:endParaRPr lang="en-US" altLang="zh-CN" dirty="0" smtClean="0"/>
          </a:p>
          <a:p>
            <a:r>
              <a:rPr lang="en-US" altLang="zh-CN" dirty="0" smtClean="0"/>
              <a:t>&lt;/p&gt;</a:t>
            </a:r>
            <a:endParaRPr lang="zh-CN" altLang="zh-CN" dirty="0" smtClean="0"/>
          </a:p>
          <a:p>
            <a:r>
              <a:rPr lang="en-US" altLang="zh-CN" dirty="0" smtClean="0"/>
              <a:t>&lt;p&gt;title </a:t>
            </a:r>
            <a:r>
              <a:rPr lang="zh-CN" altLang="zh-CN" dirty="0" smtClean="0"/>
              <a:t>元素的内容会显示在浏览器的标题栏中。</a:t>
            </a:r>
            <a:endParaRPr lang="en-US" altLang="zh-CN" dirty="0" smtClean="0"/>
          </a:p>
          <a:p>
            <a:r>
              <a:rPr lang="en-US" altLang="zh-CN" dirty="0" smtClean="0"/>
              <a:t>&lt;/p&gt;</a:t>
            </a:r>
            <a:endParaRPr lang="zh-CN" altLang="zh-CN" dirty="0" smtClean="0"/>
          </a:p>
          <a:p>
            <a:r>
              <a:rPr lang="en-US" altLang="zh-CN" dirty="0" smtClean="0"/>
              <a:t>&lt;/body&gt;</a:t>
            </a:r>
            <a:endParaRPr lang="zh-CN" altLang="zh-CN" dirty="0" smtClean="0"/>
          </a:p>
          <a:p>
            <a:r>
              <a:rPr lang="en-US" altLang="zh-CN" dirty="0" smtClean="0"/>
              <a:t>&lt;/html&gt; </a:t>
            </a:r>
            <a:endParaRPr lang="zh-CN" altLang="zh-CN" dirty="0" smtClean="0"/>
          </a:p>
          <a:p>
            <a:endParaRPr lang="zh-CN" altLang="en-US" dirty="0"/>
          </a:p>
        </p:txBody>
      </p:sp>
      <p:sp>
        <p:nvSpPr>
          <p:cNvPr id="7" name="内容占位符 6"/>
          <p:cNvSpPr>
            <a:spLocks noGrp="1"/>
          </p:cNvSpPr>
          <p:nvPr>
            <p:ph idx="1"/>
          </p:nvPr>
        </p:nvSpPr>
        <p:spPr/>
        <p:txBody>
          <a:bodyPr>
            <a:normAutofit/>
          </a:bodyPr>
          <a:lstStyle/>
          <a:p>
            <a:pPr>
              <a:buNone/>
            </a:pPr>
            <a:r>
              <a:rPr lang="en-US" altLang="zh-CN" b="1" dirty="0" smtClean="0"/>
              <a:t>HTML</a:t>
            </a:r>
          </a:p>
          <a:p>
            <a:r>
              <a:rPr lang="en-US" altLang="zh-CN" dirty="0" smtClean="0"/>
              <a:t>HTML</a:t>
            </a:r>
            <a:r>
              <a:rPr lang="zh-CN" altLang="zh-CN" dirty="0" smtClean="0"/>
              <a:t>是最基本最关键的一种</a:t>
            </a:r>
            <a:r>
              <a:rPr lang="en-US" altLang="zh-CN" dirty="0" smtClean="0"/>
              <a:t>web</a:t>
            </a:r>
            <a:r>
              <a:rPr lang="zh-CN" altLang="zh-CN" dirty="0" smtClean="0"/>
              <a:t>开发语言。</a:t>
            </a:r>
            <a:endParaRPr lang="en-US" altLang="zh-CN" dirty="0" smtClean="0"/>
          </a:p>
          <a:p>
            <a:r>
              <a:rPr lang="zh-CN" altLang="zh-CN" dirty="0" smtClean="0"/>
              <a:t>它其实很简单，只需在正确的位置设置正确的属性就可以编写出一个网页。 </a:t>
            </a:r>
            <a:endParaRPr lang="en-US" altLang="zh-CN" dirty="0" smtClean="0"/>
          </a:p>
          <a:p>
            <a:r>
              <a:rPr lang="zh-CN" altLang="zh-CN" dirty="0" smtClean="0"/>
              <a:t>上文我们讲到了标签，网页就是用这标签来描述的。</a:t>
            </a:r>
            <a:r>
              <a:rPr lang="en-US" altLang="zh-CN" dirty="0" smtClean="0"/>
              <a:t>&lt;html&gt;&lt;/html&gt;</a:t>
            </a:r>
            <a:r>
              <a:rPr lang="zh-CN" altLang="zh-CN" dirty="0" smtClean="0"/>
              <a:t>就是一对标签。</a:t>
            </a:r>
            <a:endParaRPr lang="en-US" altLang="zh-CN" dirty="0" smtClean="0"/>
          </a:p>
          <a:p>
            <a:r>
              <a:rPr lang="zh-CN" altLang="zh-CN" dirty="0" smtClean="0"/>
              <a:t>一张网页包含了</a:t>
            </a:r>
            <a:r>
              <a:rPr lang="en-US" altLang="zh-CN" dirty="0" smtClean="0"/>
              <a:t>HTML</a:t>
            </a:r>
            <a:r>
              <a:rPr lang="zh-CN" altLang="zh-CN" dirty="0" smtClean="0"/>
              <a:t>标签和纯文本，纯文本就是我们要显示的内容。经过标签的组织标记，从而使这些纯文本内容更易懂。</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网页用什么说话</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51</a:t>
            </a:fld>
            <a:endParaRPr lang="zh-CN" altLang="en-US"/>
          </a:p>
        </p:txBody>
      </p:sp>
      <p:sp>
        <p:nvSpPr>
          <p:cNvPr id="6" name="内容占位符 5"/>
          <p:cNvSpPr>
            <a:spLocks noGrp="1"/>
          </p:cNvSpPr>
          <p:nvPr>
            <p:ph idx="1"/>
          </p:nvPr>
        </p:nvSpPr>
        <p:spPr/>
        <p:txBody>
          <a:bodyPr>
            <a:normAutofit lnSpcReduction="10000"/>
          </a:bodyPr>
          <a:lstStyle/>
          <a:p>
            <a:r>
              <a:rPr lang="zh-CN" altLang="zh-CN" dirty="0" smtClean="0"/>
              <a:t>以下几个标签是</a:t>
            </a:r>
            <a:r>
              <a:rPr lang="en-US" altLang="zh-CN" dirty="0" smtClean="0"/>
              <a:t>HTML</a:t>
            </a:r>
            <a:r>
              <a:rPr lang="zh-CN" altLang="zh-CN" dirty="0" smtClean="0"/>
              <a:t>中比较常见的标签：</a:t>
            </a:r>
          </a:p>
          <a:p>
            <a:r>
              <a:rPr lang="en-US" altLang="zh-CN" dirty="0" smtClean="0"/>
              <a:t>&lt;html&gt; </a:t>
            </a:r>
            <a:r>
              <a:rPr lang="zh-CN" altLang="zh-CN" dirty="0" smtClean="0"/>
              <a:t>与</a:t>
            </a:r>
            <a:r>
              <a:rPr lang="en-US" altLang="zh-CN" dirty="0" smtClean="0"/>
              <a:t> &lt;/html&gt; </a:t>
            </a:r>
            <a:r>
              <a:rPr lang="zh-CN" altLang="zh-CN" dirty="0" smtClean="0"/>
              <a:t>之间是整个网页内容</a:t>
            </a:r>
          </a:p>
          <a:p>
            <a:r>
              <a:rPr lang="en-US" altLang="zh-CN" dirty="0" smtClean="0"/>
              <a:t>&lt;body&gt; </a:t>
            </a:r>
            <a:r>
              <a:rPr lang="zh-CN" altLang="zh-CN" dirty="0" smtClean="0"/>
              <a:t>与</a:t>
            </a:r>
            <a:r>
              <a:rPr lang="en-US" altLang="zh-CN" dirty="0" smtClean="0"/>
              <a:t> &lt;/body&gt; </a:t>
            </a:r>
            <a:r>
              <a:rPr lang="zh-CN" altLang="zh-CN" dirty="0" smtClean="0"/>
              <a:t>之间是可见的文档内容</a:t>
            </a:r>
          </a:p>
          <a:p>
            <a:r>
              <a:rPr lang="en-US" altLang="zh-CN" dirty="0" smtClean="0"/>
              <a:t>&lt;h1&gt; </a:t>
            </a:r>
            <a:r>
              <a:rPr lang="zh-CN" altLang="zh-CN" dirty="0" smtClean="0"/>
              <a:t>与</a:t>
            </a:r>
            <a:r>
              <a:rPr lang="en-US" altLang="zh-CN" dirty="0" smtClean="0"/>
              <a:t> &lt;/h1&gt; </a:t>
            </a:r>
            <a:r>
              <a:rPr lang="zh-CN" altLang="zh-CN" dirty="0" smtClean="0"/>
              <a:t>之间是一个标题</a:t>
            </a:r>
          </a:p>
          <a:p>
            <a:r>
              <a:rPr lang="en-US" altLang="zh-CN" dirty="0" smtClean="0"/>
              <a:t>&lt;p&gt; </a:t>
            </a:r>
            <a:r>
              <a:rPr lang="zh-CN" altLang="zh-CN" dirty="0" smtClean="0"/>
              <a:t>与</a:t>
            </a:r>
            <a:r>
              <a:rPr lang="en-US" altLang="zh-CN" dirty="0" smtClean="0"/>
              <a:t> &lt;/p&gt; </a:t>
            </a:r>
            <a:r>
              <a:rPr lang="zh-CN" altLang="zh-CN" dirty="0" smtClean="0"/>
              <a:t>之间是一个段落</a:t>
            </a:r>
          </a:p>
          <a:p>
            <a:r>
              <a:rPr lang="zh-CN" altLang="zh-CN" dirty="0" smtClean="0"/>
              <a:t>通常，网站上会有很多链接。点击链接就能从当前网页跳到另一个网页。链接在</a:t>
            </a:r>
            <a:r>
              <a:rPr lang="en-US" altLang="zh-CN" dirty="0" smtClean="0"/>
              <a:t>HTML</a:t>
            </a:r>
            <a:r>
              <a:rPr lang="zh-CN" altLang="zh-CN" dirty="0" smtClean="0"/>
              <a:t>中是用</a:t>
            </a:r>
            <a:r>
              <a:rPr lang="en-US" altLang="zh-CN" dirty="0" smtClean="0"/>
              <a:t>&lt;a&gt;</a:t>
            </a:r>
            <a:r>
              <a:rPr lang="zh-CN" altLang="zh-CN" dirty="0" smtClean="0"/>
              <a:t>标签来定义，例如下面的链接：</a:t>
            </a:r>
          </a:p>
          <a:p>
            <a:r>
              <a:rPr lang="en-US" altLang="zh-CN" dirty="0" smtClean="0"/>
              <a:t>&lt;a </a:t>
            </a:r>
            <a:r>
              <a:rPr lang="en-US" altLang="zh-CN" dirty="0" err="1" smtClean="0"/>
              <a:t>href</a:t>
            </a:r>
            <a:r>
              <a:rPr lang="en-US" altLang="zh-CN" dirty="0" smtClean="0"/>
              <a:t>=”http://www.cqu.edu.cn”&gt;This is a link&lt;/a&gt;</a:t>
            </a:r>
            <a:endParaRPr lang="zh-CN" altLang="zh-CN" dirty="0" smtClean="0"/>
          </a:p>
          <a:p>
            <a:r>
              <a:rPr lang="en-US" altLang="zh-CN" dirty="0" err="1" smtClean="0"/>
              <a:t>href</a:t>
            </a:r>
            <a:r>
              <a:rPr lang="zh-CN" altLang="zh-CN" dirty="0" smtClean="0"/>
              <a:t>后面指定了该链接要指向的地址。</a:t>
            </a:r>
            <a:endParaRPr lang="en-US" altLang="zh-CN" dirty="0" smtClean="0"/>
          </a:p>
          <a:p>
            <a:endParaRPr lang="en-US" altLang="zh-CN" dirty="0" smtClean="0"/>
          </a:p>
          <a:p>
            <a:r>
              <a:rPr lang="zh-CN" altLang="zh-CN" dirty="0" smtClean="0"/>
              <a:t>大多数</a:t>
            </a:r>
            <a:r>
              <a:rPr lang="en-US" altLang="zh-CN" dirty="0" smtClean="0"/>
              <a:t>HTML</a:t>
            </a:r>
            <a:r>
              <a:rPr lang="zh-CN" altLang="zh-CN" dirty="0" smtClean="0"/>
              <a:t>的标签都有自己的属性可供设置。上面链接标签中的</a:t>
            </a:r>
            <a:r>
              <a:rPr lang="en-US" altLang="zh-CN" dirty="0" err="1" smtClean="0"/>
              <a:t>href</a:t>
            </a:r>
            <a:r>
              <a:rPr lang="zh-CN" altLang="zh-CN" dirty="0" smtClean="0"/>
              <a:t>就是一个属性。此外，</a:t>
            </a:r>
            <a:r>
              <a:rPr lang="en-US" altLang="zh-CN" dirty="0" smtClean="0"/>
              <a:t>&lt;body&gt;</a:t>
            </a:r>
            <a:r>
              <a:rPr lang="zh-CN" altLang="zh-CN" dirty="0" smtClean="0"/>
              <a:t>标签中可以定义文本背景颜色属性，即：</a:t>
            </a:r>
            <a:r>
              <a:rPr lang="en-US" altLang="zh-CN" dirty="0" smtClean="0"/>
              <a:t>&lt;body </a:t>
            </a:r>
            <a:r>
              <a:rPr lang="en-US" altLang="zh-CN" dirty="0" err="1" smtClean="0"/>
              <a:t>bgcolor</a:t>
            </a:r>
            <a:r>
              <a:rPr lang="en-US" altLang="zh-CN" dirty="0" smtClean="0"/>
              <a:t> = ”yellow”&gt;</a:t>
            </a:r>
            <a:r>
              <a:rPr lang="zh-CN" altLang="zh-CN" dirty="0" smtClean="0"/>
              <a:t>。这样就设置了文本内容的背景颜色。</a:t>
            </a:r>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网站用什么说话</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52</a:t>
            </a:fld>
            <a:endParaRPr lang="zh-CN" altLang="en-US"/>
          </a:p>
        </p:txBody>
      </p:sp>
      <p:sp>
        <p:nvSpPr>
          <p:cNvPr id="6" name="内容占位符 5"/>
          <p:cNvSpPr>
            <a:spLocks noGrp="1"/>
          </p:cNvSpPr>
          <p:nvPr>
            <p:ph idx="1"/>
          </p:nvPr>
        </p:nvSpPr>
        <p:spPr/>
        <p:txBody>
          <a:bodyPr/>
          <a:lstStyle/>
          <a:p>
            <a:r>
              <a:rPr lang="en-US" altLang="zh-CN" b="1" dirty="0" smtClean="0"/>
              <a:t>CSS</a:t>
            </a:r>
          </a:p>
          <a:p>
            <a:r>
              <a:rPr lang="en-US" altLang="zh-CN" dirty="0" smtClean="0"/>
              <a:t>CSS</a:t>
            </a:r>
            <a:r>
              <a:rPr lang="zh-CN" altLang="zh-CN" dirty="0" smtClean="0"/>
              <a:t>（</a:t>
            </a:r>
            <a:r>
              <a:rPr lang="en-US" altLang="zh-CN" dirty="0" smtClean="0"/>
              <a:t>Cascading Style Sheets</a:t>
            </a:r>
            <a:r>
              <a:rPr lang="zh-CN" altLang="zh-CN" dirty="0" smtClean="0"/>
              <a:t>）也称为层叠样式表，它是一种用来表现</a:t>
            </a:r>
            <a:r>
              <a:rPr lang="en-US" altLang="zh-CN" dirty="0" smtClean="0"/>
              <a:t>HTML</a:t>
            </a:r>
            <a:r>
              <a:rPr lang="zh-CN" altLang="zh-CN" dirty="0" smtClean="0"/>
              <a:t>等文件样式的计算机语言。</a:t>
            </a:r>
            <a:r>
              <a:rPr lang="en-US" altLang="zh-CN" dirty="0" smtClean="0"/>
              <a:t>CSS</a:t>
            </a:r>
            <a:r>
              <a:rPr lang="zh-CN" altLang="zh-CN" dirty="0" smtClean="0"/>
              <a:t>出现的目的就是为了让</a:t>
            </a:r>
            <a:r>
              <a:rPr lang="en-US" altLang="zh-CN" dirty="0" smtClean="0"/>
              <a:t>HTML</a:t>
            </a:r>
            <a:r>
              <a:rPr lang="zh-CN" altLang="zh-CN" dirty="0" smtClean="0"/>
              <a:t>展现出来的效果更加赏心悦目。</a:t>
            </a:r>
            <a:r>
              <a:rPr lang="en-US" altLang="zh-CN" dirty="0" smtClean="0"/>
              <a:t>CSS</a:t>
            </a:r>
            <a:r>
              <a:rPr lang="zh-CN" altLang="zh-CN" dirty="0" smtClean="0"/>
              <a:t>文件规定了如何显示</a:t>
            </a:r>
            <a:r>
              <a:rPr lang="en-US" altLang="zh-CN" dirty="0" smtClean="0"/>
              <a:t>HTML</a:t>
            </a:r>
            <a:r>
              <a:rPr lang="zh-CN" altLang="zh-CN" dirty="0" smtClean="0"/>
              <a:t>中的元素。</a:t>
            </a:r>
            <a:endParaRPr lang="en-US" altLang="zh-CN" dirty="0" smtClean="0"/>
          </a:p>
          <a:p>
            <a:r>
              <a:rPr lang="zh-CN" altLang="zh-CN" dirty="0" smtClean="0"/>
              <a:t>在本节刚开始</a:t>
            </a:r>
            <a:r>
              <a:rPr lang="en-US" altLang="zh-CN" dirty="0" smtClean="0"/>
              <a:t>html</a:t>
            </a:r>
            <a:r>
              <a:rPr lang="zh-CN" altLang="zh-CN" dirty="0" smtClean="0"/>
              <a:t>代码的头部，即就是</a:t>
            </a:r>
            <a:r>
              <a:rPr lang="en-US" altLang="zh-CN" dirty="0" smtClean="0"/>
              <a:t>&lt;head&gt;&lt;/head&gt;</a:t>
            </a:r>
            <a:r>
              <a:rPr lang="zh-CN" altLang="zh-CN" dirty="0" smtClean="0"/>
              <a:t>标签之间加入下面这段代码：</a:t>
            </a:r>
          </a:p>
          <a:p>
            <a:r>
              <a:rPr lang="en-US" altLang="zh-CN" dirty="0" smtClean="0"/>
              <a:t>&lt;style type=”text/</a:t>
            </a:r>
            <a:r>
              <a:rPr lang="en-US" altLang="zh-CN" dirty="0" err="1" smtClean="0"/>
              <a:t>css</a:t>
            </a:r>
            <a:r>
              <a:rPr lang="en-US" altLang="zh-CN" dirty="0" smtClean="0"/>
              <a:t>”&gt;</a:t>
            </a:r>
            <a:endParaRPr lang="zh-CN" altLang="zh-CN" dirty="0" smtClean="0"/>
          </a:p>
          <a:p>
            <a:r>
              <a:rPr lang="en-US" altLang="zh-CN" dirty="0" smtClean="0"/>
              <a:t>h1 {</a:t>
            </a:r>
            <a:r>
              <a:rPr lang="en-US" altLang="zh-CN" dirty="0" err="1" smtClean="0"/>
              <a:t>color:read</a:t>
            </a:r>
            <a:r>
              <a:rPr lang="en-US" altLang="zh-CN" dirty="0" smtClean="0"/>
              <a:t>}</a:t>
            </a:r>
            <a:endParaRPr lang="zh-CN" altLang="zh-CN" dirty="0" smtClean="0"/>
          </a:p>
          <a:p>
            <a:r>
              <a:rPr lang="en-US" altLang="zh-CN" dirty="0" smtClean="0"/>
              <a:t>&lt;/style&gt;</a:t>
            </a:r>
            <a:endParaRPr lang="zh-CN" altLang="zh-CN" dirty="0" smtClean="0"/>
          </a:p>
          <a:p>
            <a:r>
              <a:rPr lang="zh-CN" altLang="zh-CN" dirty="0" smtClean="0"/>
              <a:t>再用浏览器打开这个文档会发现它的标题就成了红色。</a:t>
            </a:r>
            <a:endParaRPr lang="en-US" altLang="zh-CN" dirty="0" smtClean="0"/>
          </a:p>
          <a:p>
            <a:r>
              <a:rPr lang="zh-CN" altLang="zh-CN" dirty="0" smtClean="0"/>
              <a:t>此外， 可以将</a:t>
            </a:r>
            <a:r>
              <a:rPr lang="en-US" altLang="zh-CN" dirty="0" smtClean="0"/>
              <a:t>CSS</a:t>
            </a:r>
            <a:r>
              <a:rPr lang="zh-CN" altLang="zh-CN" dirty="0" smtClean="0"/>
              <a:t>文件作为一个单独的文件。这个</a:t>
            </a:r>
            <a:r>
              <a:rPr lang="en-US" altLang="zh-CN" dirty="0" smtClean="0"/>
              <a:t>CSS</a:t>
            </a:r>
            <a:r>
              <a:rPr lang="zh-CN" altLang="zh-CN" dirty="0" smtClean="0"/>
              <a:t>文件可以定义某个</a:t>
            </a:r>
            <a:r>
              <a:rPr lang="en-US" altLang="zh-CN" dirty="0" smtClean="0"/>
              <a:t>html</a:t>
            </a:r>
            <a:r>
              <a:rPr lang="zh-CN" altLang="zh-CN" dirty="0" smtClean="0"/>
              <a:t>文件的全部样式（</a:t>
            </a:r>
            <a:r>
              <a:rPr lang="en-US" altLang="zh-CN" dirty="0" smtClean="0"/>
              <a:t>style</a:t>
            </a:r>
            <a:r>
              <a:rPr lang="zh-CN" altLang="zh-CN" dirty="0" smtClean="0"/>
              <a:t>）。</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网站用什么说话</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53</a:t>
            </a:fld>
            <a:endParaRPr lang="zh-CN" altLang="en-US"/>
          </a:p>
        </p:txBody>
      </p:sp>
      <p:sp>
        <p:nvSpPr>
          <p:cNvPr id="6" name="内容占位符 5"/>
          <p:cNvSpPr>
            <a:spLocks noGrp="1"/>
          </p:cNvSpPr>
          <p:nvPr>
            <p:ph idx="1"/>
          </p:nvPr>
        </p:nvSpPr>
        <p:spPr/>
        <p:txBody>
          <a:bodyPr/>
          <a:lstStyle/>
          <a:p>
            <a:r>
              <a:rPr lang="en-US" altLang="zh-CN" b="1" dirty="0" smtClean="0"/>
              <a:t>JavaScript</a:t>
            </a:r>
          </a:p>
          <a:p>
            <a:endParaRPr lang="en-US" altLang="zh-CN" dirty="0" smtClean="0"/>
          </a:p>
          <a:p>
            <a:r>
              <a:rPr lang="en-US" altLang="zh-CN" dirty="0" smtClean="0"/>
              <a:t>JavaScript</a:t>
            </a:r>
            <a:r>
              <a:rPr lang="zh-CN" altLang="zh-CN" dirty="0" smtClean="0"/>
              <a:t>是一种脚本语言，主要目的是为用户提供更流畅的浏览效果。它只要写到网页中，浏览器就能解释运行（也就是一句句执行这个代码。</a:t>
            </a:r>
          </a:p>
          <a:p>
            <a:r>
              <a:rPr lang="zh-CN" altLang="zh-CN" dirty="0" smtClean="0"/>
              <a:t>与上面的</a:t>
            </a:r>
            <a:r>
              <a:rPr lang="en-US" altLang="zh-CN" dirty="0" smtClean="0"/>
              <a:t>HTML</a:t>
            </a:r>
            <a:r>
              <a:rPr lang="zh-CN" altLang="zh-CN" dirty="0" smtClean="0"/>
              <a:t>和</a:t>
            </a:r>
            <a:r>
              <a:rPr lang="en-US" altLang="zh-CN" dirty="0" smtClean="0"/>
              <a:t>CSS</a:t>
            </a:r>
            <a:r>
              <a:rPr lang="zh-CN" altLang="zh-CN" dirty="0" smtClean="0"/>
              <a:t>不同，</a:t>
            </a:r>
            <a:r>
              <a:rPr lang="en-US" altLang="zh-CN" dirty="0" smtClean="0"/>
              <a:t>JavaScript</a:t>
            </a:r>
            <a:r>
              <a:rPr lang="zh-CN" altLang="zh-CN" dirty="0" smtClean="0"/>
              <a:t>更像个程序。它有一些控制符，能灵活地执行各类操作。</a:t>
            </a:r>
            <a:endParaRPr lang="en-US" altLang="zh-CN" dirty="0" smtClean="0"/>
          </a:p>
          <a:p>
            <a:r>
              <a:rPr lang="zh-CN" altLang="zh-CN" dirty="0" smtClean="0"/>
              <a:t>它在客户端运行，在一定程度上增加了人机的交互性。</a:t>
            </a:r>
          </a:p>
          <a:p>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网站用什么说话</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54</a:t>
            </a:fld>
            <a:endParaRPr lang="zh-CN" altLang="en-US"/>
          </a:p>
        </p:txBody>
      </p:sp>
      <p:sp>
        <p:nvSpPr>
          <p:cNvPr id="6" name="内容占位符 5"/>
          <p:cNvSpPr>
            <a:spLocks noGrp="1"/>
          </p:cNvSpPr>
          <p:nvPr>
            <p:ph sz="half" idx="2"/>
          </p:nvPr>
        </p:nvSpPr>
        <p:spPr/>
        <p:txBody>
          <a:bodyPr/>
          <a:lstStyle/>
          <a:p>
            <a:r>
              <a:rPr lang="en-US" altLang="zh-CN" b="1" dirty="0" smtClean="0"/>
              <a:t>&lt;</a:t>
            </a:r>
            <a:r>
              <a:rPr lang="zh-CN" altLang="zh-CN" b="1" dirty="0" smtClean="0"/>
              <a:t>程序：点击按钮简单实例</a:t>
            </a:r>
            <a:r>
              <a:rPr lang="en-US" altLang="zh-CN" b="1" dirty="0" smtClean="0"/>
              <a:t>&gt;</a:t>
            </a:r>
            <a:endParaRPr lang="zh-CN" altLang="zh-CN" dirty="0" smtClean="0"/>
          </a:p>
          <a:p>
            <a:r>
              <a:rPr lang="en-US" altLang="zh-CN" dirty="0" smtClean="0"/>
              <a:t>&lt;html&gt;</a:t>
            </a:r>
            <a:endParaRPr lang="zh-CN" altLang="zh-CN" dirty="0" smtClean="0"/>
          </a:p>
          <a:p>
            <a:r>
              <a:rPr lang="en-US" altLang="zh-CN" dirty="0" smtClean="0"/>
              <a:t>&lt;body&gt;</a:t>
            </a:r>
            <a:endParaRPr lang="zh-CN" altLang="zh-CN" dirty="0" smtClean="0"/>
          </a:p>
          <a:p>
            <a:r>
              <a:rPr lang="en-US" altLang="zh-CN" dirty="0" smtClean="0"/>
              <a:t>&lt;h1 id="header"&gt;My First Web Page</a:t>
            </a:r>
          </a:p>
          <a:p>
            <a:r>
              <a:rPr lang="en-US" altLang="zh-CN" dirty="0" smtClean="0"/>
              <a:t>&lt;/h1&gt;</a:t>
            </a:r>
            <a:endParaRPr lang="zh-CN" altLang="zh-CN" dirty="0" smtClean="0"/>
          </a:p>
          <a:p>
            <a:r>
              <a:rPr lang="en-US" altLang="zh-CN" dirty="0" smtClean="0"/>
              <a:t>&lt;p&gt;My First Paragraph.&lt;/p&gt;</a:t>
            </a:r>
            <a:endParaRPr lang="zh-CN" altLang="zh-CN" dirty="0" smtClean="0"/>
          </a:p>
          <a:p>
            <a:r>
              <a:rPr lang="en-US" altLang="zh-CN" dirty="0" smtClean="0"/>
              <a:t>&lt;button </a:t>
            </a:r>
            <a:r>
              <a:rPr lang="en-US" altLang="zh-CN" dirty="0" err="1" smtClean="0"/>
              <a:t>onclick</a:t>
            </a:r>
            <a:r>
              <a:rPr lang="en-US" altLang="zh-CN" dirty="0" smtClean="0"/>
              <a:t>="</a:t>
            </a:r>
            <a:r>
              <a:rPr lang="en-US" altLang="zh-CN" dirty="0" err="1" smtClean="0"/>
              <a:t>myFunction</a:t>
            </a:r>
            <a:r>
              <a:rPr lang="en-US" altLang="zh-CN" dirty="0" smtClean="0"/>
              <a:t>()"&gt;</a:t>
            </a:r>
            <a:r>
              <a:rPr lang="zh-CN" altLang="zh-CN" dirty="0" smtClean="0"/>
              <a:t>点击这里</a:t>
            </a:r>
            <a:endParaRPr lang="en-US" altLang="zh-CN" dirty="0" smtClean="0"/>
          </a:p>
          <a:p>
            <a:r>
              <a:rPr lang="en-US" altLang="zh-CN" dirty="0" smtClean="0"/>
              <a:t>&lt;/button&gt;</a:t>
            </a:r>
            <a:endParaRPr lang="zh-CN" altLang="zh-CN" dirty="0" smtClean="0"/>
          </a:p>
          <a:p>
            <a:r>
              <a:rPr lang="en-US" altLang="zh-CN" dirty="0" smtClean="0"/>
              <a:t>&lt;script&gt;</a:t>
            </a:r>
            <a:endParaRPr lang="zh-CN" altLang="zh-CN" dirty="0" smtClean="0"/>
          </a:p>
          <a:p>
            <a:r>
              <a:rPr lang="en-US" altLang="zh-CN" dirty="0" smtClean="0"/>
              <a:t>function </a:t>
            </a:r>
            <a:r>
              <a:rPr lang="en-US" altLang="zh-CN" dirty="0" err="1" smtClean="0"/>
              <a:t>myFunction</a:t>
            </a:r>
            <a:r>
              <a:rPr lang="en-US" altLang="zh-CN" dirty="0" smtClean="0"/>
              <a:t>()</a:t>
            </a:r>
            <a:endParaRPr lang="zh-CN" altLang="zh-CN" dirty="0" smtClean="0"/>
          </a:p>
          <a:p>
            <a:r>
              <a:rPr lang="en-US" altLang="zh-CN" dirty="0" smtClean="0"/>
              <a:t>{</a:t>
            </a:r>
            <a:r>
              <a:rPr lang="en-US" altLang="zh-CN" dirty="0" err="1" smtClean="0"/>
              <a:t>document.getElementById</a:t>
            </a:r>
            <a:r>
              <a:rPr lang="en-US" altLang="zh-CN" dirty="0" smtClean="0"/>
              <a:t>("header").</a:t>
            </a:r>
            <a:r>
              <a:rPr lang="en-US" altLang="zh-CN" dirty="0" err="1" smtClean="0"/>
              <a:t>innerHTML</a:t>
            </a:r>
            <a:r>
              <a:rPr lang="en-US" altLang="zh-CN" dirty="0" smtClean="0"/>
              <a:t>="</a:t>
            </a:r>
            <a:r>
              <a:rPr lang="zh-CN" altLang="zh-CN" dirty="0" smtClean="0"/>
              <a:t>糟糕，标题被改了</a:t>
            </a:r>
            <a:r>
              <a:rPr lang="en-US" altLang="zh-CN" dirty="0" smtClean="0"/>
              <a:t>";}</a:t>
            </a:r>
            <a:endParaRPr lang="zh-CN" altLang="zh-CN" dirty="0" smtClean="0"/>
          </a:p>
          <a:p>
            <a:r>
              <a:rPr lang="en-US" altLang="zh-CN" dirty="0" smtClean="0"/>
              <a:t>&lt;/script&gt;</a:t>
            </a:r>
            <a:endParaRPr lang="zh-CN" altLang="zh-CN" dirty="0" smtClean="0"/>
          </a:p>
          <a:p>
            <a:r>
              <a:rPr lang="en-US" altLang="zh-CN" dirty="0" smtClean="0"/>
              <a:t>&lt;/body&gt;</a:t>
            </a:r>
            <a:endParaRPr lang="zh-CN" altLang="zh-CN" dirty="0" smtClean="0"/>
          </a:p>
          <a:p>
            <a:r>
              <a:rPr lang="en-US" altLang="zh-CN" dirty="0" smtClean="0"/>
              <a:t>&lt;/html&gt;</a:t>
            </a:r>
            <a:endParaRPr lang="zh-CN" altLang="zh-CN" dirty="0" smtClean="0"/>
          </a:p>
          <a:p>
            <a:endParaRPr lang="zh-CN" altLang="en-US" dirty="0"/>
          </a:p>
        </p:txBody>
      </p:sp>
      <p:sp>
        <p:nvSpPr>
          <p:cNvPr id="7" name="内容占位符 6"/>
          <p:cNvSpPr>
            <a:spLocks noGrp="1"/>
          </p:cNvSpPr>
          <p:nvPr>
            <p:ph idx="1"/>
          </p:nvPr>
        </p:nvSpPr>
        <p:spPr/>
        <p:txBody>
          <a:bodyPr/>
          <a:lstStyle/>
          <a:p>
            <a:pPr>
              <a:buNone/>
            </a:pPr>
            <a:r>
              <a:rPr lang="en-US" altLang="zh-CN" dirty="0" smtClean="0"/>
              <a:t>	</a:t>
            </a:r>
            <a:r>
              <a:rPr lang="zh-CN" altLang="en-US" dirty="0" smtClean="0"/>
              <a:t>右边代码中，</a:t>
            </a:r>
            <a:r>
              <a:rPr lang="zh-CN" altLang="zh-CN" dirty="0" smtClean="0"/>
              <a:t>我们在网页中添加一个按钮，点击这个按钮后出现一个消息框。</a:t>
            </a:r>
            <a:endParaRPr lang="en-US" altLang="zh-CN" dirty="0" smtClean="0"/>
          </a:p>
          <a:p>
            <a:r>
              <a:rPr lang="zh-CN" altLang="zh-CN" dirty="0" smtClean="0"/>
              <a:t>首先新建一个文本文档，将上述代码复制到文本文档，并保存成</a:t>
            </a:r>
            <a:r>
              <a:rPr lang="en-US" altLang="zh-CN" dirty="0" smtClean="0"/>
              <a:t>html</a:t>
            </a:r>
            <a:r>
              <a:rPr lang="zh-CN" altLang="zh-CN" dirty="0" smtClean="0"/>
              <a:t>文件。运行这个文件，然后点击按钮，会发现标题变成</a:t>
            </a:r>
            <a:r>
              <a:rPr lang="en-US" altLang="zh-CN" dirty="0" smtClean="0"/>
              <a:t>“</a:t>
            </a:r>
            <a:r>
              <a:rPr lang="zh-CN" altLang="zh-CN" dirty="0" smtClean="0"/>
              <a:t>糟糕，标题被改了</a:t>
            </a:r>
            <a:r>
              <a:rPr lang="en-US" altLang="zh-CN" dirty="0" smtClean="0"/>
              <a:t>”</a:t>
            </a:r>
            <a:r>
              <a:rPr lang="zh-CN" altLang="zh-CN" dirty="0" smtClean="0"/>
              <a:t>。</a:t>
            </a:r>
            <a:endParaRPr lang="en-US" altLang="zh-CN" dirty="0" smtClean="0"/>
          </a:p>
          <a:p>
            <a:r>
              <a:rPr lang="zh-CN" altLang="zh-CN" dirty="0" smtClean="0"/>
              <a:t>上述代码定义了一个按钮（</a:t>
            </a:r>
            <a:r>
              <a:rPr lang="en-US" altLang="zh-CN" dirty="0" smtClean="0"/>
              <a:t>button</a:t>
            </a:r>
            <a:r>
              <a:rPr lang="zh-CN" altLang="zh-CN" dirty="0" smtClean="0"/>
              <a:t>）。这个按钮有一个</a:t>
            </a:r>
            <a:r>
              <a:rPr lang="en-US" altLang="zh-CN" dirty="0" err="1" smtClean="0"/>
              <a:t>onclick</a:t>
            </a:r>
            <a:r>
              <a:rPr lang="zh-CN" altLang="zh-CN" dirty="0" smtClean="0"/>
              <a:t>事件，这个事件会调用</a:t>
            </a:r>
            <a:r>
              <a:rPr lang="en-US" altLang="zh-CN" dirty="0" err="1" smtClean="0"/>
              <a:t>myFunction</a:t>
            </a:r>
            <a:r>
              <a:rPr lang="en-US" altLang="zh-CN" dirty="0" smtClean="0"/>
              <a:t>()</a:t>
            </a:r>
            <a:r>
              <a:rPr lang="zh-CN" altLang="zh-CN" dirty="0" smtClean="0"/>
              <a:t>函数，这个函数就是用</a:t>
            </a:r>
            <a:r>
              <a:rPr lang="en-US" altLang="zh-CN" dirty="0" smtClean="0"/>
              <a:t>JavaScript</a:t>
            </a:r>
            <a:r>
              <a:rPr lang="zh-CN" altLang="zh-CN" dirty="0" smtClean="0"/>
              <a:t>编写的。通过寻找</a:t>
            </a:r>
            <a:r>
              <a:rPr lang="en-US" altLang="zh-CN" dirty="0" smtClean="0"/>
              <a:t>Id</a:t>
            </a:r>
            <a:r>
              <a:rPr lang="zh-CN" altLang="zh-CN" dirty="0" smtClean="0"/>
              <a:t>的方式找到</a:t>
            </a:r>
            <a:r>
              <a:rPr lang="en-US" altLang="zh-CN" dirty="0" smtClean="0"/>
              <a:t>Id</a:t>
            </a:r>
            <a:r>
              <a:rPr lang="zh-CN" altLang="zh-CN" dirty="0" smtClean="0"/>
              <a:t>为</a:t>
            </a:r>
            <a:r>
              <a:rPr lang="en-US" altLang="zh-CN" dirty="0" smtClean="0"/>
              <a:t>“header”</a:t>
            </a:r>
            <a:r>
              <a:rPr lang="zh-CN" altLang="zh-CN" dirty="0" smtClean="0"/>
              <a:t>的目标元素，然后用</a:t>
            </a:r>
            <a:r>
              <a:rPr lang="en-US" altLang="zh-CN" dirty="0" err="1" smtClean="0"/>
              <a:t>innerHTML</a:t>
            </a:r>
            <a:r>
              <a:rPr lang="zh-CN" altLang="zh-CN" dirty="0" smtClean="0"/>
              <a:t>属性设置其内容为</a:t>
            </a:r>
            <a:r>
              <a:rPr lang="en-US" altLang="zh-CN" dirty="0" smtClean="0"/>
              <a:t>“</a:t>
            </a:r>
            <a:r>
              <a:rPr lang="zh-CN" altLang="zh-CN" dirty="0" smtClean="0"/>
              <a:t>糟糕，标题被改了</a:t>
            </a:r>
            <a:r>
              <a:rPr lang="en-US" altLang="zh-CN" dirty="0" smtClean="0"/>
              <a:t>”</a:t>
            </a:r>
            <a:r>
              <a:rPr lang="zh-CN" altLang="zh-CN" dirty="0" smtClean="0"/>
              <a: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网站用什么说话</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55</a:t>
            </a:fld>
            <a:endParaRPr lang="zh-CN" altLang="en-US"/>
          </a:p>
        </p:txBody>
      </p:sp>
      <p:sp>
        <p:nvSpPr>
          <p:cNvPr id="6" name="内容占位符 5"/>
          <p:cNvSpPr>
            <a:spLocks noGrp="1"/>
          </p:cNvSpPr>
          <p:nvPr>
            <p:ph sz="half" idx="2"/>
          </p:nvPr>
        </p:nvSpPr>
        <p:spPr/>
        <p:txBody>
          <a:bodyPr/>
          <a:lstStyle/>
          <a:p>
            <a:endParaRPr lang="en-US" altLang="zh-CN" b="1" dirty="0" smtClean="0"/>
          </a:p>
          <a:p>
            <a:endParaRPr lang="en-US" altLang="zh-CN" b="1" dirty="0" smtClean="0"/>
          </a:p>
          <a:p>
            <a:r>
              <a:rPr lang="en-US" altLang="zh-CN" b="1" dirty="0" smtClean="0"/>
              <a:t>&lt;</a:t>
            </a:r>
            <a:r>
              <a:rPr lang="zh-CN" altLang="zh-CN" b="1" dirty="0" smtClean="0"/>
              <a:t>程序：简单</a:t>
            </a:r>
            <a:r>
              <a:rPr lang="en-US" altLang="zh-CN" b="1" dirty="0" smtClean="0"/>
              <a:t>PHP</a:t>
            </a:r>
            <a:r>
              <a:rPr lang="zh-CN" altLang="zh-CN" b="1" dirty="0" smtClean="0"/>
              <a:t>代码实例</a:t>
            </a:r>
            <a:r>
              <a:rPr lang="en-US" altLang="zh-CN" b="1" dirty="0" smtClean="0"/>
              <a:t>&gt;</a:t>
            </a:r>
            <a:endParaRPr lang="zh-CN" altLang="zh-CN" dirty="0" smtClean="0"/>
          </a:p>
          <a:p>
            <a:r>
              <a:rPr lang="en-US" altLang="zh-CN" dirty="0" smtClean="0"/>
              <a:t>&lt;html&gt;</a:t>
            </a:r>
            <a:endParaRPr lang="zh-CN" altLang="zh-CN" dirty="0" smtClean="0"/>
          </a:p>
          <a:p>
            <a:r>
              <a:rPr lang="en-US" altLang="zh-CN" dirty="0" smtClean="0"/>
              <a:t>&lt;body&gt;</a:t>
            </a:r>
            <a:endParaRPr lang="zh-CN" altLang="zh-CN" dirty="0" smtClean="0"/>
          </a:p>
          <a:p>
            <a:r>
              <a:rPr lang="en-US" altLang="zh-CN" dirty="0" smtClean="0"/>
              <a:t>&lt;?</a:t>
            </a:r>
            <a:r>
              <a:rPr lang="en-US" altLang="zh-CN" dirty="0" err="1" smtClean="0"/>
              <a:t>php</a:t>
            </a:r>
            <a:endParaRPr lang="zh-CN" altLang="zh-CN" dirty="0" smtClean="0"/>
          </a:p>
          <a:p>
            <a:r>
              <a:rPr lang="en-US" altLang="zh-CN" dirty="0" smtClean="0"/>
              <a:t>echo “Hello World”;</a:t>
            </a:r>
            <a:endParaRPr lang="zh-CN" altLang="zh-CN" dirty="0" smtClean="0"/>
          </a:p>
          <a:p>
            <a:r>
              <a:rPr lang="en-US" altLang="zh-CN" dirty="0" smtClean="0"/>
              <a:t>?&gt;</a:t>
            </a:r>
            <a:endParaRPr lang="zh-CN" altLang="zh-CN" dirty="0" smtClean="0"/>
          </a:p>
          <a:p>
            <a:r>
              <a:rPr lang="en-US" altLang="zh-CN" dirty="0" smtClean="0"/>
              <a:t>&lt;/body&gt;</a:t>
            </a:r>
            <a:endParaRPr lang="zh-CN" altLang="zh-CN" dirty="0" smtClean="0"/>
          </a:p>
          <a:p>
            <a:r>
              <a:rPr lang="en-US" altLang="zh-CN" dirty="0" smtClean="0"/>
              <a:t>&lt;/html&gt;</a:t>
            </a:r>
            <a:endParaRPr lang="zh-CN" altLang="zh-CN" dirty="0" smtClean="0"/>
          </a:p>
          <a:p>
            <a:endParaRPr lang="zh-CN" altLang="en-US" dirty="0"/>
          </a:p>
        </p:txBody>
      </p:sp>
      <p:sp>
        <p:nvSpPr>
          <p:cNvPr id="7" name="内容占位符 6"/>
          <p:cNvSpPr>
            <a:spLocks noGrp="1"/>
          </p:cNvSpPr>
          <p:nvPr>
            <p:ph idx="1"/>
          </p:nvPr>
        </p:nvSpPr>
        <p:spPr/>
        <p:txBody>
          <a:bodyPr/>
          <a:lstStyle/>
          <a:p>
            <a:pPr>
              <a:buNone/>
            </a:pPr>
            <a:endParaRPr lang="en-US" altLang="zh-CN" b="1" dirty="0" smtClean="0"/>
          </a:p>
          <a:p>
            <a:pPr>
              <a:buNone/>
            </a:pPr>
            <a:r>
              <a:rPr lang="en-US" altLang="zh-CN" b="1" dirty="0" smtClean="0"/>
              <a:t>PHP</a:t>
            </a:r>
          </a:p>
          <a:p>
            <a:pPr>
              <a:buNone/>
            </a:pPr>
            <a:r>
              <a:rPr lang="en-US" altLang="zh-CN" dirty="0" smtClean="0"/>
              <a:t>	PHP</a:t>
            </a:r>
            <a:r>
              <a:rPr lang="zh-CN" altLang="zh-CN" dirty="0" smtClean="0"/>
              <a:t>也是一种脚本语言，但通常在服务器端运行。它同样也是可以嵌入到</a:t>
            </a:r>
            <a:r>
              <a:rPr lang="en-US" altLang="zh-CN" dirty="0" smtClean="0"/>
              <a:t>HTML</a:t>
            </a:r>
            <a:r>
              <a:rPr lang="zh-CN" altLang="zh-CN" dirty="0" smtClean="0"/>
              <a:t>中，它以</a:t>
            </a:r>
            <a:r>
              <a:rPr lang="en-US" altLang="zh-CN" dirty="0" smtClean="0"/>
              <a:t>&lt;?</a:t>
            </a:r>
            <a:r>
              <a:rPr lang="en-US" altLang="zh-CN" dirty="0" err="1" smtClean="0"/>
              <a:t>php</a:t>
            </a:r>
            <a:r>
              <a:rPr lang="zh-CN" altLang="zh-CN" dirty="0" smtClean="0"/>
              <a:t>开始，以</a:t>
            </a:r>
            <a:r>
              <a:rPr lang="en-US" altLang="zh-CN" dirty="0" smtClean="0"/>
              <a:t>?&gt;</a:t>
            </a:r>
            <a:r>
              <a:rPr lang="zh-CN" altLang="zh-CN" dirty="0" smtClean="0"/>
              <a:t>结束。</a:t>
            </a:r>
            <a:r>
              <a:rPr lang="zh-CN" altLang="en-US" dirty="0" smtClean="0"/>
              <a:t>右边</a:t>
            </a:r>
            <a:r>
              <a:rPr lang="zh-CN" altLang="zh-CN" dirty="0" smtClean="0"/>
              <a:t>就是一段简单的</a:t>
            </a:r>
            <a:r>
              <a:rPr lang="en-US" altLang="zh-CN" dirty="0" smtClean="0"/>
              <a:t>PHP</a:t>
            </a:r>
            <a:r>
              <a:rPr lang="zh-CN" altLang="zh-CN" dirty="0" smtClean="0"/>
              <a:t>脚本</a:t>
            </a:r>
            <a:r>
              <a:rPr lang="zh-CN" altLang="en-US" dirty="0" smtClean="0"/>
              <a:t>。</a:t>
            </a:r>
            <a:endParaRPr lang="en-US" altLang="zh-CN" dirty="0" smtClean="0"/>
          </a:p>
          <a:p>
            <a:pPr>
              <a:buNone/>
            </a:pPr>
            <a:endParaRPr lang="en-US" altLang="zh-CN" dirty="0" smtClean="0"/>
          </a:p>
          <a:p>
            <a:pPr>
              <a:buNone/>
            </a:pPr>
            <a:r>
              <a:rPr lang="en-US" altLang="zh-CN" dirty="0" smtClean="0"/>
              <a:t>	</a:t>
            </a:r>
            <a:r>
              <a:rPr lang="zh-CN" altLang="zh-CN" dirty="0" smtClean="0"/>
              <a:t>在介绍动态网页时，曾提到用脚本语言在服务器端运行生成</a:t>
            </a:r>
            <a:r>
              <a:rPr lang="en-US" altLang="zh-CN" dirty="0" smtClean="0"/>
              <a:t>HTML</a:t>
            </a:r>
            <a:r>
              <a:rPr lang="zh-CN" altLang="zh-CN" dirty="0" smtClean="0"/>
              <a:t>代码，再将</a:t>
            </a:r>
            <a:r>
              <a:rPr lang="en-US" altLang="zh-CN" dirty="0" smtClean="0"/>
              <a:t>HTML</a:t>
            </a:r>
            <a:r>
              <a:rPr lang="zh-CN" altLang="zh-CN" dirty="0" smtClean="0"/>
              <a:t>代码发送到客户端。这里所说的在服务器端运行的脚步语言一般就是</a:t>
            </a:r>
            <a:r>
              <a:rPr lang="en-US" altLang="zh-CN" dirty="0" smtClean="0"/>
              <a:t>PHP</a:t>
            </a:r>
            <a:r>
              <a:rPr lang="zh-CN" altLang="zh-CN" dirty="0" smtClean="0"/>
              <a:t>。</a:t>
            </a:r>
          </a:p>
          <a:p>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网站用什么说话</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56</a:t>
            </a:fld>
            <a:endParaRPr lang="zh-CN" altLang="en-US"/>
          </a:p>
        </p:txBody>
      </p:sp>
      <p:sp>
        <p:nvSpPr>
          <p:cNvPr id="6" name="内容占位符 5"/>
          <p:cNvSpPr>
            <a:spLocks noGrp="1"/>
          </p:cNvSpPr>
          <p:nvPr>
            <p:ph sz="half" idx="2"/>
          </p:nvPr>
        </p:nvSpPr>
        <p:spPr/>
        <p:txBody>
          <a:bodyPr/>
          <a:lstStyle/>
          <a:p>
            <a:r>
              <a:rPr lang="en-US" altLang="zh-CN" b="1" dirty="0" smtClean="0"/>
              <a:t>&lt;</a:t>
            </a:r>
            <a:r>
              <a:rPr lang="zh-CN" altLang="zh-CN" b="1" dirty="0" smtClean="0"/>
              <a:t>程序：服务器端</a:t>
            </a:r>
            <a:r>
              <a:rPr lang="en-US" altLang="zh-CN" b="1" dirty="0" smtClean="0"/>
              <a:t>PHP</a:t>
            </a:r>
            <a:r>
              <a:rPr lang="zh-CN" altLang="zh-CN" b="1" dirty="0" smtClean="0"/>
              <a:t>程序代码实例</a:t>
            </a:r>
            <a:r>
              <a:rPr lang="en-US" altLang="zh-CN" b="1" dirty="0" smtClean="0"/>
              <a:t>&gt;</a:t>
            </a:r>
            <a:endParaRPr lang="zh-CN" altLang="zh-CN" dirty="0" smtClean="0"/>
          </a:p>
          <a:p>
            <a:r>
              <a:rPr lang="en-US" altLang="zh-CN" dirty="0" smtClean="0"/>
              <a:t>&lt;?</a:t>
            </a:r>
            <a:r>
              <a:rPr lang="en-US" altLang="zh-CN" dirty="0" err="1" smtClean="0"/>
              <a:t>php</a:t>
            </a:r>
            <a:r>
              <a:rPr lang="en-US" altLang="zh-CN" dirty="0" smtClean="0"/>
              <a:t> </a:t>
            </a:r>
            <a:br>
              <a:rPr lang="en-US" altLang="zh-CN" dirty="0" smtClean="0"/>
            </a:br>
            <a:r>
              <a:rPr lang="en-US" altLang="zh-CN" dirty="0" err="1" smtClean="0"/>
              <a:t>ob_start</a:t>
            </a:r>
            <a:r>
              <a:rPr lang="en-US" altLang="zh-CN" dirty="0" smtClean="0"/>
              <a:t>(); </a:t>
            </a:r>
            <a:br>
              <a:rPr lang="en-US" altLang="zh-CN" dirty="0" smtClean="0"/>
            </a:br>
            <a:r>
              <a:rPr lang="en-US" altLang="zh-CN" dirty="0" smtClean="0"/>
              <a:t>echo "Hello World!"; </a:t>
            </a:r>
            <a:br>
              <a:rPr lang="en-US" altLang="zh-CN" dirty="0" smtClean="0"/>
            </a:br>
            <a:r>
              <a:rPr lang="en-US" altLang="zh-CN" dirty="0" smtClean="0"/>
              <a:t>$content = </a:t>
            </a:r>
            <a:r>
              <a:rPr lang="en-US" altLang="zh-CN" dirty="0" err="1" smtClean="0"/>
              <a:t>ob_get_contents</a:t>
            </a:r>
            <a:r>
              <a:rPr lang="en-US" altLang="zh-CN" dirty="0" smtClean="0"/>
              <a:t>();</a:t>
            </a:r>
          </a:p>
          <a:p>
            <a:r>
              <a:rPr lang="en-US" altLang="zh-CN" dirty="0" smtClean="0"/>
              <a:t>//</a:t>
            </a:r>
            <a:r>
              <a:rPr lang="zh-CN" altLang="zh-CN" dirty="0" smtClean="0"/>
              <a:t>取得</a:t>
            </a:r>
            <a:r>
              <a:rPr lang="en-US" altLang="zh-CN" dirty="0" err="1" smtClean="0"/>
              <a:t>php</a:t>
            </a:r>
            <a:r>
              <a:rPr lang="zh-CN" altLang="zh-CN" dirty="0" smtClean="0"/>
              <a:t>页面输出的全部内容</a:t>
            </a:r>
            <a:r>
              <a:rPr lang="en-US" altLang="zh-CN" dirty="0" smtClean="0"/>
              <a:t> </a:t>
            </a:r>
            <a:br>
              <a:rPr lang="en-US" altLang="zh-CN" dirty="0" smtClean="0"/>
            </a:br>
            <a:r>
              <a:rPr lang="en-US" altLang="zh-CN" dirty="0" smtClean="0"/>
              <a:t>$</a:t>
            </a:r>
            <a:r>
              <a:rPr lang="en-US" altLang="zh-CN" dirty="0" err="1" smtClean="0"/>
              <a:t>fp</a:t>
            </a:r>
            <a:r>
              <a:rPr lang="en-US" altLang="zh-CN" dirty="0" smtClean="0"/>
              <a:t> = </a:t>
            </a:r>
            <a:r>
              <a:rPr lang="en-US" altLang="zh-CN" dirty="0" err="1" smtClean="0"/>
              <a:t>fopen</a:t>
            </a:r>
            <a:r>
              <a:rPr lang="en-US" altLang="zh-CN" dirty="0" smtClean="0"/>
              <a:t>("test.html", "w"); </a:t>
            </a:r>
            <a:br>
              <a:rPr lang="en-US" altLang="zh-CN" dirty="0" smtClean="0"/>
            </a:br>
            <a:r>
              <a:rPr lang="en-US" altLang="zh-CN" dirty="0" err="1" smtClean="0"/>
              <a:t>fwrite</a:t>
            </a:r>
            <a:r>
              <a:rPr lang="en-US" altLang="zh-CN" dirty="0" smtClean="0"/>
              <a:t>($</a:t>
            </a:r>
            <a:r>
              <a:rPr lang="en-US" altLang="zh-CN" dirty="0" err="1" smtClean="0"/>
              <a:t>fp</a:t>
            </a:r>
            <a:r>
              <a:rPr lang="en-US" altLang="zh-CN" dirty="0" smtClean="0"/>
              <a:t>, $content); </a:t>
            </a:r>
            <a:br>
              <a:rPr lang="en-US" altLang="zh-CN" dirty="0" smtClean="0"/>
            </a:br>
            <a:r>
              <a:rPr lang="en-US" altLang="zh-CN" dirty="0" err="1" smtClean="0"/>
              <a:t>fclose</a:t>
            </a:r>
            <a:r>
              <a:rPr lang="en-US" altLang="zh-CN" dirty="0" smtClean="0"/>
              <a:t>($</a:t>
            </a:r>
            <a:r>
              <a:rPr lang="en-US" altLang="zh-CN" dirty="0" err="1" smtClean="0"/>
              <a:t>fp</a:t>
            </a:r>
            <a:r>
              <a:rPr lang="en-US" altLang="zh-CN" dirty="0" smtClean="0"/>
              <a:t>); </a:t>
            </a:r>
            <a:endParaRPr lang="zh-CN" altLang="zh-CN" dirty="0" smtClean="0"/>
          </a:p>
          <a:p>
            <a:r>
              <a:rPr lang="en-US" altLang="zh-CN" dirty="0" smtClean="0"/>
              <a:t>?&gt; </a:t>
            </a:r>
            <a:endParaRPr lang="zh-CN" altLang="zh-CN" dirty="0" smtClean="0"/>
          </a:p>
          <a:p>
            <a:endParaRPr lang="zh-CN" altLang="en-US" dirty="0"/>
          </a:p>
        </p:txBody>
      </p:sp>
      <p:sp>
        <p:nvSpPr>
          <p:cNvPr id="7" name="内容占位符 6"/>
          <p:cNvSpPr>
            <a:spLocks noGrp="1"/>
          </p:cNvSpPr>
          <p:nvPr>
            <p:ph idx="1"/>
          </p:nvPr>
        </p:nvSpPr>
        <p:spPr/>
        <p:txBody>
          <a:bodyPr/>
          <a:lstStyle/>
          <a:p>
            <a:r>
              <a:rPr lang="en-US" altLang="zh-CN" dirty="0" err="1" smtClean="0"/>
              <a:t>b_start</a:t>
            </a:r>
            <a:r>
              <a:rPr lang="en-US" altLang="zh-CN" dirty="0" smtClean="0"/>
              <a:t>()</a:t>
            </a:r>
            <a:r>
              <a:rPr lang="zh-CN" altLang="zh-CN" dirty="0" smtClean="0"/>
              <a:t>表示打开一个缓冲区，也就是说</a:t>
            </a:r>
            <a:r>
              <a:rPr lang="en-US" altLang="zh-CN" dirty="0" smtClean="0"/>
              <a:t>PHP</a:t>
            </a:r>
            <a:r>
              <a:rPr lang="zh-CN" altLang="zh-CN" dirty="0" smtClean="0"/>
              <a:t>中输出的内容会先保存在这个缓冲区中；</a:t>
            </a:r>
          </a:p>
          <a:p>
            <a:r>
              <a:rPr lang="en-US" altLang="zh-CN" dirty="0" smtClean="0"/>
              <a:t>echo "Hello World!"</a:t>
            </a:r>
            <a:r>
              <a:rPr lang="zh-CN" altLang="zh-CN" dirty="0" smtClean="0"/>
              <a:t>表示输出字符串“</a:t>
            </a:r>
            <a:r>
              <a:rPr lang="en-US" altLang="zh-CN" dirty="0" smtClean="0"/>
              <a:t>Hello World!</a:t>
            </a:r>
            <a:r>
              <a:rPr lang="zh-CN" altLang="zh-CN" dirty="0" smtClean="0"/>
              <a:t>”。但不是输出到屏幕中，而是保存到缓冲区中；</a:t>
            </a:r>
          </a:p>
          <a:p>
            <a:r>
              <a:rPr lang="en-US" altLang="zh-CN" dirty="0" err="1" smtClean="0"/>
              <a:t>ob_get_contents</a:t>
            </a:r>
            <a:r>
              <a:rPr lang="en-US" altLang="zh-CN" dirty="0" smtClean="0"/>
              <a:t>()</a:t>
            </a:r>
            <a:r>
              <a:rPr lang="zh-CN" altLang="zh-CN" dirty="0" smtClean="0"/>
              <a:t>表示获得缓冲区保存的内容；</a:t>
            </a:r>
          </a:p>
          <a:p>
            <a:r>
              <a:rPr lang="en-US" altLang="zh-CN" dirty="0" smtClean="0"/>
              <a:t>$</a:t>
            </a:r>
            <a:r>
              <a:rPr lang="en-US" altLang="zh-CN" dirty="0" err="1" smtClean="0"/>
              <a:t>fp</a:t>
            </a:r>
            <a:r>
              <a:rPr lang="en-US" altLang="zh-CN" dirty="0" smtClean="0"/>
              <a:t> = </a:t>
            </a:r>
            <a:r>
              <a:rPr lang="en-US" altLang="zh-CN" dirty="0" err="1" smtClean="0"/>
              <a:t>fopen</a:t>
            </a:r>
            <a:r>
              <a:rPr lang="en-US" altLang="zh-CN" dirty="0" smtClean="0"/>
              <a:t>("test.html", "w")</a:t>
            </a:r>
            <a:r>
              <a:rPr lang="zh-CN" altLang="zh-CN" dirty="0" smtClean="0"/>
              <a:t>表示打开名为</a:t>
            </a:r>
            <a:r>
              <a:rPr lang="en-US" altLang="zh-CN" dirty="0" smtClean="0"/>
              <a:t>“test.html”</a:t>
            </a:r>
            <a:r>
              <a:rPr lang="zh-CN" altLang="zh-CN" dirty="0" smtClean="0"/>
              <a:t>的文件；</a:t>
            </a:r>
          </a:p>
          <a:p>
            <a:r>
              <a:rPr lang="en-US" altLang="zh-CN" dirty="0" err="1" smtClean="0"/>
              <a:t>fwrite</a:t>
            </a:r>
            <a:r>
              <a:rPr lang="en-US" altLang="zh-CN" dirty="0" smtClean="0"/>
              <a:t>($</a:t>
            </a:r>
            <a:r>
              <a:rPr lang="en-US" altLang="zh-CN" dirty="0" err="1" smtClean="0"/>
              <a:t>fp</a:t>
            </a:r>
            <a:r>
              <a:rPr lang="en-US" altLang="zh-CN" dirty="0" smtClean="0"/>
              <a:t>, $content)</a:t>
            </a:r>
            <a:r>
              <a:rPr lang="zh-CN" altLang="zh-CN" dirty="0" smtClean="0"/>
              <a:t>表示将缓冲区的内容写入</a:t>
            </a:r>
            <a:r>
              <a:rPr lang="en-US" altLang="zh-CN" dirty="0" smtClean="0"/>
              <a:t>$</a:t>
            </a:r>
            <a:r>
              <a:rPr lang="en-US" altLang="zh-CN" dirty="0" err="1" smtClean="0"/>
              <a:t>fp</a:t>
            </a:r>
            <a:r>
              <a:rPr lang="zh-CN" altLang="zh-CN" dirty="0" smtClean="0"/>
              <a:t>所指的文件中；</a:t>
            </a:r>
          </a:p>
          <a:p>
            <a:r>
              <a:rPr lang="en-US" altLang="zh-CN" dirty="0" err="1" smtClean="0"/>
              <a:t>fclose</a:t>
            </a:r>
            <a:r>
              <a:rPr lang="en-US" altLang="zh-CN" dirty="0" smtClean="0"/>
              <a:t>($</a:t>
            </a:r>
            <a:r>
              <a:rPr lang="en-US" altLang="zh-CN" dirty="0" err="1" smtClean="0"/>
              <a:t>fp</a:t>
            </a:r>
            <a:r>
              <a:rPr lang="en-US" altLang="zh-CN" dirty="0" smtClean="0"/>
              <a:t>)</a:t>
            </a:r>
            <a:r>
              <a:rPr lang="zh-CN" altLang="zh-CN" dirty="0" smtClean="0"/>
              <a:t>表示关闭</a:t>
            </a:r>
            <a:r>
              <a:rPr lang="en-US" altLang="zh-CN" dirty="0" smtClean="0"/>
              <a:t>$</a:t>
            </a:r>
            <a:r>
              <a:rPr lang="en-US" altLang="zh-CN" dirty="0" err="1" smtClean="0"/>
              <a:t>fp</a:t>
            </a:r>
            <a:r>
              <a:rPr lang="zh-CN" altLang="zh-CN" dirty="0" smtClean="0"/>
              <a:t>所指的文件。</a:t>
            </a:r>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关于本地计算机上的一个小网页</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57</a:t>
            </a:fld>
            <a:endParaRPr lang="zh-CN" altLang="en-US"/>
          </a:p>
        </p:txBody>
      </p:sp>
      <p:sp>
        <p:nvSpPr>
          <p:cNvPr id="6" name="内容占位符 5"/>
          <p:cNvSpPr>
            <a:spLocks noGrp="1"/>
          </p:cNvSpPr>
          <p:nvPr>
            <p:ph idx="1"/>
          </p:nvPr>
        </p:nvSpPr>
        <p:spPr/>
        <p:txBody>
          <a:bodyPr/>
          <a:lstStyle/>
          <a:p>
            <a:r>
              <a:rPr lang="zh-CN" altLang="zh-CN" dirty="0" smtClean="0"/>
              <a:t>首先，需要向大家介绍</a:t>
            </a:r>
            <a:r>
              <a:rPr lang="en-US" altLang="zh-CN" dirty="0" smtClean="0"/>
              <a:t>IIS</a:t>
            </a:r>
            <a:r>
              <a:rPr lang="zh-CN" altLang="zh-CN" dirty="0" smtClean="0"/>
              <a:t>（</a:t>
            </a:r>
            <a:r>
              <a:rPr lang="en-US" altLang="zh-CN" dirty="0" smtClean="0"/>
              <a:t>Internet Information Services</a:t>
            </a:r>
            <a:r>
              <a:rPr lang="zh-CN" altLang="zh-CN" dirty="0" smtClean="0"/>
              <a:t>），即互联网信息服务。它是由微软提供的基于</a:t>
            </a:r>
            <a:r>
              <a:rPr lang="en-US" altLang="zh-CN" dirty="0" smtClean="0"/>
              <a:t>Windows</a:t>
            </a:r>
            <a:r>
              <a:rPr lang="zh-CN" altLang="zh-CN" dirty="0" smtClean="0"/>
              <a:t>的互联网的基本服务，提供了很多</a:t>
            </a:r>
            <a:r>
              <a:rPr lang="en-US" altLang="zh-CN" dirty="0" smtClean="0"/>
              <a:t>Web</a:t>
            </a:r>
            <a:r>
              <a:rPr lang="zh-CN" altLang="zh-CN" dirty="0" smtClean="0"/>
              <a:t>服务的组件，例如下面例子要用到的</a:t>
            </a:r>
            <a:r>
              <a:rPr lang="en-US" altLang="zh-CN" dirty="0" smtClean="0"/>
              <a:t>Web</a:t>
            </a:r>
            <a:r>
              <a:rPr lang="zh-CN" altLang="zh-CN" dirty="0" smtClean="0"/>
              <a:t>服务器。</a:t>
            </a:r>
          </a:p>
          <a:p>
            <a:r>
              <a:rPr lang="zh-CN" altLang="zh-CN" dirty="0" smtClean="0"/>
              <a:t>根据网上提供的教程大家可以在自己的计算机上安装</a:t>
            </a:r>
            <a:r>
              <a:rPr lang="en-US" altLang="zh-CN" dirty="0" smtClean="0"/>
              <a:t>IIS</a:t>
            </a:r>
            <a:r>
              <a:rPr lang="zh-CN" altLang="zh-CN" dirty="0" smtClean="0"/>
              <a:t>。</a:t>
            </a:r>
            <a:r>
              <a:rPr lang="en-US" altLang="zh-CN" dirty="0" smtClean="0"/>
              <a:t>IIS</a:t>
            </a:r>
            <a:r>
              <a:rPr lang="zh-CN" altLang="zh-CN" dirty="0" smtClean="0"/>
              <a:t>安装完成后，会在系统盘（通常是</a:t>
            </a:r>
            <a:r>
              <a:rPr lang="en-US" altLang="zh-CN" dirty="0" smtClean="0"/>
              <a:t>C</a:t>
            </a:r>
            <a:r>
              <a:rPr lang="zh-CN" altLang="zh-CN" dirty="0" smtClean="0"/>
              <a:t>盘吧）创建一个</a:t>
            </a:r>
            <a:r>
              <a:rPr lang="en-US" altLang="zh-CN" dirty="0" smtClean="0"/>
              <a:t>”</a:t>
            </a:r>
            <a:r>
              <a:rPr lang="en-US" altLang="zh-CN" dirty="0" err="1" smtClean="0"/>
              <a:t>inetpub</a:t>
            </a:r>
            <a:r>
              <a:rPr lang="en-US" altLang="zh-CN" dirty="0" smtClean="0"/>
              <a:t>”</a:t>
            </a:r>
            <a:r>
              <a:rPr lang="zh-CN" altLang="zh-CN" dirty="0" smtClean="0"/>
              <a:t>文件夹。安装完成</a:t>
            </a:r>
            <a:r>
              <a:rPr lang="en-US" altLang="zh-CN" dirty="0" smtClean="0"/>
              <a:t>IIS</a:t>
            </a:r>
            <a:r>
              <a:rPr lang="zh-CN" altLang="zh-CN" dirty="0" smtClean="0"/>
              <a:t>以后，还需要对</a:t>
            </a:r>
            <a:r>
              <a:rPr lang="en-US" altLang="zh-CN" dirty="0" smtClean="0"/>
              <a:t>IIS</a:t>
            </a:r>
            <a:r>
              <a:rPr lang="zh-CN" altLang="zh-CN" dirty="0" smtClean="0"/>
              <a:t>进行配置。在</a:t>
            </a:r>
            <a:r>
              <a:rPr lang="en-US" altLang="zh-CN" dirty="0" smtClean="0"/>
              <a:t>Windows</a:t>
            </a:r>
            <a:r>
              <a:rPr lang="zh-CN" altLang="zh-CN" dirty="0" smtClean="0"/>
              <a:t>下的</a:t>
            </a:r>
            <a:r>
              <a:rPr lang="en-US" altLang="zh-CN" dirty="0" smtClean="0"/>
              <a:t>IIS</a:t>
            </a:r>
            <a:r>
              <a:rPr lang="zh-CN" altLang="zh-CN" dirty="0" smtClean="0"/>
              <a:t>管理器中可以进行端口、物理路径以及默认文档等一系列属性的设置。</a:t>
            </a:r>
          </a:p>
          <a:p>
            <a:r>
              <a:rPr lang="zh-CN" altLang="zh-CN" dirty="0" smtClean="0"/>
              <a:t>在</a:t>
            </a:r>
            <a:r>
              <a:rPr lang="en-US" altLang="zh-CN" dirty="0" err="1" smtClean="0"/>
              <a:t>inetpub</a:t>
            </a:r>
            <a:r>
              <a:rPr lang="zh-CN" altLang="zh-CN" dirty="0" smtClean="0"/>
              <a:t>文件夹中的</a:t>
            </a:r>
            <a:r>
              <a:rPr lang="en-US" altLang="zh-CN" dirty="0" err="1" smtClean="0"/>
              <a:t>wwwroot</a:t>
            </a:r>
            <a:r>
              <a:rPr lang="zh-CN" altLang="zh-CN" dirty="0" smtClean="0"/>
              <a:t>文件夹里添加一个名为</a:t>
            </a:r>
            <a:r>
              <a:rPr lang="en-US" altLang="zh-CN" dirty="0" smtClean="0"/>
              <a:t>“index.htm”</a:t>
            </a:r>
            <a:r>
              <a:rPr lang="zh-CN" altLang="zh-CN" dirty="0" smtClean="0"/>
              <a:t>的网页。</a:t>
            </a:r>
            <a:r>
              <a:rPr lang="en-US" altLang="zh-CN" dirty="0" smtClean="0"/>
              <a:t>IIS</a:t>
            </a:r>
            <a:r>
              <a:rPr lang="zh-CN" altLang="zh-CN" dirty="0" smtClean="0"/>
              <a:t>管理器默认文档中有</a:t>
            </a:r>
            <a:r>
              <a:rPr lang="en-US" altLang="zh-CN" dirty="0" smtClean="0"/>
              <a:t>index.htm</a:t>
            </a:r>
            <a:r>
              <a:rPr lang="zh-CN" altLang="zh-CN" dirty="0" smtClean="0"/>
              <a:t>这个文档，在浏览器的地址栏中输入</a:t>
            </a:r>
            <a:r>
              <a:rPr lang="en-US" altLang="zh-CN" dirty="0" smtClean="0"/>
              <a:t>http://localhost/</a:t>
            </a:r>
            <a:r>
              <a:rPr lang="zh-CN" altLang="zh-CN" dirty="0" smtClean="0"/>
              <a:t>或者</a:t>
            </a:r>
            <a:r>
              <a:rPr lang="en-US" altLang="zh-CN" dirty="0" smtClean="0"/>
              <a:t>http://127.0.0.1/</a:t>
            </a:r>
            <a:r>
              <a:rPr lang="zh-CN" altLang="zh-CN" dirty="0" smtClean="0"/>
              <a:t>，则会呈现我们写的</a:t>
            </a:r>
            <a:r>
              <a:rPr lang="en-US" altLang="zh-CN" dirty="0" smtClean="0"/>
              <a:t>index.htm</a:t>
            </a:r>
            <a:r>
              <a:rPr lang="zh-CN" altLang="en-US" dirty="0" smtClean="0"/>
              <a:t>。</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关于本地计算机上的一个小网页</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58</a:t>
            </a:fld>
            <a:endParaRPr lang="zh-CN" altLang="en-US"/>
          </a:p>
        </p:txBody>
      </p:sp>
      <p:sp>
        <p:nvSpPr>
          <p:cNvPr id="6" name="内容占位符 5"/>
          <p:cNvSpPr>
            <a:spLocks noGrp="1"/>
          </p:cNvSpPr>
          <p:nvPr>
            <p:ph sz="half" idx="2"/>
          </p:nvPr>
        </p:nvSpPr>
        <p:spPr/>
        <p:txBody>
          <a:bodyPr>
            <a:normAutofit fontScale="62500" lnSpcReduction="20000"/>
          </a:bodyPr>
          <a:lstStyle/>
          <a:p>
            <a:r>
              <a:rPr lang="en-US" altLang="zh-CN" b="1" dirty="0" smtClean="0"/>
              <a:t>&lt;</a:t>
            </a:r>
            <a:r>
              <a:rPr lang="zh-CN" altLang="zh-CN" b="1" dirty="0" smtClean="0"/>
              <a:t>程序：</a:t>
            </a:r>
            <a:r>
              <a:rPr lang="en-US" altLang="zh-CN" b="1" dirty="0" smtClean="0"/>
              <a:t>Index.htm&gt;</a:t>
            </a:r>
            <a:endParaRPr lang="zh-CN" altLang="zh-CN" dirty="0" smtClean="0"/>
          </a:p>
          <a:p>
            <a:r>
              <a:rPr lang="en-US" altLang="zh-CN" dirty="0" smtClean="0"/>
              <a:t>&lt;html&gt;</a:t>
            </a:r>
            <a:endParaRPr lang="zh-CN" altLang="zh-CN" dirty="0" smtClean="0"/>
          </a:p>
          <a:p>
            <a:r>
              <a:rPr lang="en-US" altLang="zh-CN" dirty="0" smtClean="0"/>
              <a:t>&lt;head&gt;</a:t>
            </a:r>
            <a:endParaRPr lang="zh-CN" altLang="zh-CN" dirty="0" smtClean="0"/>
          </a:p>
          <a:p>
            <a:r>
              <a:rPr lang="en-US" altLang="zh-CN" dirty="0" smtClean="0"/>
              <a:t>&lt;script&gt;				&lt;!--</a:t>
            </a:r>
            <a:r>
              <a:rPr lang="zh-CN" altLang="zh-CN" dirty="0" smtClean="0"/>
              <a:t>表示以下为</a:t>
            </a:r>
            <a:r>
              <a:rPr lang="en-US" altLang="zh-CN" dirty="0" smtClean="0"/>
              <a:t>JavaScript</a:t>
            </a:r>
            <a:r>
              <a:rPr lang="zh-CN" altLang="zh-CN" dirty="0" smtClean="0"/>
              <a:t>内容</a:t>
            </a:r>
            <a:r>
              <a:rPr lang="en-US" altLang="zh-CN" dirty="0" smtClean="0"/>
              <a:t>--&gt;</a:t>
            </a:r>
            <a:endParaRPr lang="zh-CN" altLang="zh-CN" dirty="0" smtClean="0"/>
          </a:p>
          <a:p>
            <a:r>
              <a:rPr lang="en-US" altLang="zh-CN" dirty="0" smtClean="0"/>
              <a:t>function </a:t>
            </a:r>
            <a:r>
              <a:rPr lang="en-US" altLang="zh-CN" dirty="0" err="1" smtClean="0"/>
              <a:t>checkpost</a:t>
            </a:r>
            <a:r>
              <a:rPr lang="en-US" altLang="zh-CN" dirty="0" smtClean="0"/>
              <a:t>(){</a:t>
            </a:r>
            <a:endParaRPr lang="zh-CN" altLang="zh-CN" dirty="0" smtClean="0"/>
          </a:p>
          <a:p>
            <a:r>
              <a:rPr lang="en-US" altLang="zh-CN" dirty="0" smtClean="0"/>
              <a:t>       if(</a:t>
            </a:r>
            <a:r>
              <a:rPr lang="en-US" altLang="zh-CN" dirty="0" err="1" smtClean="0"/>
              <a:t>document.getElementById</a:t>
            </a:r>
            <a:r>
              <a:rPr lang="en-US" altLang="zh-CN" dirty="0" smtClean="0"/>
              <a:t>("name").value=="hello"   </a:t>
            </a:r>
            <a:endParaRPr lang="zh-CN" altLang="zh-CN" dirty="0" smtClean="0"/>
          </a:p>
          <a:p>
            <a:r>
              <a:rPr lang="en-US" altLang="zh-CN" dirty="0" smtClean="0"/>
              <a:t>&lt;!--</a:t>
            </a:r>
            <a:r>
              <a:rPr lang="zh-CN" altLang="zh-CN" dirty="0" smtClean="0"/>
              <a:t>在网页中用</a:t>
            </a:r>
            <a:r>
              <a:rPr lang="en-US" altLang="zh-CN" dirty="0" smtClean="0"/>
              <a:t>Id</a:t>
            </a:r>
            <a:r>
              <a:rPr lang="zh-CN" altLang="zh-CN" dirty="0" smtClean="0"/>
              <a:t>的方式确定这个元素，判断元素的值是否等于</a:t>
            </a:r>
            <a:r>
              <a:rPr lang="en-US" altLang="zh-CN" dirty="0" smtClean="0"/>
              <a:t>”hello” --&gt;</a:t>
            </a:r>
            <a:endParaRPr lang="zh-CN" altLang="zh-CN" dirty="0" smtClean="0"/>
          </a:p>
          <a:p>
            <a:r>
              <a:rPr lang="en-US" altLang="zh-CN" dirty="0" smtClean="0"/>
              <a:t>&amp;&amp; </a:t>
            </a:r>
            <a:r>
              <a:rPr lang="en-US" altLang="zh-CN" dirty="0" err="1" smtClean="0"/>
              <a:t>document.getElementById</a:t>
            </a:r>
            <a:r>
              <a:rPr lang="en-US" altLang="zh-CN" dirty="0" smtClean="0"/>
              <a:t>("pw").value=="123"){</a:t>
            </a:r>
            <a:endParaRPr lang="zh-CN" altLang="zh-CN" dirty="0" smtClean="0"/>
          </a:p>
          <a:p>
            <a:r>
              <a:rPr lang="en-US" altLang="zh-CN" dirty="0" smtClean="0"/>
              <a:t>	alert("</a:t>
            </a:r>
            <a:r>
              <a:rPr lang="zh-CN" altLang="zh-CN" dirty="0" smtClean="0"/>
              <a:t>用户名密码正确！</a:t>
            </a:r>
            <a:r>
              <a:rPr lang="en-US" altLang="zh-CN" dirty="0" smtClean="0"/>
              <a:t>");  &lt;!--</a:t>
            </a:r>
            <a:r>
              <a:rPr lang="zh-CN" altLang="zh-CN" dirty="0" smtClean="0"/>
              <a:t>弹出对话框显示为</a:t>
            </a:r>
            <a:r>
              <a:rPr lang="en-US" altLang="zh-CN" dirty="0" smtClean="0"/>
              <a:t>“</a:t>
            </a:r>
            <a:r>
              <a:rPr lang="zh-CN" altLang="zh-CN" dirty="0" smtClean="0"/>
              <a:t>用户名密码正确</a:t>
            </a:r>
            <a:r>
              <a:rPr lang="en-US" altLang="zh-CN" dirty="0" smtClean="0"/>
              <a:t>”--&gt;</a:t>
            </a:r>
            <a:endParaRPr lang="zh-CN" altLang="zh-CN" dirty="0" smtClean="0"/>
          </a:p>
          <a:p>
            <a:r>
              <a:rPr lang="en-US" altLang="zh-CN" dirty="0" smtClean="0"/>
              <a:t>	}else{</a:t>
            </a:r>
            <a:endParaRPr lang="zh-CN" altLang="zh-CN" dirty="0" smtClean="0"/>
          </a:p>
          <a:p>
            <a:r>
              <a:rPr lang="en-US" altLang="zh-CN" dirty="0" smtClean="0"/>
              <a:t>	alert("</a:t>
            </a:r>
            <a:r>
              <a:rPr lang="zh-CN" altLang="zh-CN" dirty="0" smtClean="0"/>
              <a:t>用户名或密码不正确！</a:t>
            </a:r>
            <a:r>
              <a:rPr lang="en-US" altLang="zh-CN" dirty="0" smtClean="0"/>
              <a:t>")</a:t>
            </a:r>
            <a:endParaRPr lang="zh-CN" altLang="zh-CN" dirty="0" smtClean="0"/>
          </a:p>
          <a:p>
            <a:r>
              <a:rPr lang="en-US" altLang="zh-CN" dirty="0" smtClean="0"/>
              <a:t>	return false;</a:t>
            </a:r>
            <a:endParaRPr lang="zh-CN" altLang="zh-CN" dirty="0" smtClean="0"/>
          </a:p>
          <a:p>
            <a:r>
              <a:rPr lang="en-US" altLang="zh-CN" dirty="0" smtClean="0"/>
              <a:t>	}</a:t>
            </a:r>
            <a:endParaRPr lang="zh-CN" altLang="zh-CN" dirty="0" smtClean="0"/>
          </a:p>
          <a:p>
            <a:r>
              <a:rPr lang="en-US" altLang="zh-CN" dirty="0" smtClean="0"/>
              <a:t>	}</a:t>
            </a:r>
            <a:endParaRPr lang="zh-CN" altLang="zh-CN" dirty="0" smtClean="0"/>
          </a:p>
          <a:p>
            <a:r>
              <a:rPr lang="en-US" altLang="zh-CN" dirty="0" smtClean="0"/>
              <a:t>&lt;/script&gt;</a:t>
            </a:r>
            <a:endParaRPr lang="zh-CN" altLang="zh-CN" dirty="0" smtClean="0"/>
          </a:p>
          <a:p>
            <a:r>
              <a:rPr lang="en-US" altLang="zh-CN" dirty="0" smtClean="0"/>
              <a:t>&lt;/head&gt;</a:t>
            </a:r>
          </a:p>
          <a:p>
            <a:endParaRPr lang="zh-CN" altLang="zh-CN" dirty="0" smtClean="0"/>
          </a:p>
          <a:p>
            <a:r>
              <a:rPr lang="en-US" altLang="zh-CN" dirty="0" smtClean="0"/>
              <a:t>&lt;body </a:t>
            </a:r>
            <a:r>
              <a:rPr lang="en-US" altLang="zh-CN" dirty="0" err="1" smtClean="0"/>
              <a:t>bgColor</a:t>
            </a:r>
            <a:r>
              <a:rPr lang="en-US" altLang="zh-CN" dirty="0" smtClean="0"/>
              <a:t>="#FFCC00" text="#000000" &gt;     &lt;!--</a:t>
            </a:r>
            <a:r>
              <a:rPr lang="zh-CN" altLang="zh-CN" dirty="0" smtClean="0"/>
              <a:t>设置背景颜色和文本颜色</a:t>
            </a:r>
            <a:r>
              <a:rPr lang="en-US" altLang="zh-CN" dirty="0" smtClean="0"/>
              <a:t>--&gt;</a:t>
            </a:r>
            <a:endParaRPr lang="zh-CN" altLang="zh-CN" dirty="0" smtClean="0"/>
          </a:p>
          <a:p>
            <a:r>
              <a:rPr lang="en-US" altLang="zh-CN" dirty="0" smtClean="0"/>
              <a:t>&lt;label for="name"&gt;</a:t>
            </a:r>
            <a:r>
              <a:rPr lang="zh-CN" altLang="zh-CN" dirty="0" smtClean="0"/>
              <a:t>用户名：</a:t>
            </a:r>
            <a:r>
              <a:rPr lang="en-US" altLang="zh-CN" dirty="0" smtClean="0"/>
              <a:t>&lt;/label&gt;       &lt;!--</a:t>
            </a:r>
            <a:r>
              <a:rPr lang="zh-CN" altLang="zh-CN" dirty="0" smtClean="0"/>
              <a:t>绑定</a:t>
            </a:r>
            <a:r>
              <a:rPr lang="en-US" altLang="zh-CN" dirty="0" smtClean="0"/>
              <a:t>id</a:t>
            </a:r>
            <a:r>
              <a:rPr lang="zh-CN" altLang="zh-CN" dirty="0" smtClean="0"/>
              <a:t>为</a:t>
            </a:r>
            <a:r>
              <a:rPr lang="en-US" altLang="zh-CN" dirty="0" smtClean="0"/>
              <a:t>name</a:t>
            </a:r>
            <a:r>
              <a:rPr lang="zh-CN" altLang="zh-CN" dirty="0" smtClean="0"/>
              <a:t>的</a:t>
            </a:r>
            <a:r>
              <a:rPr lang="en-US" altLang="zh-CN" dirty="0" smtClean="0"/>
              <a:t>HTML</a:t>
            </a:r>
            <a:r>
              <a:rPr lang="zh-CN" altLang="zh-CN" dirty="0" smtClean="0"/>
              <a:t>元素</a:t>
            </a:r>
            <a:r>
              <a:rPr lang="en-US" altLang="zh-CN" dirty="0" smtClean="0"/>
              <a:t>--&gt;</a:t>
            </a:r>
            <a:endParaRPr lang="zh-CN" altLang="zh-CN" dirty="0" smtClean="0"/>
          </a:p>
          <a:p>
            <a:r>
              <a:rPr lang="en-US" altLang="zh-CN" dirty="0" smtClean="0"/>
              <a:t>&lt;input type="text" name="name" id="name" /&gt;&lt;</a:t>
            </a:r>
            <a:r>
              <a:rPr lang="en-US" altLang="zh-CN" dirty="0" err="1" smtClean="0"/>
              <a:t>br</a:t>
            </a:r>
            <a:r>
              <a:rPr lang="en-US" altLang="zh-CN" dirty="0" smtClean="0"/>
              <a:t> /&gt;	     </a:t>
            </a:r>
            <a:endParaRPr lang="zh-CN" altLang="zh-CN" dirty="0" smtClean="0"/>
          </a:p>
          <a:p>
            <a:r>
              <a:rPr lang="en-US" altLang="zh-CN" dirty="0" smtClean="0"/>
              <a:t>&lt;!--</a:t>
            </a:r>
            <a:r>
              <a:rPr lang="zh-CN" altLang="zh-CN" dirty="0" smtClean="0"/>
              <a:t>这个</a:t>
            </a:r>
            <a:r>
              <a:rPr lang="en-US" altLang="zh-CN" dirty="0" smtClean="0"/>
              <a:t>input</a:t>
            </a:r>
            <a:r>
              <a:rPr lang="zh-CN" altLang="zh-CN" dirty="0" smtClean="0"/>
              <a:t>元素类型为文本，名字为</a:t>
            </a:r>
            <a:r>
              <a:rPr lang="en-US" altLang="zh-CN" dirty="0" smtClean="0"/>
              <a:t>name</a:t>
            </a:r>
            <a:r>
              <a:rPr lang="zh-CN" altLang="zh-CN" dirty="0" smtClean="0"/>
              <a:t>，</a:t>
            </a:r>
            <a:r>
              <a:rPr lang="en-US" altLang="zh-CN" dirty="0" smtClean="0"/>
              <a:t>id</a:t>
            </a:r>
            <a:r>
              <a:rPr lang="zh-CN" altLang="zh-CN" dirty="0" smtClean="0"/>
              <a:t>为</a:t>
            </a:r>
            <a:r>
              <a:rPr lang="en-US" altLang="zh-CN" dirty="0" smtClean="0"/>
              <a:t>name--&gt;</a:t>
            </a:r>
            <a:endParaRPr lang="zh-CN" altLang="zh-CN" dirty="0" smtClean="0"/>
          </a:p>
          <a:p>
            <a:r>
              <a:rPr lang="en-US" altLang="zh-CN" dirty="0" smtClean="0"/>
              <a:t>&lt;label for="pw"&gt;</a:t>
            </a:r>
            <a:r>
              <a:rPr lang="zh-CN" altLang="zh-CN" dirty="0" smtClean="0"/>
              <a:t>密码：</a:t>
            </a:r>
            <a:r>
              <a:rPr lang="en-US" altLang="zh-CN" dirty="0" smtClean="0"/>
              <a:t>&lt;/label&gt;</a:t>
            </a:r>
            <a:endParaRPr lang="zh-CN" altLang="zh-CN" dirty="0" smtClean="0"/>
          </a:p>
          <a:p>
            <a:r>
              <a:rPr lang="en-US" altLang="zh-CN" dirty="0" smtClean="0"/>
              <a:t>&lt;input type="password" name="pw" id="pw" /&gt;&lt;</a:t>
            </a:r>
            <a:r>
              <a:rPr lang="en-US" altLang="zh-CN" dirty="0" err="1" smtClean="0"/>
              <a:t>br</a:t>
            </a:r>
            <a:r>
              <a:rPr lang="en-US" altLang="zh-CN" dirty="0" smtClean="0"/>
              <a:t> /&gt;</a:t>
            </a:r>
            <a:endParaRPr lang="zh-CN" altLang="zh-CN" dirty="0" smtClean="0"/>
          </a:p>
          <a:p>
            <a:r>
              <a:rPr lang="en-US" altLang="zh-CN" dirty="0" smtClean="0"/>
              <a:t>&lt;button type="button" </a:t>
            </a:r>
            <a:r>
              <a:rPr lang="en-US" altLang="zh-CN" dirty="0" err="1" smtClean="0"/>
              <a:t>onclick</a:t>
            </a:r>
            <a:r>
              <a:rPr lang="en-US" altLang="zh-CN" dirty="0" smtClean="0"/>
              <a:t>="</a:t>
            </a:r>
            <a:r>
              <a:rPr lang="en-US" altLang="zh-CN" dirty="0" err="1" smtClean="0"/>
              <a:t>checkpost</a:t>
            </a:r>
            <a:r>
              <a:rPr lang="en-US" altLang="zh-CN" dirty="0" smtClean="0"/>
              <a:t>()"&gt;</a:t>
            </a:r>
            <a:r>
              <a:rPr lang="zh-CN" altLang="zh-CN" dirty="0" smtClean="0"/>
              <a:t>提交</a:t>
            </a:r>
            <a:r>
              <a:rPr lang="en-US" altLang="zh-CN" dirty="0" smtClean="0"/>
              <a:t>&lt;/button&gt; </a:t>
            </a:r>
            <a:endParaRPr lang="zh-CN" altLang="zh-CN" dirty="0" smtClean="0"/>
          </a:p>
          <a:p>
            <a:r>
              <a:rPr lang="en-US" altLang="zh-CN" dirty="0" smtClean="0"/>
              <a:t>&lt;!--</a:t>
            </a:r>
            <a:r>
              <a:rPr lang="zh-CN" altLang="zh-CN" dirty="0" smtClean="0"/>
              <a:t>这个按钮的类型为</a:t>
            </a:r>
            <a:r>
              <a:rPr lang="en-US" altLang="zh-CN" dirty="0" smtClean="0"/>
              <a:t>“</a:t>
            </a:r>
            <a:r>
              <a:rPr lang="zh-CN" altLang="zh-CN" dirty="0" smtClean="0"/>
              <a:t>按钮</a:t>
            </a:r>
            <a:r>
              <a:rPr lang="en-US" altLang="zh-CN" dirty="0" smtClean="0"/>
              <a:t>”</a:t>
            </a:r>
            <a:r>
              <a:rPr lang="zh-CN" altLang="zh-CN" dirty="0" smtClean="0"/>
              <a:t>，触发的时间是</a:t>
            </a:r>
            <a:r>
              <a:rPr lang="en-US" altLang="zh-CN" dirty="0" err="1" smtClean="0"/>
              <a:t>checkpost</a:t>
            </a:r>
            <a:r>
              <a:rPr lang="zh-CN" altLang="zh-CN" dirty="0" smtClean="0"/>
              <a:t>函数</a:t>
            </a:r>
            <a:r>
              <a:rPr lang="en-US" altLang="zh-CN" dirty="0" smtClean="0"/>
              <a:t>--&gt;</a:t>
            </a:r>
            <a:endParaRPr lang="zh-CN" altLang="zh-CN" dirty="0" smtClean="0"/>
          </a:p>
          <a:p>
            <a:r>
              <a:rPr lang="en-US" altLang="zh-CN" dirty="0" smtClean="0"/>
              <a:t>&lt;/body&gt;</a:t>
            </a:r>
            <a:endParaRPr lang="zh-CN" altLang="zh-CN" dirty="0" smtClean="0"/>
          </a:p>
          <a:p>
            <a:r>
              <a:rPr lang="en-US" altLang="zh-CN" dirty="0" smtClean="0"/>
              <a:t>&lt;/html&gt;</a:t>
            </a:r>
            <a:endParaRPr lang="zh-CN" altLang="zh-CN" dirty="0" smtClean="0"/>
          </a:p>
          <a:p>
            <a:endParaRPr lang="zh-CN" altLang="en-US" dirty="0"/>
          </a:p>
        </p:txBody>
      </p:sp>
      <p:sp>
        <p:nvSpPr>
          <p:cNvPr id="7" name="内容占位符 6"/>
          <p:cNvSpPr>
            <a:spLocks noGrp="1"/>
          </p:cNvSpPr>
          <p:nvPr>
            <p:ph idx="1"/>
          </p:nvPr>
        </p:nvSpPr>
        <p:spPr>
          <a:xfrm>
            <a:off x="467544" y="1340769"/>
            <a:ext cx="4762872" cy="1159537"/>
          </a:xfrm>
        </p:spPr>
        <p:txBody>
          <a:bodyPr>
            <a:normAutofit fontScale="92500"/>
          </a:bodyPr>
          <a:lstStyle/>
          <a:p>
            <a:pPr>
              <a:buNone/>
            </a:pPr>
            <a:r>
              <a:rPr lang="en-US" altLang="zh-CN" dirty="0" smtClean="0"/>
              <a:t>	</a:t>
            </a:r>
            <a:r>
              <a:rPr lang="zh-CN" altLang="zh-CN" dirty="0" smtClean="0"/>
              <a:t>这是一个静态网页，它的功能是验证用户名是不是</a:t>
            </a:r>
            <a:r>
              <a:rPr lang="en-US" altLang="zh-CN" dirty="0" smtClean="0"/>
              <a:t>“hello”</a:t>
            </a:r>
            <a:r>
              <a:rPr lang="zh-CN" altLang="zh-CN" dirty="0" smtClean="0"/>
              <a:t>，密码是不是</a:t>
            </a:r>
            <a:r>
              <a:rPr lang="en-US" altLang="zh-CN" dirty="0" smtClean="0"/>
              <a:t>“123”</a:t>
            </a:r>
            <a:r>
              <a:rPr lang="zh-CN" altLang="zh-CN" dirty="0" smtClean="0"/>
              <a:t>。</a:t>
            </a:r>
            <a:r>
              <a:rPr lang="zh-CN" altLang="en-US" dirty="0" smtClean="0"/>
              <a:t>下图</a:t>
            </a:r>
            <a:r>
              <a:rPr lang="zh-CN" altLang="zh-CN" dirty="0" smtClean="0"/>
              <a:t>是这个静态网页实现的人机交互界面。</a:t>
            </a:r>
            <a:endParaRPr lang="zh-CN" altLang="en-US" dirty="0"/>
          </a:p>
        </p:txBody>
      </p:sp>
      <p:pic>
        <p:nvPicPr>
          <p:cNvPr id="71682" name="Picture 2" descr="QQ截图20140411092050"/>
          <p:cNvPicPr>
            <a:picLocks noChangeAspect="1" noChangeArrowheads="1"/>
          </p:cNvPicPr>
          <p:nvPr/>
        </p:nvPicPr>
        <p:blipFill>
          <a:blip r:embed="rId2" cstate="print"/>
          <a:srcRect/>
          <a:stretch>
            <a:fillRect/>
          </a:stretch>
        </p:blipFill>
        <p:spPr bwMode="auto">
          <a:xfrm>
            <a:off x="714348" y="2383806"/>
            <a:ext cx="4398963" cy="1457325"/>
          </a:xfrm>
          <a:prstGeom prst="rect">
            <a:avLst/>
          </a:prstGeom>
          <a:noFill/>
          <a:ln w="9525">
            <a:noFill/>
            <a:miter lim="800000"/>
            <a:headEnd/>
            <a:tailEnd/>
          </a:ln>
        </p:spPr>
      </p:pic>
      <p:pic>
        <p:nvPicPr>
          <p:cNvPr id="71683" name="Picture 3" descr="QQ截图20140411092119"/>
          <p:cNvPicPr>
            <a:picLocks noChangeAspect="1" noChangeArrowheads="1"/>
          </p:cNvPicPr>
          <p:nvPr/>
        </p:nvPicPr>
        <p:blipFill>
          <a:blip r:embed="rId3" cstate="print"/>
          <a:srcRect/>
          <a:stretch>
            <a:fillRect/>
          </a:stretch>
        </p:blipFill>
        <p:spPr bwMode="auto">
          <a:xfrm>
            <a:off x="723140" y="3864719"/>
            <a:ext cx="4373563" cy="1198563"/>
          </a:xfrm>
          <a:prstGeom prst="rect">
            <a:avLst/>
          </a:prstGeom>
          <a:noFill/>
          <a:ln w="9525">
            <a:noFill/>
            <a:miter lim="800000"/>
            <a:headEnd/>
            <a:tailEnd/>
          </a:ln>
        </p:spPr>
      </p:pic>
      <p:pic>
        <p:nvPicPr>
          <p:cNvPr id="71684" name="Picture 4" descr="QQ截图20140411092135"/>
          <p:cNvPicPr>
            <a:picLocks noChangeAspect="1" noChangeArrowheads="1"/>
          </p:cNvPicPr>
          <p:nvPr/>
        </p:nvPicPr>
        <p:blipFill>
          <a:blip r:embed="rId4" cstate="print"/>
          <a:srcRect/>
          <a:stretch>
            <a:fillRect/>
          </a:stretch>
        </p:blipFill>
        <p:spPr bwMode="auto">
          <a:xfrm>
            <a:off x="714348" y="5098450"/>
            <a:ext cx="4416425" cy="1268413"/>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第</a:t>
            </a:r>
            <a:r>
              <a:rPr lang="en-US" altLang="zh-CN" dirty="0" smtClean="0"/>
              <a:t>3</a:t>
            </a:r>
            <a:r>
              <a:rPr dirty="0" smtClean="0"/>
              <a:t>节 </a:t>
            </a:r>
            <a:r>
              <a:rPr dirty="0" err="1" smtClean="0"/>
              <a:t>对计算机网络的领悟</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59</a:t>
            </a:fld>
            <a:endParaRPr lang="zh-CN" altLang="en-US"/>
          </a:p>
        </p:txBody>
      </p:sp>
      <p:sp>
        <p:nvSpPr>
          <p:cNvPr id="6" name="内容占位符 5"/>
          <p:cNvSpPr>
            <a:spLocks noGrp="1"/>
          </p:cNvSpPr>
          <p:nvPr>
            <p:ph idx="1"/>
          </p:nvPr>
        </p:nvSpPr>
        <p:spPr/>
        <p:txBody>
          <a:bodyPr/>
          <a:lstStyle/>
          <a:p>
            <a:r>
              <a:rPr lang="zh-CN" altLang="en-US" dirty="0" smtClean="0"/>
              <a:t>层层负责、层层隔，复杂系统得以成</a:t>
            </a:r>
            <a:endParaRPr lang="en-US" altLang="zh-CN" dirty="0" smtClean="0"/>
          </a:p>
          <a:p>
            <a:r>
              <a:rPr lang="zh-CN" altLang="en-US" dirty="0" smtClean="0"/>
              <a:t>环环相扣、环环连，谁知粒粒皆辛苦</a:t>
            </a:r>
            <a:endParaRPr lang="en-US" altLang="zh-CN" dirty="0" smtClean="0"/>
          </a:p>
          <a:p>
            <a:r>
              <a:rPr lang="zh-CN" altLang="zh-CN" dirty="0" smtClean="0"/>
              <a:t>世界变小，纷扰多，何妨欸乃山水绿</a:t>
            </a:r>
          </a:p>
          <a:p>
            <a:pPr>
              <a:buNone/>
            </a:pP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引言</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a:t>
            </a:fld>
            <a:endParaRPr lang="zh-CN" altLang="en-US"/>
          </a:p>
        </p:txBody>
      </p:sp>
      <p:sp>
        <p:nvSpPr>
          <p:cNvPr id="6" name="内容占位符 5"/>
          <p:cNvSpPr>
            <a:spLocks noGrp="1"/>
          </p:cNvSpPr>
          <p:nvPr>
            <p:ph sz="half" idx="13"/>
          </p:nvPr>
        </p:nvSpPr>
        <p:spPr>
          <a:xfrm>
            <a:off x="467544" y="4500570"/>
            <a:ext cx="8219256" cy="1592726"/>
          </a:xfrm>
        </p:spPr>
        <p:txBody>
          <a:bodyPr>
            <a:normAutofit lnSpcReduction="10000"/>
          </a:bodyPr>
          <a:lstStyle/>
          <a:p>
            <a:pPr lvl="1">
              <a:buFont typeface="Arial" pitchFamily="34" charset="0"/>
              <a:buChar char="•"/>
            </a:pPr>
            <a:r>
              <a:rPr lang="zh-CN" altLang="en-US" dirty="0" smtClean="0"/>
              <a:t>上图即为消息在计算机网络中传输的过程图。</a:t>
            </a:r>
            <a:endParaRPr lang="en-US" altLang="zh-CN" dirty="0" smtClean="0"/>
          </a:p>
          <a:p>
            <a:pPr lvl="1">
              <a:buFont typeface="Arial" pitchFamily="34" charset="0"/>
              <a:buChar char="•"/>
            </a:pPr>
            <a:r>
              <a:rPr lang="zh-CN" altLang="en-US" dirty="0" smtClean="0"/>
              <a:t>一般我们将计算机网络分为五层，分别是</a:t>
            </a:r>
            <a:r>
              <a:rPr lang="zh-CN" altLang="en-US" b="1" dirty="0" smtClean="0">
                <a:solidFill>
                  <a:srgbClr val="FF0000"/>
                </a:solidFill>
              </a:rPr>
              <a:t>物理层、数据链路层、网络层、传输层和应用层</a:t>
            </a:r>
            <a:r>
              <a:rPr lang="zh-CN" altLang="en-US" dirty="0" smtClean="0"/>
              <a:t>，这五层在计算机网络中都有着各自的工作。</a:t>
            </a:r>
          </a:p>
          <a:p>
            <a:pPr lvl="1">
              <a:buFont typeface="Arial" pitchFamily="34" charset="0"/>
              <a:buChar char="•"/>
            </a:pPr>
            <a:endParaRPr lang="en-US" altLang="zh-CN" dirty="0" smtClean="0"/>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57" name="Object 1"/>
          <p:cNvGraphicFramePr>
            <a:graphicFrameLocks noChangeAspect="1"/>
          </p:cNvGraphicFramePr>
          <p:nvPr/>
        </p:nvGraphicFramePr>
        <p:xfrm>
          <a:off x="2214546" y="1142984"/>
          <a:ext cx="5162550" cy="3333750"/>
        </p:xfrm>
        <a:graphic>
          <a:graphicData uri="http://schemas.openxmlformats.org/presentationml/2006/ole">
            <p:oleObj spid="_x0000_s1026" r:id="rId3" imgW="5161430" imgH="3325320" progId="Visio.Drawing.11">
              <p:embed/>
            </p:oleObj>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对计算机网络的领悟</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60</a:t>
            </a:fld>
            <a:endParaRPr lang="zh-CN" altLang="en-US"/>
          </a:p>
        </p:txBody>
      </p:sp>
      <p:sp>
        <p:nvSpPr>
          <p:cNvPr id="6" name="内容占位符 5"/>
          <p:cNvSpPr>
            <a:spLocks noGrp="1"/>
          </p:cNvSpPr>
          <p:nvPr>
            <p:ph idx="1"/>
          </p:nvPr>
        </p:nvSpPr>
        <p:spPr/>
        <p:txBody>
          <a:bodyPr/>
          <a:lstStyle/>
          <a:p>
            <a:r>
              <a:rPr lang="zh-CN" altLang="en-US" b="1" dirty="0" smtClean="0"/>
              <a:t>层层负责、层层隔，复杂系统得以成</a:t>
            </a:r>
            <a:endParaRPr lang="en-US" altLang="zh-CN" b="1" dirty="0" smtClean="0"/>
          </a:p>
          <a:p>
            <a:endParaRPr lang="en-US" altLang="zh-CN" dirty="0" smtClean="0"/>
          </a:p>
          <a:p>
            <a:r>
              <a:rPr lang="zh-CN" altLang="zh-CN" dirty="0" smtClean="0"/>
              <a:t>计算机网络</a:t>
            </a:r>
            <a:r>
              <a:rPr lang="zh-CN" altLang="zh-CN" dirty="0" smtClean="0"/>
              <a:t>中存在着五个层，这五个层各司其职，负责将消息从上到下进行封装以及拆分，可以说计算机网络这个复杂的系统正是这五层所组成的。</a:t>
            </a:r>
          </a:p>
          <a:p>
            <a:r>
              <a:rPr lang="zh-CN" altLang="zh-CN" dirty="0" smtClean="0"/>
              <a:t>每一层都封装了自己的功能，并且每一层都为外界提供了接口。即使对每一层的内部功能做了修改，只要保证接口的标准和一致性，那么这个复杂系统同样能够照常运行</a:t>
            </a:r>
            <a:r>
              <a:rPr lang="zh-CN" altLang="zh-CN" dirty="0" smtClean="0"/>
              <a:t>。</a:t>
            </a:r>
            <a:endParaRPr lang="en-US" altLang="zh-CN" dirty="0" smtClean="0"/>
          </a:p>
          <a:p>
            <a:r>
              <a:rPr lang="zh-CN" altLang="zh-CN" dirty="0" smtClean="0"/>
              <a:t>如今的任何复杂的系统都是如此，都讲究分而治之。没有哪个系统的设计开发者愿意将所有的功能实现在一个模块中。</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对计算机网络的领悟</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61</a:t>
            </a:fld>
            <a:endParaRPr lang="zh-CN" altLang="en-US"/>
          </a:p>
        </p:txBody>
      </p:sp>
      <p:sp>
        <p:nvSpPr>
          <p:cNvPr id="6" name="内容占位符 5"/>
          <p:cNvSpPr>
            <a:spLocks noGrp="1"/>
          </p:cNvSpPr>
          <p:nvPr>
            <p:ph sz="half" idx="13"/>
          </p:nvPr>
        </p:nvSpPr>
        <p:spPr>
          <a:xfrm>
            <a:off x="467544" y="4357694"/>
            <a:ext cx="8219256" cy="1735602"/>
          </a:xfrm>
        </p:spPr>
        <p:txBody>
          <a:bodyPr>
            <a:normAutofit fontScale="77500" lnSpcReduction="20000"/>
          </a:bodyPr>
          <a:lstStyle/>
          <a:p>
            <a:r>
              <a:rPr lang="en-US" altLang="zh-CN" dirty="0" smtClean="0"/>
              <a:t>        </a:t>
            </a:r>
            <a:r>
              <a:rPr lang="zh-CN" altLang="zh-CN" dirty="0" smtClean="0"/>
              <a:t>消息</a:t>
            </a:r>
            <a:r>
              <a:rPr lang="zh-CN" altLang="zh-CN" dirty="0" smtClean="0"/>
              <a:t>从输入到经过计算机网络的五层，再到进入内网以及传送到外网，最后经过一个个路由器再送到目的计算机，然后继续通过这五层显示到对方计算机上。这中间经历了一个个环节一个个模块，如果其中的任何一个部分出现了问题，那么这个消息都将无法传送到目的计算机中</a:t>
            </a:r>
            <a:r>
              <a:rPr lang="zh-CN" altLang="zh-CN" dirty="0" smtClean="0"/>
              <a:t>。</a:t>
            </a:r>
            <a:r>
              <a:rPr lang="zh-CN" altLang="zh-CN" dirty="0" smtClean="0"/>
              <a:t>如今整个地球成了一个地球村，各个国家地区之间的交流沟通都变得简单快捷</a:t>
            </a:r>
            <a:r>
              <a:rPr lang="zh-CN" altLang="zh-CN" dirty="0" smtClean="0"/>
              <a:t>。</a:t>
            </a:r>
            <a:endParaRPr lang="en-US" altLang="zh-CN" dirty="0" smtClean="0"/>
          </a:p>
          <a:p>
            <a:r>
              <a:rPr lang="en-US" altLang="zh-CN" dirty="0" smtClean="0"/>
              <a:t>         </a:t>
            </a:r>
            <a:r>
              <a:rPr lang="zh-CN" altLang="zh-CN" dirty="0" smtClean="0"/>
              <a:t>商品</a:t>
            </a:r>
            <a:r>
              <a:rPr lang="zh-CN" altLang="zh-CN" dirty="0" smtClean="0"/>
              <a:t>的产品链也成了一个全球的商品链，其中任何一环出现了问题都将对商品产生影响。就像是</a:t>
            </a:r>
            <a:r>
              <a:rPr lang="en-US" altLang="zh-CN" dirty="0" smtClean="0"/>
              <a:t>2011</a:t>
            </a:r>
            <a:r>
              <a:rPr lang="zh-CN" altLang="zh-CN" dirty="0" smtClean="0"/>
              <a:t>年泰国的洪灾，泰国是全球第二大硬盘生产商，这次洪灾导致了全球硬盘价格的上升。从这个实例可以看出，全球的硬盘生产链也是呈现了环环相扣的情况</a:t>
            </a:r>
            <a:endParaRPr lang="zh-CN" altLang="en-US" dirty="0"/>
          </a:p>
        </p:txBody>
      </p:sp>
      <p:pic>
        <p:nvPicPr>
          <p:cNvPr id="71682" name="Picture 2" descr="C:\Users\Gaocm\Desktop\PPT模板\硬盘.jpg"/>
          <p:cNvPicPr>
            <a:picLocks noChangeAspect="1" noChangeArrowheads="1"/>
          </p:cNvPicPr>
          <p:nvPr/>
        </p:nvPicPr>
        <p:blipFill>
          <a:blip r:embed="rId2" cstate="print"/>
          <a:srcRect/>
          <a:stretch>
            <a:fillRect/>
          </a:stretch>
        </p:blipFill>
        <p:spPr bwMode="auto">
          <a:xfrm>
            <a:off x="2357422" y="1142984"/>
            <a:ext cx="4476750" cy="3133725"/>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对计算机网络的领悟</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62</a:t>
            </a:fld>
            <a:endParaRPr lang="zh-CN" altLang="en-US"/>
          </a:p>
        </p:txBody>
      </p:sp>
      <p:sp>
        <p:nvSpPr>
          <p:cNvPr id="6" name="内容占位符 5"/>
          <p:cNvSpPr>
            <a:spLocks noGrp="1"/>
          </p:cNvSpPr>
          <p:nvPr>
            <p:ph idx="1"/>
          </p:nvPr>
        </p:nvSpPr>
        <p:spPr/>
        <p:txBody>
          <a:bodyPr/>
          <a:lstStyle/>
          <a:p>
            <a:r>
              <a:rPr lang="zh-CN" altLang="zh-CN" dirty="0" smtClean="0"/>
              <a:t>网络的出现的确便利了我们的生活，我们可以足不出户的购物、观影等。身在异地的朋友家人可以通过各种聊天软件，网络视频等沟通。除此之外，各种社交软件也丰富了我们的社交圈。但网络在为我们提供各种便利之余，也为我们的生活带来了纷扰。</a:t>
            </a:r>
          </a:p>
          <a:p>
            <a:r>
              <a:rPr lang="zh-CN" altLang="zh-CN" dirty="0" smtClean="0"/>
              <a:t>大家有多久没有体会到大自然了？大家有多久没有静下心来了？我们就以渔翁为例，看看柳宗元所写的诗：</a:t>
            </a:r>
          </a:p>
          <a:p>
            <a:r>
              <a:rPr lang="zh-CN" altLang="zh-CN" dirty="0" smtClean="0"/>
              <a:t>渔翁夜傍西岩宿，晓汲清湘燃楚竹。烟销日出不见人，</a:t>
            </a:r>
            <a:r>
              <a:rPr lang="en-US" altLang="zh-CN" dirty="0" smtClean="0"/>
              <a:t> </a:t>
            </a:r>
            <a:br>
              <a:rPr lang="en-US" altLang="zh-CN" dirty="0" smtClean="0"/>
            </a:br>
            <a:r>
              <a:rPr lang="en-US" altLang="zh-CN" dirty="0" smtClean="0"/>
              <a:t>        </a:t>
            </a:r>
            <a:r>
              <a:rPr lang="zh-CN" altLang="zh-CN" dirty="0" smtClean="0"/>
              <a:t>欸</a:t>
            </a:r>
            <a:r>
              <a:rPr lang="zh-CN" altLang="zh-CN" dirty="0" smtClean="0"/>
              <a:t>乃一声山水绿。回看天际下中流，岩上无心云相逐。</a:t>
            </a:r>
          </a:p>
          <a:p>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第</a:t>
            </a:r>
            <a:r>
              <a:rPr lang="en-US" altLang="en-US" dirty="0" smtClean="0"/>
              <a:t>4</a:t>
            </a:r>
            <a:r>
              <a:rPr altLang="en-US" dirty="0" smtClean="0"/>
              <a:t>节 </a:t>
            </a:r>
            <a:r>
              <a:rPr altLang="en-US" dirty="0" err="1" smtClean="0"/>
              <a:t>初窥物联网</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63</a:t>
            </a:fld>
            <a:endParaRPr lang="zh-CN" altLang="en-US"/>
          </a:p>
        </p:txBody>
      </p:sp>
      <p:sp>
        <p:nvSpPr>
          <p:cNvPr id="6" name="内容占位符 5"/>
          <p:cNvSpPr>
            <a:spLocks noGrp="1"/>
          </p:cNvSpPr>
          <p:nvPr>
            <p:ph idx="1"/>
          </p:nvPr>
        </p:nvSpPr>
        <p:spPr/>
        <p:txBody>
          <a:bodyPr/>
          <a:lstStyle/>
          <a:p>
            <a:r>
              <a:rPr lang="zh-CN" altLang="en-US" dirty="0" smtClean="0"/>
              <a:t>未来生活中的物联网</a:t>
            </a:r>
            <a:endParaRPr lang="en-US" altLang="zh-CN" dirty="0" smtClean="0"/>
          </a:p>
          <a:p>
            <a:r>
              <a:rPr lang="zh-CN" altLang="en-US" dirty="0" smtClean="0"/>
              <a:t>智能家居</a:t>
            </a:r>
            <a:endParaRPr lang="en-US" altLang="zh-CN" dirty="0" smtClean="0"/>
          </a:p>
          <a:p>
            <a:r>
              <a:rPr lang="zh-CN" altLang="en-US" dirty="0" smtClean="0"/>
              <a:t>智能交通</a:t>
            </a:r>
            <a:endParaRPr lang="en-US" altLang="zh-CN" dirty="0" smtClean="0"/>
          </a:p>
          <a:p>
            <a:r>
              <a:rPr lang="zh-CN" altLang="en-US" dirty="0" smtClean="0"/>
              <a:t>医疗物联网</a:t>
            </a:r>
            <a:endParaRPr lang="en-US" altLang="zh-CN" dirty="0" smtClean="0"/>
          </a:p>
          <a:p>
            <a:r>
              <a:rPr lang="zh-CN" altLang="en-US" dirty="0" smtClean="0"/>
              <a:t>物</a:t>
            </a:r>
            <a:r>
              <a:rPr lang="zh-CN" altLang="en-US" dirty="0" smtClean="0"/>
              <a:t>联网相关技术</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未来生活中的物联网</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64</a:t>
            </a:fld>
            <a:endParaRPr lang="zh-CN" altLang="en-US"/>
          </a:p>
        </p:txBody>
      </p:sp>
      <p:sp>
        <p:nvSpPr>
          <p:cNvPr id="6" name="内容占位符 5"/>
          <p:cNvSpPr>
            <a:spLocks noGrp="1"/>
          </p:cNvSpPr>
          <p:nvPr>
            <p:ph sz="half" idx="13"/>
          </p:nvPr>
        </p:nvSpPr>
        <p:spPr>
          <a:xfrm>
            <a:off x="467544" y="4143380"/>
            <a:ext cx="8219256" cy="1949916"/>
          </a:xfrm>
        </p:spPr>
        <p:txBody>
          <a:bodyPr>
            <a:normAutofit fontScale="85000" lnSpcReduction="20000"/>
          </a:bodyPr>
          <a:lstStyle/>
          <a:p>
            <a:r>
              <a:rPr lang="zh-CN" altLang="zh-CN" dirty="0" smtClean="0"/>
              <a:t>在未来的生活中，物联网必定会像如今的互联网一样，是我们生活不可或缺的一部分。它甚至照顾到我们的衣食住行等各个方面。当太阳初升，窗帘会自动的徐徐打开，烤面包机也开始工作。当你洗漱完毕坐到桌子旁时，面包早已准备好。当你吃完早餐出门后，房间的空调开始调节温度，降低电量消耗。当你坐上汽车，汽车会为你选择一条最优最快速的路线，行车过程中若是遇到紧急情况，车载电脑会及时发出警报或自动刹车避让，并随时根据路况调节行车速度。同时，车载电脑还能帮你预约商场附近的停车位。如果行车过程中出现身体不适，便携式监护仪会将实时的心电等生理数据传输到医院的后台服务系统，并向亲友发送警报短信。</a:t>
            </a:r>
          </a:p>
          <a:p>
            <a:endParaRPr lang="zh-CN" altLang="en-US" dirty="0"/>
          </a:p>
        </p:txBody>
      </p:sp>
      <p:pic>
        <p:nvPicPr>
          <p:cNvPr id="73730" name="Picture 2" descr="C:\Users\Gaocm\Desktop\PPT模板\物联网.jpg"/>
          <p:cNvPicPr>
            <a:picLocks noChangeAspect="1" noChangeArrowheads="1"/>
          </p:cNvPicPr>
          <p:nvPr/>
        </p:nvPicPr>
        <p:blipFill>
          <a:blip r:embed="rId2" cstate="print"/>
          <a:srcRect/>
          <a:stretch>
            <a:fillRect/>
          </a:stretch>
        </p:blipFill>
        <p:spPr bwMode="auto">
          <a:xfrm>
            <a:off x="2071670" y="1071546"/>
            <a:ext cx="5081584" cy="3017732"/>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智能家居</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65</a:t>
            </a:fld>
            <a:endParaRPr lang="zh-CN" altLang="en-US"/>
          </a:p>
        </p:txBody>
      </p:sp>
      <p:sp>
        <p:nvSpPr>
          <p:cNvPr id="6" name="内容占位符 5"/>
          <p:cNvSpPr>
            <a:spLocks noGrp="1"/>
          </p:cNvSpPr>
          <p:nvPr>
            <p:ph sz="half" idx="1"/>
          </p:nvPr>
        </p:nvSpPr>
        <p:spPr/>
        <p:txBody>
          <a:bodyPr>
            <a:normAutofit fontScale="92500" lnSpcReduction="10000"/>
          </a:bodyPr>
          <a:lstStyle/>
          <a:p>
            <a:r>
              <a:rPr altLang="zh-CN" dirty="0" err="1"/>
              <a:t>智能家居（</a:t>
            </a:r>
            <a:r>
              <a:rPr lang="en-US" altLang="zh-CN" dirty="0" err="1"/>
              <a:t>Smart</a:t>
            </a:r>
            <a:r>
              <a:rPr lang="en-US" altLang="zh-CN" dirty="0"/>
              <a:t> </a:t>
            </a:r>
            <a:r>
              <a:rPr lang="en-US" altLang="zh-CN" dirty="0" err="1"/>
              <a:t>Home</a:t>
            </a:r>
            <a:r>
              <a:rPr altLang="zh-CN" dirty="0" err="1"/>
              <a:t>）是以住宅为载体，配备了网络通信、信息家电等自动化设备，为住户提供了舒适、高效、安全、便利的居住环境</a:t>
            </a:r>
            <a:r>
              <a:rPr altLang="zh-CN" dirty="0"/>
              <a:t>。</a:t>
            </a:r>
            <a:r>
              <a:rPr altLang="zh-CN" dirty="0" err="1"/>
              <a:t>可以说，智能家居就是一个系统</a:t>
            </a:r>
            <a:r>
              <a:rPr altLang="zh-CN" dirty="0"/>
              <a:t>。</a:t>
            </a:r>
            <a:r>
              <a:rPr altLang="zh-CN" dirty="0" err="1"/>
              <a:t>它与普通的家居相比，不仅拥有传统的居住功能，还能提供舒适安全、高品位的家庭生活</a:t>
            </a:r>
            <a:r>
              <a:rPr altLang="zh-CN" dirty="0" smtClean="0"/>
              <a:t>。</a:t>
            </a:r>
            <a:endParaRPr lang="en-US" altLang="zh-CN" dirty="0" smtClean="0"/>
          </a:p>
          <a:p>
            <a:r>
              <a:rPr dirty="0" err="1" smtClean="0"/>
              <a:t>如右图</a:t>
            </a:r>
            <a:r>
              <a:rPr altLang="zh-CN" dirty="0" err="1" smtClean="0"/>
              <a:t>所示的智能家居</a:t>
            </a:r>
            <a:r>
              <a:rPr altLang="zh-CN" dirty="0" err="1"/>
              <a:t>，平板电脑和手机通过移动互联网络接入互联网，在另外一端，家庭的上网设备也接入了互联网中</a:t>
            </a:r>
            <a:r>
              <a:rPr altLang="zh-CN" dirty="0"/>
              <a:t>。通过家庭中的上网设备（例如，路由器等）使得家庭中的无线门铃、报警器等接入互联网，人们就可以通过远端的平板电脑或者手机与家里的感应设备建立连接，从而控制家中的各种设备，实现家居的智能化。</a:t>
            </a:r>
          </a:p>
          <a:p>
            <a:endParaRPr altLang="zh-CN" dirty="0"/>
          </a:p>
          <a:p>
            <a:endParaRPr lang="zh-CN" altLang="en-US" dirty="0"/>
          </a:p>
        </p:txBody>
      </p:sp>
      <p:pic>
        <p:nvPicPr>
          <p:cNvPr id="74754" name="Picture 2" descr="b943aac7a2cae5907aea4ce2dc68d4fe63d6c29aed69-k90xDz_fw658"/>
          <p:cNvPicPr>
            <a:picLocks noChangeAspect="1" noChangeArrowheads="1"/>
          </p:cNvPicPr>
          <p:nvPr/>
        </p:nvPicPr>
        <p:blipFill>
          <a:blip r:embed="rId2" cstate="print"/>
          <a:srcRect/>
          <a:stretch>
            <a:fillRect/>
          </a:stretch>
        </p:blipFill>
        <p:spPr bwMode="auto">
          <a:xfrm>
            <a:off x="4959350" y="571480"/>
            <a:ext cx="4184650" cy="561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智能交通</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66</a:t>
            </a:fld>
            <a:endParaRPr lang="zh-CN" altLang="en-US"/>
          </a:p>
        </p:txBody>
      </p:sp>
      <p:sp>
        <p:nvSpPr>
          <p:cNvPr id="6" name="内容占位符 5"/>
          <p:cNvSpPr>
            <a:spLocks noGrp="1"/>
          </p:cNvSpPr>
          <p:nvPr>
            <p:ph sz="half" idx="13"/>
          </p:nvPr>
        </p:nvSpPr>
        <p:spPr/>
        <p:txBody>
          <a:bodyPr>
            <a:normAutofit fontScale="85000" lnSpcReduction="10000"/>
          </a:bodyPr>
          <a:lstStyle/>
          <a:p>
            <a:r>
              <a:rPr lang="en-US" altLang="zh-CN" dirty="0" smtClean="0"/>
              <a:t>        </a:t>
            </a:r>
            <a:r>
              <a:rPr lang="zh-CN" altLang="zh-CN" dirty="0" smtClean="0"/>
              <a:t>随着</a:t>
            </a:r>
            <a:r>
              <a:rPr lang="zh-CN" altLang="zh-CN" dirty="0" smtClean="0"/>
              <a:t>城市的不断发展，机动车拥有量在不断地上升，与之形成对比的是公路交通道路宽度有限。另外，随着城市的发展，交通流量更多地向大城市集中。最终，交通问题越来越严重，并且影响了我们的日常工作生活</a:t>
            </a:r>
            <a:r>
              <a:rPr lang="zh-CN" altLang="zh-CN" dirty="0" smtClean="0"/>
              <a:t>。</a:t>
            </a:r>
            <a:endParaRPr lang="en-US" altLang="zh-CN" dirty="0" smtClean="0"/>
          </a:p>
          <a:p>
            <a:r>
              <a:rPr lang="en-US" altLang="zh-CN" dirty="0" smtClean="0"/>
              <a:t>        </a:t>
            </a:r>
            <a:r>
              <a:rPr lang="zh-CN" altLang="zh-CN" dirty="0" smtClean="0"/>
              <a:t>我们</a:t>
            </a:r>
            <a:r>
              <a:rPr lang="zh-CN" altLang="zh-CN" dirty="0" smtClean="0"/>
              <a:t>希望的交通是这样的：当我们出行时，能实时获得现在的交通情况以及天气信息，这样所有的车辆都能够预先知道并规避交通堵塞，同时也能减少尾气排放快速地到达目的地，甚至还能提前预定停车位；在行车过程中，大部分的时间车辆都处于自动驾驶，或者在人为驾驶时，一旦遇到危险，车辆会紧急制动或者紧急避险，从而保障乘客的安全。</a:t>
            </a:r>
          </a:p>
          <a:p>
            <a:endParaRPr lang="zh-CN" altLang="en-US" dirty="0"/>
          </a:p>
        </p:txBody>
      </p:sp>
      <p:pic>
        <p:nvPicPr>
          <p:cNvPr id="75778" name="Picture 2" descr="430363088c639181b1e1e9e93878e7eebd8fb6561c458-RN7l5U_fw658"/>
          <p:cNvPicPr>
            <a:picLocks noChangeAspect="1" noChangeArrowheads="1"/>
          </p:cNvPicPr>
          <p:nvPr/>
        </p:nvPicPr>
        <p:blipFill>
          <a:blip r:embed="rId2" cstate="print"/>
          <a:srcRect/>
          <a:stretch>
            <a:fillRect/>
          </a:stretch>
        </p:blipFill>
        <p:spPr bwMode="auto">
          <a:xfrm>
            <a:off x="1285852" y="1500174"/>
            <a:ext cx="2398713" cy="1612900"/>
          </a:xfrm>
          <a:prstGeom prst="rect">
            <a:avLst/>
          </a:prstGeom>
          <a:noFill/>
          <a:ln w="9525">
            <a:noFill/>
            <a:miter lim="800000"/>
            <a:headEnd/>
            <a:tailEnd/>
          </a:ln>
        </p:spPr>
      </p:pic>
      <p:pic>
        <p:nvPicPr>
          <p:cNvPr id="75779" name="Picture 3" descr="下载 (1)"/>
          <p:cNvPicPr>
            <a:picLocks noChangeAspect="1" noChangeArrowheads="1"/>
          </p:cNvPicPr>
          <p:nvPr/>
        </p:nvPicPr>
        <p:blipFill>
          <a:blip r:embed="rId3" cstate="print"/>
          <a:srcRect/>
          <a:stretch>
            <a:fillRect/>
          </a:stretch>
        </p:blipFill>
        <p:spPr bwMode="auto">
          <a:xfrm>
            <a:off x="4857752" y="1500174"/>
            <a:ext cx="2165350" cy="162242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智能交通</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67</a:t>
            </a:fld>
            <a:endParaRPr lang="zh-CN" altLang="en-US"/>
          </a:p>
        </p:txBody>
      </p:sp>
      <p:sp>
        <p:nvSpPr>
          <p:cNvPr id="6" name="内容占位符 5"/>
          <p:cNvSpPr>
            <a:spLocks noGrp="1"/>
          </p:cNvSpPr>
          <p:nvPr>
            <p:ph idx="1"/>
          </p:nvPr>
        </p:nvSpPr>
        <p:spPr/>
        <p:txBody>
          <a:bodyPr>
            <a:normAutofit lnSpcReduction="10000"/>
          </a:bodyPr>
          <a:lstStyle/>
          <a:p>
            <a:r>
              <a:rPr lang="zh-CN" altLang="zh-CN" dirty="0" smtClean="0"/>
              <a:t>智能交通系统（</a:t>
            </a:r>
            <a:r>
              <a:rPr lang="en-US" altLang="zh-CN" dirty="0" smtClean="0"/>
              <a:t>Intelligent Transport System</a:t>
            </a:r>
            <a:r>
              <a:rPr lang="zh-CN" altLang="zh-CN" dirty="0" smtClean="0"/>
              <a:t>， </a:t>
            </a:r>
            <a:r>
              <a:rPr lang="en-US" altLang="zh-CN" dirty="0" smtClean="0"/>
              <a:t>ITS</a:t>
            </a:r>
            <a:r>
              <a:rPr lang="zh-CN" altLang="zh-CN" dirty="0" smtClean="0"/>
              <a:t>）是将先进的信息技术、通讯技术、传感技术、控制技术以及计算机技术等有效地集成运用于整个交通运输管理体系中，从而建立起在大范围内及全方位发挥作用的、实时、准确和高效率的综合运输和管理系统。</a:t>
            </a:r>
          </a:p>
          <a:p>
            <a:r>
              <a:rPr lang="zh-CN" altLang="zh-CN" dirty="0" smtClean="0"/>
              <a:t>在智能交通方面，</a:t>
            </a:r>
            <a:r>
              <a:rPr lang="en-US" altLang="zh-CN" dirty="0" smtClean="0"/>
              <a:t>IBM</a:t>
            </a:r>
            <a:r>
              <a:rPr lang="zh-CN" altLang="zh-CN" dirty="0" smtClean="0"/>
              <a:t>也提出了自己的智能交通产品。它有助于分析跨不同交通网络的交通行为和事件，帮助优化车流量、效率、响应事件和旅行体验等。具体来说，</a:t>
            </a:r>
            <a:r>
              <a:rPr lang="en-US" altLang="zh-CN" dirty="0" smtClean="0"/>
              <a:t>IBM</a:t>
            </a:r>
            <a:r>
              <a:rPr lang="zh-CN" altLang="zh-CN" dirty="0" smtClean="0"/>
              <a:t>的智能交通产品能够：</a:t>
            </a:r>
          </a:p>
          <a:p>
            <a:pPr lvl="0"/>
            <a:r>
              <a:rPr lang="en-US" altLang="zh-CN" dirty="0" smtClean="0"/>
              <a:t>1</a:t>
            </a:r>
            <a:r>
              <a:rPr lang="zh-CN" altLang="en-US" dirty="0" smtClean="0"/>
              <a:t>、</a:t>
            </a:r>
            <a:r>
              <a:rPr lang="zh-CN" altLang="zh-CN" dirty="0" smtClean="0"/>
              <a:t>减少</a:t>
            </a:r>
            <a:r>
              <a:rPr lang="zh-CN" altLang="zh-CN" dirty="0" smtClean="0"/>
              <a:t>道路交通拥堵；</a:t>
            </a:r>
          </a:p>
          <a:p>
            <a:pPr lvl="0"/>
            <a:r>
              <a:rPr lang="en-US" altLang="zh-CN" dirty="0" smtClean="0"/>
              <a:t>2</a:t>
            </a:r>
            <a:r>
              <a:rPr lang="zh-CN" altLang="en-US" dirty="0" smtClean="0"/>
              <a:t>、</a:t>
            </a:r>
            <a:r>
              <a:rPr lang="zh-CN" altLang="zh-CN" dirty="0" smtClean="0"/>
              <a:t>提高</a:t>
            </a:r>
            <a:r>
              <a:rPr lang="zh-CN" altLang="zh-CN" dirty="0" smtClean="0"/>
              <a:t>跨不同道路交通系统的事件可见性；</a:t>
            </a:r>
          </a:p>
          <a:p>
            <a:pPr lvl="0"/>
            <a:r>
              <a:rPr lang="en-US" altLang="zh-CN" dirty="0" smtClean="0"/>
              <a:t>3</a:t>
            </a:r>
            <a:r>
              <a:rPr lang="zh-CN" altLang="en-US" dirty="0" smtClean="0"/>
              <a:t>、</a:t>
            </a:r>
            <a:r>
              <a:rPr lang="zh-CN" altLang="zh-CN" dirty="0" smtClean="0"/>
              <a:t>分析</a:t>
            </a:r>
            <a:r>
              <a:rPr lang="zh-CN" altLang="zh-CN" dirty="0" smtClean="0"/>
              <a:t>历史数据从而获得并理解道路交通流量及事件的固定模式；</a:t>
            </a:r>
          </a:p>
          <a:p>
            <a:pPr lvl="0"/>
            <a:r>
              <a:rPr lang="en-US" altLang="zh-CN" dirty="0" smtClean="0"/>
              <a:t>4</a:t>
            </a:r>
            <a:r>
              <a:rPr lang="zh-CN" altLang="en-US" dirty="0" smtClean="0"/>
              <a:t>、</a:t>
            </a:r>
            <a:r>
              <a:rPr lang="zh-CN" altLang="zh-CN" dirty="0" smtClean="0"/>
              <a:t>预测</a:t>
            </a:r>
            <a:r>
              <a:rPr lang="zh-CN" altLang="zh-CN" dirty="0" smtClean="0"/>
              <a:t>未来一小时之内的道路交通流量状况；</a:t>
            </a:r>
          </a:p>
          <a:p>
            <a:pPr lvl="0"/>
            <a:r>
              <a:rPr lang="en-US" altLang="zh-CN" dirty="0" smtClean="0"/>
              <a:t>5</a:t>
            </a:r>
            <a:r>
              <a:rPr lang="zh-CN" altLang="en-US" dirty="0" smtClean="0"/>
              <a:t>、</a:t>
            </a:r>
            <a:r>
              <a:rPr lang="zh-CN" altLang="zh-CN" dirty="0" smtClean="0"/>
              <a:t>增加</a:t>
            </a:r>
            <a:r>
              <a:rPr lang="zh-CN" altLang="zh-CN" dirty="0" smtClean="0"/>
              <a:t>公共交通车辆、服务及相关异常的可见度；</a:t>
            </a:r>
          </a:p>
          <a:p>
            <a:pPr lvl="0"/>
            <a:r>
              <a:rPr lang="en-US" altLang="zh-CN" dirty="0" smtClean="0"/>
              <a:t>6</a:t>
            </a:r>
            <a:r>
              <a:rPr lang="zh-CN" altLang="en-US" dirty="0" smtClean="0"/>
              <a:t>、</a:t>
            </a:r>
            <a:r>
              <a:rPr lang="zh-CN" altLang="zh-CN" dirty="0" smtClean="0"/>
              <a:t>预测</a:t>
            </a:r>
            <a:r>
              <a:rPr lang="zh-CN" altLang="zh-CN" dirty="0" smtClean="0"/>
              <a:t>公共交通车辆的到达时间；</a:t>
            </a:r>
          </a:p>
          <a:p>
            <a:pPr lvl="0"/>
            <a:r>
              <a:rPr lang="en-US" altLang="zh-CN" dirty="0" smtClean="0"/>
              <a:t>7</a:t>
            </a:r>
            <a:r>
              <a:rPr lang="zh-CN" altLang="en-US" dirty="0" smtClean="0"/>
              <a:t>、</a:t>
            </a:r>
            <a:r>
              <a:rPr lang="zh-CN" altLang="zh-CN" dirty="0" smtClean="0"/>
              <a:t>分析</a:t>
            </a:r>
            <a:r>
              <a:rPr lang="zh-CN" altLang="zh-CN" dirty="0" smtClean="0"/>
              <a:t>整个公交系统的性能状况和瓶颈。</a:t>
            </a:r>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医疗物联网</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68</a:t>
            </a:fld>
            <a:endParaRPr lang="zh-CN" altLang="en-US"/>
          </a:p>
        </p:txBody>
      </p:sp>
      <p:sp>
        <p:nvSpPr>
          <p:cNvPr id="6" name="内容占位符 5"/>
          <p:cNvSpPr>
            <a:spLocks noGrp="1"/>
          </p:cNvSpPr>
          <p:nvPr>
            <p:ph idx="1"/>
          </p:nvPr>
        </p:nvSpPr>
        <p:spPr/>
        <p:txBody>
          <a:bodyPr/>
          <a:lstStyle/>
          <a:p>
            <a:r>
              <a:rPr lang="zh-CN" altLang="zh-CN" dirty="0" smtClean="0"/>
              <a:t>一直以来，健康一直都是人们所关注的话题，医疗也是这个话题中必不可少的一部分。但是，现在大家的普遍观念是有病才去医院，甚至发病了才往医院去。这种懈怠的心理每年造成了许多生命葬送在没有得到及时治疗的问题上</a:t>
            </a:r>
            <a:r>
              <a:rPr lang="zh-CN" altLang="zh-CN" dirty="0" smtClean="0"/>
              <a:t>。</a:t>
            </a:r>
            <a:endParaRPr lang="en-US" altLang="zh-CN" dirty="0" smtClean="0"/>
          </a:p>
          <a:p>
            <a:r>
              <a:rPr lang="zh-CN" altLang="zh-CN" dirty="0" smtClean="0"/>
              <a:t>从</a:t>
            </a:r>
            <a:r>
              <a:rPr lang="en-US" altLang="zh-CN" dirty="0" smtClean="0"/>
              <a:t>2004</a:t>
            </a:r>
            <a:r>
              <a:rPr lang="zh-CN" altLang="zh-CN" dirty="0" smtClean="0"/>
              <a:t>年开始，医疗行业兴起了移动医疗的热潮。移动医疗逐渐实现了医疗观念的改变，从曾经的医院业务型转变到对象管理型。也就是说，医疗行业更需要关注每一个对象，即每一个病人和参与医疗的个体，围绕着这些对象的是医生、护士、药品以及器械</a:t>
            </a:r>
            <a:r>
              <a:rPr lang="zh-CN" altLang="zh-CN" dirty="0" smtClean="0"/>
              <a:t>等</a:t>
            </a:r>
            <a:r>
              <a:rPr lang="zh-CN" altLang="en-US" dirty="0" smtClean="0"/>
              <a:t>。</a:t>
            </a:r>
            <a:endParaRPr lang="en-US" altLang="zh-CN" dirty="0" smtClean="0"/>
          </a:p>
          <a:p>
            <a:r>
              <a:rPr lang="zh-CN" altLang="zh-CN" dirty="0" smtClean="0"/>
              <a:t>那么移动医疗的关键就在于实现对象和医生、药品等的联系，在这种动机下，医疗物联网也应运而生了。它将对象进行有效合理的管理，通过网络实现对对象健康状况的感知，从而实时地监控对象的健康状况。一旦监控对象的身体状况不佳，医疗物联网系统将及时地反馈这些信息，从而挽救患者的生命。</a:t>
            </a:r>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医疗物联网</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69</a:t>
            </a:fld>
            <a:endParaRPr lang="zh-CN" altLang="en-US"/>
          </a:p>
        </p:txBody>
      </p:sp>
      <p:sp>
        <p:nvSpPr>
          <p:cNvPr id="6" name="内容占位符 5"/>
          <p:cNvSpPr>
            <a:spLocks noGrp="1"/>
          </p:cNvSpPr>
          <p:nvPr>
            <p:ph sz="half" idx="13"/>
          </p:nvPr>
        </p:nvSpPr>
        <p:spPr/>
        <p:txBody>
          <a:bodyPr>
            <a:normAutofit lnSpcReduction="10000"/>
          </a:bodyPr>
          <a:lstStyle/>
          <a:p>
            <a:r>
              <a:rPr lang="zh-CN" altLang="en-US" dirty="0" smtClean="0"/>
              <a:t>如上图</a:t>
            </a:r>
            <a:r>
              <a:rPr lang="zh-CN" altLang="zh-CN" dirty="0" smtClean="0"/>
              <a:t>所</a:t>
            </a:r>
            <a:r>
              <a:rPr lang="zh-CN" altLang="zh-CN" dirty="0" smtClean="0"/>
              <a:t>示是一套远程无线监护平台。它提供的远程动态血压监护系统，能随时随地监护你的血压情况。该系统由动态血压监测仪、</a:t>
            </a:r>
            <a:r>
              <a:rPr lang="en-US" altLang="zh-CN" dirty="0" smtClean="0"/>
              <a:t>E+</a:t>
            </a:r>
            <a:r>
              <a:rPr lang="zh-CN" altLang="zh-CN" dirty="0" smtClean="0"/>
              <a:t>医终端、医生工作站、控制中心四部分组成，依托无线远程健康监护平台的信息采集与传输，对患者在某一时间的血压进行自动采集与发送保存，如果患者血压值超过预先设定值，系统将自动向相关人员发送短信等报警提示，这对高血压并发症有着重要的临床意义。</a:t>
            </a:r>
          </a:p>
          <a:p>
            <a:endParaRPr lang="zh-CN" altLang="en-US" dirty="0"/>
          </a:p>
        </p:txBody>
      </p:sp>
      <p:pic>
        <p:nvPicPr>
          <p:cNvPr id="8" name="Picture 2" descr="下22载"/>
          <p:cNvPicPr>
            <a:picLocks noChangeAspect="1" noChangeArrowheads="1"/>
          </p:cNvPicPr>
          <p:nvPr/>
        </p:nvPicPr>
        <p:blipFill>
          <a:blip r:embed="rId2" cstate="print"/>
          <a:srcRect/>
          <a:stretch>
            <a:fillRect/>
          </a:stretch>
        </p:blipFill>
        <p:spPr bwMode="auto">
          <a:xfrm>
            <a:off x="1142976" y="1214422"/>
            <a:ext cx="2540003" cy="2438402"/>
          </a:xfrm>
          <a:prstGeom prst="rect">
            <a:avLst/>
          </a:prstGeom>
          <a:noFill/>
          <a:ln w="9525">
            <a:noFill/>
            <a:miter lim="800000"/>
            <a:headEnd/>
            <a:tailEnd/>
          </a:ln>
        </p:spPr>
      </p:pic>
      <p:pic>
        <p:nvPicPr>
          <p:cNvPr id="9" name="Picture 3" descr="无线监护"/>
          <p:cNvPicPr>
            <a:picLocks noChangeAspect="1" noChangeArrowheads="1"/>
          </p:cNvPicPr>
          <p:nvPr/>
        </p:nvPicPr>
        <p:blipFill>
          <a:blip r:embed="rId3" cstate="print"/>
          <a:srcRect/>
          <a:stretch>
            <a:fillRect/>
          </a:stretch>
        </p:blipFill>
        <p:spPr bwMode="auto">
          <a:xfrm>
            <a:off x="4286248" y="1208338"/>
            <a:ext cx="3429024" cy="24349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物理层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a:t>
            </a:fld>
            <a:endParaRPr lang="zh-CN" altLang="en-US"/>
          </a:p>
        </p:txBody>
      </p:sp>
      <p:sp>
        <p:nvSpPr>
          <p:cNvPr id="6" name="内容占位符 5"/>
          <p:cNvSpPr>
            <a:spLocks noGrp="1"/>
          </p:cNvSpPr>
          <p:nvPr>
            <p:ph sz="half" idx="13"/>
          </p:nvPr>
        </p:nvSpPr>
        <p:spPr/>
        <p:txBody>
          <a:bodyPr/>
          <a:lstStyle/>
          <a:p>
            <a:pPr lvl="1">
              <a:buFont typeface="Arial" pitchFamily="34" charset="0"/>
              <a:buChar char="•"/>
            </a:pPr>
            <a:r>
              <a:rPr lang="zh-CN" altLang="en-US" dirty="0" smtClean="0"/>
              <a:t>在物理层中，我们主要实现数据在各种传输介质上的传输。然而不同的介质有不同的传输特质，而且不同的介质的成本也各不相同。但是总体上，我们将介质分为有线和无线两种，有线例如光纤和电缆，无线比如无线电，卫星等。</a:t>
            </a:r>
          </a:p>
          <a:p>
            <a:endParaRPr lang="zh-CN" altLang="en-US" dirty="0"/>
          </a:p>
        </p:txBody>
      </p:sp>
      <p:sp>
        <p:nvSpPr>
          <p:cNvPr id="7" name="图片占位符 6"/>
          <p:cNvSpPr>
            <a:spLocks noGrp="1"/>
          </p:cNvSpPr>
          <p:nvPr>
            <p:ph type="pic" sz="quarter" idx="14"/>
          </p:nvPr>
        </p:nvSpPr>
        <p:spPr/>
      </p:sp>
      <p:pic>
        <p:nvPicPr>
          <p:cNvPr id="8" name="内容占位符 10" descr="WiFi.jpg"/>
          <p:cNvPicPr>
            <a:picLocks noChangeAspect="1"/>
          </p:cNvPicPr>
          <p:nvPr/>
        </p:nvPicPr>
        <p:blipFill>
          <a:blip r:embed="rId2" cstate="print"/>
          <a:stretch>
            <a:fillRect/>
          </a:stretch>
        </p:blipFill>
        <p:spPr>
          <a:xfrm>
            <a:off x="6544467" y="1404501"/>
            <a:ext cx="2599565" cy="2159000"/>
          </a:xfrm>
          <a:prstGeom prst="rect">
            <a:avLst/>
          </a:prstGeom>
        </p:spPr>
      </p:pic>
      <p:pic>
        <p:nvPicPr>
          <p:cNvPr id="9" name="图片 8" descr="光纤.jpg"/>
          <p:cNvPicPr>
            <a:picLocks noChangeAspect="1"/>
          </p:cNvPicPr>
          <p:nvPr/>
        </p:nvPicPr>
        <p:blipFill>
          <a:blip r:embed="rId3" cstate="print"/>
          <a:stretch>
            <a:fillRect/>
          </a:stretch>
        </p:blipFill>
        <p:spPr>
          <a:xfrm>
            <a:off x="71406" y="1472170"/>
            <a:ext cx="3143272" cy="2099706"/>
          </a:xfrm>
          <a:prstGeom prst="rect">
            <a:avLst/>
          </a:prstGeom>
        </p:spPr>
      </p:pic>
      <p:pic>
        <p:nvPicPr>
          <p:cNvPr id="10" name="图片 9" descr="网络电缆.jpg"/>
          <p:cNvPicPr>
            <a:picLocks noChangeAspect="1"/>
          </p:cNvPicPr>
          <p:nvPr/>
        </p:nvPicPr>
        <p:blipFill>
          <a:blip r:embed="rId4" cstate="print"/>
          <a:stretch>
            <a:fillRect/>
          </a:stretch>
        </p:blipFill>
        <p:spPr>
          <a:xfrm>
            <a:off x="3379674" y="1463224"/>
            <a:ext cx="3121152" cy="2081784"/>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医疗物联网</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70</a:t>
            </a:fld>
            <a:endParaRPr lang="zh-CN" altLang="en-US"/>
          </a:p>
        </p:txBody>
      </p:sp>
      <p:sp>
        <p:nvSpPr>
          <p:cNvPr id="6" name="内容占位符 5"/>
          <p:cNvSpPr>
            <a:spLocks noGrp="1"/>
          </p:cNvSpPr>
          <p:nvPr>
            <p:ph sz="half" idx="13"/>
          </p:nvPr>
        </p:nvSpPr>
        <p:spPr/>
        <p:txBody>
          <a:bodyPr/>
          <a:lstStyle/>
          <a:p>
            <a:r>
              <a:rPr lang="en-US" altLang="zh-CN" dirty="0" smtClean="0"/>
              <a:t>        </a:t>
            </a:r>
            <a:r>
              <a:rPr lang="zh-CN" altLang="zh-CN" dirty="0" smtClean="0"/>
              <a:t>除此之外</a:t>
            </a:r>
            <a:r>
              <a:rPr lang="zh-CN" altLang="zh-CN" dirty="0" smtClean="0"/>
              <a:t>，还有一些实用性更强的医疗系统，</a:t>
            </a:r>
            <a:r>
              <a:rPr lang="zh-CN" altLang="zh-CN" dirty="0" smtClean="0"/>
              <a:t>例如</a:t>
            </a:r>
            <a:r>
              <a:rPr lang="zh-CN" altLang="en-US" dirty="0" smtClean="0"/>
              <a:t>上图</a:t>
            </a:r>
            <a:r>
              <a:rPr lang="zh-CN" altLang="zh-CN" dirty="0" smtClean="0"/>
              <a:t>所</a:t>
            </a:r>
            <a:r>
              <a:rPr lang="zh-CN" altLang="zh-CN" dirty="0" smtClean="0"/>
              <a:t>示的智能婴儿管理系统。该系统能实时定位管理防止婴儿被盗、错抱。工作人员介绍，该系统利用无线通信技术，能够对婴儿进行实时定位，当婴儿处于未授权区域或配带的智能腕带遭人破坏时，控制中心将会发出报警信息，有效防止婴儿被盗。</a:t>
            </a:r>
          </a:p>
          <a:p>
            <a:endParaRPr lang="zh-CN" altLang="en-US" dirty="0"/>
          </a:p>
        </p:txBody>
      </p:sp>
      <p:pic>
        <p:nvPicPr>
          <p:cNvPr id="77827" name="Picture 3" descr="2256e18ea77378278e5"/>
          <p:cNvPicPr>
            <a:picLocks noChangeAspect="1" noChangeArrowheads="1"/>
          </p:cNvPicPr>
          <p:nvPr/>
        </p:nvPicPr>
        <p:blipFill>
          <a:blip r:embed="rId2" cstate="print"/>
          <a:srcRect/>
          <a:stretch>
            <a:fillRect/>
          </a:stretch>
        </p:blipFill>
        <p:spPr bwMode="auto">
          <a:xfrm>
            <a:off x="3000364" y="1142984"/>
            <a:ext cx="2857520" cy="2520537"/>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err="1" smtClean="0"/>
              <a:t>物联网相关技术</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71</a:t>
            </a:fld>
            <a:endParaRPr lang="zh-CN" altLang="en-US"/>
          </a:p>
        </p:txBody>
      </p:sp>
      <p:sp>
        <p:nvSpPr>
          <p:cNvPr id="6" name="内容占位符 5"/>
          <p:cNvSpPr>
            <a:spLocks noGrp="1"/>
          </p:cNvSpPr>
          <p:nvPr>
            <p:ph idx="1"/>
          </p:nvPr>
        </p:nvSpPr>
        <p:spPr/>
        <p:txBody>
          <a:bodyPr>
            <a:normAutofit lnSpcReduction="10000"/>
          </a:bodyPr>
          <a:lstStyle/>
          <a:p>
            <a:r>
              <a:rPr lang="zh-CN" altLang="zh-CN" dirty="0" smtClean="0"/>
              <a:t>物联网是一种非常复杂、形式多样的系统技术。根据物联网的本质和应用特征，我们可以将其分为</a:t>
            </a:r>
            <a:r>
              <a:rPr lang="en-US" altLang="zh-CN" dirty="0" smtClean="0"/>
              <a:t>3</a:t>
            </a:r>
            <a:r>
              <a:rPr lang="zh-CN" altLang="zh-CN" dirty="0" smtClean="0"/>
              <a:t>层：感知互动层、网络传输层和应用服务层</a:t>
            </a:r>
            <a:r>
              <a:rPr lang="zh-CN" altLang="zh-CN" dirty="0" smtClean="0"/>
              <a:t>。</a:t>
            </a:r>
            <a:endParaRPr lang="en-US" altLang="zh-CN" dirty="0" smtClean="0"/>
          </a:p>
          <a:p>
            <a:r>
              <a:rPr lang="zh-CN" altLang="zh-CN" b="1" dirty="0" smtClean="0"/>
              <a:t>感知互动层</a:t>
            </a:r>
            <a:endParaRPr lang="zh-CN" altLang="zh-CN" dirty="0" smtClean="0"/>
          </a:p>
          <a:p>
            <a:r>
              <a:rPr lang="zh-CN" altLang="zh-CN" dirty="0" smtClean="0"/>
              <a:t>感知互动层完成数据采集、通信和协同信息处理等功能。它通过各种类型的传感设备获取物理世界中发生的物理事件和数据信息，例如各种物理量、标识、音视频多媒体数据。感知互动层主要包括射频识别（</a:t>
            </a:r>
            <a:r>
              <a:rPr lang="en-US" altLang="zh-CN" dirty="0" smtClean="0"/>
              <a:t>FRID</a:t>
            </a:r>
            <a:r>
              <a:rPr lang="zh-CN" altLang="zh-CN" dirty="0" smtClean="0"/>
              <a:t>）等技术</a:t>
            </a:r>
            <a:r>
              <a:rPr lang="zh-CN" altLang="zh-CN" dirty="0" smtClean="0"/>
              <a:t>。</a:t>
            </a:r>
            <a:endParaRPr lang="en-US" altLang="zh-CN" dirty="0" smtClean="0"/>
          </a:p>
          <a:p>
            <a:r>
              <a:rPr lang="zh-CN" altLang="zh-CN" b="1" dirty="0" smtClean="0"/>
              <a:t>网络传输层</a:t>
            </a:r>
            <a:endParaRPr lang="zh-CN" altLang="zh-CN" dirty="0" smtClean="0"/>
          </a:p>
          <a:p>
            <a:r>
              <a:rPr lang="zh-CN" altLang="zh-CN" dirty="0" smtClean="0"/>
              <a:t>网络传输层顾名思义，是将感知互动层采集的各类信息通过网络传输到应用服务层。这里的网络包括移动通信网、互联网、卫星网、广电网、行业专网以及形成的融合网等。</a:t>
            </a:r>
          </a:p>
          <a:p>
            <a:r>
              <a:rPr lang="zh-CN" altLang="zh-CN" b="1" dirty="0" smtClean="0"/>
              <a:t>应用服务层</a:t>
            </a:r>
            <a:endParaRPr lang="zh-CN" altLang="zh-CN" dirty="0" smtClean="0"/>
          </a:p>
          <a:p>
            <a:r>
              <a:rPr lang="zh-CN" altLang="zh-CN" dirty="0" smtClean="0"/>
              <a:t>互联网最初用来实现计算机之间的通信，进而发展到连接以人为主体的用户，而现在正朝着物物相连的目标前进。在将来物物相连的信息社会中，物联网通过应用服务层将物联网技术和各行各业建立连接，从而实现广泛的物物相连。</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物理层</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a:t>
            </a:fld>
            <a:endParaRPr lang="zh-CN" altLang="en-US"/>
          </a:p>
        </p:txBody>
      </p:sp>
      <p:sp>
        <p:nvSpPr>
          <p:cNvPr id="6" name="内容占位符 5"/>
          <p:cNvSpPr>
            <a:spLocks noGrp="1"/>
          </p:cNvSpPr>
          <p:nvPr>
            <p:ph sz="half" idx="1"/>
          </p:nvPr>
        </p:nvSpPr>
        <p:spPr/>
        <p:txBody>
          <a:bodyPr/>
          <a:lstStyle/>
          <a:p>
            <a:r>
              <a:rPr dirty="0"/>
              <a:t>不管是有线还是无线的传输介质，在传输信息之前接收到的信号是数字信号，也就是</a:t>
            </a:r>
            <a:r>
              <a:rPr lang="en-US" dirty="0"/>
              <a:t>01</a:t>
            </a:r>
            <a:r>
              <a:rPr dirty="0"/>
              <a:t>表示的一串比特流</a:t>
            </a:r>
            <a:r>
              <a:rPr dirty="0" smtClean="0"/>
              <a:t>。</a:t>
            </a:r>
            <a:endParaRPr lang="en-US" dirty="0" smtClean="0"/>
          </a:p>
          <a:p>
            <a:r>
              <a:rPr dirty="0" smtClean="0"/>
              <a:t>通过编码的方式</a:t>
            </a:r>
            <a:r>
              <a:rPr lang="en-US" dirty="0" smtClean="0"/>
              <a:t>(</a:t>
            </a:r>
            <a:r>
              <a:rPr dirty="0" smtClean="0"/>
              <a:t>右下图为最简单的一种编码方式</a:t>
            </a:r>
            <a:r>
              <a:rPr lang="en-US" dirty="0" smtClean="0"/>
              <a:t>)</a:t>
            </a:r>
            <a:r>
              <a:rPr dirty="0" smtClean="0"/>
              <a:t>，我们可以用电气方式来表示这些</a:t>
            </a:r>
            <a:r>
              <a:rPr lang="en-US" altLang="zh-CN" dirty="0" smtClean="0"/>
              <a:t>01</a:t>
            </a:r>
            <a:r>
              <a:rPr dirty="0" smtClean="0"/>
              <a:t>信号。</a:t>
            </a:r>
            <a:endParaRPr lang="en-US" dirty="0" smtClean="0"/>
          </a:p>
          <a:p>
            <a:r>
              <a:rPr dirty="0" smtClean="0"/>
              <a:t>这些</a:t>
            </a:r>
            <a:r>
              <a:rPr lang="en-US" altLang="zh-CN" dirty="0" smtClean="0"/>
              <a:t>01</a:t>
            </a:r>
            <a:r>
              <a:rPr dirty="0" smtClean="0"/>
              <a:t>电气信号会经过调制解调器转化成模拟信号</a:t>
            </a:r>
            <a:r>
              <a:rPr dirty="0"/>
              <a:t>，模拟信号也就是波。那么最终所有的数据都变成了波的方式在介质上进行传输。</a:t>
            </a:r>
            <a:endParaRPr lang="en-US" dirty="0" smtClean="0"/>
          </a:p>
          <a:p>
            <a:endParaRPr lang="zh-CN" altLang="en-US" dirty="0"/>
          </a:p>
        </p:txBody>
      </p:sp>
      <p:pic>
        <p:nvPicPr>
          <p:cNvPr id="8" name="图片占位符 7" descr="01.jpg"/>
          <p:cNvPicPr>
            <a:picLocks noGrp="1" noChangeAspect="1"/>
          </p:cNvPicPr>
          <p:nvPr>
            <p:ph type="pic" sz="quarter" idx="13"/>
          </p:nvPr>
        </p:nvPicPr>
        <p:blipFill>
          <a:blip r:embed="rId2" cstate="print"/>
          <a:srcRect t="1464" b="1464"/>
          <a:stretch>
            <a:fillRect/>
          </a:stretch>
        </p:blipFill>
        <p:spPr>
          <a:xfrm>
            <a:off x="5364163" y="1341439"/>
            <a:ext cx="3455987" cy="1944686"/>
          </a:xfrm>
        </p:spPr>
      </p:pic>
      <p:pic>
        <p:nvPicPr>
          <p:cNvPr id="9" name="图片 8" descr="电气表示.bmp"/>
          <p:cNvPicPr>
            <a:picLocks noChangeAspect="1"/>
          </p:cNvPicPr>
          <p:nvPr/>
        </p:nvPicPr>
        <p:blipFill>
          <a:blip r:embed="rId3" cstate="print"/>
          <a:stretch>
            <a:fillRect/>
          </a:stretch>
        </p:blipFill>
        <p:spPr>
          <a:xfrm>
            <a:off x="5143504" y="3657618"/>
            <a:ext cx="3743325" cy="2343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物理层</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a:t>
            </a:fld>
            <a:endParaRPr lang="zh-CN" altLang="en-US"/>
          </a:p>
        </p:txBody>
      </p:sp>
      <p:sp>
        <p:nvSpPr>
          <p:cNvPr id="6" name="内容占位符 5"/>
          <p:cNvSpPr>
            <a:spLocks noGrp="1"/>
          </p:cNvSpPr>
          <p:nvPr>
            <p:ph sz="half" idx="13"/>
          </p:nvPr>
        </p:nvSpPr>
        <p:spPr/>
        <p:txBody>
          <a:bodyPr>
            <a:normAutofit/>
          </a:bodyPr>
          <a:lstStyle/>
          <a:p>
            <a:r>
              <a:rPr lang="zh-CN" altLang="en-US" sz="2000" b="1" dirty="0" smtClean="0"/>
              <a:t>多路复用</a:t>
            </a:r>
            <a:endParaRPr lang="en-US" altLang="zh-CN" sz="2000" b="1" dirty="0" smtClean="0"/>
          </a:p>
          <a:p>
            <a:pPr lvl="1">
              <a:buFont typeface="Arial" pitchFamily="34" charset="0"/>
              <a:buChar char="•"/>
            </a:pPr>
            <a:r>
              <a:rPr lang="zh-CN" altLang="en-US" sz="1800" dirty="0" smtClean="0"/>
              <a:t>物理层传输信号时，往往一条传输信道怎么就能同时传输多个信号。</a:t>
            </a:r>
            <a:endParaRPr lang="en-US" altLang="zh-CN" sz="2600" dirty="0" smtClean="0"/>
          </a:p>
          <a:p>
            <a:pPr lvl="1">
              <a:buFont typeface="Arial" pitchFamily="34" charset="0"/>
              <a:buChar char="•"/>
            </a:pPr>
            <a:r>
              <a:rPr lang="zh-CN" altLang="en-US" sz="1800" dirty="0" smtClean="0"/>
              <a:t>这种一条传输信道被多个信号共享的方式就是信道复用技术，主要有</a:t>
            </a:r>
            <a:r>
              <a:rPr lang="zh-CN" altLang="en-US" sz="1800" b="1" dirty="0" smtClean="0">
                <a:solidFill>
                  <a:srgbClr val="FF0000"/>
                </a:solidFill>
              </a:rPr>
              <a:t>时分复用、频分复用和码分复用</a:t>
            </a:r>
            <a:r>
              <a:rPr lang="zh-CN" altLang="en-US" sz="1800" dirty="0" smtClean="0"/>
              <a:t>。</a:t>
            </a:r>
          </a:p>
          <a:p>
            <a:pPr lvl="1">
              <a:buFont typeface="Arial" pitchFamily="34" charset="0"/>
              <a:buChar char="•"/>
            </a:pPr>
            <a:r>
              <a:rPr lang="zh-CN" altLang="en-US" sz="1800" dirty="0" smtClean="0"/>
              <a:t>简单的说，就像一条马路上有好几辆车在跑。</a:t>
            </a:r>
            <a:endParaRPr lang="zh-CN" altLang="en-US" sz="1800" dirty="0"/>
          </a:p>
        </p:txBody>
      </p:sp>
      <p:sp>
        <p:nvSpPr>
          <p:cNvPr id="204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85" name="Object 5"/>
          <p:cNvGraphicFramePr>
            <a:graphicFrameLocks noChangeAspect="1"/>
          </p:cNvGraphicFramePr>
          <p:nvPr/>
        </p:nvGraphicFramePr>
        <p:xfrm>
          <a:off x="1928794" y="1428736"/>
          <a:ext cx="5210184" cy="1934850"/>
        </p:xfrm>
        <a:graphic>
          <a:graphicData uri="http://schemas.openxmlformats.org/presentationml/2006/ole">
            <p:oleObj spid="_x0000_s2050" r:id="rId3" imgW="4465838" imgH="1652130" progId="Visio.Drawing.11">
              <p:embed/>
            </p:oleObj>
          </a:graphicData>
        </a:graphic>
      </p:graphicFrame>
    </p:spTree>
  </p:cSld>
  <p:clrMapOvr>
    <a:masterClrMapping/>
  </p:clrMapOvr>
</p:sld>
</file>

<file path=ppt/theme/theme1.xml><?xml version="1.0" encoding="utf-8"?>
<a:theme xmlns:a="http://schemas.openxmlformats.org/drawingml/2006/main" name="章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801</TotalTime>
  <Words>7803</Words>
  <Application>Microsoft Office PowerPoint</Application>
  <PresentationFormat>全屏显示(4:3)</PresentationFormat>
  <Paragraphs>659</Paragraphs>
  <Slides>71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74" baseType="lpstr">
      <vt:lpstr>章信息</vt:lpstr>
      <vt:lpstr>Microsoft Office Visio 绘图</vt:lpstr>
      <vt:lpstr>Visio</vt:lpstr>
      <vt:lpstr>第6章 计算机网络与物联网简介</vt:lpstr>
      <vt:lpstr>第1节 无远弗届的网络</vt:lpstr>
      <vt:lpstr>引言</vt:lpstr>
      <vt:lpstr>引言</vt:lpstr>
      <vt:lpstr>引言</vt:lpstr>
      <vt:lpstr>引言</vt:lpstr>
      <vt:lpstr>物理层</vt:lpstr>
      <vt:lpstr>物理层</vt:lpstr>
      <vt:lpstr>物理层</vt:lpstr>
      <vt:lpstr>物理层</vt:lpstr>
      <vt:lpstr>物理层</vt:lpstr>
      <vt:lpstr>数据链路层</vt:lpstr>
      <vt:lpstr>数据链路层</vt:lpstr>
      <vt:lpstr>数据链路层</vt:lpstr>
      <vt:lpstr>数据链路层</vt:lpstr>
      <vt:lpstr>网络层</vt:lpstr>
      <vt:lpstr>网络层</vt:lpstr>
      <vt:lpstr>网络层</vt:lpstr>
      <vt:lpstr>网络层</vt:lpstr>
      <vt:lpstr>网络层</vt:lpstr>
      <vt:lpstr>网络层</vt:lpstr>
      <vt:lpstr>网络层</vt:lpstr>
      <vt:lpstr>网络层</vt:lpstr>
      <vt:lpstr>网络层</vt:lpstr>
      <vt:lpstr>网络层</vt:lpstr>
      <vt:lpstr>网络层</vt:lpstr>
      <vt:lpstr>网络层</vt:lpstr>
      <vt:lpstr>传输层</vt:lpstr>
      <vt:lpstr>传输层</vt:lpstr>
      <vt:lpstr>传输层</vt:lpstr>
      <vt:lpstr>传输层</vt:lpstr>
      <vt:lpstr>传输层</vt:lpstr>
      <vt:lpstr>传输层</vt:lpstr>
      <vt:lpstr>传输层</vt:lpstr>
      <vt:lpstr>传输层</vt:lpstr>
      <vt:lpstr>传输层</vt:lpstr>
      <vt:lpstr>应用层</vt:lpstr>
      <vt:lpstr>应用层</vt:lpstr>
      <vt:lpstr>应用层</vt:lpstr>
      <vt:lpstr>应用层</vt:lpstr>
      <vt:lpstr>应用层</vt:lpstr>
      <vt:lpstr>第2节 Web=？</vt:lpstr>
      <vt:lpstr>一个简单的网页代码</vt:lpstr>
      <vt:lpstr>一个简单的网页代码</vt:lpstr>
      <vt:lpstr>网页访问流程</vt:lpstr>
      <vt:lpstr>网页访问流程</vt:lpstr>
      <vt:lpstr>网页的动静之分</vt:lpstr>
      <vt:lpstr>网页的动静之分</vt:lpstr>
      <vt:lpstr>网站用什么说话</vt:lpstr>
      <vt:lpstr>网站用什么说话</vt:lpstr>
      <vt:lpstr>网页用什么说话</vt:lpstr>
      <vt:lpstr>网站用什么说话</vt:lpstr>
      <vt:lpstr>网站用什么说话</vt:lpstr>
      <vt:lpstr>网站用什么说话</vt:lpstr>
      <vt:lpstr>网站用什么说话</vt:lpstr>
      <vt:lpstr>网站用什么说话</vt:lpstr>
      <vt:lpstr>关于本地计算机上的一个小网页</vt:lpstr>
      <vt:lpstr>关于本地计算机上的一个小网页</vt:lpstr>
      <vt:lpstr>第3节 对计算机网络的领悟</vt:lpstr>
      <vt:lpstr>对计算机网络的领悟</vt:lpstr>
      <vt:lpstr>对计算机网络的领悟</vt:lpstr>
      <vt:lpstr>对计算机网络的领悟</vt:lpstr>
      <vt:lpstr>第4节 初窥物联网</vt:lpstr>
      <vt:lpstr>未来生活中的物联网</vt:lpstr>
      <vt:lpstr>智能家居</vt:lpstr>
      <vt:lpstr>智能交通</vt:lpstr>
      <vt:lpstr>智能交通</vt:lpstr>
      <vt:lpstr>医疗物联网</vt:lpstr>
      <vt:lpstr>医疗物联网</vt:lpstr>
      <vt:lpstr>医疗物联网</vt:lpstr>
      <vt:lpstr>物联网相关技术</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gaocm</cp:lastModifiedBy>
  <cp:revision>59</cp:revision>
  <dcterms:created xsi:type="dcterms:W3CDTF">2014-06-13T02:51:02Z</dcterms:created>
  <dcterms:modified xsi:type="dcterms:W3CDTF">2014-06-20T06:30:14Z</dcterms:modified>
</cp:coreProperties>
</file>