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275" r:id="rId57"/>
    <p:sldId id="276" r:id="rId58"/>
    <p:sldId id="277" r:id="rId59"/>
    <p:sldId id="278" r:id="rId60"/>
    <p:sldId id="279" r:id="rId61"/>
    <p:sldId id="280" r:id="rId6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94749" autoAdjust="0"/>
  </p:normalViewPr>
  <p:slideViewPr>
    <p:cSldViewPr>
      <p:cViewPr varScale="1">
        <p:scale>
          <a:sx n="84" d="100"/>
          <a:sy n="84" d="100"/>
        </p:scale>
        <p:origin x="-143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5" d="100"/>
          <a:sy n="85" d="100"/>
        </p:scale>
        <p:origin x="-990"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EFC381A-CE65-4813-BED0-776FAC66C572}" type="datetimeFigureOut">
              <a:rPr lang="zh-CN" altLang="en-US" smtClean="0"/>
              <a:pPr/>
              <a:t>2014/6/20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D9186F-9B45-4DB0-8129-BD29134D7F60}" type="slidenum">
              <a:rPr lang="zh-CN" altLang="en-US" smtClean="0"/>
              <a:pPr/>
              <a:t>‹#›</a:t>
            </a:fld>
            <a:endParaRPr lang="zh-CN" altLang="en-US"/>
          </a:p>
        </p:txBody>
      </p:sp>
    </p:spTree>
    <p:extLst>
      <p:ext uri="{BB962C8B-B14F-4D97-AF65-F5344CB8AC3E}">
        <p14:creationId xmlns:p14="http://schemas.microsoft.com/office/powerpoint/2010/main" xmlns="" val="372484016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E4DD75-99C4-49CA-9217-DF0243A0988E}" type="datetimeFigureOut">
              <a:rPr lang="zh-CN" altLang="en-US" smtClean="0"/>
              <a:pPr/>
              <a:t>2014/6/20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814260-B4A6-43B0-826B-A95EFC910B24}" type="slidenum">
              <a:rPr lang="zh-CN" altLang="en-US" smtClean="0"/>
              <a:pPr/>
              <a:t>‹#›</a:t>
            </a:fld>
            <a:endParaRPr lang="zh-CN" altLang="en-US"/>
          </a:p>
        </p:txBody>
      </p:sp>
    </p:spTree>
    <p:extLst>
      <p:ext uri="{BB962C8B-B14F-4D97-AF65-F5344CB8AC3E}">
        <p14:creationId xmlns:p14="http://schemas.microsoft.com/office/powerpoint/2010/main" xmlns="" val="496983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xmlns="" val="2559318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章">
    <p:spTree>
      <p:nvGrpSpPr>
        <p:cNvPr id="1" name=""/>
        <p:cNvGrpSpPr/>
        <p:nvPr/>
      </p:nvGrpSpPr>
      <p:grpSpPr>
        <a:xfrm>
          <a:off x="0" y="0"/>
          <a:ext cx="0" cy="0"/>
          <a:chOff x="0" y="0"/>
          <a:chExt cx="0" cy="0"/>
        </a:xfrm>
      </p:grpSpPr>
      <p:sp>
        <p:nvSpPr>
          <p:cNvPr id="8" name="内容占位符 2"/>
          <p:cNvSpPr>
            <a:spLocks noGrp="1"/>
          </p:cNvSpPr>
          <p:nvPr>
            <p:ph idx="1"/>
          </p:nvPr>
        </p:nvSpPr>
        <p:spPr>
          <a:xfrm>
            <a:off x="899592" y="1412776"/>
            <a:ext cx="7488832" cy="4713387"/>
          </a:xfrm>
        </p:spPr>
        <p:txBody>
          <a:bodyPr>
            <a:normAutofit/>
          </a:bodyPr>
          <a:lstStyle>
            <a:lvl1pPr>
              <a:lnSpc>
                <a:spcPct val="150000"/>
              </a:lnSpc>
              <a:buFont typeface="+mj-lt"/>
              <a:buAutoNum type="arabicPeriod"/>
              <a:defRPr sz="2400" b="1"/>
            </a:lvl1pPr>
            <a:lvl2pPr indent="0">
              <a:buFontTx/>
              <a:buNone/>
              <a:defRPr sz="2000"/>
            </a:lvl2pPr>
          </a:lstStyle>
          <a:p>
            <a:pPr lvl="0"/>
            <a:r>
              <a:rPr lang="zh-CN" altLang="en-US" dirty="0" smtClean="0"/>
              <a:t>单击此处编辑母版文本样式</a:t>
            </a:r>
            <a:endParaRPr lang="en-US" altLang="zh-CN" dirty="0" smtClean="0"/>
          </a:p>
        </p:txBody>
      </p:sp>
      <p:sp>
        <p:nvSpPr>
          <p:cNvPr id="9" name="日期占位符 8"/>
          <p:cNvSpPr>
            <a:spLocks noGrp="1"/>
          </p:cNvSpPr>
          <p:nvPr>
            <p:ph type="dt" sz="half" idx="10"/>
          </p:nvPr>
        </p:nvSpPr>
        <p:spPr/>
        <p:txBody>
          <a:bodyPr/>
          <a:lstStyle/>
          <a:p>
            <a:fld id="{DE3B03C8-02EF-460A-A21C-E744A7B52EF2}" type="datetime1">
              <a:rPr lang="zh-CN" altLang="en-US" smtClean="0"/>
              <a:pPr/>
              <a:t>2014/6/20</a:t>
            </a:fld>
            <a:endParaRPr lang="zh-CN" altLang="en-US" dirty="0"/>
          </a:p>
        </p:txBody>
      </p:sp>
      <p:sp>
        <p:nvSpPr>
          <p:cNvPr id="10" name="灯片编号占位符 9"/>
          <p:cNvSpPr>
            <a:spLocks noGrp="1"/>
          </p:cNvSpPr>
          <p:nvPr>
            <p:ph type="sldNum" sz="quarter" idx="11"/>
          </p:nvPr>
        </p:nvSpPr>
        <p:spPr/>
        <p:txBody>
          <a:bodyPr/>
          <a:lstStyle/>
          <a:p>
            <a:fld id="{75B6CC0E-6B2B-427F-9144-B8378FB03372}" type="slidenum">
              <a:rPr lang="zh-CN" altLang="en-US" smtClean="0"/>
              <a:pPr/>
              <a:t>‹#›</a:t>
            </a:fld>
            <a:r>
              <a:rPr lang="en-US" altLang="zh-CN" smtClean="0"/>
              <a:t>/TP</a:t>
            </a:r>
            <a:endParaRPr lang="zh-CN" altLang="en-US" dirty="0"/>
          </a:p>
        </p:txBody>
      </p:sp>
      <p:sp>
        <p:nvSpPr>
          <p:cNvPr id="11" name="页脚占位符 10"/>
          <p:cNvSpPr>
            <a:spLocks noGrp="1"/>
          </p:cNvSpPr>
          <p:nvPr>
            <p:ph type="ftr" sz="quarter" idx="12"/>
          </p:nvPr>
        </p:nvSpPr>
        <p:spPr/>
        <p:txBody>
          <a:bodyPr/>
          <a:lstStyle/>
          <a:p>
            <a:r>
              <a:rPr lang="en-US" altLang="zh-CN" dirty="0" smtClean="0"/>
              <a:t>Dr. </a:t>
            </a:r>
            <a:r>
              <a:rPr lang="zh-CN" altLang="en-US" dirty="0" smtClean="0"/>
              <a:t>沙行勉</a:t>
            </a:r>
            <a:endParaRPr lang="zh-CN" altLang="en-US" dirty="0"/>
          </a:p>
        </p:txBody>
      </p:sp>
      <p:sp>
        <p:nvSpPr>
          <p:cNvPr id="12" name="标题 11"/>
          <p:cNvSpPr>
            <a:spLocks noGrp="1"/>
          </p:cNvSpPr>
          <p:nvPr>
            <p:ph type="title" hasCustomPrompt="1"/>
          </p:nvPr>
        </p:nvSpPr>
        <p:spPr/>
        <p:txBody>
          <a:bodyPr/>
          <a:lstStyle>
            <a:lvl1pPr>
              <a:defRPr sz="4000"/>
            </a:lvl1pPr>
          </a:lstStyle>
          <a:p>
            <a:r>
              <a:rPr lang="zh-CN" altLang="en-US" dirty="0" smtClean="0"/>
              <a:t>第</a:t>
            </a:r>
            <a:r>
              <a:rPr lang="en-US" altLang="zh-CN" dirty="0" smtClean="0"/>
              <a:t>X</a:t>
            </a:r>
            <a:r>
              <a:rPr lang="zh-CN" altLang="en-US" dirty="0" smtClean="0"/>
              <a:t>章 </a:t>
            </a:r>
            <a:r>
              <a:rPr lang="en-US" altLang="zh-CN" dirty="0" smtClean="0"/>
              <a:t>XXXXXX</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57200" y="485800"/>
            <a:ext cx="8229600" cy="782960"/>
          </a:xfrm>
        </p:spPr>
        <p:txBody>
          <a:bodyPr>
            <a:normAutofit/>
          </a:bodyPr>
          <a:lstStyle>
            <a:lvl1pPr>
              <a:defRPr sz="3600"/>
            </a:lvl1pPr>
          </a:lstStyle>
          <a:p>
            <a:r>
              <a:rPr lang="zh-CN" altLang="en-US" dirty="0" smtClean="0"/>
              <a:t>第</a:t>
            </a:r>
            <a:r>
              <a:rPr lang="en-US" altLang="zh-CN" dirty="0" smtClean="0"/>
              <a:t>X</a:t>
            </a:r>
            <a:r>
              <a:rPr lang="zh-CN" altLang="en-US" dirty="0" smtClean="0"/>
              <a:t>节 </a:t>
            </a:r>
            <a:r>
              <a:rPr lang="en-US" altLang="zh-CN" dirty="0" smtClean="0"/>
              <a:t>XXXXXX</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899592" y="1412776"/>
            <a:ext cx="7488832" cy="4713387"/>
          </a:xfrm>
        </p:spPr>
        <p:txBody>
          <a:bodyPr/>
          <a:lstStyle>
            <a:lvl1pPr>
              <a:lnSpc>
                <a:spcPct val="150000"/>
              </a:lnSpc>
              <a:buFont typeface="+mj-lt"/>
              <a:buAutoNum type="arabicPeriod"/>
              <a:defRPr sz="2400"/>
            </a:lvl1pPr>
            <a:lvl2pPr indent="0">
              <a:buFontTx/>
              <a:buNone/>
              <a:defRPr sz="2000"/>
            </a:lvl2pPr>
          </a:lstStyle>
          <a:p>
            <a:pPr lvl="0"/>
            <a:r>
              <a:rPr lang="zh-CN" altLang="en-US" dirty="0" smtClean="0"/>
              <a:t>单击此处编辑母版文本样式</a:t>
            </a:r>
            <a:endParaRPr lang="en-US" altLang="zh-CN"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lvl1pPr>
              <a:defRPr sz="1400"/>
            </a:lvl1p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457200" y="1412776"/>
            <a:ext cx="8229600" cy="4713387"/>
          </a:xfrm>
        </p:spPr>
        <p:txBody>
          <a:bodyPr/>
          <a:lstStyle>
            <a:lvl1pPr marL="0" indent="720000">
              <a:lnSpc>
                <a:spcPct val="130000"/>
              </a:lnSpc>
              <a:spcBef>
                <a:spcPts val="0"/>
              </a:spcBef>
              <a:buFont typeface="Arial"/>
              <a:buNone/>
              <a:defRPr sz="2400"/>
            </a:lvl1pPr>
            <a:lvl2pPr indent="0">
              <a:buFontTx/>
              <a:buNone/>
              <a:defRPr sz="2000"/>
            </a:lvl2pPr>
          </a:lstStyle>
          <a:p>
            <a:pPr lvl="0"/>
            <a:r>
              <a:rPr lang="zh-CN" altLang="en-US" dirty="0"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正文">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lvl1pPr>
              <a:defRPr sz="1400"/>
            </a:lvl1p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2"/>
          <p:cNvSpPr>
            <a:spLocks noGrp="1"/>
          </p:cNvSpPr>
          <p:nvPr>
            <p:ph idx="1"/>
          </p:nvPr>
        </p:nvSpPr>
        <p:spPr>
          <a:xfrm>
            <a:off x="457200" y="1412776"/>
            <a:ext cx="8229600" cy="4713387"/>
          </a:xfrm>
        </p:spPr>
        <p:txBody>
          <a:bodyPr>
            <a:normAutofit/>
          </a:bodyPr>
          <a:lstStyle>
            <a:lvl1pPr marL="0" indent="457200">
              <a:lnSpc>
                <a:spcPct val="130000"/>
              </a:lnSpc>
              <a:spcBef>
                <a:spcPts val="0"/>
              </a:spcBef>
              <a:buFont typeface="Arial"/>
              <a:buNone/>
              <a:defRPr sz="1800" baseline="0"/>
            </a:lvl1pPr>
            <a:lvl2pPr indent="0">
              <a:buFontTx/>
              <a:buNone/>
              <a:defRPr sz="2000"/>
            </a:lvl2pPr>
          </a:lstStyle>
          <a:p>
            <a:pPr lvl="0"/>
            <a:r>
              <a:rPr lang="zh-CN" altLang="en-US" dirty="0" smtClean="0"/>
              <a:t>单击此处编辑母版文本样式</a:t>
            </a:r>
          </a:p>
        </p:txBody>
      </p:sp>
    </p:spTree>
    <p:extLst>
      <p:ext uri="{BB962C8B-B14F-4D97-AF65-F5344CB8AC3E}">
        <p14:creationId xmlns:p14="http://schemas.microsoft.com/office/powerpoint/2010/main" xmlns="" val="3469282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程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7" name="内容占位符 3"/>
          <p:cNvSpPr>
            <a:spLocks noGrp="1"/>
          </p:cNvSpPr>
          <p:nvPr>
            <p:ph sz="half" idx="2" hasCustomPrompt="1"/>
          </p:nvPr>
        </p:nvSpPr>
        <p:spPr>
          <a:xfrm>
            <a:off x="5364088" y="1340768"/>
            <a:ext cx="3322712" cy="4785395"/>
          </a:xfrm>
        </p:spPr>
        <p:txBody>
          <a:bodyPr>
            <a:normAutofit/>
          </a:bodyPr>
          <a:lstStyle>
            <a:lvl1pPr marL="0" marR="0" indent="0" algn="l" defTabSz="914400" rtl="0" eaLnBrk="1" fontAlgn="auto" latinLnBrk="0" hangingPunct="1">
              <a:lnSpc>
                <a:spcPct val="100000"/>
              </a:lnSpc>
              <a:spcBef>
                <a:spcPts val="0"/>
              </a:spcBef>
              <a:spcAft>
                <a:spcPts val="0"/>
              </a:spcAft>
              <a:buClrTx/>
              <a:buSzTx/>
              <a:buFont typeface="+mj-lt"/>
              <a:buNone/>
              <a:tabLst/>
              <a:defRPr sz="1600" b="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CN" dirty="0" smtClean="0"/>
              <a:t>&lt;</a:t>
            </a:r>
            <a:r>
              <a:rPr lang="zh-CN" altLang="en-US" dirty="0" smtClean="0"/>
              <a:t>程序</a:t>
            </a:r>
            <a:r>
              <a:rPr lang="en-US" altLang="zh-CN" dirty="0" smtClean="0"/>
              <a:t>&gt;</a:t>
            </a:r>
          </a:p>
          <a:p>
            <a:pPr lvl="0"/>
            <a:endParaRPr lang="zh-CN" altLang="en-US" dirty="0"/>
          </a:p>
        </p:txBody>
      </p:sp>
      <p:sp>
        <p:nvSpPr>
          <p:cNvPr id="9" name="内容占位符 2"/>
          <p:cNvSpPr>
            <a:spLocks noGrp="1"/>
          </p:cNvSpPr>
          <p:nvPr>
            <p:ph idx="1"/>
          </p:nvPr>
        </p:nvSpPr>
        <p:spPr>
          <a:xfrm>
            <a:off x="467544" y="1340768"/>
            <a:ext cx="4762872" cy="4785395"/>
          </a:xfrm>
        </p:spPr>
        <p:txBody>
          <a:bodyPr>
            <a:normAutofit/>
          </a:bodyPr>
          <a:lstStyle>
            <a:lvl1pPr>
              <a:lnSpc>
                <a:spcPct val="130000"/>
              </a:lnSpc>
              <a:spcBef>
                <a:spcPts val="0"/>
              </a:spcBef>
              <a:buFont typeface="+mj-lt"/>
              <a:buAutoNum type="arabicPeriod"/>
              <a:defRPr sz="1800" baseline="0"/>
            </a:lvl1pPr>
            <a:lvl2pPr indent="0">
              <a:buFontTx/>
              <a:buNone/>
              <a:defRPr sz="2000"/>
            </a:lvl2pPr>
          </a:lstStyle>
          <a:p>
            <a:pPr lvl="0"/>
            <a:r>
              <a:rPr lang="zh-CN" altLang="en-US" dirty="0" smtClean="0"/>
              <a:t>单击此处编辑母版文本样式</a:t>
            </a:r>
            <a:endParaRPr lang="en-US" altLang="zh-CN" dirty="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1">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6" name="内容占位符 2"/>
          <p:cNvSpPr>
            <a:spLocks noGrp="1"/>
          </p:cNvSpPr>
          <p:nvPr>
            <p:ph sz="half" idx="1" hasCustomPrompt="1"/>
          </p:nvPr>
        </p:nvSpPr>
        <p:spPr>
          <a:xfrm>
            <a:off x="457200" y="1340768"/>
            <a:ext cx="4690864" cy="4785395"/>
          </a:xfrm>
        </p:spPr>
        <p:txBody>
          <a:bodyPr>
            <a:normAutofit/>
          </a:bodyPr>
          <a:lstStyle>
            <a:lvl1pPr marL="0" indent="514350">
              <a:lnSpc>
                <a:spcPct val="130000"/>
              </a:lnSpc>
              <a:spcBef>
                <a:spcPts val="0"/>
              </a:spcBef>
              <a:buFont typeface="Arial"/>
              <a:buChar char="•"/>
              <a:defRPr lang="zh-CN" altLang="en-US" sz="1800" kern="1200" baseline="0" dirty="0" smtClean="0">
                <a:solidFill>
                  <a:schemeClr val="tx1"/>
                </a:solidFill>
                <a:latin typeface="+mn-lt"/>
                <a:ea typeface="+mn-ea"/>
                <a:cs typeface="+mn-cs"/>
              </a:defRPr>
            </a:lvl1pPr>
            <a:lvl2pPr>
              <a:buNone/>
              <a:defRPr sz="2400"/>
            </a:lvl2pPr>
            <a:lvl3pPr>
              <a:defRPr sz="2000"/>
            </a:lvl3pPr>
            <a:lvl4pPr>
              <a:defRPr sz="1800"/>
            </a:lvl4pPr>
            <a:lvl5pPr>
              <a:defRPr sz="1800"/>
            </a:lvl5pPr>
            <a:lvl6pPr>
              <a:defRPr sz="1800"/>
            </a:lvl6pPr>
            <a:lvl7pPr>
              <a:defRPr sz="1800"/>
            </a:lvl7pPr>
            <a:lvl8pPr>
              <a:defRPr sz="1800"/>
            </a:lvl8pPr>
            <a:lvl9pPr>
              <a:defRPr sz="1800"/>
            </a:lvl9pPr>
          </a:lstStyle>
          <a:p>
            <a:pPr marL="514350" lvl="0" indent="-514350" algn="l" defTabSz="914400" rtl="0" eaLnBrk="1" latinLnBrk="0" hangingPunct="1">
              <a:lnSpc>
                <a:spcPct val="200000"/>
              </a:lnSpc>
              <a:spcBef>
                <a:spcPct val="20000"/>
              </a:spcBef>
              <a:buFont typeface="Arial"/>
              <a:buChar char="•"/>
            </a:pPr>
            <a:r>
              <a:rPr lang="zh-CN" altLang="en-US" dirty="0" smtClean="0"/>
              <a:t>图片说明</a:t>
            </a:r>
          </a:p>
        </p:txBody>
      </p:sp>
      <p:sp>
        <p:nvSpPr>
          <p:cNvPr id="9" name="图片占位符 8"/>
          <p:cNvSpPr>
            <a:spLocks noGrp="1"/>
          </p:cNvSpPr>
          <p:nvPr>
            <p:ph type="pic" sz="quarter" idx="13" hasCustomPrompt="1"/>
          </p:nvPr>
        </p:nvSpPr>
        <p:spPr>
          <a:xfrm>
            <a:off x="5364163" y="1341438"/>
            <a:ext cx="3455987" cy="4751387"/>
          </a:xfrm>
        </p:spPr>
        <p:txBody>
          <a:bodyPr>
            <a:normAutofit/>
          </a:bodyPr>
          <a:lstStyle>
            <a:lvl1pPr>
              <a:buNone/>
              <a:defRPr sz="1600"/>
            </a:lvl1pPr>
          </a:lstStyle>
          <a:p>
            <a:r>
              <a:rPr lang="zh-CN" altLang="en-US" dirty="0" smtClean="0"/>
              <a:t>点击图片插入</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片2">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dirty="0" smtClean="0"/>
              <a:t>Dr. </a:t>
            </a:r>
            <a:r>
              <a:rPr lang="zh-CN" altLang="en-US" dirty="0"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a:t>
            </a:fld>
            <a:endParaRPr lang="zh-CN" altLang="en-US"/>
          </a:p>
        </p:txBody>
      </p:sp>
      <p:sp>
        <p:nvSpPr>
          <p:cNvPr id="8" name="内容占位符 3"/>
          <p:cNvSpPr>
            <a:spLocks noGrp="1"/>
          </p:cNvSpPr>
          <p:nvPr>
            <p:ph sz="half" idx="13" hasCustomPrompt="1"/>
          </p:nvPr>
        </p:nvSpPr>
        <p:spPr>
          <a:xfrm>
            <a:off x="467544" y="3933056"/>
            <a:ext cx="8219256" cy="2160240"/>
          </a:xfrm>
        </p:spPr>
        <p:txBody>
          <a:bodyPr>
            <a:normAutofit/>
          </a:bodyPr>
          <a:lstStyle>
            <a:lvl1pPr marL="0" marR="0" indent="0" algn="l" defTabSz="914400" rtl="0" eaLnBrk="1" fontAlgn="auto" latinLnBrk="0" hangingPunct="1">
              <a:lnSpc>
                <a:spcPct val="130000"/>
              </a:lnSpc>
              <a:spcBef>
                <a:spcPts val="0"/>
              </a:spcBef>
              <a:spcAft>
                <a:spcPts val="0"/>
              </a:spcAft>
              <a:buClrTx/>
              <a:buSzTx/>
              <a:buFont typeface="+mj-lt"/>
              <a:buNone/>
              <a:tabLst/>
              <a:defRPr sz="1800" b="0" baseline="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说明</a:t>
            </a:r>
            <a:endParaRPr lang="zh-CN" altLang="en-US" dirty="0"/>
          </a:p>
        </p:txBody>
      </p:sp>
      <p:sp>
        <p:nvSpPr>
          <p:cNvPr id="10" name="图片占位符 9"/>
          <p:cNvSpPr>
            <a:spLocks noGrp="1"/>
          </p:cNvSpPr>
          <p:nvPr>
            <p:ph type="pic" sz="quarter" idx="14" hasCustomPrompt="1"/>
          </p:nvPr>
        </p:nvSpPr>
        <p:spPr>
          <a:xfrm>
            <a:off x="468313" y="1412875"/>
            <a:ext cx="8207375" cy="2376488"/>
          </a:xfrm>
        </p:spPr>
        <p:txBody>
          <a:bodyPr>
            <a:normAutofit/>
          </a:bodyPr>
          <a:lstStyle>
            <a:lvl1pPr>
              <a:buNone/>
              <a:defRPr sz="1600"/>
            </a:lvl1pPr>
          </a:lstStyle>
          <a:p>
            <a:r>
              <a:rPr lang="zh-CN" altLang="en-US" dirty="0" smtClean="0"/>
              <a:t>点击图片插入</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548680"/>
            <a:ext cx="8229600" cy="638944"/>
          </a:xfrm>
          <a:prstGeom prst="rect">
            <a:avLst/>
          </a:prstGeom>
        </p:spPr>
        <p:txBody>
          <a:bodyPr vert="horz" lIns="91440" tIns="45720" rIns="91440" bIns="45720" rtlCol="0" anchor="ctr">
            <a:noAutofit/>
          </a:bodyPr>
          <a:lstStyle/>
          <a:p>
            <a:endParaRPr lang="zh-CN" altLang="en-US" dirty="0"/>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p>
        </p:txBody>
      </p:sp>
      <p:sp>
        <p:nvSpPr>
          <p:cNvPr id="4" name="日期占位符 3"/>
          <p:cNvSpPr>
            <a:spLocks noGrp="1"/>
          </p:cNvSpPr>
          <p:nvPr>
            <p:ph type="dt" sz="half" idx="2"/>
          </p:nvPr>
        </p:nvSpPr>
        <p:spPr>
          <a:xfrm>
            <a:off x="3059832" y="6309320"/>
            <a:ext cx="309634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DE3B03C8-02EF-460A-A21C-E744A7B52EF2}" type="datetime1">
              <a:rPr lang="zh-CN" altLang="en-US" smtClean="0"/>
              <a:pPr/>
              <a:t>2014/6/20</a:t>
            </a:fld>
            <a:endParaRPr lang="zh-CN" altLang="en-US" dirty="0"/>
          </a:p>
        </p:txBody>
      </p:sp>
      <p:sp>
        <p:nvSpPr>
          <p:cNvPr id="5" name="页脚占位符 4"/>
          <p:cNvSpPr>
            <a:spLocks noGrp="1"/>
          </p:cNvSpPr>
          <p:nvPr>
            <p:ph type="ftr" sz="quarter" idx="3"/>
          </p:nvPr>
        </p:nvSpPr>
        <p:spPr>
          <a:xfrm>
            <a:off x="323528" y="6309320"/>
            <a:ext cx="2023864" cy="365125"/>
          </a:xfrm>
          <a:prstGeom prst="rect">
            <a:avLst/>
          </a:prstGeom>
        </p:spPr>
        <p:txBody>
          <a:bodyPr vert="horz" lIns="91440" tIns="45720" rIns="91440" bIns="45720" rtlCol="0" anchor="ctr"/>
          <a:lstStyle>
            <a:lvl1pPr algn="l">
              <a:defRPr sz="1400" b="1">
                <a:solidFill>
                  <a:srgbClr val="C00000"/>
                </a:solidFill>
              </a:defRPr>
            </a:lvl1pPr>
          </a:lstStyle>
          <a:p>
            <a:r>
              <a:rPr lang="en-US" altLang="zh-CN" dirty="0" smtClean="0"/>
              <a:t>Dr. </a:t>
            </a:r>
            <a:r>
              <a:rPr lang="zh-CN" altLang="en-US" dirty="0" smtClean="0"/>
              <a:t>沙行勉</a:t>
            </a:r>
            <a:endParaRPr lang="zh-CN" altLang="en-US" dirty="0"/>
          </a:p>
        </p:txBody>
      </p:sp>
      <p:sp>
        <p:nvSpPr>
          <p:cNvPr id="6" name="灯片编号占位符 5"/>
          <p:cNvSpPr>
            <a:spLocks noGrp="1"/>
          </p:cNvSpPr>
          <p:nvPr>
            <p:ph type="sldNum" sz="quarter" idx="4"/>
          </p:nvPr>
        </p:nvSpPr>
        <p:spPr>
          <a:xfrm>
            <a:off x="6804248" y="6309320"/>
            <a:ext cx="2133600" cy="365125"/>
          </a:xfrm>
          <a:prstGeom prst="rect">
            <a:avLst/>
          </a:prstGeom>
        </p:spPr>
        <p:txBody>
          <a:bodyPr vert="horz" lIns="91440" tIns="45720" rIns="91440" bIns="45720" rtlCol="0" anchor="ctr"/>
          <a:lstStyle>
            <a:lvl1pPr algn="r">
              <a:defRPr sz="1200">
                <a:solidFill>
                  <a:srgbClr val="C00000"/>
                </a:solidFill>
              </a:defRPr>
            </a:lvl1pPr>
          </a:lstStyle>
          <a:p>
            <a:fld id="{75B6CC0E-6B2B-427F-9144-B8378FB03372}" type="slidenum">
              <a:rPr lang="zh-CN" altLang="en-US" smtClean="0"/>
              <a:pPr/>
              <a:t>‹#›</a:t>
            </a:fld>
            <a:r>
              <a:rPr lang="en-US" altLang="zh-CN" dirty="0" smtClean="0"/>
              <a:t>/TP</a:t>
            </a:r>
            <a:endParaRPr lang="zh-CN" altLang="en-US" dirty="0"/>
          </a:p>
        </p:txBody>
      </p:sp>
      <p:sp>
        <p:nvSpPr>
          <p:cNvPr id="7" name="页脚占位符 4"/>
          <p:cNvSpPr txBox="1">
            <a:spLocks/>
          </p:cNvSpPr>
          <p:nvPr userDrawn="1"/>
        </p:nvSpPr>
        <p:spPr>
          <a:xfrm>
            <a:off x="1403648" y="44625"/>
            <a:ext cx="6336704" cy="360040"/>
          </a:xfrm>
          <a:prstGeom prst="rect">
            <a:avLst/>
          </a:prstGeom>
        </p:spPr>
        <p:txBody>
          <a:bodyPr vert="horz" lIns="91440" tIns="45720" rIns="91440" bIns="45720" rtlCol="0" anchor="ctr"/>
          <a:lstStyle>
            <a:lvl1pPr algn="l">
              <a:defRPr sz="1200" b="1">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计算机科学导论</a:t>
            </a:r>
            <a:r>
              <a:rPr kumimoji="0" lang="en-US" altLang="zh-CN" sz="1200" b="0" i="0" u="none" strike="noStrike" kern="1200" cap="none" spc="0" normalizeH="0" baseline="0" noProof="0" dirty="0" smtClean="0">
                <a:ln>
                  <a:noFill/>
                </a:ln>
                <a:solidFill>
                  <a:schemeClr val="tx1">
                    <a:tint val="75000"/>
                  </a:schemeClr>
                </a:solidFill>
                <a:effectLst/>
                <a:uLnTx/>
                <a:uFillTx/>
                <a:latin typeface="+mn-lt"/>
                <a:ea typeface="+mn-ea"/>
                <a:cs typeface="+mn-cs"/>
              </a:rPr>
              <a:t>——</a:t>
            </a:r>
            <a:r>
              <a:rPr kumimoji="0" lang="zh-CN" alt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以</a:t>
            </a:r>
            <a:r>
              <a:rPr kumimoji="0" lang="en-US" altLang="zh-CN" sz="1200" b="0" i="0" u="none" strike="noStrike" kern="1200" cap="none" spc="0" normalizeH="0" baseline="0" noProof="0" dirty="0" smtClean="0">
                <a:ln>
                  <a:noFill/>
                </a:ln>
                <a:solidFill>
                  <a:schemeClr val="tx1">
                    <a:tint val="75000"/>
                  </a:schemeClr>
                </a:solidFill>
                <a:effectLst/>
                <a:uLnTx/>
                <a:uFillTx/>
                <a:latin typeface="+mn-lt"/>
                <a:ea typeface="+mn-ea"/>
                <a:cs typeface="+mn-cs"/>
              </a:rPr>
              <a:t>Python</a:t>
            </a:r>
            <a:r>
              <a:rPr kumimoji="0" lang="zh-CN" alt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为舟</a:t>
            </a:r>
          </a:p>
        </p:txBody>
      </p:sp>
    </p:spTree>
  </p:cSld>
  <p:clrMap bg1="lt1" tx1="dk1" bg2="lt2" tx2="dk2" accent1="accent1" accent2="accent2" accent3="accent3" accent4="accent4" accent5="accent5" accent6="accent6" hlink="hlink" folHlink="folHlink"/>
  <p:sldLayoutIdLst>
    <p:sldLayoutId id="2147483661" r:id="rId1"/>
    <p:sldLayoutId id="2147483658" r:id="rId2"/>
    <p:sldLayoutId id="2147483662" r:id="rId3"/>
    <p:sldLayoutId id="2147483666" r:id="rId4"/>
    <p:sldLayoutId id="2147483663" r:id="rId5"/>
    <p:sldLayoutId id="2147483664" r:id="rId6"/>
    <p:sldLayoutId id="2147483665" r:id="rId7"/>
  </p:sldLayoutIdLst>
  <p:hf hdr="0"/>
  <p:txStyles>
    <p:titleStyle>
      <a:lvl1pPr algn="ctr" defTabSz="914400" rtl="0" eaLnBrk="1" latinLnBrk="0" hangingPunct="1">
        <a:spcBef>
          <a:spcPct val="0"/>
        </a:spcBef>
        <a:buNone/>
        <a:defRPr lang="zh-CN" altLang="en-US" sz="3200" b="1" kern="1200" dirty="0" smtClean="0">
          <a:solidFill>
            <a:srgbClr val="C60000"/>
          </a:solidFill>
          <a:latin typeface="+mj-lt"/>
          <a:ea typeface="宋体" charset="-122"/>
          <a:cs typeface="+mj-cs"/>
        </a:defRPr>
      </a:lvl1pPr>
    </p:titleStyle>
    <p:bodyStyle>
      <a:lvl1pPr marL="514350" indent="-514350" algn="l" defTabSz="914400" rtl="0" eaLnBrk="1" latinLnBrk="0" hangingPunct="1">
        <a:lnSpc>
          <a:spcPct val="200000"/>
        </a:lnSpc>
        <a:spcBef>
          <a:spcPct val="20000"/>
        </a:spcBef>
        <a:buFont typeface="+mj-lt"/>
        <a:buAutoNum type="arabicPeriod"/>
        <a:defRPr sz="2400" kern="1200" baseline="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引言</a:t>
            </a:r>
            <a:endParaRPr lang="en-US" altLang="zh-CN" dirty="0" smtClean="0"/>
          </a:p>
          <a:p>
            <a:r>
              <a:rPr lang="zh-CN" altLang="en-US" dirty="0" smtClean="0"/>
              <a:t>常见威胁</a:t>
            </a:r>
            <a:endParaRPr lang="en-US" altLang="zh-CN" dirty="0" smtClean="0"/>
          </a:p>
          <a:p>
            <a:r>
              <a:rPr lang="zh-CN" altLang="en-US" dirty="0" smtClean="0"/>
              <a:t>措施和技术</a:t>
            </a:r>
            <a:endParaRPr lang="en-US" altLang="zh-CN" dirty="0" smtClean="0"/>
          </a:p>
          <a:p>
            <a:r>
              <a:rPr lang="zh-CN" altLang="en-US" dirty="0" smtClean="0"/>
              <a:t>手机病毒</a:t>
            </a:r>
            <a:endParaRPr lang="en-US" altLang="zh-CN" dirty="0" smtClean="0"/>
          </a:p>
          <a:p>
            <a:r>
              <a:rPr lang="zh-CN" altLang="en-US" dirty="0" smtClean="0"/>
              <a:t>硬件安全</a:t>
            </a:r>
            <a:endParaRPr lang="en-US" altLang="zh-CN" dirty="0" smtClean="0"/>
          </a:p>
        </p:txBody>
      </p:sp>
      <p:sp>
        <p:nvSpPr>
          <p:cNvPr id="3" name="日期占位符 2"/>
          <p:cNvSpPr>
            <a:spLocks noGrp="1"/>
          </p:cNvSpPr>
          <p:nvPr>
            <p:ph type="dt" sz="half" idx="10"/>
          </p:nvPr>
        </p:nvSpPr>
        <p:spPr/>
        <p:txBody>
          <a:bodyPr/>
          <a:lstStyle/>
          <a:p>
            <a:fld id="{DE3B03C8-02EF-460A-A21C-E744A7B52EF2}" type="datetime1">
              <a:rPr lang="zh-CN" altLang="en-US" smtClean="0"/>
              <a:pPr/>
              <a:t>2014/6/20</a:t>
            </a:fld>
            <a:endParaRPr lang="zh-CN" altLang="en-US" dirty="0"/>
          </a:p>
        </p:txBody>
      </p:sp>
      <p:sp>
        <p:nvSpPr>
          <p:cNvPr id="4" name="灯片编号占位符 3"/>
          <p:cNvSpPr>
            <a:spLocks noGrp="1"/>
          </p:cNvSpPr>
          <p:nvPr>
            <p:ph type="sldNum" sz="quarter" idx="11"/>
          </p:nvPr>
        </p:nvSpPr>
        <p:spPr/>
        <p:txBody>
          <a:bodyPr/>
          <a:lstStyle/>
          <a:p>
            <a:fld id="{75B6CC0E-6B2B-427F-9144-B8378FB03372}" type="slidenum">
              <a:rPr lang="zh-CN" altLang="en-US" smtClean="0"/>
              <a:pPr/>
              <a:t>1</a:t>
            </a:fld>
            <a:r>
              <a:rPr lang="en-US" altLang="zh-CN" smtClean="0"/>
              <a:t>/TP</a:t>
            </a:r>
            <a:endParaRPr lang="zh-CN" altLang="en-US" dirty="0"/>
          </a:p>
        </p:txBody>
      </p:sp>
      <p:sp>
        <p:nvSpPr>
          <p:cNvPr id="5" name="页脚占位符 4"/>
          <p:cNvSpPr>
            <a:spLocks noGrp="1"/>
          </p:cNvSpPr>
          <p:nvPr>
            <p:ph type="ftr" sz="quarter" idx="12"/>
          </p:nvPr>
        </p:nvSpPr>
        <p:spPr/>
        <p:txBody>
          <a:bodyPr/>
          <a:lstStyle/>
          <a:p>
            <a:r>
              <a:rPr lang="en-US" altLang="zh-CN" smtClean="0"/>
              <a:t>Dr. </a:t>
            </a:r>
            <a:r>
              <a:rPr lang="zh-CN" altLang="en-US" smtClean="0"/>
              <a:t>沙行勉</a:t>
            </a:r>
            <a:endParaRPr lang="zh-CN" altLang="en-US" dirty="0"/>
          </a:p>
        </p:txBody>
      </p:sp>
      <p:sp>
        <p:nvSpPr>
          <p:cNvPr id="6" name="标题 5"/>
          <p:cNvSpPr>
            <a:spLocks noGrp="1"/>
          </p:cNvSpPr>
          <p:nvPr>
            <p:ph type="title"/>
          </p:nvPr>
        </p:nvSpPr>
        <p:spPr/>
        <p:txBody>
          <a:bodyPr/>
          <a:lstStyle/>
          <a:p>
            <a:r>
              <a:rPr lang="zh-CN" altLang="en-US" dirty="0" smtClean="0"/>
              <a:t>第八</a:t>
            </a:r>
            <a:r>
              <a:rPr lang="zh-CN" altLang="en-US" dirty="0" smtClean="0"/>
              <a:t>章 信息安全</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病毒 </a:t>
            </a:r>
            <a:r>
              <a:rPr lang="en-US" altLang="zh-CN" dirty="0" smtClean="0"/>
              <a:t>-- </a:t>
            </a:r>
            <a:r>
              <a:rPr lang="zh-CN" altLang="en-US" dirty="0" smtClean="0"/>
              <a:t>文件型病毒</a:t>
            </a:r>
            <a:endParaRPr lang="zh-CN" altLang="en-US" dirty="0"/>
          </a:p>
        </p:txBody>
      </p:sp>
      <p:sp>
        <p:nvSpPr>
          <p:cNvPr id="3" name="日期占位符 2"/>
          <p:cNvSpPr>
            <a:spLocks noGrp="1"/>
          </p:cNvSpPr>
          <p:nvPr>
            <p:ph type="dt" sz="half" idx="10"/>
          </p:nvPr>
        </p:nvSpPr>
        <p:spPr/>
        <p:txBody>
          <a:bodyPr/>
          <a:lstStyle/>
          <a:p>
            <a:fld id="{CB624578-9185-4ED2-A2FE-4C4053656A84}"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10</a:t>
            </a:fld>
            <a:endParaRPr lang="zh-CN" altLang="en-US"/>
          </a:p>
        </p:txBody>
      </p:sp>
      <p:sp>
        <p:nvSpPr>
          <p:cNvPr id="6" name="内容占位符 5"/>
          <p:cNvSpPr>
            <a:spLocks noGrp="1"/>
          </p:cNvSpPr>
          <p:nvPr>
            <p:ph sz="half" idx="13"/>
          </p:nvPr>
        </p:nvSpPr>
        <p:spPr/>
        <p:txBody>
          <a:bodyPr/>
          <a:lstStyle/>
          <a:p>
            <a:r>
              <a:rPr lang="zh-CN" altLang="en-US" dirty="0" smtClean="0"/>
              <a:t>感染文件：</a:t>
            </a:r>
            <a:endParaRPr lang="en-US" altLang="zh-CN" dirty="0" smtClean="0"/>
          </a:p>
          <a:p>
            <a:r>
              <a:rPr lang="zh-CN" altLang="en-US" dirty="0" smtClean="0"/>
              <a:t>（</a:t>
            </a:r>
            <a:r>
              <a:rPr lang="en-US" altLang="zh-CN" dirty="0" smtClean="0"/>
              <a:t>1</a:t>
            </a:r>
            <a:r>
              <a:rPr lang="zh-CN" altLang="en-US" dirty="0" smtClean="0"/>
              <a:t>）将病毒加到文件尾部</a:t>
            </a:r>
            <a:endParaRPr lang="en-US" altLang="zh-CN" dirty="0" smtClean="0"/>
          </a:p>
          <a:p>
            <a:r>
              <a:rPr lang="zh-CN" altLang="en-US" dirty="0" smtClean="0"/>
              <a:t>（</a:t>
            </a:r>
            <a:r>
              <a:rPr lang="en-US" altLang="zh-CN" dirty="0" smtClean="0"/>
              <a:t>2</a:t>
            </a:r>
            <a:r>
              <a:rPr lang="zh-CN" altLang="en-US" dirty="0" smtClean="0"/>
              <a:t>）修改跳转地址到病毒部分</a:t>
            </a:r>
            <a:endParaRPr lang="en-US" altLang="zh-CN" dirty="0" smtClean="0"/>
          </a:p>
          <a:p>
            <a:r>
              <a:rPr lang="zh-CN" altLang="en-US" dirty="0" smtClean="0"/>
              <a:t>（</a:t>
            </a:r>
            <a:r>
              <a:rPr lang="en-US" altLang="zh-CN" dirty="0" smtClean="0"/>
              <a:t>3</a:t>
            </a:r>
            <a:r>
              <a:rPr lang="zh-CN" altLang="en-US" dirty="0" smtClean="0"/>
              <a:t>）修改文件大小和修改时间</a:t>
            </a:r>
            <a:endParaRPr lang="en-US" altLang="zh-CN" dirty="0" smtClean="0"/>
          </a:p>
          <a:p>
            <a:endParaRPr lang="en-US" altLang="zh-CN" dirty="0" smtClean="0"/>
          </a:p>
          <a:p>
            <a:endParaRPr lang="zh-CN" altLang="en-US" dirty="0"/>
          </a:p>
        </p:txBody>
      </p:sp>
      <p:sp>
        <p:nvSpPr>
          <p:cNvPr id="12" name="图片占位符 11"/>
          <p:cNvSpPr>
            <a:spLocks noGrp="1"/>
          </p:cNvSpPr>
          <p:nvPr>
            <p:ph type="pic" sz="quarter" idx="14"/>
          </p:nvPr>
        </p:nvSpPr>
        <p:spPr/>
      </p:sp>
      <p:pic>
        <p:nvPicPr>
          <p:cNvPr id="1026" name="Picture 2" descr="G:\DIANA\信息安全\PPT模板\文件型病毒.jpg"/>
          <p:cNvPicPr>
            <a:picLocks noChangeAspect="1" noChangeArrowheads="1"/>
          </p:cNvPicPr>
          <p:nvPr/>
        </p:nvPicPr>
        <p:blipFill>
          <a:blip r:embed="rId2" cstate="print"/>
          <a:srcRect/>
          <a:stretch>
            <a:fillRect/>
          </a:stretch>
        </p:blipFill>
        <p:spPr bwMode="auto">
          <a:xfrm>
            <a:off x="683568" y="1340768"/>
            <a:ext cx="5667375" cy="248602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病毒 </a:t>
            </a:r>
            <a:r>
              <a:rPr lang="en-US" altLang="zh-CN" dirty="0" smtClean="0"/>
              <a:t>-- </a:t>
            </a:r>
            <a:r>
              <a:rPr lang="zh-CN" altLang="en-US" dirty="0" smtClean="0"/>
              <a:t>引导型病毒</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11</a:t>
            </a:fld>
            <a:endParaRPr lang="zh-CN" altLang="en-US"/>
          </a:p>
        </p:txBody>
      </p:sp>
      <p:sp>
        <p:nvSpPr>
          <p:cNvPr id="6" name="内容占位符 5"/>
          <p:cNvSpPr>
            <a:spLocks noGrp="1"/>
          </p:cNvSpPr>
          <p:nvPr>
            <p:ph idx="1"/>
          </p:nvPr>
        </p:nvSpPr>
        <p:spPr/>
        <p:txBody>
          <a:bodyPr/>
          <a:lstStyle/>
          <a:p>
            <a:r>
              <a:rPr lang="zh-CN" altLang="en-US" dirty="0" smtClean="0"/>
              <a:t>带毒的引导程序加载到内存，引导程序最后一条跳转指令会跳到病毒程序开始执行操作：</a:t>
            </a:r>
            <a:endParaRPr lang="en-US" altLang="zh-CN" dirty="0" smtClean="0"/>
          </a:p>
          <a:p>
            <a:r>
              <a:rPr lang="zh-CN" altLang="en-US" dirty="0" smtClean="0"/>
              <a:t>（</a:t>
            </a:r>
            <a:r>
              <a:rPr lang="en-US" altLang="zh-CN" dirty="0" smtClean="0"/>
              <a:t>1</a:t>
            </a:r>
            <a:r>
              <a:rPr lang="zh-CN" altLang="en-US" dirty="0" smtClean="0"/>
              <a:t>） 修改内存大小（一般为几</a:t>
            </a:r>
            <a:r>
              <a:rPr lang="en-US" altLang="zh-CN" dirty="0" smtClean="0"/>
              <a:t>kb</a:t>
            </a:r>
            <a:r>
              <a:rPr lang="zh-CN" altLang="en-US" dirty="0" smtClean="0"/>
              <a:t>，能够存放得下病毒代码即可），将病毒移到内存</a:t>
            </a:r>
            <a:endParaRPr lang="en-US" altLang="zh-CN" dirty="0" smtClean="0"/>
          </a:p>
          <a:p>
            <a:r>
              <a:rPr lang="zh-CN" altLang="en-US" dirty="0" smtClean="0"/>
              <a:t>（</a:t>
            </a:r>
            <a:r>
              <a:rPr lang="en-US" altLang="zh-CN" dirty="0" smtClean="0"/>
              <a:t>2</a:t>
            </a:r>
            <a:r>
              <a:rPr lang="zh-CN" altLang="en-US" dirty="0" smtClean="0"/>
              <a:t>） 修改中断向量表中磁盘读写的地址为病毒地址（为感染其他盘做准备）</a:t>
            </a:r>
            <a:endParaRPr lang="en-US" altLang="zh-CN" dirty="0" smtClean="0"/>
          </a:p>
          <a:p>
            <a:r>
              <a:rPr lang="zh-CN" altLang="en-US" dirty="0" smtClean="0"/>
              <a:t>（</a:t>
            </a:r>
            <a:r>
              <a:rPr lang="en-US" altLang="zh-CN" dirty="0" smtClean="0"/>
              <a:t>3</a:t>
            </a:r>
            <a:r>
              <a:rPr lang="zh-CN" altLang="en-US" dirty="0" smtClean="0"/>
              <a:t>） 感染（软盘），以感染其他设备上的硬盘</a:t>
            </a:r>
            <a:endParaRPr lang="en-US" altLang="zh-CN" dirty="0" smtClean="0"/>
          </a:p>
          <a:p>
            <a:r>
              <a:rPr lang="zh-CN" altLang="en-US" dirty="0" smtClean="0"/>
              <a:t>（</a:t>
            </a:r>
            <a:r>
              <a:rPr lang="en-US" altLang="zh-CN" dirty="0" smtClean="0"/>
              <a:t>4</a:t>
            </a:r>
            <a:r>
              <a:rPr lang="zh-CN" altLang="en-US" dirty="0" smtClean="0"/>
              <a:t>） 执行原引导程序</a:t>
            </a:r>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恶意软件 </a:t>
            </a:r>
            <a:r>
              <a:rPr lang="en-US" altLang="zh-CN" dirty="0" smtClean="0"/>
              <a:t>-- </a:t>
            </a:r>
            <a:r>
              <a:rPr lang="zh-CN" altLang="en-US" dirty="0" smtClean="0"/>
              <a:t>蠕虫</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12</a:t>
            </a:fld>
            <a:endParaRPr lang="zh-CN" altLang="en-US"/>
          </a:p>
        </p:txBody>
      </p:sp>
      <p:sp>
        <p:nvSpPr>
          <p:cNvPr id="6" name="内容占位符 5"/>
          <p:cNvSpPr>
            <a:spLocks noGrp="1"/>
          </p:cNvSpPr>
          <p:nvPr>
            <p:ph idx="1"/>
          </p:nvPr>
        </p:nvSpPr>
        <p:spPr/>
        <p:txBody>
          <a:bodyPr/>
          <a:lstStyle/>
          <a:p>
            <a:pPr>
              <a:buFont typeface="Arial" pitchFamily="34" charset="0"/>
              <a:buChar char="•"/>
            </a:pPr>
            <a:r>
              <a:rPr lang="zh-CN" altLang="en-US" dirty="0" smtClean="0"/>
              <a:t>相比病毒最大的特点：独立于主机程序</a:t>
            </a:r>
            <a:endParaRPr lang="en-US" altLang="zh-CN" dirty="0" smtClean="0"/>
          </a:p>
          <a:p>
            <a:pPr>
              <a:buFont typeface="Arial" pitchFamily="34" charset="0"/>
              <a:buChar char="•"/>
            </a:pPr>
            <a:r>
              <a:rPr lang="zh-CN" altLang="en-US" dirty="0" smtClean="0"/>
              <a:t>莫里斯蠕虫，也称互联网蠕虫（</a:t>
            </a:r>
            <a:r>
              <a:rPr lang="en-US" altLang="zh-CN" dirty="0" smtClean="0"/>
              <a:t>Internet Worm</a:t>
            </a:r>
            <a:r>
              <a:rPr lang="zh-CN" altLang="en-US" dirty="0" smtClean="0"/>
              <a:t>），通过网络感染电脑。</a:t>
            </a:r>
            <a:endParaRPr lang="en-US" altLang="zh-CN" dirty="0" smtClean="0"/>
          </a:p>
          <a:p>
            <a:pPr>
              <a:buFont typeface="Arial" pitchFamily="34" charset="0"/>
              <a:buChar char="•"/>
            </a:pPr>
            <a:r>
              <a:rPr lang="zh-CN" altLang="en-US" dirty="0" smtClean="0"/>
              <a:t>蠕虫分成两部分：主程序和引导程序。首先在网络中搜索可以感染的计算机；然后入侵计算机；其次，在计算机上运行引导程序（引导程序的功能是下载和安装主程序）；最后蠕虫实施破坏。</a:t>
            </a:r>
            <a:endParaRPr lang="en-US" altLang="zh-CN" dirty="0" smtClean="0"/>
          </a:p>
          <a:p>
            <a:pPr>
              <a:buFont typeface="Arial" pitchFamily="34" charset="0"/>
              <a:buChar char="•"/>
            </a:pPr>
            <a:r>
              <a:rPr lang="zh-CN" altLang="en-US" dirty="0" smtClean="0"/>
              <a:t>重点在入侵计算机。</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蠕虫 </a:t>
            </a:r>
            <a:r>
              <a:rPr lang="en-US" altLang="zh-CN" dirty="0" smtClean="0"/>
              <a:t>-- </a:t>
            </a:r>
            <a:r>
              <a:rPr lang="zh-CN" altLang="en-US" dirty="0" smtClean="0"/>
              <a:t>入侵计算机方式</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13</a:t>
            </a:fld>
            <a:endParaRPr lang="zh-CN" altLang="en-US"/>
          </a:p>
        </p:txBody>
      </p:sp>
      <p:sp>
        <p:nvSpPr>
          <p:cNvPr id="6" name="内容占位符 5"/>
          <p:cNvSpPr>
            <a:spLocks noGrp="1"/>
          </p:cNvSpPr>
          <p:nvPr>
            <p:ph idx="1"/>
          </p:nvPr>
        </p:nvSpPr>
        <p:spPr/>
        <p:txBody>
          <a:bodyPr>
            <a:normAutofit fontScale="85000" lnSpcReduction="20000"/>
          </a:bodyPr>
          <a:lstStyle/>
          <a:p>
            <a:r>
              <a:rPr lang="zh-CN" altLang="en-US" dirty="0" smtClean="0"/>
              <a:t>（</a:t>
            </a:r>
            <a:r>
              <a:rPr lang="en-US" altLang="zh-CN" dirty="0" smtClean="0"/>
              <a:t>1</a:t>
            </a:r>
            <a:r>
              <a:rPr lang="zh-CN" altLang="en-US" dirty="0" smtClean="0"/>
              <a:t>） 破解密码</a:t>
            </a:r>
            <a:endParaRPr lang="en-US" altLang="zh-CN" dirty="0" smtClean="0"/>
          </a:p>
          <a:p>
            <a:r>
              <a:rPr lang="en-US" altLang="zh-CN" dirty="0" smtClean="0"/>
              <a:t>	</a:t>
            </a:r>
            <a:r>
              <a:rPr lang="zh-CN" altLang="en-US" dirty="0" smtClean="0"/>
              <a:t>计算机中要想成为特权用户以下载和执行蠕虫，要先输入正确的密码才可。</a:t>
            </a:r>
            <a:endParaRPr lang="en-US" altLang="zh-CN" dirty="0" smtClean="0"/>
          </a:p>
          <a:p>
            <a:r>
              <a:rPr lang="zh-CN" altLang="en-US" dirty="0" smtClean="0"/>
              <a:t>（</a:t>
            </a:r>
            <a:r>
              <a:rPr lang="en-US" altLang="zh-CN" dirty="0" smtClean="0"/>
              <a:t>2</a:t>
            </a:r>
            <a:r>
              <a:rPr lang="zh-CN" altLang="en-US" dirty="0" smtClean="0"/>
              <a:t>） </a:t>
            </a:r>
            <a:r>
              <a:rPr lang="en-US" altLang="zh-CN" dirty="0" smtClean="0"/>
              <a:t>finger</a:t>
            </a:r>
            <a:r>
              <a:rPr lang="zh-CN" altLang="en-US" dirty="0" smtClean="0"/>
              <a:t>中的栈溢出</a:t>
            </a:r>
            <a:endParaRPr lang="en-US" altLang="zh-CN" dirty="0" smtClean="0"/>
          </a:p>
          <a:p>
            <a:r>
              <a:rPr lang="en-US" altLang="zh-CN" dirty="0" smtClean="0"/>
              <a:t>	finger</a:t>
            </a:r>
            <a:r>
              <a:rPr lang="zh-CN" altLang="zh-CN" dirty="0" smtClean="0"/>
              <a:t>服务可用于查询用户的信息，包括网上成员的真实姓名、用户名、最近登录时间和地点等，也可以用来显示当前登录在机器上的所有用户名</a:t>
            </a:r>
            <a:r>
              <a:rPr lang="zh-CN" altLang="zh-CN" dirty="0" smtClean="0"/>
              <a:t>，入侵者</a:t>
            </a:r>
            <a:r>
              <a:rPr lang="zh-CN" altLang="en-US" dirty="0" smtClean="0"/>
              <a:t>利用</a:t>
            </a:r>
            <a:r>
              <a:rPr lang="en-US" altLang="zh-CN" dirty="0" smtClean="0"/>
              <a:t>finger</a:t>
            </a:r>
            <a:r>
              <a:rPr lang="zh-CN" altLang="en-US" dirty="0" smtClean="0"/>
              <a:t>服务特点入侵。</a:t>
            </a:r>
            <a:endParaRPr lang="en-US" altLang="zh-CN" dirty="0" smtClean="0"/>
          </a:p>
          <a:p>
            <a:r>
              <a:rPr lang="zh-CN" altLang="en-US" dirty="0" smtClean="0"/>
              <a:t>（</a:t>
            </a:r>
            <a:r>
              <a:rPr lang="en-US" altLang="zh-CN" dirty="0" smtClean="0"/>
              <a:t>3</a:t>
            </a:r>
            <a:r>
              <a:rPr lang="zh-CN" altLang="en-US" dirty="0" smtClean="0"/>
              <a:t>） </a:t>
            </a:r>
            <a:r>
              <a:rPr lang="en-US" altLang="zh-CN" dirty="0" err="1" smtClean="0"/>
              <a:t>sendmail</a:t>
            </a:r>
            <a:r>
              <a:rPr lang="zh-CN" altLang="en-US" dirty="0" smtClean="0"/>
              <a:t>漏洞</a:t>
            </a:r>
            <a:endParaRPr lang="en-US" altLang="zh-CN" dirty="0" smtClean="0"/>
          </a:p>
          <a:p>
            <a:r>
              <a:rPr lang="en-US" altLang="zh-CN" dirty="0" smtClean="0"/>
              <a:t>	</a:t>
            </a:r>
            <a:r>
              <a:rPr lang="en-US" altLang="zh-CN" dirty="0" err="1" smtClean="0"/>
              <a:t>sendmail</a:t>
            </a:r>
            <a:r>
              <a:rPr lang="zh-CN" altLang="zh-CN" dirty="0" smtClean="0"/>
              <a:t>服务，即电子邮件服务，是用于收发电子邮件的服务。在</a:t>
            </a:r>
            <a:r>
              <a:rPr lang="en-US" altLang="zh-CN" dirty="0" err="1" smtClean="0"/>
              <a:t>sendmail</a:t>
            </a:r>
            <a:r>
              <a:rPr lang="zh-CN" altLang="zh-CN" dirty="0" smtClean="0"/>
              <a:t>的开发阶段，程序人员将接收方的程序运行模式设置成了调试模式。发送方在发送邮件的同时会发送一段可执行程序，而接收方接收到邮件时会执行这段程序，用来提示发送方已收到邮件</a:t>
            </a:r>
            <a:r>
              <a:rPr lang="zh-CN" altLang="zh-CN" dirty="0" smtClean="0"/>
              <a:t>。</a:t>
            </a:r>
            <a:r>
              <a:rPr lang="zh-CN" altLang="en-US" dirty="0" smtClean="0"/>
              <a:t>入侵</a:t>
            </a:r>
            <a:r>
              <a:rPr lang="zh-CN" altLang="en-US" dirty="0" smtClean="0"/>
              <a:t>者利用</a:t>
            </a:r>
            <a:r>
              <a:rPr lang="en-US" altLang="zh-CN" dirty="0" err="1" smtClean="0"/>
              <a:t>sendmail</a:t>
            </a:r>
            <a:r>
              <a:rPr lang="zh-CN" altLang="en-US" dirty="0" smtClean="0"/>
              <a:t>可以执行发送指令的漏洞入侵。</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栈溢出</a:t>
            </a:r>
            <a:endParaRPr lang="zh-CN" altLang="en-US" dirty="0"/>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14</a:t>
            </a:fld>
            <a:endParaRPr lang="zh-CN" altLang="en-US"/>
          </a:p>
        </p:txBody>
      </p:sp>
      <p:sp>
        <p:nvSpPr>
          <p:cNvPr id="6" name="内容占位符 5"/>
          <p:cNvSpPr>
            <a:spLocks noGrp="1"/>
          </p:cNvSpPr>
          <p:nvPr>
            <p:ph sz="half" idx="2"/>
          </p:nvPr>
        </p:nvSpPr>
        <p:spPr>
          <a:xfrm>
            <a:off x="6660232" y="1340768"/>
            <a:ext cx="2026568" cy="4785395"/>
          </a:xfrm>
        </p:spPr>
        <p:txBody>
          <a:bodyPr/>
          <a:lstStyle/>
          <a:p>
            <a:r>
              <a:rPr lang="en-US" altLang="zh-CN" dirty="0" smtClean="0"/>
              <a:t>void input()</a:t>
            </a:r>
            <a:endParaRPr lang="zh-CN" altLang="zh-CN" dirty="0" smtClean="0"/>
          </a:p>
          <a:p>
            <a:r>
              <a:rPr lang="en-US" altLang="zh-CN" dirty="0" smtClean="0"/>
              <a:t>{</a:t>
            </a:r>
            <a:endParaRPr lang="zh-CN" altLang="zh-CN" dirty="0" smtClean="0"/>
          </a:p>
          <a:p>
            <a:r>
              <a:rPr lang="en-US" altLang="zh-CN" dirty="0" smtClean="0"/>
              <a:t>   char </a:t>
            </a:r>
            <a:r>
              <a:rPr lang="en-US" altLang="zh-CN" dirty="0" err="1" smtClean="0"/>
              <a:t>buf</a:t>
            </a:r>
            <a:r>
              <a:rPr lang="en-US" altLang="zh-CN" dirty="0" smtClean="0"/>
              <a:t>[512];</a:t>
            </a:r>
            <a:endParaRPr lang="zh-CN" altLang="zh-CN" dirty="0" smtClean="0"/>
          </a:p>
          <a:p>
            <a:r>
              <a:rPr lang="en-US" altLang="zh-CN" dirty="0" smtClean="0"/>
              <a:t>   gets(</a:t>
            </a:r>
            <a:r>
              <a:rPr lang="en-US" altLang="zh-CN" dirty="0" err="1" smtClean="0"/>
              <a:t>buf</a:t>
            </a:r>
            <a:r>
              <a:rPr lang="en-US" altLang="zh-CN" dirty="0" smtClean="0"/>
              <a:t>);</a:t>
            </a:r>
            <a:endParaRPr lang="zh-CN" altLang="zh-CN" dirty="0" smtClean="0"/>
          </a:p>
          <a:p>
            <a:r>
              <a:rPr lang="en-US" altLang="zh-CN" dirty="0" smtClean="0"/>
              <a:t>}</a:t>
            </a:r>
            <a:endParaRPr lang="zh-CN" altLang="zh-CN" dirty="0" smtClean="0"/>
          </a:p>
          <a:p>
            <a:r>
              <a:rPr lang="en-US" altLang="zh-CN" dirty="0" smtClean="0"/>
              <a:t>void main()</a:t>
            </a:r>
            <a:endParaRPr lang="zh-CN" altLang="zh-CN" dirty="0" smtClean="0"/>
          </a:p>
          <a:p>
            <a:r>
              <a:rPr lang="en-US" altLang="zh-CN" dirty="0" smtClean="0"/>
              <a:t>{</a:t>
            </a:r>
            <a:endParaRPr lang="zh-CN" altLang="zh-CN" dirty="0" smtClean="0"/>
          </a:p>
          <a:p>
            <a:r>
              <a:rPr lang="en-US" altLang="zh-CN" dirty="0" smtClean="0"/>
              <a:t>    input();</a:t>
            </a:r>
            <a:endParaRPr lang="zh-CN" altLang="zh-CN" dirty="0" smtClean="0"/>
          </a:p>
          <a:p>
            <a:r>
              <a:rPr lang="en-US" altLang="zh-CN" dirty="0" smtClean="0"/>
              <a:t>}</a:t>
            </a:r>
            <a:endParaRPr lang="zh-CN" altLang="zh-CN" dirty="0" smtClean="0"/>
          </a:p>
          <a:p>
            <a:endParaRPr lang="zh-CN" altLang="en-US" dirty="0"/>
          </a:p>
        </p:txBody>
      </p:sp>
      <p:sp>
        <p:nvSpPr>
          <p:cNvPr id="7" name="内容占位符 6"/>
          <p:cNvSpPr>
            <a:spLocks noGrp="1"/>
          </p:cNvSpPr>
          <p:nvPr>
            <p:ph idx="1"/>
          </p:nvPr>
        </p:nvSpPr>
        <p:spPr>
          <a:xfrm>
            <a:off x="467544" y="1340768"/>
            <a:ext cx="5976664" cy="4785395"/>
          </a:xfrm>
        </p:spPr>
        <p:txBody>
          <a:bodyPr/>
          <a:lstStyle/>
          <a:p>
            <a:r>
              <a:rPr lang="en-US" altLang="zh-CN" dirty="0" smtClean="0"/>
              <a:t>fingered</a:t>
            </a:r>
            <a:r>
              <a:rPr lang="zh-CN" altLang="zh-CN" dirty="0" smtClean="0"/>
              <a:t>程序用一个</a:t>
            </a:r>
            <a:r>
              <a:rPr lang="en-US" altLang="zh-CN" dirty="0" smtClean="0"/>
              <a:t>gets()</a:t>
            </a:r>
            <a:r>
              <a:rPr lang="zh-CN" altLang="zh-CN" dirty="0" smtClean="0"/>
              <a:t>函数来接收一个字符串，然后在系统中查找是否存以该字符串注册的账号，如果存在则返回该账号相关信息。一般来说</a:t>
            </a:r>
            <a:r>
              <a:rPr lang="zh-CN" altLang="zh-CN" dirty="0" smtClean="0"/>
              <a:t>，</a:t>
            </a:r>
            <a:r>
              <a:rPr lang="en-US" altLang="zh-CN" dirty="0" smtClean="0"/>
              <a:t>gets</a:t>
            </a:r>
            <a:r>
              <a:rPr lang="en-US" altLang="zh-CN" dirty="0" smtClean="0"/>
              <a:t>()</a:t>
            </a:r>
            <a:r>
              <a:rPr lang="zh-CN" altLang="zh-CN" dirty="0" smtClean="0"/>
              <a:t>函数中的预设值是</a:t>
            </a:r>
            <a:r>
              <a:rPr lang="en-US" altLang="zh-CN" dirty="0" smtClean="0"/>
              <a:t>512</a:t>
            </a:r>
            <a:r>
              <a:rPr lang="zh-CN" altLang="zh-CN" dirty="0" smtClean="0"/>
              <a:t>字节，并且在没有对接收的字符串进行长度检查。莫里斯就利用这个漏洞，发送一个长度为</a:t>
            </a:r>
            <a:r>
              <a:rPr lang="en-US" altLang="zh-CN" dirty="0" smtClean="0"/>
              <a:t>536</a:t>
            </a:r>
            <a:r>
              <a:rPr lang="zh-CN" altLang="zh-CN" dirty="0" smtClean="0"/>
              <a:t>字节的字符串造成栈溢出，将下一条指令地址修改为蠕虫程序的地址，从而执行蠕虫程序。</a:t>
            </a:r>
            <a:endParaRPr lang="zh-CN" altLang="en-US" dirty="0"/>
          </a:p>
        </p:txBody>
      </p:sp>
      <p:pic>
        <p:nvPicPr>
          <p:cNvPr id="2051" name="Picture 3" descr="G:\DIANA\信息安全\PPT模板\栈溢出.jpg"/>
          <p:cNvPicPr>
            <a:picLocks noChangeAspect="1" noChangeArrowheads="1"/>
          </p:cNvPicPr>
          <p:nvPr/>
        </p:nvPicPr>
        <p:blipFill>
          <a:blip r:embed="rId2" cstate="print"/>
          <a:srcRect/>
          <a:stretch>
            <a:fillRect/>
          </a:stretch>
        </p:blipFill>
        <p:spPr bwMode="auto">
          <a:xfrm>
            <a:off x="3131840" y="3867150"/>
            <a:ext cx="5372100" cy="299085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恶意软件 </a:t>
            </a:r>
            <a:r>
              <a:rPr lang="en-US" altLang="zh-CN" dirty="0" smtClean="0"/>
              <a:t>-- </a:t>
            </a:r>
            <a:r>
              <a:rPr lang="zh-CN" altLang="en-US" dirty="0" smtClean="0"/>
              <a:t>木马</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15</a:t>
            </a:fld>
            <a:endParaRPr lang="zh-CN" altLang="en-US"/>
          </a:p>
        </p:txBody>
      </p:sp>
      <p:sp>
        <p:nvSpPr>
          <p:cNvPr id="6" name="内容占位符 5"/>
          <p:cNvSpPr>
            <a:spLocks noGrp="1"/>
          </p:cNvSpPr>
          <p:nvPr>
            <p:ph idx="1"/>
          </p:nvPr>
        </p:nvSpPr>
        <p:spPr/>
        <p:txBody>
          <a:bodyPr/>
          <a:lstStyle/>
          <a:p>
            <a:r>
              <a:rPr lang="zh-CN" altLang="zh-CN" dirty="0" smtClean="0"/>
              <a:t>在计算机中，特洛伊木马是指表面上看似有用的软件，实际目的却是危害计算机安全并导致严重破坏的计算机程序，是一种在远程计算机之间建立连接、使远程计算机能通过网络控制本地计算机的非法程序</a:t>
            </a:r>
            <a:r>
              <a:rPr lang="zh-CN" altLang="zh-CN" dirty="0" smtClean="0"/>
              <a:t>。</a:t>
            </a:r>
            <a:endParaRPr lang="en-US" altLang="zh-CN" dirty="0" smtClean="0"/>
          </a:p>
          <a:p>
            <a:r>
              <a:rPr lang="zh-CN" altLang="zh-CN" dirty="0" smtClean="0"/>
              <a:t>完整</a:t>
            </a:r>
            <a:r>
              <a:rPr lang="zh-CN" altLang="zh-CN" dirty="0" smtClean="0"/>
              <a:t>的木马程序分成两部分：客户端程序和服务器端程序。客户端程序用于攻击者远程控制已植入木马的计算机，服务器端程序就是在用户计算机中的木马程序。攻击者通过客户端程序远程指挥和控制服务器端程序对目标计算机进行攻击。</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恶意软件 </a:t>
            </a:r>
            <a:r>
              <a:rPr lang="en-US" altLang="zh-CN" dirty="0" smtClean="0"/>
              <a:t>-- </a:t>
            </a:r>
            <a:r>
              <a:rPr lang="zh-CN" altLang="en-US" dirty="0" smtClean="0"/>
              <a:t>木马</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16</a:t>
            </a:fld>
            <a:endParaRPr lang="zh-CN" altLang="en-US"/>
          </a:p>
        </p:txBody>
      </p:sp>
      <p:sp>
        <p:nvSpPr>
          <p:cNvPr id="6" name="内容占位符 5"/>
          <p:cNvSpPr>
            <a:spLocks noGrp="1"/>
          </p:cNvSpPr>
          <p:nvPr>
            <p:ph idx="1"/>
          </p:nvPr>
        </p:nvSpPr>
        <p:spPr/>
        <p:txBody>
          <a:bodyPr>
            <a:normAutofit lnSpcReduction="10000"/>
          </a:bodyPr>
          <a:lstStyle/>
          <a:p>
            <a:pPr>
              <a:buFont typeface="Arial" pitchFamily="34" charset="0"/>
              <a:buChar char="•"/>
            </a:pPr>
            <a:r>
              <a:rPr lang="zh-CN" altLang="en-US" dirty="0" smtClean="0"/>
              <a:t>盗号木马</a:t>
            </a:r>
            <a:endParaRPr lang="en-US" altLang="zh-CN" dirty="0" smtClean="0"/>
          </a:p>
          <a:p>
            <a:r>
              <a:rPr lang="zh-CN" altLang="zh-CN" dirty="0" smtClean="0"/>
              <a:t>用户输入自己的账号和密码登录</a:t>
            </a:r>
            <a:r>
              <a:rPr lang="en-US" altLang="zh-CN" dirty="0" err="1" smtClean="0"/>
              <a:t>QQ</a:t>
            </a:r>
            <a:r>
              <a:rPr lang="zh-CN" altLang="zh-CN" dirty="0" smtClean="0"/>
              <a:t>，但是消息提示密码错误，要求再次输入密码，或者已经登录的情况下，突然弹出窗口说账号存在异常，要求再次输入密码确认。这时候用户如果输入密码，那么其账号密码信息就可能被木马窃取。其实，这个弹出来的窗口或者提示信息只是一个长得和</a:t>
            </a:r>
            <a:r>
              <a:rPr lang="en-US" altLang="zh-CN" dirty="0" err="1" smtClean="0"/>
              <a:t>QQ</a:t>
            </a:r>
            <a:r>
              <a:rPr lang="zh-CN" altLang="zh-CN" dirty="0" smtClean="0"/>
              <a:t>界面一样的东西，用于骗取用户的敏感信息</a:t>
            </a:r>
            <a:r>
              <a:rPr lang="zh-CN" altLang="zh-CN" dirty="0" smtClean="0"/>
              <a:t>。</a:t>
            </a:r>
            <a:endParaRPr lang="en-US" altLang="zh-CN" dirty="0" smtClean="0"/>
          </a:p>
          <a:p>
            <a:pPr>
              <a:buFont typeface="Arial" pitchFamily="34" charset="0"/>
              <a:buChar char="•"/>
            </a:pPr>
            <a:r>
              <a:rPr lang="en-US" altLang="zh-CN" dirty="0" smtClean="0"/>
              <a:t>Key Log</a:t>
            </a:r>
          </a:p>
          <a:p>
            <a:r>
              <a:rPr lang="zh-CN" altLang="zh-CN" dirty="0" smtClean="0"/>
              <a:t>键盘记录是一种木马，它可以记录感染计算机用户键盘的信息，截获后发送到远程的服务器中</a:t>
            </a:r>
            <a:r>
              <a:rPr lang="zh-CN" altLang="zh-CN" dirty="0" smtClean="0"/>
              <a:t>。</a:t>
            </a:r>
            <a:endParaRPr lang="zh-CN" altLang="zh-CN"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恶意软件 </a:t>
            </a:r>
            <a:r>
              <a:rPr lang="en-US" altLang="zh-CN" dirty="0" smtClean="0"/>
              <a:t>-- </a:t>
            </a:r>
            <a:r>
              <a:rPr lang="zh-CN" altLang="en-US" dirty="0" smtClean="0"/>
              <a:t>其他威胁</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17</a:t>
            </a:fld>
            <a:endParaRPr lang="zh-CN" altLang="en-US"/>
          </a:p>
        </p:txBody>
      </p:sp>
      <p:sp>
        <p:nvSpPr>
          <p:cNvPr id="6" name="内容占位符 5"/>
          <p:cNvSpPr>
            <a:spLocks noGrp="1"/>
          </p:cNvSpPr>
          <p:nvPr>
            <p:ph idx="1"/>
          </p:nvPr>
        </p:nvSpPr>
        <p:spPr/>
        <p:txBody>
          <a:bodyPr>
            <a:normAutofit lnSpcReduction="10000"/>
          </a:bodyPr>
          <a:lstStyle/>
          <a:p>
            <a:pPr>
              <a:buFont typeface="Arial" pitchFamily="34" charset="0"/>
              <a:buChar char="•"/>
            </a:pPr>
            <a:r>
              <a:rPr lang="zh-CN" altLang="en-US" dirty="0" smtClean="0"/>
              <a:t>红色代码病毒</a:t>
            </a:r>
            <a:endParaRPr lang="en-US" altLang="zh-CN" dirty="0" smtClean="0"/>
          </a:p>
          <a:p>
            <a:r>
              <a:rPr lang="zh-CN" altLang="zh-CN" dirty="0" smtClean="0"/>
              <a:t>红色代码病毒利用</a:t>
            </a:r>
            <a:r>
              <a:rPr lang="en-US" altLang="zh-CN" dirty="0" smtClean="0"/>
              <a:t>Windows </a:t>
            </a:r>
            <a:r>
              <a:rPr lang="en-US" altLang="zh-CN" dirty="0" err="1" smtClean="0"/>
              <a:t>IIS</a:t>
            </a:r>
            <a:r>
              <a:rPr lang="zh-CN" altLang="zh-CN" dirty="0" smtClean="0"/>
              <a:t>系统的漏洞进行感染。感染操作利用了“缓冲区溢出”技术，同样将输入的数据作为代码运行。不同于以往的“文件型病毒”和“引导型病毒”，红色代码病毒只存在于电脑内存，然后通过网络感染一个又一个的电脑内存。</a:t>
            </a:r>
            <a:endParaRPr lang="en-US" altLang="zh-CN" dirty="0" smtClean="0"/>
          </a:p>
          <a:p>
            <a:pPr>
              <a:buFont typeface="Arial" pitchFamily="34" charset="0"/>
              <a:buChar char="•"/>
            </a:pPr>
            <a:r>
              <a:rPr lang="zh-CN" altLang="en-US" dirty="0" smtClean="0"/>
              <a:t>路由器</a:t>
            </a:r>
            <a:r>
              <a:rPr lang="en-US" altLang="zh-CN" dirty="0" smtClean="0"/>
              <a:t>DNS</a:t>
            </a:r>
            <a:r>
              <a:rPr lang="zh-CN" altLang="en-US" dirty="0" smtClean="0"/>
              <a:t>劫持</a:t>
            </a:r>
            <a:endParaRPr lang="en-US" altLang="zh-CN" dirty="0" smtClean="0"/>
          </a:p>
          <a:p>
            <a:r>
              <a:rPr lang="zh-CN" altLang="zh-CN" dirty="0" smtClean="0"/>
              <a:t>入侵</a:t>
            </a:r>
            <a:r>
              <a:rPr lang="zh-CN" altLang="zh-CN" dirty="0" smtClean="0"/>
              <a:t>者劫持</a:t>
            </a:r>
            <a:r>
              <a:rPr lang="zh-CN" altLang="zh-CN" dirty="0" smtClean="0"/>
              <a:t>路由器的数据包并拦截域名解析的请求，分析请求的域名，如果是审查范围以内的请求则对这个请求返回假的</a:t>
            </a:r>
            <a:r>
              <a:rPr lang="en-US" altLang="zh-CN" dirty="0" smtClean="0"/>
              <a:t>IP</a:t>
            </a:r>
            <a:r>
              <a:rPr lang="zh-CN" altLang="zh-CN" dirty="0" smtClean="0"/>
              <a:t>地址或者什么都不做使其失去响应。</a:t>
            </a:r>
            <a:endParaRPr lang="zh-CN"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拒绝服务</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18</a:t>
            </a:fld>
            <a:endParaRPr lang="zh-CN" altLang="en-US" dirty="0"/>
          </a:p>
        </p:txBody>
      </p:sp>
      <p:sp>
        <p:nvSpPr>
          <p:cNvPr id="6" name="内容占位符 5"/>
          <p:cNvSpPr>
            <a:spLocks noGrp="1"/>
          </p:cNvSpPr>
          <p:nvPr>
            <p:ph sz="half" idx="1"/>
          </p:nvPr>
        </p:nvSpPr>
        <p:spPr/>
        <p:txBody>
          <a:bodyPr/>
          <a:lstStyle/>
          <a:p>
            <a:r>
              <a:rPr lang="zh-CN" altLang="zh-CN" dirty="0"/>
              <a:t>拒绝服务攻击的对象一般是服务器，使其不能向正常用户提供服务。</a:t>
            </a:r>
            <a:endParaRPr lang="en-US" altLang="zh-CN" dirty="0"/>
          </a:p>
          <a:p>
            <a:r>
              <a:rPr lang="zh-CN" altLang="zh-CN" dirty="0"/>
              <a:t>三次握手的过程如下：</a:t>
            </a:r>
          </a:p>
          <a:p>
            <a:pPr lvl="0">
              <a:buNone/>
            </a:pPr>
            <a:r>
              <a:rPr lang="zh-CN" altLang="en-US" dirty="0" smtClean="0"/>
              <a:t>（</a:t>
            </a:r>
            <a:r>
              <a:rPr lang="en-US" altLang="zh-CN" dirty="0" smtClean="0"/>
              <a:t>1</a:t>
            </a:r>
            <a:r>
              <a:rPr lang="zh-CN" altLang="en-US" dirty="0" smtClean="0"/>
              <a:t>）</a:t>
            </a:r>
            <a:r>
              <a:rPr lang="zh-CN" altLang="zh-CN" dirty="0" smtClean="0"/>
              <a:t>客户端</a:t>
            </a:r>
            <a:r>
              <a:rPr lang="zh-CN" altLang="zh-CN" dirty="0"/>
              <a:t>先给服务器发送一个</a:t>
            </a:r>
            <a:r>
              <a:rPr lang="en-US" altLang="zh-CN" dirty="0" err="1"/>
              <a:t>SYN</a:t>
            </a:r>
            <a:r>
              <a:rPr lang="zh-CN" altLang="zh-CN" dirty="0"/>
              <a:t>请求。</a:t>
            </a:r>
          </a:p>
          <a:p>
            <a:pPr lvl="0">
              <a:buNone/>
            </a:pPr>
            <a:r>
              <a:rPr lang="zh-CN" altLang="en-US" dirty="0" smtClean="0"/>
              <a:t>（</a:t>
            </a:r>
            <a:r>
              <a:rPr lang="en-US" altLang="zh-CN" dirty="0" smtClean="0"/>
              <a:t>2</a:t>
            </a:r>
            <a:r>
              <a:rPr lang="zh-CN" altLang="en-US" dirty="0" smtClean="0"/>
              <a:t>）</a:t>
            </a:r>
            <a:r>
              <a:rPr lang="zh-CN" altLang="zh-CN" dirty="0" smtClean="0"/>
              <a:t>服务器</a:t>
            </a:r>
            <a:r>
              <a:rPr lang="zh-CN" altLang="zh-CN" dirty="0"/>
              <a:t>接收到之后回给客户端一个确认</a:t>
            </a:r>
            <a:r>
              <a:rPr lang="en-US" altLang="zh-CN" dirty="0" err="1"/>
              <a:t>ACK</a:t>
            </a:r>
            <a:r>
              <a:rPr lang="zh-CN" altLang="zh-CN" dirty="0"/>
              <a:t>，表示已收到，并发送自己的</a:t>
            </a:r>
            <a:r>
              <a:rPr lang="en-US" altLang="zh-CN" dirty="0" err="1"/>
              <a:t>SYN</a:t>
            </a:r>
            <a:r>
              <a:rPr lang="zh-CN" altLang="zh-CN" dirty="0"/>
              <a:t>。</a:t>
            </a:r>
          </a:p>
          <a:p>
            <a:pPr lvl="0">
              <a:buNone/>
            </a:pPr>
            <a:r>
              <a:rPr lang="zh-CN" altLang="en-US" dirty="0" smtClean="0"/>
              <a:t>（</a:t>
            </a:r>
            <a:r>
              <a:rPr lang="en-US" altLang="zh-CN" dirty="0" smtClean="0"/>
              <a:t>3</a:t>
            </a:r>
            <a:r>
              <a:rPr lang="zh-CN" altLang="en-US" dirty="0" smtClean="0"/>
              <a:t>）</a:t>
            </a:r>
            <a:r>
              <a:rPr lang="zh-CN" altLang="zh-CN" dirty="0" smtClean="0"/>
              <a:t>客户端</a:t>
            </a:r>
            <a:r>
              <a:rPr lang="zh-CN" altLang="zh-CN" dirty="0"/>
              <a:t>收到后，就知道服务器已经接受到他的请求，并且验明服务器的身份。再按照服务器发送过来的</a:t>
            </a:r>
            <a:r>
              <a:rPr lang="en-US" altLang="zh-CN" dirty="0" err="1"/>
              <a:t>SYN</a:t>
            </a:r>
            <a:r>
              <a:rPr lang="zh-CN" altLang="zh-CN" dirty="0"/>
              <a:t>发送一个</a:t>
            </a:r>
            <a:r>
              <a:rPr lang="en-US" altLang="zh-CN" dirty="0" err="1"/>
              <a:t>ACK</a:t>
            </a:r>
            <a:r>
              <a:rPr lang="zh-CN" altLang="zh-CN" dirty="0"/>
              <a:t>验证。</a:t>
            </a:r>
          </a:p>
          <a:p>
            <a:endParaRPr lang="zh-CN" altLang="en-US" dirty="0"/>
          </a:p>
        </p:txBody>
      </p:sp>
      <p:sp>
        <p:nvSpPr>
          <p:cNvPr id="7" name="图片占位符 6"/>
          <p:cNvSpPr>
            <a:spLocks noGrp="1"/>
          </p:cNvSpPr>
          <p:nvPr>
            <p:ph type="pic" sz="quarter" idx="13"/>
          </p:nvPr>
        </p:nvSpPr>
        <p:spPr/>
      </p:sp>
      <p:pic>
        <p:nvPicPr>
          <p:cNvPr id="10" name="图片 9"/>
          <p:cNvPicPr/>
          <p:nvPr/>
        </p:nvPicPr>
        <p:blipFill>
          <a:blip r:embed="rId2" cstate="print">
            <a:extLst>
              <a:ext uri="{28A0092B-C50C-407E-A947-70E740481C1C}">
                <a14:useLocalDpi xmlns:ve="http://schemas.openxmlformats.org/markup-compatibility/2006" xmlns:m="http://schemas.openxmlformats.org/officeDocument/2006/math" xmlns:wp="http://schemas.openxmlformats.org/drawingml/2006/wordprocessingDrawing" xmlns:wne="http://schemas.microsoft.com/office/word/2006/wordml" xmlns="" xmlns:wpc="http://schemas.microsoft.com/office/word/2010/wordprocessingCanvas" xmlns:mc="http://schemas.openxmlformats.org/markup-compatibility/2006" xmlns:o="urn:schemas-microsoft-com:office:office" xmlns:v="urn:schemas-microsoft-com:vml" xmlns:wp14="http://schemas.microsoft.com/office/word/2010/wordprocessingDrawing" xmlns:w10="urn:schemas-microsoft-com:office:word" xmlns:w="http://schemas.openxmlformats.org/wordprocessingml/2006/main" xmlns:w14="http://schemas.microsoft.com/office/word/2010/wordml" xmlns:w15="http://schemas.microsoft.com/office/word/2012/wordml" xmlns:wpg="http://schemas.microsoft.com/office/word/2010/wordprocessingGroup" xmlns:wpi="http://schemas.microsoft.com/office/word/2010/wordprocessingInk" xmlns:wps="http://schemas.microsoft.com/office/word/2010/wordprocessingShape" xmlns:a14="http://schemas.microsoft.com/office/drawing/2010/main" xmlns:pic="http://schemas.openxmlformats.org/drawingml/2006/picture" xmlns:lc="http://schemas.openxmlformats.org/drawingml/2006/lockedCanvas" val="0"/>
              </a:ext>
            </a:extLst>
          </a:blip>
          <a:stretch>
            <a:fillRect/>
          </a:stretch>
        </p:blipFill>
        <p:spPr>
          <a:xfrm>
            <a:off x="5436096" y="1916832"/>
            <a:ext cx="3168352" cy="3672408"/>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拒绝服务</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19</a:t>
            </a:fld>
            <a:endParaRPr lang="zh-CN" altLang="en-US"/>
          </a:p>
        </p:txBody>
      </p:sp>
      <p:sp>
        <p:nvSpPr>
          <p:cNvPr id="6" name="内容占位符 5"/>
          <p:cNvSpPr>
            <a:spLocks noGrp="1"/>
          </p:cNvSpPr>
          <p:nvPr>
            <p:ph idx="1"/>
          </p:nvPr>
        </p:nvSpPr>
        <p:spPr/>
        <p:txBody>
          <a:bodyPr/>
          <a:lstStyle/>
          <a:p>
            <a:r>
              <a:rPr lang="zh-CN" altLang="en-US" dirty="0" smtClean="0"/>
              <a:t>（</a:t>
            </a:r>
            <a:r>
              <a:rPr lang="en-US" altLang="zh-CN" dirty="0" smtClean="0"/>
              <a:t>1</a:t>
            </a:r>
            <a:r>
              <a:rPr lang="zh-CN" altLang="en-US" dirty="0" smtClean="0"/>
              <a:t>） </a:t>
            </a:r>
            <a:r>
              <a:rPr lang="en-US" altLang="zh-CN" dirty="0" err="1" smtClean="0"/>
              <a:t>SYN</a:t>
            </a:r>
            <a:r>
              <a:rPr lang="zh-CN" altLang="en-US" dirty="0" smtClean="0"/>
              <a:t>洪泛</a:t>
            </a:r>
            <a:r>
              <a:rPr lang="zh-CN" altLang="en-US" dirty="0" smtClean="0"/>
              <a:t>攻击</a:t>
            </a:r>
            <a:endParaRPr lang="en-US" altLang="zh-CN" dirty="0" smtClean="0"/>
          </a:p>
          <a:p>
            <a:r>
              <a:rPr lang="zh-CN" altLang="en-US" dirty="0" smtClean="0"/>
              <a:t>攻击</a:t>
            </a:r>
            <a:r>
              <a:rPr lang="zh-CN" altLang="en-US" dirty="0" smtClean="0"/>
              <a:t>者向服务器发送大量的半连接请求</a:t>
            </a:r>
            <a:endParaRPr lang="en-US" altLang="zh-CN" dirty="0" smtClean="0"/>
          </a:p>
          <a:p>
            <a:r>
              <a:rPr lang="zh-CN" altLang="en-US" dirty="0" smtClean="0"/>
              <a:t>（</a:t>
            </a:r>
            <a:r>
              <a:rPr lang="en-US" altLang="zh-CN" dirty="0" smtClean="0"/>
              <a:t>2</a:t>
            </a:r>
            <a:r>
              <a:rPr lang="zh-CN" altLang="en-US" dirty="0" smtClean="0"/>
              <a:t>） </a:t>
            </a:r>
            <a:r>
              <a:rPr lang="en-US" altLang="zh-CN" dirty="0" smtClean="0"/>
              <a:t>LAND</a:t>
            </a:r>
            <a:r>
              <a:rPr lang="zh-CN" altLang="en-US" dirty="0" smtClean="0"/>
              <a:t>攻击</a:t>
            </a:r>
            <a:endParaRPr lang="en-US" altLang="zh-CN" dirty="0" smtClean="0"/>
          </a:p>
          <a:p>
            <a:r>
              <a:rPr lang="zh-CN" altLang="en-US" dirty="0" smtClean="0"/>
              <a:t>攻击者将源</a:t>
            </a:r>
            <a:r>
              <a:rPr lang="en-US" altLang="zh-CN" dirty="0" smtClean="0"/>
              <a:t>IP</a:t>
            </a:r>
            <a:r>
              <a:rPr lang="zh-CN" altLang="en-US" dirty="0" smtClean="0"/>
              <a:t>和目的</a:t>
            </a:r>
            <a:r>
              <a:rPr lang="en-US" altLang="zh-CN" dirty="0" smtClean="0"/>
              <a:t>IP</a:t>
            </a:r>
            <a:r>
              <a:rPr lang="zh-CN" altLang="en-US" dirty="0" smtClean="0"/>
              <a:t>均改成目标服务器的</a:t>
            </a:r>
            <a:r>
              <a:rPr lang="en-US" altLang="zh-CN" dirty="0" smtClean="0"/>
              <a:t>IP</a:t>
            </a:r>
          </a:p>
          <a:p>
            <a:r>
              <a:rPr lang="zh-CN" altLang="en-US" dirty="0" smtClean="0"/>
              <a:t>（</a:t>
            </a:r>
            <a:r>
              <a:rPr lang="en-US" altLang="zh-CN" dirty="0" smtClean="0"/>
              <a:t>3</a:t>
            </a:r>
            <a:r>
              <a:rPr lang="zh-CN" altLang="en-US" dirty="0" smtClean="0"/>
              <a:t>） </a:t>
            </a:r>
            <a:r>
              <a:rPr lang="en-US" altLang="zh-CN" dirty="0" smtClean="0"/>
              <a:t>Smurf</a:t>
            </a:r>
            <a:r>
              <a:rPr lang="zh-CN" altLang="en-US" dirty="0" smtClean="0"/>
              <a:t>攻击</a:t>
            </a:r>
            <a:endParaRPr lang="en-US" altLang="zh-CN" dirty="0" smtClean="0"/>
          </a:p>
          <a:p>
            <a:r>
              <a:rPr lang="zh-CN" altLang="en-US" dirty="0" smtClean="0"/>
              <a:t>攻击者伪造源</a:t>
            </a:r>
            <a:r>
              <a:rPr lang="en-US" altLang="zh-CN" dirty="0" smtClean="0"/>
              <a:t>IP</a:t>
            </a:r>
            <a:r>
              <a:rPr lang="zh-CN" altLang="en-US" dirty="0" smtClean="0"/>
              <a:t>为目标</a:t>
            </a:r>
            <a:r>
              <a:rPr lang="en-US" altLang="zh-CN" dirty="0" smtClean="0"/>
              <a:t>IP</a:t>
            </a:r>
            <a:r>
              <a:rPr lang="zh-CN" altLang="en-US" dirty="0" smtClean="0"/>
              <a:t>向局域网中的所有主机发送</a:t>
            </a:r>
            <a:r>
              <a:rPr lang="en-US" altLang="zh-CN" dirty="0" err="1" smtClean="0"/>
              <a:t>ICMP</a:t>
            </a:r>
            <a:r>
              <a:rPr lang="zh-CN" altLang="en-US" dirty="0" smtClean="0"/>
              <a:t>应答请求服务。</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1</a:t>
            </a:r>
            <a:r>
              <a:rPr lang="zh-CN" altLang="en-US" dirty="0" smtClean="0"/>
              <a:t>节 引言</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a:t>
            </a:fld>
            <a:endParaRPr lang="zh-CN" altLang="en-US"/>
          </a:p>
        </p:txBody>
      </p:sp>
      <p:sp>
        <p:nvSpPr>
          <p:cNvPr id="6" name="内容占位符 5"/>
          <p:cNvSpPr>
            <a:spLocks noGrp="1"/>
          </p:cNvSpPr>
          <p:nvPr>
            <p:ph idx="1"/>
          </p:nvPr>
        </p:nvSpPr>
        <p:spPr/>
        <p:txBody>
          <a:bodyPr>
            <a:normAutofit lnSpcReduction="10000"/>
          </a:bodyPr>
          <a:lstStyle/>
          <a:p>
            <a:r>
              <a:rPr lang="zh-CN" altLang="en-US" dirty="0" smtClean="0"/>
              <a:t>信息安全至关重要！</a:t>
            </a:r>
            <a:endParaRPr lang="en-US" altLang="zh-CN" dirty="0" smtClean="0"/>
          </a:p>
          <a:p>
            <a:pPr>
              <a:buNone/>
            </a:pPr>
            <a:r>
              <a:rPr lang="en-US" altLang="zh-CN" dirty="0" smtClean="0"/>
              <a:t>	</a:t>
            </a:r>
            <a:r>
              <a:rPr lang="zh-CN" altLang="en-US" dirty="0" smtClean="0"/>
              <a:t>系统瘫痪</a:t>
            </a:r>
            <a:r>
              <a:rPr lang="en-US" altLang="zh-CN" dirty="0" smtClean="0"/>
              <a:t>/</a:t>
            </a:r>
            <a:r>
              <a:rPr lang="zh-CN" altLang="en-US" dirty="0" smtClean="0"/>
              <a:t>拒绝服务</a:t>
            </a:r>
            <a:endParaRPr lang="en-US" altLang="zh-CN" dirty="0" smtClean="0"/>
          </a:p>
          <a:p>
            <a:pPr>
              <a:buNone/>
            </a:pPr>
            <a:r>
              <a:rPr lang="en-US" altLang="zh-CN" dirty="0" smtClean="0"/>
              <a:t>	</a:t>
            </a:r>
            <a:r>
              <a:rPr lang="zh-CN" altLang="en-US" dirty="0" smtClean="0"/>
              <a:t>主机不能正常运行</a:t>
            </a:r>
            <a:endParaRPr lang="en-US" altLang="zh-CN" dirty="0" smtClean="0"/>
          </a:p>
          <a:p>
            <a:pPr>
              <a:buNone/>
            </a:pPr>
            <a:r>
              <a:rPr lang="en-US" altLang="zh-CN" dirty="0" smtClean="0"/>
              <a:t>	</a:t>
            </a:r>
            <a:r>
              <a:rPr lang="zh-CN" altLang="en-US" dirty="0" smtClean="0"/>
              <a:t>信息泄露</a:t>
            </a:r>
            <a:endParaRPr lang="en-US" altLang="zh-CN" dirty="0" smtClean="0"/>
          </a:p>
          <a:p>
            <a:pPr>
              <a:buNone/>
            </a:pPr>
            <a:r>
              <a:rPr lang="en-US" altLang="zh-CN" dirty="0" smtClean="0"/>
              <a:t>	</a:t>
            </a:r>
            <a:r>
              <a:rPr lang="zh-CN" altLang="en-US" dirty="0" smtClean="0"/>
              <a:t>数据丢失</a:t>
            </a:r>
            <a:endParaRPr lang="en-US" altLang="zh-CN" dirty="0" smtClean="0"/>
          </a:p>
          <a:p>
            <a:pPr>
              <a:buNone/>
            </a:pPr>
            <a:r>
              <a:rPr lang="en-US" altLang="zh-CN" dirty="0" smtClean="0"/>
              <a:t>	</a:t>
            </a:r>
            <a:r>
              <a:rPr lang="zh-CN" altLang="en-US" dirty="0" smtClean="0"/>
              <a:t>漏洞</a:t>
            </a:r>
            <a:endParaRPr lang="en-US" altLang="zh-CN" dirty="0" smtClean="0"/>
          </a:p>
          <a:p>
            <a:pPr>
              <a:buNone/>
            </a:pPr>
            <a:r>
              <a:rPr lang="en-US" altLang="zh-CN" dirty="0" smtClean="0"/>
              <a:t>	</a:t>
            </a:r>
            <a:r>
              <a:rPr lang="en-US" altLang="zh-CN" dirty="0" smtClean="0"/>
              <a:t>……</a:t>
            </a:r>
          </a:p>
          <a:p>
            <a:pPr>
              <a:buNone/>
            </a:pPr>
            <a:r>
              <a:rPr lang="en-US" altLang="zh-CN" dirty="0" smtClean="0"/>
              <a:t>	</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3</a:t>
            </a:r>
            <a:r>
              <a:rPr lang="zh-CN" altLang="en-US" dirty="0" smtClean="0"/>
              <a:t>节 措施和技术</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20</a:t>
            </a:fld>
            <a:endParaRPr lang="zh-CN" altLang="en-US"/>
          </a:p>
        </p:txBody>
      </p:sp>
      <p:sp>
        <p:nvSpPr>
          <p:cNvPr id="6" name="内容占位符 5"/>
          <p:cNvSpPr>
            <a:spLocks noGrp="1"/>
          </p:cNvSpPr>
          <p:nvPr>
            <p:ph idx="1"/>
          </p:nvPr>
        </p:nvSpPr>
        <p:spPr/>
        <p:txBody>
          <a:bodyPr/>
          <a:lstStyle/>
          <a:p>
            <a:r>
              <a:rPr lang="zh-CN" altLang="en-US" dirty="0" smtClean="0"/>
              <a:t>密码学</a:t>
            </a:r>
            <a:endParaRPr lang="en-US" altLang="zh-CN" dirty="0" smtClean="0"/>
          </a:p>
          <a:p>
            <a:r>
              <a:rPr lang="zh-CN" altLang="en-US" dirty="0" smtClean="0"/>
              <a:t>防火墙</a:t>
            </a:r>
            <a:endParaRPr lang="en-US" altLang="zh-CN" dirty="0" smtClean="0"/>
          </a:p>
          <a:p>
            <a:r>
              <a:rPr lang="zh-CN" altLang="en-US" dirty="0" smtClean="0"/>
              <a:t>入侵检测</a:t>
            </a:r>
            <a:endParaRPr lang="en-US" altLang="zh-CN" dirty="0" smtClean="0"/>
          </a:p>
          <a:p>
            <a:r>
              <a:rPr lang="zh-CN" altLang="en-US" dirty="0" smtClean="0"/>
              <a:t>网络安全</a:t>
            </a:r>
            <a:endParaRPr lang="en-US" altLang="zh-CN" dirty="0" smtClean="0"/>
          </a:p>
          <a:p>
            <a:r>
              <a:rPr lang="zh-CN" altLang="en-US" dirty="0" smtClean="0"/>
              <a:t>系统安全</a:t>
            </a:r>
            <a:endParaRPr lang="en-US" altLang="zh-CN" dirty="0" smtClean="0"/>
          </a:p>
          <a:p>
            <a:r>
              <a:rPr lang="zh-CN" altLang="en-US" dirty="0"/>
              <a:t>杀</a:t>
            </a:r>
            <a:r>
              <a:rPr lang="zh-CN" altLang="en-US" dirty="0" smtClean="0"/>
              <a:t>毒软件</a:t>
            </a:r>
            <a:endParaRPr lang="zh-CN" altLang="en-US" dirty="0"/>
          </a:p>
        </p:txBody>
      </p:sp>
    </p:spTree>
    <p:extLst>
      <p:ext uri="{BB962C8B-B14F-4D97-AF65-F5344CB8AC3E}">
        <p14:creationId xmlns:p14="http://schemas.microsoft.com/office/powerpoint/2010/main" xmlns="" val="37148407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密码学</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21</a:t>
            </a:fld>
            <a:endParaRPr lang="zh-CN" altLang="en-US"/>
          </a:p>
        </p:txBody>
      </p:sp>
      <p:sp>
        <p:nvSpPr>
          <p:cNvPr id="6" name="内容占位符 5"/>
          <p:cNvSpPr>
            <a:spLocks noGrp="1"/>
          </p:cNvSpPr>
          <p:nvPr>
            <p:ph idx="1"/>
          </p:nvPr>
        </p:nvSpPr>
        <p:spPr/>
        <p:txBody>
          <a:bodyPr/>
          <a:lstStyle/>
          <a:p>
            <a:r>
              <a:rPr lang="zh-CN" altLang="en-US" dirty="0" smtClean="0"/>
              <a:t>古典密码学</a:t>
            </a:r>
            <a:endParaRPr lang="en-US" altLang="zh-CN" dirty="0" smtClean="0"/>
          </a:p>
          <a:p>
            <a:r>
              <a:rPr lang="zh-CN" altLang="en-US" dirty="0" smtClean="0"/>
              <a:t>对称加密</a:t>
            </a:r>
            <a:endParaRPr lang="en-US" altLang="zh-CN" dirty="0" smtClean="0"/>
          </a:p>
          <a:p>
            <a:r>
              <a:rPr lang="zh-CN" altLang="en-US" dirty="0" smtClean="0"/>
              <a:t>非对称加密</a:t>
            </a:r>
            <a:endParaRPr lang="zh-CN" altLang="en-US" dirty="0"/>
          </a:p>
        </p:txBody>
      </p:sp>
    </p:spTree>
    <p:extLst>
      <p:ext uri="{BB962C8B-B14F-4D97-AF65-F5344CB8AC3E}">
        <p14:creationId xmlns:p14="http://schemas.microsoft.com/office/powerpoint/2010/main" xmlns="" val="6933153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古典密码学</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22</a:t>
            </a:fld>
            <a:endParaRPr lang="zh-CN" altLang="en-US"/>
          </a:p>
        </p:txBody>
      </p:sp>
      <p:sp>
        <p:nvSpPr>
          <p:cNvPr id="6" name="内容占位符 5"/>
          <p:cNvSpPr>
            <a:spLocks noGrp="1"/>
          </p:cNvSpPr>
          <p:nvPr>
            <p:ph idx="1"/>
          </p:nvPr>
        </p:nvSpPr>
        <p:spPr>
          <a:xfrm>
            <a:off x="457200" y="1412778"/>
            <a:ext cx="8229600" cy="2713458"/>
          </a:xfrm>
        </p:spPr>
        <p:txBody>
          <a:bodyPr>
            <a:normAutofit fontScale="85000" lnSpcReduction="10000"/>
          </a:bodyPr>
          <a:lstStyle/>
          <a:p>
            <a:pPr marL="0" indent="0">
              <a:lnSpc>
                <a:spcPct val="170000"/>
              </a:lnSpc>
              <a:buNone/>
            </a:pPr>
            <a:r>
              <a:rPr lang="en-US" altLang="zh-CN" dirty="0" smtClean="0"/>
              <a:t>         </a:t>
            </a:r>
            <a:r>
              <a:rPr lang="zh-CN" altLang="zh-CN" dirty="0" smtClean="0"/>
              <a:t>两千多年前</a:t>
            </a:r>
            <a:r>
              <a:rPr lang="zh-CN" altLang="zh-CN" dirty="0"/>
              <a:t>，古希腊名将凯撒与庞培、克拉苏秘密结成同盟，为了交换战事情报，需要互通信件。为了防止敌方截获情报信件，凯撒将要传送的信息进行加密，然后采用密文传送情报。凯撒加密方法很简单，就是建立一个字母到字母的对应表。将所有的字母在字母表上向前（或向后）按照一个固定数目偏移，与原来的字母表形成一一对应的</a:t>
            </a:r>
            <a:r>
              <a:rPr lang="zh-CN" altLang="zh-CN" dirty="0" smtClean="0"/>
              <a:t>关系。</a:t>
            </a:r>
            <a:endParaRPr lang="zh-CN" altLang="en-US" dirty="0"/>
          </a:p>
        </p:txBody>
      </p:sp>
      <p:pic>
        <p:nvPicPr>
          <p:cNvPr id="9" name="图片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683568" y="4437112"/>
            <a:ext cx="7244014" cy="1561331"/>
          </a:xfrm>
          <a:prstGeom prst="rect">
            <a:avLst/>
          </a:prstGeom>
        </p:spPr>
      </p:pic>
    </p:spTree>
    <p:extLst>
      <p:ext uri="{BB962C8B-B14F-4D97-AF65-F5344CB8AC3E}">
        <p14:creationId xmlns:p14="http://schemas.microsoft.com/office/powerpoint/2010/main" xmlns="" val="20307829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古典密码学</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23</a:t>
            </a:fld>
            <a:endParaRPr lang="zh-CN" altLang="en-US"/>
          </a:p>
        </p:txBody>
      </p:sp>
      <p:sp>
        <p:nvSpPr>
          <p:cNvPr id="6" name="内容占位符 5"/>
          <p:cNvSpPr>
            <a:spLocks noGrp="1"/>
          </p:cNvSpPr>
          <p:nvPr>
            <p:ph idx="1"/>
          </p:nvPr>
        </p:nvSpPr>
        <p:spPr/>
        <p:txBody>
          <a:bodyPr>
            <a:normAutofit/>
          </a:bodyPr>
          <a:lstStyle/>
          <a:p>
            <a:pPr marL="0" indent="514350">
              <a:lnSpc>
                <a:spcPct val="150000"/>
              </a:lnSpc>
            </a:pPr>
            <a:r>
              <a:rPr lang="zh-CN" altLang="zh-CN" sz="2000" dirty="0"/>
              <a:t>古典密码学在当时发挥了很大的作用，后来除了</a:t>
            </a:r>
            <a:r>
              <a:rPr lang="zh-CN" altLang="zh-CN" sz="2000" dirty="0" smtClean="0"/>
              <a:t>简单的移位</a:t>
            </a:r>
            <a:r>
              <a:rPr lang="zh-CN" altLang="zh-CN" sz="2000" dirty="0"/>
              <a:t>替换</a:t>
            </a:r>
            <a:r>
              <a:rPr lang="zh-CN" altLang="zh-CN" sz="2000" dirty="0" smtClean="0"/>
              <a:t>，</a:t>
            </a:r>
            <a:r>
              <a:rPr lang="zh-CN" altLang="en-US" sz="2000" dirty="0" smtClean="0"/>
              <a:t>进一步发展，</a:t>
            </a:r>
            <a:r>
              <a:rPr lang="zh-CN" altLang="zh-CN" sz="2000" dirty="0" smtClean="0"/>
              <a:t>建立</a:t>
            </a:r>
            <a:r>
              <a:rPr lang="zh-CN" altLang="zh-CN" sz="2000" dirty="0"/>
              <a:t>了仿射、置换等密码体制</a:t>
            </a:r>
            <a:r>
              <a:rPr lang="zh-CN" altLang="zh-CN" sz="2000" dirty="0" smtClean="0"/>
              <a:t>。</a:t>
            </a:r>
            <a:endParaRPr lang="en-US" altLang="zh-CN" sz="2000" dirty="0" smtClean="0"/>
          </a:p>
          <a:p>
            <a:pPr marL="0" indent="514350">
              <a:lnSpc>
                <a:spcPct val="150000"/>
              </a:lnSpc>
            </a:pPr>
            <a:r>
              <a:rPr lang="zh-CN" altLang="zh-CN" sz="2000" dirty="0"/>
              <a:t>当截获的密文（加密后的文字）足够多时，可以通过统计密文字母出现频率来确定明文（没有加密的文字）字母和密文字母的对应关系。</a:t>
            </a:r>
            <a:endParaRPr lang="en-US" altLang="zh-CN" sz="2000" dirty="0" smtClean="0"/>
          </a:p>
          <a:p>
            <a:pPr marL="0" indent="514350">
              <a:lnSpc>
                <a:spcPct val="150000"/>
              </a:lnSpc>
            </a:pPr>
            <a:r>
              <a:rPr lang="zh-CN" altLang="zh-CN" sz="2000" dirty="0"/>
              <a:t>在第二次世界大战中</a:t>
            </a:r>
            <a:r>
              <a:rPr lang="zh-CN" altLang="zh-CN" sz="2000" dirty="0" smtClean="0"/>
              <a:t>，美军</a:t>
            </a:r>
            <a:r>
              <a:rPr lang="zh-CN" altLang="zh-CN" sz="2000" dirty="0"/>
              <a:t>截获的日军密电经常出现</a:t>
            </a:r>
            <a:r>
              <a:rPr lang="en-US" altLang="zh-CN" sz="2000" dirty="0"/>
              <a:t>AF</a:t>
            </a:r>
            <a:r>
              <a:rPr lang="zh-CN" altLang="zh-CN" sz="2000" dirty="0"/>
              <a:t>这样一个地名。美军猜测它应该是太平洋的某个岛屿</a:t>
            </a:r>
            <a:r>
              <a:rPr lang="zh-CN" altLang="zh-CN" sz="2000" dirty="0" smtClean="0"/>
              <a:t>。美军发出</a:t>
            </a:r>
            <a:r>
              <a:rPr lang="en-US" altLang="zh-CN" sz="2000" dirty="0"/>
              <a:t>“</a:t>
            </a:r>
            <a:r>
              <a:rPr lang="zh-CN" altLang="zh-CN" sz="2000" dirty="0"/>
              <a:t>中途岛供水系统坏了</a:t>
            </a:r>
            <a:r>
              <a:rPr lang="en-US" altLang="zh-CN" sz="2000" dirty="0"/>
              <a:t>”</a:t>
            </a:r>
            <a:r>
              <a:rPr lang="zh-CN" altLang="zh-CN" sz="2000" dirty="0"/>
              <a:t>这条假新闻后，从截获的日军情报中又看到</a:t>
            </a:r>
            <a:r>
              <a:rPr lang="en-US" altLang="zh-CN" sz="2000" dirty="0"/>
              <a:t>AF</a:t>
            </a:r>
            <a:r>
              <a:rPr lang="zh-CN" altLang="zh-CN" sz="2000" dirty="0"/>
              <a:t>字样，于是美军就断定中途岛就是</a:t>
            </a:r>
            <a:r>
              <a:rPr lang="en-US" altLang="zh-CN" sz="2000" dirty="0"/>
              <a:t>AF</a:t>
            </a:r>
            <a:r>
              <a:rPr lang="zh-CN" altLang="zh-CN" sz="2000" dirty="0"/>
              <a:t>。</a:t>
            </a:r>
            <a:endParaRPr lang="zh-CN" altLang="en-US" sz="2000" dirty="0"/>
          </a:p>
        </p:txBody>
      </p:sp>
    </p:spTree>
    <p:extLst>
      <p:ext uri="{BB962C8B-B14F-4D97-AF65-F5344CB8AC3E}">
        <p14:creationId xmlns:p14="http://schemas.microsoft.com/office/powerpoint/2010/main" xmlns="" val="132199760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古典密码学</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24</a:t>
            </a:fld>
            <a:endParaRPr lang="zh-CN" altLang="en-US"/>
          </a:p>
        </p:txBody>
      </p:sp>
      <p:sp>
        <p:nvSpPr>
          <p:cNvPr id="6" name="内容占位符 5"/>
          <p:cNvSpPr>
            <a:spLocks noGrp="1"/>
          </p:cNvSpPr>
          <p:nvPr>
            <p:ph idx="1"/>
          </p:nvPr>
        </p:nvSpPr>
        <p:spPr/>
        <p:txBody>
          <a:bodyPr>
            <a:normAutofit/>
          </a:bodyPr>
          <a:lstStyle/>
          <a:p>
            <a:pPr marL="0" indent="514350">
              <a:lnSpc>
                <a:spcPct val="150000"/>
              </a:lnSpc>
            </a:pPr>
            <a:r>
              <a:rPr lang="zh-CN" altLang="zh-CN" sz="2000" dirty="0"/>
              <a:t>除了单个字母或者字符出现的频率具有统计规律，字母对或者三个字母一起出现的频率也呈现一定的规律，有些组合出现的频率特别高，比如</a:t>
            </a:r>
            <a:r>
              <a:rPr lang="en-US" altLang="zh-CN" sz="2000" dirty="0" err="1"/>
              <a:t>th</a:t>
            </a:r>
            <a:r>
              <a:rPr lang="zh-CN" altLang="zh-CN" sz="2000" dirty="0"/>
              <a:t>，</a:t>
            </a:r>
            <a:r>
              <a:rPr lang="en-US" altLang="zh-CN" sz="2000" dirty="0"/>
              <a:t>ion</a:t>
            </a:r>
            <a:r>
              <a:rPr lang="zh-CN" altLang="zh-CN" sz="2000" dirty="0"/>
              <a:t>，</a:t>
            </a:r>
            <a:r>
              <a:rPr lang="en-US" altLang="zh-CN" sz="2000" dirty="0" err="1"/>
              <a:t>ing</a:t>
            </a:r>
            <a:r>
              <a:rPr lang="zh-CN" altLang="zh-CN" sz="2000" dirty="0"/>
              <a:t>等等</a:t>
            </a:r>
            <a:r>
              <a:rPr lang="zh-CN" altLang="zh-CN" sz="2000" dirty="0" smtClean="0"/>
              <a:t>。</a:t>
            </a:r>
            <a:endParaRPr lang="en-US" altLang="zh-CN" sz="2000" dirty="0" smtClean="0"/>
          </a:p>
          <a:p>
            <a:pPr marL="0" indent="514350">
              <a:lnSpc>
                <a:spcPct val="150000"/>
              </a:lnSpc>
            </a:pPr>
            <a:r>
              <a:rPr lang="zh-CN" altLang="en-US" sz="2000" dirty="0" smtClean="0"/>
              <a:t>古典密码学最大的特点是明文与密文字母呈现一一对应的关系，以致其安全性不高，需要更强大的密码体制来保证密码系统的安全性。</a:t>
            </a:r>
            <a:endParaRPr lang="en-US" altLang="zh-CN" sz="2000" dirty="0" smtClean="0"/>
          </a:p>
          <a:p>
            <a:pPr marL="0" indent="514350">
              <a:lnSpc>
                <a:spcPct val="150000"/>
              </a:lnSpc>
            </a:pPr>
            <a:endParaRPr lang="en-US" altLang="zh-CN" sz="2000" dirty="0" smtClean="0"/>
          </a:p>
        </p:txBody>
      </p:sp>
    </p:spTree>
    <p:extLst>
      <p:ext uri="{BB962C8B-B14F-4D97-AF65-F5344CB8AC3E}">
        <p14:creationId xmlns:p14="http://schemas.microsoft.com/office/powerpoint/2010/main" xmlns="" val="12031016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现代密码学</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25</a:t>
            </a:fld>
            <a:endParaRPr lang="zh-CN" altLang="en-US"/>
          </a:p>
        </p:txBody>
      </p:sp>
      <p:sp>
        <p:nvSpPr>
          <p:cNvPr id="6" name="内容占位符 5"/>
          <p:cNvSpPr>
            <a:spLocks noGrp="1"/>
          </p:cNvSpPr>
          <p:nvPr>
            <p:ph idx="1"/>
          </p:nvPr>
        </p:nvSpPr>
        <p:spPr/>
        <p:txBody>
          <a:bodyPr/>
          <a:lstStyle/>
          <a:p>
            <a:pPr marL="0">
              <a:lnSpc>
                <a:spcPct val="150000"/>
              </a:lnSpc>
            </a:pPr>
            <a:r>
              <a:rPr lang="zh-CN" altLang="en-US" dirty="0"/>
              <a:t>香农</a:t>
            </a:r>
            <a:r>
              <a:rPr lang="zh-CN" altLang="zh-CN" dirty="0" smtClean="0"/>
              <a:t>提出</a:t>
            </a:r>
            <a:r>
              <a:rPr lang="zh-CN" altLang="zh-CN" dirty="0"/>
              <a:t>密码体制中两种基本方法</a:t>
            </a:r>
            <a:r>
              <a:rPr lang="zh-CN" altLang="zh-CN" dirty="0" smtClean="0"/>
              <a:t>：扩散</a:t>
            </a:r>
            <a:r>
              <a:rPr lang="zh-CN" altLang="zh-CN" dirty="0"/>
              <a:t>和混淆</a:t>
            </a:r>
            <a:r>
              <a:rPr lang="zh-CN" altLang="zh-CN" dirty="0" smtClean="0"/>
              <a:t>。</a:t>
            </a:r>
            <a:endParaRPr lang="en-US" altLang="zh-CN" dirty="0" smtClean="0"/>
          </a:p>
          <a:p>
            <a:pPr marL="0" indent="514350">
              <a:lnSpc>
                <a:spcPct val="150000"/>
              </a:lnSpc>
            </a:pPr>
            <a:r>
              <a:rPr lang="zh-CN" altLang="zh-CN" dirty="0" smtClean="0"/>
              <a:t>扩散</a:t>
            </a:r>
            <a:r>
              <a:rPr lang="zh-CN" altLang="en-US" dirty="0" smtClean="0"/>
              <a:t>：</a:t>
            </a:r>
            <a:r>
              <a:rPr lang="zh-CN" altLang="zh-CN" dirty="0" smtClean="0"/>
              <a:t>让</a:t>
            </a:r>
            <a:r>
              <a:rPr lang="zh-CN" altLang="zh-CN" dirty="0"/>
              <a:t>明文中的每一位影响密文中的许多位，或者说让密文中的每一位受明文中的许多位的影响</a:t>
            </a:r>
            <a:r>
              <a:rPr lang="zh-CN" altLang="zh-CN" dirty="0" smtClean="0"/>
              <a:t>。</a:t>
            </a:r>
            <a:endParaRPr lang="en-US" altLang="zh-CN" dirty="0" smtClean="0"/>
          </a:p>
          <a:p>
            <a:pPr marL="0" indent="514350">
              <a:lnSpc>
                <a:spcPct val="150000"/>
              </a:lnSpc>
            </a:pPr>
            <a:r>
              <a:rPr lang="zh-CN" altLang="zh-CN" dirty="0" smtClean="0"/>
              <a:t>混淆</a:t>
            </a:r>
            <a:r>
              <a:rPr lang="zh-CN" altLang="en-US" dirty="0" smtClean="0"/>
              <a:t>：</a:t>
            </a:r>
            <a:r>
              <a:rPr lang="zh-CN" altLang="zh-CN" dirty="0" smtClean="0"/>
              <a:t>将</a:t>
            </a:r>
            <a:r>
              <a:rPr lang="zh-CN" altLang="zh-CN" dirty="0"/>
              <a:t>明文、密文和密钥之间的统计关系变得尽可能复杂。</a:t>
            </a:r>
            <a:endParaRPr lang="zh-CN" altLang="en-US" dirty="0"/>
          </a:p>
        </p:txBody>
      </p:sp>
      <p:pic>
        <p:nvPicPr>
          <p:cNvPr id="7" name="图片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35460" y="4293096"/>
            <a:ext cx="5904656" cy="1587807"/>
          </a:xfrm>
          <a:prstGeom prst="rect">
            <a:avLst/>
          </a:prstGeom>
        </p:spPr>
      </p:pic>
    </p:spTree>
    <p:extLst>
      <p:ext uri="{BB962C8B-B14F-4D97-AF65-F5344CB8AC3E}">
        <p14:creationId xmlns:p14="http://schemas.microsoft.com/office/powerpoint/2010/main" xmlns="" val="6405229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对称加密</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26</a:t>
            </a:fld>
            <a:endParaRPr lang="zh-CN" altLang="en-US"/>
          </a:p>
        </p:txBody>
      </p:sp>
      <p:sp>
        <p:nvSpPr>
          <p:cNvPr id="6" name="内容占位符 5"/>
          <p:cNvSpPr>
            <a:spLocks noGrp="1"/>
          </p:cNvSpPr>
          <p:nvPr>
            <p:ph idx="1"/>
          </p:nvPr>
        </p:nvSpPr>
        <p:spPr/>
        <p:txBody>
          <a:bodyPr/>
          <a:lstStyle/>
          <a:p>
            <a:pPr marL="0" indent="514350">
              <a:lnSpc>
                <a:spcPct val="150000"/>
              </a:lnSpc>
            </a:pPr>
            <a:r>
              <a:rPr lang="zh-CN" altLang="zh-CN" dirty="0"/>
              <a:t>对称加密就是加密和解密时用的同一个</a:t>
            </a:r>
            <a:r>
              <a:rPr lang="zh-CN" altLang="zh-CN" dirty="0" smtClean="0"/>
              <a:t>密钥</a:t>
            </a:r>
            <a:r>
              <a:rPr lang="zh-CN" altLang="en-US" dirty="0" smtClean="0"/>
              <a:t>。</a:t>
            </a:r>
            <a:endParaRPr lang="en-US" altLang="zh-CN" dirty="0" smtClean="0"/>
          </a:p>
          <a:p>
            <a:pPr marL="0" indent="514350">
              <a:lnSpc>
                <a:spcPct val="150000"/>
              </a:lnSpc>
            </a:pPr>
            <a:r>
              <a:rPr lang="en-US" altLang="zh-CN" dirty="0" smtClean="0"/>
              <a:t>DES</a:t>
            </a:r>
            <a:r>
              <a:rPr lang="zh-CN" altLang="zh-CN" dirty="0" smtClean="0"/>
              <a:t>（</a:t>
            </a:r>
            <a:r>
              <a:rPr lang="en-US" altLang="zh-CN" dirty="0" smtClean="0"/>
              <a:t>data encryption standard</a:t>
            </a:r>
            <a:r>
              <a:rPr lang="zh-CN" altLang="zh-CN" dirty="0" smtClean="0"/>
              <a:t>）</a:t>
            </a:r>
            <a:r>
              <a:rPr lang="zh-CN" altLang="zh-CN" dirty="0"/>
              <a:t>是</a:t>
            </a:r>
            <a:r>
              <a:rPr lang="en-US" altLang="zh-CN" dirty="0"/>
              <a:t>1972</a:t>
            </a:r>
            <a:r>
              <a:rPr lang="zh-CN" altLang="zh-CN" dirty="0"/>
              <a:t>年美国</a:t>
            </a:r>
            <a:r>
              <a:rPr lang="en-US" altLang="zh-CN" dirty="0"/>
              <a:t>IBM</a:t>
            </a:r>
            <a:r>
              <a:rPr lang="zh-CN" altLang="zh-CN" dirty="0"/>
              <a:t>公司研制的对称</a:t>
            </a:r>
            <a:r>
              <a:rPr lang="zh-CN" altLang="zh-CN" dirty="0" smtClean="0"/>
              <a:t>加密算法</a:t>
            </a:r>
            <a:r>
              <a:rPr lang="zh-CN" altLang="en-US" dirty="0" smtClean="0"/>
              <a:t>，</a:t>
            </a:r>
            <a:r>
              <a:rPr lang="en-US" altLang="zh-CN" dirty="0"/>
              <a:t>1977</a:t>
            </a:r>
            <a:r>
              <a:rPr lang="zh-CN" altLang="zh-CN" dirty="0"/>
              <a:t>年</a:t>
            </a:r>
            <a:r>
              <a:rPr lang="en-US" altLang="zh-CN" dirty="0"/>
              <a:t>1</a:t>
            </a:r>
            <a:r>
              <a:rPr lang="zh-CN" altLang="zh-CN" dirty="0"/>
              <a:t>月</a:t>
            </a:r>
            <a:r>
              <a:rPr lang="en-US" altLang="zh-CN" dirty="0"/>
              <a:t>15</a:t>
            </a:r>
            <a:r>
              <a:rPr lang="zh-CN" altLang="zh-CN" dirty="0"/>
              <a:t>日</a:t>
            </a:r>
            <a:r>
              <a:rPr lang="zh-CN" altLang="zh-CN" dirty="0" smtClean="0"/>
              <a:t>美</a:t>
            </a:r>
            <a:r>
              <a:rPr lang="zh-CN" altLang="zh-CN" dirty="0"/>
              <a:t>国正式公布实施的数据加密标准。</a:t>
            </a:r>
            <a:endParaRPr lang="zh-CN" altLang="en-US" dirty="0"/>
          </a:p>
        </p:txBody>
      </p:sp>
      <p:pic>
        <p:nvPicPr>
          <p:cNvPr id="7" name="图片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35460" y="3725809"/>
            <a:ext cx="5612804" cy="2583511"/>
          </a:xfrm>
          <a:prstGeom prst="rect">
            <a:avLst/>
          </a:prstGeom>
        </p:spPr>
      </p:pic>
    </p:spTree>
    <p:extLst>
      <p:ext uri="{BB962C8B-B14F-4D97-AF65-F5344CB8AC3E}">
        <p14:creationId xmlns:p14="http://schemas.microsoft.com/office/powerpoint/2010/main" xmlns="" val="29968835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对称加密</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27</a:t>
            </a:fld>
            <a:endParaRPr lang="zh-CN" altLang="en-US"/>
          </a:p>
        </p:txBody>
      </p:sp>
      <p:sp>
        <p:nvSpPr>
          <p:cNvPr id="6" name="内容占位符 5"/>
          <p:cNvSpPr>
            <a:spLocks noGrp="1"/>
          </p:cNvSpPr>
          <p:nvPr>
            <p:ph idx="1"/>
          </p:nvPr>
        </p:nvSpPr>
        <p:spPr>
          <a:xfrm>
            <a:off x="457200" y="1412777"/>
            <a:ext cx="8229600" cy="2448271"/>
          </a:xfrm>
        </p:spPr>
        <p:txBody>
          <a:bodyPr>
            <a:normAutofit fontScale="92500"/>
          </a:bodyPr>
          <a:lstStyle/>
          <a:p>
            <a:pPr marL="0" indent="514350">
              <a:lnSpc>
                <a:spcPct val="150000"/>
              </a:lnSpc>
            </a:pPr>
            <a:r>
              <a:rPr lang="en-US" altLang="zh-CN" dirty="0" smtClean="0"/>
              <a:t>DES</a:t>
            </a:r>
            <a:r>
              <a:rPr lang="zh-CN" altLang="zh-CN" dirty="0" smtClean="0"/>
              <a:t>将</a:t>
            </a:r>
            <a:r>
              <a:rPr lang="zh-CN" altLang="zh-CN" dirty="0"/>
              <a:t>原来的消息进行拆分，分成固定长度的组（每一组</a:t>
            </a:r>
            <a:r>
              <a:rPr lang="en-US" altLang="zh-CN" dirty="0"/>
              <a:t>64</a:t>
            </a:r>
            <a:r>
              <a:rPr lang="zh-CN" altLang="zh-CN" dirty="0"/>
              <a:t>位或者</a:t>
            </a:r>
            <a:r>
              <a:rPr lang="en-US" altLang="zh-CN" dirty="0"/>
              <a:t>128</a:t>
            </a:r>
            <a:r>
              <a:rPr lang="zh-CN" altLang="zh-CN" dirty="0"/>
              <a:t>位），然后分别对每组进行加密。首先对每组的信息进行初始置换，做换位处理，然后是</a:t>
            </a:r>
            <a:r>
              <a:rPr lang="en-US" altLang="zh-CN" dirty="0"/>
              <a:t>16</a:t>
            </a:r>
            <a:r>
              <a:rPr lang="zh-CN" altLang="zh-CN" dirty="0"/>
              <a:t>轮的迭代加密。每一轮迭代都有一个子密钥，这个子密钥由最初的密钥迭代得到</a:t>
            </a:r>
            <a:r>
              <a:rPr lang="zh-CN" altLang="zh-CN" dirty="0" smtClean="0"/>
              <a:t>。</a:t>
            </a:r>
            <a:endParaRPr lang="en-US" altLang="zh-CN" dirty="0" smtClean="0"/>
          </a:p>
        </p:txBody>
      </p:sp>
      <p:pic>
        <p:nvPicPr>
          <p:cNvPr id="7" name="图片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7624" y="3501008"/>
            <a:ext cx="5976664" cy="2298717"/>
          </a:xfrm>
          <a:prstGeom prst="rect">
            <a:avLst/>
          </a:prstGeom>
        </p:spPr>
      </p:pic>
    </p:spTree>
    <p:extLst>
      <p:ext uri="{BB962C8B-B14F-4D97-AF65-F5344CB8AC3E}">
        <p14:creationId xmlns:p14="http://schemas.microsoft.com/office/powerpoint/2010/main" xmlns="" val="23086424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对称加密</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28</a:t>
            </a:fld>
            <a:endParaRPr lang="zh-CN" altLang="en-US"/>
          </a:p>
        </p:txBody>
      </p:sp>
      <p:sp>
        <p:nvSpPr>
          <p:cNvPr id="6" name="内容占位符 5"/>
          <p:cNvSpPr>
            <a:spLocks noGrp="1"/>
          </p:cNvSpPr>
          <p:nvPr>
            <p:ph idx="1"/>
          </p:nvPr>
        </p:nvSpPr>
        <p:spPr/>
        <p:txBody>
          <a:bodyPr/>
          <a:lstStyle/>
          <a:p>
            <a:pPr marL="0" indent="514350">
              <a:lnSpc>
                <a:spcPct val="150000"/>
              </a:lnSpc>
            </a:pPr>
            <a:r>
              <a:rPr lang="en-US" altLang="zh-CN" dirty="0"/>
              <a:t>1997</a:t>
            </a:r>
            <a:r>
              <a:rPr lang="zh-CN" altLang="zh-CN" dirty="0"/>
              <a:t>年</a:t>
            </a:r>
            <a:r>
              <a:rPr lang="en-US" altLang="zh-CN" dirty="0"/>
              <a:t>4</a:t>
            </a:r>
            <a:r>
              <a:rPr lang="zh-CN" altLang="zh-CN" dirty="0"/>
              <a:t>月</a:t>
            </a:r>
            <a:r>
              <a:rPr lang="en-US" altLang="zh-CN" dirty="0"/>
              <a:t>15</a:t>
            </a:r>
            <a:r>
              <a:rPr lang="zh-CN" altLang="zh-CN" dirty="0"/>
              <a:t>日美国国家标准技术研究所发起征集</a:t>
            </a:r>
            <a:r>
              <a:rPr lang="en-US" altLang="zh-CN" dirty="0"/>
              <a:t>AES</a:t>
            </a:r>
            <a:r>
              <a:rPr lang="zh-CN" altLang="zh-CN" dirty="0"/>
              <a:t>（</a:t>
            </a:r>
            <a:r>
              <a:rPr lang="en-US" altLang="zh-CN" dirty="0"/>
              <a:t>advanced encryption standard</a:t>
            </a:r>
            <a:r>
              <a:rPr lang="zh-CN" altLang="zh-CN" dirty="0"/>
              <a:t>）算法的活动，以确定一个性能更好的分组加密算法取代</a:t>
            </a:r>
            <a:r>
              <a:rPr lang="en-US" altLang="zh-CN" dirty="0"/>
              <a:t>DES</a:t>
            </a:r>
            <a:r>
              <a:rPr lang="zh-CN" altLang="zh-CN" dirty="0"/>
              <a:t>，最终比利时密码专家</a:t>
            </a:r>
            <a:r>
              <a:rPr lang="en-US" altLang="zh-CN" dirty="0"/>
              <a:t>Joan </a:t>
            </a:r>
            <a:r>
              <a:rPr lang="en-US" altLang="zh-CN" dirty="0" err="1"/>
              <a:t>Daemen</a:t>
            </a:r>
            <a:r>
              <a:rPr lang="zh-CN" altLang="zh-CN" dirty="0"/>
              <a:t>和</a:t>
            </a:r>
            <a:r>
              <a:rPr lang="en-US" altLang="zh-CN" dirty="0"/>
              <a:t>Vincent </a:t>
            </a:r>
            <a:r>
              <a:rPr lang="en-US" altLang="zh-CN" dirty="0" err="1"/>
              <a:t>Rijmen</a:t>
            </a:r>
            <a:r>
              <a:rPr lang="zh-CN" altLang="zh-CN" dirty="0"/>
              <a:t>提出的“</a:t>
            </a:r>
            <a:r>
              <a:rPr lang="en-US" altLang="zh-CN" dirty="0" err="1"/>
              <a:t>Rijndael</a:t>
            </a:r>
            <a:r>
              <a:rPr lang="zh-CN" altLang="zh-CN" dirty="0"/>
              <a:t>数据加密算法”获胜，成为高级加密标准</a:t>
            </a:r>
            <a:r>
              <a:rPr lang="en-US" altLang="zh-CN" dirty="0"/>
              <a:t>AES</a:t>
            </a:r>
            <a:r>
              <a:rPr lang="zh-CN" altLang="zh-CN" dirty="0" smtClean="0"/>
              <a:t>。</a:t>
            </a:r>
            <a:endParaRPr lang="en-US" altLang="zh-CN" dirty="0" smtClean="0"/>
          </a:p>
          <a:p>
            <a:pPr marL="0" indent="514350">
              <a:lnSpc>
                <a:spcPct val="150000"/>
              </a:lnSpc>
            </a:pPr>
            <a:r>
              <a:rPr lang="zh-CN" altLang="zh-CN" dirty="0"/>
              <a:t>经过多年来的分析和测试，至今没有发现</a:t>
            </a:r>
            <a:r>
              <a:rPr lang="en-US" altLang="zh-CN" dirty="0"/>
              <a:t>AES</a:t>
            </a:r>
            <a:r>
              <a:rPr lang="zh-CN" altLang="zh-CN" dirty="0"/>
              <a:t>的明显缺点，也没有找到明显的安全漏洞。</a:t>
            </a:r>
            <a:r>
              <a:rPr lang="en-US" altLang="zh-CN" dirty="0"/>
              <a:t>AES</a:t>
            </a:r>
            <a:r>
              <a:rPr lang="zh-CN" altLang="zh-CN" dirty="0"/>
              <a:t>能够抵抗目前已知的各种攻击方式。</a:t>
            </a:r>
            <a:endParaRPr lang="zh-CN" altLang="en-US" dirty="0"/>
          </a:p>
        </p:txBody>
      </p:sp>
    </p:spTree>
    <p:extLst>
      <p:ext uri="{BB962C8B-B14F-4D97-AF65-F5344CB8AC3E}">
        <p14:creationId xmlns:p14="http://schemas.microsoft.com/office/powerpoint/2010/main" xmlns="" val="27723873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对称加密</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29</a:t>
            </a:fld>
            <a:endParaRPr lang="zh-CN" altLang="en-US"/>
          </a:p>
        </p:txBody>
      </p:sp>
      <p:sp>
        <p:nvSpPr>
          <p:cNvPr id="6" name="内容占位符 5"/>
          <p:cNvSpPr>
            <a:spLocks noGrp="1"/>
          </p:cNvSpPr>
          <p:nvPr>
            <p:ph idx="1"/>
          </p:nvPr>
        </p:nvSpPr>
        <p:spPr>
          <a:xfrm>
            <a:off x="457200" y="1412776"/>
            <a:ext cx="3970784" cy="4713387"/>
          </a:xfrm>
        </p:spPr>
        <p:txBody>
          <a:bodyPr>
            <a:normAutofit/>
          </a:bodyPr>
          <a:lstStyle/>
          <a:p>
            <a:pPr marL="0" indent="514350">
              <a:lnSpc>
                <a:spcPct val="150000"/>
              </a:lnSpc>
            </a:pPr>
            <a:r>
              <a:rPr lang="zh-CN" altLang="zh-CN" dirty="0" smtClean="0"/>
              <a:t>在对称加密方法中，加密和解密用的密钥是一样的。</a:t>
            </a:r>
            <a:r>
              <a:rPr lang="zh-CN" altLang="en-US" dirty="0" smtClean="0"/>
              <a:t>双方在通信时，需要提前约定好一个密钥，密钥管理不方便。出现公约加密，也就是非对称加密。</a:t>
            </a:r>
            <a:endParaRPr lang="zh-CN" altLang="en-US" dirty="0"/>
          </a:p>
        </p:txBody>
      </p:sp>
      <p:pic>
        <p:nvPicPr>
          <p:cNvPr id="7" name="图片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429123" y="1700808"/>
            <a:ext cx="4257677" cy="3498391"/>
          </a:xfrm>
          <a:prstGeom prst="rect">
            <a:avLst/>
          </a:prstGeom>
        </p:spPr>
      </p:pic>
    </p:spTree>
    <p:extLst>
      <p:ext uri="{BB962C8B-B14F-4D97-AF65-F5344CB8AC3E}">
        <p14:creationId xmlns:p14="http://schemas.microsoft.com/office/powerpoint/2010/main" xmlns="" val="2497522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2</a:t>
            </a:r>
            <a:r>
              <a:rPr lang="zh-CN" altLang="en-US" dirty="0" smtClean="0"/>
              <a:t>节 常见威胁</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a:t>
            </a:fld>
            <a:endParaRPr lang="zh-CN" altLang="en-US"/>
          </a:p>
        </p:txBody>
      </p:sp>
      <p:sp>
        <p:nvSpPr>
          <p:cNvPr id="6" name="内容占位符 5"/>
          <p:cNvSpPr>
            <a:spLocks noGrp="1"/>
          </p:cNvSpPr>
          <p:nvPr>
            <p:ph idx="1"/>
          </p:nvPr>
        </p:nvSpPr>
        <p:spPr/>
        <p:txBody>
          <a:bodyPr/>
          <a:lstStyle/>
          <a:p>
            <a:r>
              <a:rPr lang="zh-CN" altLang="en-US" dirty="0" smtClean="0"/>
              <a:t>网络的威胁</a:t>
            </a:r>
            <a:endParaRPr lang="en-US" altLang="zh-CN" dirty="0" smtClean="0"/>
          </a:p>
          <a:p>
            <a:r>
              <a:rPr lang="zh-CN" altLang="en-US" dirty="0" smtClean="0"/>
              <a:t>恶意软件</a:t>
            </a:r>
            <a:endParaRPr lang="en-US" altLang="zh-CN" dirty="0" smtClean="0"/>
          </a:p>
          <a:p>
            <a:r>
              <a:rPr lang="zh-CN" altLang="en-US" dirty="0" smtClean="0"/>
              <a:t>拒绝服务</a:t>
            </a:r>
            <a:endParaRPr lang="en-US" altLang="zh-CN"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非对称加密</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30</a:t>
            </a:fld>
            <a:endParaRPr lang="zh-CN" altLang="en-US"/>
          </a:p>
        </p:txBody>
      </p:sp>
      <p:sp>
        <p:nvSpPr>
          <p:cNvPr id="6" name="内容占位符 5"/>
          <p:cNvSpPr>
            <a:spLocks noGrp="1"/>
          </p:cNvSpPr>
          <p:nvPr>
            <p:ph idx="1"/>
          </p:nvPr>
        </p:nvSpPr>
        <p:spPr/>
        <p:txBody>
          <a:bodyPr>
            <a:normAutofit/>
          </a:bodyPr>
          <a:lstStyle/>
          <a:p>
            <a:pPr marL="0" indent="514350">
              <a:lnSpc>
                <a:spcPct val="150000"/>
              </a:lnSpc>
            </a:pPr>
            <a:r>
              <a:rPr lang="zh-CN" altLang="en-US" dirty="0" smtClean="0"/>
              <a:t>非对称加密中需要两个密钥：公钥和私钥。公钥是公开的，私钥自己保留。用户不需要交换密钥。</a:t>
            </a:r>
            <a:endParaRPr lang="en-US" altLang="zh-CN" dirty="0" smtClean="0"/>
          </a:p>
          <a:p>
            <a:pPr marL="0" indent="514350">
              <a:lnSpc>
                <a:spcPct val="150000"/>
              </a:lnSpc>
            </a:pPr>
            <a:r>
              <a:rPr lang="zh-CN" altLang="en-US" dirty="0"/>
              <a:t>最</a:t>
            </a:r>
            <a:r>
              <a:rPr lang="zh-CN" altLang="en-US" dirty="0" smtClean="0"/>
              <a:t>著名的公钥加密是</a:t>
            </a:r>
            <a:r>
              <a:rPr lang="en-US" altLang="zh-CN" dirty="0" smtClean="0"/>
              <a:t>RSA</a:t>
            </a:r>
            <a:r>
              <a:rPr lang="zh-CN" altLang="en-US" dirty="0" smtClean="0"/>
              <a:t>算法，</a:t>
            </a:r>
            <a:r>
              <a:rPr lang="zh-CN" altLang="zh-CN" dirty="0"/>
              <a:t>由</a:t>
            </a:r>
            <a:r>
              <a:rPr lang="en-US" altLang="zh-CN" dirty="0" err="1"/>
              <a:t>Rivest</a:t>
            </a:r>
            <a:r>
              <a:rPr lang="zh-CN" altLang="zh-CN" dirty="0"/>
              <a:t>，</a:t>
            </a:r>
            <a:r>
              <a:rPr lang="en-US" altLang="zh-CN" dirty="0"/>
              <a:t>Shamir</a:t>
            </a:r>
            <a:r>
              <a:rPr lang="zh-CN" altLang="zh-CN" dirty="0"/>
              <a:t>和</a:t>
            </a:r>
            <a:r>
              <a:rPr lang="en-US" altLang="zh-CN" dirty="0" err="1"/>
              <a:t>Adleman</a:t>
            </a:r>
            <a:r>
              <a:rPr lang="zh-CN" altLang="zh-CN" dirty="0"/>
              <a:t>三人于</a:t>
            </a:r>
            <a:r>
              <a:rPr lang="en-US" altLang="zh-CN" dirty="0"/>
              <a:t>1978</a:t>
            </a:r>
            <a:r>
              <a:rPr lang="zh-CN" altLang="zh-CN" dirty="0"/>
              <a:t>年提出，以三人的名字命名</a:t>
            </a:r>
            <a:r>
              <a:rPr lang="zh-CN" altLang="zh-CN" dirty="0" smtClean="0"/>
              <a:t>。</a:t>
            </a:r>
            <a:endParaRPr lang="en-US" altLang="zh-CN" dirty="0" smtClean="0"/>
          </a:p>
          <a:p>
            <a:pPr marL="0" indent="514350">
              <a:lnSpc>
                <a:spcPct val="150000"/>
              </a:lnSpc>
            </a:pPr>
            <a:r>
              <a:rPr lang="en-US" altLang="zh-CN" dirty="0"/>
              <a:t>RSA</a:t>
            </a:r>
            <a:r>
              <a:rPr lang="zh-CN" altLang="zh-CN" dirty="0"/>
              <a:t>是目前最优影响力的公钥加密算法，它能够抵抗到目前为止已知的绝大多数密码攻击，已被</a:t>
            </a:r>
            <a:r>
              <a:rPr lang="en-US" altLang="zh-CN" dirty="0"/>
              <a:t>ISO</a:t>
            </a:r>
            <a:r>
              <a:rPr lang="zh-CN" altLang="zh-CN" dirty="0"/>
              <a:t>推荐为公钥数据加密标准。</a:t>
            </a:r>
            <a:endParaRPr lang="zh-CN" altLang="en-US" dirty="0"/>
          </a:p>
        </p:txBody>
      </p:sp>
    </p:spTree>
    <p:extLst>
      <p:ext uri="{BB962C8B-B14F-4D97-AF65-F5344CB8AC3E}">
        <p14:creationId xmlns:p14="http://schemas.microsoft.com/office/powerpoint/2010/main" xmlns="" val="30845508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非对称加密</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31</a:t>
            </a:fld>
            <a:endParaRPr lang="zh-CN" altLang="en-US"/>
          </a:p>
        </p:txBody>
      </p:sp>
      <p:sp>
        <p:nvSpPr>
          <p:cNvPr id="6" name="内容占位符 5"/>
          <p:cNvSpPr>
            <a:spLocks noGrp="1"/>
          </p:cNvSpPr>
          <p:nvPr>
            <p:ph idx="1"/>
          </p:nvPr>
        </p:nvSpPr>
        <p:spPr>
          <a:xfrm>
            <a:off x="457200" y="1412777"/>
            <a:ext cx="8229600" cy="1872207"/>
          </a:xfrm>
        </p:spPr>
        <p:txBody>
          <a:bodyPr>
            <a:normAutofit/>
          </a:bodyPr>
          <a:lstStyle/>
          <a:p>
            <a:pPr marL="0" indent="514350">
              <a:lnSpc>
                <a:spcPct val="150000"/>
              </a:lnSpc>
            </a:pPr>
            <a:r>
              <a:rPr lang="zh-CN" altLang="en-US" dirty="0" smtClean="0"/>
              <a:t>非对称加密后的信息在公开通道进行传输，只有拥有私钥的人才能解密。保证私钥的安全就能保证传输的密文信息的安全。</a:t>
            </a:r>
            <a:endParaRPr lang="en-US" altLang="zh-CN" dirty="0" smtClean="0"/>
          </a:p>
        </p:txBody>
      </p:sp>
      <p:pic>
        <p:nvPicPr>
          <p:cNvPr id="8" name="图片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27774" y="3807042"/>
            <a:ext cx="7288452" cy="1980220"/>
          </a:xfrm>
          <a:prstGeom prst="rect">
            <a:avLst/>
          </a:prstGeom>
        </p:spPr>
      </p:pic>
    </p:spTree>
    <p:extLst>
      <p:ext uri="{BB962C8B-B14F-4D97-AF65-F5344CB8AC3E}">
        <p14:creationId xmlns:p14="http://schemas.microsoft.com/office/powerpoint/2010/main" xmlns="" val="24895985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RSA</a:t>
            </a:r>
            <a:r>
              <a:rPr lang="zh-CN" altLang="en-US" dirty="0" smtClean="0"/>
              <a:t>加解密过程</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32</a:t>
            </a:fld>
            <a:endParaRPr lang="zh-CN" altLang="en-US"/>
          </a:p>
        </p:txBody>
      </p:sp>
      <p:sp>
        <p:nvSpPr>
          <p:cNvPr id="6" name="内容占位符 5"/>
          <p:cNvSpPr>
            <a:spLocks noGrp="1"/>
          </p:cNvSpPr>
          <p:nvPr>
            <p:ph idx="1"/>
          </p:nvPr>
        </p:nvSpPr>
        <p:spPr>
          <a:xfrm>
            <a:off x="457200" y="1412776"/>
            <a:ext cx="8229600" cy="4896544"/>
          </a:xfrm>
        </p:spPr>
        <p:txBody>
          <a:bodyPr>
            <a:normAutofit/>
          </a:bodyPr>
          <a:lstStyle/>
          <a:p>
            <a:pPr lvl="0"/>
            <a:r>
              <a:rPr lang="zh-CN" altLang="zh-CN" dirty="0"/>
              <a:t>选取两个素数</a:t>
            </a:r>
            <a:r>
              <a:rPr lang="en-US" altLang="zh-CN" dirty="0"/>
              <a:t>p=3</a:t>
            </a:r>
            <a:r>
              <a:rPr lang="zh-CN" altLang="zh-CN" dirty="0"/>
              <a:t>和</a:t>
            </a:r>
            <a:r>
              <a:rPr lang="en-US" altLang="zh-CN" dirty="0"/>
              <a:t>q=11</a:t>
            </a:r>
            <a:r>
              <a:rPr lang="zh-CN" altLang="zh-CN" dirty="0"/>
              <a:t>；</a:t>
            </a:r>
          </a:p>
          <a:p>
            <a:pPr lvl="0"/>
            <a:r>
              <a:rPr lang="zh-CN" altLang="zh-CN" dirty="0"/>
              <a:t>计算</a:t>
            </a:r>
            <a:r>
              <a:rPr lang="en-US" altLang="zh-CN" dirty="0"/>
              <a:t>n=</a:t>
            </a:r>
            <a:r>
              <a:rPr lang="en-US" altLang="zh-CN" dirty="0" err="1"/>
              <a:t>pq</a:t>
            </a:r>
            <a:r>
              <a:rPr lang="zh-CN" altLang="zh-CN" dirty="0"/>
              <a:t>，即</a:t>
            </a:r>
            <a:r>
              <a:rPr lang="en-US" altLang="zh-CN" dirty="0"/>
              <a:t>33</a:t>
            </a:r>
            <a:r>
              <a:rPr lang="zh-CN" altLang="zh-CN" dirty="0"/>
              <a:t>，根据φ</a:t>
            </a:r>
            <a:r>
              <a:rPr lang="en-US" altLang="zh-CN" dirty="0"/>
              <a:t>(n)=(p-1)(q-1)</a:t>
            </a:r>
            <a:r>
              <a:rPr lang="zh-CN" altLang="zh-CN" dirty="0"/>
              <a:t>计算φ</a:t>
            </a:r>
            <a:r>
              <a:rPr lang="en-US" altLang="zh-CN" dirty="0"/>
              <a:t>(n)</a:t>
            </a:r>
            <a:r>
              <a:rPr lang="en-US" altLang="zh-CN" b="1" dirty="0"/>
              <a:t>=</a:t>
            </a:r>
            <a:r>
              <a:rPr lang="en-US" altLang="zh-CN" dirty="0"/>
              <a:t>20</a:t>
            </a:r>
            <a:r>
              <a:rPr lang="zh-CN" altLang="zh-CN" dirty="0"/>
              <a:t>；</a:t>
            </a:r>
          </a:p>
          <a:p>
            <a:pPr lvl="0"/>
            <a:r>
              <a:rPr lang="zh-CN" altLang="zh-CN" dirty="0"/>
              <a:t>选取公钥</a:t>
            </a:r>
            <a:r>
              <a:rPr lang="en-US" altLang="zh-CN" dirty="0"/>
              <a:t>e</a:t>
            </a:r>
            <a:r>
              <a:rPr lang="zh-CN" altLang="zh-CN" dirty="0"/>
              <a:t>，需要和φ</a:t>
            </a:r>
            <a:r>
              <a:rPr lang="en-US" altLang="zh-CN" dirty="0"/>
              <a:t>(n)</a:t>
            </a:r>
            <a:r>
              <a:rPr lang="zh-CN" altLang="zh-CN" dirty="0"/>
              <a:t>互素，取</a:t>
            </a:r>
            <a:r>
              <a:rPr lang="en-US" altLang="zh-CN" dirty="0"/>
              <a:t>e=3</a:t>
            </a:r>
            <a:r>
              <a:rPr lang="zh-CN" altLang="zh-CN" dirty="0"/>
              <a:t>作为</a:t>
            </a:r>
            <a:r>
              <a:rPr lang="en-US" altLang="zh-CN" dirty="0"/>
              <a:t>B</a:t>
            </a:r>
            <a:r>
              <a:rPr lang="zh-CN" altLang="zh-CN" dirty="0"/>
              <a:t>的公钥；</a:t>
            </a:r>
          </a:p>
          <a:p>
            <a:pPr lvl="0"/>
            <a:r>
              <a:rPr lang="zh-CN" altLang="zh-CN" dirty="0"/>
              <a:t>计算</a:t>
            </a:r>
            <a:r>
              <a:rPr lang="en-US" altLang="zh-CN" dirty="0"/>
              <a:t>B</a:t>
            </a:r>
            <a:r>
              <a:rPr lang="zh-CN" altLang="zh-CN" dirty="0"/>
              <a:t>的私钥</a:t>
            </a:r>
            <a:r>
              <a:rPr lang="en-US" altLang="zh-CN" dirty="0"/>
              <a:t>d=7</a:t>
            </a:r>
            <a:r>
              <a:rPr lang="zh-CN" altLang="zh-CN" dirty="0"/>
              <a:t>，因为</a:t>
            </a:r>
            <a:r>
              <a:rPr lang="en-US" altLang="zh-CN" dirty="0"/>
              <a:t>3*7=21</a:t>
            </a:r>
            <a:r>
              <a:rPr lang="zh-CN" altLang="zh-CN" dirty="0"/>
              <a:t>，</a:t>
            </a:r>
            <a:r>
              <a:rPr lang="en-US" altLang="zh-CN" dirty="0"/>
              <a:t>21</a:t>
            </a:r>
            <a:r>
              <a:rPr lang="zh-CN" altLang="zh-CN" dirty="0"/>
              <a:t>对</a:t>
            </a:r>
            <a:r>
              <a:rPr lang="en-US" altLang="zh-CN" dirty="0"/>
              <a:t>20</a:t>
            </a:r>
            <a:r>
              <a:rPr lang="zh-CN" altLang="zh-CN" dirty="0"/>
              <a:t>取余结果为</a:t>
            </a:r>
            <a:r>
              <a:rPr lang="en-US" altLang="zh-CN" dirty="0"/>
              <a:t>1</a:t>
            </a:r>
            <a:r>
              <a:rPr lang="zh-CN" altLang="zh-CN" dirty="0"/>
              <a:t>；</a:t>
            </a:r>
          </a:p>
          <a:p>
            <a:pPr lvl="0"/>
            <a:r>
              <a:rPr lang="zh-CN" altLang="zh-CN" dirty="0"/>
              <a:t>假设</a:t>
            </a:r>
            <a:r>
              <a:rPr lang="en-US" altLang="zh-CN" dirty="0"/>
              <a:t>A</a:t>
            </a:r>
            <a:r>
              <a:rPr lang="zh-CN" altLang="zh-CN" dirty="0"/>
              <a:t>要传输的明文信息</a:t>
            </a:r>
            <a:r>
              <a:rPr lang="en-US" altLang="zh-CN" dirty="0"/>
              <a:t>m</a:t>
            </a:r>
            <a:r>
              <a:rPr lang="zh-CN" altLang="zh-CN" dirty="0"/>
              <a:t>是</a:t>
            </a:r>
            <a:r>
              <a:rPr lang="en-US" altLang="zh-CN" dirty="0"/>
              <a:t>6</a:t>
            </a:r>
            <a:r>
              <a:rPr lang="zh-CN" altLang="zh-CN" dirty="0"/>
              <a:t>，用</a:t>
            </a:r>
            <a:r>
              <a:rPr lang="en-US" altLang="zh-CN" dirty="0"/>
              <a:t>B</a:t>
            </a:r>
            <a:r>
              <a:rPr lang="zh-CN" altLang="zh-CN" dirty="0"/>
              <a:t>的公钥计算加密密文</a:t>
            </a:r>
            <a:r>
              <a:rPr lang="en-US" altLang="zh-CN" dirty="0"/>
              <a:t>c=6</a:t>
            </a:r>
            <a:r>
              <a:rPr lang="en-US" altLang="zh-CN" baseline="30000" dirty="0"/>
              <a:t>3</a:t>
            </a:r>
            <a:r>
              <a:rPr lang="en-US" altLang="zh-CN" dirty="0"/>
              <a:t> mod 33</a:t>
            </a:r>
            <a:r>
              <a:rPr lang="zh-CN" altLang="zh-CN" dirty="0"/>
              <a:t>即得到密文</a:t>
            </a:r>
            <a:r>
              <a:rPr lang="en-US" altLang="zh-CN" dirty="0"/>
              <a:t>c=18</a:t>
            </a:r>
            <a:r>
              <a:rPr lang="zh-CN" altLang="zh-CN" dirty="0"/>
              <a:t>传送给</a:t>
            </a:r>
            <a:r>
              <a:rPr lang="en-US" altLang="zh-CN" dirty="0"/>
              <a:t>B</a:t>
            </a:r>
            <a:r>
              <a:rPr lang="zh-CN" altLang="zh-CN" dirty="0"/>
              <a:t>；</a:t>
            </a:r>
          </a:p>
          <a:p>
            <a:pPr lvl="0"/>
            <a:r>
              <a:rPr lang="en-US" altLang="zh-CN" dirty="0"/>
              <a:t>B</a:t>
            </a:r>
            <a:r>
              <a:rPr lang="zh-CN" altLang="zh-CN" dirty="0"/>
              <a:t>收到密文</a:t>
            </a:r>
            <a:r>
              <a:rPr lang="en-US" altLang="zh-CN" dirty="0"/>
              <a:t>c=18</a:t>
            </a:r>
            <a:r>
              <a:rPr lang="zh-CN" altLang="zh-CN" dirty="0"/>
              <a:t>之后，利用自己的私钥</a:t>
            </a:r>
            <a:r>
              <a:rPr lang="en-US" altLang="zh-CN" dirty="0"/>
              <a:t>d=7</a:t>
            </a:r>
            <a:r>
              <a:rPr lang="zh-CN" altLang="zh-CN" dirty="0"/>
              <a:t>解密，</a:t>
            </a:r>
            <a:r>
              <a:rPr lang="en-US" altLang="zh-CN" dirty="0"/>
              <a:t>m=18</a:t>
            </a:r>
            <a:r>
              <a:rPr lang="en-US" altLang="zh-CN" baseline="30000" dirty="0"/>
              <a:t>7</a:t>
            </a:r>
            <a:r>
              <a:rPr lang="en-US" altLang="zh-CN" dirty="0"/>
              <a:t> mod 33</a:t>
            </a:r>
            <a:r>
              <a:rPr lang="zh-CN" altLang="zh-CN" dirty="0"/>
              <a:t>，即得到明文为</a:t>
            </a:r>
            <a:r>
              <a:rPr lang="en-US" altLang="zh-CN" dirty="0"/>
              <a:t>6</a:t>
            </a:r>
            <a:r>
              <a:rPr lang="zh-CN" altLang="zh-CN" dirty="0" smtClean="0"/>
              <a:t>。</a:t>
            </a:r>
            <a:endParaRPr lang="zh-CN" altLang="zh-CN" dirty="0"/>
          </a:p>
        </p:txBody>
      </p:sp>
      <p:sp>
        <p:nvSpPr>
          <p:cNvPr id="7" name="Rectangle 2"/>
          <p:cNvSpPr>
            <a:spLocks noChangeArrowheads="1"/>
          </p:cNvSpPr>
          <p:nvPr/>
        </p:nvSpPr>
        <p:spPr bwMode="auto">
          <a:xfrm>
            <a:off x="3059832" y="5373216"/>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xmlns="" val="19864287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RSA</a:t>
            </a:r>
            <a:r>
              <a:rPr lang="zh-CN" altLang="en-US" dirty="0" smtClean="0"/>
              <a:t>的安全性</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33</a:t>
            </a:fld>
            <a:endParaRPr lang="zh-CN" altLang="en-US"/>
          </a:p>
        </p:txBody>
      </p:sp>
      <p:sp>
        <p:nvSpPr>
          <p:cNvPr id="6" name="内容占位符 5"/>
          <p:cNvSpPr>
            <a:spLocks noGrp="1"/>
          </p:cNvSpPr>
          <p:nvPr>
            <p:ph idx="1"/>
          </p:nvPr>
        </p:nvSpPr>
        <p:spPr>
          <a:xfrm>
            <a:off x="457200" y="1412776"/>
            <a:ext cx="8229600" cy="3384376"/>
          </a:xfrm>
        </p:spPr>
        <p:txBody>
          <a:bodyPr>
            <a:normAutofit/>
          </a:bodyPr>
          <a:lstStyle/>
          <a:p>
            <a:pPr marL="0" lvl="0" indent="514350">
              <a:lnSpc>
                <a:spcPct val="150000"/>
              </a:lnSpc>
            </a:pPr>
            <a:r>
              <a:rPr lang="zh-CN" altLang="zh-CN" dirty="0"/>
              <a:t>假设攻击者要破解</a:t>
            </a:r>
            <a:r>
              <a:rPr lang="en-US" altLang="zh-CN" dirty="0"/>
              <a:t>RSA</a:t>
            </a:r>
            <a:r>
              <a:rPr lang="zh-CN" altLang="zh-CN" dirty="0"/>
              <a:t>算法，从公开的信息里想办法获取秘密的东西。在</a:t>
            </a:r>
            <a:r>
              <a:rPr lang="en-US" altLang="zh-CN" dirty="0"/>
              <a:t>RSA</a:t>
            </a:r>
            <a:r>
              <a:rPr lang="zh-CN" altLang="zh-CN" dirty="0"/>
              <a:t>算法中，公开的内容有：由两个大素数的乘积得到的大整数</a:t>
            </a:r>
            <a:r>
              <a:rPr lang="en-US" altLang="zh-CN" dirty="0"/>
              <a:t>n</a:t>
            </a:r>
            <a:r>
              <a:rPr lang="zh-CN" altLang="zh-CN" dirty="0"/>
              <a:t>，公钥</a:t>
            </a:r>
            <a:r>
              <a:rPr lang="en-US" altLang="zh-CN" dirty="0"/>
              <a:t>e</a:t>
            </a:r>
            <a:r>
              <a:rPr lang="zh-CN" altLang="zh-CN" dirty="0"/>
              <a:t>。其他的信息都是保密的，包括：大素数</a:t>
            </a:r>
            <a:r>
              <a:rPr lang="en-US" altLang="zh-CN" dirty="0"/>
              <a:t>p</a:t>
            </a:r>
            <a:r>
              <a:rPr lang="zh-CN" altLang="zh-CN" dirty="0"/>
              <a:t>和</a:t>
            </a:r>
            <a:r>
              <a:rPr lang="en-US" altLang="zh-CN" dirty="0"/>
              <a:t>q</a:t>
            </a:r>
            <a:r>
              <a:rPr lang="zh-CN" altLang="zh-CN" dirty="0"/>
              <a:t>，</a:t>
            </a:r>
            <a:r>
              <a:rPr lang="en-US" altLang="zh-CN" dirty="0"/>
              <a:t>n</a:t>
            </a:r>
            <a:r>
              <a:rPr lang="zh-CN" altLang="zh-CN" dirty="0"/>
              <a:t>的欧拉函数φ</a:t>
            </a:r>
            <a:r>
              <a:rPr lang="en-US" altLang="zh-CN" dirty="0"/>
              <a:t>(n)</a:t>
            </a:r>
            <a:r>
              <a:rPr lang="zh-CN" altLang="zh-CN" dirty="0"/>
              <a:t>，私钥</a:t>
            </a:r>
            <a:r>
              <a:rPr lang="en-US" altLang="zh-CN" dirty="0"/>
              <a:t>d</a:t>
            </a:r>
            <a:r>
              <a:rPr lang="zh-CN" altLang="zh-CN" dirty="0"/>
              <a:t>。这些参数之间的关系为：</a:t>
            </a:r>
          </a:p>
        </p:txBody>
      </p:sp>
      <p:pic>
        <p:nvPicPr>
          <p:cNvPr id="10" name="图片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347392" y="3834057"/>
            <a:ext cx="3664657" cy="1926189"/>
          </a:xfrm>
          <a:prstGeom prst="rect">
            <a:avLst/>
          </a:prstGeom>
        </p:spPr>
      </p:pic>
    </p:spTree>
    <p:extLst>
      <p:ext uri="{BB962C8B-B14F-4D97-AF65-F5344CB8AC3E}">
        <p14:creationId xmlns:p14="http://schemas.microsoft.com/office/powerpoint/2010/main" xmlns="" val="27293711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RSA</a:t>
            </a:r>
            <a:r>
              <a:rPr lang="zh-CN" altLang="en-US" dirty="0"/>
              <a:t>的安全性</a:t>
            </a:r>
          </a:p>
        </p:txBody>
      </p:sp>
      <p:sp>
        <p:nvSpPr>
          <p:cNvPr id="3" name="日期占位符 2"/>
          <p:cNvSpPr>
            <a:spLocks noGrp="1"/>
          </p:cNvSpPr>
          <p:nvPr>
            <p:ph type="dt" sz="half" idx="10"/>
          </p:nvPr>
        </p:nvSpPr>
        <p:spPr/>
        <p:txBody>
          <a:bodyPr/>
          <a:lstStyle/>
          <a:p>
            <a:fld id="{4E55854C-21C8-4E58-9757-5AAD61B82AA3}"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34</a:t>
            </a:fld>
            <a:endParaRPr lang="zh-CN" altLang="en-US"/>
          </a:p>
        </p:txBody>
      </p:sp>
      <p:sp>
        <p:nvSpPr>
          <p:cNvPr id="6" name="内容占位符 5"/>
          <p:cNvSpPr>
            <a:spLocks noGrp="1"/>
          </p:cNvSpPr>
          <p:nvPr>
            <p:ph sz="half" idx="2"/>
          </p:nvPr>
        </p:nvSpPr>
        <p:spPr>
          <a:xfrm>
            <a:off x="5364088" y="1340769"/>
            <a:ext cx="3322712" cy="3600400"/>
          </a:xfrm>
        </p:spPr>
        <p:txBody>
          <a:bodyPr>
            <a:normAutofit/>
          </a:bodyPr>
          <a:lstStyle/>
          <a:p>
            <a:r>
              <a:rPr lang="en-US" altLang="zh-CN" sz="1800" b="1" dirty="0"/>
              <a:t>#&lt;</a:t>
            </a:r>
            <a:r>
              <a:rPr lang="zh-CN" altLang="zh-CN" sz="1800" b="1" dirty="0"/>
              <a:t>程序：把</a:t>
            </a:r>
            <a:r>
              <a:rPr lang="en-US" altLang="zh-CN" sz="1800" b="1" dirty="0"/>
              <a:t>n</a:t>
            </a:r>
            <a:r>
              <a:rPr lang="zh-CN" altLang="zh-CN" sz="1800" b="1" dirty="0"/>
              <a:t>分解成</a:t>
            </a:r>
            <a:r>
              <a:rPr lang="en-US" altLang="zh-CN" sz="1800" b="1" dirty="0"/>
              <a:t>p*q&gt;</a:t>
            </a:r>
            <a:endParaRPr lang="zh-CN" altLang="zh-CN" sz="1800" dirty="0"/>
          </a:p>
          <a:p>
            <a:r>
              <a:rPr lang="en-US" altLang="zh-CN" sz="1800" dirty="0"/>
              <a:t>import math</a:t>
            </a:r>
            <a:endParaRPr lang="zh-CN" altLang="zh-CN" sz="1800" dirty="0"/>
          </a:p>
          <a:p>
            <a:r>
              <a:rPr lang="en-US" altLang="zh-CN" sz="1800" dirty="0"/>
              <a:t>n = 221</a:t>
            </a:r>
            <a:endParaRPr lang="zh-CN" altLang="zh-CN" sz="1800" dirty="0"/>
          </a:p>
          <a:p>
            <a:r>
              <a:rPr lang="en-US" altLang="zh-CN" sz="1800" dirty="0"/>
              <a:t>m = </a:t>
            </a:r>
            <a:r>
              <a:rPr lang="en-US" altLang="zh-CN" sz="1800" dirty="0" err="1"/>
              <a:t>int</a:t>
            </a:r>
            <a:r>
              <a:rPr lang="en-US" altLang="zh-CN" sz="1800" dirty="0"/>
              <a:t>(</a:t>
            </a:r>
            <a:r>
              <a:rPr lang="en-US" altLang="zh-CN" sz="1800" dirty="0" err="1"/>
              <a:t>math.ceil</a:t>
            </a:r>
            <a:r>
              <a:rPr lang="en-US" altLang="zh-CN" sz="1800" dirty="0"/>
              <a:t>(</a:t>
            </a:r>
            <a:r>
              <a:rPr lang="en-US" altLang="zh-CN" sz="1800" dirty="0" err="1"/>
              <a:t>math.sqrt</a:t>
            </a:r>
            <a:r>
              <a:rPr lang="en-US" altLang="zh-CN" sz="1800" dirty="0"/>
              <a:t>(n)))</a:t>
            </a:r>
            <a:endParaRPr lang="zh-CN" altLang="zh-CN" sz="1800" dirty="0"/>
          </a:p>
          <a:p>
            <a:r>
              <a:rPr lang="en-US" altLang="zh-CN" sz="1800" dirty="0"/>
              <a:t>flag = 0</a:t>
            </a:r>
            <a:endParaRPr lang="zh-CN" altLang="zh-CN" sz="1800" dirty="0"/>
          </a:p>
          <a:p>
            <a:r>
              <a:rPr lang="en-US" altLang="zh-CN" sz="1800" dirty="0"/>
              <a:t>for </a:t>
            </a:r>
            <a:r>
              <a:rPr lang="en-US" altLang="zh-CN" sz="1800" dirty="0" err="1"/>
              <a:t>i</a:t>
            </a:r>
            <a:r>
              <a:rPr lang="en-US" altLang="zh-CN" sz="1800" dirty="0"/>
              <a:t> in range(2,m+1,1):</a:t>
            </a:r>
            <a:endParaRPr lang="zh-CN" altLang="zh-CN" sz="1800" dirty="0"/>
          </a:p>
          <a:p>
            <a:r>
              <a:rPr lang="en-US" altLang="zh-CN" sz="1800" dirty="0"/>
              <a:t>    if n % </a:t>
            </a:r>
            <a:r>
              <a:rPr lang="en-US" altLang="zh-CN" sz="1800" dirty="0" err="1"/>
              <a:t>i</a:t>
            </a:r>
            <a:r>
              <a:rPr lang="en-US" altLang="zh-CN" sz="1800" dirty="0"/>
              <a:t> == 0:</a:t>
            </a:r>
            <a:endParaRPr lang="zh-CN" altLang="zh-CN" sz="1800" dirty="0"/>
          </a:p>
          <a:p>
            <a:r>
              <a:rPr lang="en-US" altLang="zh-CN" sz="1800" dirty="0"/>
              <a:t>        print(</a:t>
            </a:r>
            <a:r>
              <a:rPr lang="en-US" altLang="zh-CN" sz="1800" dirty="0" err="1"/>
              <a:t>i,int</a:t>
            </a:r>
            <a:r>
              <a:rPr lang="en-US" altLang="zh-CN" sz="1800" dirty="0"/>
              <a:t>(n/</a:t>
            </a:r>
            <a:r>
              <a:rPr lang="en-US" altLang="zh-CN" sz="1800" dirty="0" err="1"/>
              <a:t>i</a:t>
            </a:r>
            <a:r>
              <a:rPr lang="en-US" altLang="zh-CN" sz="1800" dirty="0"/>
              <a:t>))</a:t>
            </a:r>
            <a:endParaRPr lang="zh-CN" altLang="zh-CN" sz="1800" dirty="0"/>
          </a:p>
          <a:p>
            <a:r>
              <a:rPr lang="en-US" altLang="zh-CN" sz="1800" dirty="0"/>
              <a:t>        flag = 1</a:t>
            </a:r>
            <a:endParaRPr lang="zh-CN" altLang="zh-CN" sz="1800" dirty="0"/>
          </a:p>
          <a:p>
            <a:r>
              <a:rPr lang="en-US" altLang="zh-CN" sz="1800" dirty="0"/>
              <a:t>        break</a:t>
            </a:r>
            <a:endParaRPr lang="zh-CN" altLang="zh-CN" sz="1800" dirty="0"/>
          </a:p>
          <a:p>
            <a:r>
              <a:rPr lang="en-US" altLang="zh-CN" sz="1800" dirty="0"/>
              <a:t>if flag == 0:</a:t>
            </a:r>
            <a:endParaRPr lang="zh-CN" altLang="zh-CN" sz="1800" dirty="0"/>
          </a:p>
          <a:p>
            <a:r>
              <a:rPr lang="en-US" altLang="zh-CN" sz="1800" dirty="0"/>
              <a:t>    print ("Cannot find!")</a:t>
            </a:r>
            <a:endParaRPr lang="zh-CN" altLang="zh-CN" sz="1800" dirty="0"/>
          </a:p>
          <a:p>
            <a:endParaRPr lang="zh-CN" altLang="en-US" sz="1800" dirty="0"/>
          </a:p>
        </p:txBody>
      </p:sp>
      <p:sp>
        <p:nvSpPr>
          <p:cNvPr id="7" name="内容占位符 6"/>
          <p:cNvSpPr>
            <a:spLocks noGrp="1"/>
          </p:cNvSpPr>
          <p:nvPr>
            <p:ph idx="1"/>
          </p:nvPr>
        </p:nvSpPr>
        <p:spPr>
          <a:xfrm>
            <a:off x="467544" y="1340769"/>
            <a:ext cx="4762872" cy="3744416"/>
          </a:xfrm>
        </p:spPr>
        <p:txBody>
          <a:bodyPr/>
          <a:lstStyle/>
          <a:p>
            <a:pPr marL="0" lvl="0" indent="360000">
              <a:lnSpc>
                <a:spcPct val="150000"/>
              </a:lnSpc>
              <a:buFont typeface="Arial" panose="020B0604020202020204" pitchFamily="34" charset="0"/>
              <a:buChar char="•"/>
            </a:pPr>
            <a:r>
              <a:rPr lang="zh-CN" altLang="en-US" dirty="0" smtClean="0"/>
              <a:t>破解</a:t>
            </a:r>
            <a:r>
              <a:rPr lang="en-US" altLang="zh-CN" dirty="0" smtClean="0"/>
              <a:t>RSA</a:t>
            </a:r>
            <a:r>
              <a:rPr lang="zh-CN" altLang="zh-CN" dirty="0" smtClean="0"/>
              <a:t>最</a:t>
            </a:r>
            <a:r>
              <a:rPr lang="zh-CN" altLang="zh-CN" dirty="0"/>
              <a:t>关键的一步在于将</a:t>
            </a:r>
            <a:r>
              <a:rPr lang="en-US" altLang="zh-CN" dirty="0"/>
              <a:t>n</a:t>
            </a:r>
            <a:r>
              <a:rPr lang="zh-CN" altLang="zh-CN" dirty="0"/>
              <a:t>分解成</a:t>
            </a:r>
            <a:r>
              <a:rPr lang="en-US" altLang="zh-CN" dirty="0"/>
              <a:t>p*q</a:t>
            </a:r>
            <a:r>
              <a:rPr lang="zh-CN" altLang="zh-CN" dirty="0"/>
              <a:t>。</a:t>
            </a:r>
            <a:endParaRPr lang="en-US" altLang="zh-CN" dirty="0"/>
          </a:p>
          <a:p>
            <a:pPr marL="0" lvl="0" indent="360000">
              <a:lnSpc>
                <a:spcPct val="150000"/>
              </a:lnSpc>
              <a:buFont typeface="Arial" panose="020B0604020202020204" pitchFamily="34" charset="0"/>
              <a:buChar char="•"/>
            </a:pPr>
            <a:r>
              <a:rPr lang="zh-CN" altLang="zh-CN" dirty="0"/>
              <a:t>实际使用中，选取的</a:t>
            </a:r>
            <a:r>
              <a:rPr lang="en-US" altLang="zh-CN" dirty="0"/>
              <a:t>p</a:t>
            </a:r>
            <a:r>
              <a:rPr lang="zh-CN" altLang="zh-CN" dirty="0"/>
              <a:t>和</a:t>
            </a:r>
            <a:r>
              <a:rPr lang="en-US" altLang="zh-CN" dirty="0"/>
              <a:t>q</a:t>
            </a:r>
            <a:r>
              <a:rPr lang="zh-CN" altLang="zh-CN" dirty="0"/>
              <a:t>至少是几百位的二进制数，为保证安全现在推荐的是</a:t>
            </a:r>
            <a:r>
              <a:rPr lang="en-US" altLang="zh-CN" dirty="0"/>
              <a:t>1024</a:t>
            </a:r>
            <a:r>
              <a:rPr lang="zh-CN" altLang="zh-CN" dirty="0"/>
              <a:t>位。</a:t>
            </a:r>
            <a:r>
              <a:rPr lang="en-US" altLang="zh-CN" dirty="0"/>
              <a:t>1024</a:t>
            </a:r>
            <a:r>
              <a:rPr lang="zh-CN" altLang="zh-CN" dirty="0"/>
              <a:t>位二进制转换成十进制大约是</a:t>
            </a:r>
            <a:r>
              <a:rPr lang="en-US" altLang="zh-CN" dirty="0"/>
              <a:t>300</a:t>
            </a:r>
            <a:r>
              <a:rPr lang="zh-CN" altLang="zh-CN" dirty="0"/>
              <a:t>位。现在的计算机根本无法用穷举的方法在知道</a:t>
            </a:r>
            <a:r>
              <a:rPr lang="en-US" altLang="zh-CN" dirty="0"/>
              <a:t>n</a:t>
            </a:r>
            <a:r>
              <a:rPr lang="zh-CN" altLang="zh-CN" dirty="0"/>
              <a:t>的情况下计算出</a:t>
            </a:r>
            <a:r>
              <a:rPr lang="en-US" altLang="zh-CN" dirty="0"/>
              <a:t>p</a:t>
            </a:r>
            <a:r>
              <a:rPr lang="zh-CN" altLang="zh-CN" dirty="0"/>
              <a:t>和</a:t>
            </a:r>
            <a:r>
              <a:rPr lang="en-US" altLang="zh-CN" dirty="0"/>
              <a:t>q</a:t>
            </a:r>
            <a:r>
              <a:rPr lang="zh-CN" altLang="zh-CN" dirty="0" smtClean="0"/>
              <a:t>。</a:t>
            </a:r>
            <a:endParaRPr lang="zh-CN" altLang="zh-CN" dirty="0"/>
          </a:p>
        </p:txBody>
      </p:sp>
    </p:spTree>
    <p:extLst>
      <p:ext uri="{BB962C8B-B14F-4D97-AF65-F5344CB8AC3E}">
        <p14:creationId xmlns:p14="http://schemas.microsoft.com/office/powerpoint/2010/main" xmlns="" val="11759647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RSA</a:t>
            </a:r>
            <a:r>
              <a:rPr lang="zh-CN" altLang="en-US" dirty="0" smtClean="0"/>
              <a:t>的安全性</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35</a:t>
            </a:fld>
            <a:endParaRPr lang="zh-CN" altLang="en-US"/>
          </a:p>
        </p:txBody>
      </p:sp>
      <p:sp>
        <p:nvSpPr>
          <p:cNvPr id="6" name="内容占位符 5"/>
          <p:cNvSpPr>
            <a:spLocks noGrp="1"/>
          </p:cNvSpPr>
          <p:nvPr>
            <p:ph idx="1"/>
          </p:nvPr>
        </p:nvSpPr>
        <p:spPr>
          <a:xfrm>
            <a:off x="457200" y="1187624"/>
            <a:ext cx="8229600" cy="3465512"/>
          </a:xfrm>
        </p:spPr>
        <p:txBody>
          <a:bodyPr>
            <a:normAutofit fontScale="92500"/>
          </a:bodyPr>
          <a:lstStyle/>
          <a:p>
            <a:pPr marL="0" indent="514350">
              <a:lnSpc>
                <a:spcPct val="160000"/>
              </a:lnSpc>
            </a:pPr>
            <a:r>
              <a:rPr lang="zh-CN" altLang="en-US" dirty="0" smtClean="0"/>
              <a:t>对于两个</a:t>
            </a:r>
            <a:r>
              <a:rPr lang="en-US" altLang="zh-CN" dirty="0" smtClean="0"/>
              <a:t>1024</a:t>
            </a:r>
            <a:r>
              <a:rPr lang="zh-CN" altLang="zh-CN" dirty="0"/>
              <a:t>位的二进制数</a:t>
            </a:r>
            <a:r>
              <a:rPr lang="zh-CN" altLang="zh-CN" dirty="0" smtClean="0"/>
              <a:t>，</a:t>
            </a:r>
            <a:r>
              <a:rPr lang="zh-CN" altLang="en-US" dirty="0" smtClean="0"/>
              <a:t>程序</a:t>
            </a:r>
            <a:r>
              <a:rPr lang="zh-CN" altLang="zh-CN" dirty="0" smtClean="0"/>
              <a:t>需要</a:t>
            </a:r>
            <a:r>
              <a:rPr lang="zh-CN" altLang="zh-CN" dirty="0"/>
              <a:t>循环的次数为</a:t>
            </a:r>
            <a:r>
              <a:rPr lang="en-US" altLang="zh-CN" dirty="0"/>
              <a:t>2</a:t>
            </a:r>
            <a:r>
              <a:rPr lang="en-US" altLang="zh-CN" baseline="30000" dirty="0"/>
              <a:t>1024</a:t>
            </a:r>
            <a:r>
              <a:rPr lang="zh-CN" altLang="zh-CN" dirty="0"/>
              <a:t>，也就是</a:t>
            </a:r>
            <a:r>
              <a:rPr lang="en-US" altLang="zh-CN" dirty="0"/>
              <a:t>10</a:t>
            </a:r>
            <a:r>
              <a:rPr lang="en-US" altLang="zh-CN" baseline="30000" dirty="0"/>
              <a:t>300</a:t>
            </a:r>
            <a:r>
              <a:rPr lang="zh-CN" altLang="zh-CN" dirty="0"/>
              <a:t>。假设一个计算机每秒钟能完成的计算为</a:t>
            </a:r>
            <a:r>
              <a:rPr lang="en-US" altLang="zh-CN" dirty="0"/>
              <a:t>10</a:t>
            </a:r>
            <a:r>
              <a:rPr lang="en-US" altLang="zh-CN" baseline="30000" dirty="0"/>
              <a:t>9</a:t>
            </a:r>
            <a:r>
              <a:rPr lang="zh-CN" altLang="zh-CN" dirty="0"/>
              <a:t>，则需要</a:t>
            </a:r>
            <a:r>
              <a:rPr lang="en-US" altLang="zh-CN" dirty="0"/>
              <a:t>10</a:t>
            </a:r>
            <a:r>
              <a:rPr lang="en-US" altLang="zh-CN" baseline="30000" dirty="0"/>
              <a:t>291</a:t>
            </a:r>
            <a:r>
              <a:rPr lang="zh-CN" altLang="zh-CN" dirty="0"/>
              <a:t>秒。一年是</a:t>
            </a:r>
            <a:r>
              <a:rPr lang="en-US" altLang="zh-CN" dirty="0"/>
              <a:t>3600*24*365= 3.15*10</a:t>
            </a:r>
            <a:r>
              <a:rPr lang="en-US" altLang="zh-CN" baseline="30000" dirty="0"/>
              <a:t>7</a:t>
            </a:r>
            <a:r>
              <a:rPr lang="zh-CN" altLang="zh-CN" dirty="0"/>
              <a:t>秒，如果按照</a:t>
            </a:r>
            <a:r>
              <a:rPr lang="en-US" altLang="zh-CN" dirty="0"/>
              <a:t>4*10</a:t>
            </a:r>
            <a:r>
              <a:rPr lang="en-US" altLang="zh-CN" baseline="30000" dirty="0"/>
              <a:t>7</a:t>
            </a:r>
            <a:r>
              <a:rPr lang="zh-CN" altLang="zh-CN" dirty="0"/>
              <a:t>计算，需要</a:t>
            </a:r>
            <a:r>
              <a:rPr lang="en-US" altLang="zh-CN" dirty="0"/>
              <a:t>2.5*10</a:t>
            </a:r>
            <a:r>
              <a:rPr lang="en-US" altLang="zh-CN" baseline="30000" dirty="0"/>
              <a:t>283</a:t>
            </a:r>
            <a:r>
              <a:rPr lang="zh-CN" altLang="zh-CN" dirty="0"/>
              <a:t>年。而从宇宙诞生到现在大概才</a:t>
            </a:r>
            <a:r>
              <a:rPr lang="en-US" altLang="zh-CN" dirty="0"/>
              <a:t>138</a:t>
            </a:r>
            <a:r>
              <a:rPr lang="zh-CN" altLang="zh-CN" dirty="0"/>
              <a:t>亿年，也就是</a:t>
            </a:r>
            <a:r>
              <a:rPr lang="en-US" altLang="zh-CN" dirty="0"/>
              <a:t>1.38*10</a:t>
            </a:r>
            <a:r>
              <a:rPr lang="en-US" altLang="zh-CN" baseline="30000" dirty="0"/>
              <a:t>11</a:t>
            </a:r>
            <a:r>
              <a:rPr lang="zh-CN" altLang="zh-CN" dirty="0"/>
              <a:t>年。要想通过穷举的方法破解</a:t>
            </a:r>
            <a:r>
              <a:rPr lang="en-US" altLang="zh-CN" dirty="0"/>
              <a:t>RSA</a:t>
            </a:r>
            <a:r>
              <a:rPr lang="zh-CN" altLang="zh-CN" dirty="0"/>
              <a:t>需要经历无数个宇宙年龄。因此，</a:t>
            </a:r>
            <a:r>
              <a:rPr lang="en-US" altLang="zh-CN" dirty="0"/>
              <a:t>RSA</a:t>
            </a:r>
            <a:r>
              <a:rPr lang="zh-CN" altLang="zh-CN" dirty="0"/>
              <a:t>算法在目前是安全的。</a:t>
            </a:r>
          </a:p>
        </p:txBody>
      </p:sp>
    </p:spTree>
    <p:extLst>
      <p:ext uri="{BB962C8B-B14F-4D97-AF65-F5344CB8AC3E}">
        <p14:creationId xmlns:p14="http://schemas.microsoft.com/office/powerpoint/2010/main" xmlns="" val="9174838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现代密码系统</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36</a:t>
            </a:fld>
            <a:endParaRPr lang="zh-CN" altLang="en-US"/>
          </a:p>
        </p:txBody>
      </p:sp>
      <p:sp>
        <p:nvSpPr>
          <p:cNvPr id="6" name="内容占位符 5"/>
          <p:cNvSpPr>
            <a:spLocks noGrp="1"/>
          </p:cNvSpPr>
          <p:nvPr>
            <p:ph idx="1"/>
          </p:nvPr>
        </p:nvSpPr>
        <p:spPr>
          <a:xfrm>
            <a:off x="457200" y="1187624"/>
            <a:ext cx="8229600" cy="2745432"/>
          </a:xfrm>
        </p:spPr>
        <p:txBody>
          <a:bodyPr>
            <a:normAutofit fontScale="92500" lnSpcReduction="10000"/>
          </a:bodyPr>
          <a:lstStyle/>
          <a:p>
            <a:pPr marL="0" indent="514350">
              <a:lnSpc>
                <a:spcPct val="160000"/>
              </a:lnSpc>
            </a:pPr>
            <a:r>
              <a:rPr lang="zh-CN" altLang="zh-CN" dirty="0"/>
              <a:t>现代密码学已经克服了古典密码学安全性能低的特点，不管是对称密码还是非对称密码都能保证加密系统的安全性。虽然对称加密速度快，但是存在密钥管理的问题；而非对称密码很好的解决了密钥交换问题，但加解密过程却很慢。是否存在一种算法能结合两者的优点同时解决速度和密钥交换问题呢？</a:t>
            </a:r>
          </a:p>
        </p:txBody>
      </p:sp>
      <p:pic>
        <p:nvPicPr>
          <p:cNvPr id="7" name="图片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86644" y="3665158"/>
            <a:ext cx="6962775" cy="2647950"/>
          </a:xfrm>
          <a:prstGeom prst="rect">
            <a:avLst/>
          </a:prstGeom>
        </p:spPr>
      </p:pic>
    </p:spTree>
    <p:extLst>
      <p:ext uri="{BB962C8B-B14F-4D97-AF65-F5344CB8AC3E}">
        <p14:creationId xmlns:p14="http://schemas.microsoft.com/office/powerpoint/2010/main" xmlns="" val="40991421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防火墙</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37</a:t>
            </a:fld>
            <a:endParaRPr lang="zh-CN" altLang="en-US"/>
          </a:p>
        </p:txBody>
      </p:sp>
      <p:sp>
        <p:nvSpPr>
          <p:cNvPr id="6" name="内容占位符 5"/>
          <p:cNvSpPr>
            <a:spLocks noGrp="1"/>
          </p:cNvSpPr>
          <p:nvPr>
            <p:ph idx="1"/>
          </p:nvPr>
        </p:nvSpPr>
        <p:spPr>
          <a:xfrm>
            <a:off x="457200" y="1412776"/>
            <a:ext cx="4464496" cy="4176463"/>
          </a:xfrm>
        </p:spPr>
        <p:txBody>
          <a:bodyPr>
            <a:normAutofit fontScale="92500" lnSpcReduction="20000"/>
          </a:bodyPr>
          <a:lstStyle/>
          <a:p>
            <a:pPr marL="0" indent="514350">
              <a:lnSpc>
                <a:spcPct val="150000"/>
              </a:lnSpc>
            </a:pPr>
            <a:r>
              <a:rPr lang="zh-CN" altLang="zh-CN" dirty="0"/>
              <a:t>防火墙由一台或多台设备及其结合的软件程序组成，用于加强对计算机的访问控制，作用在内部网和外网（</a:t>
            </a:r>
            <a:r>
              <a:rPr lang="en-US" altLang="zh-CN" dirty="0"/>
              <a:t>Internet</a:t>
            </a:r>
            <a:r>
              <a:rPr lang="zh-CN" altLang="zh-CN" dirty="0"/>
              <a:t>）之间</a:t>
            </a:r>
            <a:r>
              <a:rPr lang="zh-CN" altLang="zh-CN" dirty="0" smtClean="0"/>
              <a:t>。</a:t>
            </a:r>
            <a:endParaRPr lang="en-US" altLang="zh-CN" dirty="0" smtClean="0"/>
          </a:p>
          <a:p>
            <a:pPr marL="0" indent="514350">
              <a:lnSpc>
                <a:spcPct val="150000"/>
              </a:lnSpc>
            </a:pPr>
            <a:r>
              <a:rPr lang="zh-CN" altLang="zh-CN" dirty="0" smtClean="0"/>
              <a:t>如果</a:t>
            </a:r>
            <a:r>
              <a:rPr lang="zh-CN" altLang="zh-CN" dirty="0"/>
              <a:t>计算机系统有防火墙进行保护，那么不论是发出去的信息还是要接受的信息都要通过防火墙，只有经过授权的信息才可以通过防火墙</a:t>
            </a:r>
            <a:r>
              <a:rPr lang="zh-CN" altLang="zh-CN" dirty="0" smtClean="0"/>
              <a:t>。</a:t>
            </a:r>
            <a:endParaRPr lang="en-US" altLang="zh-CN" dirty="0" smtClean="0"/>
          </a:p>
        </p:txBody>
      </p:sp>
      <p:pic>
        <p:nvPicPr>
          <p:cNvPr id="8" name="图片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058054" y="1187624"/>
            <a:ext cx="3492388" cy="4939234"/>
          </a:xfrm>
          <a:prstGeom prst="rect">
            <a:avLst/>
          </a:prstGeom>
        </p:spPr>
      </p:pic>
    </p:spTree>
    <p:extLst>
      <p:ext uri="{BB962C8B-B14F-4D97-AF65-F5344CB8AC3E}">
        <p14:creationId xmlns:p14="http://schemas.microsoft.com/office/powerpoint/2010/main" xmlns="" val="24261425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防火墙</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38</a:t>
            </a:fld>
            <a:endParaRPr lang="zh-CN" altLang="en-US"/>
          </a:p>
        </p:txBody>
      </p:sp>
      <p:sp>
        <p:nvSpPr>
          <p:cNvPr id="6" name="内容占位符 5"/>
          <p:cNvSpPr>
            <a:spLocks noGrp="1"/>
          </p:cNvSpPr>
          <p:nvPr>
            <p:ph idx="1"/>
          </p:nvPr>
        </p:nvSpPr>
        <p:spPr>
          <a:xfrm>
            <a:off x="457200" y="1412777"/>
            <a:ext cx="8229600" cy="4536504"/>
          </a:xfrm>
        </p:spPr>
        <p:txBody>
          <a:bodyPr>
            <a:normAutofit fontScale="92500" lnSpcReduction="20000"/>
          </a:bodyPr>
          <a:lstStyle/>
          <a:p>
            <a:pPr marL="0" indent="514350">
              <a:lnSpc>
                <a:spcPct val="150000"/>
              </a:lnSpc>
            </a:pPr>
            <a:r>
              <a:rPr lang="zh-CN" altLang="en-US" dirty="0" smtClean="0"/>
              <a:t>防火墙的主要有三大功能：</a:t>
            </a:r>
            <a:endParaRPr lang="en-US" altLang="zh-CN" dirty="0" smtClean="0"/>
          </a:p>
          <a:p>
            <a:pPr marL="0" lvl="0" indent="514350">
              <a:lnSpc>
                <a:spcPct val="150000"/>
              </a:lnSpc>
            </a:pPr>
            <a:r>
              <a:rPr lang="zh-CN" altLang="zh-CN" dirty="0"/>
              <a:t>过滤和管理。一方面是限定内部用户访问特殊站点，比如外网中存在不安全因素的网站等。同时，还要防止未授权的用户访问内部网络</a:t>
            </a:r>
            <a:r>
              <a:rPr lang="zh-CN" altLang="zh-CN" dirty="0" smtClean="0"/>
              <a:t>。</a:t>
            </a:r>
            <a:endParaRPr lang="en-US" altLang="zh-CN" dirty="0" smtClean="0"/>
          </a:p>
          <a:p>
            <a:pPr marL="0" indent="514350">
              <a:lnSpc>
                <a:spcPct val="150000"/>
              </a:lnSpc>
            </a:pPr>
            <a:r>
              <a:rPr lang="zh-CN" altLang="zh-CN" dirty="0"/>
              <a:t>保护和隔离。允许内部网络中的用户访问外部网络的服务和资源，在这个过程中，内部网络和外部网络进行连接和数据交换，防火墙要做到不泄露内部网络的数据和资源。</a:t>
            </a:r>
          </a:p>
          <a:p>
            <a:pPr marL="0" indent="514350">
              <a:lnSpc>
                <a:spcPct val="150000"/>
              </a:lnSpc>
            </a:pPr>
            <a:r>
              <a:rPr lang="zh-CN" altLang="zh-CN" dirty="0"/>
              <a:t>日志和警告。防火墙会记录通过防火墙的内容和活动，分析是否有异常连接。对网络攻击进行检测，一旦发现有苗头，触发报警，提醒用户。</a:t>
            </a:r>
          </a:p>
          <a:p>
            <a:pPr marL="0" lvl="0" indent="514350">
              <a:lnSpc>
                <a:spcPct val="150000"/>
              </a:lnSpc>
            </a:pPr>
            <a:endParaRPr lang="zh-CN" altLang="zh-CN" dirty="0"/>
          </a:p>
        </p:txBody>
      </p:sp>
    </p:spTree>
    <p:extLst>
      <p:ext uri="{BB962C8B-B14F-4D97-AF65-F5344CB8AC3E}">
        <p14:creationId xmlns:p14="http://schemas.microsoft.com/office/powerpoint/2010/main" xmlns="" val="25931619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防火墙</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39</a:t>
            </a:fld>
            <a:endParaRPr lang="zh-CN" altLang="en-US"/>
          </a:p>
        </p:txBody>
      </p:sp>
      <p:sp>
        <p:nvSpPr>
          <p:cNvPr id="6" name="内容占位符 5"/>
          <p:cNvSpPr>
            <a:spLocks noGrp="1"/>
          </p:cNvSpPr>
          <p:nvPr>
            <p:ph idx="1"/>
          </p:nvPr>
        </p:nvSpPr>
        <p:spPr>
          <a:xfrm>
            <a:off x="457200" y="1412776"/>
            <a:ext cx="8229600" cy="4752528"/>
          </a:xfrm>
        </p:spPr>
        <p:txBody>
          <a:bodyPr>
            <a:normAutofit fontScale="85000" lnSpcReduction="10000"/>
          </a:bodyPr>
          <a:lstStyle/>
          <a:p>
            <a:pPr marL="0" indent="514350">
              <a:lnSpc>
                <a:spcPct val="150000"/>
              </a:lnSpc>
            </a:pPr>
            <a:r>
              <a:rPr lang="zh-CN" altLang="zh-CN" dirty="0"/>
              <a:t>根据工作原理的不同，常见的防火墙主要分为三种：包过滤防火墙（</a:t>
            </a:r>
            <a:r>
              <a:rPr lang="en-US" altLang="zh-CN" dirty="0"/>
              <a:t>packet filter firewall</a:t>
            </a:r>
            <a:r>
              <a:rPr lang="zh-CN" altLang="zh-CN" dirty="0"/>
              <a:t>），状态包检查防火墙（</a:t>
            </a:r>
            <a:r>
              <a:rPr lang="en-US" altLang="zh-CN" dirty="0"/>
              <a:t>packet inspection state firewall</a:t>
            </a:r>
            <a:r>
              <a:rPr lang="zh-CN" altLang="zh-CN" dirty="0"/>
              <a:t>）和应用代理防火墙（</a:t>
            </a:r>
            <a:r>
              <a:rPr lang="en-US" altLang="zh-CN" dirty="0"/>
              <a:t>application proxy firewall</a:t>
            </a:r>
            <a:r>
              <a:rPr lang="zh-CN" altLang="zh-CN" dirty="0"/>
              <a:t>）</a:t>
            </a:r>
            <a:r>
              <a:rPr lang="zh-CN" altLang="zh-CN" dirty="0" smtClean="0"/>
              <a:t>。</a:t>
            </a:r>
            <a:endParaRPr lang="en-US" altLang="zh-CN" dirty="0" smtClean="0"/>
          </a:p>
          <a:p>
            <a:pPr marL="0" indent="514350">
              <a:lnSpc>
                <a:spcPct val="170000"/>
              </a:lnSpc>
            </a:pPr>
            <a:r>
              <a:rPr lang="zh-CN" altLang="zh-CN" dirty="0"/>
              <a:t>包过滤防火墙是最简单的防火墙，通常只包括对源和目的</a:t>
            </a:r>
            <a:r>
              <a:rPr lang="en-US" altLang="zh-CN" dirty="0"/>
              <a:t>IP</a:t>
            </a:r>
            <a:r>
              <a:rPr lang="zh-CN" altLang="zh-CN" dirty="0"/>
              <a:t>地址及端口进行的检查</a:t>
            </a:r>
            <a:r>
              <a:rPr lang="zh-CN" altLang="zh-CN" dirty="0" smtClean="0"/>
              <a:t>。</a:t>
            </a:r>
            <a:endParaRPr lang="en-US" altLang="zh-CN" dirty="0" smtClean="0"/>
          </a:p>
          <a:p>
            <a:pPr marL="0" indent="514350">
              <a:lnSpc>
                <a:spcPct val="170000"/>
              </a:lnSpc>
            </a:pPr>
            <a:r>
              <a:rPr lang="zh-CN" altLang="zh-CN" dirty="0" smtClean="0"/>
              <a:t>状态</a:t>
            </a:r>
            <a:r>
              <a:rPr lang="zh-CN" altLang="zh-CN" dirty="0"/>
              <a:t>包检查防火墙是传统包过滤防火墙功能的</a:t>
            </a:r>
            <a:r>
              <a:rPr lang="zh-CN" altLang="zh-CN" dirty="0" smtClean="0"/>
              <a:t>扩展</a:t>
            </a:r>
            <a:r>
              <a:rPr lang="zh-CN" altLang="en-US" dirty="0" smtClean="0"/>
              <a:t>，</a:t>
            </a:r>
            <a:r>
              <a:rPr lang="zh-CN" altLang="zh-CN" dirty="0" smtClean="0"/>
              <a:t>在</a:t>
            </a:r>
            <a:r>
              <a:rPr lang="zh-CN" altLang="zh-CN" dirty="0"/>
              <a:t>防火墙的核心部分建立状态连接表，维护主机现有的连接。</a:t>
            </a:r>
          </a:p>
          <a:p>
            <a:pPr marL="0" indent="514350">
              <a:lnSpc>
                <a:spcPct val="160000"/>
              </a:lnSpc>
            </a:pPr>
            <a:r>
              <a:rPr lang="zh-CN" altLang="zh-CN" dirty="0"/>
              <a:t>应用代理防火墙也叫应用代理网关，它不允许数据包直接在应用程序和用户之间传递，所有的数据被拦截后通过代理连接来传递</a:t>
            </a:r>
            <a:r>
              <a:rPr lang="zh-CN" altLang="zh-CN" dirty="0" smtClean="0"/>
              <a:t>。</a:t>
            </a:r>
            <a:endParaRPr lang="zh-CN" altLang="zh-CN" dirty="0"/>
          </a:p>
          <a:p>
            <a:pPr marL="0" indent="514350">
              <a:lnSpc>
                <a:spcPct val="150000"/>
              </a:lnSpc>
            </a:pPr>
            <a:endParaRPr lang="zh-CN" altLang="zh-CN" dirty="0"/>
          </a:p>
          <a:p>
            <a:pPr marL="0" lvl="0" indent="514350">
              <a:lnSpc>
                <a:spcPct val="150000"/>
              </a:lnSpc>
            </a:pPr>
            <a:endParaRPr lang="zh-CN" altLang="zh-CN" dirty="0"/>
          </a:p>
        </p:txBody>
      </p:sp>
    </p:spTree>
    <p:extLst>
      <p:ext uri="{BB962C8B-B14F-4D97-AF65-F5344CB8AC3E}">
        <p14:creationId xmlns:p14="http://schemas.microsoft.com/office/powerpoint/2010/main" xmlns="" val="1855827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网络的威胁</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a:t>
            </a:fld>
            <a:endParaRPr lang="zh-CN" altLang="en-US"/>
          </a:p>
        </p:txBody>
      </p:sp>
      <p:sp>
        <p:nvSpPr>
          <p:cNvPr id="6" name="内容占位符 5"/>
          <p:cNvSpPr>
            <a:spLocks noGrp="1"/>
          </p:cNvSpPr>
          <p:nvPr>
            <p:ph idx="1"/>
          </p:nvPr>
        </p:nvSpPr>
        <p:spPr/>
        <p:txBody>
          <a:bodyPr/>
          <a:lstStyle/>
          <a:p>
            <a:r>
              <a:rPr lang="zh-CN" altLang="en-US" dirty="0" smtClean="0"/>
              <a:t>（</a:t>
            </a:r>
            <a:r>
              <a:rPr lang="en-US" altLang="zh-CN" dirty="0" smtClean="0"/>
              <a:t>1</a:t>
            </a:r>
            <a:r>
              <a:rPr lang="zh-CN" altLang="en-US" dirty="0" smtClean="0"/>
              <a:t>）网络</a:t>
            </a:r>
            <a:r>
              <a:rPr lang="zh-CN" altLang="en-US" dirty="0" smtClean="0"/>
              <a:t>钓鱼</a:t>
            </a:r>
            <a:endParaRPr lang="en-US" altLang="zh-CN" dirty="0" smtClean="0"/>
          </a:p>
          <a:p>
            <a:r>
              <a:rPr lang="zh-CN" altLang="en-US" dirty="0" smtClean="0"/>
              <a:t>（</a:t>
            </a:r>
            <a:r>
              <a:rPr lang="en-US" altLang="zh-CN" dirty="0" smtClean="0"/>
              <a:t>2</a:t>
            </a:r>
            <a:r>
              <a:rPr lang="zh-CN" altLang="en-US" dirty="0" smtClean="0"/>
              <a:t>） 无线网络的威胁</a:t>
            </a:r>
            <a:endParaRPr lang="zh-CN" alt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包过滤防火墙</a:t>
            </a:r>
            <a:endParaRPr lang="zh-CN" altLang="en-US" dirty="0"/>
          </a:p>
        </p:txBody>
      </p:sp>
      <p:sp>
        <p:nvSpPr>
          <p:cNvPr id="3" name="日期占位符 2"/>
          <p:cNvSpPr>
            <a:spLocks noGrp="1"/>
          </p:cNvSpPr>
          <p:nvPr>
            <p:ph type="dt" sz="half" idx="10"/>
          </p:nvPr>
        </p:nvSpPr>
        <p:spPr/>
        <p:txBody>
          <a:bodyPr/>
          <a:lstStyle/>
          <a:p>
            <a:fld id="{BC809277-13B0-4DC7-9985-D4678B4C186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40</a:t>
            </a:fld>
            <a:endParaRPr lang="zh-CN" altLang="en-US"/>
          </a:p>
        </p:txBody>
      </p:sp>
      <p:pic>
        <p:nvPicPr>
          <p:cNvPr id="12" name="内容占位符 11"/>
          <p:cNvPicPr>
            <a:picLocks noGrp="1" noChangeAspect="1"/>
          </p:cNvPicPr>
          <p:nvPr>
            <p:ph sz="half" idx="1"/>
          </p:nvPr>
        </p:nvPicPr>
        <p:blipFill>
          <a:blip r:embed="rId2" cstate="print">
            <a:extLst>
              <a:ext uri="{28A0092B-C50C-407E-A947-70E740481C1C}">
                <a14:useLocalDpi xmlns:a14="http://schemas.microsoft.com/office/drawing/2010/main" xmlns="" val="0"/>
              </a:ext>
            </a:extLst>
          </a:blip>
          <a:stretch>
            <a:fillRect/>
          </a:stretch>
        </p:blipFill>
        <p:spPr>
          <a:xfrm>
            <a:off x="4283968" y="1772816"/>
            <a:ext cx="4653880" cy="3888432"/>
          </a:xfrm>
        </p:spPr>
      </p:pic>
      <p:sp>
        <p:nvSpPr>
          <p:cNvPr id="13" name="文本框 12"/>
          <p:cNvSpPr txBox="1"/>
          <p:nvPr/>
        </p:nvSpPr>
        <p:spPr>
          <a:xfrm>
            <a:off x="378047" y="1486314"/>
            <a:ext cx="3682752" cy="4524315"/>
          </a:xfrm>
          <a:prstGeom prst="rect">
            <a:avLst/>
          </a:prstGeom>
          <a:noFill/>
        </p:spPr>
        <p:txBody>
          <a:bodyPr wrap="square" rtlCol="0">
            <a:spAutoFit/>
          </a:bodyPr>
          <a:lstStyle/>
          <a:p>
            <a:pPr indent="514800">
              <a:lnSpc>
                <a:spcPct val="150000"/>
              </a:lnSpc>
            </a:pPr>
            <a:r>
              <a:rPr lang="zh-CN" altLang="zh-CN" sz="2400" dirty="0"/>
              <a:t>包过滤防火墙最主要的工作就是规则表的设置。规则表确定了过滤规则，过滤系统根据过滤规则决定是否让数据包通过。只有满足过滤条件的数据包才被转发到相应的目的地，其余数据包则被丢弃。</a:t>
            </a:r>
            <a:endParaRPr lang="zh-CN" altLang="en-US" sz="2400" dirty="0"/>
          </a:p>
        </p:txBody>
      </p:sp>
    </p:spTree>
    <p:extLst>
      <p:ext uri="{BB962C8B-B14F-4D97-AF65-F5344CB8AC3E}">
        <p14:creationId xmlns:p14="http://schemas.microsoft.com/office/powerpoint/2010/main" xmlns="" val="125723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自带防火墙</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41</a:t>
            </a:fld>
            <a:endParaRPr lang="zh-CN" altLang="en-US"/>
          </a:p>
        </p:txBody>
      </p:sp>
      <p:sp>
        <p:nvSpPr>
          <p:cNvPr id="6" name="内容占位符 5"/>
          <p:cNvSpPr>
            <a:spLocks noGrp="1"/>
          </p:cNvSpPr>
          <p:nvPr>
            <p:ph idx="1"/>
          </p:nvPr>
        </p:nvSpPr>
        <p:spPr>
          <a:xfrm>
            <a:off x="457200" y="1412776"/>
            <a:ext cx="8229600" cy="1291059"/>
          </a:xfrm>
        </p:spPr>
        <p:txBody>
          <a:bodyPr>
            <a:normAutofit/>
          </a:bodyPr>
          <a:lstStyle/>
          <a:p>
            <a:pPr marL="0" indent="514350">
              <a:lnSpc>
                <a:spcPct val="150000"/>
              </a:lnSpc>
            </a:pPr>
            <a:r>
              <a:rPr lang="zh-CN" altLang="zh-CN" dirty="0"/>
              <a:t>通过点击“开始</a:t>
            </a:r>
            <a:r>
              <a:rPr lang="en-US" altLang="zh-CN" dirty="0"/>
              <a:t>-&gt;</a:t>
            </a:r>
            <a:r>
              <a:rPr lang="zh-CN" altLang="zh-CN" dirty="0"/>
              <a:t>控制面板</a:t>
            </a:r>
            <a:r>
              <a:rPr lang="en-US" altLang="zh-CN" dirty="0"/>
              <a:t>-&gt;Windows</a:t>
            </a:r>
            <a:r>
              <a:rPr lang="zh-CN" altLang="zh-CN" dirty="0"/>
              <a:t>防火墙”便可找到我们计算机系统自带的防火墙</a:t>
            </a:r>
            <a:r>
              <a:rPr lang="zh-CN" altLang="zh-CN" dirty="0" smtClean="0"/>
              <a:t>。</a:t>
            </a:r>
            <a:endParaRPr lang="zh-CN" altLang="zh-CN" dirty="0"/>
          </a:p>
          <a:p>
            <a:pPr marL="0" lvl="0" indent="514350">
              <a:lnSpc>
                <a:spcPct val="150000"/>
              </a:lnSpc>
            </a:pPr>
            <a:endParaRPr lang="zh-CN" altLang="zh-CN" dirty="0"/>
          </a:p>
        </p:txBody>
      </p:sp>
      <p:pic>
        <p:nvPicPr>
          <p:cNvPr id="7" name="图片 6"/>
          <p:cNvPicPr/>
          <p:nvPr/>
        </p:nvPicPr>
        <p:blipFill>
          <a:blip r:embed="rId2" cstate="print"/>
          <a:srcRect/>
          <a:stretch>
            <a:fillRect/>
          </a:stretch>
        </p:blipFill>
        <p:spPr bwMode="auto">
          <a:xfrm>
            <a:off x="1115616" y="2701655"/>
            <a:ext cx="6336704" cy="3240360"/>
          </a:xfrm>
          <a:prstGeom prst="rect">
            <a:avLst/>
          </a:prstGeom>
          <a:noFill/>
        </p:spPr>
      </p:pic>
    </p:spTree>
    <p:extLst>
      <p:ext uri="{BB962C8B-B14F-4D97-AF65-F5344CB8AC3E}">
        <p14:creationId xmlns:p14="http://schemas.microsoft.com/office/powerpoint/2010/main" xmlns="" val="36072201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Windows</a:t>
            </a:r>
            <a:r>
              <a:rPr lang="zh-CN" altLang="en-US" dirty="0" smtClean="0"/>
              <a:t>自带防火墙</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42</a:t>
            </a:fld>
            <a:endParaRPr lang="zh-CN" altLang="en-US"/>
          </a:p>
        </p:txBody>
      </p:sp>
      <p:sp>
        <p:nvSpPr>
          <p:cNvPr id="6" name="内容占位符 5"/>
          <p:cNvSpPr>
            <a:spLocks noGrp="1"/>
          </p:cNvSpPr>
          <p:nvPr>
            <p:ph idx="1"/>
          </p:nvPr>
        </p:nvSpPr>
        <p:spPr>
          <a:xfrm>
            <a:off x="457200" y="1412776"/>
            <a:ext cx="8229600" cy="1291059"/>
          </a:xfrm>
        </p:spPr>
        <p:txBody>
          <a:bodyPr>
            <a:normAutofit/>
          </a:bodyPr>
          <a:lstStyle/>
          <a:p>
            <a:pPr marL="0" lvl="0" indent="514350">
              <a:lnSpc>
                <a:spcPct val="150000"/>
              </a:lnSpc>
            </a:pPr>
            <a:r>
              <a:rPr lang="zh-CN" altLang="en-US" dirty="0" smtClean="0"/>
              <a:t>图中所示即包过滤防火墙的规则表，我们可以手动设置该规则表。</a:t>
            </a:r>
            <a:endParaRPr lang="zh-CN" altLang="zh-CN" dirty="0"/>
          </a:p>
        </p:txBody>
      </p:sp>
      <p:pic>
        <p:nvPicPr>
          <p:cNvPr id="8" name="图片 7"/>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51620" y="2870172"/>
            <a:ext cx="6840760" cy="1109436"/>
          </a:xfrm>
          <a:prstGeom prst="rect">
            <a:avLst/>
          </a:prstGeom>
          <a:noFill/>
          <a:ln w="9525">
            <a:noFill/>
            <a:miter lim="800000"/>
            <a:headEnd/>
            <a:tailEnd/>
          </a:ln>
        </p:spPr>
      </p:pic>
      <p:pic>
        <p:nvPicPr>
          <p:cNvPr id="9" name="图片 8"/>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151620" y="4059818"/>
            <a:ext cx="6840760" cy="1084646"/>
          </a:xfrm>
          <a:prstGeom prst="rect">
            <a:avLst/>
          </a:prstGeom>
          <a:noFill/>
          <a:ln w="9525">
            <a:noFill/>
            <a:miter lim="800000"/>
            <a:headEnd/>
            <a:tailEnd/>
          </a:ln>
        </p:spPr>
      </p:pic>
    </p:spTree>
    <p:extLst>
      <p:ext uri="{BB962C8B-B14F-4D97-AF65-F5344CB8AC3E}">
        <p14:creationId xmlns:p14="http://schemas.microsoft.com/office/powerpoint/2010/main" xmlns="" val="25317005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入侵检测</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43</a:t>
            </a:fld>
            <a:endParaRPr lang="zh-CN" altLang="en-US"/>
          </a:p>
        </p:txBody>
      </p:sp>
      <p:sp>
        <p:nvSpPr>
          <p:cNvPr id="6" name="内容占位符 5"/>
          <p:cNvSpPr>
            <a:spLocks noGrp="1"/>
          </p:cNvSpPr>
          <p:nvPr>
            <p:ph idx="1"/>
          </p:nvPr>
        </p:nvSpPr>
        <p:spPr>
          <a:xfrm>
            <a:off x="457200" y="1412776"/>
            <a:ext cx="8229600" cy="2899469"/>
          </a:xfrm>
        </p:spPr>
        <p:txBody>
          <a:bodyPr>
            <a:normAutofit fontScale="92500"/>
          </a:bodyPr>
          <a:lstStyle/>
          <a:p>
            <a:pPr marL="0" indent="514350">
              <a:lnSpc>
                <a:spcPct val="170000"/>
              </a:lnSpc>
            </a:pPr>
            <a:r>
              <a:rPr lang="zh-CN" altLang="zh-CN" dirty="0"/>
              <a:t>入侵检测（</a:t>
            </a:r>
            <a:r>
              <a:rPr lang="en-US" altLang="zh-CN" dirty="0"/>
              <a:t>Intrusion Detection</a:t>
            </a:r>
            <a:r>
              <a:rPr lang="zh-CN" altLang="zh-CN" dirty="0"/>
              <a:t>）被认为是防火墙之后的第二道安全闸门，在不影响网络性能的情况下对网络进行监测，是一种积极主动的安全防护技术，提供了对内部攻击、外部攻击和误操作的实时防御，在系统受到危害之前拦截相应入侵</a:t>
            </a:r>
            <a:r>
              <a:rPr lang="zh-CN" altLang="zh-CN" dirty="0" smtClean="0"/>
              <a:t>。</a:t>
            </a:r>
            <a:endParaRPr lang="en-US" altLang="zh-CN" dirty="0" smtClean="0"/>
          </a:p>
        </p:txBody>
      </p:sp>
      <p:pic>
        <p:nvPicPr>
          <p:cNvPr id="7" name="图片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2051720" y="3841737"/>
            <a:ext cx="4600872" cy="2831306"/>
          </a:xfrm>
          <a:prstGeom prst="rect">
            <a:avLst/>
          </a:prstGeom>
        </p:spPr>
      </p:pic>
    </p:spTree>
    <p:extLst>
      <p:ext uri="{BB962C8B-B14F-4D97-AF65-F5344CB8AC3E}">
        <p14:creationId xmlns:p14="http://schemas.microsoft.com/office/powerpoint/2010/main" xmlns="" val="16605936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入侵检测</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44</a:t>
            </a:fld>
            <a:endParaRPr lang="zh-CN" altLang="en-US"/>
          </a:p>
        </p:txBody>
      </p:sp>
      <p:sp>
        <p:nvSpPr>
          <p:cNvPr id="6" name="内容占位符 5"/>
          <p:cNvSpPr>
            <a:spLocks noGrp="1"/>
          </p:cNvSpPr>
          <p:nvPr>
            <p:ph idx="1"/>
          </p:nvPr>
        </p:nvSpPr>
        <p:spPr>
          <a:xfrm>
            <a:off x="457200" y="1412776"/>
            <a:ext cx="8229600" cy="936104"/>
          </a:xfrm>
        </p:spPr>
        <p:txBody>
          <a:bodyPr>
            <a:normAutofit/>
          </a:bodyPr>
          <a:lstStyle/>
          <a:p>
            <a:pPr marL="0" indent="514350">
              <a:lnSpc>
                <a:spcPct val="170000"/>
              </a:lnSpc>
            </a:pPr>
            <a:r>
              <a:rPr lang="zh-CN" altLang="zh-CN" dirty="0"/>
              <a:t>入侵</a:t>
            </a:r>
            <a:r>
              <a:rPr lang="zh-CN" altLang="zh-CN" dirty="0" smtClean="0"/>
              <a:t>检测</a:t>
            </a:r>
            <a:r>
              <a:rPr lang="zh-CN" altLang="en-US" dirty="0" smtClean="0"/>
              <a:t>分为</a:t>
            </a:r>
            <a:r>
              <a:rPr lang="en-US" altLang="zh-CN" dirty="0" smtClean="0"/>
              <a:t>3</a:t>
            </a:r>
            <a:r>
              <a:rPr lang="zh-CN" altLang="en-US" dirty="0" smtClean="0"/>
              <a:t>个步骤：信息收集、数据分析和响应。</a:t>
            </a:r>
            <a:endParaRPr lang="en-US" altLang="zh-CN" dirty="0" smtClean="0"/>
          </a:p>
        </p:txBody>
      </p:sp>
      <p:pic>
        <p:nvPicPr>
          <p:cNvPr id="7" name="图片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331640" y="2574032"/>
            <a:ext cx="5811244" cy="3023617"/>
          </a:xfrm>
          <a:prstGeom prst="rect">
            <a:avLst/>
          </a:prstGeom>
        </p:spPr>
      </p:pic>
    </p:spTree>
    <p:extLst>
      <p:ext uri="{BB962C8B-B14F-4D97-AF65-F5344CB8AC3E}">
        <p14:creationId xmlns:p14="http://schemas.microsoft.com/office/powerpoint/2010/main" xmlns="" val="78956033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入侵检测</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45</a:t>
            </a:fld>
            <a:endParaRPr lang="zh-CN" altLang="en-US"/>
          </a:p>
        </p:txBody>
      </p:sp>
      <p:sp>
        <p:nvSpPr>
          <p:cNvPr id="6" name="内容占位符 5"/>
          <p:cNvSpPr>
            <a:spLocks noGrp="1"/>
          </p:cNvSpPr>
          <p:nvPr>
            <p:ph idx="1"/>
          </p:nvPr>
        </p:nvSpPr>
        <p:spPr>
          <a:xfrm>
            <a:off x="457200" y="1412776"/>
            <a:ext cx="8229600" cy="4032448"/>
          </a:xfrm>
        </p:spPr>
        <p:txBody>
          <a:bodyPr>
            <a:normAutofit lnSpcReduction="10000"/>
          </a:bodyPr>
          <a:lstStyle/>
          <a:p>
            <a:pPr marL="0" indent="514350">
              <a:lnSpc>
                <a:spcPct val="160000"/>
              </a:lnSpc>
            </a:pPr>
            <a:r>
              <a:rPr lang="zh-CN" altLang="zh-CN" dirty="0"/>
              <a:t>信息收集，包括系统和网络日志文件、目录和文件异常改变、程序执行异常行为和物理形式入侵信息</a:t>
            </a:r>
            <a:r>
              <a:rPr lang="zh-CN" altLang="zh-CN" dirty="0" smtClean="0"/>
              <a:t>。</a:t>
            </a:r>
            <a:endParaRPr lang="en-US" altLang="zh-CN" dirty="0" smtClean="0"/>
          </a:p>
          <a:p>
            <a:pPr marL="0" indent="514350">
              <a:lnSpc>
                <a:spcPct val="160000"/>
              </a:lnSpc>
            </a:pPr>
            <a:r>
              <a:rPr lang="zh-CN" altLang="zh-CN" dirty="0"/>
              <a:t>数据分析的方法包括模式匹配、统计分析和完整性分析。前两种方法都是实时的入侵检测方式，而完整性分析属于事后的分析</a:t>
            </a:r>
            <a:r>
              <a:rPr lang="zh-CN" altLang="zh-CN" dirty="0" smtClean="0"/>
              <a:t>。</a:t>
            </a:r>
            <a:endParaRPr lang="en-US" altLang="zh-CN" dirty="0" smtClean="0"/>
          </a:p>
          <a:p>
            <a:pPr marL="0" indent="514350">
              <a:lnSpc>
                <a:spcPct val="160000"/>
              </a:lnSpc>
            </a:pPr>
            <a:r>
              <a:rPr lang="zh-CN" altLang="zh-CN" dirty="0" smtClean="0"/>
              <a:t>第三</a:t>
            </a:r>
            <a:r>
              <a:rPr lang="zh-CN" altLang="zh-CN" dirty="0"/>
              <a:t>步是响应，即发现有入侵行为之后做出相对应的应对策略。</a:t>
            </a:r>
            <a:endParaRPr lang="en-US" altLang="zh-CN" dirty="0" smtClean="0"/>
          </a:p>
        </p:txBody>
      </p:sp>
    </p:spTree>
    <p:extLst>
      <p:ext uri="{BB962C8B-B14F-4D97-AF65-F5344CB8AC3E}">
        <p14:creationId xmlns:p14="http://schemas.microsoft.com/office/powerpoint/2010/main" xmlns="" val="249879946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入侵检测例子</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46</a:t>
            </a:fld>
            <a:endParaRPr lang="zh-CN" altLang="en-US"/>
          </a:p>
        </p:txBody>
      </p:sp>
      <p:sp>
        <p:nvSpPr>
          <p:cNvPr id="6" name="内容占位符 5"/>
          <p:cNvSpPr>
            <a:spLocks noGrp="1"/>
          </p:cNvSpPr>
          <p:nvPr>
            <p:ph idx="1"/>
          </p:nvPr>
        </p:nvSpPr>
        <p:spPr>
          <a:xfrm>
            <a:off x="457200" y="1412776"/>
            <a:ext cx="8229600" cy="4896544"/>
          </a:xfrm>
        </p:spPr>
        <p:txBody>
          <a:bodyPr>
            <a:normAutofit fontScale="62500" lnSpcReduction="20000"/>
          </a:bodyPr>
          <a:lstStyle/>
          <a:p>
            <a:pPr marL="0" indent="0">
              <a:lnSpc>
                <a:spcPct val="150000"/>
              </a:lnSpc>
              <a:buNone/>
            </a:pPr>
            <a:r>
              <a:rPr lang="en-US" altLang="zh-CN" dirty="0"/>
              <a:t>#Version: 1.0 </a:t>
            </a:r>
            <a:r>
              <a:rPr lang="zh-CN" altLang="zh-CN" dirty="0"/>
              <a:t>（版本</a:t>
            </a:r>
            <a:r>
              <a:rPr lang="en-US" altLang="zh-CN" dirty="0"/>
              <a:t>1.0</a:t>
            </a:r>
            <a:r>
              <a:rPr lang="zh-CN" altLang="zh-CN" dirty="0"/>
              <a:t>）</a:t>
            </a:r>
          </a:p>
          <a:p>
            <a:pPr marL="0" indent="0">
              <a:lnSpc>
                <a:spcPct val="150000"/>
              </a:lnSpc>
              <a:buNone/>
            </a:pPr>
            <a:r>
              <a:rPr lang="en-US" altLang="zh-CN" dirty="0"/>
              <a:t>#Date: 20040419 0315 </a:t>
            </a:r>
            <a:r>
              <a:rPr lang="zh-CN" altLang="zh-CN" dirty="0"/>
              <a:t>（服务启动时间日期）</a:t>
            </a:r>
          </a:p>
          <a:p>
            <a:pPr marL="0" indent="0">
              <a:lnSpc>
                <a:spcPct val="150000"/>
              </a:lnSpc>
              <a:buNone/>
            </a:pPr>
            <a:r>
              <a:rPr lang="en-US" altLang="zh-CN" dirty="0"/>
              <a:t>#Fields: time </a:t>
            </a:r>
            <a:r>
              <a:rPr lang="en-US" altLang="zh-CN" dirty="0" err="1"/>
              <a:t>cip</a:t>
            </a:r>
            <a:r>
              <a:rPr lang="en-US" altLang="zh-CN" dirty="0"/>
              <a:t> </a:t>
            </a:r>
            <a:r>
              <a:rPr lang="en-US" altLang="zh-CN" dirty="0" err="1"/>
              <a:t>csmethod</a:t>
            </a:r>
            <a:r>
              <a:rPr lang="en-US" altLang="zh-CN" dirty="0"/>
              <a:t> </a:t>
            </a:r>
            <a:r>
              <a:rPr lang="en-US" altLang="zh-CN" dirty="0" err="1"/>
              <a:t>csuristem</a:t>
            </a:r>
            <a:r>
              <a:rPr lang="en-US" altLang="zh-CN" dirty="0"/>
              <a:t> </a:t>
            </a:r>
            <a:r>
              <a:rPr lang="en-US" altLang="zh-CN" dirty="0" err="1"/>
              <a:t>scstatus</a:t>
            </a:r>
            <a:endParaRPr lang="zh-CN" altLang="zh-CN" dirty="0"/>
          </a:p>
          <a:p>
            <a:pPr marL="0" indent="0">
              <a:lnSpc>
                <a:spcPct val="150000"/>
              </a:lnSpc>
              <a:buNone/>
            </a:pPr>
            <a:r>
              <a:rPr lang="en-US" altLang="zh-CN" dirty="0"/>
              <a:t>0315 127.0.0.1 [1]USER </a:t>
            </a:r>
            <a:r>
              <a:rPr lang="en-US" altLang="zh-CN" dirty="0" err="1"/>
              <a:t>administator</a:t>
            </a:r>
            <a:r>
              <a:rPr lang="en-US" altLang="zh-CN" dirty="0"/>
              <a:t> 331</a:t>
            </a:r>
            <a:r>
              <a:rPr lang="zh-CN" altLang="zh-CN" dirty="0"/>
              <a:t>（</a:t>
            </a:r>
            <a:r>
              <a:rPr lang="en-US" altLang="zh-CN" dirty="0"/>
              <a:t>IP</a:t>
            </a:r>
            <a:r>
              <a:rPr lang="zh-CN" altLang="zh-CN" dirty="0"/>
              <a:t>地址为</a:t>
            </a:r>
            <a:r>
              <a:rPr lang="en-US" altLang="zh-CN" dirty="0"/>
              <a:t>127.0.0.1</a:t>
            </a:r>
            <a:r>
              <a:rPr lang="zh-CN" altLang="zh-CN" dirty="0"/>
              <a:t>用户名为</a:t>
            </a:r>
            <a:r>
              <a:rPr lang="en-US" altLang="zh-CN" dirty="0" err="1"/>
              <a:t>administator</a:t>
            </a:r>
            <a:r>
              <a:rPr lang="zh-CN" altLang="zh-CN" dirty="0"/>
              <a:t>试图登录）</a:t>
            </a:r>
          </a:p>
          <a:p>
            <a:pPr marL="0" indent="0">
              <a:lnSpc>
                <a:spcPct val="150000"/>
              </a:lnSpc>
              <a:buNone/>
            </a:pPr>
            <a:r>
              <a:rPr lang="en-US" altLang="zh-CN" dirty="0"/>
              <a:t>0318 127.0.0.1 [1]PASS</a:t>
            </a:r>
            <a:r>
              <a:rPr lang="zh-CN" altLang="zh-CN" dirty="0"/>
              <a:t>–</a:t>
            </a:r>
            <a:r>
              <a:rPr lang="en-US" altLang="zh-CN" dirty="0"/>
              <a:t> 530</a:t>
            </a:r>
            <a:r>
              <a:rPr lang="zh-CN" altLang="zh-CN" dirty="0"/>
              <a:t>（登录失败）</a:t>
            </a:r>
          </a:p>
          <a:p>
            <a:pPr marL="0" indent="0">
              <a:lnSpc>
                <a:spcPct val="150000"/>
              </a:lnSpc>
              <a:buNone/>
            </a:pPr>
            <a:r>
              <a:rPr lang="en-US" altLang="zh-CN" dirty="0"/>
              <a:t>032:04 127.0.0.1 [1]USER </a:t>
            </a:r>
            <a:r>
              <a:rPr lang="en-US" altLang="zh-CN" dirty="0" err="1"/>
              <a:t>nt</a:t>
            </a:r>
            <a:r>
              <a:rPr lang="en-US" altLang="zh-CN" dirty="0"/>
              <a:t> 331</a:t>
            </a:r>
            <a:r>
              <a:rPr lang="zh-CN" altLang="zh-CN" dirty="0"/>
              <a:t>（</a:t>
            </a:r>
            <a:r>
              <a:rPr lang="en-US" altLang="zh-CN" dirty="0"/>
              <a:t>IP</a:t>
            </a:r>
            <a:r>
              <a:rPr lang="zh-CN" altLang="zh-CN" dirty="0"/>
              <a:t>地址为</a:t>
            </a:r>
            <a:r>
              <a:rPr lang="en-US" altLang="zh-CN" dirty="0"/>
              <a:t>127.0.0.1</a:t>
            </a:r>
            <a:r>
              <a:rPr lang="zh-CN" altLang="zh-CN" dirty="0"/>
              <a:t>用户名为</a:t>
            </a:r>
            <a:r>
              <a:rPr lang="en-US" altLang="zh-CN" dirty="0" err="1"/>
              <a:t>nt</a:t>
            </a:r>
            <a:r>
              <a:rPr lang="zh-CN" altLang="zh-CN" dirty="0"/>
              <a:t>的用户试图登录）</a:t>
            </a:r>
          </a:p>
          <a:p>
            <a:pPr marL="0" indent="0">
              <a:lnSpc>
                <a:spcPct val="150000"/>
              </a:lnSpc>
              <a:buNone/>
            </a:pPr>
            <a:r>
              <a:rPr lang="en-US" altLang="zh-CN" dirty="0"/>
              <a:t>032:06 127.0.0.1 [1]PASS</a:t>
            </a:r>
            <a:r>
              <a:rPr lang="zh-CN" altLang="zh-CN" dirty="0"/>
              <a:t>–</a:t>
            </a:r>
            <a:r>
              <a:rPr lang="en-US" altLang="zh-CN" dirty="0"/>
              <a:t> 530</a:t>
            </a:r>
            <a:r>
              <a:rPr lang="zh-CN" altLang="zh-CN" dirty="0"/>
              <a:t>（登录失败）</a:t>
            </a:r>
          </a:p>
          <a:p>
            <a:pPr marL="0" indent="0">
              <a:lnSpc>
                <a:spcPct val="150000"/>
              </a:lnSpc>
              <a:buNone/>
            </a:pPr>
            <a:r>
              <a:rPr lang="en-US" altLang="zh-CN" dirty="0"/>
              <a:t>032:09 127.0.0.1 [1]USER </a:t>
            </a:r>
            <a:r>
              <a:rPr lang="en-US" altLang="zh-CN" dirty="0" err="1"/>
              <a:t>cyz</a:t>
            </a:r>
            <a:r>
              <a:rPr lang="en-US" altLang="zh-CN" dirty="0"/>
              <a:t> 331</a:t>
            </a:r>
            <a:r>
              <a:rPr lang="zh-CN" altLang="zh-CN" dirty="0"/>
              <a:t>（</a:t>
            </a:r>
            <a:r>
              <a:rPr lang="en-US" altLang="zh-CN" dirty="0"/>
              <a:t>IP</a:t>
            </a:r>
            <a:r>
              <a:rPr lang="zh-CN" altLang="zh-CN" dirty="0"/>
              <a:t>地址为</a:t>
            </a:r>
            <a:r>
              <a:rPr lang="en-US" altLang="zh-CN" dirty="0"/>
              <a:t>127.0.0.1</a:t>
            </a:r>
            <a:r>
              <a:rPr lang="zh-CN" altLang="zh-CN" dirty="0"/>
              <a:t>用户名为</a:t>
            </a:r>
            <a:r>
              <a:rPr lang="en-US" altLang="zh-CN" dirty="0" err="1"/>
              <a:t>cyz</a:t>
            </a:r>
            <a:r>
              <a:rPr lang="zh-CN" altLang="zh-CN" dirty="0"/>
              <a:t>的用户试图登录）</a:t>
            </a:r>
          </a:p>
          <a:p>
            <a:pPr marL="0" indent="0">
              <a:lnSpc>
                <a:spcPct val="150000"/>
              </a:lnSpc>
              <a:buNone/>
            </a:pPr>
            <a:r>
              <a:rPr lang="en-US" altLang="zh-CN" dirty="0"/>
              <a:t>0322 127.0.0.1 [1]PASS</a:t>
            </a:r>
            <a:r>
              <a:rPr lang="zh-CN" altLang="zh-CN" dirty="0"/>
              <a:t>–</a:t>
            </a:r>
            <a:r>
              <a:rPr lang="en-US" altLang="zh-CN" dirty="0"/>
              <a:t> 530</a:t>
            </a:r>
            <a:r>
              <a:rPr lang="zh-CN" altLang="zh-CN" dirty="0"/>
              <a:t>（登录失败）</a:t>
            </a:r>
          </a:p>
          <a:p>
            <a:pPr marL="0" indent="0">
              <a:lnSpc>
                <a:spcPct val="150000"/>
              </a:lnSpc>
              <a:buNone/>
            </a:pPr>
            <a:r>
              <a:rPr lang="en-US" altLang="zh-CN" dirty="0"/>
              <a:t>0322 127.0.0.1 [1]USER administrator 331</a:t>
            </a:r>
            <a:r>
              <a:rPr lang="zh-CN" altLang="zh-CN" dirty="0"/>
              <a:t>（</a:t>
            </a:r>
            <a:r>
              <a:rPr lang="en-US" altLang="zh-CN" dirty="0"/>
              <a:t>IP</a:t>
            </a:r>
            <a:r>
              <a:rPr lang="zh-CN" altLang="zh-CN" dirty="0"/>
              <a:t>地址为</a:t>
            </a:r>
            <a:r>
              <a:rPr lang="en-US" altLang="zh-CN" dirty="0"/>
              <a:t>127.0.0.1</a:t>
            </a:r>
            <a:r>
              <a:rPr lang="zh-CN" altLang="zh-CN" dirty="0"/>
              <a:t>用户名为</a:t>
            </a:r>
            <a:r>
              <a:rPr lang="en-US" altLang="zh-CN" dirty="0"/>
              <a:t>administrator</a:t>
            </a:r>
            <a:r>
              <a:rPr lang="zh-CN" altLang="zh-CN" dirty="0"/>
              <a:t>试图登录）</a:t>
            </a:r>
          </a:p>
          <a:p>
            <a:pPr marL="0" indent="0">
              <a:lnSpc>
                <a:spcPct val="150000"/>
              </a:lnSpc>
              <a:buNone/>
            </a:pPr>
            <a:r>
              <a:rPr lang="en-US" altLang="zh-CN" dirty="0"/>
              <a:t>0324 127.0.0.1 [1]PASS</a:t>
            </a:r>
            <a:r>
              <a:rPr lang="zh-CN" altLang="zh-CN" dirty="0"/>
              <a:t>–</a:t>
            </a:r>
            <a:r>
              <a:rPr lang="en-US" altLang="zh-CN" dirty="0"/>
              <a:t> 230</a:t>
            </a:r>
            <a:r>
              <a:rPr lang="zh-CN" altLang="zh-CN" dirty="0"/>
              <a:t>（登录成功）</a:t>
            </a:r>
          </a:p>
          <a:p>
            <a:pPr marL="0" indent="0">
              <a:lnSpc>
                <a:spcPct val="150000"/>
              </a:lnSpc>
              <a:buNone/>
            </a:pPr>
            <a:r>
              <a:rPr lang="en-US" altLang="zh-CN" dirty="0"/>
              <a:t>0321 127.0.0.1 [1]MKD </a:t>
            </a:r>
            <a:r>
              <a:rPr lang="en-US" altLang="zh-CN" dirty="0" err="1"/>
              <a:t>nt</a:t>
            </a:r>
            <a:r>
              <a:rPr lang="en-US" altLang="zh-CN" dirty="0"/>
              <a:t> 550</a:t>
            </a:r>
            <a:r>
              <a:rPr lang="zh-CN" altLang="zh-CN" dirty="0"/>
              <a:t>（新建目录失败）</a:t>
            </a:r>
          </a:p>
          <a:p>
            <a:pPr marL="0" indent="0">
              <a:lnSpc>
                <a:spcPct val="150000"/>
              </a:lnSpc>
              <a:buNone/>
            </a:pPr>
            <a:r>
              <a:rPr lang="en-US" altLang="zh-CN" dirty="0"/>
              <a:t>0325 127.0.0.1 [1]QUIT </a:t>
            </a:r>
            <a:r>
              <a:rPr lang="zh-CN" altLang="zh-CN" dirty="0"/>
              <a:t>–</a:t>
            </a:r>
            <a:r>
              <a:rPr lang="en-US" altLang="zh-CN" dirty="0"/>
              <a:t> 550</a:t>
            </a:r>
            <a:r>
              <a:rPr lang="zh-CN" altLang="zh-CN" dirty="0"/>
              <a:t>（退出</a:t>
            </a:r>
            <a:r>
              <a:rPr lang="en-US" altLang="zh-CN" dirty="0"/>
              <a:t>FTP</a:t>
            </a:r>
            <a:r>
              <a:rPr lang="zh-CN" altLang="zh-CN" dirty="0"/>
              <a:t>程序）</a:t>
            </a:r>
            <a:endParaRPr lang="zh-CN" altLang="en-US" dirty="0"/>
          </a:p>
        </p:txBody>
      </p:sp>
    </p:spTree>
    <p:extLst>
      <p:ext uri="{BB962C8B-B14F-4D97-AF65-F5344CB8AC3E}">
        <p14:creationId xmlns:p14="http://schemas.microsoft.com/office/powerpoint/2010/main" xmlns="" val="249005866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入侵检测例子</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47</a:t>
            </a:fld>
            <a:endParaRPr lang="zh-CN" altLang="en-US"/>
          </a:p>
        </p:txBody>
      </p:sp>
      <p:sp>
        <p:nvSpPr>
          <p:cNvPr id="6" name="内容占位符 5"/>
          <p:cNvSpPr>
            <a:spLocks noGrp="1"/>
          </p:cNvSpPr>
          <p:nvPr>
            <p:ph idx="1"/>
          </p:nvPr>
        </p:nvSpPr>
        <p:spPr>
          <a:xfrm>
            <a:off x="457200" y="1412776"/>
            <a:ext cx="8229600" cy="4032448"/>
          </a:xfrm>
        </p:spPr>
        <p:txBody>
          <a:bodyPr>
            <a:normAutofit/>
          </a:bodyPr>
          <a:lstStyle/>
          <a:p>
            <a:pPr marL="0" indent="514350">
              <a:lnSpc>
                <a:spcPct val="150000"/>
              </a:lnSpc>
            </a:pPr>
            <a:r>
              <a:rPr lang="zh-CN" altLang="zh-CN" dirty="0"/>
              <a:t>从日志里就能看出</a:t>
            </a:r>
            <a:r>
              <a:rPr lang="en-US" altLang="zh-CN" dirty="0"/>
              <a:t>IP</a:t>
            </a:r>
            <a:r>
              <a:rPr lang="zh-CN" altLang="zh-CN" dirty="0"/>
              <a:t>地址为</a:t>
            </a:r>
            <a:r>
              <a:rPr lang="en-US" altLang="zh-CN" dirty="0"/>
              <a:t>127.0.0.1</a:t>
            </a:r>
            <a:r>
              <a:rPr lang="zh-CN" altLang="zh-CN" dirty="0"/>
              <a:t>的用户一直试图登录系统，换了四次用户名和密码才成功，管理员立即就可以得知这个</a:t>
            </a:r>
            <a:r>
              <a:rPr lang="en-US" altLang="zh-CN" dirty="0"/>
              <a:t>IP</a:t>
            </a:r>
            <a:r>
              <a:rPr lang="zh-CN" altLang="zh-CN" dirty="0"/>
              <a:t>可能有入侵企图。而他的入侵时间、</a:t>
            </a:r>
            <a:r>
              <a:rPr lang="en-US" altLang="zh-CN" dirty="0"/>
              <a:t>IP</a:t>
            </a:r>
            <a:r>
              <a:rPr lang="zh-CN" altLang="zh-CN" dirty="0"/>
              <a:t>地址以及探测的用户名都很清楚的记录在日志上。</a:t>
            </a:r>
          </a:p>
        </p:txBody>
      </p:sp>
    </p:spTree>
    <p:extLst>
      <p:ext uri="{BB962C8B-B14F-4D97-AF65-F5344CB8AC3E}">
        <p14:creationId xmlns:p14="http://schemas.microsoft.com/office/powerpoint/2010/main" xmlns="" val="42873358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网络安全</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48</a:t>
            </a:fld>
            <a:endParaRPr lang="zh-CN" altLang="en-US"/>
          </a:p>
        </p:txBody>
      </p:sp>
      <p:sp>
        <p:nvSpPr>
          <p:cNvPr id="6" name="内容占位符 5"/>
          <p:cNvSpPr>
            <a:spLocks noGrp="1"/>
          </p:cNvSpPr>
          <p:nvPr>
            <p:ph idx="1"/>
          </p:nvPr>
        </p:nvSpPr>
        <p:spPr>
          <a:xfrm>
            <a:off x="341338" y="1479833"/>
            <a:ext cx="4392488" cy="3134559"/>
          </a:xfrm>
        </p:spPr>
        <p:txBody>
          <a:bodyPr>
            <a:normAutofit fontScale="92500" lnSpcReduction="10000"/>
          </a:bodyPr>
          <a:lstStyle/>
          <a:p>
            <a:pPr marL="0" indent="514350">
              <a:lnSpc>
                <a:spcPct val="160000"/>
              </a:lnSpc>
            </a:pPr>
            <a:r>
              <a:rPr lang="zh-CN" altLang="zh-CN" dirty="0"/>
              <a:t>网络安全（</a:t>
            </a:r>
            <a:r>
              <a:rPr lang="en-US" altLang="zh-CN" dirty="0"/>
              <a:t>network security</a:t>
            </a:r>
            <a:r>
              <a:rPr lang="zh-CN" altLang="zh-CN" dirty="0"/>
              <a:t>）是指网络系统的硬件、软件及其系统中的数据受到保护，不因偶然或者恶意的原因而遭受到破坏、更改或者泄露，系统连续可靠正常的运行，网络服务不中断</a:t>
            </a:r>
            <a:r>
              <a:rPr lang="zh-CN" altLang="zh-CN" dirty="0" smtClean="0"/>
              <a:t>。</a:t>
            </a:r>
            <a:endParaRPr lang="en-US" altLang="zh-CN" dirty="0" smtClean="0"/>
          </a:p>
        </p:txBody>
      </p:sp>
      <p:pic>
        <p:nvPicPr>
          <p:cNvPr id="9" name="图片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734269" y="1303682"/>
            <a:ext cx="4302227" cy="3130909"/>
          </a:xfrm>
          <a:prstGeom prst="rect">
            <a:avLst/>
          </a:prstGeom>
        </p:spPr>
      </p:pic>
      <p:sp>
        <p:nvSpPr>
          <p:cNvPr id="10" name="内容占位符 5"/>
          <p:cNvSpPr txBox="1">
            <a:spLocks/>
          </p:cNvSpPr>
          <p:nvPr/>
        </p:nvSpPr>
        <p:spPr>
          <a:xfrm>
            <a:off x="457200" y="4614393"/>
            <a:ext cx="8229600" cy="1578869"/>
          </a:xfrm>
          <a:prstGeom prst="rect">
            <a:avLst/>
          </a:prstGeom>
        </p:spPr>
        <p:txBody>
          <a:bodyPr vert="horz" lIns="91440" tIns="45720" rIns="91440" bIns="45720" rtlCol="0">
            <a:normAutofit fontScale="92500" lnSpcReduction="10000"/>
          </a:bodyPr>
          <a:lstStyle>
            <a:lvl1pPr marL="514350" indent="-514350" algn="l" defTabSz="914400" rtl="0" eaLnBrk="1" latinLnBrk="0" hangingPunct="1">
              <a:lnSpc>
                <a:spcPct val="200000"/>
              </a:lnSpc>
              <a:spcBef>
                <a:spcPct val="20000"/>
              </a:spcBef>
              <a:buFont typeface="Arial"/>
              <a:buChar char="•"/>
              <a:defRPr sz="2400" kern="1200">
                <a:solidFill>
                  <a:schemeClr val="tx1"/>
                </a:solidFill>
                <a:latin typeface="+mn-lt"/>
                <a:ea typeface="+mn-ea"/>
                <a:cs typeface="+mn-cs"/>
              </a:defRPr>
            </a:lvl1pPr>
            <a:lvl2pPr marL="742950" indent="0" algn="l" defTabSz="914400" rtl="0" eaLnBrk="1" latinLnBrk="0" hangingPunct="1">
              <a:spcBef>
                <a:spcPct val="20000"/>
              </a:spcBef>
              <a:buFontTx/>
              <a:buNone/>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a:buChar char="•"/>
              <a:defRPr sz="2000" kern="1200">
                <a:solidFill>
                  <a:schemeClr val="tx1"/>
                </a:solidFill>
                <a:latin typeface="+mn-lt"/>
                <a:ea typeface="+mn-ea"/>
                <a:cs typeface="+mn-cs"/>
              </a:defRPr>
            </a:lvl9pPr>
          </a:lstStyle>
          <a:p>
            <a:pPr marL="0" indent="514350">
              <a:lnSpc>
                <a:spcPct val="150000"/>
              </a:lnSpc>
            </a:pPr>
            <a:r>
              <a:rPr lang="zh-CN" altLang="zh-CN" dirty="0" smtClean="0"/>
              <a:t>网络安全是一个很广泛的概念，要保证网络的安全，必须使用多种手段相结合，这就包括上面的密码学、防火墙和入侵检测等技术。</a:t>
            </a:r>
            <a:endParaRPr lang="zh-CN" altLang="zh-CN" dirty="0"/>
          </a:p>
        </p:txBody>
      </p:sp>
    </p:spTree>
    <p:extLst>
      <p:ext uri="{BB962C8B-B14F-4D97-AF65-F5344CB8AC3E}">
        <p14:creationId xmlns:p14="http://schemas.microsoft.com/office/powerpoint/2010/main" xmlns="" val="35574873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网络安全</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49</a:t>
            </a:fld>
            <a:endParaRPr lang="zh-CN" altLang="en-US"/>
          </a:p>
        </p:txBody>
      </p:sp>
      <p:sp>
        <p:nvSpPr>
          <p:cNvPr id="6" name="内容占位符 5"/>
          <p:cNvSpPr>
            <a:spLocks noGrp="1"/>
          </p:cNvSpPr>
          <p:nvPr>
            <p:ph idx="1"/>
          </p:nvPr>
        </p:nvSpPr>
        <p:spPr>
          <a:xfrm>
            <a:off x="341338" y="1479833"/>
            <a:ext cx="8191102" cy="4181415"/>
          </a:xfrm>
        </p:spPr>
        <p:txBody>
          <a:bodyPr>
            <a:normAutofit fontScale="85000" lnSpcReduction="20000"/>
          </a:bodyPr>
          <a:lstStyle/>
          <a:p>
            <a:pPr marL="0" indent="514350">
              <a:lnSpc>
                <a:spcPct val="160000"/>
              </a:lnSpc>
            </a:pPr>
            <a:r>
              <a:rPr lang="zh-CN" altLang="zh-CN" b="1" dirty="0"/>
              <a:t>网络中的硬件安全。</a:t>
            </a:r>
            <a:r>
              <a:rPr lang="zh-CN" altLang="zh-CN" dirty="0"/>
              <a:t>网络中硬件设备的安全是整个网络系统安全的前提，在网络的设计和施工中，必须优先考虑网络设备不受电、火灾和雷击的侵害，考虑布线系统和绝缘线、裸体线以及接地和焊接的安全</a:t>
            </a:r>
            <a:r>
              <a:rPr lang="zh-CN" altLang="zh-CN" dirty="0" smtClean="0"/>
              <a:t>。</a:t>
            </a:r>
            <a:endParaRPr lang="en-US" altLang="zh-CN" dirty="0" smtClean="0"/>
          </a:p>
          <a:p>
            <a:pPr marL="0" indent="514350">
              <a:lnSpc>
                <a:spcPct val="160000"/>
              </a:lnSpc>
            </a:pPr>
            <a:r>
              <a:rPr lang="zh-CN" altLang="zh-CN" b="1" dirty="0"/>
              <a:t>网络结构安全。</a:t>
            </a:r>
            <a:r>
              <a:rPr lang="zh-CN" altLang="zh-CN" dirty="0"/>
              <a:t>网络拓扑结构设计也直接影响到网络系统的安全。外网和内网进行直接通信时，内部网络的机器会受到来自外网的威胁，由于连带关系会影响到多个系统受到威胁。因此，设计时有必要将公开服务器和外网以及内部其他业务网络进行隔离，不能将网络的内部结构直接暴露。同时，要对外网的服务请求加以过滤，拒绝可疑的请求服务进入内网</a:t>
            </a:r>
            <a:r>
              <a:rPr lang="zh-CN" altLang="zh-CN" dirty="0" smtClean="0"/>
              <a:t>。</a:t>
            </a:r>
            <a:endParaRPr lang="en-US" altLang="zh-CN" dirty="0"/>
          </a:p>
        </p:txBody>
      </p:sp>
    </p:spTree>
    <p:extLst>
      <p:ext uri="{BB962C8B-B14F-4D97-AF65-F5344CB8AC3E}">
        <p14:creationId xmlns:p14="http://schemas.microsoft.com/office/powerpoint/2010/main" xmlns="" val="17776356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网络的威胁 </a:t>
            </a:r>
            <a:r>
              <a:rPr lang="en-US" altLang="zh-CN" dirty="0" smtClean="0"/>
              <a:t>–</a:t>
            </a:r>
            <a:r>
              <a:rPr lang="zh-CN" altLang="en-US" dirty="0" smtClean="0"/>
              <a:t>网络钓鱼</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a:t>
            </a:fld>
            <a:endParaRPr lang="zh-CN" altLang="en-US"/>
          </a:p>
        </p:txBody>
      </p:sp>
      <p:sp>
        <p:nvSpPr>
          <p:cNvPr id="6" name="内容占位符 5"/>
          <p:cNvSpPr>
            <a:spLocks noGrp="1"/>
          </p:cNvSpPr>
          <p:nvPr>
            <p:ph idx="1"/>
          </p:nvPr>
        </p:nvSpPr>
        <p:spPr/>
        <p:txBody>
          <a:bodyPr>
            <a:normAutofit fontScale="92500" lnSpcReduction="20000"/>
          </a:bodyPr>
          <a:lstStyle/>
          <a:p>
            <a:pPr>
              <a:buFont typeface="Arial" pitchFamily="34" charset="0"/>
              <a:buChar char="•"/>
            </a:pPr>
            <a:r>
              <a:rPr lang="zh-CN" altLang="zh-CN" dirty="0" smtClean="0"/>
              <a:t>网络钓鱼（</a:t>
            </a:r>
            <a:r>
              <a:rPr lang="en-US" altLang="zh-CN" dirty="0" smtClean="0"/>
              <a:t>Phishing‎</a:t>
            </a:r>
            <a:r>
              <a:rPr lang="zh-CN" altLang="zh-CN" dirty="0" smtClean="0"/>
              <a:t>）与钓鱼的英语</a:t>
            </a:r>
            <a:r>
              <a:rPr lang="en-US" altLang="zh-CN" dirty="0" smtClean="0"/>
              <a:t>fishing‎</a:t>
            </a:r>
            <a:r>
              <a:rPr lang="zh-CN" altLang="zh-CN" dirty="0" smtClean="0"/>
              <a:t>发音相近，又名钓鱼法或钓鱼式攻击</a:t>
            </a:r>
            <a:r>
              <a:rPr lang="zh-CN" altLang="zh-CN" dirty="0" smtClean="0"/>
              <a:t>。</a:t>
            </a:r>
            <a:endParaRPr lang="en-US" altLang="zh-CN" dirty="0" smtClean="0"/>
          </a:p>
          <a:p>
            <a:pPr>
              <a:buFont typeface="Arial" pitchFamily="34" charset="0"/>
              <a:buChar char="•"/>
            </a:pPr>
            <a:r>
              <a:rPr lang="zh-CN" altLang="en-US" dirty="0" smtClean="0"/>
              <a:t>目的：</a:t>
            </a:r>
            <a:r>
              <a:rPr lang="zh-CN" altLang="zh-CN" dirty="0" smtClean="0"/>
              <a:t>引诱</a:t>
            </a:r>
            <a:r>
              <a:rPr lang="zh-CN" altLang="en-US" dirty="0" smtClean="0"/>
              <a:t>受害</a:t>
            </a:r>
            <a:r>
              <a:rPr lang="zh-CN" altLang="zh-CN" dirty="0" smtClean="0"/>
              <a:t>人</a:t>
            </a:r>
            <a:r>
              <a:rPr lang="zh-CN" altLang="zh-CN" dirty="0" smtClean="0"/>
              <a:t>给出敏感信息，如用户名、口令、帐号</a:t>
            </a:r>
            <a:r>
              <a:rPr lang="en-US" altLang="zh-CN" dirty="0" smtClean="0"/>
              <a:t> ID</a:t>
            </a:r>
            <a:r>
              <a:rPr lang="zh-CN" altLang="zh-CN" dirty="0" smtClean="0"/>
              <a:t>、</a:t>
            </a:r>
            <a:r>
              <a:rPr lang="en-US" altLang="zh-CN" dirty="0" smtClean="0"/>
              <a:t>ATM PIN </a:t>
            </a:r>
            <a:r>
              <a:rPr lang="zh-CN" altLang="zh-CN" dirty="0" smtClean="0"/>
              <a:t>码或信用卡详细</a:t>
            </a:r>
            <a:r>
              <a:rPr lang="zh-CN" altLang="zh-CN" dirty="0" smtClean="0"/>
              <a:t>信息</a:t>
            </a:r>
            <a:r>
              <a:rPr lang="zh-CN" altLang="en-US" dirty="0" smtClean="0"/>
              <a:t>等等。</a:t>
            </a:r>
            <a:endParaRPr lang="en-US" altLang="zh-CN" dirty="0" smtClean="0"/>
          </a:p>
          <a:p>
            <a:pPr>
              <a:buFont typeface="Arial" pitchFamily="34" charset="0"/>
              <a:buChar char="•"/>
            </a:pPr>
            <a:r>
              <a:rPr lang="zh-CN" altLang="en-US" dirty="0" smtClean="0"/>
              <a:t>主要手段</a:t>
            </a:r>
            <a:r>
              <a:rPr lang="zh-CN" altLang="en-US" dirty="0" smtClean="0">
                <a:sym typeface="Wingdings" pitchFamily="2" charset="2"/>
              </a:rPr>
              <a:t>：</a:t>
            </a:r>
            <a:endParaRPr lang="en-US" altLang="zh-CN" dirty="0" smtClean="0">
              <a:sym typeface="Wingdings" pitchFamily="2" charset="2"/>
            </a:endParaRPr>
          </a:p>
          <a:p>
            <a:r>
              <a:rPr lang="zh-CN" altLang="en-US" dirty="0" smtClean="0">
                <a:sym typeface="Wingdings" pitchFamily="2" charset="2"/>
              </a:rPr>
              <a:t>（</a:t>
            </a:r>
            <a:r>
              <a:rPr lang="en-US" altLang="zh-CN" dirty="0" smtClean="0">
                <a:sym typeface="Wingdings" pitchFamily="2" charset="2"/>
              </a:rPr>
              <a:t>1</a:t>
            </a:r>
            <a:r>
              <a:rPr lang="zh-CN" altLang="en-US" dirty="0" smtClean="0">
                <a:sym typeface="Wingdings" pitchFamily="2" charset="2"/>
              </a:rPr>
              <a:t>）</a:t>
            </a:r>
            <a:r>
              <a:rPr lang="zh-CN" altLang="zh-CN" dirty="0" smtClean="0"/>
              <a:t>发送电子邮件，以虚假信息引诱用户中圈套</a:t>
            </a:r>
            <a:r>
              <a:rPr lang="zh-CN" altLang="zh-CN" dirty="0" smtClean="0"/>
              <a:t>。</a:t>
            </a:r>
            <a:endParaRPr lang="en-US" altLang="zh-CN" dirty="0" smtClean="0"/>
          </a:p>
          <a:p>
            <a:r>
              <a:rPr lang="zh-CN" altLang="en-US" dirty="0" smtClean="0"/>
              <a:t>（</a:t>
            </a:r>
            <a:r>
              <a:rPr lang="en-US" altLang="zh-CN" dirty="0" smtClean="0"/>
              <a:t>2</a:t>
            </a:r>
            <a:r>
              <a:rPr lang="zh-CN" altLang="en-US" dirty="0" smtClean="0"/>
              <a:t>）</a:t>
            </a:r>
            <a:r>
              <a:rPr lang="zh-CN" altLang="zh-CN" dirty="0" smtClean="0"/>
              <a:t>建立假冒网上银行、网上证券网站，骗取用户帐号和密码实施盗窃</a:t>
            </a:r>
            <a:r>
              <a:rPr lang="zh-CN" altLang="zh-CN" dirty="0" smtClean="0"/>
              <a:t>。</a:t>
            </a:r>
            <a:endParaRPr lang="en-US" altLang="zh-CN" dirty="0" smtClean="0"/>
          </a:p>
          <a:p>
            <a:r>
              <a:rPr lang="zh-CN" altLang="en-US" dirty="0" smtClean="0"/>
              <a:t>（</a:t>
            </a:r>
            <a:r>
              <a:rPr lang="en-US" altLang="zh-CN" dirty="0" smtClean="0"/>
              <a:t>3</a:t>
            </a:r>
            <a:r>
              <a:rPr lang="zh-CN" altLang="en-US" dirty="0" smtClean="0"/>
              <a:t>）</a:t>
            </a:r>
            <a:r>
              <a:rPr lang="zh-CN" altLang="zh-CN" dirty="0" smtClean="0"/>
              <a:t>利用虚假的电子商务进行诈骗</a:t>
            </a:r>
            <a:r>
              <a:rPr lang="zh-CN" altLang="zh-CN" dirty="0" smtClean="0"/>
              <a:t>。</a:t>
            </a:r>
            <a:endParaRPr lang="en-US" altLang="zh-CN" dirty="0" smtClean="0"/>
          </a:p>
          <a:p>
            <a:r>
              <a:rPr lang="zh-CN" altLang="en-US" dirty="0" smtClean="0"/>
              <a:t>（</a:t>
            </a:r>
            <a:r>
              <a:rPr lang="en-US" altLang="zh-CN" dirty="0" smtClean="0"/>
              <a:t>4</a:t>
            </a:r>
            <a:r>
              <a:rPr lang="zh-CN" altLang="en-US" dirty="0" smtClean="0"/>
              <a:t>）</a:t>
            </a:r>
            <a:r>
              <a:rPr lang="zh-CN" altLang="zh-CN" dirty="0" smtClean="0"/>
              <a:t>利用木马和黑客技术等手段窃取用户信息后实施盗窃活动</a:t>
            </a:r>
            <a:r>
              <a:rPr lang="zh-CN" altLang="zh-CN" dirty="0" smtClean="0"/>
              <a:t>。</a:t>
            </a:r>
            <a:endParaRPr lang="en-US" altLang="zh-CN" dirty="0" smtClean="0"/>
          </a:p>
          <a:p>
            <a:r>
              <a:rPr lang="zh-CN" altLang="en-US" dirty="0" smtClean="0"/>
              <a:t>（</a:t>
            </a:r>
            <a:r>
              <a:rPr lang="en-US" altLang="zh-CN" dirty="0" smtClean="0"/>
              <a:t>5</a:t>
            </a:r>
            <a:r>
              <a:rPr lang="zh-CN" altLang="en-US" dirty="0" smtClean="0"/>
              <a:t>）</a:t>
            </a:r>
            <a:r>
              <a:rPr lang="zh-CN" altLang="zh-CN" dirty="0" smtClean="0"/>
              <a:t>利用用户口令漏洞破解、猜测用户帐号和密码。</a:t>
            </a:r>
            <a:endParaRPr lang="zh-CN" alt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网络安全</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50</a:t>
            </a:fld>
            <a:endParaRPr lang="zh-CN" altLang="en-US"/>
          </a:p>
        </p:txBody>
      </p:sp>
      <p:sp>
        <p:nvSpPr>
          <p:cNvPr id="6" name="内容占位符 5"/>
          <p:cNvSpPr>
            <a:spLocks noGrp="1"/>
          </p:cNvSpPr>
          <p:nvPr>
            <p:ph idx="1"/>
          </p:nvPr>
        </p:nvSpPr>
        <p:spPr>
          <a:xfrm>
            <a:off x="341338" y="1479833"/>
            <a:ext cx="8191102" cy="3317319"/>
          </a:xfrm>
        </p:spPr>
        <p:txBody>
          <a:bodyPr>
            <a:normAutofit fontScale="92500"/>
          </a:bodyPr>
          <a:lstStyle/>
          <a:p>
            <a:pPr marL="0" indent="514350">
              <a:lnSpc>
                <a:spcPct val="160000"/>
              </a:lnSpc>
            </a:pPr>
            <a:r>
              <a:rPr lang="zh-CN" altLang="zh-CN" b="1" dirty="0"/>
              <a:t>网络系统中的数据安全。</a:t>
            </a:r>
            <a:r>
              <a:rPr lang="zh-CN" altLang="zh-CN" dirty="0"/>
              <a:t>网络安全的最终目的是保证数据的安全。用户使用计算机必须进行身份认证；对于重要信息的通讯必须授权，传输需要加密。</a:t>
            </a:r>
            <a:r>
              <a:rPr lang="zh-CN" altLang="zh-CN" dirty="0" smtClean="0"/>
              <a:t>需要</a:t>
            </a:r>
            <a:r>
              <a:rPr lang="zh-CN" altLang="zh-CN" dirty="0"/>
              <a:t>采用多层次的访问控制与权限控制手段，实现对数据的安全保护；采用加密技术，保证网上传输的信息的保密性和完整性，避免被窃听或者被篡改。</a:t>
            </a:r>
          </a:p>
          <a:p>
            <a:pPr marL="0" indent="514350">
              <a:lnSpc>
                <a:spcPct val="160000"/>
              </a:lnSpc>
            </a:pPr>
            <a:endParaRPr lang="en-US" altLang="zh-CN" dirty="0" smtClean="0"/>
          </a:p>
        </p:txBody>
      </p:sp>
      <p:pic>
        <p:nvPicPr>
          <p:cNvPr id="8" name="图片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5656" y="4293096"/>
            <a:ext cx="5954613" cy="2235088"/>
          </a:xfrm>
          <a:prstGeom prst="rect">
            <a:avLst/>
          </a:prstGeom>
        </p:spPr>
      </p:pic>
    </p:spTree>
    <p:extLst>
      <p:ext uri="{BB962C8B-B14F-4D97-AF65-F5344CB8AC3E}">
        <p14:creationId xmlns:p14="http://schemas.microsoft.com/office/powerpoint/2010/main" xmlns="" val="38045477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系统安全</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51</a:t>
            </a:fld>
            <a:endParaRPr lang="zh-CN" altLang="en-US"/>
          </a:p>
        </p:txBody>
      </p:sp>
      <p:sp>
        <p:nvSpPr>
          <p:cNvPr id="6" name="内容占位符 5"/>
          <p:cNvSpPr>
            <a:spLocks noGrp="1"/>
          </p:cNvSpPr>
          <p:nvPr>
            <p:ph idx="1"/>
          </p:nvPr>
        </p:nvSpPr>
        <p:spPr>
          <a:xfrm>
            <a:off x="341338" y="1479833"/>
            <a:ext cx="4878734" cy="4829487"/>
          </a:xfrm>
        </p:spPr>
        <p:txBody>
          <a:bodyPr>
            <a:normAutofit/>
          </a:bodyPr>
          <a:lstStyle/>
          <a:p>
            <a:pPr marL="0" indent="514350">
              <a:lnSpc>
                <a:spcPct val="160000"/>
              </a:lnSpc>
            </a:pPr>
            <a:r>
              <a:rPr lang="zh-CN" altLang="zh-CN" dirty="0"/>
              <a:t>系统安全（</a:t>
            </a:r>
            <a:r>
              <a:rPr lang="en-US" altLang="zh-CN" dirty="0"/>
              <a:t>system security</a:t>
            </a:r>
            <a:r>
              <a:rPr lang="zh-CN" altLang="zh-CN" dirty="0"/>
              <a:t>）就是整个计算机系统的安全。系统安全涉及到文件能否被用户访问，可以进行怎样的操作等等。数据加密、解密所涉及到的密钥分配、存储等过程必须由计算机实现</a:t>
            </a:r>
            <a:r>
              <a:rPr lang="zh-CN" altLang="zh-CN" dirty="0" smtClean="0"/>
              <a:t>。系统安全</a:t>
            </a:r>
            <a:r>
              <a:rPr lang="zh-CN" altLang="zh-CN" dirty="0"/>
              <a:t>就是用来解决计算机内部信息的安全性。</a:t>
            </a:r>
            <a:endParaRPr lang="en-US" altLang="zh-CN" dirty="0" smtClean="0"/>
          </a:p>
        </p:txBody>
      </p:sp>
      <p:pic>
        <p:nvPicPr>
          <p:cNvPr id="7" name="图片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173943" y="1772816"/>
            <a:ext cx="3794434" cy="3561920"/>
          </a:xfrm>
          <a:prstGeom prst="rect">
            <a:avLst/>
          </a:prstGeom>
        </p:spPr>
      </p:pic>
    </p:spTree>
    <p:extLst>
      <p:ext uri="{BB962C8B-B14F-4D97-AF65-F5344CB8AC3E}">
        <p14:creationId xmlns:p14="http://schemas.microsoft.com/office/powerpoint/2010/main" xmlns="" val="33684146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系统安全</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52</a:t>
            </a:fld>
            <a:endParaRPr lang="zh-CN" altLang="en-US"/>
          </a:p>
        </p:txBody>
      </p:sp>
      <p:sp>
        <p:nvSpPr>
          <p:cNvPr id="6" name="内容占位符 5"/>
          <p:cNvSpPr>
            <a:spLocks noGrp="1"/>
          </p:cNvSpPr>
          <p:nvPr>
            <p:ph idx="1"/>
          </p:nvPr>
        </p:nvSpPr>
        <p:spPr>
          <a:xfrm>
            <a:off x="341338" y="1479833"/>
            <a:ext cx="5022750" cy="2309207"/>
          </a:xfrm>
        </p:spPr>
        <p:txBody>
          <a:bodyPr>
            <a:normAutofit fontScale="92500"/>
          </a:bodyPr>
          <a:lstStyle/>
          <a:p>
            <a:r>
              <a:rPr lang="zh-CN" altLang="zh-CN" dirty="0"/>
              <a:t>系统安全中有两个很重要的技术：用户认证和访问控制技术。用户认证解决“你是谁？你是否真的是你所声称的身份？”，访问控制技术解决“你能做什么？你有什么样的权限？</a:t>
            </a:r>
            <a:r>
              <a:rPr lang="zh-CN" altLang="zh-CN" dirty="0" smtClean="0"/>
              <a:t>”。</a:t>
            </a:r>
            <a:endParaRPr lang="zh-CN" altLang="zh-CN" dirty="0"/>
          </a:p>
        </p:txBody>
      </p:sp>
      <p:pic>
        <p:nvPicPr>
          <p:cNvPr id="9" name="图片 8"/>
          <p:cNvPicPr/>
          <p:nvPr/>
        </p:nvPicPr>
        <p:blipFill>
          <a:blip r:embed="rId2" cstate="print">
            <a:extLst>
              <a:ext uri="{28A0092B-C50C-407E-A947-70E740481C1C}">
                <a14:useLocalDpi xmlns:a14="http://schemas.microsoft.com/office/drawing/2010/main" xmlns="" val="0"/>
              </a:ext>
            </a:extLst>
          </a:blip>
          <a:stretch>
            <a:fillRect/>
          </a:stretch>
        </p:blipFill>
        <p:spPr>
          <a:xfrm>
            <a:off x="5543568" y="1772816"/>
            <a:ext cx="3575392" cy="4226225"/>
          </a:xfrm>
          <a:prstGeom prst="rect">
            <a:avLst/>
          </a:prstGeom>
        </p:spPr>
      </p:pic>
      <p:pic>
        <p:nvPicPr>
          <p:cNvPr id="10" name="图片 9"/>
          <p:cNvPicPr/>
          <p:nvPr/>
        </p:nvPicPr>
        <p:blipFill>
          <a:blip r:embed="rId3" cstate="print"/>
          <a:srcRect/>
          <a:stretch>
            <a:fillRect/>
          </a:stretch>
        </p:blipFill>
        <p:spPr bwMode="auto">
          <a:xfrm>
            <a:off x="1043608" y="3738093"/>
            <a:ext cx="4032448" cy="2520279"/>
          </a:xfrm>
          <a:prstGeom prst="rect">
            <a:avLst/>
          </a:prstGeom>
          <a:noFill/>
        </p:spPr>
      </p:pic>
    </p:spTree>
    <p:extLst>
      <p:ext uri="{BB962C8B-B14F-4D97-AF65-F5344CB8AC3E}">
        <p14:creationId xmlns:p14="http://schemas.microsoft.com/office/powerpoint/2010/main" xmlns="" val="90492218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系统安全</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53</a:t>
            </a:fld>
            <a:endParaRPr lang="zh-CN" altLang="en-US"/>
          </a:p>
        </p:txBody>
      </p:sp>
      <p:sp>
        <p:nvSpPr>
          <p:cNvPr id="6" name="内容占位符 5"/>
          <p:cNvSpPr>
            <a:spLocks noGrp="1"/>
          </p:cNvSpPr>
          <p:nvPr>
            <p:ph idx="1"/>
          </p:nvPr>
        </p:nvSpPr>
        <p:spPr>
          <a:xfrm>
            <a:off x="341338" y="1479833"/>
            <a:ext cx="8191102" cy="1445111"/>
          </a:xfrm>
        </p:spPr>
        <p:txBody>
          <a:bodyPr>
            <a:normAutofit/>
          </a:bodyPr>
          <a:lstStyle/>
          <a:p>
            <a:pPr marL="0" indent="514350">
              <a:lnSpc>
                <a:spcPct val="160000"/>
              </a:lnSpc>
            </a:pPr>
            <a:r>
              <a:rPr lang="zh-CN" altLang="zh-CN" dirty="0"/>
              <a:t>计算机中运行的程序的权限也存在差异，这种有差异的权限主要指程序访问其他程序的权限。</a:t>
            </a:r>
            <a:endParaRPr lang="en-US" altLang="zh-CN" dirty="0" smtClean="0"/>
          </a:p>
        </p:txBody>
      </p:sp>
      <p:pic>
        <p:nvPicPr>
          <p:cNvPr id="7" name="图片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1600" y="2924944"/>
            <a:ext cx="6396355" cy="3155042"/>
          </a:xfrm>
          <a:prstGeom prst="rect">
            <a:avLst/>
          </a:prstGeom>
        </p:spPr>
      </p:pic>
    </p:spTree>
    <p:extLst>
      <p:ext uri="{BB962C8B-B14F-4D97-AF65-F5344CB8AC3E}">
        <p14:creationId xmlns:p14="http://schemas.microsoft.com/office/powerpoint/2010/main" xmlns="" val="28916147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杀毒软件</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54</a:t>
            </a:fld>
            <a:endParaRPr lang="zh-CN" altLang="en-US"/>
          </a:p>
        </p:txBody>
      </p:sp>
      <p:sp>
        <p:nvSpPr>
          <p:cNvPr id="6" name="内容占位符 5"/>
          <p:cNvSpPr>
            <a:spLocks noGrp="1"/>
          </p:cNvSpPr>
          <p:nvPr>
            <p:ph idx="1"/>
          </p:nvPr>
        </p:nvSpPr>
        <p:spPr>
          <a:xfrm>
            <a:off x="341338" y="1479833"/>
            <a:ext cx="3798614" cy="4541455"/>
          </a:xfrm>
        </p:spPr>
        <p:txBody>
          <a:bodyPr>
            <a:normAutofit fontScale="92500" lnSpcReduction="20000"/>
          </a:bodyPr>
          <a:lstStyle/>
          <a:p>
            <a:pPr marL="0" indent="514350">
              <a:lnSpc>
                <a:spcPct val="160000"/>
              </a:lnSpc>
            </a:pPr>
            <a:r>
              <a:rPr lang="zh-CN" altLang="zh-CN" dirty="0"/>
              <a:t>杀毒软件（</a:t>
            </a:r>
            <a:r>
              <a:rPr lang="en-US" altLang="zh-CN" dirty="0"/>
              <a:t>antivirus software</a:t>
            </a:r>
            <a:r>
              <a:rPr lang="zh-CN" altLang="zh-CN" dirty="0"/>
              <a:t>），也称反病毒软件或防毒软件，是用来消除恶意软件等计算机威胁的一类软件，同时包括实时程序监控识别、恶意程序扫描和清除，以及自动更新病毒数据库等功能。大部分杀毒软件还具有防火墙的功能</a:t>
            </a:r>
            <a:r>
              <a:rPr lang="zh-CN" altLang="zh-CN" dirty="0" smtClean="0"/>
              <a:t>。</a:t>
            </a:r>
            <a:endParaRPr lang="en-US" altLang="zh-CN" dirty="0" smtClean="0"/>
          </a:p>
        </p:txBody>
      </p:sp>
      <p:pic>
        <p:nvPicPr>
          <p:cNvPr id="7" name="图片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94778" y="836220"/>
            <a:ext cx="4762500" cy="5324475"/>
          </a:xfrm>
          <a:prstGeom prst="rect">
            <a:avLst/>
          </a:prstGeom>
        </p:spPr>
      </p:pic>
    </p:spTree>
    <p:extLst>
      <p:ext uri="{BB962C8B-B14F-4D97-AF65-F5344CB8AC3E}">
        <p14:creationId xmlns:p14="http://schemas.microsoft.com/office/powerpoint/2010/main" xmlns="" val="9945068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杀毒软件</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55</a:t>
            </a:fld>
            <a:endParaRPr lang="zh-CN" altLang="en-US"/>
          </a:p>
        </p:txBody>
      </p:sp>
      <p:sp>
        <p:nvSpPr>
          <p:cNvPr id="6" name="内容占位符 5"/>
          <p:cNvSpPr>
            <a:spLocks noGrp="1"/>
          </p:cNvSpPr>
          <p:nvPr>
            <p:ph idx="1"/>
          </p:nvPr>
        </p:nvSpPr>
        <p:spPr>
          <a:xfrm>
            <a:off x="341338" y="1479833"/>
            <a:ext cx="8191102" cy="4181415"/>
          </a:xfrm>
        </p:spPr>
        <p:txBody>
          <a:bodyPr>
            <a:normAutofit fontScale="92500"/>
          </a:bodyPr>
          <a:lstStyle/>
          <a:p>
            <a:pPr marL="0" indent="514350">
              <a:lnSpc>
                <a:spcPct val="160000"/>
              </a:lnSpc>
            </a:pPr>
            <a:r>
              <a:rPr lang="zh-CN" altLang="zh-CN" dirty="0"/>
              <a:t>不同杀毒软件的实时监控方式存在差异</a:t>
            </a:r>
            <a:r>
              <a:rPr lang="zh-CN" altLang="zh-CN" dirty="0" smtClean="0"/>
              <a:t>。</a:t>
            </a:r>
            <a:endParaRPr lang="en-US" altLang="zh-CN" dirty="0" smtClean="0"/>
          </a:p>
          <a:p>
            <a:pPr marL="0" indent="514350">
              <a:lnSpc>
                <a:spcPct val="160000"/>
              </a:lnSpc>
            </a:pPr>
            <a:r>
              <a:rPr lang="zh-CN" altLang="zh-CN" dirty="0" smtClean="0"/>
              <a:t>一</a:t>
            </a:r>
            <a:r>
              <a:rPr lang="zh-CN" altLang="zh-CN" dirty="0"/>
              <a:t>种方式是在内存里划分一部分空间，将电脑里流过内存的数据与杀毒软件自身所带病毒库的特征码相比较，判断是否为恶意软件。如果符合恶意软件的特征，就立即将其清除</a:t>
            </a:r>
            <a:r>
              <a:rPr lang="zh-CN" altLang="zh-CN" dirty="0" smtClean="0"/>
              <a:t>。</a:t>
            </a:r>
            <a:endParaRPr lang="en-US" altLang="zh-CN" dirty="0" smtClean="0"/>
          </a:p>
          <a:p>
            <a:pPr marL="0" indent="514350">
              <a:lnSpc>
                <a:spcPct val="160000"/>
              </a:lnSpc>
            </a:pPr>
            <a:r>
              <a:rPr lang="zh-CN" altLang="zh-CN" dirty="0" smtClean="0"/>
              <a:t>另</a:t>
            </a:r>
            <a:r>
              <a:rPr lang="zh-CN" altLang="zh-CN" dirty="0"/>
              <a:t>一种方式是在划分的内存空间里虚拟执行系统或用户的程序，通过模拟程序执行，根据其行为或结果做出判断，避免恶意软件直接运行而对计算机造成的破坏。</a:t>
            </a:r>
            <a:endParaRPr lang="en-US" altLang="zh-CN" dirty="0"/>
          </a:p>
        </p:txBody>
      </p:sp>
    </p:spTree>
    <p:extLst>
      <p:ext uri="{BB962C8B-B14F-4D97-AF65-F5344CB8AC3E}">
        <p14:creationId xmlns:p14="http://schemas.microsoft.com/office/powerpoint/2010/main" xmlns="" val="27043562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4</a:t>
            </a:r>
            <a:r>
              <a:rPr lang="zh-CN" altLang="en-US" dirty="0" smtClean="0"/>
              <a:t>节 手机病毒</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56</a:t>
            </a:fld>
            <a:endParaRPr lang="zh-CN" altLang="en-US"/>
          </a:p>
        </p:txBody>
      </p:sp>
      <p:sp>
        <p:nvSpPr>
          <p:cNvPr id="6" name="内容占位符 5"/>
          <p:cNvSpPr>
            <a:spLocks noGrp="1"/>
          </p:cNvSpPr>
          <p:nvPr>
            <p:ph idx="1"/>
          </p:nvPr>
        </p:nvSpPr>
        <p:spPr/>
        <p:txBody>
          <a:bodyPr>
            <a:normAutofit fontScale="85000" lnSpcReduction="10000"/>
          </a:bodyPr>
          <a:lstStyle/>
          <a:p>
            <a:r>
              <a:rPr lang="zh-CN" altLang="zh-CN" dirty="0" smtClean="0"/>
              <a:t>手机病毒是一种具有传染性、破坏性的手机</a:t>
            </a:r>
            <a:r>
              <a:rPr lang="en-US" altLang="zh-CN" dirty="0" smtClean="0"/>
              <a:t>程序</a:t>
            </a:r>
            <a:r>
              <a:rPr lang="zh-CN" altLang="zh-CN" dirty="0" smtClean="0"/>
              <a:t>。它可利用</a:t>
            </a:r>
            <a:r>
              <a:rPr lang="en-US" altLang="zh-CN" dirty="0" smtClean="0"/>
              <a:t>短信</a:t>
            </a:r>
            <a:r>
              <a:rPr lang="zh-CN" altLang="zh-CN" dirty="0" smtClean="0"/>
              <a:t>、</a:t>
            </a:r>
            <a:r>
              <a:rPr lang="en-US" altLang="zh-CN" dirty="0" smtClean="0"/>
              <a:t>彩信</a:t>
            </a:r>
            <a:r>
              <a:rPr lang="zh-CN" altLang="zh-CN" dirty="0" smtClean="0"/>
              <a:t>、</a:t>
            </a:r>
            <a:r>
              <a:rPr lang="en-US" altLang="zh-CN" dirty="0" smtClean="0"/>
              <a:t>电子邮件</a:t>
            </a:r>
            <a:r>
              <a:rPr lang="zh-CN" altLang="zh-CN" dirty="0" smtClean="0"/>
              <a:t>、浏览网站、下载铃声、</a:t>
            </a:r>
            <a:r>
              <a:rPr lang="en-US" altLang="zh-CN" dirty="0" smtClean="0"/>
              <a:t>蓝牙</a:t>
            </a:r>
            <a:r>
              <a:rPr lang="zh-CN" altLang="zh-CN" dirty="0" smtClean="0"/>
              <a:t>等方式进行传播，会导致用户手机</a:t>
            </a:r>
            <a:r>
              <a:rPr lang="en-US" altLang="zh-CN" dirty="0" smtClean="0"/>
              <a:t>死机</a:t>
            </a:r>
            <a:r>
              <a:rPr lang="zh-CN" altLang="zh-CN" dirty="0" smtClean="0"/>
              <a:t>、关机、个人信息泄露个人、自动拨打</a:t>
            </a:r>
            <a:r>
              <a:rPr lang="en-US" altLang="zh-CN" dirty="0" smtClean="0"/>
              <a:t>电话</a:t>
            </a:r>
            <a:r>
              <a:rPr lang="zh-CN" altLang="zh-CN" dirty="0" smtClean="0"/>
              <a:t>、发短（彩）信等进行恶意扣费，甚至会损毁</a:t>
            </a:r>
            <a:r>
              <a:rPr lang="en-US" altLang="zh-CN" dirty="0" smtClean="0"/>
              <a:t> </a:t>
            </a:r>
            <a:r>
              <a:rPr lang="en-US" altLang="zh-CN" dirty="0" err="1" smtClean="0"/>
              <a:t>SIM</a:t>
            </a:r>
            <a:r>
              <a:rPr lang="zh-CN" altLang="zh-CN" dirty="0" smtClean="0"/>
              <a:t>卡、</a:t>
            </a:r>
            <a:r>
              <a:rPr lang="en-US" altLang="zh-CN" dirty="0" smtClean="0"/>
              <a:t>芯片</a:t>
            </a:r>
            <a:r>
              <a:rPr lang="zh-CN" altLang="zh-CN" dirty="0" smtClean="0"/>
              <a:t>等硬件，导致无法正常使用手机</a:t>
            </a:r>
            <a:r>
              <a:rPr lang="zh-CN" altLang="zh-CN" dirty="0" smtClean="0"/>
              <a:t>。</a:t>
            </a:r>
            <a:endParaRPr lang="en-US" altLang="zh-CN" dirty="0" smtClean="0"/>
          </a:p>
          <a:p>
            <a:r>
              <a:rPr lang="zh-CN" altLang="en-US" dirty="0" smtClean="0"/>
              <a:t>手机病毒</a:t>
            </a:r>
            <a:endParaRPr lang="en-US" altLang="zh-CN" dirty="0" smtClean="0"/>
          </a:p>
          <a:p>
            <a:pPr>
              <a:buNone/>
            </a:pPr>
            <a:r>
              <a:rPr lang="en-US" altLang="zh-CN" dirty="0" smtClean="0"/>
              <a:t>	</a:t>
            </a:r>
            <a:r>
              <a:rPr lang="zh-CN" altLang="en-US" dirty="0" smtClean="0"/>
              <a:t>（</a:t>
            </a:r>
            <a:r>
              <a:rPr lang="en-US" altLang="zh-CN" dirty="0" smtClean="0"/>
              <a:t>1</a:t>
            </a:r>
            <a:r>
              <a:rPr lang="zh-CN" altLang="en-US" dirty="0" smtClean="0"/>
              <a:t>） 游戏木马</a:t>
            </a:r>
            <a:endParaRPr lang="en-US" altLang="zh-CN" dirty="0" smtClean="0"/>
          </a:p>
          <a:p>
            <a:pPr>
              <a:buNone/>
            </a:pPr>
            <a:r>
              <a:rPr lang="en-US" altLang="zh-CN" dirty="0" smtClean="0"/>
              <a:t>	</a:t>
            </a:r>
            <a:r>
              <a:rPr lang="en-US" altLang="zh-CN" dirty="0" smtClean="0"/>
              <a:t>	</a:t>
            </a:r>
            <a:r>
              <a:rPr lang="zh-CN" altLang="en-US" dirty="0" smtClean="0"/>
              <a:t>“笑里藏刀”</a:t>
            </a:r>
            <a:endParaRPr lang="en-US" altLang="zh-CN" dirty="0" smtClean="0"/>
          </a:p>
          <a:p>
            <a:pPr>
              <a:buNone/>
            </a:pPr>
            <a:r>
              <a:rPr lang="en-US" altLang="zh-CN" dirty="0" smtClean="0"/>
              <a:t>	</a:t>
            </a:r>
            <a:r>
              <a:rPr lang="zh-CN" altLang="en-US" dirty="0" smtClean="0"/>
              <a:t>（</a:t>
            </a:r>
            <a:r>
              <a:rPr lang="en-US" altLang="zh-CN" dirty="0" smtClean="0"/>
              <a:t>2</a:t>
            </a:r>
            <a:r>
              <a:rPr lang="zh-CN" altLang="en-US" dirty="0" smtClean="0"/>
              <a:t>） 越狱</a:t>
            </a:r>
            <a:endParaRPr lang="en-US" altLang="zh-CN" dirty="0" smtClean="0"/>
          </a:p>
          <a:p>
            <a:pPr>
              <a:buNone/>
            </a:pPr>
            <a:r>
              <a:rPr lang="en-US" altLang="zh-CN" dirty="0" smtClean="0"/>
              <a:t>	</a:t>
            </a:r>
            <a:r>
              <a:rPr lang="zh-CN" altLang="en-US" dirty="0" smtClean="0"/>
              <a:t>（</a:t>
            </a:r>
            <a:r>
              <a:rPr lang="en-US" altLang="zh-CN" dirty="0" smtClean="0"/>
              <a:t>3</a:t>
            </a:r>
            <a:r>
              <a:rPr lang="zh-CN" altLang="en-US" dirty="0" smtClean="0"/>
              <a:t>） 其他手机病毒</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a:t>
            </a:r>
            <a:r>
              <a:rPr lang="en-US" altLang="zh-CN" dirty="0" smtClean="0"/>
              <a:t>5</a:t>
            </a:r>
            <a:r>
              <a:rPr lang="zh-CN" altLang="en-US" dirty="0" smtClean="0"/>
              <a:t>节 硬件安全</a:t>
            </a:r>
            <a:endParaRPr lang="zh-CN" altLang="en-US" dirty="0"/>
          </a:p>
        </p:txBody>
      </p:sp>
      <p:sp>
        <p:nvSpPr>
          <p:cNvPr id="3" name="日期占位符 2"/>
          <p:cNvSpPr>
            <a:spLocks noGrp="1"/>
          </p:cNvSpPr>
          <p:nvPr>
            <p:ph type="dt" sz="half" idx="10"/>
          </p:nvPr>
        </p:nvSpPr>
        <p:spPr/>
        <p:txBody>
          <a:bodyPr/>
          <a:lstStyle/>
          <a:p>
            <a:fld id="{AA064550-C56E-41EA-A2A8-73166B2D2639}"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57</a:t>
            </a:fld>
            <a:endParaRPr lang="zh-CN" altLang="en-US"/>
          </a:p>
        </p:txBody>
      </p:sp>
      <p:sp>
        <p:nvSpPr>
          <p:cNvPr id="6" name="内容占位符 5"/>
          <p:cNvSpPr>
            <a:spLocks noGrp="1"/>
          </p:cNvSpPr>
          <p:nvPr>
            <p:ph idx="1"/>
          </p:nvPr>
        </p:nvSpPr>
        <p:spPr/>
        <p:txBody>
          <a:bodyPr/>
          <a:lstStyle/>
          <a:p>
            <a:r>
              <a:rPr lang="zh-CN" altLang="en-US" dirty="0" smtClean="0"/>
              <a:t>木马电路</a:t>
            </a:r>
            <a:endParaRPr lang="en-US" altLang="zh-CN" dirty="0" smtClean="0"/>
          </a:p>
          <a:p>
            <a:r>
              <a:rPr lang="zh-CN" altLang="en-US" dirty="0" smtClean="0"/>
              <a:t>旁道攻击</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木马电路</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58</a:t>
            </a:fld>
            <a:endParaRPr lang="zh-CN" altLang="en-US"/>
          </a:p>
        </p:txBody>
      </p:sp>
      <p:sp>
        <p:nvSpPr>
          <p:cNvPr id="6" name="内容占位符 5"/>
          <p:cNvSpPr>
            <a:spLocks noGrp="1"/>
          </p:cNvSpPr>
          <p:nvPr>
            <p:ph idx="1"/>
          </p:nvPr>
        </p:nvSpPr>
        <p:spPr/>
        <p:txBody>
          <a:bodyPr/>
          <a:lstStyle/>
          <a:p>
            <a:r>
              <a:rPr lang="zh-CN" altLang="zh-CN" dirty="0" smtClean="0"/>
              <a:t>除了设计了实现特定功能的电路，还加入了实现其他功能的电路，或对特定功能的电路进行了一定的修改，使其在某些条件下极易损坏，这就被称为</a:t>
            </a:r>
            <a:r>
              <a:rPr lang="zh-CN" altLang="zh-CN" b="1" dirty="0" smtClean="0"/>
              <a:t>硬件木马电路</a:t>
            </a:r>
            <a:r>
              <a:rPr lang="zh-CN" altLang="zh-CN" b="1" dirty="0" smtClean="0"/>
              <a:t>。</a:t>
            </a:r>
            <a:endParaRPr lang="en-US" altLang="zh-CN" b="1" dirty="0" smtClean="0"/>
          </a:p>
          <a:p>
            <a:r>
              <a:rPr lang="zh-CN" altLang="zh-CN" dirty="0" smtClean="0"/>
              <a:t>硬件木马一般由两部分组成：触发器和负载。当木马电路被触发时，负载则发挥木马电路的功能，如窃取信息并发送、使芯片功能失效等。</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木马电路</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59</a:t>
            </a:fld>
            <a:endParaRPr lang="zh-CN" altLang="en-US"/>
          </a:p>
        </p:txBody>
      </p:sp>
      <p:sp>
        <p:nvSpPr>
          <p:cNvPr id="6" name="内容占位符 5"/>
          <p:cNvSpPr>
            <a:spLocks noGrp="1"/>
          </p:cNvSpPr>
          <p:nvPr>
            <p:ph idx="1"/>
          </p:nvPr>
        </p:nvSpPr>
        <p:spPr/>
        <p:txBody>
          <a:bodyPr/>
          <a:lstStyle/>
          <a:p>
            <a:pPr>
              <a:buFont typeface="Arial" pitchFamily="34" charset="0"/>
              <a:buChar char="•"/>
            </a:pPr>
            <a:r>
              <a:rPr lang="zh-CN" altLang="en-US" dirty="0" smtClean="0"/>
              <a:t>检测方法</a:t>
            </a:r>
            <a:endParaRPr lang="en-US" altLang="zh-CN" dirty="0" smtClean="0"/>
          </a:p>
          <a:p>
            <a:r>
              <a:rPr lang="zh-CN" altLang="en-US" dirty="0" smtClean="0"/>
              <a:t>（</a:t>
            </a:r>
            <a:r>
              <a:rPr lang="en-US" altLang="zh-CN" dirty="0" smtClean="0"/>
              <a:t>1</a:t>
            </a:r>
            <a:r>
              <a:rPr lang="zh-CN" altLang="en-US" dirty="0" smtClean="0"/>
              <a:t>） 物理检查：基于失效分析技术，属于破坏性木马检测手段。</a:t>
            </a:r>
            <a:endParaRPr lang="en-US" altLang="zh-CN" dirty="0" smtClean="0"/>
          </a:p>
          <a:p>
            <a:r>
              <a:rPr lang="zh-CN" altLang="en-US" dirty="0" smtClean="0"/>
              <a:t>（</a:t>
            </a:r>
            <a:r>
              <a:rPr lang="en-US" altLang="zh-CN" dirty="0" smtClean="0"/>
              <a:t>2</a:t>
            </a:r>
            <a:r>
              <a:rPr lang="zh-CN" altLang="en-US" dirty="0" smtClean="0"/>
              <a:t>） 功能测试：基于自动测试图形生成的硬件木马检测技术。</a:t>
            </a:r>
            <a:endParaRPr lang="en-US" altLang="zh-CN" dirty="0" smtClean="0"/>
          </a:p>
          <a:p>
            <a:r>
              <a:rPr lang="zh-CN" altLang="en-US" dirty="0" smtClean="0"/>
              <a:t>（</a:t>
            </a:r>
            <a:r>
              <a:rPr lang="en-US" altLang="zh-CN" dirty="0" smtClean="0"/>
              <a:t>3</a:t>
            </a:r>
            <a:r>
              <a:rPr lang="zh-CN" altLang="en-US" dirty="0" smtClean="0"/>
              <a:t>） 内建自测试技术：硬件可信性设计。</a:t>
            </a:r>
            <a:endParaRPr lang="en-US" altLang="zh-CN" dirty="0" smtClean="0"/>
          </a:p>
          <a:p>
            <a:r>
              <a:rPr lang="zh-CN" altLang="en-US" dirty="0" smtClean="0"/>
              <a:t>（</a:t>
            </a:r>
            <a:r>
              <a:rPr lang="en-US" altLang="zh-CN" dirty="0" smtClean="0"/>
              <a:t>4</a:t>
            </a:r>
            <a:r>
              <a:rPr lang="zh-CN" altLang="en-US" dirty="0" smtClean="0"/>
              <a:t>） 旁路分析技术：收集、分析旁路信号。</a:t>
            </a:r>
            <a:endParaRPr lang="en-US" altLang="zh-CN" dirty="0" smtClean="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网络的威胁 </a:t>
            </a:r>
            <a:r>
              <a:rPr lang="en-US" altLang="zh-CN" dirty="0" smtClean="0"/>
              <a:t>–</a:t>
            </a:r>
            <a:r>
              <a:rPr lang="zh-CN" altLang="en-US" dirty="0" smtClean="0"/>
              <a:t>网络钓鱼</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a:t>
            </a:fld>
            <a:endParaRPr lang="zh-CN" altLang="en-US"/>
          </a:p>
        </p:txBody>
      </p:sp>
      <p:sp>
        <p:nvSpPr>
          <p:cNvPr id="6" name="内容占位符 5"/>
          <p:cNvSpPr>
            <a:spLocks noGrp="1"/>
          </p:cNvSpPr>
          <p:nvPr>
            <p:ph idx="1"/>
          </p:nvPr>
        </p:nvSpPr>
        <p:spPr/>
        <p:txBody>
          <a:bodyPr/>
          <a:lstStyle/>
          <a:p>
            <a:pPr>
              <a:buFont typeface="Arial" pitchFamily="34" charset="0"/>
              <a:buChar char="•"/>
            </a:pPr>
            <a:r>
              <a:rPr lang="zh-CN" altLang="en-US" dirty="0" smtClean="0"/>
              <a:t>钓鱼网站的判断与分析</a:t>
            </a:r>
            <a:endParaRPr lang="en-US" altLang="zh-CN" dirty="0" smtClean="0"/>
          </a:p>
          <a:p>
            <a:r>
              <a:rPr lang="zh-CN" altLang="en-US" dirty="0" smtClean="0"/>
              <a:t>（</a:t>
            </a:r>
            <a:r>
              <a:rPr lang="en-US" altLang="zh-CN" dirty="0" smtClean="0"/>
              <a:t>1</a:t>
            </a:r>
            <a:r>
              <a:rPr lang="zh-CN" altLang="en-US" dirty="0" smtClean="0"/>
              <a:t>）分析网址；</a:t>
            </a:r>
            <a:endParaRPr lang="en-US" altLang="zh-CN" dirty="0" smtClean="0"/>
          </a:p>
          <a:p>
            <a:r>
              <a:rPr lang="zh-CN" altLang="en-US" dirty="0" smtClean="0"/>
              <a:t>（</a:t>
            </a:r>
            <a:r>
              <a:rPr lang="en-US" altLang="zh-CN" dirty="0" smtClean="0"/>
              <a:t>2</a:t>
            </a:r>
            <a:r>
              <a:rPr lang="zh-CN" altLang="en-US" dirty="0" smtClean="0"/>
              <a:t>）谨慎对待中奖信息；</a:t>
            </a:r>
            <a:endParaRPr lang="en-US" altLang="zh-CN" dirty="0" smtClean="0"/>
          </a:p>
          <a:p>
            <a:r>
              <a:rPr lang="zh-CN" altLang="en-US" dirty="0" smtClean="0"/>
              <a:t>（</a:t>
            </a:r>
            <a:r>
              <a:rPr lang="en-US" altLang="zh-CN" dirty="0" smtClean="0"/>
              <a:t>3</a:t>
            </a:r>
            <a:r>
              <a:rPr lang="zh-CN" altLang="en-US" dirty="0" smtClean="0"/>
              <a:t>）尝试输入错误的账号；</a:t>
            </a:r>
            <a:endParaRPr lang="en-US" altLang="zh-CN" dirty="0" smtClean="0"/>
          </a:p>
          <a:p>
            <a:r>
              <a:rPr lang="zh-CN" altLang="en-US" dirty="0" smtClean="0"/>
              <a:t>（</a:t>
            </a:r>
            <a:r>
              <a:rPr lang="en-US" altLang="zh-CN" dirty="0" smtClean="0"/>
              <a:t>4</a:t>
            </a:r>
            <a:r>
              <a:rPr lang="zh-CN" altLang="en-US" dirty="0" smtClean="0"/>
              <a:t>）</a:t>
            </a:r>
            <a:r>
              <a:rPr lang="zh-CN" altLang="zh-CN" dirty="0" smtClean="0"/>
              <a:t>使用安全类第三方软件，可以通过将网站域名与数据库中的域名比对等方法尝试检测出钓鱼网站。</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旁道攻击</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60</a:t>
            </a:fld>
            <a:endParaRPr lang="zh-CN" altLang="en-US"/>
          </a:p>
        </p:txBody>
      </p:sp>
      <p:sp>
        <p:nvSpPr>
          <p:cNvPr id="6" name="内容占位符 5"/>
          <p:cNvSpPr>
            <a:spLocks noGrp="1"/>
          </p:cNvSpPr>
          <p:nvPr>
            <p:ph idx="1"/>
          </p:nvPr>
        </p:nvSpPr>
        <p:spPr/>
        <p:txBody>
          <a:bodyPr>
            <a:normAutofit fontScale="92500" lnSpcReduction="10000"/>
          </a:bodyPr>
          <a:lstStyle/>
          <a:p>
            <a:r>
              <a:rPr lang="zh-CN" altLang="zh-CN" dirty="0" smtClean="0"/>
              <a:t>对系统的物理学分析和实现方式</a:t>
            </a:r>
            <a:r>
              <a:rPr lang="zh-CN" altLang="zh-CN" dirty="0" smtClean="0"/>
              <a:t>分析</a:t>
            </a:r>
            <a:r>
              <a:rPr lang="zh-CN" altLang="en-US" dirty="0" smtClean="0"/>
              <a:t>。</a:t>
            </a:r>
            <a:endParaRPr lang="en-US" altLang="zh-CN" dirty="0" smtClean="0"/>
          </a:p>
          <a:p>
            <a:r>
              <a:rPr lang="zh-CN" altLang="zh-CN" dirty="0" smtClean="0"/>
              <a:t>旁道攻击主要有以下几种</a:t>
            </a:r>
            <a:r>
              <a:rPr lang="zh-CN" altLang="zh-CN" dirty="0" smtClean="0"/>
              <a:t>：</a:t>
            </a:r>
            <a:endParaRPr lang="en-US" altLang="zh-CN" b="1" dirty="0" smtClean="0"/>
          </a:p>
          <a:p>
            <a:r>
              <a:rPr lang="zh-CN" altLang="zh-CN" b="1" dirty="0" smtClean="0"/>
              <a:t>计时</a:t>
            </a:r>
            <a:r>
              <a:rPr lang="zh-CN" altLang="zh-CN" b="1" dirty="0" smtClean="0"/>
              <a:t>攻击</a:t>
            </a:r>
            <a:r>
              <a:rPr lang="zh-CN" altLang="zh-CN" dirty="0" smtClean="0"/>
              <a:t>：基于测量不同运算所耗费的时间；</a:t>
            </a:r>
          </a:p>
          <a:p>
            <a:r>
              <a:rPr lang="zh-CN" altLang="zh-CN" b="1" dirty="0" smtClean="0"/>
              <a:t>功耗分析攻击：</a:t>
            </a:r>
            <a:r>
              <a:rPr lang="zh-CN" altLang="zh-CN" dirty="0" smtClean="0"/>
              <a:t>利用硬件处理不同运算所需功耗的不同；</a:t>
            </a:r>
          </a:p>
          <a:p>
            <a:r>
              <a:rPr lang="zh-CN" altLang="zh-CN" b="1" dirty="0" smtClean="0"/>
              <a:t>电磁攻击</a:t>
            </a:r>
            <a:r>
              <a:rPr lang="zh-CN" altLang="zh-CN" dirty="0" smtClean="0"/>
              <a:t>：基于设备运行时发出的电磁辐射，其中可能包含明文或其他信息</a:t>
            </a:r>
            <a:r>
              <a:rPr lang="zh-CN" altLang="zh-CN" dirty="0" smtClean="0"/>
              <a:t>；</a:t>
            </a:r>
            <a:endParaRPr lang="zh-CN" altLang="zh-CN" dirty="0" smtClean="0"/>
          </a:p>
          <a:p>
            <a:r>
              <a:rPr lang="zh-CN" altLang="zh-CN" b="1" dirty="0" smtClean="0"/>
              <a:t>声密码分析</a:t>
            </a:r>
            <a:r>
              <a:rPr lang="zh-CN" altLang="zh-CN" dirty="0" smtClean="0"/>
              <a:t>：分析一次运算中发出的声音（和功耗分析很像）；</a:t>
            </a:r>
          </a:p>
          <a:p>
            <a:r>
              <a:rPr lang="zh-CN" altLang="zh-CN" b="1" dirty="0" smtClean="0"/>
              <a:t>差分出错分析</a:t>
            </a:r>
            <a:r>
              <a:rPr lang="zh-CN" altLang="zh-CN" dirty="0" smtClean="0"/>
              <a:t>：通过故意引入错误来推出密钥；</a:t>
            </a:r>
          </a:p>
          <a:p>
            <a:r>
              <a:rPr lang="zh-CN" altLang="zh-CN" b="1" dirty="0" smtClean="0"/>
              <a:t>数据残留</a:t>
            </a:r>
            <a:r>
              <a:rPr lang="zh-CN" altLang="zh-CN" dirty="0" smtClean="0"/>
              <a:t>：敏感数据用过之后没有被清除干净，通过读取这些敏感数据获取关键信息</a:t>
            </a:r>
            <a:r>
              <a:rPr lang="zh-CN" altLang="zh-CN" dirty="0" smtClean="0"/>
              <a:t>。</a:t>
            </a:r>
            <a:endParaRPr lang="zh-CN" altLang="zh-CN" dirty="0" smtClean="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旁道攻击</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61</a:t>
            </a:fld>
            <a:endParaRPr lang="zh-CN" altLang="en-US"/>
          </a:p>
        </p:txBody>
      </p:sp>
      <p:sp>
        <p:nvSpPr>
          <p:cNvPr id="6" name="内容占位符 5"/>
          <p:cNvSpPr>
            <a:spLocks noGrp="1"/>
          </p:cNvSpPr>
          <p:nvPr>
            <p:ph idx="1"/>
          </p:nvPr>
        </p:nvSpPr>
        <p:spPr/>
        <p:txBody>
          <a:bodyPr/>
          <a:lstStyle/>
          <a:p>
            <a:r>
              <a:rPr lang="zh-CN" altLang="en-US" dirty="0" smtClean="0"/>
              <a:t>防止旁道攻击带来的危害：</a:t>
            </a:r>
            <a:endParaRPr lang="en-US" altLang="zh-CN" dirty="0" smtClean="0"/>
          </a:p>
          <a:p>
            <a:r>
              <a:rPr lang="zh-CN" altLang="en-US" dirty="0" smtClean="0"/>
              <a:t>（</a:t>
            </a:r>
            <a:r>
              <a:rPr lang="en-US" altLang="zh-CN" dirty="0" smtClean="0"/>
              <a:t>1</a:t>
            </a:r>
            <a:r>
              <a:rPr lang="zh-CN" altLang="en-US" dirty="0" smtClean="0"/>
              <a:t>） 减小乃至消除信息的泄露</a:t>
            </a:r>
            <a:endParaRPr lang="en-US" altLang="zh-CN" dirty="0" smtClean="0"/>
          </a:p>
          <a:p>
            <a:r>
              <a:rPr lang="en-US" altLang="zh-CN" dirty="0" smtClean="0"/>
              <a:t>	</a:t>
            </a:r>
            <a:r>
              <a:rPr lang="zh-CN" altLang="zh-CN" dirty="0" smtClean="0"/>
              <a:t>电路线路调节和</a:t>
            </a:r>
            <a:r>
              <a:rPr lang="zh-CN" altLang="zh-CN" dirty="0" smtClean="0"/>
              <a:t>过滤</a:t>
            </a:r>
            <a:r>
              <a:rPr lang="zh-CN" altLang="en-US" dirty="0" smtClean="0"/>
              <a:t>；</a:t>
            </a:r>
            <a:endParaRPr lang="en-US" altLang="zh-CN" dirty="0" smtClean="0"/>
          </a:p>
          <a:p>
            <a:r>
              <a:rPr lang="en-US" altLang="zh-CN" dirty="0" smtClean="0"/>
              <a:t>	</a:t>
            </a:r>
            <a:r>
              <a:rPr lang="zh-CN" altLang="zh-CN" dirty="0" smtClean="0"/>
              <a:t>在</a:t>
            </a:r>
            <a:r>
              <a:rPr lang="zh-CN" altLang="zh-CN" dirty="0" smtClean="0"/>
              <a:t>泄露的信息中增加</a:t>
            </a:r>
            <a:r>
              <a:rPr lang="zh-CN" altLang="zh-CN" dirty="0" smtClean="0"/>
              <a:t>噪声</a:t>
            </a:r>
            <a:r>
              <a:rPr lang="zh-CN" altLang="en-US" dirty="0" smtClean="0"/>
              <a:t>。</a:t>
            </a:r>
            <a:endParaRPr lang="en-US" altLang="zh-CN" dirty="0" smtClean="0"/>
          </a:p>
          <a:p>
            <a:r>
              <a:rPr lang="zh-CN" altLang="en-US" dirty="0" smtClean="0"/>
              <a:t>（</a:t>
            </a:r>
            <a:r>
              <a:rPr lang="en-US" altLang="zh-CN" dirty="0" smtClean="0"/>
              <a:t>2</a:t>
            </a:r>
            <a:r>
              <a:rPr lang="zh-CN" altLang="en-US" dirty="0" smtClean="0"/>
              <a:t>） 消除泄露的信息与加密数据之间的关系</a:t>
            </a:r>
            <a:endParaRPr lang="en-US" altLang="zh-CN" dirty="0" smtClean="0"/>
          </a:p>
          <a:p>
            <a:r>
              <a:rPr lang="en-US" altLang="zh-CN" dirty="0" smtClean="0"/>
              <a:t>	</a:t>
            </a:r>
            <a:r>
              <a:rPr lang="zh-CN" altLang="zh-CN" dirty="0" smtClean="0"/>
              <a:t>重新设计应用程序或者</a:t>
            </a:r>
            <a:r>
              <a:rPr lang="zh-CN" altLang="zh-CN" dirty="0" smtClean="0"/>
              <a:t>软件</a:t>
            </a:r>
            <a:r>
              <a:rPr lang="zh-CN" altLang="en-US" dirty="0" smtClean="0"/>
              <a:t>：插入虚拟无关随机指令</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网络的威胁 </a:t>
            </a:r>
            <a:r>
              <a:rPr lang="en-US" altLang="zh-CN" dirty="0" smtClean="0"/>
              <a:t>– </a:t>
            </a:r>
            <a:r>
              <a:rPr lang="zh-CN" altLang="en-US" dirty="0" smtClean="0"/>
              <a:t>无线网络的威胁</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7</a:t>
            </a:fld>
            <a:endParaRPr lang="zh-CN" altLang="en-US"/>
          </a:p>
        </p:txBody>
      </p:sp>
      <p:sp>
        <p:nvSpPr>
          <p:cNvPr id="6" name="内容占位符 5"/>
          <p:cNvSpPr>
            <a:spLocks noGrp="1"/>
          </p:cNvSpPr>
          <p:nvPr>
            <p:ph idx="1"/>
          </p:nvPr>
        </p:nvSpPr>
        <p:spPr/>
        <p:txBody>
          <a:bodyPr/>
          <a:lstStyle/>
          <a:p>
            <a:r>
              <a:rPr lang="zh-CN" altLang="en-US" dirty="0" smtClean="0"/>
              <a:t>威胁一：密码被破解</a:t>
            </a:r>
            <a:endParaRPr lang="en-US" altLang="zh-CN" dirty="0" smtClean="0"/>
          </a:p>
          <a:p>
            <a:r>
              <a:rPr lang="en-US" altLang="zh-CN" dirty="0" smtClean="0"/>
              <a:t>	</a:t>
            </a:r>
            <a:r>
              <a:rPr lang="zh-CN" altLang="en-US" dirty="0" smtClean="0"/>
              <a:t>（</a:t>
            </a:r>
            <a:r>
              <a:rPr lang="en-US" altLang="zh-CN" dirty="0" smtClean="0"/>
              <a:t>1</a:t>
            </a:r>
            <a:r>
              <a:rPr lang="zh-CN" altLang="en-US" dirty="0" smtClean="0"/>
              <a:t>）字典攻击</a:t>
            </a:r>
            <a:endParaRPr lang="en-US" altLang="zh-CN" dirty="0" smtClean="0"/>
          </a:p>
          <a:p>
            <a:r>
              <a:rPr lang="en-US" altLang="zh-CN" dirty="0" smtClean="0"/>
              <a:t>	</a:t>
            </a:r>
            <a:r>
              <a:rPr lang="zh-CN" altLang="en-US" dirty="0" smtClean="0"/>
              <a:t>（</a:t>
            </a:r>
            <a:r>
              <a:rPr lang="en-US" altLang="zh-CN" dirty="0" smtClean="0"/>
              <a:t>2</a:t>
            </a:r>
            <a:r>
              <a:rPr lang="zh-CN" altLang="en-US" dirty="0" smtClean="0"/>
              <a:t>）无线钓鱼网络</a:t>
            </a:r>
            <a:endParaRPr lang="en-US" altLang="zh-CN" dirty="0" smtClean="0"/>
          </a:p>
          <a:p>
            <a:r>
              <a:rPr lang="en-US" altLang="zh-CN" dirty="0" smtClean="0"/>
              <a:t>	</a:t>
            </a:r>
            <a:r>
              <a:rPr lang="zh-CN" altLang="en-US" dirty="0" smtClean="0"/>
              <a:t>（</a:t>
            </a:r>
            <a:r>
              <a:rPr lang="en-US" altLang="zh-CN" dirty="0" smtClean="0"/>
              <a:t>3</a:t>
            </a:r>
            <a:r>
              <a:rPr lang="zh-CN" altLang="en-US" dirty="0" smtClean="0"/>
              <a:t>）信息监听</a:t>
            </a:r>
            <a:endParaRPr lang="en-US" altLang="zh-CN" dirty="0" smtClean="0"/>
          </a:p>
          <a:p>
            <a:r>
              <a:rPr lang="zh-CN" altLang="en-US" dirty="0" smtClean="0"/>
              <a:t>威胁二：员工私设秘密网络</a:t>
            </a:r>
            <a:endParaRPr lang="en-US" altLang="zh-CN" dirty="0" smtClean="0"/>
          </a:p>
          <a:p>
            <a:r>
              <a:rPr lang="zh-CN" altLang="en-US" dirty="0" smtClean="0"/>
              <a:t>威胁三：加密密文被破解</a:t>
            </a:r>
            <a:endParaRPr lang="en-US" altLang="zh-CN" dirty="0" smtClean="0"/>
          </a:p>
          <a:p>
            <a:r>
              <a:rPr lang="zh-CN" altLang="en-US" dirty="0" smtClean="0"/>
              <a:t>威胁四：无线网络</a:t>
            </a:r>
            <a:r>
              <a:rPr lang="en-US" altLang="zh-CN" dirty="0" smtClean="0"/>
              <a:t>MAC</a:t>
            </a:r>
            <a:r>
              <a:rPr lang="zh-CN" altLang="en-US" dirty="0" smtClean="0"/>
              <a:t>地址过滤漏洞</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恶意软件</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8</a:t>
            </a:fld>
            <a:endParaRPr lang="zh-CN" altLang="en-US"/>
          </a:p>
        </p:txBody>
      </p:sp>
      <p:sp>
        <p:nvSpPr>
          <p:cNvPr id="6" name="内容占位符 5"/>
          <p:cNvSpPr>
            <a:spLocks noGrp="1"/>
          </p:cNvSpPr>
          <p:nvPr>
            <p:ph idx="1"/>
          </p:nvPr>
        </p:nvSpPr>
        <p:spPr/>
        <p:txBody>
          <a:bodyPr/>
          <a:lstStyle/>
          <a:p>
            <a:r>
              <a:rPr lang="zh-CN" altLang="en-US" dirty="0" smtClean="0"/>
              <a:t>（</a:t>
            </a:r>
            <a:r>
              <a:rPr lang="en-US" altLang="zh-CN" dirty="0" smtClean="0"/>
              <a:t>1</a:t>
            </a:r>
            <a:r>
              <a:rPr lang="zh-CN" altLang="en-US" dirty="0" smtClean="0"/>
              <a:t>）病毒</a:t>
            </a:r>
            <a:endParaRPr lang="en-US" altLang="zh-CN" dirty="0" smtClean="0"/>
          </a:p>
          <a:p>
            <a:r>
              <a:rPr lang="zh-CN" altLang="en-US" dirty="0" smtClean="0"/>
              <a:t>（</a:t>
            </a:r>
            <a:r>
              <a:rPr lang="en-US" altLang="zh-CN" dirty="0" smtClean="0"/>
              <a:t>2</a:t>
            </a:r>
            <a:r>
              <a:rPr lang="zh-CN" altLang="en-US" dirty="0" smtClean="0"/>
              <a:t>）蠕虫</a:t>
            </a:r>
            <a:endParaRPr lang="en-US" altLang="zh-CN" dirty="0" smtClean="0"/>
          </a:p>
          <a:p>
            <a:r>
              <a:rPr lang="zh-CN" altLang="en-US" dirty="0" smtClean="0"/>
              <a:t>（</a:t>
            </a:r>
            <a:r>
              <a:rPr lang="en-US" altLang="zh-CN" dirty="0" smtClean="0"/>
              <a:t>3</a:t>
            </a:r>
            <a:r>
              <a:rPr lang="zh-CN" altLang="en-US" dirty="0" smtClean="0"/>
              <a:t>）木马</a:t>
            </a:r>
            <a:endParaRPr lang="en-US" altLang="zh-CN" dirty="0" smtClean="0"/>
          </a:p>
          <a:p>
            <a:r>
              <a:rPr lang="zh-CN" altLang="en-US" dirty="0" smtClean="0"/>
              <a:t>（</a:t>
            </a:r>
            <a:r>
              <a:rPr lang="en-US" altLang="zh-CN" dirty="0" smtClean="0"/>
              <a:t>4</a:t>
            </a:r>
            <a:r>
              <a:rPr lang="zh-CN" altLang="en-US" dirty="0" smtClean="0"/>
              <a:t>）其他威胁</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恶意软件 </a:t>
            </a:r>
            <a:r>
              <a:rPr lang="en-US" altLang="zh-CN" dirty="0" smtClean="0"/>
              <a:t>– </a:t>
            </a:r>
            <a:r>
              <a:rPr lang="zh-CN" altLang="en-US" dirty="0" smtClean="0"/>
              <a:t>病毒</a:t>
            </a:r>
            <a:endParaRPr lang="zh-CN" altLang="en-US" dirty="0"/>
          </a:p>
        </p:txBody>
      </p:sp>
      <p:sp>
        <p:nvSpPr>
          <p:cNvPr id="3" name="日期占位符 2"/>
          <p:cNvSpPr>
            <a:spLocks noGrp="1"/>
          </p:cNvSpPr>
          <p:nvPr>
            <p:ph type="dt" sz="half" idx="10"/>
          </p:nvPr>
        </p:nvSpPr>
        <p:spPr/>
        <p:txBody>
          <a:bodyPr/>
          <a:lstStyle/>
          <a:p>
            <a:fld id="{DB5C99A0-5F28-4A51-9F65-EDAD62957D17}" type="datetime1">
              <a:rPr lang="zh-CN" altLang="en-US" smtClean="0"/>
              <a:pPr/>
              <a:t>2014/6/20</a:t>
            </a:fld>
            <a:endParaRPr lang="zh-CN" altLang="en-US" dirty="0"/>
          </a:p>
        </p:txBody>
      </p:sp>
      <p:sp>
        <p:nvSpPr>
          <p:cNvPr id="4" name="页脚占位符 3"/>
          <p:cNvSpPr>
            <a:spLocks noGrp="1"/>
          </p:cNvSpPr>
          <p:nvPr>
            <p:ph type="ftr" sz="quarter" idx="11"/>
          </p:nvPr>
        </p:nvSpPr>
        <p:spPr/>
        <p:txBody>
          <a:bodyPr/>
          <a:lstStyle/>
          <a:p>
            <a:r>
              <a:rPr lang="en-US" altLang="zh-CN" smtClean="0"/>
              <a:t>Dr. </a:t>
            </a:r>
            <a:r>
              <a:rPr lang="zh-CN" altLang="en-US" smtClean="0"/>
              <a:t>沙行勉</a:t>
            </a:r>
            <a:endParaRPr lang="zh-CN" altLang="en-US" dirty="0"/>
          </a:p>
        </p:txBody>
      </p:sp>
      <p:sp>
        <p:nvSpPr>
          <p:cNvPr id="5" name="灯片编号占位符 4"/>
          <p:cNvSpPr>
            <a:spLocks noGrp="1"/>
          </p:cNvSpPr>
          <p:nvPr>
            <p:ph type="sldNum" sz="quarter" idx="12"/>
          </p:nvPr>
        </p:nvSpPr>
        <p:spPr/>
        <p:txBody>
          <a:bodyPr/>
          <a:lstStyle/>
          <a:p>
            <a:fld id="{75B6CC0E-6B2B-427F-9144-B8378FB03372}" type="slidenum">
              <a:rPr lang="zh-CN" altLang="en-US" smtClean="0"/>
              <a:pPr/>
              <a:t>9</a:t>
            </a:fld>
            <a:endParaRPr lang="zh-CN" altLang="en-US"/>
          </a:p>
        </p:txBody>
      </p:sp>
      <p:sp>
        <p:nvSpPr>
          <p:cNvPr id="6" name="内容占位符 5"/>
          <p:cNvSpPr>
            <a:spLocks noGrp="1"/>
          </p:cNvSpPr>
          <p:nvPr>
            <p:ph idx="1"/>
          </p:nvPr>
        </p:nvSpPr>
        <p:spPr/>
        <p:txBody>
          <a:bodyPr/>
          <a:lstStyle/>
          <a:p>
            <a:r>
              <a:rPr lang="zh-CN" altLang="en-US" dirty="0" smtClean="0"/>
              <a:t>（</a:t>
            </a:r>
            <a:r>
              <a:rPr lang="en-US" altLang="zh-CN" dirty="0" smtClean="0"/>
              <a:t>1</a:t>
            </a:r>
            <a:r>
              <a:rPr lang="zh-CN" altLang="en-US" dirty="0" smtClean="0"/>
              <a:t>）文件型病毒</a:t>
            </a:r>
            <a:endParaRPr lang="en-US" altLang="zh-CN" dirty="0" smtClean="0"/>
          </a:p>
          <a:p>
            <a:r>
              <a:rPr lang="en-US" altLang="zh-CN" dirty="0" smtClean="0"/>
              <a:t>	</a:t>
            </a:r>
            <a:r>
              <a:rPr lang="zh-CN" altLang="en-US" dirty="0" smtClean="0"/>
              <a:t>感染文件，如</a:t>
            </a:r>
            <a:r>
              <a:rPr lang="en-US" altLang="zh-CN" dirty="0" smtClean="0"/>
              <a:t>.exe</a:t>
            </a:r>
            <a:r>
              <a:rPr lang="zh-CN" altLang="en-US" dirty="0" smtClean="0"/>
              <a:t>、</a:t>
            </a:r>
            <a:r>
              <a:rPr lang="en-US" altLang="zh-CN" dirty="0" smtClean="0"/>
              <a:t>.com</a:t>
            </a:r>
            <a:r>
              <a:rPr lang="zh-CN" altLang="en-US" dirty="0" smtClean="0"/>
              <a:t>等等</a:t>
            </a:r>
            <a:endParaRPr lang="en-US" altLang="zh-CN" dirty="0" smtClean="0"/>
          </a:p>
          <a:p>
            <a:r>
              <a:rPr lang="zh-CN" altLang="en-US" dirty="0" smtClean="0"/>
              <a:t>（</a:t>
            </a:r>
            <a:r>
              <a:rPr lang="en-US" altLang="zh-CN" dirty="0" smtClean="0"/>
              <a:t>2</a:t>
            </a:r>
            <a:r>
              <a:rPr lang="zh-CN" altLang="en-US" dirty="0" smtClean="0"/>
              <a:t>）引导型病毒</a:t>
            </a:r>
            <a:endParaRPr lang="en-US" altLang="zh-CN" dirty="0" smtClean="0"/>
          </a:p>
          <a:p>
            <a:r>
              <a:rPr lang="en-US" altLang="zh-CN" dirty="0" smtClean="0"/>
              <a:t>	</a:t>
            </a:r>
            <a:r>
              <a:rPr lang="zh-CN" altLang="en-US" dirty="0" smtClean="0"/>
              <a:t>感染内存</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章信息">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955</TotalTime>
  <Words>4556</Words>
  <Application>Microsoft Office PowerPoint</Application>
  <PresentationFormat>全屏显示(4:3)</PresentationFormat>
  <Paragraphs>464</Paragraphs>
  <Slides>61</Slides>
  <Notes>1</Notes>
  <HiddenSlides>0</HiddenSlides>
  <MMClips>0</MMClips>
  <ScaleCrop>false</ScaleCrop>
  <HeadingPairs>
    <vt:vector size="4" baseType="variant">
      <vt:variant>
        <vt:lpstr>主题</vt:lpstr>
      </vt:variant>
      <vt:variant>
        <vt:i4>1</vt:i4>
      </vt:variant>
      <vt:variant>
        <vt:lpstr>幻灯片标题</vt:lpstr>
      </vt:variant>
      <vt:variant>
        <vt:i4>61</vt:i4>
      </vt:variant>
    </vt:vector>
  </HeadingPairs>
  <TitlesOfParts>
    <vt:vector size="62" baseType="lpstr">
      <vt:lpstr>章信息</vt:lpstr>
      <vt:lpstr>第八章 信息安全</vt:lpstr>
      <vt:lpstr>第1节 引言</vt:lpstr>
      <vt:lpstr>第2节 常见威胁</vt:lpstr>
      <vt:lpstr>网络的威胁</vt:lpstr>
      <vt:lpstr>网络的威胁 –网络钓鱼</vt:lpstr>
      <vt:lpstr>网络的威胁 –网络钓鱼</vt:lpstr>
      <vt:lpstr>网络的威胁 – 无线网络的威胁</vt:lpstr>
      <vt:lpstr>恶意软件</vt:lpstr>
      <vt:lpstr>恶意软件 – 病毒</vt:lpstr>
      <vt:lpstr>病毒 -- 文件型病毒</vt:lpstr>
      <vt:lpstr>病毒 -- 引导型病毒</vt:lpstr>
      <vt:lpstr>恶意软件 -- 蠕虫</vt:lpstr>
      <vt:lpstr>蠕虫 -- 入侵计算机方式</vt:lpstr>
      <vt:lpstr>栈溢出</vt:lpstr>
      <vt:lpstr>恶意软件 -- 木马</vt:lpstr>
      <vt:lpstr>恶意软件 -- 木马</vt:lpstr>
      <vt:lpstr>恶意软件 -- 其他威胁</vt:lpstr>
      <vt:lpstr>拒绝服务</vt:lpstr>
      <vt:lpstr>拒绝服务</vt:lpstr>
      <vt:lpstr>第3节 措施和技术</vt:lpstr>
      <vt:lpstr>密码学</vt:lpstr>
      <vt:lpstr>古典密码学</vt:lpstr>
      <vt:lpstr>古典密码学</vt:lpstr>
      <vt:lpstr>古典密码学</vt:lpstr>
      <vt:lpstr>现代密码学</vt:lpstr>
      <vt:lpstr>对称加密</vt:lpstr>
      <vt:lpstr>对称加密</vt:lpstr>
      <vt:lpstr>对称加密</vt:lpstr>
      <vt:lpstr>对称加密</vt:lpstr>
      <vt:lpstr>非对称加密</vt:lpstr>
      <vt:lpstr>非对称加密</vt:lpstr>
      <vt:lpstr>RSA加解密过程</vt:lpstr>
      <vt:lpstr>RSA的安全性</vt:lpstr>
      <vt:lpstr>RSA的安全性</vt:lpstr>
      <vt:lpstr>RSA的安全性</vt:lpstr>
      <vt:lpstr>现代密码系统</vt:lpstr>
      <vt:lpstr>防火墙</vt:lpstr>
      <vt:lpstr>防火墙</vt:lpstr>
      <vt:lpstr>防火墙</vt:lpstr>
      <vt:lpstr>包过滤防火墙</vt:lpstr>
      <vt:lpstr>Windows自带防火墙</vt:lpstr>
      <vt:lpstr>Windows自带防火墙</vt:lpstr>
      <vt:lpstr>入侵检测</vt:lpstr>
      <vt:lpstr>入侵检测</vt:lpstr>
      <vt:lpstr>入侵检测</vt:lpstr>
      <vt:lpstr>入侵检测例子</vt:lpstr>
      <vt:lpstr>入侵检测例子</vt:lpstr>
      <vt:lpstr>网络安全</vt:lpstr>
      <vt:lpstr>网络安全</vt:lpstr>
      <vt:lpstr>网络安全</vt:lpstr>
      <vt:lpstr>系统安全</vt:lpstr>
      <vt:lpstr>系统安全</vt:lpstr>
      <vt:lpstr>系统安全</vt:lpstr>
      <vt:lpstr>杀毒软件</vt:lpstr>
      <vt:lpstr>杀毒软件</vt:lpstr>
      <vt:lpstr>第4节 手机病毒</vt:lpstr>
      <vt:lpstr>第5节 硬件安全</vt:lpstr>
      <vt:lpstr>木马电路</vt:lpstr>
      <vt:lpstr>木马电路</vt:lpstr>
      <vt:lpstr>旁道攻击</vt:lpstr>
      <vt:lpstr>旁道攻击</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John</cp:lastModifiedBy>
  <cp:revision>75</cp:revision>
  <dcterms:created xsi:type="dcterms:W3CDTF">2014-06-13T02:51:02Z</dcterms:created>
  <dcterms:modified xsi:type="dcterms:W3CDTF">2014-06-20T13:13:37Z</dcterms:modified>
</cp:coreProperties>
</file>