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notesMasterIdLst>
    <p:notesMasterId r:id="rId51"/>
  </p:notesMasterIdLst>
  <p:sldIdLst>
    <p:sldId id="354" r:id="rId2"/>
    <p:sldId id="440" r:id="rId3"/>
    <p:sldId id="446" r:id="rId4"/>
    <p:sldId id="441" r:id="rId5"/>
    <p:sldId id="453" r:id="rId6"/>
    <p:sldId id="361" r:id="rId7"/>
    <p:sldId id="447" r:id="rId8"/>
    <p:sldId id="448" r:id="rId9"/>
    <p:sldId id="449" r:id="rId10"/>
    <p:sldId id="450" r:id="rId11"/>
    <p:sldId id="454" r:id="rId12"/>
    <p:sldId id="455" r:id="rId13"/>
    <p:sldId id="456" r:id="rId14"/>
    <p:sldId id="457" r:id="rId15"/>
    <p:sldId id="458" r:id="rId16"/>
    <p:sldId id="459" r:id="rId17"/>
    <p:sldId id="460" r:id="rId18"/>
    <p:sldId id="445" r:id="rId19"/>
    <p:sldId id="461" r:id="rId20"/>
    <p:sldId id="469" r:id="rId21"/>
    <p:sldId id="462" r:id="rId22"/>
    <p:sldId id="463" r:id="rId23"/>
    <p:sldId id="464" r:id="rId24"/>
    <p:sldId id="465" r:id="rId25"/>
    <p:sldId id="466" r:id="rId26"/>
    <p:sldId id="467" r:id="rId27"/>
    <p:sldId id="468" r:id="rId28"/>
    <p:sldId id="470" r:id="rId29"/>
    <p:sldId id="472" r:id="rId30"/>
    <p:sldId id="471" r:id="rId31"/>
    <p:sldId id="474" r:id="rId32"/>
    <p:sldId id="473"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37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5BB"/>
    <a:srgbClr val="1DC4FF"/>
    <a:srgbClr val="33CCFF"/>
    <a:srgbClr val="CCECFF"/>
    <a:srgbClr val="00467F"/>
    <a:srgbClr val="CC66FF"/>
    <a:srgbClr val="00A5E0"/>
    <a:srgbClr val="CCFFCC"/>
    <a:srgbClr val="66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8" autoAdjust="0"/>
    <p:restoredTop sz="88589" autoAdjust="0"/>
  </p:normalViewPr>
  <p:slideViewPr>
    <p:cSldViewPr snapToGrid="0">
      <p:cViewPr varScale="1">
        <p:scale>
          <a:sx n="87" d="100"/>
          <a:sy n="87" d="100"/>
        </p:scale>
        <p:origin x="57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264E4-53A3-4F7C-8B3E-6A67B43EB240}" type="datetimeFigureOut">
              <a:rPr lang="zh-CN" altLang="en-US" smtClean="0"/>
              <a:t>2024/10/12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E39E-CA4C-4F96-A80C-DC7C4173A55D}" type="slidenum">
              <a:rPr lang="zh-CN" altLang="en-US" smtClean="0"/>
              <a:t>‹#›</a:t>
            </a:fld>
            <a:endParaRPr lang="zh-CN" altLang="en-US"/>
          </a:p>
        </p:txBody>
      </p:sp>
    </p:spTree>
    <p:extLst>
      <p:ext uri="{BB962C8B-B14F-4D97-AF65-F5344CB8AC3E}">
        <p14:creationId xmlns:p14="http://schemas.microsoft.com/office/powerpoint/2010/main" val="69681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a:t>
            </a:fld>
            <a:endParaRPr lang="zh-CN" altLang="en-US"/>
          </a:p>
        </p:txBody>
      </p:sp>
    </p:spTree>
    <p:extLst>
      <p:ext uri="{BB962C8B-B14F-4D97-AF65-F5344CB8AC3E}">
        <p14:creationId xmlns:p14="http://schemas.microsoft.com/office/powerpoint/2010/main" val="254150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10</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11</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12</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13</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14</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15</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16</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17</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首先，是立项依据。</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fld id="{9B70C612-231A-45B6-842A-26EB429B5E06}"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19</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a:t>
            </a:fld>
            <a:endParaRPr lang="zh-CN" altLang="en-US"/>
          </a:p>
        </p:txBody>
      </p:sp>
    </p:spTree>
    <p:extLst>
      <p:ext uri="{BB962C8B-B14F-4D97-AF65-F5344CB8AC3E}">
        <p14:creationId xmlns:p14="http://schemas.microsoft.com/office/powerpoint/2010/main" val="254150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20</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21</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22</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23</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24</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25</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26</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27</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首先，是立项依据。</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fld id="{9B70C612-231A-45B6-842A-26EB429B5E06}"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29</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30</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31</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32</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33</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34</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首先，是立项依据。</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fld id="{9B70C612-231A-45B6-842A-26EB429B5E06}"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36</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37</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38</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39</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首先，是立项依据。</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fld id="{9B70C612-231A-45B6-842A-26EB429B5E06}"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40</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41</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42</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43</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44</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45</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46</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47</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48</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谢谢，欢迎各位评审专家指正</a:t>
            </a:r>
          </a:p>
        </p:txBody>
      </p:sp>
      <p:sp>
        <p:nvSpPr>
          <p:cNvPr id="4" name="灯片编号占位符 3"/>
          <p:cNvSpPr>
            <a:spLocks noGrp="1"/>
          </p:cNvSpPr>
          <p:nvPr>
            <p:ph type="sldNum" sz="quarter" idx="10"/>
          </p:nvPr>
        </p:nvSpPr>
        <p:spPr/>
        <p:txBody>
          <a:bodyPr/>
          <a:lstStyle/>
          <a:p>
            <a:fld id="{A21EE39E-CA4C-4F96-A80C-DC7C4173A55D}" type="slidenum">
              <a:rPr lang="zh-CN" altLang="en-US" smtClean="0"/>
              <a:t>49</a:t>
            </a:fld>
            <a:endParaRPr lang="zh-CN" altLang="en-US"/>
          </a:p>
        </p:txBody>
      </p:sp>
    </p:spTree>
    <p:extLst>
      <p:ext uri="{BB962C8B-B14F-4D97-AF65-F5344CB8AC3E}">
        <p14:creationId xmlns:p14="http://schemas.microsoft.com/office/powerpoint/2010/main" val="641914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5</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6</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7</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8</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微软雅黑" panose="020B0503020204020204" pitchFamily="34" charset="-122"/>
                <a:ea typeface="微软雅黑" panose="020B0503020204020204" pitchFamily="34" charset="-122"/>
              </a:rPr>
              <a:t> 交叉学科，自动化仪表、</a:t>
            </a:r>
            <a:endParaRPr lang="en-US" altLang="zh-CN" dirty="0"/>
          </a:p>
        </p:txBody>
      </p:sp>
      <p:sp>
        <p:nvSpPr>
          <p:cNvPr id="4" name="灯片编号占位符 3"/>
          <p:cNvSpPr>
            <a:spLocks noGrp="1"/>
          </p:cNvSpPr>
          <p:nvPr>
            <p:ph type="sldNum" sz="quarter" idx="10"/>
          </p:nvPr>
        </p:nvSpPr>
        <p:spPr/>
        <p:txBody>
          <a:bodyPr/>
          <a:lstStyle/>
          <a:p>
            <a:fld id="{A21EE39E-CA4C-4F96-A80C-DC7C4173A55D}" type="slidenum">
              <a:rPr lang="zh-CN" altLang="en-US" smtClean="0"/>
              <a:t>9</a:t>
            </a:fld>
            <a:endParaRPr lang="zh-CN" altLang="en-US"/>
          </a:p>
        </p:txBody>
      </p:sp>
    </p:spTree>
    <p:extLst>
      <p:ext uri="{BB962C8B-B14F-4D97-AF65-F5344CB8AC3E}">
        <p14:creationId xmlns:p14="http://schemas.microsoft.com/office/powerpoint/2010/main" val="392664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2C926-329E-43DE-A990-3A07A2A534C7}"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2024/10/12</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C3CEF-B625-4558-9E75-934060632C1B}"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291395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D235F7-D91D-48E1-AEFC-AC9CD0E06714}"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2024/10/12</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42A982-3A61-4A3F-9BF9-00E23E2A1567}"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820506"/>
      </p:ext>
    </p:extLst>
  </p:cSld>
  <p:clrMap bg1="lt1" tx1="dk1" bg2="lt2" tx2="dk2" accent1="accent1" accent2="accent2" accent3="accent3" accent4="accent4" accent5="accent5" accent6="accent6" hlink="hlink" folHlink="folHlink"/>
  <p:sldLayoutIdLst>
    <p:sldLayoutId id="2147483892" r:id="rId1"/>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20.bin"/><Relationship Id="rId3" Type="http://schemas.openxmlformats.org/officeDocument/2006/relationships/image" Target="../media/image1.jpeg"/><Relationship Id="rId7" Type="http://schemas.openxmlformats.org/officeDocument/2006/relationships/oleObject" Target="../embeddings/oleObject17.bin"/><Relationship Id="rId12" Type="http://schemas.openxmlformats.org/officeDocument/2006/relationships/image" Target="../media/image23.w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image" Target="../media/image25.png"/><Relationship Id="rId10" Type="http://schemas.openxmlformats.org/officeDocument/2006/relationships/image" Target="../media/image22.wmf"/><Relationship Id="rId4" Type="http://schemas.openxmlformats.org/officeDocument/2006/relationships/image" Target="../media/image2.jpeg"/><Relationship Id="rId9" Type="http://schemas.openxmlformats.org/officeDocument/2006/relationships/oleObject" Target="../embeddings/oleObject18.bin"/><Relationship Id="rId14" Type="http://schemas.openxmlformats.org/officeDocument/2006/relationships/image" Target="../media/image24.wmf"/></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oleObject" Target="../embeddings/oleObject25.bin"/><Relationship Id="rId3" Type="http://schemas.openxmlformats.org/officeDocument/2006/relationships/image" Target="../media/image1.jpeg"/><Relationship Id="rId7" Type="http://schemas.openxmlformats.org/officeDocument/2006/relationships/oleObject" Target="../embeddings/oleObject22.bin"/><Relationship Id="rId12" Type="http://schemas.openxmlformats.org/officeDocument/2006/relationships/image" Target="../media/image39.wmf"/><Relationship Id="rId2" Type="http://schemas.openxmlformats.org/officeDocument/2006/relationships/notesSlide" Target="../notesSlides/notesSlide20.xml"/><Relationship Id="rId16" Type="http://schemas.openxmlformats.org/officeDocument/2006/relationships/image" Target="../media/image41.wmf"/><Relationship Id="rId1" Type="http://schemas.openxmlformats.org/officeDocument/2006/relationships/slideLayout" Target="../slideLayouts/slideLayout1.xml"/><Relationship Id="rId6" Type="http://schemas.openxmlformats.org/officeDocument/2006/relationships/image" Target="../media/image36.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8.wmf"/><Relationship Id="rId4" Type="http://schemas.openxmlformats.org/officeDocument/2006/relationships/image" Target="../media/image2.jpeg"/><Relationship Id="rId9" Type="http://schemas.openxmlformats.org/officeDocument/2006/relationships/oleObject" Target="../embeddings/oleObject23.bin"/><Relationship Id="rId14" Type="http://schemas.openxmlformats.org/officeDocument/2006/relationships/image" Target="../media/image40.wmf"/></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oleObject" Target="../embeddings/oleObject27.bin"/><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50.wmf"/><Relationship Id="rId3" Type="http://schemas.openxmlformats.org/officeDocument/2006/relationships/image" Target="../media/image1.jpeg"/><Relationship Id="rId7" Type="http://schemas.openxmlformats.org/officeDocument/2006/relationships/image" Target="../media/image47.wmf"/><Relationship Id="rId12" Type="http://schemas.openxmlformats.org/officeDocument/2006/relationships/oleObject" Target="../embeddings/oleObject31.bin"/><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oleObject" Target="../embeddings/oleObject28.bin"/><Relationship Id="rId11" Type="http://schemas.openxmlformats.org/officeDocument/2006/relationships/image" Target="../media/image49.wmf"/><Relationship Id="rId5" Type="http://schemas.openxmlformats.org/officeDocument/2006/relationships/image" Target="../media/image46.png"/><Relationship Id="rId15" Type="http://schemas.openxmlformats.org/officeDocument/2006/relationships/image" Target="../media/image51.wmf"/><Relationship Id="rId10" Type="http://schemas.openxmlformats.org/officeDocument/2006/relationships/oleObject" Target="../embeddings/oleObject30.bin"/><Relationship Id="rId4" Type="http://schemas.openxmlformats.org/officeDocument/2006/relationships/image" Target="../media/image2.jpeg"/><Relationship Id="rId9" Type="http://schemas.openxmlformats.org/officeDocument/2006/relationships/image" Target="../media/image48.wmf"/><Relationship Id="rId1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1.jpeg"/><Relationship Id="rId7" Type="http://schemas.openxmlformats.org/officeDocument/2006/relationships/oleObject" Target="../embeddings/oleObject34.bin"/><Relationship Id="rId12" Type="http://schemas.openxmlformats.org/officeDocument/2006/relationships/image" Target="../media/image55.w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2.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54.wmf"/><Relationship Id="rId4" Type="http://schemas.openxmlformats.org/officeDocument/2006/relationships/image" Target="../media/image2.jpeg"/><Relationship Id="rId9"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1.jpeg"/><Relationship Id="rId7" Type="http://schemas.openxmlformats.org/officeDocument/2006/relationships/oleObject" Target="../embeddings/oleObject38.bin"/><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6.wmf"/><Relationship Id="rId5" Type="http://schemas.openxmlformats.org/officeDocument/2006/relationships/oleObject" Target="../embeddings/oleObject37.bin"/><Relationship Id="rId4" Type="http://schemas.openxmlformats.org/officeDocument/2006/relationships/image" Target="../media/image2.jpeg"/><Relationship Id="rId9"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43.bin"/><Relationship Id="rId18" Type="http://schemas.openxmlformats.org/officeDocument/2006/relationships/image" Target="../media/image65.wmf"/><Relationship Id="rId3" Type="http://schemas.openxmlformats.org/officeDocument/2006/relationships/image" Target="../media/image1.jpeg"/><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62.wmf"/><Relationship Id="rId17" Type="http://schemas.openxmlformats.org/officeDocument/2006/relationships/oleObject" Target="../embeddings/oleObject45.bin"/><Relationship Id="rId25" Type="http://schemas.openxmlformats.org/officeDocument/2006/relationships/image" Target="../media/image69.png"/><Relationship Id="rId2" Type="http://schemas.openxmlformats.org/officeDocument/2006/relationships/notesSlide" Target="../notesSlides/notesSlide30.xml"/><Relationship Id="rId16" Type="http://schemas.openxmlformats.org/officeDocument/2006/relationships/image" Target="../media/image64.wmf"/><Relationship Id="rId20" Type="http://schemas.openxmlformats.org/officeDocument/2006/relationships/image" Target="../media/image66.wmf"/><Relationship Id="rId1" Type="http://schemas.openxmlformats.org/officeDocument/2006/relationships/slideLayout" Target="../slideLayouts/slideLayout1.xml"/><Relationship Id="rId6" Type="http://schemas.openxmlformats.org/officeDocument/2006/relationships/image" Target="../media/image14.wmf"/><Relationship Id="rId11" Type="http://schemas.openxmlformats.org/officeDocument/2006/relationships/oleObject" Target="../embeddings/oleObject42.bin"/><Relationship Id="rId24" Type="http://schemas.openxmlformats.org/officeDocument/2006/relationships/image" Target="../media/image68.wmf"/><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10" Type="http://schemas.openxmlformats.org/officeDocument/2006/relationships/image" Target="../media/image61.wmf"/><Relationship Id="rId19" Type="http://schemas.openxmlformats.org/officeDocument/2006/relationships/oleObject" Target="../embeddings/oleObject46.bin"/><Relationship Id="rId4" Type="http://schemas.openxmlformats.org/officeDocument/2006/relationships/image" Target="../media/image2.jpeg"/><Relationship Id="rId9" Type="http://schemas.openxmlformats.org/officeDocument/2006/relationships/oleObject" Target="../embeddings/oleObject41.bin"/><Relationship Id="rId14" Type="http://schemas.openxmlformats.org/officeDocument/2006/relationships/image" Target="../media/image63.wmf"/><Relationship Id="rId22" Type="http://schemas.openxmlformats.org/officeDocument/2006/relationships/image" Target="../media/image67.wmf"/></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jpeg"/><Relationship Id="rId7" Type="http://schemas.openxmlformats.org/officeDocument/2006/relationships/oleObject" Target="../embeddings/oleObject50.bin"/><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1.wmf"/><Relationship Id="rId5" Type="http://schemas.openxmlformats.org/officeDocument/2006/relationships/oleObject" Target="../embeddings/oleObject49.bin"/><Relationship Id="rId10" Type="http://schemas.openxmlformats.org/officeDocument/2006/relationships/image" Target="../media/image73.wmf"/><Relationship Id="rId4" Type="http://schemas.openxmlformats.org/officeDocument/2006/relationships/image" Target="../media/image2.jpeg"/><Relationship Id="rId9"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56.bin"/><Relationship Id="rId3" Type="http://schemas.openxmlformats.org/officeDocument/2006/relationships/image" Target="../media/image1.jpeg"/><Relationship Id="rId7" Type="http://schemas.openxmlformats.org/officeDocument/2006/relationships/oleObject" Target="../embeddings/oleObject53.bin"/><Relationship Id="rId12" Type="http://schemas.openxmlformats.org/officeDocument/2006/relationships/image" Target="../media/image77.wmf"/><Relationship Id="rId2" Type="http://schemas.openxmlformats.org/officeDocument/2006/relationships/notesSlide" Target="../notesSlides/notesSlide33.xml"/><Relationship Id="rId16" Type="http://schemas.openxmlformats.org/officeDocument/2006/relationships/image" Target="../media/image79.wmf"/><Relationship Id="rId1" Type="http://schemas.openxmlformats.org/officeDocument/2006/relationships/slideLayout" Target="../slideLayouts/slideLayout1.xml"/><Relationship Id="rId6" Type="http://schemas.openxmlformats.org/officeDocument/2006/relationships/image" Target="../media/image74.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76.wmf"/><Relationship Id="rId4" Type="http://schemas.openxmlformats.org/officeDocument/2006/relationships/image" Target="../media/image2.jpeg"/><Relationship Id="rId9" Type="http://schemas.openxmlformats.org/officeDocument/2006/relationships/oleObject" Target="../embeddings/oleObject54.bin"/><Relationship Id="rId14" Type="http://schemas.openxmlformats.org/officeDocument/2006/relationships/image" Target="../media/image78.wmf"/></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82.wmf"/><Relationship Id="rId5" Type="http://schemas.openxmlformats.org/officeDocument/2006/relationships/oleObject" Target="../embeddings/oleObject58.bin"/><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83.wmf"/><Relationship Id="rId5" Type="http://schemas.openxmlformats.org/officeDocument/2006/relationships/oleObject" Target="../embeddings/oleObject59.bin"/><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6.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85.wmf"/><Relationship Id="rId5" Type="http://schemas.openxmlformats.org/officeDocument/2006/relationships/oleObject" Target="../embeddings/oleObject60.bin"/><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1.jpeg"/><Relationship Id="rId7" Type="http://schemas.openxmlformats.org/officeDocument/2006/relationships/oleObject" Target="../embeddings/oleObject62.bin"/><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87.wmf"/><Relationship Id="rId5" Type="http://schemas.openxmlformats.org/officeDocument/2006/relationships/oleObject" Target="../embeddings/oleObject61.bin"/><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1.jpeg"/><Relationship Id="rId7" Type="http://schemas.openxmlformats.org/officeDocument/2006/relationships/oleObject" Target="../embeddings/oleObject63.bin"/><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93.png"/><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9.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5.bin"/><Relationship Id="rId18" Type="http://schemas.openxmlformats.org/officeDocument/2006/relationships/image" Target="../media/image9.wmf"/><Relationship Id="rId3" Type="http://schemas.openxmlformats.org/officeDocument/2006/relationships/image" Target="../media/image1.jpeg"/><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6.wmf"/><Relationship Id="rId17" Type="http://schemas.openxmlformats.org/officeDocument/2006/relationships/oleObject" Target="../embeddings/oleObject7.bin"/><Relationship Id="rId2" Type="http://schemas.openxmlformats.org/officeDocument/2006/relationships/notesSlide" Target="../notesSlides/notesSlide5.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slideLayout" Target="../slideLayouts/slideLayout1.xml"/><Relationship Id="rId6" Type="http://schemas.openxmlformats.org/officeDocument/2006/relationships/image" Target="../media/image3.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5.wmf"/><Relationship Id="rId19" Type="http://schemas.openxmlformats.org/officeDocument/2006/relationships/oleObject" Target="../embeddings/oleObject8.bin"/><Relationship Id="rId4" Type="http://schemas.openxmlformats.org/officeDocument/2006/relationships/image" Target="../media/image2.jpeg"/><Relationship Id="rId9" Type="http://schemas.openxmlformats.org/officeDocument/2006/relationships/oleObject" Target="../embeddings/oleObject3.bin"/><Relationship Id="rId14" Type="http://schemas.openxmlformats.org/officeDocument/2006/relationships/image" Target="../media/image7.wmf"/><Relationship Id="rId22" Type="http://schemas.openxmlformats.org/officeDocument/2006/relationships/image" Target="../media/image11.w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jpeg"/><Relationship Id="rId7" Type="http://schemas.openxmlformats.org/officeDocument/2006/relationships/oleObject" Target="../embeddings/oleObject11.bin"/><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jpeg"/><Relationship Id="rId7" Type="http://schemas.openxmlformats.org/officeDocument/2006/relationships/oleObject" Target="../embeddings/oleObject13.bin"/><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jpeg"/><Relationship Id="rId7"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7"/>
          <p:cNvSpPr>
            <a:spLocks noChangeArrowheads="1"/>
          </p:cNvSpPr>
          <p:nvPr/>
        </p:nvSpPr>
        <p:spPr bwMode="auto">
          <a:xfrm>
            <a:off x="179388" y="2832493"/>
            <a:ext cx="11641015" cy="1420830"/>
          </a:xfrm>
          <a:prstGeom prst="rect">
            <a:avLst/>
          </a:prstGeom>
          <a:solidFill>
            <a:srgbClr val="00467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4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第四章 对偶原理及灵敏度分析</a:t>
            </a:r>
          </a:p>
        </p:txBody>
      </p:sp>
      <p:pic>
        <p:nvPicPr>
          <p:cNvPr id="7"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15887"/>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618" y="271627"/>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1"/>
          <p:cNvSpPr txBox="1">
            <a:spLocks noChangeArrowheads="1"/>
          </p:cNvSpPr>
          <p:nvPr/>
        </p:nvSpPr>
        <p:spPr bwMode="auto">
          <a:xfrm>
            <a:off x="984964" y="1242032"/>
            <a:ext cx="1002986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4800" b="1" dirty="0">
                <a:solidFill>
                  <a:srgbClr val="00467F"/>
                </a:solidFill>
                <a:latin typeface="微软雅黑" panose="020B0503020204020204" pitchFamily="34" charset="-122"/>
                <a:ea typeface="微软雅黑" panose="020B0503020204020204" pitchFamily="34" charset="-122"/>
              </a:rPr>
              <a:t>最优化理论和方法</a:t>
            </a:r>
            <a:endParaRPr lang="en-US" altLang="zh-CN" sz="4800" b="1" dirty="0">
              <a:solidFill>
                <a:srgbClr val="00467F"/>
              </a:solidFill>
              <a:latin typeface="微软雅黑" panose="020B0503020204020204" pitchFamily="34" charset="-122"/>
              <a:ea typeface="微软雅黑" panose="020B0503020204020204" pitchFamily="34" charset="-122"/>
            </a:endParaRPr>
          </a:p>
          <a:p>
            <a:pPr algn="ctr">
              <a:lnSpc>
                <a:spcPct val="100000"/>
              </a:lnSpc>
              <a:spcBef>
                <a:spcPct val="0"/>
              </a:spcBef>
              <a:buNone/>
            </a:pP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Theories and Approaches for Optimization</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11"/>
          <p:cNvSpPr txBox="1">
            <a:spLocks noChangeArrowheads="1"/>
          </p:cNvSpPr>
          <p:nvPr/>
        </p:nvSpPr>
        <p:spPr bwMode="auto">
          <a:xfrm>
            <a:off x="1790542" y="4361220"/>
            <a:ext cx="1002986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a:lnSpc>
                <a:spcPct val="150000"/>
              </a:lnSpc>
              <a:spcBef>
                <a:spcPct val="0"/>
              </a:spcBef>
              <a:buNone/>
            </a:pPr>
            <a:r>
              <a:rPr lang="zh-CN" altLang="en-US" sz="2400" b="1" dirty="0">
                <a:solidFill>
                  <a:srgbClr val="00467F"/>
                </a:solidFill>
                <a:latin typeface="Times New Roman" panose="02020603050405020304" pitchFamily="18" charset="0"/>
                <a:ea typeface="微软雅黑" panose="020B0503020204020204" pitchFamily="34" charset="-122"/>
                <a:cs typeface="Times New Roman" panose="02020603050405020304" pitchFamily="18" charset="0"/>
              </a:rPr>
              <a:t>自动化学院（人工智能学院）</a:t>
            </a:r>
            <a:endParaRPr lang="en-US" altLang="zh-CN" sz="2400" b="1" dirty="0">
              <a:solidFill>
                <a:srgbClr val="00467F"/>
              </a:solidFill>
              <a:latin typeface="Times New Roman" panose="02020603050405020304" pitchFamily="18" charset="0"/>
              <a:ea typeface="微软雅黑" panose="020B0503020204020204" pitchFamily="34" charset="-122"/>
              <a:cs typeface="Times New Roman" panose="02020603050405020304" pitchFamily="18" charset="0"/>
            </a:endParaRPr>
          </a:p>
          <a:p>
            <a:pPr algn="r">
              <a:lnSpc>
                <a:spcPct val="150000"/>
              </a:lnSpc>
              <a:spcBef>
                <a:spcPct val="0"/>
              </a:spcBef>
              <a:buNone/>
            </a:pPr>
            <a:r>
              <a:rPr lang="zh-CN" altLang="en-US" sz="2400" b="1" dirty="0">
                <a:solidFill>
                  <a:srgbClr val="00467F"/>
                </a:solidFill>
                <a:latin typeface="Times New Roman" panose="02020603050405020304" pitchFamily="18" charset="0"/>
                <a:ea typeface="微软雅黑" panose="020B0503020204020204" pitchFamily="34" charset="-122"/>
                <a:cs typeface="Times New Roman" panose="02020603050405020304" pitchFamily="18" charset="0"/>
              </a:rPr>
              <a:t>主讲人：方峰</a:t>
            </a:r>
            <a:endParaRPr lang="en-US" altLang="zh-CN" sz="2400" b="1" dirty="0">
              <a:solidFill>
                <a:srgbClr val="00467F"/>
              </a:solidFill>
              <a:latin typeface="Times New Roman" panose="02020603050405020304" pitchFamily="18" charset="0"/>
              <a:ea typeface="微软雅黑" panose="020B0503020204020204" pitchFamily="34" charset="-122"/>
              <a:cs typeface="Times New Roman" panose="02020603050405020304" pitchFamily="18" charset="0"/>
            </a:endParaRPr>
          </a:p>
          <a:p>
            <a:pPr algn="r">
              <a:lnSpc>
                <a:spcPct val="150000"/>
              </a:lnSpc>
              <a:spcBef>
                <a:spcPct val="0"/>
              </a:spcBef>
              <a:buNone/>
            </a:pPr>
            <a:r>
              <a:rPr lang="zh-CN" altLang="en-US" sz="2400" b="1" dirty="0">
                <a:solidFill>
                  <a:srgbClr val="00467F"/>
                </a:solidFill>
                <a:latin typeface="Times New Roman" panose="02020603050405020304" pitchFamily="18" charset="0"/>
                <a:ea typeface="微软雅黑" panose="020B0503020204020204" pitchFamily="34" charset="-122"/>
                <a:cs typeface="Times New Roman" panose="02020603050405020304" pitchFamily="18" charset="0"/>
              </a:rPr>
              <a:t>科技馆</a:t>
            </a:r>
            <a:r>
              <a:rPr lang="en-US" altLang="zh-CN" sz="2400" b="1" dirty="0">
                <a:solidFill>
                  <a:srgbClr val="00467F"/>
                </a:solidFill>
                <a:latin typeface="Times New Roman" panose="02020603050405020304" pitchFamily="18" charset="0"/>
                <a:ea typeface="微软雅黑" panose="020B0503020204020204" pitchFamily="34" charset="-122"/>
                <a:cs typeface="Times New Roman" panose="02020603050405020304" pitchFamily="18" charset="0"/>
              </a:rPr>
              <a:t>810</a:t>
            </a:r>
          </a:p>
          <a:p>
            <a:pPr algn="r">
              <a:lnSpc>
                <a:spcPct val="150000"/>
              </a:lnSpc>
              <a:spcBef>
                <a:spcPct val="0"/>
              </a:spcBef>
              <a:buNone/>
            </a:pPr>
            <a:r>
              <a:rPr lang="en-US" altLang="zh-CN" sz="2400" b="1" dirty="0">
                <a:solidFill>
                  <a:srgbClr val="00467F"/>
                </a:solidFill>
                <a:latin typeface="Times New Roman" panose="02020603050405020304" pitchFamily="18" charset="0"/>
                <a:ea typeface="微软雅黑" panose="020B0503020204020204" pitchFamily="34" charset="-122"/>
                <a:cs typeface="Times New Roman" panose="02020603050405020304" pitchFamily="18" charset="0"/>
              </a:rPr>
              <a:t>fangf@hdu.edu.cn</a:t>
            </a:r>
          </a:p>
        </p:txBody>
      </p:sp>
    </p:spTree>
    <p:extLst>
      <p:ext uri="{BB962C8B-B14F-4D97-AF65-F5344CB8AC3E}">
        <p14:creationId xmlns:p14="http://schemas.microsoft.com/office/powerpoint/2010/main" val="25845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对偶问题的表达</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912562"/>
            <a:ext cx="8956276" cy="830997"/>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对偶规划一般准则的应用举例（例</a:t>
            </a: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4.1.3</a:t>
            </a: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7" name="矩形 16"/>
          <p:cNvSpPr/>
          <p:nvPr/>
        </p:nvSpPr>
        <p:spPr>
          <a:xfrm>
            <a:off x="203260" y="1667480"/>
            <a:ext cx="4927540" cy="535531"/>
          </a:xfrm>
          <a:prstGeom prst="rect">
            <a:avLst/>
          </a:prstGeom>
        </p:spPr>
        <p:txBody>
          <a:bodyPr wrap="square">
            <a:spAutoFit/>
          </a:bodyPr>
          <a:lstStyle/>
          <a:p>
            <a:pPr>
              <a:lnSpc>
                <a:spcPct val="12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写出下列线性规划问题的对偶问题</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7" y="2312353"/>
            <a:ext cx="30099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右箭头 1"/>
          <p:cNvSpPr/>
          <p:nvPr/>
        </p:nvSpPr>
        <p:spPr>
          <a:xfrm>
            <a:off x="3820160" y="2933700"/>
            <a:ext cx="1706880" cy="46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43287" y="2582148"/>
            <a:ext cx="272382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应用对偶转换规则？？？</a:t>
            </a:r>
          </a:p>
        </p:txBody>
      </p:sp>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6858" y="2312353"/>
            <a:ext cx="29813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22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对偶定理</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912562"/>
            <a:ext cx="8956276" cy="743986"/>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4.1.1</a:t>
            </a:r>
            <a:endPar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637776" y="1782658"/>
            <a:ext cx="235175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4.1.1 </a:t>
            </a:r>
            <a:r>
              <a:rPr lang="zh-CN" altLang="en-US" sz="2400" dirty="0">
                <a:latin typeface="微软雅黑" panose="020B0503020204020204" pitchFamily="34" charset="-122"/>
                <a:ea typeface="微软雅黑" panose="020B0503020204020204" pitchFamily="34" charset="-122"/>
              </a:rPr>
              <a:t>）式</a:t>
            </a:r>
          </a:p>
        </p:txBody>
      </p:sp>
      <p:graphicFrame>
        <p:nvGraphicFramePr>
          <p:cNvPr id="16" name="对象 15"/>
          <p:cNvGraphicFramePr>
            <a:graphicFrameLocks noChangeAspect="1"/>
          </p:cNvGraphicFramePr>
          <p:nvPr>
            <p:extLst>
              <p:ext uri="{D42A27DB-BD31-4B8C-83A1-F6EECF244321}">
                <p14:modId xmlns:p14="http://schemas.microsoft.com/office/powerpoint/2010/main" val="3209100232"/>
              </p:ext>
            </p:extLst>
          </p:nvPr>
        </p:nvGraphicFramePr>
        <p:xfrm>
          <a:off x="975453" y="2326218"/>
          <a:ext cx="1676400" cy="1193800"/>
        </p:xfrm>
        <a:graphic>
          <a:graphicData uri="http://schemas.openxmlformats.org/presentationml/2006/ole">
            <mc:AlternateContent xmlns:mc="http://schemas.openxmlformats.org/markup-compatibility/2006">
              <mc:Choice xmlns:v="urn:schemas-microsoft-com:vml" Requires="v">
                <p:oleObj name="Equation" r:id="rId5" imgW="1676160" imgH="1193760" progId="Equation.DSMT4">
                  <p:embed/>
                </p:oleObj>
              </mc:Choice>
              <mc:Fallback>
                <p:oleObj name="Equation" r:id="rId5" imgW="1676160" imgH="1193760" progId="Equation.DSMT4">
                  <p:embed/>
                  <p:pic>
                    <p:nvPicPr>
                      <p:cNvPr id="0" name=""/>
                      <p:cNvPicPr/>
                      <p:nvPr/>
                    </p:nvPicPr>
                    <p:blipFill>
                      <a:blip r:embed="rId6"/>
                      <a:stretch>
                        <a:fillRect/>
                      </a:stretch>
                    </p:blipFill>
                    <p:spPr>
                      <a:xfrm>
                        <a:off x="975453" y="2326218"/>
                        <a:ext cx="1676400" cy="1193800"/>
                      </a:xfrm>
                      <a:prstGeom prst="rect">
                        <a:avLst/>
                      </a:prstGeom>
                      <a:ln w="19050">
                        <a:solidFill>
                          <a:srgbClr val="C00000"/>
                        </a:solidFill>
                      </a:ln>
                    </p:spPr>
                  </p:pic>
                </p:oleObj>
              </mc:Fallback>
            </mc:AlternateContent>
          </a:graphicData>
        </a:graphic>
      </p:graphicFrame>
      <p:sp>
        <p:nvSpPr>
          <p:cNvPr id="18" name="矩形 17"/>
          <p:cNvSpPr/>
          <p:nvPr/>
        </p:nvSpPr>
        <p:spPr>
          <a:xfrm>
            <a:off x="7933882" y="1782658"/>
            <a:ext cx="2351754" cy="4724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4.1.2 </a:t>
            </a:r>
            <a:r>
              <a:rPr lang="zh-CN" altLang="en-US" sz="2400" dirty="0">
                <a:latin typeface="微软雅黑" panose="020B0503020204020204" pitchFamily="34" charset="-122"/>
                <a:ea typeface="微软雅黑" panose="020B0503020204020204" pitchFamily="34" charset="-122"/>
              </a:rPr>
              <a:t>）式</a:t>
            </a:r>
          </a:p>
        </p:txBody>
      </p:sp>
      <p:graphicFrame>
        <p:nvGraphicFramePr>
          <p:cNvPr id="19" name="对象 18"/>
          <p:cNvGraphicFramePr>
            <a:graphicFrameLocks noChangeAspect="1"/>
          </p:cNvGraphicFramePr>
          <p:nvPr>
            <p:extLst>
              <p:ext uri="{D42A27DB-BD31-4B8C-83A1-F6EECF244321}">
                <p14:modId xmlns:p14="http://schemas.microsoft.com/office/powerpoint/2010/main" val="3931459529"/>
              </p:ext>
            </p:extLst>
          </p:nvPr>
        </p:nvGraphicFramePr>
        <p:xfrm>
          <a:off x="8265714" y="2346388"/>
          <a:ext cx="1689100" cy="1193800"/>
        </p:xfrm>
        <a:graphic>
          <a:graphicData uri="http://schemas.openxmlformats.org/presentationml/2006/ole">
            <mc:AlternateContent xmlns:mc="http://schemas.openxmlformats.org/markup-compatibility/2006">
              <mc:Choice xmlns:v="urn:schemas-microsoft-com:vml" Requires="v">
                <p:oleObj name="Equation" r:id="rId7" imgW="1688760" imgH="1193760" progId="Equation.DSMT4">
                  <p:embed/>
                </p:oleObj>
              </mc:Choice>
              <mc:Fallback>
                <p:oleObj name="Equation" r:id="rId7" imgW="1688760" imgH="1193760" progId="Equation.DSMT4">
                  <p:embed/>
                  <p:pic>
                    <p:nvPicPr>
                      <p:cNvPr id="0" name=""/>
                      <p:cNvPicPr/>
                      <p:nvPr/>
                    </p:nvPicPr>
                    <p:blipFill>
                      <a:blip r:embed="rId8"/>
                      <a:stretch>
                        <a:fillRect/>
                      </a:stretch>
                    </p:blipFill>
                    <p:spPr>
                      <a:xfrm>
                        <a:off x="8265714" y="2346388"/>
                        <a:ext cx="1689100" cy="1193800"/>
                      </a:xfrm>
                      <a:prstGeom prst="rect">
                        <a:avLst/>
                      </a:prstGeom>
                      <a:ln w="28575">
                        <a:solidFill>
                          <a:schemeClr val="accent5"/>
                        </a:solidFill>
                      </a:ln>
                    </p:spPr>
                  </p:pic>
                </p:oleObj>
              </mc:Fallback>
            </mc:AlternateContent>
          </a:graphicData>
        </a:graphic>
      </p:graphicFrame>
      <p:sp>
        <p:nvSpPr>
          <p:cNvPr id="20" name="右箭头 19"/>
          <p:cNvSpPr/>
          <p:nvPr/>
        </p:nvSpPr>
        <p:spPr>
          <a:xfrm>
            <a:off x="4739876" y="2655950"/>
            <a:ext cx="127000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311331" y="2255098"/>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对称性对偶问题</a:t>
            </a:r>
            <a:endParaRPr lang="zh-CN" altLang="en-US" dirty="0"/>
          </a:p>
        </p:txBody>
      </p:sp>
      <p:grpSp>
        <p:nvGrpSpPr>
          <p:cNvPr id="6" name="组合 5"/>
          <p:cNvGrpSpPr/>
          <p:nvPr/>
        </p:nvGrpSpPr>
        <p:grpSpPr>
          <a:xfrm>
            <a:off x="236182" y="3763389"/>
            <a:ext cx="11291193" cy="535531"/>
            <a:chOff x="203260" y="1667480"/>
            <a:chExt cx="11291193" cy="535531"/>
          </a:xfrm>
        </p:grpSpPr>
        <p:sp>
          <p:nvSpPr>
            <p:cNvPr id="17" name="矩形 16"/>
            <p:cNvSpPr/>
            <p:nvPr/>
          </p:nvSpPr>
          <p:spPr>
            <a:xfrm>
              <a:off x="203260" y="1667480"/>
              <a:ext cx="10637460" cy="535531"/>
            </a:xfrm>
            <a:prstGeom prst="rect">
              <a:avLst/>
            </a:prstGeom>
          </p:spPr>
          <p:txBody>
            <a:bodyPr wrap="square">
              <a:spAutoFit/>
            </a:bodyPr>
            <a:lstStyle/>
            <a:p>
              <a:pPr>
                <a:lnSpc>
                  <a:spcPct val="12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4.1.1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设     和       分别是（</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4.1.1</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）式和（</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4.1.2</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）式的可行解，则</a:t>
              </a:r>
            </a:p>
          </p:txBody>
        </p:sp>
        <p:graphicFrame>
          <p:nvGraphicFramePr>
            <p:cNvPr id="3" name="对象 2"/>
            <p:cNvGraphicFramePr>
              <a:graphicFrameLocks noChangeAspect="1"/>
            </p:cNvGraphicFramePr>
            <p:nvPr>
              <p:extLst>
                <p:ext uri="{D42A27DB-BD31-4B8C-83A1-F6EECF244321}">
                  <p14:modId xmlns:p14="http://schemas.microsoft.com/office/powerpoint/2010/main" val="3650219214"/>
                </p:ext>
              </p:extLst>
            </p:nvPr>
          </p:nvGraphicFramePr>
          <p:xfrm>
            <a:off x="2117725" y="1742440"/>
            <a:ext cx="457200" cy="368300"/>
          </p:xfrm>
          <a:graphic>
            <a:graphicData uri="http://schemas.openxmlformats.org/presentationml/2006/ole">
              <mc:AlternateContent xmlns:mc="http://schemas.openxmlformats.org/markup-compatibility/2006">
                <mc:Choice xmlns:v="urn:schemas-microsoft-com:vml" Requires="v">
                  <p:oleObj name="Equation" r:id="rId9" imgW="457200" imgH="368280" progId="Equation.DSMT4">
                    <p:embed/>
                  </p:oleObj>
                </mc:Choice>
                <mc:Fallback>
                  <p:oleObj name="Equation" r:id="rId9" imgW="457200" imgH="368280" progId="Equation.DSMT4">
                    <p:embed/>
                    <p:pic>
                      <p:nvPicPr>
                        <p:cNvPr id="0" name=""/>
                        <p:cNvPicPr/>
                        <p:nvPr/>
                      </p:nvPicPr>
                      <p:blipFill>
                        <a:blip r:embed="rId10"/>
                        <a:stretch>
                          <a:fillRect/>
                        </a:stretch>
                      </p:blipFill>
                      <p:spPr>
                        <a:xfrm>
                          <a:off x="2117725" y="1742440"/>
                          <a:ext cx="457200" cy="3683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91002641"/>
                </p:ext>
              </p:extLst>
            </p:nvPr>
          </p:nvGraphicFramePr>
          <p:xfrm>
            <a:off x="2915186" y="1743559"/>
            <a:ext cx="482600" cy="368300"/>
          </p:xfrm>
          <a:graphic>
            <a:graphicData uri="http://schemas.openxmlformats.org/presentationml/2006/ole">
              <mc:AlternateContent xmlns:mc="http://schemas.openxmlformats.org/markup-compatibility/2006">
                <mc:Choice xmlns:v="urn:schemas-microsoft-com:vml" Requires="v">
                  <p:oleObj name="Equation" r:id="rId11" imgW="482400" imgH="368280" progId="Equation.DSMT4">
                    <p:embed/>
                  </p:oleObj>
                </mc:Choice>
                <mc:Fallback>
                  <p:oleObj name="Equation" r:id="rId11" imgW="482400" imgH="368280" progId="Equation.DSMT4">
                    <p:embed/>
                    <p:pic>
                      <p:nvPicPr>
                        <p:cNvPr id="0" name=""/>
                        <p:cNvPicPr/>
                        <p:nvPr/>
                      </p:nvPicPr>
                      <p:blipFill>
                        <a:blip r:embed="rId12"/>
                        <a:stretch>
                          <a:fillRect/>
                        </a:stretch>
                      </p:blipFill>
                      <p:spPr>
                        <a:xfrm>
                          <a:off x="2915186" y="1743559"/>
                          <a:ext cx="482600" cy="3683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8803557"/>
                </p:ext>
              </p:extLst>
            </p:nvPr>
          </p:nvGraphicFramePr>
          <p:xfrm>
            <a:off x="9983153" y="1743559"/>
            <a:ext cx="1511300" cy="368300"/>
          </p:xfrm>
          <a:graphic>
            <a:graphicData uri="http://schemas.openxmlformats.org/presentationml/2006/ole">
              <mc:AlternateContent xmlns:mc="http://schemas.openxmlformats.org/markup-compatibility/2006">
                <mc:Choice xmlns:v="urn:schemas-microsoft-com:vml" Requires="v">
                  <p:oleObj name="Equation" r:id="rId13" imgW="1511280" imgH="368280" progId="Equation.DSMT4">
                    <p:embed/>
                  </p:oleObj>
                </mc:Choice>
                <mc:Fallback>
                  <p:oleObj name="Equation" r:id="rId13" imgW="1511280" imgH="368280" progId="Equation.DSMT4">
                    <p:embed/>
                    <p:pic>
                      <p:nvPicPr>
                        <p:cNvPr id="0" name=""/>
                        <p:cNvPicPr/>
                        <p:nvPr/>
                      </p:nvPicPr>
                      <p:blipFill>
                        <a:blip r:embed="rId14"/>
                        <a:stretch>
                          <a:fillRect/>
                        </a:stretch>
                      </p:blipFill>
                      <p:spPr>
                        <a:xfrm>
                          <a:off x="9983153" y="1743559"/>
                          <a:ext cx="1511300" cy="368300"/>
                        </a:xfrm>
                        <a:prstGeom prst="rect">
                          <a:avLst/>
                        </a:prstGeom>
                      </p:spPr>
                    </p:pic>
                  </p:oleObj>
                </mc:Fallback>
              </mc:AlternateContent>
            </a:graphicData>
          </a:graphic>
        </p:graphicFrame>
      </p:grpSp>
      <p:pic>
        <p:nvPicPr>
          <p:cNvPr id="7182"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249" y="4591685"/>
            <a:ext cx="10998911" cy="126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41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对偶定理</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912562"/>
            <a:ext cx="8956276" cy="830997"/>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由定理</a:t>
            </a: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4.1.1</a:t>
            </a: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得到的几个重要推论</a:t>
            </a:r>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3" y="1743559"/>
            <a:ext cx="10484487" cy="228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a:xfrm>
            <a:off x="839657" y="2072640"/>
            <a:ext cx="907863" cy="10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4880" y="2885104"/>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944880" y="3261360"/>
            <a:ext cx="731520" cy="101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36182" y="4298920"/>
            <a:ext cx="10637460" cy="978729"/>
          </a:xfrm>
          <a:prstGeom prst="rect">
            <a:avLst/>
          </a:prstGeom>
        </p:spPr>
        <p:txBody>
          <a:bodyPr wrap="square">
            <a:spAutoFit/>
          </a:bodyPr>
          <a:lstStyle/>
          <a:p>
            <a:pPr>
              <a:lnSpc>
                <a:spcPct val="12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4.1.2</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设原问题（</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4.1.1</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）和对偶问题（</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4.1.2</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）中有一个问题存在最优解，则另一个问题也存在最优解，且两个问题的目标函数最优值相等。</a:t>
            </a:r>
          </a:p>
        </p:txBody>
      </p:sp>
    </p:spTree>
    <p:extLst>
      <p:ext uri="{BB962C8B-B14F-4D97-AF65-F5344CB8AC3E}">
        <p14:creationId xmlns:p14="http://schemas.microsoft.com/office/powerpoint/2010/main" val="37730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对偶定理</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4.1.2</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的证明</a:t>
            </a: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413" y="1471853"/>
            <a:ext cx="8398472" cy="202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87" y="3495040"/>
            <a:ext cx="8749944" cy="2956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44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对偶定理</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4.1.2</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的证明</a:t>
            </a: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7" y="1652270"/>
            <a:ext cx="968894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12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对偶定理</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73866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4.1.2</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的推论</a:t>
            </a: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7" y="1822283"/>
            <a:ext cx="10437813" cy="361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a:xfrm flipV="1">
            <a:off x="4897120" y="2560320"/>
            <a:ext cx="1087120" cy="203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8544560" y="2133600"/>
            <a:ext cx="1473200" cy="203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63432" y="2997200"/>
            <a:ext cx="3856168" cy="203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63432" y="5344160"/>
            <a:ext cx="8976808" cy="101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017760" y="4886960"/>
            <a:ext cx="50478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89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互补松弛性质</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4.1.3</a:t>
            </a:r>
            <a:endPar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899" y="1558290"/>
            <a:ext cx="10027789" cy="263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6368016" y="2640965"/>
            <a:ext cx="451334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如何理解该定理？？？</a:t>
            </a:r>
          </a:p>
        </p:txBody>
      </p:sp>
      <p:sp>
        <p:nvSpPr>
          <p:cNvPr id="18" name="矩形 17"/>
          <p:cNvSpPr/>
          <p:nvPr/>
        </p:nvSpPr>
        <p:spPr>
          <a:xfrm>
            <a:off x="6368016" y="3454400"/>
            <a:ext cx="451334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定理的证明见</a:t>
            </a:r>
            <a:r>
              <a:rPr lang="en-US" altLang="zh-CN" sz="2400" dirty="0">
                <a:latin typeface="微软雅黑" panose="020B0503020204020204" pitchFamily="34" charset="-122"/>
                <a:ea typeface="微软雅黑" panose="020B0503020204020204" pitchFamily="34" charset="-122"/>
              </a:rPr>
              <a:t>P129-130</a:t>
            </a:r>
            <a:endParaRPr lang="zh-CN" altLang="en-US" sz="2400" dirty="0">
              <a:latin typeface="微软雅黑" panose="020B0503020204020204" pitchFamily="34" charset="-122"/>
              <a:ea typeface="微软雅黑" panose="020B0503020204020204" pitchFamily="34" charset="-122"/>
            </a:endParaRPr>
          </a:p>
        </p:txBody>
      </p:sp>
      <p:sp>
        <p:nvSpPr>
          <p:cNvPr id="21" name="矩形 20"/>
          <p:cNvSpPr/>
          <p:nvPr/>
        </p:nvSpPr>
        <p:spPr>
          <a:xfrm>
            <a:off x="81280" y="429417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4.1.4</a:t>
            </a:r>
            <a:endPar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5" y="4956733"/>
            <a:ext cx="904875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4216400" y="5831762"/>
            <a:ext cx="7955280" cy="78239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应用：当知道一个问题的最优解时，可用松弛互补性质来求解对偶问题的最优解。</a:t>
            </a:r>
          </a:p>
        </p:txBody>
      </p:sp>
    </p:spTree>
    <p:extLst>
      <p:ext uri="{BB962C8B-B14F-4D97-AF65-F5344CB8AC3E}">
        <p14:creationId xmlns:p14="http://schemas.microsoft.com/office/powerpoint/2010/main" val="350145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arn(inVertic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291"/>
                                        </p:tgtEl>
                                        <p:attrNameLst>
                                          <p:attrName>style.visibility</p:attrName>
                                        </p:attrNameLst>
                                      </p:cBhvr>
                                      <p:to>
                                        <p:strVal val="visible"/>
                                      </p:to>
                                    </p:set>
                                    <p:animEffect transition="in" filter="fade">
                                      <p:cBhvr>
                                        <p:cTn id="22" dur="1000"/>
                                        <p:tgtEl>
                                          <p:spTgt spid="12291"/>
                                        </p:tgtEl>
                                      </p:cBhvr>
                                    </p:animEffect>
                                    <p:anim calcmode="lin" valueType="num">
                                      <p:cBhvr>
                                        <p:cTn id="23" dur="1000" fill="hold"/>
                                        <p:tgtEl>
                                          <p:spTgt spid="12291"/>
                                        </p:tgtEl>
                                        <p:attrNameLst>
                                          <p:attrName>ppt_x</p:attrName>
                                        </p:attrNameLst>
                                      </p:cBhvr>
                                      <p:tavLst>
                                        <p:tav tm="0">
                                          <p:val>
                                            <p:strVal val="#ppt_x"/>
                                          </p:val>
                                        </p:tav>
                                        <p:tav tm="100000">
                                          <p:val>
                                            <p:strVal val="#ppt_x"/>
                                          </p:val>
                                        </p:tav>
                                      </p:tavLst>
                                    </p:anim>
                                    <p:anim calcmode="lin" valueType="num">
                                      <p:cBhvr>
                                        <p:cTn id="24"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2">
                                            <p:txEl>
                                              <p:pRg st="0" end="0"/>
                                            </p:txEl>
                                          </p:spTgt>
                                        </p:tgtEl>
                                        <p:attrNameLst>
                                          <p:attrName>style.visibility</p:attrName>
                                        </p:attrNameLst>
                                      </p:cBhvr>
                                      <p:to>
                                        <p:strVal val="visible"/>
                                      </p:to>
                                    </p:set>
                                    <p:animEffect transition="in" filter="barn(inVertical)">
                                      <p:cBhvr>
                                        <p:cTn id="29"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互补松弛性质</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73866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互补松弛性质应用举例</a:t>
            </a:r>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1547963"/>
            <a:ext cx="67056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右箭头 1"/>
          <p:cNvSpPr/>
          <p:nvPr/>
        </p:nvSpPr>
        <p:spPr>
          <a:xfrm>
            <a:off x="7132320" y="3627120"/>
            <a:ext cx="735286"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2608" y="3757763"/>
            <a:ext cx="36290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379736" y="3434080"/>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原问题的最优解</a:t>
            </a:r>
          </a:p>
        </p:txBody>
      </p:sp>
      <p:sp>
        <p:nvSpPr>
          <p:cNvPr id="20" name="TextBox 19"/>
          <p:cNvSpPr txBox="1"/>
          <p:nvPr/>
        </p:nvSpPr>
        <p:spPr>
          <a:xfrm>
            <a:off x="8532135" y="4358640"/>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最优目标函数值</a:t>
            </a:r>
          </a:p>
        </p:txBody>
      </p:sp>
      <p:pic>
        <p:nvPicPr>
          <p:cNvPr id="1331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5850" y="4743212"/>
            <a:ext cx="8763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63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15888"/>
            <a:ext cx="102393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338" y="271463"/>
            <a:ext cx="2970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菱形 2"/>
          <p:cNvSpPr>
            <a:spLocks noChangeArrowheads="1"/>
          </p:cNvSpPr>
          <p:nvPr/>
        </p:nvSpPr>
        <p:spPr bwMode="auto">
          <a:xfrm>
            <a:off x="1833563" y="2414588"/>
            <a:ext cx="2800350" cy="2801937"/>
          </a:xfrm>
          <a:prstGeom prst="diamond">
            <a:avLst/>
          </a:prstGeom>
          <a:solidFill>
            <a:srgbClr val="0046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cxnSp>
        <p:nvCxnSpPr>
          <p:cNvPr id="512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512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sp>
        <p:nvSpPr>
          <p:cNvPr id="5129" name="文本框 8"/>
          <p:cNvSpPr txBox="1">
            <a:spLocks noChangeArrowheads="1"/>
          </p:cNvSpPr>
          <p:nvPr/>
        </p:nvSpPr>
        <p:spPr bwMode="auto">
          <a:xfrm>
            <a:off x="5237162" y="2984500"/>
            <a:ext cx="64366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rgbClr val="00467F"/>
                </a:solidFill>
                <a:latin typeface="Arial" charset="0"/>
                <a:ea typeface="微软雅黑" pitchFamily="34" charset="-122"/>
                <a:sym typeface="Arial" charset="0"/>
              </a:rPr>
              <a:t>对偶单纯形法</a:t>
            </a:r>
          </a:p>
        </p:txBody>
      </p:sp>
      <p:sp>
        <p:nvSpPr>
          <p:cNvPr id="5130"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eaLnBrk="1" hangingPunct="1">
              <a:buFont typeface="Arial" charset="0"/>
              <a:buNone/>
            </a:pPr>
            <a:r>
              <a:rPr lang="en-US" altLang="zh-CN" sz="8800" b="1" dirty="0">
                <a:solidFill>
                  <a:schemeClr val="bg1"/>
                </a:solidFill>
                <a:latin typeface="微软雅黑" pitchFamily="34" charset="-122"/>
                <a:ea typeface="微软雅黑" pitchFamily="34" charset="-122"/>
              </a:rPr>
              <a:t>2</a:t>
            </a:r>
            <a:endParaRPr lang="zh-CN" altLang="en-US" sz="8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36275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对偶单纯形法知识点概述</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6" name="TextBox 15"/>
          <p:cNvSpPr txBox="1"/>
          <p:nvPr/>
        </p:nvSpPr>
        <p:spPr>
          <a:xfrm>
            <a:off x="295275" y="1039756"/>
            <a:ext cx="5416868" cy="2031325"/>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对偶单纯形法的基本思想</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对偶可行基本解的定义</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对偶基本可行解与原问题最优解的关系</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对偶单纯形方法离</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进基变量的确定</a:t>
            </a:r>
          </a:p>
        </p:txBody>
      </p:sp>
      <p:sp>
        <p:nvSpPr>
          <p:cNvPr id="17" name="TextBox 16"/>
          <p:cNvSpPr txBox="1"/>
          <p:nvPr/>
        </p:nvSpPr>
        <p:spPr>
          <a:xfrm>
            <a:off x="433387" y="3452343"/>
            <a:ext cx="3916457" cy="2031325"/>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对偶单纯形法的计算步骤</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最优可行解的判别条件</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单纯形表格的迭代计算</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与单纯形法的区别分析</a:t>
            </a:r>
          </a:p>
        </p:txBody>
      </p:sp>
      <p:sp>
        <p:nvSpPr>
          <p:cNvPr id="18" name="TextBox 17"/>
          <p:cNvSpPr txBox="1"/>
          <p:nvPr/>
        </p:nvSpPr>
        <p:spPr>
          <a:xfrm>
            <a:off x="6712498" y="1245566"/>
            <a:ext cx="5295039" cy="2031325"/>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初始的对偶基本可行解获取</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引入一个等式约束</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构建新的扩充问题</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扩充问题最优解与原问题最优解的关系</a:t>
            </a:r>
          </a:p>
        </p:txBody>
      </p:sp>
      <p:sp>
        <p:nvSpPr>
          <p:cNvPr id="19" name="TextBox 18"/>
          <p:cNvSpPr txBox="1"/>
          <p:nvPr/>
        </p:nvSpPr>
        <p:spPr>
          <a:xfrm>
            <a:off x="6712498" y="3675862"/>
            <a:ext cx="4012637" cy="2031325"/>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对偶单纯形法的应用举例</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计算步骤的熟悉和掌握</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初始可行解较容易获取</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初始可行解通过扩充法获取</a:t>
            </a:r>
          </a:p>
        </p:txBody>
      </p:sp>
    </p:spTree>
    <p:extLst>
      <p:ext uri="{BB962C8B-B14F-4D97-AF65-F5344CB8AC3E}">
        <p14:creationId xmlns:p14="http://schemas.microsoft.com/office/powerpoint/2010/main" val="315557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15887"/>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618" y="271627"/>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a:xfrm>
            <a:off x="2846157" y="1276909"/>
            <a:ext cx="4769983" cy="4422851"/>
          </a:xfrm>
          <a:prstGeom prst="roundRect">
            <a:avLst/>
          </a:prstGeom>
          <a:ln w="222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p:nvSpPr>
        <p:spPr>
          <a:xfrm>
            <a:off x="2570480" y="1380665"/>
            <a:ext cx="5076140" cy="442608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ctr">
              <a:lnSpc>
                <a:spcPct val="173000"/>
              </a:lnSpc>
              <a:spcBef>
                <a:spcPts val="1300"/>
              </a:spcBef>
              <a:buFont typeface="Wingdings" panose="05000000000000000000" pitchFamily="2" charset="2"/>
              <a:buChar char="l"/>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线性规划的对偶理论</a:t>
            </a:r>
            <a:endParaRPr lang="en-US" altLang="zh-CN"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ctr">
              <a:lnSpc>
                <a:spcPct val="173000"/>
              </a:lnSpc>
              <a:spcBef>
                <a:spcPts val="1300"/>
              </a:spcBef>
              <a:buFont typeface="Wingdings" panose="05000000000000000000" pitchFamily="2" charset="2"/>
              <a:buChar char="l"/>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对偶单纯形法</a:t>
            </a:r>
            <a:endParaRPr lang="en-US" altLang="zh-CN"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ctr">
              <a:lnSpc>
                <a:spcPct val="173000"/>
              </a:lnSpc>
              <a:spcBef>
                <a:spcPts val="1300"/>
              </a:spcBef>
              <a:buFont typeface="Wingdings" panose="05000000000000000000" pitchFamily="2" charset="2"/>
              <a:buChar char="l"/>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原始</a:t>
            </a:r>
            <a:r>
              <a:rPr lang="en-US" altLang="zh-CN"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对偶算法</a:t>
            </a:r>
            <a:endParaRPr lang="en-US" altLang="zh-CN"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ctr">
              <a:lnSpc>
                <a:spcPct val="173000"/>
              </a:lnSpc>
              <a:spcBef>
                <a:spcPts val="1300"/>
              </a:spcBef>
              <a:buFont typeface="Wingdings" panose="05000000000000000000" pitchFamily="2" charset="2"/>
              <a:buChar char="l"/>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灵敏度分析</a:t>
            </a:r>
            <a:endParaRPr lang="en-US" altLang="zh-CN"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17337" y="2769182"/>
            <a:ext cx="2955737" cy="13054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300"/>
              </a:spcBef>
            </a:pPr>
            <a:r>
              <a:rPr lang="zh-CN" altLang="en-US" sz="4000" b="1" dirty="0">
                <a:solidFill>
                  <a:srgbClr val="00467F"/>
                </a:solidFill>
                <a:latin typeface="隶书" panose="02010509060101010101" pitchFamily="49" charset="-122"/>
                <a:ea typeface="隶书" panose="02010509060101010101" pitchFamily="49" charset="-122"/>
              </a:rPr>
              <a:t>目录</a:t>
            </a:r>
            <a:endParaRPr lang="en-US" altLang="zh-CN" sz="4000" b="1" dirty="0">
              <a:solidFill>
                <a:srgbClr val="00467F"/>
              </a:solidFill>
              <a:latin typeface="隶书" panose="02010509060101010101" pitchFamily="49" charset="-122"/>
              <a:ea typeface="隶书" panose="02010509060101010101" pitchFamily="49" charset="-122"/>
            </a:endParaRPr>
          </a:p>
          <a:p>
            <a:pPr algn="ctr">
              <a:spcBef>
                <a:spcPts val="1300"/>
              </a:spcBef>
            </a:pPr>
            <a:r>
              <a:rPr lang="en-US" altLang="zh-CN" sz="2800" b="1" dirty="0">
                <a:solidFill>
                  <a:srgbClr val="00467F"/>
                </a:solidFill>
                <a:latin typeface="Times New Roman" panose="02020603050405020304" pitchFamily="18" charset="0"/>
                <a:ea typeface="隶书" panose="02010509060101010101" pitchFamily="49" charset="-122"/>
                <a:cs typeface="Times New Roman" panose="02020603050405020304" pitchFamily="18" charset="0"/>
              </a:rPr>
              <a:t>CONTENTS</a:t>
            </a:r>
            <a:endParaRPr lang="zh-CN" altLang="zh-CN" sz="2800" b="1" dirty="0">
              <a:solidFill>
                <a:srgbClr val="00467F"/>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3" name="KSO_Shape"/>
          <p:cNvSpPr>
            <a:spLocks/>
          </p:cNvSpPr>
          <p:nvPr/>
        </p:nvSpPr>
        <p:spPr bwMode="auto">
          <a:xfrm>
            <a:off x="8086014" y="3207030"/>
            <a:ext cx="3151761" cy="2369498"/>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rgbClr val="00467F"/>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7BA4"/>
              </a:solidFill>
            </a:endParaRPr>
          </a:p>
        </p:txBody>
      </p:sp>
      <p:sp>
        <p:nvSpPr>
          <p:cNvPr id="14" name="任意多边形 13"/>
          <p:cNvSpPr/>
          <p:nvPr/>
        </p:nvSpPr>
        <p:spPr>
          <a:xfrm>
            <a:off x="10575052" y="1038938"/>
            <a:ext cx="718906" cy="237971"/>
          </a:xfrm>
          <a:custGeom>
            <a:avLst/>
            <a:gdLst>
              <a:gd name="connsiteX0" fmla="*/ 334327 w 336548"/>
              <a:gd name="connsiteY0" fmla="*/ 0 h 127134"/>
              <a:gd name="connsiteX1" fmla="*/ 321008 w 336548"/>
              <a:gd name="connsiteY1" fmla="*/ 101310 h 127134"/>
              <a:gd name="connsiteX2" fmla="*/ 304787 w 336548"/>
              <a:gd name="connsiteY2" fmla="*/ 127134 h 127134"/>
              <a:gd name="connsiteX3" fmla="*/ 0 w 336548"/>
              <a:gd name="connsiteY3" fmla="*/ 1478 h 127134"/>
              <a:gd name="connsiteX4" fmla="*/ 157510 w 336548"/>
              <a:gd name="connsiteY4" fmla="*/ 196 h 127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48" h="127134">
                <a:moveTo>
                  <a:pt x="334327" y="0"/>
                </a:moveTo>
                <a:cubicBezTo>
                  <a:pt x="339884" y="35084"/>
                  <a:pt x="334862" y="70162"/>
                  <a:pt x="321008" y="101310"/>
                </a:cubicBezTo>
                <a:lnTo>
                  <a:pt x="304787" y="127134"/>
                </a:lnTo>
                <a:lnTo>
                  <a:pt x="0" y="1478"/>
                </a:lnTo>
                <a:lnTo>
                  <a:pt x="157510" y="196"/>
                </a:lnTo>
                <a:close/>
              </a:path>
            </a:pathLst>
          </a:custGeom>
          <a:solidFill>
            <a:srgbClr val="00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5" name="直接连接符 14"/>
          <p:cNvCxnSpPr/>
          <p:nvPr/>
        </p:nvCxnSpPr>
        <p:spPr>
          <a:xfrm>
            <a:off x="10807427" y="1318200"/>
            <a:ext cx="0" cy="501249"/>
          </a:xfrm>
          <a:prstGeom prst="line">
            <a:avLst/>
          </a:prstGeom>
          <a:ln w="19050">
            <a:gradFill flip="none" rotWithShape="1">
              <a:gsLst>
                <a:gs pos="0">
                  <a:srgbClr val="59AAF2"/>
                </a:gs>
                <a:gs pos="100000">
                  <a:srgbClr val="007BA4"/>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9" idx="3"/>
            <a:endCxn id="22" idx="0"/>
          </p:cNvCxnSpPr>
          <p:nvPr/>
        </p:nvCxnSpPr>
        <p:spPr>
          <a:xfrm flipV="1">
            <a:off x="10779109" y="1710260"/>
            <a:ext cx="817907" cy="79784"/>
          </a:xfrm>
          <a:prstGeom prst="line">
            <a:avLst/>
          </a:prstGeom>
          <a:ln w="9525">
            <a:gradFill flip="none" rotWithShape="1">
              <a:gsLst>
                <a:gs pos="0">
                  <a:srgbClr val="59AAF2"/>
                </a:gs>
                <a:gs pos="100000">
                  <a:srgbClr val="007BA4"/>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rot="20988524">
            <a:off x="8893299" y="1812430"/>
            <a:ext cx="3059204" cy="2386615"/>
            <a:chOff x="6412134" y="1575514"/>
            <a:chExt cx="1928537" cy="2063121"/>
          </a:xfrm>
        </p:grpSpPr>
        <p:sp>
          <p:nvSpPr>
            <p:cNvPr id="20" name="梯形 19"/>
            <p:cNvSpPr/>
            <p:nvPr/>
          </p:nvSpPr>
          <p:spPr>
            <a:xfrm rot="2854686" flipH="1">
              <a:off x="6350669" y="1648632"/>
              <a:ext cx="2051468" cy="1928537"/>
            </a:xfrm>
            <a:prstGeom prst="trapezoid">
              <a:avLst>
                <a:gd name="adj" fmla="val 43308"/>
              </a:avLst>
            </a:prstGeom>
            <a:gradFill flip="none" rotWithShape="1">
              <a:gsLst>
                <a:gs pos="0">
                  <a:srgbClr val="FEF1C8">
                    <a:alpha val="80000"/>
                  </a:srgbClr>
                </a:gs>
                <a:gs pos="100000">
                  <a:srgbClr val="FEF1C8">
                    <a:alpha val="3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流程图: 延期 37"/>
            <p:cNvSpPr/>
            <p:nvPr/>
          </p:nvSpPr>
          <p:spPr>
            <a:xfrm rot="19158783" flipH="1">
              <a:off x="7801285" y="1930321"/>
              <a:ext cx="256840" cy="201977"/>
            </a:xfrm>
            <a:custGeom>
              <a:avLst/>
              <a:gdLst>
                <a:gd name="connsiteX0" fmla="*/ 0 w 210261"/>
                <a:gd name="connsiteY0" fmla="*/ 0 h 195812"/>
                <a:gd name="connsiteX1" fmla="*/ 105131 w 210261"/>
                <a:gd name="connsiteY1" fmla="*/ 0 h 195812"/>
                <a:gd name="connsiteX2" fmla="*/ 210262 w 210261"/>
                <a:gd name="connsiteY2" fmla="*/ 97906 h 195812"/>
                <a:gd name="connsiteX3" fmla="*/ 105131 w 210261"/>
                <a:gd name="connsiteY3" fmla="*/ 195812 h 195812"/>
                <a:gd name="connsiteX4" fmla="*/ 0 w 210261"/>
                <a:gd name="connsiteY4" fmla="*/ 195812 h 195812"/>
                <a:gd name="connsiteX5" fmla="*/ 0 w 210261"/>
                <a:gd name="connsiteY5" fmla="*/ 0 h 195812"/>
                <a:gd name="connsiteX0" fmla="*/ 0 w 210262"/>
                <a:gd name="connsiteY0" fmla="*/ 0 h 195812"/>
                <a:gd name="connsiteX1" fmla="*/ 105131 w 210262"/>
                <a:gd name="connsiteY1" fmla="*/ 0 h 195812"/>
                <a:gd name="connsiteX2" fmla="*/ 210262 w 210262"/>
                <a:gd name="connsiteY2" fmla="*/ 97906 h 195812"/>
                <a:gd name="connsiteX3" fmla="*/ 105131 w 210262"/>
                <a:gd name="connsiteY3" fmla="*/ 195812 h 195812"/>
                <a:gd name="connsiteX4" fmla="*/ 0 w 210262"/>
                <a:gd name="connsiteY4" fmla="*/ 195812 h 195812"/>
                <a:gd name="connsiteX5" fmla="*/ 0 w 210262"/>
                <a:gd name="connsiteY5" fmla="*/ 0 h 195812"/>
                <a:gd name="connsiteX0" fmla="*/ 0 w 210262"/>
                <a:gd name="connsiteY0" fmla="*/ 0 h 195812"/>
                <a:gd name="connsiteX1" fmla="*/ 105131 w 210262"/>
                <a:gd name="connsiteY1" fmla="*/ 0 h 195812"/>
                <a:gd name="connsiteX2" fmla="*/ 210262 w 210262"/>
                <a:gd name="connsiteY2" fmla="*/ 97906 h 195812"/>
                <a:gd name="connsiteX3" fmla="*/ 105131 w 210262"/>
                <a:gd name="connsiteY3" fmla="*/ 195812 h 195812"/>
                <a:gd name="connsiteX4" fmla="*/ 0 w 210262"/>
                <a:gd name="connsiteY4" fmla="*/ 195812 h 195812"/>
                <a:gd name="connsiteX5" fmla="*/ 0 w 210262"/>
                <a:gd name="connsiteY5" fmla="*/ 0 h 195812"/>
                <a:gd name="connsiteX0" fmla="*/ 0 w 210262"/>
                <a:gd name="connsiteY0" fmla="*/ 0 h 195812"/>
                <a:gd name="connsiteX1" fmla="*/ 105131 w 210262"/>
                <a:gd name="connsiteY1" fmla="*/ 0 h 195812"/>
                <a:gd name="connsiteX2" fmla="*/ 210262 w 210262"/>
                <a:gd name="connsiteY2" fmla="*/ 97906 h 195812"/>
                <a:gd name="connsiteX3" fmla="*/ 105131 w 210262"/>
                <a:gd name="connsiteY3" fmla="*/ 195812 h 195812"/>
                <a:gd name="connsiteX4" fmla="*/ 0 w 210262"/>
                <a:gd name="connsiteY4" fmla="*/ 195812 h 195812"/>
                <a:gd name="connsiteX5" fmla="*/ 0 w 210262"/>
                <a:gd name="connsiteY5" fmla="*/ 0 h 195812"/>
                <a:gd name="connsiteX0" fmla="*/ 0 w 211310"/>
                <a:gd name="connsiteY0" fmla="*/ 35110 h 195812"/>
                <a:gd name="connsiteX1" fmla="*/ 106179 w 211310"/>
                <a:gd name="connsiteY1" fmla="*/ 0 h 195812"/>
                <a:gd name="connsiteX2" fmla="*/ 211310 w 211310"/>
                <a:gd name="connsiteY2" fmla="*/ 97906 h 195812"/>
                <a:gd name="connsiteX3" fmla="*/ 106179 w 211310"/>
                <a:gd name="connsiteY3" fmla="*/ 195812 h 195812"/>
                <a:gd name="connsiteX4" fmla="*/ 1048 w 211310"/>
                <a:gd name="connsiteY4" fmla="*/ 195812 h 195812"/>
                <a:gd name="connsiteX5" fmla="*/ 0 w 211310"/>
                <a:gd name="connsiteY5" fmla="*/ 35110 h 195812"/>
                <a:gd name="connsiteX0" fmla="*/ 3559 w 214869"/>
                <a:gd name="connsiteY0" fmla="*/ 35110 h 195812"/>
                <a:gd name="connsiteX1" fmla="*/ 109738 w 214869"/>
                <a:gd name="connsiteY1" fmla="*/ 0 h 195812"/>
                <a:gd name="connsiteX2" fmla="*/ 214869 w 214869"/>
                <a:gd name="connsiteY2" fmla="*/ 97906 h 195812"/>
                <a:gd name="connsiteX3" fmla="*/ 109738 w 214869"/>
                <a:gd name="connsiteY3" fmla="*/ 195812 h 195812"/>
                <a:gd name="connsiteX4" fmla="*/ 20 w 214869"/>
                <a:gd name="connsiteY4" fmla="*/ 155572 h 195812"/>
                <a:gd name="connsiteX5" fmla="*/ 3559 w 214869"/>
                <a:gd name="connsiteY5" fmla="*/ 35110 h 195812"/>
                <a:gd name="connsiteX0" fmla="*/ 3559 w 216111"/>
                <a:gd name="connsiteY0" fmla="*/ 35110 h 183278"/>
                <a:gd name="connsiteX1" fmla="*/ 109738 w 216111"/>
                <a:gd name="connsiteY1" fmla="*/ 0 h 183278"/>
                <a:gd name="connsiteX2" fmla="*/ 214869 w 216111"/>
                <a:gd name="connsiteY2" fmla="*/ 97906 h 183278"/>
                <a:gd name="connsiteX3" fmla="*/ 146908 w 216111"/>
                <a:gd name="connsiteY3" fmla="*/ 183278 h 183278"/>
                <a:gd name="connsiteX4" fmla="*/ 20 w 216111"/>
                <a:gd name="connsiteY4" fmla="*/ 155572 h 183278"/>
                <a:gd name="connsiteX5" fmla="*/ 3559 w 216111"/>
                <a:gd name="connsiteY5" fmla="*/ 35110 h 183278"/>
                <a:gd name="connsiteX0" fmla="*/ 3559 w 215939"/>
                <a:gd name="connsiteY0" fmla="*/ 35110 h 183278"/>
                <a:gd name="connsiteX1" fmla="*/ 109738 w 215939"/>
                <a:gd name="connsiteY1" fmla="*/ 0 h 183278"/>
                <a:gd name="connsiteX2" fmla="*/ 214869 w 215939"/>
                <a:gd name="connsiteY2" fmla="*/ 97906 h 183278"/>
                <a:gd name="connsiteX3" fmla="*/ 146908 w 215939"/>
                <a:gd name="connsiteY3" fmla="*/ 183278 h 183278"/>
                <a:gd name="connsiteX4" fmla="*/ 20 w 215939"/>
                <a:gd name="connsiteY4" fmla="*/ 155572 h 183278"/>
                <a:gd name="connsiteX5" fmla="*/ 3559 w 215939"/>
                <a:gd name="connsiteY5" fmla="*/ 35110 h 183278"/>
                <a:gd name="connsiteX0" fmla="*/ 3559 w 215554"/>
                <a:gd name="connsiteY0" fmla="*/ 5091 h 153259"/>
                <a:gd name="connsiteX1" fmla="*/ 159695 w 215554"/>
                <a:gd name="connsiteY1" fmla="*/ 0 h 153259"/>
                <a:gd name="connsiteX2" fmla="*/ 214869 w 215554"/>
                <a:gd name="connsiteY2" fmla="*/ 67887 h 153259"/>
                <a:gd name="connsiteX3" fmla="*/ 146908 w 215554"/>
                <a:gd name="connsiteY3" fmla="*/ 153259 h 153259"/>
                <a:gd name="connsiteX4" fmla="*/ 20 w 215554"/>
                <a:gd name="connsiteY4" fmla="*/ 125553 h 153259"/>
                <a:gd name="connsiteX5" fmla="*/ 3559 w 215554"/>
                <a:gd name="connsiteY5" fmla="*/ 5091 h 153259"/>
                <a:gd name="connsiteX0" fmla="*/ 3559 w 215164"/>
                <a:gd name="connsiteY0" fmla="*/ 5091 h 153259"/>
                <a:gd name="connsiteX1" fmla="*/ 159695 w 215164"/>
                <a:gd name="connsiteY1" fmla="*/ 0 h 153259"/>
                <a:gd name="connsiteX2" fmla="*/ 214869 w 215164"/>
                <a:gd name="connsiteY2" fmla="*/ 67887 h 153259"/>
                <a:gd name="connsiteX3" fmla="*/ 146908 w 215164"/>
                <a:gd name="connsiteY3" fmla="*/ 153259 h 153259"/>
                <a:gd name="connsiteX4" fmla="*/ 20 w 215164"/>
                <a:gd name="connsiteY4" fmla="*/ 125553 h 153259"/>
                <a:gd name="connsiteX5" fmla="*/ 3559 w 215164"/>
                <a:gd name="connsiteY5" fmla="*/ 5091 h 153259"/>
                <a:gd name="connsiteX0" fmla="*/ 3559 w 214871"/>
                <a:gd name="connsiteY0" fmla="*/ 15350 h 163518"/>
                <a:gd name="connsiteX1" fmla="*/ 148425 w 214871"/>
                <a:gd name="connsiteY1" fmla="*/ 0 h 163518"/>
                <a:gd name="connsiteX2" fmla="*/ 214869 w 214871"/>
                <a:gd name="connsiteY2" fmla="*/ 78146 h 163518"/>
                <a:gd name="connsiteX3" fmla="*/ 146908 w 214871"/>
                <a:gd name="connsiteY3" fmla="*/ 163518 h 163518"/>
                <a:gd name="connsiteX4" fmla="*/ 20 w 214871"/>
                <a:gd name="connsiteY4" fmla="*/ 135812 h 163518"/>
                <a:gd name="connsiteX5" fmla="*/ 3559 w 214871"/>
                <a:gd name="connsiteY5" fmla="*/ 15350 h 163518"/>
                <a:gd name="connsiteX0" fmla="*/ 3559 w 214871"/>
                <a:gd name="connsiteY0" fmla="*/ 15350 h 163518"/>
                <a:gd name="connsiteX1" fmla="*/ 148425 w 214871"/>
                <a:gd name="connsiteY1" fmla="*/ 0 h 163518"/>
                <a:gd name="connsiteX2" fmla="*/ 214869 w 214871"/>
                <a:gd name="connsiteY2" fmla="*/ 78146 h 163518"/>
                <a:gd name="connsiteX3" fmla="*/ 146908 w 214871"/>
                <a:gd name="connsiteY3" fmla="*/ 163518 h 163518"/>
                <a:gd name="connsiteX4" fmla="*/ 20 w 214871"/>
                <a:gd name="connsiteY4" fmla="*/ 135812 h 163518"/>
                <a:gd name="connsiteX5" fmla="*/ 3559 w 214871"/>
                <a:gd name="connsiteY5" fmla="*/ 15350 h 163518"/>
                <a:gd name="connsiteX0" fmla="*/ 3559 w 214871"/>
                <a:gd name="connsiteY0" fmla="*/ 15350 h 163518"/>
                <a:gd name="connsiteX1" fmla="*/ 148425 w 214871"/>
                <a:gd name="connsiteY1" fmla="*/ 0 h 163518"/>
                <a:gd name="connsiteX2" fmla="*/ 214869 w 214871"/>
                <a:gd name="connsiteY2" fmla="*/ 78146 h 163518"/>
                <a:gd name="connsiteX3" fmla="*/ 146908 w 214871"/>
                <a:gd name="connsiteY3" fmla="*/ 163518 h 163518"/>
                <a:gd name="connsiteX4" fmla="*/ 20 w 214871"/>
                <a:gd name="connsiteY4" fmla="*/ 135812 h 163518"/>
                <a:gd name="connsiteX5" fmla="*/ 3559 w 214871"/>
                <a:gd name="connsiteY5" fmla="*/ 15350 h 163518"/>
                <a:gd name="connsiteX0" fmla="*/ 3559 w 214871"/>
                <a:gd name="connsiteY0" fmla="*/ 15350 h 163518"/>
                <a:gd name="connsiteX1" fmla="*/ 148425 w 214871"/>
                <a:gd name="connsiteY1" fmla="*/ 0 h 163518"/>
                <a:gd name="connsiteX2" fmla="*/ 214869 w 214871"/>
                <a:gd name="connsiteY2" fmla="*/ 78146 h 163518"/>
                <a:gd name="connsiteX3" fmla="*/ 146908 w 214871"/>
                <a:gd name="connsiteY3" fmla="*/ 163518 h 163518"/>
                <a:gd name="connsiteX4" fmla="*/ 20 w 214871"/>
                <a:gd name="connsiteY4" fmla="*/ 135812 h 163518"/>
                <a:gd name="connsiteX5" fmla="*/ 3559 w 214871"/>
                <a:gd name="connsiteY5" fmla="*/ 15350 h 163518"/>
                <a:gd name="connsiteX0" fmla="*/ 3559 w 214871"/>
                <a:gd name="connsiteY0" fmla="*/ 15350 h 163518"/>
                <a:gd name="connsiteX1" fmla="*/ 148425 w 214871"/>
                <a:gd name="connsiteY1" fmla="*/ 0 h 163518"/>
                <a:gd name="connsiteX2" fmla="*/ 214869 w 214871"/>
                <a:gd name="connsiteY2" fmla="*/ 78146 h 163518"/>
                <a:gd name="connsiteX3" fmla="*/ 146908 w 214871"/>
                <a:gd name="connsiteY3" fmla="*/ 163518 h 163518"/>
                <a:gd name="connsiteX4" fmla="*/ 20 w 214871"/>
                <a:gd name="connsiteY4" fmla="*/ 135812 h 163518"/>
                <a:gd name="connsiteX5" fmla="*/ 3559 w 214871"/>
                <a:gd name="connsiteY5" fmla="*/ 15350 h 163518"/>
                <a:gd name="connsiteX0" fmla="*/ 0 w 211312"/>
                <a:gd name="connsiteY0" fmla="*/ 15350 h 163518"/>
                <a:gd name="connsiteX1" fmla="*/ 144866 w 211312"/>
                <a:gd name="connsiteY1" fmla="*/ 0 h 163518"/>
                <a:gd name="connsiteX2" fmla="*/ 211310 w 211312"/>
                <a:gd name="connsiteY2" fmla="*/ 78146 h 163518"/>
                <a:gd name="connsiteX3" fmla="*/ 143349 w 211312"/>
                <a:gd name="connsiteY3" fmla="*/ 163518 h 163518"/>
                <a:gd name="connsiteX4" fmla="*/ 19796 w 211312"/>
                <a:gd name="connsiteY4" fmla="*/ 115837 h 163518"/>
                <a:gd name="connsiteX5" fmla="*/ 0 w 211312"/>
                <a:gd name="connsiteY5" fmla="*/ 15350 h 163518"/>
                <a:gd name="connsiteX0" fmla="*/ 0 w 199536"/>
                <a:gd name="connsiteY0" fmla="*/ 36373 h 163518"/>
                <a:gd name="connsiteX1" fmla="*/ 133090 w 199536"/>
                <a:gd name="connsiteY1" fmla="*/ 0 h 163518"/>
                <a:gd name="connsiteX2" fmla="*/ 199534 w 199536"/>
                <a:gd name="connsiteY2" fmla="*/ 78146 h 163518"/>
                <a:gd name="connsiteX3" fmla="*/ 131573 w 199536"/>
                <a:gd name="connsiteY3" fmla="*/ 163518 h 163518"/>
                <a:gd name="connsiteX4" fmla="*/ 8020 w 199536"/>
                <a:gd name="connsiteY4" fmla="*/ 115837 h 163518"/>
                <a:gd name="connsiteX5" fmla="*/ 0 w 199536"/>
                <a:gd name="connsiteY5" fmla="*/ 36373 h 163518"/>
                <a:gd name="connsiteX0" fmla="*/ 0 w 204160"/>
                <a:gd name="connsiteY0" fmla="*/ 52773 h 163518"/>
                <a:gd name="connsiteX1" fmla="*/ 137714 w 204160"/>
                <a:gd name="connsiteY1" fmla="*/ 0 h 163518"/>
                <a:gd name="connsiteX2" fmla="*/ 204158 w 204160"/>
                <a:gd name="connsiteY2" fmla="*/ 78146 h 163518"/>
                <a:gd name="connsiteX3" fmla="*/ 136197 w 204160"/>
                <a:gd name="connsiteY3" fmla="*/ 163518 h 163518"/>
                <a:gd name="connsiteX4" fmla="*/ 12644 w 204160"/>
                <a:gd name="connsiteY4" fmla="*/ 115837 h 163518"/>
                <a:gd name="connsiteX5" fmla="*/ 0 w 204160"/>
                <a:gd name="connsiteY5" fmla="*/ 52773 h 163518"/>
                <a:gd name="connsiteX0" fmla="*/ 3774 w 207934"/>
                <a:gd name="connsiteY0" fmla="*/ 52773 h 163518"/>
                <a:gd name="connsiteX1" fmla="*/ 141488 w 207934"/>
                <a:gd name="connsiteY1" fmla="*/ 0 h 163518"/>
                <a:gd name="connsiteX2" fmla="*/ 207932 w 207934"/>
                <a:gd name="connsiteY2" fmla="*/ 78146 h 163518"/>
                <a:gd name="connsiteX3" fmla="*/ 139971 w 207934"/>
                <a:gd name="connsiteY3" fmla="*/ 163518 h 163518"/>
                <a:gd name="connsiteX4" fmla="*/ 19 w 207934"/>
                <a:gd name="connsiteY4" fmla="*/ 111213 h 163518"/>
                <a:gd name="connsiteX5" fmla="*/ 3774 w 207934"/>
                <a:gd name="connsiteY5" fmla="*/ 52773 h 16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934" h="163518">
                  <a:moveTo>
                    <a:pt x="3774" y="52773"/>
                  </a:moveTo>
                  <a:cubicBezTo>
                    <a:pt x="38818" y="52773"/>
                    <a:pt x="64145" y="18171"/>
                    <a:pt x="141488" y="0"/>
                  </a:cubicBezTo>
                  <a:cubicBezTo>
                    <a:pt x="190302" y="32799"/>
                    <a:pt x="208185" y="50893"/>
                    <a:pt x="207932" y="78146"/>
                  </a:cubicBezTo>
                  <a:cubicBezTo>
                    <a:pt x="207679" y="105399"/>
                    <a:pt x="193699" y="128660"/>
                    <a:pt x="139971" y="163518"/>
                  </a:cubicBezTo>
                  <a:cubicBezTo>
                    <a:pt x="85205" y="145564"/>
                    <a:pt x="35063" y="111213"/>
                    <a:pt x="19" y="111213"/>
                  </a:cubicBezTo>
                  <a:cubicBezTo>
                    <a:pt x="-330" y="57646"/>
                    <a:pt x="4123" y="106340"/>
                    <a:pt x="3774" y="52773"/>
                  </a:cubicBezTo>
                  <a:close/>
                </a:path>
              </a:pathLst>
            </a:custGeom>
            <a:solidFill>
              <a:srgbClr val="F75D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梯形 21"/>
            <p:cNvSpPr/>
            <p:nvPr/>
          </p:nvSpPr>
          <p:spPr>
            <a:xfrm rot="2949931" flipH="1">
              <a:off x="7755347" y="1660368"/>
              <a:ext cx="635596" cy="465888"/>
            </a:xfrm>
            <a:prstGeom prst="trapezoid">
              <a:avLst>
                <a:gd name="adj" fmla="val 35200"/>
              </a:avLst>
            </a:prstGeom>
            <a:solidFill>
              <a:srgbClr val="59AAF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9" name="椭圆 18"/>
          <p:cNvSpPr/>
          <p:nvPr/>
        </p:nvSpPr>
        <p:spPr>
          <a:xfrm>
            <a:off x="10745016" y="1622468"/>
            <a:ext cx="232801" cy="196327"/>
          </a:xfrm>
          <a:prstGeom prst="ellipse">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957114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对偶单纯形法的基本思想</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 name="TextBox 2"/>
          <p:cNvSpPr txBox="1"/>
          <p:nvPr/>
        </p:nvSpPr>
        <p:spPr>
          <a:xfrm>
            <a:off x="433387" y="3673586"/>
            <a:ext cx="278153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solidFill>
                  <a:srgbClr val="C00000"/>
                </a:solidFill>
                <a:latin typeface="微软雅黑" panose="020B0503020204020204" pitchFamily="34" charset="-122"/>
                <a:ea typeface="微软雅黑" panose="020B0503020204020204" pitchFamily="34" charset="-122"/>
              </a:rPr>
              <a:t>对偶可行基本解的定义</a:t>
            </a:r>
          </a:p>
        </p:txBody>
      </p:sp>
      <p:graphicFrame>
        <p:nvGraphicFramePr>
          <p:cNvPr id="2" name="对象 1"/>
          <p:cNvGraphicFramePr>
            <a:graphicFrameLocks noChangeAspect="1"/>
          </p:cNvGraphicFramePr>
          <p:nvPr>
            <p:extLst>
              <p:ext uri="{D42A27DB-BD31-4B8C-83A1-F6EECF244321}">
                <p14:modId xmlns:p14="http://schemas.microsoft.com/office/powerpoint/2010/main" val="1866422914"/>
              </p:ext>
            </p:extLst>
          </p:nvPr>
        </p:nvGraphicFramePr>
        <p:xfrm>
          <a:off x="701544" y="1787975"/>
          <a:ext cx="1689100" cy="1193800"/>
        </p:xfrm>
        <a:graphic>
          <a:graphicData uri="http://schemas.openxmlformats.org/presentationml/2006/ole">
            <mc:AlternateContent xmlns:mc="http://schemas.openxmlformats.org/markup-compatibility/2006">
              <mc:Choice xmlns:v="urn:schemas-microsoft-com:vml" Requires="v">
                <p:oleObj name="Equation" r:id="rId5" imgW="1688760" imgH="1193760" progId="Equation.DSMT4">
                  <p:embed/>
                </p:oleObj>
              </mc:Choice>
              <mc:Fallback>
                <p:oleObj name="Equation" r:id="rId5" imgW="1688760" imgH="1193760" progId="Equation.DSMT4">
                  <p:embed/>
                  <p:pic>
                    <p:nvPicPr>
                      <p:cNvPr id="0" name=""/>
                      <p:cNvPicPr/>
                      <p:nvPr/>
                    </p:nvPicPr>
                    <p:blipFill>
                      <a:blip r:embed="rId6"/>
                      <a:stretch>
                        <a:fillRect/>
                      </a:stretch>
                    </p:blipFill>
                    <p:spPr>
                      <a:xfrm>
                        <a:off x="701544" y="1787975"/>
                        <a:ext cx="1689100" cy="1193800"/>
                      </a:xfrm>
                      <a:prstGeom prst="rect">
                        <a:avLst/>
                      </a:prstGeom>
                      <a:ln w="28575">
                        <a:solidFill>
                          <a:srgbClr val="C00000"/>
                        </a:solidFill>
                      </a:ln>
                    </p:spPr>
                  </p:pic>
                </p:oleObj>
              </mc:Fallback>
            </mc:AlternateContent>
          </a:graphicData>
        </a:graphic>
      </p:graphicFrame>
      <p:sp>
        <p:nvSpPr>
          <p:cNvPr id="17" name="TextBox 16"/>
          <p:cNvSpPr txBox="1"/>
          <p:nvPr/>
        </p:nvSpPr>
        <p:spPr>
          <a:xfrm>
            <a:off x="500790" y="1064323"/>
            <a:ext cx="3704860"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solidFill>
                  <a:srgbClr val="C00000"/>
                </a:solidFill>
                <a:latin typeface="微软雅黑" panose="020B0503020204020204" pitchFamily="34" charset="-122"/>
                <a:ea typeface="微软雅黑" panose="020B0503020204020204" pitchFamily="34" charset="-122"/>
              </a:rPr>
              <a:t>考虑如下的典型线性规划问题：</a:t>
            </a:r>
          </a:p>
        </p:txBody>
      </p:sp>
      <p:sp>
        <p:nvSpPr>
          <p:cNvPr id="18" name="TextBox 17"/>
          <p:cNvSpPr txBox="1"/>
          <p:nvPr/>
        </p:nvSpPr>
        <p:spPr>
          <a:xfrm>
            <a:off x="2625911" y="1767655"/>
            <a:ext cx="9381627" cy="133882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当该问题的初始基本可行解较难获取时，通常使用</a:t>
            </a:r>
            <a:r>
              <a:rPr lang="zh-CN" altLang="en-US" b="1" dirty="0">
                <a:latin typeface="微软雅黑" panose="020B0503020204020204" pitchFamily="34" charset="-122"/>
                <a:ea typeface="微软雅黑" panose="020B0503020204020204" pitchFamily="34" charset="-122"/>
              </a:rPr>
              <a:t>两阶段法</a:t>
            </a:r>
            <a:r>
              <a:rPr lang="zh-CN" altLang="en-US" dirty="0">
                <a:latin typeface="微软雅黑" panose="020B0503020204020204" pitchFamily="34" charset="-122"/>
                <a:ea typeface="微软雅黑" panose="020B0503020204020204" pitchFamily="34" charset="-122"/>
              </a:rPr>
              <a:t>或者</a:t>
            </a:r>
            <a:r>
              <a:rPr lang="zh-CN" altLang="en-US" b="1" dirty="0">
                <a:latin typeface="微软雅黑" panose="020B0503020204020204" pitchFamily="34" charset="-122"/>
                <a:ea typeface="微软雅黑" panose="020B0503020204020204" pitchFamily="34" charset="-122"/>
              </a:rPr>
              <a:t>大</a:t>
            </a:r>
            <a:r>
              <a:rPr lang="en-US" altLang="zh-CN" b="1" dirty="0">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法</a:t>
            </a:r>
            <a:r>
              <a:rPr lang="zh-CN" altLang="en-US" dirty="0">
                <a:latin typeface="微软雅黑" panose="020B0503020204020204" pitchFamily="34" charset="-122"/>
                <a:ea typeface="微软雅黑" panose="020B0503020204020204" pitchFamily="34" charset="-122"/>
              </a:rPr>
              <a:t>进行寻优，通过</a:t>
            </a:r>
            <a:r>
              <a:rPr lang="zh-CN" altLang="en-US" b="1" dirty="0">
                <a:latin typeface="微软雅黑" panose="020B0503020204020204" pitchFamily="34" charset="-122"/>
                <a:ea typeface="微软雅黑" panose="020B0503020204020204" pitchFamily="34" charset="-122"/>
              </a:rPr>
              <a:t>引入人工变量</a:t>
            </a:r>
            <a:r>
              <a:rPr lang="zh-CN" altLang="en-US" dirty="0">
                <a:latin typeface="微软雅黑" panose="020B0503020204020204" pitchFamily="34" charset="-122"/>
                <a:ea typeface="微软雅黑" panose="020B0503020204020204" pitchFamily="34" charset="-122"/>
              </a:rPr>
              <a:t>进行求解。</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本节将介绍</a:t>
            </a:r>
            <a:r>
              <a:rPr lang="zh-CN" altLang="en-US" b="1" dirty="0">
                <a:latin typeface="微软雅黑" panose="020B0503020204020204" pitchFamily="34" charset="-122"/>
                <a:ea typeface="微软雅黑" panose="020B0503020204020204" pitchFamily="34" charset="-122"/>
              </a:rPr>
              <a:t>对偶单纯形方法</a:t>
            </a:r>
            <a:r>
              <a:rPr lang="zh-CN" altLang="en-US" dirty="0">
                <a:latin typeface="微软雅黑" panose="020B0503020204020204" pitchFamily="34" charset="-122"/>
                <a:ea typeface="微软雅黑" panose="020B0503020204020204" pitchFamily="34" charset="-122"/>
              </a:rPr>
              <a:t>，该方法的特点在于</a:t>
            </a:r>
            <a:r>
              <a:rPr lang="zh-CN" altLang="en-US" b="1" dirty="0">
                <a:latin typeface="微软雅黑" panose="020B0503020204020204" pitchFamily="34" charset="-122"/>
                <a:ea typeface="微软雅黑" panose="020B0503020204020204" pitchFamily="34" charset="-122"/>
              </a:rPr>
              <a:t>不需要引入人工变量</a:t>
            </a:r>
            <a:r>
              <a:rPr lang="zh-CN" altLang="en-US" dirty="0">
                <a:latin typeface="微软雅黑" panose="020B0503020204020204" pitchFamily="34" charset="-122"/>
                <a:ea typeface="微软雅黑" panose="020B0503020204020204" pitchFamily="34" charset="-122"/>
              </a:rPr>
              <a:t>。</a:t>
            </a:r>
          </a:p>
        </p:txBody>
      </p:sp>
      <p:sp>
        <p:nvSpPr>
          <p:cNvPr id="19" name="TextBox 18"/>
          <p:cNvSpPr txBox="1"/>
          <p:nvPr/>
        </p:nvSpPr>
        <p:spPr>
          <a:xfrm>
            <a:off x="701544" y="3025203"/>
            <a:ext cx="1443024" cy="369332"/>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式</a:t>
            </a:r>
            <a:r>
              <a:rPr lang="en-US" altLang="zh-CN" b="1" dirty="0">
                <a:solidFill>
                  <a:srgbClr val="C00000"/>
                </a:solidFill>
                <a:latin typeface="微软雅黑" panose="020B0503020204020204" pitchFamily="34" charset="-122"/>
                <a:ea typeface="微软雅黑" panose="020B0503020204020204" pitchFamily="34" charset="-122"/>
              </a:rPr>
              <a:t>(4.2.1)</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701544" y="4193389"/>
            <a:ext cx="10138838" cy="1338828"/>
            <a:chOff x="3688922" y="2897130"/>
            <a:chExt cx="10138838" cy="1338828"/>
          </a:xfrm>
        </p:grpSpPr>
        <p:sp>
          <p:nvSpPr>
            <p:cNvPr id="20" name="TextBox 19"/>
            <p:cNvSpPr txBox="1"/>
            <p:nvPr/>
          </p:nvSpPr>
          <p:spPr>
            <a:xfrm>
              <a:off x="3688922" y="2897130"/>
              <a:ext cx="10138838" cy="133882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定义</a:t>
              </a:r>
              <a:r>
                <a:rPr lang="en-US" altLang="zh-CN" b="1" dirty="0">
                  <a:latin typeface="微软雅黑" panose="020B0503020204020204" pitchFamily="34" charset="-122"/>
                  <a:ea typeface="微软雅黑" panose="020B0503020204020204" pitchFamily="34" charset="-122"/>
                </a:rPr>
                <a:t>4.2.1    </a:t>
              </a:r>
              <a:r>
                <a:rPr lang="zh-CN" altLang="en-US" b="1" dirty="0">
                  <a:latin typeface="微软雅黑" panose="020B0503020204020204" pitchFamily="34" charset="-122"/>
                  <a:ea typeface="微软雅黑" panose="020B0503020204020204" pitchFamily="34" charset="-122"/>
                </a:rPr>
                <a:t>设        是式</a:t>
              </a:r>
              <a:r>
                <a:rPr lang="en-US" altLang="zh-CN" b="1" dirty="0">
                  <a:latin typeface="微软雅黑" panose="020B0503020204020204" pitchFamily="34" charset="-122"/>
                  <a:ea typeface="微软雅黑" panose="020B0503020204020204" pitchFamily="34" charset="-122"/>
                </a:rPr>
                <a:t>(4.2.1)</a:t>
              </a:r>
              <a:r>
                <a:rPr lang="zh-CN" altLang="en-US" b="1" dirty="0">
                  <a:latin typeface="微软雅黑" panose="020B0503020204020204" pitchFamily="34" charset="-122"/>
                  <a:ea typeface="微软雅黑" panose="020B0503020204020204" pitchFamily="34" charset="-122"/>
                </a:rPr>
                <a:t>的一个</a:t>
              </a:r>
              <a:r>
                <a:rPr lang="zh-CN" altLang="en-US" b="1" dirty="0">
                  <a:solidFill>
                    <a:schemeClr val="tx2"/>
                  </a:solidFill>
                  <a:latin typeface="微软雅黑" panose="020B0503020204020204" pitchFamily="34" charset="-122"/>
                  <a:ea typeface="微软雅黑" panose="020B0503020204020204" pitchFamily="34" charset="-122"/>
                </a:rPr>
                <a:t>基本解</a:t>
              </a:r>
              <a:r>
                <a:rPr lang="zh-CN" altLang="en-US" b="1" dirty="0">
                  <a:latin typeface="微软雅黑" panose="020B0503020204020204" pitchFamily="34" charset="-122"/>
                  <a:ea typeface="微软雅黑" panose="020B0503020204020204" pitchFamily="34" charset="-122"/>
                </a:rPr>
                <a:t>，它对应的基矩阵为</a:t>
              </a:r>
              <a:r>
                <a:rPr lang="en-US" altLang="zh-CN" b="1" i="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 记作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若    是</a:t>
              </a:r>
              <a:r>
                <a:rPr lang="en-US" altLang="zh-CN" b="1" dirty="0">
                  <a:latin typeface="微软雅黑" panose="020B0503020204020204" pitchFamily="34" charset="-122"/>
                  <a:ea typeface="微软雅黑" panose="020B0503020204020204" pitchFamily="34" charset="-122"/>
                </a:rPr>
                <a:t>(4.2.1)</a:t>
              </a:r>
              <a:r>
                <a:rPr lang="zh-CN" altLang="en-US" b="1" dirty="0">
                  <a:latin typeface="微软雅黑" panose="020B0503020204020204" pitchFamily="34" charset="-122"/>
                  <a:ea typeface="微软雅黑" panose="020B0503020204020204" pitchFamily="34" charset="-122"/>
                </a:rPr>
                <a:t>式对偶问题的可行解，即对所有</a:t>
              </a:r>
              <a:r>
                <a:rPr lang="en-US" altLang="zh-CN" b="1" dirty="0">
                  <a:latin typeface="微软雅黑" panose="020B0503020204020204" pitchFamily="34" charset="-122"/>
                  <a:ea typeface="微软雅黑" panose="020B0503020204020204" pitchFamily="34" charset="-122"/>
                </a:rPr>
                <a:t>j</a:t>
              </a:r>
              <a:r>
                <a:rPr lang="zh-CN" altLang="en-US" b="1" dirty="0">
                  <a:latin typeface="微软雅黑" panose="020B0503020204020204" pitchFamily="34" charset="-122"/>
                  <a:ea typeface="微软雅黑" panose="020B0503020204020204" pitchFamily="34" charset="-122"/>
                </a:rPr>
                <a:t>，成立                       ，则称        为原问题的</a:t>
              </a:r>
              <a:r>
                <a:rPr lang="zh-CN" altLang="en-US" b="1" dirty="0">
                  <a:solidFill>
                    <a:schemeClr val="tx2"/>
                  </a:solidFill>
                  <a:latin typeface="微软雅黑" panose="020B0503020204020204" pitchFamily="34" charset="-122"/>
                  <a:ea typeface="微软雅黑" panose="020B0503020204020204" pitchFamily="34" charset="-122"/>
                </a:rPr>
                <a:t>对偶可行的基本解</a:t>
              </a:r>
              <a:r>
                <a:rPr lang="zh-CN" altLang="en-US" b="1" dirty="0">
                  <a:latin typeface="微软雅黑" panose="020B0503020204020204" pitchFamily="34" charset="-122"/>
                  <a:ea typeface="微软雅黑" panose="020B0503020204020204" pitchFamily="34" charset="-122"/>
                </a:rPr>
                <a:t>。</a:t>
              </a:r>
            </a:p>
          </p:txBody>
        </p:sp>
        <p:graphicFrame>
          <p:nvGraphicFramePr>
            <p:cNvPr id="5" name="对象 4"/>
            <p:cNvGraphicFramePr>
              <a:graphicFrameLocks noChangeAspect="1"/>
            </p:cNvGraphicFramePr>
            <p:nvPr>
              <p:extLst>
                <p:ext uri="{D42A27DB-BD31-4B8C-83A1-F6EECF244321}">
                  <p14:modId xmlns:p14="http://schemas.microsoft.com/office/powerpoint/2010/main" val="516295813"/>
                </p:ext>
              </p:extLst>
            </p:nvPr>
          </p:nvGraphicFramePr>
          <p:xfrm>
            <a:off x="5308090" y="2964243"/>
            <a:ext cx="457200" cy="365125"/>
          </p:xfrm>
          <a:graphic>
            <a:graphicData uri="http://schemas.openxmlformats.org/presentationml/2006/ole">
              <mc:AlternateContent xmlns:mc="http://schemas.openxmlformats.org/markup-compatibility/2006">
                <mc:Choice xmlns:v="urn:schemas-microsoft-com:vml" Requires="v">
                  <p:oleObj name="Equation" r:id="rId7" imgW="457240" imgH="365792" progId="Equation.DSMT4">
                    <p:embed/>
                  </p:oleObj>
                </mc:Choice>
                <mc:Fallback>
                  <p:oleObj name="Equation" r:id="rId7" imgW="457240" imgH="365792" progId="Equation.DSMT4">
                    <p:embed/>
                    <p:pic>
                      <p:nvPicPr>
                        <p:cNvPr id="0" name=""/>
                        <p:cNvPicPr/>
                        <p:nvPr/>
                      </p:nvPicPr>
                      <p:blipFill>
                        <a:blip r:embed="rId8"/>
                        <a:stretch>
                          <a:fillRect/>
                        </a:stretch>
                      </p:blipFill>
                      <p:spPr>
                        <a:xfrm>
                          <a:off x="5308090" y="2964243"/>
                          <a:ext cx="457200" cy="3651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87844099"/>
                </p:ext>
              </p:extLst>
            </p:nvPr>
          </p:nvGraphicFramePr>
          <p:xfrm>
            <a:off x="11367114" y="2943430"/>
            <a:ext cx="1231900" cy="419100"/>
          </p:xfrm>
          <a:graphic>
            <a:graphicData uri="http://schemas.openxmlformats.org/presentationml/2006/ole">
              <mc:AlternateContent xmlns:mc="http://schemas.openxmlformats.org/markup-compatibility/2006">
                <mc:Choice xmlns:v="urn:schemas-microsoft-com:vml" Requires="v">
                  <p:oleObj name="Equation" r:id="rId9" imgW="1231560" imgH="419040" progId="Equation.DSMT4">
                    <p:embed/>
                  </p:oleObj>
                </mc:Choice>
                <mc:Fallback>
                  <p:oleObj name="Equation" r:id="rId9" imgW="1231560" imgH="419040" progId="Equation.DSMT4">
                    <p:embed/>
                    <p:pic>
                      <p:nvPicPr>
                        <p:cNvPr id="0" name=""/>
                        <p:cNvPicPr/>
                        <p:nvPr/>
                      </p:nvPicPr>
                      <p:blipFill>
                        <a:blip r:embed="rId10"/>
                        <a:stretch>
                          <a:fillRect/>
                        </a:stretch>
                      </p:blipFill>
                      <p:spPr>
                        <a:xfrm>
                          <a:off x="11367114" y="2943430"/>
                          <a:ext cx="1231900" cy="4191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12542584"/>
                </p:ext>
              </p:extLst>
            </p:nvPr>
          </p:nvGraphicFramePr>
          <p:xfrm>
            <a:off x="12938800" y="3079871"/>
            <a:ext cx="241300" cy="203200"/>
          </p:xfrm>
          <a:graphic>
            <a:graphicData uri="http://schemas.openxmlformats.org/presentationml/2006/ole">
              <mc:AlternateContent xmlns:mc="http://schemas.openxmlformats.org/markup-compatibility/2006">
                <mc:Choice xmlns:v="urn:schemas-microsoft-com:vml" Requires="v">
                  <p:oleObj name="Equation" r:id="rId11" imgW="241200" imgH="203040" progId="Equation.DSMT4">
                    <p:embed/>
                  </p:oleObj>
                </mc:Choice>
                <mc:Fallback>
                  <p:oleObj name="Equation" r:id="rId11" imgW="241200" imgH="203040" progId="Equation.DSMT4">
                    <p:embed/>
                    <p:pic>
                      <p:nvPicPr>
                        <p:cNvPr id="0" name=""/>
                        <p:cNvPicPr/>
                        <p:nvPr/>
                      </p:nvPicPr>
                      <p:blipFill>
                        <a:blip r:embed="rId12"/>
                        <a:stretch>
                          <a:fillRect/>
                        </a:stretch>
                      </p:blipFill>
                      <p:spPr>
                        <a:xfrm>
                          <a:off x="12938800" y="3079871"/>
                          <a:ext cx="241300" cy="203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09925895"/>
                </p:ext>
              </p:extLst>
            </p:nvPr>
          </p:nvGraphicFramePr>
          <p:xfrm>
            <a:off x="8518470" y="3394535"/>
            <a:ext cx="1498600" cy="419100"/>
          </p:xfrm>
          <a:graphic>
            <a:graphicData uri="http://schemas.openxmlformats.org/presentationml/2006/ole">
              <mc:AlternateContent xmlns:mc="http://schemas.openxmlformats.org/markup-compatibility/2006">
                <mc:Choice xmlns:v="urn:schemas-microsoft-com:vml" Requires="v">
                  <p:oleObj name="Equation" r:id="rId13" imgW="1498320" imgH="419040" progId="Equation.DSMT4">
                    <p:embed/>
                  </p:oleObj>
                </mc:Choice>
                <mc:Fallback>
                  <p:oleObj name="Equation" r:id="rId13" imgW="1498320" imgH="419040" progId="Equation.DSMT4">
                    <p:embed/>
                    <p:pic>
                      <p:nvPicPr>
                        <p:cNvPr id="0" name=""/>
                        <p:cNvPicPr/>
                        <p:nvPr/>
                      </p:nvPicPr>
                      <p:blipFill>
                        <a:blip r:embed="rId14"/>
                        <a:stretch>
                          <a:fillRect/>
                        </a:stretch>
                      </p:blipFill>
                      <p:spPr>
                        <a:xfrm>
                          <a:off x="8518470" y="3394535"/>
                          <a:ext cx="1498600" cy="4191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23426865"/>
                </p:ext>
              </p:extLst>
            </p:nvPr>
          </p:nvGraphicFramePr>
          <p:xfrm>
            <a:off x="10744318" y="3394535"/>
            <a:ext cx="484187" cy="385763"/>
          </p:xfrm>
          <a:graphic>
            <a:graphicData uri="http://schemas.openxmlformats.org/presentationml/2006/ole">
              <mc:AlternateContent xmlns:mc="http://schemas.openxmlformats.org/markup-compatibility/2006">
                <mc:Choice xmlns:v="urn:schemas-microsoft-com:vml" Requires="v">
                  <p:oleObj name="Equation" r:id="rId15" imgW="483840" imgH="386280" progId="Equation.DSMT4">
                    <p:embed/>
                  </p:oleObj>
                </mc:Choice>
                <mc:Fallback>
                  <p:oleObj name="Equation" r:id="rId15" imgW="483840" imgH="386280" progId="Equation.DSMT4">
                    <p:embed/>
                    <p:pic>
                      <p:nvPicPr>
                        <p:cNvPr id="0" name=""/>
                        <p:cNvPicPr/>
                        <p:nvPr/>
                      </p:nvPicPr>
                      <p:blipFill>
                        <a:blip r:embed="rId16"/>
                        <a:stretch>
                          <a:fillRect/>
                        </a:stretch>
                      </p:blipFill>
                      <p:spPr>
                        <a:xfrm>
                          <a:off x="10744318" y="3394535"/>
                          <a:ext cx="484187" cy="385763"/>
                        </a:xfrm>
                        <a:prstGeom prst="rect">
                          <a:avLst/>
                        </a:prstGeom>
                      </p:spPr>
                    </p:pic>
                  </p:oleObj>
                </mc:Fallback>
              </mc:AlternateContent>
            </a:graphicData>
          </a:graphic>
        </p:graphicFrame>
      </p:grpSp>
      <p:sp>
        <p:nvSpPr>
          <p:cNvPr id="13" name="TextBox 12"/>
          <p:cNvSpPr txBox="1"/>
          <p:nvPr/>
        </p:nvSpPr>
        <p:spPr>
          <a:xfrm>
            <a:off x="500790" y="5539607"/>
            <a:ext cx="11302558" cy="874407"/>
          </a:xfrm>
          <a:prstGeom prst="rect">
            <a:avLst/>
          </a:prstGeom>
          <a:noFill/>
        </p:spPr>
        <p:txBody>
          <a:bodyPr wrap="square" rtlCol="0">
            <a:spAutoFit/>
          </a:bodyPr>
          <a:lstStyle/>
          <a:p>
            <a:pPr>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Note</a:t>
            </a:r>
            <a:r>
              <a:rPr lang="zh-CN" altLang="en-US" b="1" dirty="0">
                <a:solidFill>
                  <a:srgbClr val="C0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对偶可行的基本解不一定是原问题的可行解。当对可行的基本解是原问题的可行解时，由于判别数均小于或等于零，因此它就是该问题的最优解。</a:t>
            </a:r>
            <a:endParaRPr lang="en-US" altLang="zh-CN" b="1" dirty="0">
              <a:latin typeface="微软雅黑" panose="020B0503020204020204" pitchFamily="34" charset="-122"/>
              <a:ea typeface="微软雅黑" panose="020B0503020204020204" pitchFamily="34" charset="-122"/>
            </a:endParaRPr>
          </a:p>
        </p:txBody>
      </p:sp>
      <p:sp>
        <p:nvSpPr>
          <p:cNvPr id="14" name="右箭头 13"/>
          <p:cNvSpPr/>
          <p:nvPr/>
        </p:nvSpPr>
        <p:spPr>
          <a:xfrm>
            <a:off x="5058136" y="6157732"/>
            <a:ext cx="874013" cy="208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064474" y="5976083"/>
            <a:ext cx="2734794" cy="5078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由此引出对偶单纯形法</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313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ircle(in)">
                                      <p:cBhvr>
                                        <p:cTn id="1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对偶单纯形法的基本思想</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基本思想描述</a:t>
            </a:r>
          </a:p>
        </p:txBody>
      </p:sp>
      <p:sp>
        <p:nvSpPr>
          <p:cNvPr id="11" name="TextBox 10"/>
          <p:cNvSpPr txBox="1"/>
          <p:nvPr/>
        </p:nvSpPr>
        <p:spPr>
          <a:xfrm>
            <a:off x="99178" y="1521450"/>
            <a:ext cx="11302558" cy="1477328"/>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从原问题的一个对偶可行的基本解出发，求改进的对偶可行的基本解，当得到的对偶可行基本解是原问题的可行解时，就达到最优解。这里，所谓</a:t>
            </a:r>
            <a:r>
              <a:rPr lang="zh-CN" altLang="en-US" sz="2000" b="1" dirty="0">
                <a:solidFill>
                  <a:schemeClr val="tx2"/>
                </a:solidFill>
                <a:latin typeface="微软雅黑" panose="020B0503020204020204" pitchFamily="34" charset="-122"/>
                <a:ea typeface="微软雅黑" panose="020B0503020204020204" pitchFamily="34" charset="-122"/>
              </a:rPr>
              <a:t>改进的对偶可行基本解</a:t>
            </a:r>
            <a:r>
              <a:rPr lang="zh-CN" altLang="en-US" sz="2000" b="1" dirty="0">
                <a:latin typeface="微软雅黑" panose="020B0503020204020204" pitchFamily="34" charset="-122"/>
                <a:ea typeface="微软雅黑" panose="020B0503020204020204" pitchFamily="34" charset="-122"/>
              </a:rPr>
              <a:t>，是指对原问题的这个基本解，</a:t>
            </a:r>
            <a:r>
              <a:rPr lang="zh-CN" altLang="en-US" sz="2000" b="1" dirty="0">
                <a:solidFill>
                  <a:schemeClr val="tx2"/>
                </a:solidFill>
                <a:latin typeface="微软雅黑" panose="020B0503020204020204" pitchFamily="34" charset="-122"/>
                <a:ea typeface="微软雅黑" panose="020B0503020204020204" pitchFamily="34" charset="-122"/>
              </a:rPr>
              <a:t>相应的对偶问题的目标函数有改进</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14" name="TextBox 13"/>
          <p:cNvSpPr txBox="1"/>
          <p:nvPr/>
        </p:nvSpPr>
        <p:spPr>
          <a:xfrm>
            <a:off x="170298" y="3248650"/>
            <a:ext cx="11302558" cy="1846146"/>
          </a:xfrm>
          <a:prstGeom prst="rect">
            <a:avLst/>
          </a:prstGeom>
          <a:noFill/>
        </p:spPr>
        <p:txBody>
          <a:bodyPr wrap="square" rtlCol="0">
            <a:spAutoFit/>
          </a:bodyPr>
          <a:lstStyle/>
          <a:p>
            <a:pPr marL="342900" indent="-342900">
              <a:lnSpc>
                <a:spcPct val="200000"/>
              </a:lnSpc>
              <a:buFont typeface="Wingdings" panose="05000000000000000000" pitchFamily="2" charset="2"/>
              <a:buChar char="u"/>
            </a:pPr>
            <a:r>
              <a:rPr lang="zh-CN" altLang="en-US" sz="2000" b="1" dirty="0">
                <a:solidFill>
                  <a:schemeClr val="tx2"/>
                </a:solidFill>
                <a:latin typeface="微软雅黑" panose="020B0503020204020204" pitchFamily="34" charset="-122"/>
                <a:ea typeface="微软雅黑" panose="020B0503020204020204" pitchFamily="34" charset="-122"/>
              </a:rPr>
              <a:t>改进的思路</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过程</a:t>
            </a:r>
            <a:r>
              <a:rPr lang="zh-CN" altLang="en-US" sz="2000" b="1" dirty="0">
                <a:latin typeface="微软雅黑" panose="020B0503020204020204" pitchFamily="34" charset="-122"/>
                <a:ea typeface="微软雅黑" panose="020B0503020204020204" pitchFamily="34" charset="-122"/>
              </a:rPr>
              <a:t>：离基变量</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进基变量的确定→主元消去。</a:t>
            </a:r>
            <a:endParaRPr lang="en-US" altLang="zh-CN" sz="2000" b="1"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000" b="1" dirty="0">
                <a:solidFill>
                  <a:schemeClr val="tx2"/>
                </a:solidFill>
                <a:latin typeface="微软雅黑" panose="020B0503020204020204" pitchFamily="34" charset="-122"/>
                <a:ea typeface="微软雅黑" panose="020B0503020204020204" pitchFamily="34" charset="-122"/>
              </a:rPr>
              <a:t>离</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进基变量确定的规则</a:t>
            </a:r>
            <a:r>
              <a:rPr lang="zh-CN" altLang="en-US" sz="2000" b="1" dirty="0">
                <a:latin typeface="微软雅黑" panose="020B0503020204020204" pitchFamily="34" charset="-122"/>
                <a:ea typeface="微软雅黑" panose="020B0503020204020204" pitchFamily="34" charset="-122"/>
              </a:rPr>
              <a:t>：保持对偶</a:t>
            </a:r>
            <a:r>
              <a:rPr lang="zh-CN" altLang="en-US" sz="2000" b="1">
                <a:latin typeface="微软雅黑" panose="020B0503020204020204" pitchFamily="34" charset="-122"/>
                <a:ea typeface="微软雅黑" panose="020B0503020204020204" pitchFamily="34" charset="-122"/>
              </a:rPr>
              <a:t>可行性，即要</a:t>
            </a:r>
            <a:r>
              <a:rPr lang="zh-CN" altLang="en-US" sz="2000" b="1" dirty="0">
                <a:latin typeface="微软雅黑" panose="020B0503020204020204" pitchFamily="34" charset="-122"/>
                <a:ea typeface="微软雅黑" panose="020B0503020204020204" pitchFamily="34" charset="-122"/>
              </a:rPr>
              <a:t>保持所有判别数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对于极小化问题</a:t>
            </a:r>
            <a:r>
              <a:rPr lang="en-US" altLang="zh-CN" sz="2000" b="1" dirty="0">
                <a:latin typeface="微软雅黑" panose="020B0503020204020204" pitchFamily="34" charset="-122"/>
                <a:ea typeface="微软雅黑" panose="020B0503020204020204" pitchFamily="34" charset="-122"/>
              </a:rPr>
              <a:t>)</a:t>
            </a:r>
          </a:p>
          <a:p>
            <a:pPr marL="342900" indent="-342900">
              <a:lnSpc>
                <a:spcPct val="200000"/>
              </a:lnSpc>
              <a:buFont typeface="Wingdings" panose="05000000000000000000" pitchFamily="2" charset="2"/>
              <a:buChar char="u"/>
            </a:pPr>
            <a:r>
              <a:rPr lang="zh-CN" altLang="en-US" sz="2000" b="1" dirty="0">
                <a:solidFill>
                  <a:schemeClr val="tx2"/>
                </a:solidFill>
                <a:latin typeface="微软雅黑" panose="020B0503020204020204" pitchFamily="34" charset="-122"/>
                <a:ea typeface="微软雅黑" panose="020B0503020204020204" pitchFamily="34" charset="-122"/>
              </a:rPr>
              <a:t>与单纯形方法的差异：</a:t>
            </a:r>
            <a:r>
              <a:rPr lang="zh-CN" altLang="en-US" sz="2000" b="1" dirty="0">
                <a:latin typeface="微软雅黑" panose="020B0503020204020204" pitchFamily="34" charset="-122"/>
                <a:ea typeface="微软雅黑" panose="020B0503020204020204" pitchFamily="34" charset="-122"/>
              </a:rPr>
              <a:t>保持右端列（目标函数值除外）非负，确保原问题解的可行性。 </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87054790"/>
              </p:ext>
            </p:extLst>
          </p:nvPr>
        </p:nvGraphicFramePr>
        <p:xfrm>
          <a:off x="7915593" y="4061450"/>
          <a:ext cx="1500187" cy="420687"/>
        </p:xfrm>
        <a:graphic>
          <a:graphicData uri="http://schemas.openxmlformats.org/presentationml/2006/ole">
            <mc:AlternateContent xmlns:mc="http://schemas.openxmlformats.org/markup-compatibility/2006">
              <mc:Choice xmlns:v="urn:schemas-microsoft-com:vml" Requires="v">
                <p:oleObj name="Equation" r:id="rId5" imgW="1499746" imgH="420660" progId="Equation.DSMT4">
                  <p:embed/>
                </p:oleObj>
              </mc:Choice>
              <mc:Fallback>
                <p:oleObj name="Equation" r:id="rId5" imgW="1499746" imgH="420660" progId="Equation.DSMT4">
                  <p:embed/>
                  <p:pic>
                    <p:nvPicPr>
                      <p:cNvPr id="0" name=""/>
                      <p:cNvPicPr/>
                      <p:nvPr/>
                    </p:nvPicPr>
                    <p:blipFill>
                      <a:blip r:embed="rId6"/>
                      <a:stretch>
                        <a:fillRect/>
                      </a:stretch>
                    </p:blipFill>
                    <p:spPr>
                      <a:xfrm>
                        <a:off x="7915593" y="4061450"/>
                        <a:ext cx="1500187" cy="420687"/>
                      </a:xfrm>
                      <a:prstGeom prst="rect">
                        <a:avLst/>
                      </a:prstGeom>
                    </p:spPr>
                  </p:pic>
                </p:oleObj>
              </mc:Fallback>
            </mc:AlternateContent>
          </a:graphicData>
        </a:graphic>
      </p:graphicFrame>
      <p:sp>
        <p:nvSpPr>
          <p:cNvPr id="15" name="TextBox 14"/>
          <p:cNvSpPr txBox="1"/>
          <p:nvPr/>
        </p:nvSpPr>
        <p:spPr>
          <a:xfrm>
            <a:off x="170298" y="5109592"/>
            <a:ext cx="11302558" cy="1323439"/>
          </a:xfrm>
          <a:prstGeom prst="rect">
            <a:avLst/>
          </a:prstGeom>
          <a:noFill/>
        </p:spPr>
        <p:txBody>
          <a:bodyPr wrap="square" rtlCol="0">
            <a:spAutoFit/>
          </a:bodyPr>
          <a:lstStyle/>
          <a:p>
            <a:pPr marL="342900" indent="-342900">
              <a:lnSpc>
                <a:spcPct val="200000"/>
              </a:lnSpc>
              <a:buFont typeface="Wingdings" panose="05000000000000000000" pitchFamily="2" charset="2"/>
              <a:buChar char="ü"/>
            </a:pPr>
            <a:r>
              <a:rPr lang="en-US" altLang="zh-CN" sz="2000" b="1" dirty="0">
                <a:solidFill>
                  <a:srgbClr val="C00000"/>
                </a:solidFill>
                <a:latin typeface="微软雅黑" panose="020B0503020204020204" pitchFamily="34" charset="-122"/>
                <a:ea typeface="微软雅黑" panose="020B0503020204020204" pitchFamily="34" charset="-122"/>
              </a:rPr>
              <a:t>Note</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正是由于对偶单纯形法在每次迭代过程中不要求右端列各分量均非负，正因如此，也就不需要引进人工变量。</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152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对偶单纯形法的基本思想</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73866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对偶单纯形法的进</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离基变量的确定规则</a:t>
            </a:r>
          </a:p>
        </p:txBody>
      </p:sp>
      <p:grpSp>
        <p:nvGrpSpPr>
          <p:cNvPr id="18" name="组合 17"/>
          <p:cNvGrpSpPr/>
          <p:nvPr/>
        </p:nvGrpSpPr>
        <p:grpSpPr>
          <a:xfrm>
            <a:off x="332103" y="2247280"/>
            <a:ext cx="9324975" cy="4430276"/>
            <a:chOff x="295275" y="1624253"/>
            <a:chExt cx="9324975" cy="4430276"/>
          </a:xfrm>
        </p:grpSpPr>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1624253"/>
              <a:ext cx="932497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a:xfrm>
              <a:off x="1127760" y="2225040"/>
              <a:ext cx="37287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627120" y="2590800"/>
              <a:ext cx="541043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3432" y="3881120"/>
              <a:ext cx="6223448" cy="304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5" y="4307763"/>
              <a:ext cx="88201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921" y="5707938"/>
              <a:ext cx="6705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4347" y="4277283"/>
              <a:ext cx="389850" cy="369332"/>
            </a:xfrm>
            <a:prstGeom prst="rect">
              <a:avLst/>
            </a:prstGeom>
            <a:noFill/>
          </p:spPr>
          <p:txBody>
            <a:bodyPr wrap="none" rtlCol="0">
              <a:spAutoFit/>
            </a:bodyPr>
            <a:lstStyle/>
            <a:p>
              <a:r>
                <a:rPr lang="zh-CN" altLang="en-US" dirty="0">
                  <a:sym typeface="Wingdings"/>
                </a:rPr>
                <a:t></a:t>
              </a:r>
              <a:endParaRPr lang="zh-CN" altLang="en-US" dirty="0"/>
            </a:p>
          </p:txBody>
        </p:sp>
        <p:sp>
          <p:nvSpPr>
            <p:cNvPr id="16" name="TextBox 15"/>
            <p:cNvSpPr txBox="1"/>
            <p:nvPr/>
          </p:nvSpPr>
          <p:spPr>
            <a:xfrm>
              <a:off x="502749" y="4969750"/>
              <a:ext cx="389850" cy="369332"/>
            </a:xfrm>
            <a:prstGeom prst="rect">
              <a:avLst/>
            </a:prstGeom>
            <a:noFill/>
          </p:spPr>
          <p:txBody>
            <a:bodyPr wrap="none" rtlCol="0">
              <a:spAutoFit/>
            </a:bodyPr>
            <a:lstStyle/>
            <a:p>
              <a:r>
                <a:rPr lang="zh-CN" altLang="en-US" dirty="0">
                  <a:sym typeface="Wingdings"/>
                </a:rPr>
                <a:t></a:t>
              </a:r>
              <a:endParaRPr lang="zh-CN" altLang="en-US" dirty="0"/>
            </a:p>
          </p:txBody>
        </p:sp>
        <p:sp>
          <p:nvSpPr>
            <p:cNvPr id="17" name="TextBox 16"/>
            <p:cNvSpPr txBox="1"/>
            <p:nvPr/>
          </p:nvSpPr>
          <p:spPr>
            <a:xfrm>
              <a:off x="494347" y="5685197"/>
              <a:ext cx="389850" cy="369332"/>
            </a:xfrm>
            <a:prstGeom prst="rect">
              <a:avLst/>
            </a:prstGeom>
            <a:noFill/>
          </p:spPr>
          <p:txBody>
            <a:bodyPr wrap="none" rtlCol="0">
              <a:spAutoFit/>
            </a:bodyPr>
            <a:lstStyle/>
            <a:p>
              <a:r>
                <a:rPr lang="zh-CN" altLang="en-US" dirty="0">
                  <a:sym typeface="Wingdings"/>
                </a:rPr>
                <a:t></a:t>
              </a:r>
              <a:endParaRPr lang="zh-CN" altLang="en-US" dirty="0"/>
            </a:p>
          </p:txBody>
        </p:sp>
        <p:cxnSp>
          <p:nvCxnSpPr>
            <p:cNvPr id="15" name="直接连接符 14"/>
            <p:cNvCxnSpPr/>
            <p:nvPr/>
          </p:nvCxnSpPr>
          <p:spPr>
            <a:xfrm>
              <a:off x="6421120" y="4277283"/>
              <a:ext cx="16459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531175" y="1633974"/>
            <a:ext cx="5320687" cy="369332"/>
          </a:xfrm>
          <a:prstGeom prst="rect">
            <a:avLst/>
          </a:prstGeom>
          <a:noFill/>
        </p:spPr>
        <p:txBody>
          <a:bodyPr wrap="none" rtlCol="0">
            <a:spAutoFit/>
          </a:bodyPr>
          <a:lstStyle/>
          <a:p>
            <a:pPr marL="285750" indent="-28575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离基变量的确定（</a:t>
            </a:r>
            <a:r>
              <a:rPr lang="zh-CN" altLang="en-US" b="1" dirty="0">
                <a:solidFill>
                  <a:schemeClr val="tx2"/>
                </a:solidFill>
                <a:latin typeface="微软雅黑" panose="020B0503020204020204" pitchFamily="34" charset="-122"/>
                <a:ea typeface="微软雅黑" panose="020B0503020204020204" pitchFamily="34" charset="-122"/>
              </a:rPr>
              <a:t>行</a:t>
            </a:r>
            <a:r>
              <a:rPr lang="zh-CN" altLang="en-US" b="1" dirty="0">
                <a:latin typeface="微软雅黑" panose="020B0503020204020204" pitchFamily="34" charset="-122"/>
                <a:ea typeface="微软雅黑" panose="020B0503020204020204" pitchFamily="34" charset="-122"/>
              </a:rPr>
              <a:t>）→进基变量的确定（</a:t>
            </a:r>
            <a:r>
              <a:rPr lang="zh-CN" altLang="en-US" b="1" dirty="0">
                <a:solidFill>
                  <a:schemeClr val="tx2"/>
                </a:solidFill>
                <a:latin typeface="微软雅黑" panose="020B0503020204020204" pitchFamily="34" charset="-122"/>
                <a:ea typeface="微软雅黑" panose="020B0503020204020204" pitchFamily="34" charset="-122"/>
              </a:rPr>
              <a:t>列</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6610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对偶单纯形法的计算步骤</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计算步骤描述</a:t>
            </a:r>
          </a:p>
        </p:txBody>
      </p:sp>
      <p:sp>
        <p:nvSpPr>
          <p:cNvPr id="16" name="矩形 15"/>
          <p:cNvSpPr/>
          <p:nvPr/>
        </p:nvSpPr>
        <p:spPr>
          <a:xfrm>
            <a:off x="6596422" y="4418454"/>
            <a:ext cx="5411116"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与单纯形方法进行类比，分析差异点</a:t>
            </a:r>
          </a:p>
        </p:txBody>
      </p:sp>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7" y="4888575"/>
            <a:ext cx="57721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6511973" y="5835375"/>
            <a:ext cx="5411116"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求解过程展示</a:t>
            </a:r>
          </a:p>
        </p:txBody>
      </p:sp>
      <p:sp>
        <p:nvSpPr>
          <p:cNvPr id="14" name="TextBox 13"/>
          <p:cNvSpPr txBox="1"/>
          <p:nvPr/>
        </p:nvSpPr>
        <p:spPr>
          <a:xfrm>
            <a:off x="295275" y="1498144"/>
            <a:ext cx="11006553" cy="3416320"/>
          </a:xfrm>
          <a:prstGeom prst="rect">
            <a:avLst/>
          </a:prstGeom>
          <a:noFill/>
        </p:spPr>
        <p:txBody>
          <a:bodyPr wrap="square" rtlCol="0">
            <a:spAutoFit/>
          </a:bodyPr>
          <a:lstStyle/>
          <a:p>
            <a:pPr marL="342900" indent="-342900">
              <a:lnSpc>
                <a:spcPct val="200000"/>
              </a:lnSpc>
              <a:buAutoNum type="arabicParenBoth"/>
            </a:pPr>
            <a:r>
              <a:rPr lang="zh-CN" altLang="en-US" b="1" dirty="0">
                <a:latin typeface="微软雅黑" panose="020B0503020204020204" pitchFamily="34" charset="-122"/>
                <a:ea typeface="微软雅黑" panose="020B0503020204020204" pitchFamily="34" charset="-122"/>
              </a:rPr>
              <a:t>确定一个初始对偶可行的基本解，设相应的基为</a:t>
            </a:r>
            <a:r>
              <a:rPr lang="en-US" altLang="zh-CN" b="1" i="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42900" indent="-342900">
              <a:lnSpc>
                <a:spcPct val="200000"/>
              </a:lnSpc>
              <a:buAutoNum type="arabicParenBoth"/>
            </a:pPr>
            <a:r>
              <a:rPr lang="zh-CN" altLang="en-US" b="1" dirty="0">
                <a:latin typeface="微软雅黑" panose="020B0503020204020204" pitchFamily="34" charset="-122"/>
                <a:ea typeface="微软雅黑" panose="020B0503020204020204" pitchFamily="34" charset="-122"/>
              </a:rPr>
              <a:t>若                        ，则停止计算，现行对偶可行的基本解就是最优解。否则，令                              。</a:t>
            </a:r>
            <a:endParaRPr lang="en-US" altLang="zh-CN" b="1" dirty="0">
              <a:latin typeface="微软雅黑" panose="020B0503020204020204" pitchFamily="34" charset="-122"/>
              <a:ea typeface="微软雅黑" panose="020B0503020204020204" pitchFamily="34" charset="-122"/>
            </a:endParaRPr>
          </a:p>
          <a:p>
            <a:pPr marL="342900" indent="-342900">
              <a:lnSpc>
                <a:spcPct val="200000"/>
              </a:lnSpc>
              <a:buAutoNum type="arabicParenBoth"/>
            </a:pPr>
            <a:r>
              <a:rPr lang="zh-CN" altLang="en-US" b="1" dirty="0">
                <a:latin typeface="微软雅黑" panose="020B0503020204020204" pitchFamily="34" charset="-122"/>
                <a:ea typeface="微软雅黑" panose="020B0503020204020204" pitchFamily="34" charset="-122"/>
              </a:rPr>
              <a:t>若对所有</a:t>
            </a:r>
            <a:r>
              <a:rPr lang="en-US" altLang="zh-CN" b="1" i="1" dirty="0">
                <a:latin typeface="微软雅黑" panose="020B0503020204020204" pitchFamily="34" charset="-122"/>
                <a:ea typeface="微软雅黑" panose="020B0503020204020204" pitchFamily="34" charset="-122"/>
              </a:rPr>
              <a:t>j</a:t>
            </a:r>
            <a:r>
              <a:rPr lang="zh-CN" altLang="en-US" b="1" dirty="0">
                <a:latin typeface="微软雅黑" panose="020B0503020204020204" pitchFamily="34" charset="-122"/>
                <a:ea typeface="微软雅黑" panose="020B0503020204020204" pitchFamily="34" charset="-122"/>
              </a:rPr>
              <a:t>，             ，则停止计算，原问题无可行解，否则，令</a:t>
            </a:r>
            <a:endParaRPr lang="en-US" altLang="zh-CN" b="1" dirty="0">
              <a:latin typeface="微软雅黑" panose="020B0503020204020204" pitchFamily="34" charset="-122"/>
              <a:ea typeface="微软雅黑" panose="020B0503020204020204" pitchFamily="34" charset="-122"/>
            </a:endParaRPr>
          </a:p>
          <a:p>
            <a:pPr marL="342900" indent="-342900">
              <a:lnSpc>
                <a:spcPct val="200000"/>
              </a:lnSpc>
              <a:buAutoNum type="arabicParenBoth"/>
            </a:pPr>
            <a:endParaRPr lang="en-US" altLang="zh-CN" b="1" dirty="0">
              <a:latin typeface="微软雅黑" panose="020B0503020204020204" pitchFamily="34" charset="-122"/>
              <a:ea typeface="微软雅黑" panose="020B0503020204020204" pitchFamily="34" charset="-122"/>
            </a:endParaRPr>
          </a:p>
          <a:p>
            <a:pPr marL="342900" indent="-342900">
              <a:lnSpc>
                <a:spcPct val="200000"/>
              </a:lnSpc>
              <a:buAutoNum type="arabicParenBoth"/>
            </a:pPr>
            <a:endParaRPr lang="en-US" altLang="zh-CN" b="1" dirty="0">
              <a:latin typeface="微软雅黑" panose="020B0503020204020204" pitchFamily="34" charset="-122"/>
              <a:ea typeface="微软雅黑" panose="020B0503020204020204" pitchFamily="34" charset="-122"/>
            </a:endParaRPr>
          </a:p>
          <a:p>
            <a:pPr marL="342900" indent="-342900">
              <a:lnSpc>
                <a:spcPct val="200000"/>
              </a:lnSpc>
              <a:buAutoNum type="arabicParenBoth"/>
            </a:pPr>
            <a:r>
              <a:rPr lang="zh-CN" altLang="en-US" b="1" dirty="0">
                <a:latin typeface="微软雅黑" panose="020B0503020204020204" pitchFamily="34" charset="-122"/>
                <a:ea typeface="微软雅黑" panose="020B0503020204020204" pitchFamily="34" charset="-122"/>
              </a:rPr>
              <a:t>以       为主元进行主元消去，返回步骤</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07068595"/>
              </p:ext>
            </p:extLst>
          </p:nvPr>
        </p:nvGraphicFramePr>
        <p:xfrm>
          <a:off x="1072517" y="2254432"/>
          <a:ext cx="1562100" cy="342900"/>
        </p:xfrm>
        <a:graphic>
          <a:graphicData uri="http://schemas.openxmlformats.org/presentationml/2006/ole">
            <mc:AlternateContent xmlns:mc="http://schemas.openxmlformats.org/markup-compatibility/2006">
              <mc:Choice xmlns:v="urn:schemas-microsoft-com:vml" Requires="v">
                <p:oleObj name="Equation" r:id="rId6" imgW="1562040" imgH="342720" progId="Equation.DSMT4">
                  <p:embed/>
                </p:oleObj>
              </mc:Choice>
              <mc:Fallback>
                <p:oleObj name="Equation" r:id="rId6" imgW="1562040" imgH="342720" progId="Equation.DSMT4">
                  <p:embed/>
                  <p:pic>
                    <p:nvPicPr>
                      <p:cNvPr id="0" name=""/>
                      <p:cNvPicPr/>
                      <p:nvPr/>
                    </p:nvPicPr>
                    <p:blipFill>
                      <a:blip r:embed="rId7"/>
                      <a:stretch>
                        <a:fillRect/>
                      </a:stretch>
                    </p:blipFill>
                    <p:spPr>
                      <a:xfrm>
                        <a:off x="1072517" y="2254432"/>
                        <a:ext cx="1562100" cy="3429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7195258"/>
              </p:ext>
            </p:extLst>
          </p:nvPr>
        </p:nvGraphicFramePr>
        <p:xfrm>
          <a:off x="8803451" y="2194890"/>
          <a:ext cx="1993900" cy="533400"/>
        </p:xfrm>
        <a:graphic>
          <a:graphicData uri="http://schemas.openxmlformats.org/presentationml/2006/ole">
            <mc:AlternateContent xmlns:mc="http://schemas.openxmlformats.org/markup-compatibility/2006">
              <mc:Choice xmlns:v="urn:schemas-microsoft-com:vml" Requires="v">
                <p:oleObj name="Equation" r:id="rId8" imgW="1993680" imgH="533160" progId="Equation.DSMT4">
                  <p:embed/>
                </p:oleObj>
              </mc:Choice>
              <mc:Fallback>
                <p:oleObj name="Equation" r:id="rId8" imgW="1993680" imgH="533160" progId="Equation.DSMT4">
                  <p:embed/>
                  <p:pic>
                    <p:nvPicPr>
                      <p:cNvPr id="0" name=""/>
                      <p:cNvPicPr/>
                      <p:nvPr/>
                    </p:nvPicPr>
                    <p:blipFill>
                      <a:blip r:embed="rId9"/>
                      <a:stretch>
                        <a:fillRect/>
                      </a:stretch>
                    </p:blipFill>
                    <p:spPr>
                      <a:xfrm>
                        <a:off x="8803451" y="2194890"/>
                        <a:ext cx="1993900" cy="5334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75086976"/>
              </p:ext>
            </p:extLst>
          </p:nvPr>
        </p:nvGraphicFramePr>
        <p:xfrm>
          <a:off x="1988931" y="2773736"/>
          <a:ext cx="800100" cy="419100"/>
        </p:xfrm>
        <a:graphic>
          <a:graphicData uri="http://schemas.openxmlformats.org/presentationml/2006/ole">
            <mc:AlternateContent xmlns:mc="http://schemas.openxmlformats.org/markup-compatibility/2006">
              <mc:Choice xmlns:v="urn:schemas-microsoft-com:vml" Requires="v">
                <p:oleObj name="Equation" r:id="rId10" imgW="799920" imgH="419040" progId="Equation.DSMT4">
                  <p:embed/>
                </p:oleObj>
              </mc:Choice>
              <mc:Fallback>
                <p:oleObj name="Equation" r:id="rId10" imgW="799920" imgH="419040" progId="Equation.DSMT4">
                  <p:embed/>
                  <p:pic>
                    <p:nvPicPr>
                      <p:cNvPr id="0" name=""/>
                      <p:cNvPicPr/>
                      <p:nvPr/>
                    </p:nvPicPr>
                    <p:blipFill>
                      <a:blip r:embed="rId11"/>
                      <a:stretch>
                        <a:fillRect/>
                      </a:stretch>
                    </p:blipFill>
                    <p:spPr>
                      <a:xfrm>
                        <a:off x="1988931" y="2773736"/>
                        <a:ext cx="800100" cy="4191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13109531"/>
              </p:ext>
            </p:extLst>
          </p:nvPr>
        </p:nvGraphicFramePr>
        <p:xfrm>
          <a:off x="2934373" y="3252470"/>
          <a:ext cx="3708400" cy="965200"/>
        </p:xfrm>
        <a:graphic>
          <a:graphicData uri="http://schemas.openxmlformats.org/presentationml/2006/ole">
            <mc:AlternateContent xmlns:mc="http://schemas.openxmlformats.org/markup-compatibility/2006">
              <mc:Choice xmlns:v="urn:schemas-microsoft-com:vml" Requires="v">
                <p:oleObj name="Equation" r:id="rId12" imgW="3708360" imgH="965160" progId="Equation.DSMT4">
                  <p:embed/>
                </p:oleObj>
              </mc:Choice>
              <mc:Fallback>
                <p:oleObj name="Equation" r:id="rId12" imgW="3708360" imgH="965160" progId="Equation.DSMT4">
                  <p:embed/>
                  <p:pic>
                    <p:nvPicPr>
                      <p:cNvPr id="0" name=""/>
                      <p:cNvPicPr/>
                      <p:nvPr/>
                    </p:nvPicPr>
                    <p:blipFill>
                      <a:blip r:embed="rId13"/>
                      <a:stretch>
                        <a:fillRect/>
                      </a:stretch>
                    </p:blipFill>
                    <p:spPr>
                      <a:xfrm>
                        <a:off x="2934373" y="3252470"/>
                        <a:ext cx="3708400" cy="9652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20875819"/>
              </p:ext>
            </p:extLst>
          </p:nvPr>
        </p:nvGraphicFramePr>
        <p:xfrm>
          <a:off x="1032292" y="4430299"/>
          <a:ext cx="368300" cy="381000"/>
        </p:xfrm>
        <a:graphic>
          <a:graphicData uri="http://schemas.openxmlformats.org/presentationml/2006/ole">
            <mc:AlternateContent xmlns:mc="http://schemas.openxmlformats.org/markup-compatibility/2006">
              <mc:Choice xmlns:v="urn:schemas-microsoft-com:vml" Requires="v">
                <p:oleObj name="Equation" r:id="rId14" imgW="368280" imgH="380880" progId="Equation.DSMT4">
                  <p:embed/>
                </p:oleObj>
              </mc:Choice>
              <mc:Fallback>
                <p:oleObj name="Equation" r:id="rId14" imgW="368280" imgH="380880" progId="Equation.DSMT4">
                  <p:embed/>
                  <p:pic>
                    <p:nvPicPr>
                      <p:cNvPr id="0" name=""/>
                      <p:cNvPicPr/>
                      <p:nvPr/>
                    </p:nvPicPr>
                    <p:blipFill>
                      <a:blip r:embed="rId15"/>
                      <a:stretch>
                        <a:fillRect/>
                      </a:stretch>
                    </p:blipFill>
                    <p:spPr>
                      <a:xfrm>
                        <a:off x="1032292" y="4430299"/>
                        <a:ext cx="368300" cy="381000"/>
                      </a:xfrm>
                      <a:prstGeom prst="rect">
                        <a:avLst/>
                      </a:prstGeom>
                    </p:spPr>
                  </p:pic>
                </p:oleObj>
              </mc:Fallback>
            </mc:AlternateContent>
          </a:graphicData>
        </a:graphic>
      </p:graphicFrame>
      <p:sp>
        <p:nvSpPr>
          <p:cNvPr id="10" name="矩形标注 9"/>
          <p:cNvSpPr/>
          <p:nvPr/>
        </p:nvSpPr>
        <p:spPr>
          <a:xfrm>
            <a:off x="8514428" y="1232452"/>
            <a:ext cx="2142811" cy="715617"/>
          </a:xfrm>
          <a:prstGeom prst="wedgeRectCallout">
            <a:avLst>
              <a:gd name="adj1" fmla="val -25008"/>
              <a:gd name="adj2" fmla="val 8611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确定离基变量</a:t>
            </a:r>
          </a:p>
        </p:txBody>
      </p:sp>
      <p:sp>
        <p:nvSpPr>
          <p:cNvPr id="23" name="矩形标注 22"/>
          <p:cNvSpPr/>
          <p:nvPr/>
        </p:nvSpPr>
        <p:spPr>
          <a:xfrm>
            <a:off x="7595422" y="2848495"/>
            <a:ext cx="2142811" cy="715617"/>
          </a:xfrm>
          <a:prstGeom prst="wedgeRectCallout">
            <a:avLst>
              <a:gd name="adj1" fmla="val -87626"/>
              <a:gd name="adj2" fmla="val 63889"/>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确定进基变量</a:t>
            </a:r>
          </a:p>
        </p:txBody>
      </p:sp>
    </p:spTree>
    <p:extLst>
      <p:ext uri="{BB962C8B-B14F-4D97-AF65-F5344CB8AC3E}">
        <p14:creationId xmlns:p14="http://schemas.microsoft.com/office/powerpoint/2010/main" val="120063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barn(inVertical)">
                                      <p:cBhvr>
                                        <p:cTn id="21" dur="500"/>
                                        <p:tgtEl>
                                          <p:spTgt spid="1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barn(inVertical)">
                                      <p:cBhvr>
                                        <p:cTn id="26"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初始对偶可行的基本解</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初始对偶可行的基本解求解方法</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构造扩充问题</a:t>
            </a:r>
          </a:p>
        </p:txBody>
      </p:sp>
      <p:sp>
        <p:nvSpPr>
          <p:cNvPr id="10" name="TextBox 9"/>
          <p:cNvSpPr txBox="1"/>
          <p:nvPr/>
        </p:nvSpPr>
        <p:spPr>
          <a:xfrm>
            <a:off x="295275" y="1498144"/>
            <a:ext cx="11006553" cy="1200329"/>
          </a:xfrm>
          <a:prstGeom prst="rect">
            <a:avLst/>
          </a:prstGeom>
          <a:noFill/>
        </p:spPr>
        <p:txBody>
          <a:bodyPr wrap="square" rtlCol="0">
            <a:spAutoFit/>
          </a:bodyPr>
          <a:lstStyle/>
          <a:p>
            <a:pPr>
              <a:lnSpc>
                <a:spcPct val="200000"/>
              </a:lnSpc>
            </a:pPr>
            <a:r>
              <a:rPr lang="zh-CN" altLang="en-US" b="1" dirty="0">
                <a:solidFill>
                  <a:schemeClr val="tx2"/>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由之前的对偶单纯形法的计算步骤可知，需要预先给定一个对偶可行的基本解。如果对偶可行的基本解不易直接得到，该如何处理？</a:t>
            </a:r>
          </a:p>
        </p:txBody>
      </p:sp>
      <p:sp>
        <p:nvSpPr>
          <p:cNvPr id="11" name="TextBox 10"/>
          <p:cNvSpPr txBox="1"/>
          <p:nvPr/>
        </p:nvSpPr>
        <p:spPr>
          <a:xfrm>
            <a:off x="295275" y="2850873"/>
            <a:ext cx="11006553" cy="1754326"/>
          </a:xfrm>
          <a:prstGeom prst="rect">
            <a:avLst/>
          </a:prstGeom>
          <a:noFill/>
        </p:spPr>
        <p:txBody>
          <a:bodyPr wrap="square" rtlCol="0">
            <a:spAutoFit/>
          </a:bodyPr>
          <a:lstStyle/>
          <a:p>
            <a:pPr>
              <a:lnSpc>
                <a:spcPct val="200000"/>
              </a:lnSpc>
            </a:pPr>
            <a:r>
              <a:rPr lang="zh-CN" altLang="en-US" b="1" dirty="0">
                <a:solidFill>
                  <a:schemeClr val="tx2"/>
                </a:solidFill>
                <a:latin typeface="微软雅黑" panose="020B0503020204020204" pitchFamily="34" charset="-122"/>
                <a:ea typeface="微软雅黑" panose="020B0503020204020204" pitchFamily="34" charset="-122"/>
              </a:rPr>
              <a:t>解决方法：</a:t>
            </a:r>
            <a:r>
              <a:rPr lang="zh-CN" altLang="en-US" b="1" dirty="0">
                <a:latin typeface="微软雅黑" panose="020B0503020204020204" pitchFamily="34" charset="-122"/>
                <a:ea typeface="微软雅黑" panose="020B0503020204020204" pitchFamily="34" charset="-122"/>
              </a:rPr>
              <a:t>由之前的对偶单纯形法的计算步骤可知，需要预先给定一个对偶可行的基本解。如果对偶可行的基本解不易直接得到，该如何处理通过引入一个等式约束，构造扩充问题，通过对扩充问题的扩充变量所在行的某个分量进行主元消去，即可得到初始对偶可行解。</a:t>
            </a:r>
          </a:p>
        </p:txBody>
      </p:sp>
      <p:sp>
        <p:nvSpPr>
          <p:cNvPr id="2" name="下箭头 1"/>
          <p:cNvSpPr/>
          <p:nvPr/>
        </p:nvSpPr>
        <p:spPr>
          <a:xfrm>
            <a:off x="5075434" y="2479394"/>
            <a:ext cx="1027416" cy="438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7523854"/>
              </p:ext>
            </p:extLst>
          </p:nvPr>
        </p:nvGraphicFramePr>
        <p:xfrm>
          <a:off x="837922" y="4778621"/>
          <a:ext cx="1746250" cy="1250950"/>
        </p:xfrm>
        <a:graphic>
          <a:graphicData uri="http://schemas.openxmlformats.org/presentationml/2006/ole">
            <mc:AlternateContent xmlns:mc="http://schemas.openxmlformats.org/markup-compatibility/2006">
              <mc:Choice xmlns:v="urn:schemas-microsoft-com:vml" Requires="v">
                <p:oleObj name="Equation" r:id="rId5" imgW="1746360" imgH="1251000" progId="Equation.DSMT4">
                  <p:embed/>
                </p:oleObj>
              </mc:Choice>
              <mc:Fallback>
                <p:oleObj name="Equation" r:id="rId5" imgW="1746360" imgH="1251000" progId="Equation.DSMT4">
                  <p:embed/>
                  <p:pic>
                    <p:nvPicPr>
                      <p:cNvPr id="0" name=""/>
                      <p:cNvPicPr/>
                      <p:nvPr/>
                    </p:nvPicPr>
                    <p:blipFill>
                      <a:blip r:embed="rId6"/>
                      <a:stretch>
                        <a:fillRect/>
                      </a:stretch>
                    </p:blipFill>
                    <p:spPr>
                      <a:xfrm>
                        <a:off x="837922" y="4778621"/>
                        <a:ext cx="1746250" cy="1250950"/>
                      </a:xfrm>
                      <a:prstGeom prst="rect">
                        <a:avLst/>
                      </a:prstGeom>
                    </p:spPr>
                  </p:pic>
                </p:oleObj>
              </mc:Fallback>
            </mc:AlternateContent>
          </a:graphicData>
        </a:graphic>
      </p:graphicFrame>
      <p:sp>
        <p:nvSpPr>
          <p:cNvPr id="4" name="右箭头 3"/>
          <p:cNvSpPr/>
          <p:nvPr/>
        </p:nvSpPr>
        <p:spPr>
          <a:xfrm>
            <a:off x="2804845" y="5117822"/>
            <a:ext cx="2270589" cy="255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672644" y="4748490"/>
            <a:ext cx="264046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的前</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列线性无关</a:t>
            </a:r>
          </a:p>
        </p:txBody>
      </p:sp>
      <p:sp>
        <p:nvSpPr>
          <p:cNvPr id="16" name="TextBox 15"/>
          <p:cNvSpPr txBox="1"/>
          <p:nvPr/>
        </p:nvSpPr>
        <p:spPr>
          <a:xfrm>
            <a:off x="2778442" y="5372962"/>
            <a:ext cx="2392001"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列构成的基矩阵为</a:t>
            </a:r>
            <a:r>
              <a:rPr lang="en-US" altLang="zh-CN" b="1" dirty="0">
                <a:latin typeface="微软雅黑" panose="020B0503020204020204" pitchFamily="34" charset="-122"/>
                <a:ea typeface="微软雅黑" panose="020B0503020204020204" pitchFamily="34" charset="-122"/>
              </a:rPr>
              <a:t>B</a:t>
            </a:r>
            <a:endParaRPr lang="zh-CN" altLang="en-US" b="1"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11338292"/>
              </p:ext>
            </p:extLst>
          </p:nvPr>
        </p:nvGraphicFramePr>
        <p:xfrm>
          <a:off x="5374640" y="4605199"/>
          <a:ext cx="2844800" cy="1485900"/>
        </p:xfrm>
        <a:graphic>
          <a:graphicData uri="http://schemas.openxmlformats.org/presentationml/2006/ole">
            <mc:AlternateContent xmlns:mc="http://schemas.openxmlformats.org/markup-compatibility/2006">
              <mc:Choice xmlns:v="urn:schemas-microsoft-com:vml" Requires="v">
                <p:oleObj name="Equation" r:id="rId7" imgW="2844720" imgH="1485720" progId="Equation.DSMT4">
                  <p:embed/>
                </p:oleObj>
              </mc:Choice>
              <mc:Fallback>
                <p:oleObj name="Equation" r:id="rId7" imgW="2844720" imgH="1485720" progId="Equation.DSMT4">
                  <p:embed/>
                  <p:pic>
                    <p:nvPicPr>
                      <p:cNvPr id="0" name=""/>
                      <p:cNvPicPr/>
                      <p:nvPr/>
                    </p:nvPicPr>
                    <p:blipFill>
                      <a:blip r:embed="rId8"/>
                      <a:stretch>
                        <a:fillRect/>
                      </a:stretch>
                    </p:blipFill>
                    <p:spPr>
                      <a:xfrm>
                        <a:off x="5374640" y="4605199"/>
                        <a:ext cx="2844800" cy="1485900"/>
                      </a:xfrm>
                      <a:prstGeom prst="rect">
                        <a:avLst/>
                      </a:prstGeom>
                      <a:ln w="28575">
                        <a:solidFill>
                          <a:schemeClr val="tx2"/>
                        </a:solidFill>
                      </a:ln>
                    </p:spPr>
                  </p:pic>
                </p:oleObj>
              </mc:Fallback>
            </mc:AlternateContent>
          </a:graphicData>
        </a:graphic>
      </p:graphicFrame>
      <p:sp>
        <p:nvSpPr>
          <p:cNvPr id="18" name="TextBox 17"/>
          <p:cNvSpPr txBox="1"/>
          <p:nvPr/>
        </p:nvSpPr>
        <p:spPr>
          <a:xfrm>
            <a:off x="8379736" y="4748490"/>
            <a:ext cx="2412840"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是非基变量下标集，</a:t>
            </a:r>
          </a:p>
        </p:txBody>
      </p:sp>
      <p:graphicFrame>
        <p:nvGraphicFramePr>
          <p:cNvPr id="7" name="对象 6"/>
          <p:cNvGraphicFramePr>
            <a:graphicFrameLocks noChangeAspect="1"/>
          </p:cNvGraphicFramePr>
          <p:nvPr>
            <p:extLst>
              <p:ext uri="{D42A27DB-BD31-4B8C-83A1-F6EECF244321}">
                <p14:modId xmlns:p14="http://schemas.microsoft.com/office/powerpoint/2010/main" val="3420059748"/>
              </p:ext>
            </p:extLst>
          </p:nvPr>
        </p:nvGraphicFramePr>
        <p:xfrm>
          <a:off x="8379736" y="5245602"/>
          <a:ext cx="2844800" cy="457200"/>
        </p:xfrm>
        <a:graphic>
          <a:graphicData uri="http://schemas.openxmlformats.org/presentationml/2006/ole">
            <mc:AlternateContent xmlns:mc="http://schemas.openxmlformats.org/markup-compatibility/2006">
              <mc:Choice xmlns:v="urn:schemas-microsoft-com:vml" Requires="v">
                <p:oleObj name="Equation" r:id="rId9" imgW="2844720" imgH="457200" progId="Equation.DSMT4">
                  <p:embed/>
                </p:oleObj>
              </mc:Choice>
              <mc:Fallback>
                <p:oleObj name="Equation" r:id="rId9" imgW="2844720" imgH="457200" progId="Equation.DSMT4">
                  <p:embed/>
                  <p:pic>
                    <p:nvPicPr>
                      <p:cNvPr id="0" name=""/>
                      <p:cNvPicPr/>
                      <p:nvPr/>
                    </p:nvPicPr>
                    <p:blipFill>
                      <a:blip r:embed="rId10"/>
                      <a:stretch>
                        <a:fillRect/>
                      </a:stretch>
                    </p:blipFill>
                    <p:spPr>
                      <a:xfrm>
                        <a:off x="8379736" y="5245602"/>
                        <a:ext cx="2844800" cy="4572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46487016"/>
              </p:ext>
            </p:extLst>
          </p:nvPr>
        </p:nvGraphicFramePr>
        <p:xfrm>
          <a:off x="5589142" y="6197600"/>
          <a:ext cx="1905000" cy="660400"/>
        </p:xfrm>
        <a:graphic>
          <a:graphicData uri="http://schemas.openxmlformats.org/presentationml/2006/ole">
            <mc:AlternateContent xmlns:mc="http://schemas.openxmlformats.org/markup-compatibility/2006">
              <mc:Choice xmlns:v="urn:schemas-microsoft-com:vml" Requires="v">
                <p:oleObj name="Equation" r:id="rId11" imgW="1904760" imgH="660240" progId="Equation.DSMT4">
                  <p:embed/>
                </p:oleObj>
              </mc:Choice>
              <mc:Fallback>
                <p:oleObj name="Equation" r:id="rId11" imgW="1904760" imgH="660240" progId="Equation.DSMT4">
                  <p:embed/>
                  <p:pic>
                    <p:nvPicPr>
                      <p:cNvPr id="0" name=""/>
                      <p:cNvPicPr/>
                      <p:nvPr/>
                    </p:nvPicPr>
                    <p:blipFill>
                      <a:blip r:embed="rId12"/>
                      <a:stretch>
                        <a:fillRect/>
                      </a:stretch>
                    </p:blipFill>
                    <p:spPr>
                      <a:xfrm>
                        <a:off x="5589142" y="6197600"/>
                        <a:ext cx="1905000" cy="660400"/>
                      </a:xfrm>
                      <a:prstGeom prst="rect">
                        <a:avLst/>
                      </a:prstGeom>
                    </p:spPr>
                  </p:pic>
                </p:oleObj>
              </mc:Fallback>
            </mc:AlternateContent>
          </a:graphicData>
        </a:graphic>
      </p:graphicFrame>
      <p:sp>
        <p:nvSpPr>
          <p:cNvPr id="14" name="右大括号 13"/>
          <p:cNvSpPr/>
          <p:nvPr/>
        </p:nvSpPr>
        <p:spPr>
          <a:xfrm>
            <a:off x="8264325" y="5023413"/>
            <a:ext cx="627542" cy="1689903"/>
          </a:xfrm>
          <a:prstGeom prst="rightBrace">
            <a:avLst>
              <a:gd name="adj1" fmla="val 8333"/>
              <a:gd name="adj2" fmla="val 65753"/>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7564837" y="6246765"/>
            <a:ext cx="202651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是充分大的正数</a:t>
            </a:r>
          </a:p>
        </p:txBody>
      </p:sp>
      <p:sp>
        <p:nvSpPr>
          <p:cNvPr id="15" name="TextBox 14"/>
          <p:cNvSpPr txBox="1"/>
          <p:nvPr/>
        </p:nvSpPr>
        <p:spPr>
          <a:xfrm>
            <a:off x="9037556" y="5831787"/>
            <a:ext cx="1415772" cy="461665"/>
          </a:xfrm>
          <a:prstGeom prst="rect">
            <a:avLst/>
          </a:prstGeom>
          <a:noFill/>
          <a:ln w="28575">
            <a:solidFill>
              <a:srgbClr val="C00000"/>
            </a:solidFill>
          </a:ln>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扩充问题</a:t>
            </a:r>
          </a:p>
        </p:txBody>
      </p:sp>
    </p:spTree>
    <p:extLst>
      <p:ext uri="{BB962C8B-B14F-4D97-AF65-F5344CB8AC3E}">
        <p14:creationId xmlns:p14="http://schemas.microsoft.com/office/powerpoint/2010/main" val="290596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初始对偶可行的基本解</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初始对偶可行的基本解求解方法</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构造扩充问题</a:t>
            </a:r>
          </a:p>
        </p:txBody>
      </p:sp>
      <p:sp>
        <p:nvSpPr>
          <p:cNvPr id="3" name="圆角矩形 2"/>
          <p:cNvSpPr/>
          <p:nvPr/>
        </p:nvSpPr>
        <p:spPr>
          <a:xfrm>
            <a:off x="464851" y="1610748"/>
            <a:ext cx="5033123" cy="307699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164029292"/>
              </p:ext>
            </p:extLst>
          </p:nvPr>
        </p:nvGraphicFramePr>
        <p:xfrm>
          <a:off x="1047879" y="2154472"/>
          <a:ext cx="3365500" cy="2336800"/>
        </p:xfrm>
        <a:graphic>
          <a:graphicData uri="http://schemas.openxmlformats.org/presentationml/2006/ole">
            <mc:AlternateContent xmlns:mc="http://schemas.openxmlformats.org/markup-compatibility/2006">
              <mc:Choice xmlns:v="urn:schemas-microsoft-com:vml" Requires="v">
                <p:oleObj name="Equation" r:id="rId5" imgW="3365280" imgH="2336760" progId="Equation.DSMT4">
                  <p:embed/>
                </p:oleObj>
              </mc:Choice>
              <mc:Fallback>
                <p:oleObj name="Equation" r:id="rId5" imgW="3365280" imgH="2336760" progId="Equation.DSMT4">
                  <p:embed/>
                  <p:pic>
                    <p:nvPicPr>
                      <p:cNvPr id="0" name=""/>
                      <p:cNvPicPr/>
                      <p:nvPr/>
                    </p:nvPicPr>
                    <p:blipFill>
                      <a:blip r:embed="rId6"/>
                      <a:stretch>
                        <a:fillRect/>
                      </a:stretch>
                    </p:blipFill>
                    <p:spPr>
                      <a:xfrm>
                        <a:off x="1047879" y="2154472"/>
                        <a:ext cx="3365500" cy="2336800"/>
                      </a:xfrm>
                      <a:prstGeom prst="rect">
                        <a:avLst/>
                      </a:prstGeom>
                    </p:spPr>
                  </p:pic>
                </p:oleObj>
              </mc:Fallback>
            </mc:AlternateContent>
          </a:graphicData>
        </a:graphic>
      </p:graphicFrame>
      <p:sp>
        <p:nvSpPr>
          <p:cNvPr id="5" name="矩形 4"/>
          <p:cNvSpPr/>
          <p:nvPr/>
        </p:nvSpPr>
        <p:spPr>
          <a:xfrm>
            <a:off x="1945799" y="1605576"/>
            <a:ext cx="1569660" cy="507831"/>
          </a:xfrm>
          <a:prstGeom prst="rect">
            <a:avLst/>
          </a:prstGeom>
        </p:spPr>
        <p:txBody>
          <a:bodyPr wrap="none">
            <a:spAutoFit/>
          </a:bodyPr>
          <a:lstStyle/>
          <a:p>
            <a:pPr marL="457200" indent="-457200">
              <a:lnSpc>
                <a:spcPct val="150000"/>
              </a:lnSpc>
              <a:buFont typeface="Wingdings" panose="05000000000000000000" pitchFamily="2" charset="2"/>
              <a:buChar char="n"/>
            </a:pP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扩充问题</a:t>
            </a:r>
          </a:p>
        </p:txBody>
      </p:sp>
      <p:sp>
        <p:nvSpPr>
          <p:cNvPr id="14" name="矩形 13"/>
          <p:cNvSpPr/>
          <p:nvPr/>
        </p:nvSpPr>
        <p:spPr>
          <a:xfrm>
            <a:off x="4211576" y="2895331"/>
            <a:ext cx="1066318" cy="458908"/>
          </a:xfrm>
          <a:prstGeom prst="rect">
            <a:avLst/>
          </a:prstGeom>
        </p:spPr>
        <p:txBody>
          <a:bodyPr wrap="none">
            <a:spAutoFit/>
          </a:bodyPr>
          <a:lstStyle/>
          <a:p>
            <a:pPr>
              <a:lnSpc>
                <a:spcPct val="150000"/>
              </a:lnSpc>
            </a:pP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(4.2.10)</a:t>
            </a:r>
            <a:endPar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251578457"/>
              </p:ext>
            </p:extLst>
          </p:nvPr>
        </p:nvGraphicFramePr>
        <p:xfrm>
          <a:off x="7138766" y="2450831"/>
          <a:ext cx="4025900" cy="889000"/>
        </p:xfrm>
        <a:graphic>
          <a:graphicData uri="http://schemas.openxmlformats.org/presentationml/2006/ole">
            <mc:AlternateContent xmlns:mc="http://schemas.openxmlformats.org/markup-compatibility/2006">
              <mc:Choice xmlns:v="urn:schemas-microsoft-com:vml" Requires="v">
                <p:oleObj name="Equation" r:id="rId7" imgW="4025880" imgH="888840" progId="Equation.DSMT4">
                  <p:embed/>
                </p:oleObj>
              </mc:Choice>
              <mc:Fallback>
                <p:oleObj name="Equation" r:id="rId7" imgW="4025880" imgH="888840" progId="Equation.DSMT4">
                  <p:embed/>
                  <p:pic>
                    <p:nvPicPr>
                      <p:cNvPr id="0" name=""/>
                      <p:cNvPicPr/>
                      <p:nvPr/>
                    </p:nvPicPr>
                    <p:blipFill>
                      <a:blip r:embed="rId8"/>
                      <a:stretch>
                        <a:fillRect/>
                      </a:stretch>
                    </p:blipFill>
                    <p:spPr>
                      <a:xfrm>
                        <a:off x="7138766" y="2450831"/>
                        <a:ext cx="4025900" cy="889000"/>
                      </a:xfrm>
                      <a:prstGeom prst="rect">
                        <a:avLst/>
                      </a:prstGeom>
                    </p:spPr>
                  </p:pic>
                </p:oleObj>
              </mc:Fallback>
            </mc:AlternateContent>
          </a:graphicData>
        </a:graphic>
      </p:graphicFrame>
      <p:sp>
        <p:nvSpPr>
          <p:cNvPr id="19" name="矩形 18"/>
          <p:cNvSpPr/>
          <p:nvPr/>
        </p:nvSpPr>
        <p:spPr>
          <a:xfrm>
            <a:off x="8012862" y="1736487"/>
            <a:ext cx="1569660" cy="458908"/>
          </a:xfrm>
          <a:prstGeom prst="rect">
            <a:avLst/>
          </a:prstGeom>
        </p:spPr>
        <p:txBody>
          <a:bodyPr wrap="none">
            <a:spAutoFit/>
          </a:bodyPr>
          <a:lstStyle/>
          <a:p>
            <a:pPr marL="457200" indent="-45720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基本解：</a:t>
            </a:r>
          </a:p>
        </p:txBody>
      </p:sp>
      <p:sp>
        <p:nvSpPr>
          <p:cNvPr id="7" name="右箭头 6"/>
          <p:cNvSpPr/>
          <p:nvPr/>
        </p:nvSpPr>
        <p:spPr>
          <a:xfrm>
            <a:off x="6030410" y="2361235"/>
            <a:ext cx="659757" cy="659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8562455" y="3541853"/>
            <a:ext cx="658824" cy="7176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221279" y="3451469"/>
            <a:ext cx="2954655" cy="507831"/>
          </a:xfrm>
          <a:prstGeom prst="rect">
            <a:avLst/>
          </a:prstGeom>
        </p:spPr>
        <p:txBody>
          <a:bodyPr wrap="none">
            <a:spAutoFit/>
          </a:bodyPr>
          <a:lstStyle/>
          <a:p>
            <a:pPr marL="457200" indent="-45720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转换成对偶可行基本解</a:t>
            </a:r>
          </a:p>
        </p:txBody>
      </p:sp>
      <p:sp>
        <p:nvSpPr>
          <p:cNvPr id="23" name="矩形 22"/>
          <p:cNvSpPr/>
          <p:nvPr/>
        </p:nvSpPr>
        <p:spPr>
          <a:xfrm>
            <a:off x="6266624" y="4259484"/>
            <a:ext cx="5227037" cy="458908"/>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确定主元，进行主元消去运算</a:t>
            </a:r>
          </a:p>
        </p:txBody>
      </p:sp>
      <p:pic>
        <p:nvPicPr>
          <p:cNvPr id="1229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7921" y="4822009"/>
            <a:ext cx="10367481" cy="203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785688" y="6493397"/>
            <a:ext cx="1424571" cy="2546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250066" y="6400800"/>
            <a:ext cx="402782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95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初始对偶可行的基本解</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73866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扩充问题可行解与原问题可行解之间的关系</a:t>
            </a:r>
          </a:p>
        </p:txBody>
      </p:sp>
      <p:sp>
        <p:nvSpPr>
          <p:cNvPr id="15" name="矩形 14"/>
          <p:cNvSpPr/>
          <p:nvPr/>
        </p:nvSpPr>
        <p:spPr>
          <a:xfrm>
            <a:off x="81280" y="1648056"/>
            <a:ext cx="11811844" cy="2554545"/>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两种可能的情形：</a:t>
            </a:r>
            <a:endParaRPr lang="en-US" altLang="zh-CN"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20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扩充问题没有可行解。这时，原来的问题也没有可行解。</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20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得到的扩充问题有最优解。这时，原变量部分的解是原来问题的可行解。如果扩充问题的目标函数最优值与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无关，则原变量组成的解就是原来问题的最优解。</a:t>
            </a:r>
          </a:p>
        </p:txBody>
      </p:sp>
    </p:spTree>
    <p:extLst>
      <p:ext uri="{BB962C8B-B14F-4D97-AF65-F5344CB8AC3E}">
        <p14:creationId xmlns:p14="http://schemas.microsoft.com/office/powerpoint/2010/main" val="420392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2.3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初始对偶可行的基本解</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对偶单纯形法的应用举例</a:t>
            </a:r>
          </a:p>
        </p:txBody>
      </p:sp>
      <p:pic>
        <p:nvPicPr>
          <p:cNvPr id="215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572260"/>
            <a:ext cx="55435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87" y="3833495"/>
            <a:ext cx="66484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797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15888"/>
            <a:ext cx="102393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338" y="271463"/>
            <a:ext cx="2970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菱形 2"/>
          <p:cNvSpPr>
            <a:spLocks noChangeArrowheads="1"/>
          </p:cNvSpPr>
          <p:nvPr/>
        </p:nvSpPr>
        <p:spPr bwMode="auto">
          <a:xfrm>
            <a:off x="1833563" y="2414588"/>
            <a:ext cx="2800350" cy="2801937"/>
          </a:xfrm>
          <a:prstGeom prst="diamond">
            <a:avLst/>
          </a:prstGeom>
          <a:solidFill>
            <a:srgbClr val="0046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cxnSp>
        <p:nvCxnSpPr>
          <p:cNvPr id="512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512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sp>
        <p:nvSpPr>
          <p:cNvPr id="5129" name="文本框 8"/>
          <p:cNvSpPr txBox="1">
            <a:spLocks noChangeArrowheads="1"/>
          </p:cNvSpPr>
          <p:nvPr/>
        </p:nvSpPr>
        <p:spPr bwMode="auto">
          <a:xfrm>
            <a:off x="5237162" y="2984500"/>
            <a:ext cx="64366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rgbClr val="00467F"/>
                </a:solidFill>
                <a:latin typeface="Arial" charset="0"/>
                <a:ea typeface="微软雅黑" pitchFamily="34" charset="-122"/>
                <a:sym typeface="Arial" charset="0"/>
              </a:rPr>
              <a:t>原始</a:t>
            </a:r>
            <a:r>
              <a:rPr lang="en-US" altLang="zh-CN" sz="4800" b="1" dirty="0">
                <a:solidFill>
                  <a:srgbClr val="00467F"/>
                </a:solidFill>
                <a:latin typeface="Arial" charset="0"/>
                <a:ea typeface="微软雅黑" pitchFamily="34" charset="-122"/>
                <a:sym typeface="Arial" charset="0"/>
              </a:rPr>
              <a:t>-</a:t>
            </a:r>
            <a:r>
              <a:rPr lang="zh-CN" altLang="en-US" sz="4800" b="1" dirty="0">
                <a:solidFill>
                  <a:srgbClr val="00467F"/>
                </a:solidFill>
                <a:latin typeface="Arial" charset="0"/>
                <a:ea typeface="微软雅黑" pitchFamily="34" charset="-122"/>
                <a:sym typeface="Arial" charset="0"/>
              </a:rPr>
              <a:t>对偶算法</a:t>
            </a:r>
          </a:p>
        </p:txBody>
      </p:sp>
      <p:sp>
        <p:nvSpPr>
          <p:cNvPr id="5130"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eaLnBrk="1" hangingPunct="1">
              <a:buFont typeface="Arial" charset="0"/>
              <a:buNone/>
            </a:pPr>
            <a:r>
              <a:rPr lang="en-US" altLang="zh-CN" sz="8800" b="1" dirty="0">
                <a:solidFill>
                  <a:schemeClr val="bg1"/>
                </a:solidFill>
                <a:latin typeface="微软雅黑" pitchFamily="34" charset="-122"/>
                <a:ea typeface="微软雅黑" pitchFamily="34" charset="-122"/>
              </a:rPr>
              <a:t>3</a:t>
            </a:r>
            <a:endParaRPr lang="zh-CN" altLang="en-US" sz="8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36522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原始</a:t>
            </a: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对偶算法知识点概述</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6" name="TextBox 15"/>
          <p:cNvSpPr txBox="1"/>
          <p:nvPr/>
        </p:nvSpPr>
        <p:spPr>
          <a:xfrm>
            <a:off x="295275" y="1039756"/>
            <a:ext cx="5059398" cy="2492990"/>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原始</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对偶算法的基本思想</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基本思想的描述</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应用互补松弛条件</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原始问题</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对偶问题</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对偶问题的约束划分</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限定原始问题</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295275" y="4262571"/>
            <a:ext cx="4269117" cy="2031325"/>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原始</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对偶算法的计算步骤</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构造限定原始问题</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构造对偶问题的一个新可行解</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原问题最优可行解的判别条件</a:t>
            </a:r>
          </a:p>
        </p:txBody>
      </p:sp>
      <p:sp>
        <p:nvSpPr>
          <p:cNvPr id="19" name="TextBox 18"/>
          <p:cNvSpPr txBox="1"/>
          <p:nvPr/>
        </p:nvSpPr>
        <p:spPr>
          <a:xfrm>
            <a:off x="7325359" y="1270588"/>
            <a:ext cx="4012637" cy="2031325"/>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对偶单纯形法的应用举例</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计算步骤的熟悉和掌握</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初始表的构造</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迭代计算</a:t>
            </a:r>
          </a:p>
        </p:txBody>
      </p:sp>
    </p:spTree>
    <p:extLst>
      <p:ext uri="{BB962C8B-B14F-4D97-AF65-F5344CB8AC3E}">
        <p14:creationId xmlns:p14="http://schemas.microsoft.com/office/powerpoint/2010/main" val="13003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章 对偶原理及灵敏度分析</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244536" y="1032819"/>
            <a:ext cx="4744085" cy="2492990"/>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线性规划中的对偶理论</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对偶问题的表达</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对偶定理</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互补松弛性质</a:t>
            </a:r>
          </a:p>
        </p:txBody>
      </p:sp>
      <p:sp>
        <p:nvSpPr>
          <p:cNvPr id="32" name="矩形 31"/>
          <p:cNvSpPr/>
          <p:nvPr/>
        </p:nvSpPr>
        <p:spPr>
          <a:xfrm>
            <a:off x="295275" y="3755699"/>
            <a:ext cx="5241925" cy="2492990"/>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对偶单纯形方法</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基本思想</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计算步骤</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初始对偶可行的基本解计算</a:t>
            </a:r>
          </a:p>
        </p:txBody>
      </p:sp>
      <p:sp>
        <p:nvSpPr>
          <p:cNvPr id="33" name="矩形 32"/>
          <p:cNvSpPr/>
          <p:nvPr/>
        </p:nvSpPr>
        <p:spPr>
          <a:xfrm>
            <a:off x="6270904" y="1032819"/>
            <a:ext cx="5241925" cy="1938992"/>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原始</a:t>
            </a:r>
            <a:r>
              <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对偶算法</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基本思想</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计算步骤</a:t>
            </a:r>
          </a:p>
        </p:txBody>
      </p:sp>
      <p:sp>
        <p:nvSpPr>
          <p:cNvPr id="37" name="矩形 36"/>
          <p:cNvSpPr/>
          <p:nvPr/>
        </p:nvSpPr>
        <p:spPr>
          <a:xfrm>
            <a:off x="6270902" y="3201701"/>
            <a:ext cx="5241925" cy="3600986"/>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灵敏度分析</a:t>
            </a:r>
            <a:endParaRPr lang="en-US" altLang="zh-CN"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研究问题描述</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改变系数变量</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改变右端变量</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改变约束矩阵</a:t>
            </a:r>
            <a:endParaRPr lang="en-US" altLang="zh-CN"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nSpc>
                <a:spcPct val="150000"/>
              </a:lnSpc>
              <a:buFont typeface="Arial" panose="020B0604020202020204" pitchFamily="34" charset="0"/>
              <a:buChar char="•"/>
            </a:pPr>
            <a:r>
              <a:rPr lang="zh-CN" altLang="en-US" sz="24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新增约束条件</a:t>
            </a:r>
          </a:p>
        </p:txBody>
      </p:sp>
    </p:spTree>
    <p:extLst>
      <p:ext uri="{BB962C8B-B14F-4D97-AF65-F5344CB8AC3E}">
        <p14:creationId xmlns:p14="http://schemas.microsoft.com/office/powerpoint/2010/main" val="270760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3.1</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原始</a:t>
            </a: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对偶算法的基本思想</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基本思想描述</a:t>
            </a:r>
          </a:p>
        </p:txBody>
      </p:sp>
      <p:sp>
        <p:nvSpPr>
          <p:cNvPr id="15" name="矩形 14"/>
          <p:cNvSpPr/>
          <p:nvPr/>
        </p:nvSpPr>
        <p:spPr>
          <a:xfrm>
            <a:off x="23150" y="1438119"/>
            <a:ext cx="11811844" cy="1323439"/>
          </a:xfrm>
          <a:prstGeom prst="rect">
            <a:avLst/>
          </a:prstGeom>
        </p:spPr>
        <p:txBody>
          <a:bodyPr wrap="square">
            <a:spAutoFit/>
          </a:bodyPr>
          <a:lstStyle/>
          <a:p>
            <a:pPr marL="0" lvl="1">
              <a:lnSpc>
                <a:spcPct val="200000"/>
              </a:lnSpc>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从对偶问题的一个可行解开始，同时计算原问题和对偶问题，试图求出原问题的</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满足互补松弛条件的可行解</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，当然，这样的可行解就是最优解。</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701544" y="2761559"/>
            <a:ext cx="1766382"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原问题</a:t>
            </a:r>
          </a:p>
        </p:txBody>
      </p:sp>
      <p:graphicFrame>
        <p:nvGraphicFramePr>
          <p:cNvPr id="16" name="对象 15"/>
          <p:cNvGraphicFramePr>
            <a:graphicFrameLocks noChangeAspect="1"/>
          </p:cNvGraphicFramePr>
          <p:nvPr>
            <p:extLst>
              <p:ext uri="{D42A27DB-BD31-4B8C-83A1-F6EECF244321}">
                <p14:modId xmlns:p14="http://schemas.microsoft.com/office/powerpoint/2010/main" val="3712473401"/>
              </p:ext>
            </p:extLst>
          </p:nvPr>
        </p:nvGraphicFramePr>
        <p:xfrm>
          <a:off x="776950" y="3275158"/>
          <a:ext cx="1689100" cy="1193800"/>
        </p:xfrm>
        <a:graphic>
          <a:graphicData uri="http://schemas.openxmlformats.org/presentationml/2006/ole">
            <mc:AlternateContent xmlns:mc="http://schemas.openxmlformats.org/markup-compatibility/2006">
              <mc:Choice xmlns:v="urn:schemas-microsoft-com:vml" Requires="v">
                <p:oleObj name="Equation" r:id="rId5" imgW="1688760" imgH="1193760" progId="Equation.DSMT4">
                  <p:embed/>
                </p:oleObj>
              </mc:Choice>
              <mc:Fallback>
                <p:oleObj name="Equation" r:id="rId5" imgW="1688760" imgH="1193760" progId="Equation.DSMT4">
                  <p:embed/>
                  <p:pic>
                    <p:nvPicPr>
                      <p:cNvPr id="0" name=""/>
                      <p:cNvPicPr/>
                      <p:nvPr/>
                    </p:nvPicPr>
                    <p:blipFill>
                      <a:blip r:embed="rId6"/>
                      <a:stretch>
                        <a:fillRect/>
                      </a:stretch>
                    </p:blipFill>
                    <p:spPr>
                      <a:xfrm>
                        <a:off x="776950" y="3275158"/>
                        <a:ext cx="1689100" cy="1193800"/>
                      </a:xfrm>
                      <a:prstGeom prst="rect">
                        <a:avLst/>
                      </a:prstGeom>
                      <a:ln w="19050">
                        <a:solidFill>
                          <a:srgbClr val="C00000"/>
                        </a:solidFill>
                      </a:ln>
                    </p:spPr>
                  </p:pic>
                </p:oleObj>
              </mc:Fallback>
            </mc:AlternateContent>
          </a:graphicData>
        </a:graphic>
      </p:graphicFrame>
      <p:sp>
        <p:nvSpPr>
          <p:cNvPr id="17" name="矩形 16"/>
          <p:cNvSpPr/>
          <p:nvPr/>
        </p:nvSpPr>
        <p:spPr>
          <a:xfrm>
            <a:off x="701544" y="5104010"/>
            <a:ext cx="1766382" cy="4724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对偶问题</a:t>
            </a:r>
          </a:p>
        </p:txBody>
      </p:sp>
      <p:graphicFrame>
        <p:nvGraphicFramePr>
          <p:cNvPr id="19" name="对象 18"/>
          <p:cNvGraphicFramePr>
            <a:graphicFrameLocks noChangeAspect="1"/>
          </p:cNvGraphicFramePr>
          <p:nvPr>
            <p:extLst>
              <p:ext uri="{D42A27DB-BD31-4B8C-83A1-F6EECF244321}">
                <p14:modId xmlns:p14="http://schemas.microsoft.com/office/powerpoint/2010/main" val="1123167112"/>
              </p:ext>
            </p:extLst>
          </p:nvPr>
        </p:nvGraphicFramePr>
        <p:xfrm>
          <a:off x="816385" y="5663461"/>
          <a:ext cx="1536700" cy="787400"/>
        </p:xfrm>
        <a:graphic>
          <a:graphicData uri="http://schemas.openxmlformats.org/presentationml/2006/ole">
            <mc:AlternateContent xmlns:mc="http://schemas.openxmlformats.org/markup-compatibility/2006">
              <mc:Choice xmlns:v="urn:schemas-microsoft-com:vml" Requires="v">
                <p:oleObj name="Equation" r:id="rId7" imgW="1536480" imgH="787320" progId="Equation.DSMT4">
                  <p:embed/>
                </p:oleObj>
              </mc:Choice>
              <mc:Fallback>
                <p:oleObj name="Equation" r:id="rId7" imgW="1536480" imgH="787320" progId="Equation.DSMT4">
                  <p:embed/>
                  <p:pic>
                    <p:nvPicPr>
                      <p:cNvPr id="0" name=""/>
                      <p:cNvPicPr/>
                      <p:nvPr/>
                    </p:nvPicPr>
                    <p:blipFill>
                      <a:blip r:embed="rId8"/>
                      <a:stretch>
                        <a:fillRect/>
                      </a:stretch>
                    </p:blipFill>
                    <p:spPr>
                      <a:xfrm>
                        <a:off x="816385" y="5663461"/>
                        <a:ext cx="1536700" cy="787400"/>
                      </a:xfrm>
                      <a:prstGeom prst="rect">
                        <a:avLst/>
                      </a:prstGeom>
                      <a:ln w="28575">
                        <a:solidFill>
                          <a:schemeClr val="accent5"/>
                        </a:solidFill>
                      </a:ln>
                    </p:spPr>
                  </p:pic>
                </p:oleObj>
              </mc:Fallback>
            </mc:AlternateContent>
          </a:graphicData>
        </a:graphic>
      </p:graphicFrame>
      <p:grpSp>
        <p:nvGrpSpPr>
          <p:cNvPr id="10" name="组合 9"/>
          <p:cNvGrpSpPr/>
          <p:nvPr/>
        </p:nvGrpSpPr>
        <p:grpSpPr>
          <a:xfrm>
            <a:off x="3051262" y="2851702"/>
            <a:ext cx="8956276" cy="2400657"/>
            <a:chOff x="2847221" y="2738346"/>
            <a:chExt cx="8956276" cy="2400657"/>
          </a:xfrm>
        </p:grpSpPr>
        <p:sp>
          <p:nvSpPr>
            <p:cNvPr id="22" name="矩形 21"/>
            <p:cNvSpPr/>
            <p:nvPr/>
          </p:nvSpPr>
          <p:spPr>
            <a:xfrm>
              <a:off x="2847221" y="2738346"/>
              <a:ext cx="8956276" cy="2400657"/>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互补松弛定理</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4.1.4</a:t>
              </a:r>
            </a:p>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令</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和        分别为原问题和对偶问题的可行解，那么        和        都是最优解的充要条件是，对于所有</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，下列关系成立：</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）如果             ，就有                   ；</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）如果                    ，就有             。</a:t>
              </a:r>
            </a:p>
          </p:txBody>
        </p:sp>
        <p:graphicFrame>
          <p:nvGraphicFramePr>
            <p:cNvPr id="2" name="对象 1"/>
            <p:cNvGraphicFramePr>
              <a:graphicFrameLocks noChangeAspect="1"/>
            </p:cNvGraphicFramePr>
            <p:nvPr>
              <p:extLst>
                <p:ext uri="{D42A27DB-BD31-4B8C-83A1-F6EECF244321}">
                  <p14:modId xmlns:p14="http://schemas.microsoft.com/office/powerpoint/2010/main" val="1827422747"/>
                </p:ext>
              </p:extLst>
            </p:nvPr>
          </p:nvGraphicFramePr>
          <p:xfrm>
            <a:off x="3746500" y="3284538"/>
            <a:ext cx="457200" cy="368300"/>
          </p:xfrm>
          <a:graphic>
            <a:graphicData uri="http://schemas.openxmlformats.org/presentationml/2006/ole">
              <mc:AlternateContent xmlns:mc="http://schemas.openxmlformats.org/markup-compatibility/2006">
                <mc:Choice xmlns:v="urn:schemas-microsoft-com:vml" Requires="v">
                  <p:oleObj name="Equation" r:id="rId9" imgW="457200" imgH="368280" progId="Equation.DSMT4">
                    <p:embed/>
                  </p:oleObj>
                </mc:Choice>
                <mc:Fallback>
                  <p:oleObj name="Equation" r:id="rId9" imgW="457200" imgH="368280" progId="Equation.DSMT4">
                    <p:embed/>
                    <p:pic>
                      <p:nvPicPr>
                        <p:cNvPr id="0" name=""/>
                        <p:cNvPicPr/>
                        <p:nvPr/>
                      </p:nvPicPr>
                      <p:blipFill>
                        <a:blip r:embed="rId10"/>
                        <a:stretch>
                          <a:fillRect/>
                        </a:stretch>
                      </p:blipFill>
                      <p:spPr>
                        <a:xfrm>
                          <a:off x="3746500" y="3284538"/>
                          <a:ext cx="457200" cy="3683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17494676"/>
                </p:ext>
              </p:extLst>
            </p:nvPr>
          </p:nvGraphicFramePr>
          <p:xfrm>
            <a:off x="4558175" y="3281163"/>
            <a:ext cx="482600" cy="368300"/>
          </p:xfrm>
          <a:graphic>
            <a:graphicData uri="http://schemas.openxmlformats.org/presentationml/2006/ole">
              <mc:AlternateContent xmlns:mc="http://schemas.openxmlformats.org/markup-compatibility/2006">
                <mc:Choice xmlns:v="urn:schemas-microsoft-com:vml" Requires="v">
                  <p:oleObj name="Equation" r:id="rId11" imgW="482400" imgH="368280" progId="Equation.DSMT4">
                    <p:embed/>
                  </p:oleObj>
                </mc:Choice>
                <mc:Fallback>
                  <p:oleObj name="Equation" r:id="rId11" imgW="482400" imgH="368280" progId="Equation.DSMT4">
                    <p:embed/>
                    <p:pic>
                      <p:nvPicPr>
                        <p:cNvPr id="0" name=""/>
                        <p:cNvPicPr/>
                        <p:nvPr/>
                      </p:nvPicPr>
                      <p:blipFill>
                        <a:blip r:embed="rId12"/>
                        <a:stretch>
                          <a:fillRect/>
                        </a:stretch>
                      </p:blipFill>
                      <p:spPr>
                        <a:xfrm>
                          <a:off x="4558175" y="3281163"/>
                          <a:ext cx="482600" cy="3683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2069457"/>
                </p:ext>
              </p:extLst>
            </p:nvPr>
          </p:nvGraphicFramePr>
          <p:xfrm>
            <a:off x="9768069" y="3269327"/>
            <a:ext cx="457200" cy="368300"/>
          </p:xfrm>
          <a:graphic>
            <a:graphicData uri="http://schemas.openxmlformats.org/presentationml/2006/ole">
              <mc:AlternateContent xmlns:mc="http://schemas.openxmlformats.org/markup-compatibility/2006">
                <mc:Choice xmlns:v="urn:schemas-microsoft-com:vml" Requires="v">
                  <p:oleObj name="Equation" r:id="rId13" imgW="457200" imgH="368280" progId="Equation.DSMT4">
                    <p:embed/>
                  </p:oleObj>
                </mc:Choice>
                <mc:Fallback>
                  <p:oleObj name="Equation" r:id="rId13" imgW="457200" imgH="368280" progId="Equation.DSMT4">
                    <p:embed/>
                    <p:pic>
                      <p:nvPicPr>
                        <p:cNvPr id="0" name=""/>
                        <p:cNvPicPr/>
                        <p:nvPr/>
                      </p:nvPicPr>
                      <p:blipFill>
                        <a:blip r:embed="rId14"/>
                        <a:stretch>
                          <a:fillRect/>
                        </a:stretch>
                      </p:blipFill>
                      <p:spPr>
                        <a:xfrm>
                          <a:off x="9768069" y="3269327"/>
                          <a:ext cx="457200" cy="3683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96762673"/>
                </p:ext>
              </p:extLst>
            </p:nvPr>
          </p:nvGraphicFramePr>
          <p:xfrm>
            <a:off x="10623469" y="3280902"/>
            <a:ext cx="482600" cy="368300"/>
          </p:xfrm>
          <a:graphic>
            <a:graphicData uri="http://schemas.openxmlformats.org/presentationml/2006/ole">
              <mc:AlternateContent xmlns:mc="http://schemas.openxmlformats.org/markup-compatibility/2006">
                <mc:Choice xmlns:v="urn:schemas-microsoft-com:vml" Requires="v">
                  <p:oleObj name="Equation" r:id="rId15" imgW="482760" imgH="368280" progId="Equation.DSMT4">
                    <p:embed/>
                  </p:oleObj>
                </mc:Choice>
                <mc:Fallback>
                  <p:oleObj name="Equation" r:id="rId15" imgW="482760" imgH="368280" progId="Equation.DSMT4">
                    <p:embed/>
                    <p:pic>
                      <p:nvPicPr>
                        <p:cNvPr id="0" name=""/>
                        <p:cNvPicPr/>
                        <p:nvPr/>
                      </p:nvPicPr>
                      <p:blipFill>
                        <a:blip r:embed="rId16"/>
                        <a:stretch>
                          <a:fillRect/>
                        </a:stretch>
                      </p:blipFill>
                      <p:spPr>
                        <a:xfrm>
                          <a:off x="10623469" y="3280902"/>
                          <a:ext cx="482600" cy="3683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12123847"/>
                </p:ext>
              </p:extLst>
            </p:nvPr>
          </p:nvGraphicFramePr>
          <p:xfrm>
            <a:off x="4160093" y="4220138"/>
            <a:ext cx="914400" cy="457200"/>
          </p:xfrm>
          <a:graphic>
            <a:graphicData uri="http://schemas.openxmlformats.org/presentationml/2006/ole">
              <mc:AlternateContent xmlns:mc="http://schemas.openxmlformats.org/markup-compatibility/2006">
                <mc:Choice xmlns:v="urn:schemas-microsoft-com:vml" Requires="v">
                  <p:oleObj name="Equation" r:id="rId17" imgW="914400" imgH="457200" progId="Equation.DSMT4">
                    <p:embed/>
                  </p:oleObj>
                </mc:Choice>
                <mc:Fallback>
                  <p:oleObj name="Equation" r:id="rId17" imgW="914400" imgH="457200" progId="Equation.DSMT4">
                    <p:embed/>
                    <p:pic>
                      <p:nvPicPr>
                        <p:cNvPr id="0" name=""/>
                        <p:cNvPicPr/>
                        <p:nvPr/>
                      </p:nvPicPr>
                      <p:blipFill>
                        <a:blip r:embed="rId18"/>
                        <a:stretch>
                          <a:fillRect/>
                        </a:stretch>
                      </p:blipFill>
                      <p:spPr>
                        <a:xfrm>
                          <a:off x="4160093" y="4220138"/>
                          <a:ext cx="914400" cy="457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73086497"/>
                </p:ext>
              </p:extLst>
            </p:nvPr>
          </p:nvGraphicFramePr>
          <p:xfrm>
            <a:off x="5909709" y="4208563"/>
            <a:ext cx="1346200" cy="457200"/>
          </p:xfrm>
          <a:graphic>
            <a:graphicData uri="http://schemas.openxmlformats.org/presentationml/2006/ole">
              <mc:AlternateContent xmlns:mc="http://schemas.openxmlformats.org/markup-compatibility/2006">
                <mc:Choice xmlns:v="urn:schemas-microsoft-com:vml" Requires="v">
                  <p:oleObj name="Equation" r:id="rId19" imgW="1346040" imgH="457200" progId="Equation.DSMT4">
                    <p:embed/>
                  </p:oleObj>
                </mc:Choice>
                <mc:Fallback>
                  <p:oleObj name="Equation" r:id="rId19" imgW="1346040" imgH="457200" progId="Equation.DSMT4">
                    <p:embed/>
                    <p:pic>
                      <p:nvPicPr>
                        <p:cNvPr id="0" name=""/>
                        <p:cNvPicPr/>
                        <p:nvPr/>
                      </p:nvPicPr>
                      <p:blipFill>
                        <a:blip r:embed="rId20"/>
                        <a:stretch>
                          <a:fillRect/>
                        </a:stretch>
                      </p:blipFill>
                      <p:spPr>
                        <a:xfrm>
                          <a:off x="5909709" y="4208563"/>
                          <a:ext cx="1346200" cy="4572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34831425"/>
                </p:ext>
              </p:extLst>
            </p:nvPr>
          </p:nvGraphicFramePr>
          <p:xfrm>
            <a:off x="4219133" y="4646810"/>
            <a:ext cx="1346200" cy="457200"/>
          </p:xfrm>
          <a:graphic>
            <a:graphicData uri="http://schemas.openxmlformats.org/presentationml/2006/ole">
              <mc:AlternateContent xmlns:mc="http://schemas.openxmlformats.org/markup-compatibility/2006">
                <mc:Choice xmlns:v="urn:schemas-microsoft-com:vml" Requires="v">
                  <p:oleObj name="Equation" r:id="rId21" imgW="1346040" imgH="457200" progId="Equation.DSMT4">
                    <p:embed/>
                  </p:oleObj>
                </mc:Choice>
                <mc:Fallback>
                  <p:oleObj name="Equation" r:id="rId21" imgW="1346040" imgH="457200" progId="Equation.DSMT4">
                    <p:embed/>
                    <p:pic>
                      <p:nvPicPr>
                        <p:cNvPr id="0" name=""/>
                        <p:cNvPicPr/>
                        <p:nvPr/>
                      </p:nvPicPr>
                      <p:blipFill>
                        <a:blip r:embed="rId22"/>
                        <a:stretch>
                          <a:fillRect/>
                        </a:stretch>
                      </p:blipFill>
                      <p:spPr>
                        <a:xfrm>
                          <a:off x="4219133" y="4646810"/>
                          <a:ext cx="1346200" cy="457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03818860"/>
                </p:ext>
              </p:extLst>
            </p:nvPr>
          </p:nvGraphicFramePr>
          <p:xfrm>
            <a:off x="6403975" y="4646613"/>
            <a:ext cx="927100" cy="457200"/>
          </p:xfrm>
          <a:graphic>
            <a:graphicData uri="http://schemas.openxmlformats.org/presentationml/2006/ole">
              <mc:AlternateContent xmlns:mc="http://schemas.openxmlformats.org/markup-compatibility/2006">
                <mc:Choice xmlns:v="urn:schemas-microsoft-com:vml" Requires="v">
                  <p:oleObj name="Equation" r:id="rId23" imgW="927000" imgH="457200" progId="Equation.DSMT4">
                    <p:embed/>
                  </p:oleObj>
                </mc:Choice>
                <mc:Fallback>
                  <p:oleObj name="Equation" r:id="rId23" imgW="927000" imgH="457200" progId="Equation.DSMT4">
                    <p:embed/>
                    <p:pic>
                      <p:nvPicPr>
                        <p:cNvPr id="0" name=""/>
                        <p:cNvPicPr/>
                        <p:nvPr/>
                      </p:nvPicPr>
                      <p:blipFill>
                        <a:blip r:embed="rId24"/>
                        <a:stretch>
                          <a:fillRect/>
                        </a:stretch>
                      </p:blipFill>
                      <p:spPr>
                        <a:xfrm>
                          <a:off x="6403975" y="4646613"/>
                          <a:ext cx="927100" cy="457200"/>
                        </a:xfrm>
                        <a:prstGeom prst="rect">
                          <a:avLst/>
                        </a:prstGeom>
                      </p:spPr>
                    </p:pic>
                  </p:oleObj>
                </mc:Fallback>
              </mc:AlternateContent>
            </a:graphicData>
          </a:graphic>
        </p:graphicFrame>
      </p:grpSp>
      <p:sp>
        <p:nvSpPr>
          <p:cNvPr id="11" name="下箭头 10"/>
          <p:cNvSpPr/>
          <p:nvPr/>
        </p:nvSpPr>
        <p:spPr>
          <a:xfrm>
            <a:off x="5833640" y="5317080"/>
            <a:ext cx="949124" cy="416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6814276" y="5252359"/>
            <a:ext cx="526297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根据等式和不等式约束，将对偶问题划分为两组。</a:t>
            </a:r>
          </a:p>
        </p:txBody>
      </p:sp>
      <p:pic>
        <p:nvPicPr>
          <p:cNvPr id="14375" name="Picture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60377" y="5736663"/>
            <a:ext cx="32956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164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3.1</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原始</a:t>
            </a: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对偶算法的基本思想</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限定原始问题构建</a:t>
            </a:r>
          </a:p>
        </p:txBody>
      </p:sp>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1471853"/>
            <a:ext cx="9567140" cy="53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连接符 19"/>
          <p:cNvCxnSpPr/>
          <p:nvPr/>
        </p:nvCxnSpPr>
        <p:spPr>
          <a:xfrm>
            <a:off x="6852213" y="3333509"/>
            <a:ext cx="27663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95275" y="3636380"/>
            <a:ext cx="27663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530278" y="4027990"/>
            <a:ext cx="6332137" cy="164360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V="1">
            <a:off x="3061624" y="6423949"/>
            <a:ext cx="1707146" cy="1157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94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3.1</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原始</a:t>
            </a: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对偶算法的基本思想</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原问题存在最优解的判别</a:t>
            </a:r>
          </a:p>
        </p:txBody>
      </p:sp>
      <p:sp>
        <p:nvSpPr>
          <p:cNvPr id="33" name="矩形 32"/>
          <p:cNvSpPr/>
          <p:nvPr/>
        </p:nvSpPr>
        <p:spPr>
          <a:xfrm>
            <a:off x="295275" y="1438118"/>
            <a:ext cx="11133450" cy="4401205"/>
          </a:xfrm>
          <a:prstGeom prst="rect">
            <a:avLst/>
          </a:prstGeom>
        </p:spPr>
        <p:txBody>
          <a:bodyPr wrap="square">
            <a:spAutoFit/>
          </a:bodyPr>
          <a:lstStyle/>
          <a:p>
            <a:pPr marL="0" lvl="1">
              <a:lnSpc>
                <a:spcPct val="2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分两种情况：</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1" indent="-342900">
              <a:lnSpc>
                <a:spcPct val="20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限定原始问题的最优值等于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，则该问题得到的原变量组成的解为原问题的最优可行解。</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1" indent="-342900">
              <a:lnSpc>
                <a:spcPct val="20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无可行解的结论：当限定原始问题的最优值大于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时，且对于所有</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，有                 ，对偶问题无可行解。</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1" indent="-342900">
              <a:lnSpc>
                <a:spcPct val="20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若限定原始问题的最优值大于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，则原问题不存在使得                         的可行解，需要修改对偶问题的可行解        ，并构造新的限定原始问题，再进行求解，以此类推，直至得到原问题的最优解，或者得出原问题无可行解的结论。</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2673062813"/>
              </p:ext>
            </p:extLst>
          </p:nvPr>
        </p:nvGraphicFramePr>
        <p:xfrm>
          <a:off x="6854985" y="4046982"/>
          <a:ext cx="1727200" cy="444500"/>
        </p:xfrm>
        <a:graphic>
          <a:graphicData uri="http://schemas.openxmlformats.org/presentationml/2006/ole">
            <mc:AlternateContent xmlns:mc="http://schemas.openxmlformats.org/markup-compatibility/2006">
              <mc:Choice xmlns:v="urn:schemas-microsoft-com:vml" Requires="v">
                <p:oleObj name="Equation" r:id="rId5" imgW="1726920" imgH="444240" progId="Equation.DSMT4">
                  <p:embed/>
                </p:oleObj>
              </mc:Choice>
              <mc:Fallback>
                <p:oleObj name="Equation" r:id="rId5" imgW="1726920" imgH="444240" progId="Equation.DSMT4">
                  <p:embed/>
                  <p:pic>
                    <p:nvPicPr>
                      <p:cNvPr id="0" name=""/>
                      <p:cNvPicPr/>
                      <p:nvPr/>
                    </p:nvPicPr>
                    <p:blipFill>
                      <a:blip r:embed="rId6"/>
                      <a:stretch>
                        <a:fillRect/>
                      </a:stretch>
                    </p:blipFill>
                    <p:spPr>
                      <a:xfrm>
                        <a:off x="6854985" y="4046982"/>
                        <a:ext cx="1727200" cy="4445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86441820"/>
              </p:ext>
            </p:extLst>
          </p:nvPr>
        </p:nvGraphicFramePr>
        <p:xfrm>
          <a:off x="2602213" y="4703260"/>
          <a:ext cx="481013" cy="365125"/>
        </p:xfrm>
        <a:graphic>
          <a:graphicData uri="http://schemas.openxmlformats.org/presentationml/2006/ole">
            <mc:AlternateContent xmlns:mc="http://schemas.openxmlformats.org/markup-compatibility/2006">
              <mc:Choice xmlns:v="urn:schemas-microsoft-com:vml" Requires="v">
                <p:oleObj name="Equation" r:id="rId7" imgW="481626" imgH="365792" progId="Equation.DSMT4">
                  <p:embed/>
                </p:oleObj>
              </mc:Choice>
              <mc:Fallback>
                <p:oleObj name="Equation" r:id="rId7" imgW="481626" imgH="365792" progId="Equation.DSMT4">
                  <p:embed/>
                  <p:pic>
                    <p:nvPicPr>
                      <p:cNvPr id="0" name=""/>
                      <p:cNvPicPr/>
                      <p:nvPr/>
                    </p:nvPicPr>
                    <p:blipFill>
                      <a:blip r:embed="rId8"/>
                      <a:stretch>
                        <a:fillRect/>
                      </a:stretch>
                    </p:blipFill>
                    <p:spPr>
                      <a:xfrm>
                        <a:off x="2602213" y="4703260"/>
                        <a:ext cx="481013" cy="365125"/>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51935653"/>
              </p:ext>
            </p:extLst>
          </p:nvPr>
        </p:nvGraphicFramePr>
        <p:xfrm>
          <a:off x="8713305" y="2850487"/>
          <a:ext cx="1181100" cy="482600"/>
        </p:xfrm>
        <a:graphic>
          <a:graphicData uri="http://schemas.openxmlformats.org/presentationml/2006/ole">
            <mc:AlternateContent xmlns:mc="http://schemas.openxmlformats.org/markup-compatibility/2006">
              <mc:Choice xmlns:v="urn:schemas-microsoft-com:vml" Requires="v">
                <p:oleObj name="Equation" r:id="rId9" imgW="1180800" imgH="482400" progId="Equation.DSMT4">
                  <p:embed/>
                </p:oleObj>
              </mc:Choice>
              <mc:Fallback>
                <p:oleObj name="Equation" r:id="rId9" imgW="1180800" imgH="482400" progId="Equation.DSMT4">
                  <p:embed/>
                  <p:pic>
                    <p:nvPicPr>
                      <p:cNvPr id="0" name=""/>
                      <p:cNvPicPr/>
                      <p:nvPr/>
                    </p:nvPicPr>
                    <p:blipFill>
                      <a:blip r:embed="rId10"/>
                      <a:stretch>
                        <a:fillRect/>
                      </a:stretch>
                    </p:blipFill>
                    <p:spPr>
                      <a:xfrm>
                        <a:off x="8713305" y="2850487"/>
                        <a:ext cx="1181100" cy="482600"/>
                      </a:xfrm>
                      <a:prstGeom prst="rect">
                        <a:avLst/>
                      </a:prstGeom>
                    </p:spPr>
                  </p:pic>
                </p:oleObj>
              </mc:Fallback>
            </mc:AlternateContent>
          </a:graphicData>
        </a:graphic>
      </p:graphicFrame>
      <p:sp>
        <p:nvSpPr>
          <p:cNvPr id="37" name="圆角矩形 36"/>
          <p:cNvSpPr/>
          <p:nvPr/>
        </p:nvSpPr>
        <p:spPr>
          <a:xfrm>
            <a:off x="81281" y="1471853"/>
            <a:ext cx="11632300" cy="254456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7397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3.2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原始</a:t>
            </a: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对偶算法的计算步骤</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计算步骤</a:t>
            </a:r>
          </a:p>
        </p:txBody>
      </p:sp>
      <p:sp>
        <p:nvSpPr>
          <p:cNvPr id="33" name="矩形 32"/>
          <p:cNvSpPr/>
          <p:nvPr/>
        </p:nvSpPr>
        <p:spPr>
          <a:xfrm>
            <a:off x="295275" y="1438118"/>
            <a:ext cx="11133450" cy="5632311"/>
          </a:xfrm>
          <a:prstGeom prst="rect">
            <a:avLst/>
          </a:prstGeom>
        </p:spPr>
        <p:txBody>
          <a:bodyPr wrap="square">
            <a:spAutoFit/>
          </a:bodyPr>
          <a:lstStyle/>
          <a:p>
            <a:pPr marL="0" lvl="1">
              <a:lnSpc>
                <a:spcPct val="200000"/>
              </a:lnSpc>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给定对偶问题的一个可行解，是的对于所有的</a:t>
            </a: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j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满足                    。</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1">
              <a:lnSpc>
                <a:spcPct val="200000"/>
              </a:lnSpc>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构造限定原始问题，令                                  ，求解问题</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1">
              <a:lnSpc>
                <a:spcPct val="200000"/>
              </a:lnSpc>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1">
              <a:lnSpc>
                <a:spcPct val="200000"/>
              </a:lnSpc>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0" lvl="1">
              <a:lnSpc>
                <a:spcPct val="2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若最优值</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Z0=0</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，则停止迭代，得到原问题的最优解，否则，进行步骤</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(3).</a:t>
            </a:r>
          </a:p>
          <a:p>
            <a:pPr marL="0" lvl="1">
              <a:lnSpc>
                <a:spcPct val="200000"/>
              </a:lnSpc>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设上述问题达到最优时单纯形（即限定原始问题的对偶问题的最优解）是</a:t>
            </a: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。若对所有</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，均成立                ，则停止计算，原问题无可行解。否则，进行步骤</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(4).</a:t>
            </a:r>
          </a:p>
          <a:p>
            <a:pPr marL="0" lvl="1">
              <a:lnSpc>
                <a:spcPct val="200000"/>
              </a:lnSpc>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令                                                      ，置                    ，返回步骤</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(2).</a:t>
            </a:r>
          </a:p>
          <a:p>
            <a:pPr marL="0" lvl="1">
              <a:lnSpc>
                <a:spcPct val="200000"/>
              </a:lnSpc>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45304488"/>
              </p:ext>
            </p:extLst>
          </p:nvPr>
        </p:nvGraphicFramePr>
        <p:xfrm>
          <a:off x="6576059" y="1632413"/>
          <a:ext cx="1498600" cy="419100"/>
        </p:xfrm>
        <a:graphic>
          <a:graphicData uri="http://schemas.openxmlformats.org/presentationml/2006/ole">
            <mc:AlternateContent xmlns:mc="http://schemas.openxmlformats.org/markup-compatibility/2006">
              <mc:Choice xmlns:v="urn:schemas-microsoft-com:vml" Requires="v">
                <p:oleObj name="Equation" r:id="rId5" imgW="1498320" imgH="419040" progId="Equation.DSMT4">
                  <p:embed/>
                </p:oleObj>
              </mc:Choice>
              <mc:Fallback>
                <p:oleObj name="Equation" r:id="rId5" imgW="1498320" imgH="419040" progId="Equation.DSMT4">
                  <p:embed/>
                  <p:pic>
                    <p:nvPicPr>
                      <p:cNvPr id="0" name=""/>
                      <p:cNvPicPr/>
                      <p:nvPr/>
                    </p:nvPicPr>
                    <p:blipFill>
                      <a:blip r:embed="rId6"/>
                      <a:stretch>
                        <a:fillRect/>
                      </a:stretch>
                    </p:blipFill>
                    <p:spPr>
                      <a:xfrm>
                        <a:off x="6576059" y="1632413"/>
                        <a:ext cx="1498600" cy="4191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8072982"/>
              </p:ext>
            </p:extLst>
          </p:nvPr>
        </p:nvGraphicFramePr>
        <p:xfrm>
          <a:off x="3349543" y="2177589"/>
          <a:ext cx="2489200" cy="533400"/>
        </p:xfrm>
        <a:graphic>
          <a:graphicData uri="http://schemas.openxmlformats.org/presentationml/2006/ole">
            <mc:AlternateContent xmlns:mc="http://schemas.openxmlformats.org/markup-compatibility/2006">
              <mc:Choice xmlns:v="urn:schemas-microsoft-com:vml" Requires="v">
                <p:oleObj name="Equation" r:id="rId7" imgW="2489040" imgH="533160" progId="Equation.DSMT4">
                  <p:embed/>
                </p:oleObj>
              </mc:Choice>
              <mc:Fallback>
                <p:oleObj name="Equation" r:id="rId7" imgW="2489040" imgH="533160" progId="Equation.DSMT4">
                  <p:embed/>
                  <p:pic>
                    <p:nvPicPr>
                      <p:cNvPr id="0" name=""/>
                      <p:cNvPicPr/>
                      <p:nvPr/>
                    </p:nvPicPr>
                    <p:blipFill>
                      <a:blip r:embed="rId8"/>
                      <a:stretch>
                        <a:fillRect/>
                      </a:stretch>
                    </p:blipFill>
                    <p:spPr>
                      <a:xfrm>
                        <a:off x="3349543" y="2177589"/>
                        <a:ext cx="2489200" cy="5334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93709800"/>
              </p:ext>
            </p:extLst>
          </p:nvPr>
        </p:nvGraphicFramePr>
        <p:xfrm>
          <a:off x="1867018" y="2785298"/>
          <a:ext cx="5384800" cy="1168400"/>
        </p:xfrm>
        <a:graphic>
          <a:graphicData uri="http://schemas.openxmlformats.org/presentationml/2006/ole">
            <mc:AlternateContent xmlns:mc="http://schemas.openxmlformats.org/markup-compatibility/2006">
              <mc:Choice xmlns:v="urn:schemas-microsoft-com:vml" Requires="v">
                <p:oleObj name="Equation" r:id="rId9" imgW="5384520" imgH="1168200" progId="Equation.DSMT4">
                  <p:embed/>
                </p:oleObj>
              </mc:Choice>
              <mc:Fallback>
                <p:oleObj name="Equation" r:id="rId9" imgW="5384520" imgH="1168200" progId="Equation.DSMT4">
                  <p:embed/>
                  <p:pic>
                    <p:nvPicPr>
                      <p:cNvPr id="0" name=""/>
                      <p:cNvPicPr/>
                      <p:nvPr/>
                    </p:nvPicPr>
                    <p:blipFill>
                      <a:blip r:embed="rId10"/>
                      <a:stretch>
                        <a:fillRect/>
                      </a:stretch>
                    </p:blipFill>
                    <p:spPr>
                      <a:xfrm>
                        <a:off x="1867018" y="2785298"/>
                        <a:ext cx="5384800" cy="1168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90437554"/>
              </p:ext>
            </p:extLst>
          </p:nvPr>
        </p:nvGraphicFramePr>
        <p:xfrm>
          <a:off x="701544" y="5257981"/>
          <a:ext cx="1181100" cy="482600"/>
        </p:xfrm>
        <a:graphic>
          <a:graphicData uri="http://schemas.openxmlformats.org/presentationml/2006/ole">
            <mc:AlternateContent xmlns:mc="http://schemas.openxmlformats.org/markup-compatibility/2006">
              <mc:Choice xmlns:v="urn:schemas-microsoft-com:vml" Requires="v">
                <p:oleObj name="Equation" r:id="rId11" imgW="1181160" imgH="482760" progId="Equation.DSMT4">
                  <p:embed/>
                </p:oleObj>
              </mc:Choice>
              <mc:Fallback>
                <p:oleObj name="Equation" r:id="rId11" imgW="1181160" imgH="482760" progId="Equation.DSMT4">
                  <p:embed/>
                  <p:pic>
                    <p:nvPicPr>
                      <p:cNvPr id="0" name=""/>
                      <p:cNvPicPr/>
                      <p:nvPr/>
                    </p:nvPicPr>
                    <p:blipFill>
                      <a:blip r:embed="rId12"/>
                      <a:stretch>
                        <a:fillRect/>
                      </a:stretch>
                    </p:blipFill>
                    <p:spPr>
                      <a:xfrm>
                        <a:off x="701544" y="5257981"/>
                        <a:ext cx="1181100" cy="482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50674139"/>
              </p:ext>
            </p:extLst>
          </p:nvPr>
        </p:nvGraphicFramePr>
        <p:xfrm>
          <a:off x="1245484" y="5649973"/>
          <a:ext cx="3797300" cy="1041400"/>
        </p:xfrm>
        <a:graphic>
          <a:graphicData uri="http://schemas.openxmlformats.org/presentationml/2006/ole">
            <mc:AlternateContent xmlns:mc="http://schemas.openxmlformats.org/markup-compatibility/2006">
              <mc:Choice xmlns:v="urn:schemas-microsoft-com:vml" Requires="v">
                <p:oleObj name="Equation" r:id="rId13" imgW="3797280" imgH="1041120" progId="Equation.DSMT4">
                  <p:embed/>
                </p:oleObj>
              </mc:Choice>
              <mc:Fallback>
                <p:oleObj name="Equation" r:id="rId13" imgW="3797280" imgH="1041120" progId="Equation.DSMT4">
                  <p:embed/>
                  <p:pic>
                    <p:nvPicPr>
                      <p:cNvPr id="0" name=""/>
                      <p:cNvPicPr/>
                      <p:nvPr/>
                    </p:nvPicPr>
                    <p:blipFill>
                      <a:blip r:embed="rId14"/>
                      <a:stretch>
                        <a:fillRect/>
                      </a:stretch>
                    </p:blipFill>
                    <p:spPr>
                      <a:xfrm>
                        <a:off x="1245484" y="5649973"/>
                        <a:ext cx="3797300" cy="1041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33857014"/>
              </p:ext>
            </p:extLst>
          </p:nvPr>
        </p:nvGraphicFramePr>
        <p:xfrm>
          <a:off x="5684838" y="5949950"/>
          <a:ext cx="1447800" cy="279400"/>
        </p:xfrm>
        <a:graphic>
          <a:graphicData uri="http://schemas.openxmlformats.org/presentationml/2006/ole">
            <mc:AlternateContent xmlns:mc="http://schemas.openxmlformats.org/markup-compatibility/2006">
              <mc:Choice xmlns:v="urn:schemas-microsoft-com:vml" Requires="v">
                <p:oleObj name="Equation" r:id="rId15" imgW="1447560" imgH="279360" progId="Equation.DSMT4">
                  <p:embed/>
                </p:oleObj>
              </mc:Choice>
              <mc:Fallback>
                <p:oleObj name="Equation" r:id="rId15" imgW="1447560" imgH="279360" progId="Equation.DSMT4">
                  <p:embed/>
                  <p:pic>
                    <p:nvPicPr>
                      <p:cNvPr id="0" name=""/>
                      <p:cNvPicPr/>
                      <p:nvPr/>
                    </p:nvPicPr>
                    <p:blipFill>
                      <a:blip r:embed="rId16"/>
                      <a:stretch>
                        <a:fillRect/>
                      </a:stretch>
                    </p:blipFill>
                    <p:spPr>
                      <a:xfrm>
                        <a:off x="5684838" y="5949950"/>
                        <a:ext cx="1447800" cy="279400"/>
                      </a:xfrm>
                      <a:prstGeom prst="rect">
                        <a:avLst/>
                      </a:prstGeom>
                    </p:spPr>
                  </p:pic>
                </p:oleObj>
              </mc:Fallback>
            </mc:AlternateContent>
          </a:graphicData>
        </a:graphic>
      </p:graphicFrame>
    </p:spTree>
    <p:extLst>
      <p:ext uri="{BB962C8B-B14F-4D97-AF65-F5344CB8AC3E}">
        <p14:creationId xmlns:p14="http://schemas.microsoft.com/office/powerpoint/2010/main" val="146690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3.2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原始</a:t>
            </a: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对偶算法的计算步骤</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809299"/>
            <a:ext cx="8956276" cy="662554"/>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举例说明步骤执行过程</a:t>
            </a:r>
          </a:p>
        </p:txBody>
      </p:sp>
      <p:pic>
        <p:nvPicPr>
          <p:cNvPr id="174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1" y="1471853"/>
            <a:ext cx="71723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4" y="3766812"/>
            <a:ext cx="10515479" cy="309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02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barn(inVertical)">
                                      <p:cBhvr>
                                        <p:cTn id="7"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15888"/>
            <a:ext cx="102393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338" y="271463"/>
            <a:ext cx="2970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菱形 2"/>
          <p:cNvSpPr>
            <a:spLocks noChangeArrowheads="1"/>
          </p:cNvSpPr>
          <p:nvPr/>
        </p:nvSpPr>
        <p:spPr bwMode="auto">
          <a:xfrm>
            <a:off x="1833563" y="2414588"/>
            <a:ext cx="2800350" cy="2801937"/>
          </a:xfrm>
          <a:prstGeom prst="diamond">
            <a:avLst/>
          </a:prstGeom>
          <a:solidFill>
            <a:srgbClr val="0046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cxnSp>
        <p:nvCxnSpPr>
          <p:cNvPr id="512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512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sp>
        <p:nvSpPr>
          <p:cNvPr id="5129" name="文本框 8"/>
          <p:cNvSpPr txBox="1">
            <a:spLocks noChangeArrowheads="1"/>
          </p:cNvSpPr>
          <p:nvPr/>
        </p:nvSpPr>
        <p:spPr bwMode="auto">
          <a:xfrm>
            <a:off x="5237162" y="2984500"/>
            <a:ext cx="64366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rgbClr val="00467F"/>
                </a:solidFill>
                <a:latin typeface="Arial" charset="0"/>
                <a:ea typeface="微软雅黑" pitchFamily="34" charset="-122"/>
                <a:sym typeface="Arial" charset="0"/>
              </a:rPr>
              <a:t>灵敏度分析</a:t>
            </a:r>
          </a:p>
        </p:txBody>
      </p:sp>
      <p:sp>
        <p:nvSpPr>
          <p:cNvPr id="5130"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eaLnBrk="1" hangingPunct="1">
              <a:buFont typeface="Arial" charset="0"/>
              <a:buNone/>
            </a:pPr>
            <a:r>
              <a:rPr lang="en-US" altLang="zh-CN" sz="8800" b="1" dirty="0">
                <a:solidFill>
                  <a:schemeClr val="bg1"/>
                </a:solidFill>
                <a:latin typeface="微软雅黑" pitchFamily="34" charset="-122"/>
                <a:ea typeface="微软雅黑" pitchFamily="34" charset="-122"/>
              </a:rPr>
              <a:t>4</a:t>
            </a:r>
            <a:endParaRPr lang="zh-CN" altLang="en-US" sz="8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97564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灵敏度分析知识点概述</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6" name="TextBox 15"/>
          <p:cNvSpPr txBox="1"/>
          <p:nvPr/>
        </p:nvSpPr>
        <p:spPr>
          <a:xfrm>
            <a:off x="295275" y="1032819"/>
            <a:ext cx="4935967" cy="5274649"/>
          </a:xfrm>
          <a:prstGeom prst="rect">
            <a:avLst/>
          </a:prstGeom>
          <a:noFill/>
        </p:spPr>
        <p:txBody>
          <a:bodyPr wrap="none" rtlCol="0">
            <a:spAutoFit/>
          </a:bodyPr>
          <a:lstStyle/>
          <a:p>
            <a:pPr marL="342900" indent="-342900">
              <a:lnSpc>
                <a:spcPct val="200000"/>
              </a:lnSpc>
              <a:buFont typeface="Wingdings" panose="05000000000000000000" pitchFamily="2" charset="2"/>
              <a:buChar char="n"/>
            </a:pPr>
            <a:r>
              <a:rPr lang="zh-CN" altLang="en-US" sz="2800" b="1" dirty="0">
                <a:solidFill>
                  <a:srgbClr val="C00000"/>
                </a:solidFill>
                <a:latin typeface="微软雅黑" panose="020B0503020204020204" pitchFamily="34" charset="-122"/>
                <a:ea typeface="微软雅黑" panose="020B0503020204020204" pitchFamily="34" charset="-122"/>
              </a:rPr>
              <a:t>灵敏度分析问题描述</a:t>
            </a:r>
            <a:endParaRPr lang="en-US" altLang="zh-CN" sz="28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rPr>
              <a:t>最优解对于参数变化的敏感度</a:t>
            </a:r>
            <a:endParaRPr lang="en-US" altLang="zh-CN" sz="24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Ø"/>
            </a:pPr>
            <a:r>
              <a:rPr lang="en-US" altLang="zh-CN" sz="2400" b="1" dirty="0">
                <a:solidFill>
                  <a:schemeClr val="tx2"/>
                </a:solidFill>
                <a:latin typeface="微软雅黑" panose="020B0503020204020204" pitchFamily="34" charset="-122"/>
                <a:ea typeface="微软雅黑" panose="020B0503020204020204" pitchFamily="34" charset="-122"/>
              </a:rPr>
              <a:t>4</a:t>
            </a:r>
            <a:r>
              <a:rPr lang="zh-CN" altLang="en-US" sz="2400" b="1" dirty="0">
                <a:solidFill>
                  <a:schemeClr val="tx2"/>
                </a:solidFill>
                <a:latin typeface="微软雅黑" panose="020B0503020204020204" pitchFamily="34" charset="-122"/>
                <a:ea typeface="微软雅黑" panose="020B0503020204020204" pitchFamily="34" charset="-122"/>
              </a:rPr>
              <a:t>种参数变化的情况</a:t>
            </a:r>
            <a:endParaRPr lang="en-US" altLang="zh-CN" sz="2400" b="1" dirty="0">
              <a:solidFill>
                <a:schemeClr val="tx2"/>
              </a:solidFill>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rPr>
              <a:t>改变系数向量</a:t>
            </a:r>
            <a:r>
              <a:rPr lang="en-US" altLang="zh-CN" sz="2400" b="1" dirty="0">
                <a:solidFill>
                  <a:schemeClr val="tx2"/>
                </a:solidFill>
                <a:latin typeface="微软雅黑" panose="020B0503020204020204" pitchFamily="34" charset="-122"/>
                <a:ea typeface="微软雅黑" panose="020B0503020204020204" pitchFamily="34" charset="-122"/>
              </a:rPr>
              <a:t>c</a:t>
            </a:r>
          </a:p>
          <a:p>
            <a:pPr marL="742950" lvl="1" indent="-285750">
              <a:lnSpc>
                <a:spcPct val="200000"/>
              </a:lnSpc>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rPr>
              <a:t>改变右端向量</a:t>
            </a:r>
            <a:r>
              <a:rPr lang="en-US" altLang="zh-CN" sz="2400" b="1" dirty="0">
                <a:solidFill>
                  <a:schemeClr val="tx2"/>
                </a:solidFill>
                <a:latin typeface="微软雅黑" panose="020B0503020204020204" pitchFamily="34" charset="-122"/>
                <a:ea typeface="微软雅黑" panose="020B0503020204020204" pitchFamily="34" charset="-122"/>
              </a:rPr>
              <a:t>b</a:t>
            </a:r>
          </a:p>
          <a:p>
            <a:pPr marL="742950" lvl="1" indent="-285750">
              <a:lnSpc>
                <a:spcPct val="200000"/>
              </a:lnSpc>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rPr>
              <a:t>改变约束矩阵</a:t>
            </a:r>
            <a:r>
              <a:rPr lang="en-US" altLang="zh-CN" sz="2400" b="1" dirty="0">
                <a:solidFill>
                  <a:schemeClr val="tx2"/>
                </a:solidFill>
                <a:latin typeface="微软雅黑" panose="020B0503020204020204" pitchFamily="34" charset="-122"/>
                <a:ea typeface="微软雅黑" panose="020B0503020204020204" pitchFamily="34" charset="-122"/>
              </a:rPr>
              <a:t>A</a:t>
            </a:r>
          </a:p>
          <a:p>
            <a:pPr marL="742950" lvl="1" indent="-285750">
              <a:lnSpc>
                <a:spcPct val="200000"/>
              </a:lnSpc>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rPr>
              <a:t>新增加约束</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90616234"/>
              </p:ext>
            </p:extLst>
          </p:nvPr>
        </p:nvGraphicFramePr>
        <p:xfrm>
          <a:off x="8379736" y="2725799"/>
          <a:ext cx="1689100" cy="1193800"/>
        </p:xfrm>
        <a:graphic>
          <a:graphicData uri="http://schemas.openxmlformats.org/presentationml/2006/ole">
            <mc:AlternateContent xmlns:mc="http://schemas.openxmlformats.org/markup-compatibility/2006">
              <mc:Choice xmlns:v="urn:schemas-microsoft-com:vml" Requires="v">
                <p:oleObj name="Equation" r:id="rId5" imgW="1688760" imgH="1193760" progId="Equation.DSMT4">
                  <p:embed/>
                </p:oleObj>
              </mc:Choice>
              <mc:Fallback>
                <p:oleObj name="Equation" r:id="rId5" imgW="1688760" imgH="1193760" progId="Equation.DSMT4">
                  <p:embed/>
                  <p:pic>
                    <p:nvPicPr>
                      <p:cNvPr id="0" name=""/>
                      <p:cNvPicPr/>
                      <p:nvPr/>
                    </p:nvPicPr>
                    <p:blipFill>
                      <a:blip r:embed="rId6"/>
                      <a:stretch>
                        <a:fillRect/>
                      </a:stretch>
                    </p:blipFill>
                    <p:spPr>
                      <a:xfrm>
                        <a:off x="8379736" y="2725799"/>
                        <a:ext cx="1689100" cy="1193800"/>
                      </a:xfrm>
                      <a:prstGeom prst="rect">
                        <a:avLst/>
                      </a:prstGeom>
                    </p:spPr>
                  </p:pic>
                </p:oleObj>
              </mc:Fallback>
            </mc:AlternateContent>
          </a:graphicData>
        </a:graphic>
      </p:graphicFrame>
      <p:sp>
        <p:nvSpPr>
          <p:cNvPr id="3" name="矩形 2"/>
          <p:cNvSpPr/>
          <p:nvPr/>
        </p:nvSpPr>
        <p:spPr>
          <a:xfrm>
            <a:off x="5603976" y="1809734"/>
            <a:ext cx="5262979" cy="719556"/>
          </a:xfrm>
          <a:prstGeom prst="rect">
            <a:avLst/>
          </a:prstGeom>
        </p:spPr>
        <p:txBody>
          <a:bodyPr wrap="none">
            <a:spAutoFit/>
          </a:bodyPr>
          <a:lstStyle/>
          <a:p>
            <a:pPr lvl="1">
              <a:lnSpc>
                <a:spcPct val="200000"/>
              </a:lnSpc>
            </a:pPr>
            <a:r>
              <a:rPr lang="zh-CN" altLang="en-US" sz="2400" b="1" dirty="0">
                <a:latin typeface="微软雅黑" panose="020B0503020204020204" pitchFamily="34" charset="-122"/>
                <a:ea typeface="微软雅黑" panose="020B0503020204020204" pitchFamily="34" charset="-122"/>
              </a:rPr>
              <a:t>考虑如下一般形式的线性规划问题</a:t>
            </a:r>
            <a:endParaRPr lang="en-US" altLang="zh-CN" sz="2400" b="1" dirty="0">
              <a:latin typeface="微软雅黑" panose="020B0503020204020204" pitchFamily="34" charset="-122"/>
              <a:ea typeface="微软雅黑" panose="020B0503020204020204" pitchFamily="34" charset="-122"/>
            </a:endParaRPr>
          </a:p>
        </p:txBody>
      </p:sp>
      <p:sp>
        <p:nvSpPr>
          <p:cNvPr id="4" name="椭圆 3"/>
          <p:cNvSpPr/>
          <p:nvPr/>
        </p:nvSpPr>
        <p:spPr>
          <a:xfrm>
            <a:off x="9153302" y="2750820"/>
            <a:ext cx="165957" cy="32804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标注 4"/>
          <p:cNvSpPr/>
          <p:nvPr/>
        </p:nvSpPr>
        <p:spPr>
          <a:xfrm>
            <a:off x="9817099" y="3927417"/>
            <a:ext cx="1948181" cy="1193223"/>
          </a:xfrm>
          <a:prstGeom prst="wedgeRectCallout">
            <a:avLst>
              <a:gd name="adj1" fmla="val -54671"/>
              <a:gd name="adj2" fmla="val -80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latin typeface="微软雅黑" panose="020B0503020204020204" pitchFamily="34" charset="-122"/>
                <a:ea typeface="微软雅黑" panose="020B0503020204020204" pitchFamily="34" charset="-122"/>
              </a:rPr>
              <a:t>红色圆圈中的参数变化对于最优解的影响。</a:t>
            </a:r>
          </a:p>
        </p:txBody>
      </p:sp>
      <p:sp>
        <p:nvSpPr>
          <p:cNvPr id="15" name="椭圆 14"/>
          <p:cNvSpPr/>
          <p:nvPr/>
        </p:nvSpPr>
        <p:spPr>
          <a:xfrm>
            <a:off x="9039843" y="3180850"/>
            <a:ext cx="248936" cy="32804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92631" y="3169227"/>
            <a:ext cx="248936" cy="32804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763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系数向量改变产生的影响</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6" name="TextBox 15"/>
          <p:cNvSpPr txBox="1"/>
          <p:nvPr/>
        </p:nvSpPr>
        <p:spPr>
          <a:xfrm>
            <a:off x="295273" y="931986"/>
            <a:ext cx="11712263" cy="4524315"/>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rPr>
              <a:t>分两种情况：</a:t>
            </a:r>
            <a:r>
              <a:rPr lang="zh-CN" altLang="en-US" sz="2400" b="1" dirty="0">
                <a:latin typeface="微软雅黑" panose="020B0503020204020204" pitchFamily="34" charset="-122"/>
                <a:ea typeface="微软雅黑" panose="020B0503020204020204" pitchFamily="34" charset="-122"/>
              </a:rPr>
              <a:t>①非基变量的系数变化和②基变量的系数变化。</a:t>
            </a:r>
            <a:endParaRPr lang="en-US" altLang="zh-CN" sz="2400" b="1" dirty="0">
              <a:latin typeface="微软雅黑" panose="020B0503020204020204" pitchFamily="34" charset="-122"/>
              <a:ea typeface="微软雅黑" panose="020B0503020204020204" pitchFamily="34" charset="-122"/>
            </a:endParaRPr>
          </a:p>
          <a:p>
            <a:pPr>
              <a:lnSpc>
                <a:spcPct val="200000"/>
              </a:lnSpc>
            </a:pPr>
            <a:r>
              <a:rPr lang="zh-CN" altLang="en-US" sz="2000" b="1" dirty="0">
                <a:solidFill>
                  <a:schemeClr val="tx2"/>
                </a:solidFill>
                <a:latin typeface="微软雅黑" panose="020B0503020204020204" pitchFamily="34" charset="-122"/>
                <a:ea typeface="微软雅黑" panose="020B0503020204020204" pitchFamily="34" charset="-122"/>
              </a:rPr>
              <a:t>①非基变量的系数变化：</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）若改变之后的判别数仍然为负，则原来的最优解仍然是新问题的最优解，且最优目标函数值不发生改变；</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）若改变之后引起对应的判别数为正，则应用单纯形方法进行进基操作，重新求得新问题的最优解。</a:t>
            </a:r>
            <a:endParaRPr lang="en-US" altLang="zh-CN" sz="2000" b="1" dirty="0">
              <a:latin typeface="微软雅黑" panose="020B0503020204020204" pitchFamily="34" charset="-122"/>
              <a:ea typeface="微软雅黑" panose="020B0503020204020204" pitchFamily="34" charset="-122"/>
            </a:endParaRPr>
          </a:p>
          <a:p>
            <a:pPr>
              <a:lnSpc>
                <a:spcPct val="200000"/>
              </a:lnSpc>
            </a:pPr>
            <a:endParaRPr lang="en-US" altLang="zh-CN" sz="2000" b="1" dirty="0">
              <a:latin typeface="微软雅黑" panose="020B0503020204020204" pitchFamily="34" charset="-122"/>
              <a:ea typeface="微软雅黑" panose="020B0503020204020204" pitchFamily="34" charset="-122"/>
            </a:endParaRPr>
          </a:p>
          <a:p>
            <a:pPr>
              <a:lnSpc>
                <a:spcPct val="200000"/>
              </a:lnSpc>
            </a:pPr>
            <a:r>
              <a:rPr lang="zh-CN" altLang="en-US" sz="2000" b="1" dirty="0">
                <a:solidFill>
                  <a:schemeClr val="tx2"/>
                </a:solidFill>
                <a:latin typeface="微软雅黑" panose="020B0503020204020204" pitchFamily="34" charset="-122"/>
                <a:ea typeface="微软雅黑" panose="020B0503020204020204" pitchFamily="34" charset="-122"/>
              </a:rPr>
              <a:t>②基变量的系数变化：</a:t>
            </a:r>
            <a:r>
              <a:rPr lang="zh-CN" altLang="en-US" sz="2000" b="1" dirty="0">
                <a:latin typeface="微软雅黑" panose="020B0503020204020204" pitchFamily="34" charset="-122"/>
                <a:ea typeface="微软雅黑" panose="020B0503020204020204" pitchFamily="34" charset="-122"/>
              </a:rPr>
              <a:t>只要把单纯形表的基变量系数改变的那行的              倍加到判别数行，同时使得该基变量的判别数为</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，在此表的基础继续用单纯形表求解新问题的最优解。</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01034426"/>
              </p:ext>
            </p:extLst>
          </p:nvPr>
        </p:nvGraphicFramePr>
        <p:xfrm>
          <a:off x="7736840" y="4198938"/>
          <a:ext cx="1066800" cy="508000"/>
        </p:xfrm>
        <a:graphic>
          <a:graphicData uri="http://schemas.openxmlformats.org/presentationml/2006/ole">
            <mc:AlternateContent xmlns:mc="http://schemas.openxmlformats.org/markup-compatibility/2006">
              <mc:Choice xmlns:v="urn:schemas-microsoft-com:vml" Requires="v">
                <p:oleObj name="Equation" r:id="rId5" imgW="1066680" imgH="507960" progId="Equation.DSMT4">
                  <p:embed/>
                </p:oleObj>
              </mc:Choice>
              <mc:Fallback>
                <p:oleObj name="Equation" r:id="rId5" imgW="1066680" imgH="507960" progId="Equation.DSMT4">
                  <p:embed/>
                  <p:pic>
                    <p:nvPicPr>
                      <p:cNvPr id="0" name=""/>
                      <p:cNvPicPr/>
                      <p:nvPr/>
                    </p:nvPicPr>
                    <p:blipFill>
                      <a:blip r:embed="rId6"/>
                      <a:stretch>
                        <a:fillRect/>
                      </a:stretch>
                    </p:blipFill>
                    <p:spPr>
                      <a:xfrm>
                        <a:off x="7736840" y="4198938"/>
                        <a:ext cx="1066800" cy="508000"/>
                      </a:xfrm>
                      <a:prstGeom prst="rect">
                        <a:avLst/>
                      </a:prstGeom>
                    </p:spPr>
                  </p:pic>
                </p:oleObj>
              </mc:Fallback>
            </mc:AlternateContent>
          </a:graphicData>
        </a:graphic>
      </p:graphicFrame>
      <p:sp>
        <p:nvSpPr>
          <p:cNvPr id="7" name="TextBox 6"/>
          <p:cNvSpPr txBox="1"/>
          <p:nvPr/>
        </p:nvSpPr>
        <p:spPr>
          <a:xfrm>
            <a:off x="295275" y="5804932"/>
            <a:ext cx="2807179"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应用举例：</a:t>
            </a: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P150</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4.4.1</a:t>
            </a:r>
            <a:endPar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标注 7"/>
          <p:cNvSpPr/>
          <p:nvPr/>
        </p:nvSpPr>
        <p:spPr>
          <a:xfrm>
            <a:off x="9408160" y="5090160"/>
            <a:ext cx="2103120" cy="812800"/>
          </a:xfrm>
          <a:prstGeom prst="wedgeRectCallout">
            <a:avLst>
              <a:gd name="adj1" fmla="val -76389"/>
              <a:gd name="adj2" fmla="val -6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Why</a:t>
            </a:r>
            <a:r>
              <a:rPr lang="zh-CN"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787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系数向量改变产生的影响</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7" name="TextBox 6"/>
          <p:cNvSpPr txBox="1"/>
          <p:nvPr/>
        </p:nvSpPr>
        <p:spPr>
          <a:xfrm>
            <a:off x="295275" y="931986"/>
            <a:ext cx="3892412"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应用举例：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P150</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4.4.1</a:t>
            </a:r>
            <a:endPar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1538288"/>
            <a:ext cx="90678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62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右端向量改变产生的影响</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3" name="组合 2"/>
          <p:cNvGrpSpPr/>
          <p:nvPr/>
        </p:nvGrpSpPr>
        <p:grpSpPr>
          <a:xfrm>
            <a:off x="173351" y="631699"/>
            <a:ext cx="11712263" cy="2308324"/>
            <a:chOff x="173351" y="1032819"/>
            <a:chExt cx="11712263" cy="2308324"/>
          </a:xfrm>
        </p:grpSpPr>
        <p:sp>
          <p:nvSpPr>
            <p:cNvPr id="10" name="TextBox 9"/>
            <p:cNvSpPr txBox="1"/>
            <p:nvPr/>
          </p:nvSpPr>
          <p:spPr>
            <a:xfrm>
              <a:off x="173351" y="1032819"/>
              <a:ext cx="11712263" cy="2308324"/>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rPr>
                <a:t>右端向量改变会直接影响到原来解的可行性。</a:t>
              </a:r>
              <a:endParaRPr lang="en-US" altLang="zh-CN" sz="2400" b="1"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rPr>
                <a:t>分两种情况讨论</a:t>
              </a:r>
              <a:endParaRPr lang="en-US" altLang="zh-CN" sz="2400" b="1" dirty="0">
                <a:solidFill>
                  <a:schemeClr val="tx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第一种：</a:t>
              </a:r>
              <a:r>
                <a:rPr lang="zh-CN" altLang="en-US" sz="2000" b="1" dirty="0">
                  <a:latin typeface="微软雅黑" panose="020B0503020204020204" pitchFamily="34" charset="-122"/>
                  <a:ea typeface="微软雅黑" panose="020B0503020204020204" pitchFamily="34" charset="-122"/>
                </a:rPr>
                <a:t>右端向量改变后最优解的可行性仍然满足，即                ，原来的</a:t>
              </a:r>
              <a:r>
                <a:rPr lang="zh-CN" altLang="en-US" sz="2000" b="1" dirty="0">
                  <a:solidFill>
                    <a:srgbClr val="C00000"/>
                  </a:solidFill>
                  <a:latin typeface="微软雅黑" panose="020B0503020204020204" pitchFamily="34" charset="-122"/>
                  <a:ea typeface="微软雅黑" panose="020B0503020204020204" pitchFamily="34" charset="-122"/>
                </a:rPr>
                <a:t>最优基仍是最优基</a:t>
              </a:r>
              <a:r>
                <a:rPr lang="zh-CN" altLang="en-US" sz="2000" b="1" dirty="0">
                  <a:latin typeface="微软雅黑" panose="020B0503020204020204" pitchFamily="34" charset="-122"/>
                  <a:ea typeface="微软雅黑" panose="020B0503020204020204" pitchFamily="34" charset="-122"/>
                </a:rPr>
                <a:t>，而基变量和目标函数最优值将发生变化。</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36770512"/>
                </p:ext>
              </p:extLst>
            </p:nvPr>
          </p:nvGraphicFramePr>
          <p:xfrm>
            <a:off x="7262136" y="2442528"/>
            <a:ext cx="1117600" cy="342900"/>
          </p:xfrm>
          <a:graphic>
            <a:graphicData uri="http://schemas.openxmlformats.org/presentationml/2006/ole">
              <mc:AlternateContent xmlns:mc="http://schemas.openxmlformats.org/markup-compatibility/2006">
                <mc:Choice xmlns:v="urn:schemas-microsoft-com:vml" Requires="v">
                  <p:oleObj name="Equation" r:id="rId5" imgW="1117440" imgH="342720" progId="Equation.DSMT4">
                    <p:embed/>
                  </p:oleObj>
                </mc:Choice>
                <mc:Fallback>
                  <p:oleObj name="Equation" r:id="rId5" imgW="1117440" imgH="342720" progId="Equation.DSMT4">
                    <p:embed/>
                    <p:pic>
                      <p:nvPicPr>
                        <p:cNvPr id="0" name=""/>
                        <p:cNvPicPr/>
                        <p:nvPr/>
                      </p:nvPicPr>
                      <p:blipFill>
                        <a:blip r:embed="rId6"/>
                        <a:stretch>
                          <a:fillRect/>
                        </a:stretch>
                      </p:blipFill>
                      <p:spPr>
                        <a:xfrm>
                          <a:off x="7262136" y="2442528"/>
                          <a:ext cx="1117600" cy="342900"/>
                        </a:xfrm>
                        <a:prstGeom prst="rect">
                          <a:avLst/>
                        </a:prstGeom>
                      </p:spPr>
                    </p:pic>
                  </p:oleObj>
                </mc:Fallback>
              </mc:AlternateContent>
            </a:graphicData>
          </a:graphic>
        </p:graphicFrame>
      </p:grpSp>
      <p:pic>
        <p:nvPicPr>
          <p:cNvPr id="2048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75" y="2940023"/>
            <a:ext cx="88582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39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15888"/>
            <a:ext cx="102393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338" y="271463"/>
            <a:ext cx="2970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菱形 2"/>
          <p:cNvSpPr>
            <a:spLocks noChangeArrowheads="1"/>
          </p:cNvSpPr>
          <p:nvPr/>
        </p:nvSpPr>
        <p:spPr bwMode="auto">
          <a:xfrm>
            <a:off x="1833563" y="2414588"/>
            <a:ext cx="2800350" cy="2801937"/>
          </a:xfrm>
          <a:prstGeom prst="diamond">
            <a:avLst/>
          </a:prstGeom>
          <a:solidFill>
            <a:srgbClr val="0046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cxnSp>
        <p:nvCxnSpPr>
          <p:cNvPr id="512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512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512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latin typeface="Arial" charset="0"/>
              <a:ea typeface="微软雅黑" pitchFamily="34" charset="-122"/>
              <a:sym typeface="Arial" charset="0"/>
            </a:endParaRPr>
          </a:p>
        </p:txBody>
      </p:sp>
      <p:sp>
        <p:nvSpPr>
          <p:cNvPr id="5129" name="文本框 8"/>
          <p:cNvSpPr txBox="1">
            <a:spLocks noChangeArrowheads="1"/>
          </p:cNvSpPr>
          <p:nvPr/>
        </p:nvSpPr>
        <p:spPr bwMode="auto">
          <a:xfrm>
            <a:off x="5237162" y="2984500"/>
            <a:ext cx="64366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rgbClr val="00467F"/>
                </a:solidFill>
                <a:latin typeface="Arial" charset="0"/>
                <a:ea typeface="微软雅黑" pitchFamily="34" charset="-122"/>
                <a:sym typeface="Arial" charset="0"/>
              </a:rPr>
              <a:t>线性规划中的对偶理论</a:t>
            </a:r>
          </a:p>
        </p:txBody>
      </p:sp>
      <p:sp>
        <p:nvSpPr>
          <p:cNvPr id="5130"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eaLnBrk="1" hangingPunct="1">
              <a:buFont typeface="Arial" charset="0"/>
              <a:buNone/>
            </a:pPr>
            <a:r>
              <a:rPr lang="en-US" altLang="zh-CN" sz="8800" b="1">
                <a:solidFill>
                  <a:schemeClr val="bg1"/>
                </a:solidFill>
                <a:latin typeface="微软雅黑" pitchFamily="34" charset="-122"/>
                <a:ea typeface="微软雅黑" pitchFamily="34" charset="-122"/>
              </a:rPr>
              <a:t>1</a:t>
            </a:r>
            <a:endParaRPr lang="zh-CN" altLang="en-US" sz="8800" b="1">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56953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右端向量改变产生的影响</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nvGrpSpPr>
          <p:cNvPr id="3" name="组合 2"/>
          <p:cNvGrpSpPr/>
          <p:nvPr/>
        </p:nvGrpSpPr>
        <p:grpSpPr>
          <a:xfrm>
            <a:off x="173351" y="631699"/>
            <a:ext cx="11712263" cy="2769989"/>
            <a:chOff x="173351" y="1032819"/>
            <a:chExt cx="11712263" cy="2769989"/>
          </a:xfrm>
        </p:grpSpPr>
        <p:sp>
          <p:nvSpPr>
            <p:cNvPr id="10" name="TextBox 9"/>
            <p:cNvSpPr txBox="1"/>
            <p:nvPr/>
          </p:nvSpPr>
          <p:spPr>
            <a:xfrm>
              <a:off x="173351" y="1032819"/>
              <a:ext cx="11712263" cy="2769989"/>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rPr>
                <a:t>右端向量改变会直接影响到原来解的可行性。</a:t>
              </a:r>
              <a:endParaRPr lang="en-US" altLang="zh-CN" sz="2400" b="1"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rPr>
                <a:t>分两种情况讨论</a:t>
              </a:r>
              <a:endParaRPr lang="en-US" altLang="zh-CN" sz="2400" b="1" dirty="0">
                <a:solidFill>
                  <a:schemeClr val="tx2"/>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rPr>
                <a:t>第</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种：</a:t>
              </a:r>
              <a:r>
                <a:rPr lang="zh-CN" altLang="en-US" sz="2000" b="1" dirty="0">
                  <a:latin typeface="微软雅黑" panose="020B0503020204020204" pitchFamily="34" charset="-122"/>
                  <a:ea typeface="微软雅黑" panose="020B0503020204020204" pitchFamily="34" charset="-122"/>
                </a:rPr>
                <a:t>右端向量改变后最优解的可行性不满足，即          的有些分量小于</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，原来的最优基不再是可行基，但是所有判别数仍然非正，因此</a:t>
              </a:r>
              <a:r>
                <a:rPr lang="zh-CN" altLang="en-US" sz="2000" b="1" dirty="0">
                  <a:solidFill>
                    <a:srgbClr val="C00000"/>
                  </a:solidFill>
                  <a:latin typeface="微软雅黑" panose="020B0503020204020204" pitchFamily="34" charset="-122"/>
                  <a:ea typeface="微软雅黑" panose="020B0503020204020204" pitchFamily="34" charset="-122"/>
                </a:rPr>
                <a:t>现行的基本解是对偶可行的</a:t>
              </a:r>
              <a:r>
                <a:rPr lang="zh-CN" altLang="en-US" sz="2000" b="1" dirty="0">
                  <a:latin typeface="微软雅黑" panose="020B0503020204020204" pitchFamily="34" charset="-122"/>
                  <a:ea typeface="微软雅黑" panose="020B0503020204020204" pitchFamily="34" charset="-122"/>
                </a:rPr>
                <a:t>。可以将最优表的右端加以修改，以                  代替，并用</a:t>
              </a:r>
              <a:r>
                <a:rPr lang="zh-CN" altLang="en-US" sz="2000" b="1" dirty="0">
                  <a:solidFill>
                    <a:srgbClr val="C00000"/>
                  </a:solidFill>
                  <a:latin typeface="微软雅黑" panose="020B0503020204020204" pitchFamily="34" charset="-122"/>
                  <a:ea typeface="微软雅黑" panose="020B0503020204020204" pitchFamily="34" charset="-122"/>
                </a:rPr>
                <a:t>对偶单纯形方法求解新问题</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3954734"/>
                </p:ext>
              </p:extLst>
            </p:nvPr>
          </p:nvGraphicFramePr>
          <p:xfrm>
            <a:off x="6823710" y="2412165"/>
            <a:ext cx="673100" cy="342900"/>
          </p:xfrm>
          <a:graphic>
            <a:graphicData uri="http://schemas.openxmlformats.org/presentationml/2006/ole">
              <mc:AlternateContent xmlns:mc="http://schemas.openxmlformats.org/markup-compatibility/2006">
                <mc:Choice xmlns:v="urn:schemas-microsoft-com:vml" Requires="v">
                  <p:oleObj name="Equation" r:id="rId5" imgW="672840" imgH="342720" progId="Equation.DSMT4">
                    <p:embed/>
                  </p:oleObj>
                </mc:Choice>
                <mc:Fallback>
                  <p:oleObj name="Equation" r:id="rId5" imgW="672840" imgH="342720" progId="Equation.DSMT4">
                    <p:embed/>
                    <p:pic>
                      <p:nvPicPr>
                        <p:cNvPr id="0" name=""/>
                        <p:cNvPicPr/>
                        <p:nvPr/>
                      </p:nvPicPr>
                      <p:blipFill>
                        <a:blip r:embed="rId6"/>
                        <a:stretch>
                          <a:fillRect/>
                        </a:stretch>
                      </p:blipFill>
                      <p:spPr>
                        <a:xfrm>
                          <a:off x="6823710" y="2412165"/>
                          <a:ext cx="673100" cy="342900"/>
                        </a:xfrm>
                        <a:prstGeom prst="rect">
                          <a:avLst/>
                        </a:prstGeom>
                      </p:spPr>
                    </p:pic>
                  </p:oleObj>
                </mc:Fallback>
              </mc:AlternateContent>
            </a:graphicData>
          </a:graphic>
        </p:graphicFrame>
      </p:grpSp>
      <p:graphicFrame>
        <p:nvGraphicFramePr>
          <p:cNvPr id="4" name="对象 3"/>
          <p:cNvGraphicFramePr>
            <a:graphicFrameLocks noChangeAspect="1"/>
          </p:cNvGraphicFramePr>
          <p:nvPr>
            <p:extLst>
              <p:ext uri="{D42A27DB-BD31-4B8C-83A1-F6EECF244321}">
                <p14:modId xmlns:p14="http://schemas.microsoft.com/office/powerpoint/2010/main" val="1700827736"/>
              </p:ext>
            </p:extLst>
          </p:nvPr>
        </p:nvGraphicFramePr>
        <p:xfrm>
          <a:off x="2401570" y="2834640"/>
          <a:ext cx="1231900" cy="965200"/>
        </p:xfrm>
        <a:graphic>
          <a:graphicData uri="http://schemas.openxmlformats.org/presentationml/2006/ole">
            <mc:AlternateContent xmlns:mc="http://schemas.openxmlformats.org/markup-compatibility/2006">
              <mc:Choice xmlns:v="urn:schemas-microsoft-com:vml" Requires="v">
                <p:oleObj name="Equation" r:id="rId7" imgW="1231560" imgH="965160" progId="Equation.DSMT4">
                  <p:embed/>
                </p:oleObj>
              </mc:Choice>
              <mc:Fallback>
                <p:oleObj name="Equation" r:id="rId7" imgW="1231560" imgH="965160" progId="Equation.DSMT4">
                  <p:embed/>
                  <p:pic>
                    <p:nvPicPr>
                      <p:cNvPr id="0" name=""/>
                      <p:cNvPicPr/>
                      <p:nvPr/>
                    </p:nvPicPr>
                    <p:blipFill>
                      <a:blip r:embed="rId8"/>
                      <a:stretch>
                        <a:fillRect/>
                      </a:stretch>
                    </p:blipFill>
                    <p:spPr>
                      <a:xfrm>
                        <a:off x="2401570" y="2834640"/>
                        <a:ext cx="1231900" cy="965200"/>
                      </a:xfrm>
                      <a:prstGeom prst="rect">
                        <a:avLst/>
                      </a:prstGeom>
                    </p:spPr>
                  </p:pic>
                </p:oleObj>
              </mc:Fallback>
            </mc:AlternateContent>
          </a:graphicData>
        </a:graphic>
      </p:graphicFrame>
      <p:sp>
        <p:nvSpPr>
          <p:cNvPr id="14" name="TextBox 13"/>
          <p:cNvSpPr txBox="1"/>
          <p:nvPr/>
        </p:nvSpPr>
        <p:spPr>
          <a:xfrm>
            <a:off x="433387" y="4711506"/>
            <a:ext cx="3892412"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应用举例：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P152</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4.4.2</a:t>
            </a:r>
            <a:endPar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5641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4.2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右端向量改变产生的影响</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TextBox 12"/>
          <p:cNvSpPr txBox="1"/>
          <p:nvPr/>
        </p:nvSpPr>
        <p:spPr>
          <a:xfrm>
            <a:off x="295275" y="931986"/>
            <a:ext cx="3892412"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应用举例：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P152</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4.4.2</a:t>
            </a:r>
            <a:endPar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346075" y="1393651"/>
            <a:ext cx="8905875" cy="5085572"/>
            <a:chOff x="346075" y="1393651"/>
            <a:chExt cx="8905875" cy="5085572"/>
          </a:xfrm>
        </p:grpSpPr>
        <p:pic>
          <p:nvPicPr>
            <p:cNvPr id="2151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75" y="1393651"/>
              <a:ext cx="89058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088698"/>
              <a:ext cx="5638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矩形 1"/>
          <p:cNvSpPr/>
          <p:nvPr/>
        </p:nvSpPr>
        <p:spPr>
          <a:xfrm>
            <a:off x="4560425" y="4224759"/>
            <a:ext cx="3148314" cy="13542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flipV="1">
            <a:off x="7627716" y="3495554"/>
            <a:ext cx="239890" cy="72920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1818841539"/>
              </p:ext>
            </p:extLst>
          </p:nvPr>
        </p:nvGraphicFramePr>
        <p:xfrm>
          <a:off x="7935236" y="3165354"/>
          <a:ext cx="444500" cy="330200"/>
        </p:xfrm>
        <a:graphic>
          <a:graphicData uri="http://schemas.openxmlformats.org/presentationml/2006/ole">
            <mc:AlternateContent xmlns:mc="http://schemas.openxmlformats.org/markup-compatibility/2006">
              <mc:Choice xmlns:v="urn:schemas-microsoft-com:vml" Requires="v">
                <p:oleObj name="Equation" r:id="rId7" imgW="444240" imgH="330120" progId="Equation.DSMT4">
                  <p:embed/>
                </p:oleObj>
              </mc:Choice>
              <mc:Fallback>
                <p:oleObj name="Equation" r:id="rId7" imgW="444240" imgH="330120" progId="Equation.DSMT4">
                  <p:embed/>
                  <p:pic>
                    <p:nvPicPr>
                      <p:cNvPr id="0" name=""/>
                      <p:cNvPicPr/>
                      <p:nvPr/>
                    </p:nvPicPr>
                    <p:blipFill>
                      <a:blip r:embed="rId8"/>
                      <a:stretch>
                        <a:fillRect/>
                      </a:stretch>
                    </p:blipFill>
                    <p:spPr>
                      <a:xfrm>
                        <a:off x="7935236" y="3165354"/>
                        <a:ext cx="444500" cy="3302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872355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4.3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约束矩阵改变产生的影响</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TextBox 12"/>
          <p:cNvSpPr txBox="1"/>
          <p:nvPr/>
        </p:nvSpPr>
        <p:spPr>
          <a:xfrm>
            <a:off x="213360" y="1012113"/>
            <a:ext cx="11712263" cy="830997"/>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rPr>
              <a:t>改变约束矩阵</a:t>
            </a:r>
            <a:r>
              <a:rPr lang="en-US" altLang="zh-CN" sz="2400" b="1" dirty="0">
                <a:solidFill>
                  <a:schemeClr val="tx2"/>
                </a:solidFill>
                <a:latin typeface="微软雅黑" panose="020B0503020204020204" pitchFamily="34" charset="-122"/>
                <a:ea typeface="微软雅黑" panose="020B0503020204020204" pitchFamily="34" charset="-122"/>
              </a:rPr>
              <a:t>A</a:t>
            </a:r>
            <a:r>
              <a:rPr lang="zh-CN" altLang="en-US" sz="2400" b="1" dirty="0">
                <a:solidFill>
                  <a:schemeClr val="tx2"/>
                </a:solidFill>
                <a:latin typeface="微软雅黑" panose="020B0503020204020204" pitchFamily="34" charset="-122"/>
                <a:ea typeface="微软雅黑" panose="020B0503020204020204" pitchFamily="34" charset="-122"/>
              </a:rPr>
              <a:t>分两种情况：</a:t>
            </a:r>
            <a:r>
              <a:rPr lang="zh-CN" altLang="en-US" sz="2400" b="1" dirty="0">
                <a:latin typeface="微软雅黑" panose="020B0503020204020204" pitchFamily="34" charset="-122"/>
                <a:ea typeface="微软雅黑" panose="020B0503020204020204" pitchFamily="34" charset="-122"/>
              </a:rPr>
              <a:t>①非基列改变和②基列改变。</a:t>
            </a:r>
            <a:endParaRPr lang="en-US" altLang="zh-CN" sz="2400" b="1" dirty="0">
              <a:latin typeface="微软雅黑" panose="020B0503020204020204" pitchFamily="34" charset="-122"/>
              <a:ea typeface="微软雅黑" panose="020B0503020204020204" pitchFamily="34" charset="-122"/>
            </a:endParaRPr>
          </a:p>
        </p:txBody>
      </p:sp>
      <p:pic>
        <p:nvPicPr>
          <p:cNvPr id="235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01" y="1896110"/>
            <a:ext cx="9526693"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flipV="1">
            <a:off x="1818640" y="2600960"/>
            <a:ext cx="4886960" cy="203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841145" y="5120640"/>
            <a:ext cx="4886960" cy="203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95275" y="5537200"/>
            <a:ext cx="9432830" cy="203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8401" y="5902960"/>
            <a:ext cx="103191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6898640" y="4409440"/>
            <a:ext cx="1168400"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5" name="直接箭头连接符 4"/>
          <p:cNvCxnSpPr/>
          <p:nvPr/>
        </p:nvCxnSpPr>
        <p:spPr>
          <a:xfrm>
            <a:off x="8067040" y="4277360"/>
            <a:ext cx="54864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8654015" y="4092694"/>
            <a:ext cx="2262158" cy="369332"/>
          </a:xfrm>
          <a:prstGeom prst="rect">
            <a:avLst/>
          </a:prstGeom>
          <a:noFill/>
          <a:ln w="19050">
            <a:solidFill>
              <a:schemeClr val="tx1"/>
            </a:solid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单纯形方法继续迭代</a:t>
            </a:r>
          </a:p>
        </p:txBody>
      </p:sp>
      <p:sp>
        <p:nvSpPr>
          <p:cNvPr id="20" name="TextBox 19"/>
          <p:cNvSpPr txBox="1"/>
          <p:nvPr/>
        </p:nvSpPr>
        <p:spPr>
          <a:xfrm>
            <a:off x="3131041" y="6141204"/>
            <a:ext cx="1800493" cy="369332"/>
          </a:xfrm>
          <a:prstGeom prst="rect">
            <a:avLst/>
          </a:prstGeom>
          <a:noFill/>
          <a:ln w="19050">
            <a:solidFill>
              <a:srgbClr val="C00000"/>
            </a:solidFill>
          </a:ln>
        </p:spPr>
        <p:txBody>
          <a:bodyPr wrap="none" rtlCol="0">
            <a:spAutoFit/>
          </a:bodyPr>
          <a:lstStyle/>
          <a:p>
            <a:r>
              <a:rPr lang="zh-CN" altLang="en-US" dirty="0">
                <a:latin typeface="微软雅黑" panose="020B0503020204020204" pitchFamily="34" charset="-122"/>
                <a:ea typeface="微软雅黑" panose="020B0503020204020204" pitchFamily="34" charset="-122"/>
              </a:rPr>
              <a:t>对问题重新求解</a:t>
            </a:r>
          </a:p>
        </p:txBody>
      </p:sp>
      <p:cxnSp>
        <p:nvCxnSpPr>
          <p:cNvPr id="10" name="肘形连接符 9"/>
          <p:cNvCxnSpPr/>
          <p:nvPr/>
        </p:nvCxnSpPr>
        <p:spPr>
          <a:xfrm>
            <a:off x="2418080" y="6207760"/>
            <a:ext cx="712961" cy="139700"/>
          </a:xfrm>
          <a:prstGeom prst="bentConnector3">
            <a:avLst>
              <a:gd name="adj1" fmla="val 836"/>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47117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4.4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增加新的约束</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 y="1642110"/>
            <a:ext cx="10050163" cy="405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13360" y="809299"/>
            <a:ext cx="11712263" cy="719556"/>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CN" sz="2400" b="1" dirty="0">
                <a:solidFill>
                  <a:schemeClr val="tx2"/>
                </a:solidFill>
                <a:latin typeface="微软雅黑" panose="020B0503020204020204" pitchFamily="34" charset="-122"/>
                <a:ea typeface="微软雅黑" panose="020B0503020204020204" pitchFamily="34" charset="-122"/>
              </a:rPr>
              <a:t>Case 1</a:t>
            </a:r>
            <a:r>
              <a:rPr lang="zh-CN" altLang="en-US" sz="2400" b="1" dirty="0">
                <a:solidFill>
                  <a:schemeClr val="tx2"/>
                </a:solidFill>
                <a:latin typeface="微软雅黑" panose="020B0503020204020204" pitchFamily="34" charset="-122"/>
                <a:ea typeface="微软雅黑" panose="020B0503020204020204" pitchFamily="34" charset="-122"/>
              </a:rPr>
              <a:t>：最优解满足新增约束限制</a:t>
            </a:r>
            <a:endParaRPr lang="en-US" altLang="zh-CN" sz="2400" b="1" dirty="0">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995680" y="3048000"/>
            <a:ext cx="7548880" cy="203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9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4.4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增加新的约束</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5" name="TextBox 14"/>
          <p:cNvSpPr txBox="1"/>
          <p:nvPr/>
        </p:nvSpPr>
        <p:spPr>
          <a:xfrm>
            <a:off x="213360" y="809299"/>
            <a:ext cx="11712263" cy="830997"/>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CN" sz="2400" b="1" dirty="0">
                <a:solidFill>
                  <a:schemeClr val="tx2"/>
                </a:solidFill>
                <a:latin typeface="微软雅黑" panose="020B0503020204020204" pitchFamily="34" charset="-122"/>
                <a:ea typeface="微软雅黑" panose="020B0503020204020204" pitchFamily="34" charset="-122"/>
              </a:rPr>
              <a:t>Case 2</a:t>
            </a:r>
            <a:r>
              <a:rPr lang="zh-CN" altLang="en-US" sz="2400" b="1" dirty="0">
                <a:solidFill>
                  <a:schemeClr val="tx2"/>
                </a:solidFill>
                <a:latin typeface="微软雅黑" panose="020B0503020204020204" pitchFamily="34" charset="-122"/>
                <a:ea typeface="微软雅黑" panose="020B0503020204020204" pitchFamily="34" charset="-122"/>
              </a:rPr>
              <a:t>：最优解不满足新增约束限制</a:t>
            </a:r>
            <a:endParaRPr lang="en-US" altLang="zh-CN" sz="2400" b="1" dirty="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57" y="1640296"/>
            <a:ext cx="9866275" cy="333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9908" y="5033418"/>
            <a:ext cx="63531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081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4.4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增加新的约束</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1154206"/>
            <a:ext cx="8153120" cy="570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33388" y="564579"/>
            <a:ext cx="4488333" cy="615040"/>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zh-CN" altLang="en-US" sz="2000" b="1" dirty="0">
                <a:solidFill>
                  <a:schemeClr val="tx2"/>
                </a:solidFill>
                <a:latin typeface="微软雅黑" panose="020B0503020204020204" pitchFamily="34" charset="-122"/>
                <a:ea typeface="微软雅黑" panose="020B0503020204020204" pitchFamily="34" charset="-122"/>
              </a:rPr>
              <a:t>对于判别数和基本解的影响的分析</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269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4.4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增加新的约束</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TextBox 12"/>
          <p:cNvSpPr txBox="1"/>
          <p:nvPr/>
        </p:nvSpPr>
        <p:spPr>
          <a:xfrm>
            <a:off x="433388" y="564579"/>
            <a:ext cx="4488333" cy="615040"/>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CN" sz="2000" b="1" dirty="0">
                <a:solidFill>
                  <a:schemeClr val="tx2"/>
                </a:solidFill>
                <a:latin typeface="微软雅黑" panose="020B0503020204020204" pitchFamily="34" charset="-122"/>
                <a:ea typeface="微软雅黑" panose="020B0503020204020204" pitchFamily="34" charset="-122"/>
              </a:rPr>
              <a:t>Case2 </a:t>
            </a:r>
            <a:r>
              <a:rPr lang="zh-CN" altLang="en-US" sz="2000" b="1" dirty="0">
                <a:solidFill>
                  <a:schemeClr val="tx2"/>
                </a:solidFill>
                <a:latin typeface="微软雅黑" panose="020B0503020204020204" pitchFamily="34" charset="-122"/>
                <a:ea typeface="微软雅黑" panose="020B0503020204020204" pitchFamily="34" charset="-122"/>
              </a:rPr>
              <a:t>：在最优表中的变化</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1179619"/>
            <a:ext cx="90011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2950" y="5256848"/>
            <a:ext cx="15430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7927" y="5256848"/>
            <a:ext cx="5639258" cy="1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910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4.4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增加新的约束</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4" name="TextBox 13"/>
          <p:cNvSpPr txBox="1"/>
          <p:nvPr/>
        </p:nvSpPr>
        <p:spPr>
          <a:xfrm>
            <a:off x="295275" y="931986"/>
            <a:ext cx="3892412"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应用举例：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P156</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4.4.3</a:t>
            </a:r>
            <a:endPar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32" y="1383491"/>
            <a:ext cx="6248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376" y="2562051"/>
            <a:ext cx="7669530" cy="420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3813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4.4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增加新的约束</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4" name="TextBox 13"/>
          <p:cNvSpPr txBox="1"/>
          <p:nvPr/>
        </p:nvSpPr>
        <p:spPr>
          <a:xfrm>
            <a:off x="295275" y="931986"/>
            <a:ext cx="3892412"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应用举例：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P156</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的例</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4.4.3</a:t>
            </a:r>
            <a:endPar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312372"/>
            <a:ext cx="8166100" cy="73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192" y="1679935"/>
            <a:ext cx="58991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970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15887"/>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618" y="271627"/>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742054" y="5189293"/>
            <a:ext cx="3610283" cy="1200329"/>
          </a:xfrm>
          <a:prstGeom prst="rect">
            <a:avLst/>
          </a:prstGeom>
          <a:noFill/>
        </p:spPr>
        <p:txBody>
          <a:bodyPr wrap="none" rtlCol="0">
            <a:spAutoFit/>
          </a:bodyPr>
          <a:lstStyle/>
          <a:p>
            <a:pPr algn="ctr"/>
            <a:r>
              <a:rPr lang="zh-CN" altLang="en-US" sz="3600" dirty="0">
                <a:latin typeface="Times New Roman" panose="02020603050405020304" pitchFamily="18" charset="0"/>
                <a:ea typeface="楷体" panose="02010609060101010101" pitchFamily="49" charset="-122"/>
                <a:cs typeface="Times New Roman" panose="02020603050405020304" pitchFamily="18" charset="0"/>
              </a:rPr>
              <a:t>方峰</a:t>
            </a:r>
            <a:endParaRPr lang="en-US" altLang="zh-CN" sz="3600" dirty="0">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fangf@hdu.edu.cn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37"/>
          <p:cNvSpPr>
            <a:spLocks noChangeArrowheads="1"/>
          </p:cNvSpPr>
          <p:nvPr/>
        </p:nvSpPr>
        <p:spPr bwMode="auto">
          <a:xfrm>
            <a:off x="347784" y="2547290"/>
            <a:ext cx="11641015" cy="1420830"/>
          </a:xfrm>
          <a:prstGeom prst="rect">
            <a:avLst/>
          </a:prstGeom>
          <a:solidFill>
            <a:srgbClr val="00467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72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谢  谢！</a:t>
            </a:r>
          </a:p>
        </p:txBody>
      </p:sp>
    </p:spTree>
    <p:extLst>
      <p:ext uri="{BB962C8B-B14F-4D97-AF65-F5344CB8AC3E}">
        <p14:creationId xmlns:p14="http://schemas.microsoft.com/office/powerpoint/2010/main" val="357615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对偶问题的表达</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183545" y="1622567"/>
            <a:ext cx="4744085" cy="830997"/>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对偶问题的表达</a:t>
            </a:r>
          </a:p>
        </p:txBody>
      </p:sp>
      <p:sp>
        <p:nvSpPr>
          <p:cNvPr id="16" name="矩形 15"/>
          <p:cNvSpPr/>
          <p:nvPr/>
        </p:nvSpPr>
        <p:spPr>
          <a:xfrm>
            <a:off x="571500" y="2987508"/>
            <a:ext cx="235175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原问题</a:t>
            </a:r>
          </a:p>
        </p:txBody>
      </p:sp>
      <p:sp>
        <p:nvSpPr>
          <p:cNvPr id="17" name="矩形 16"/>
          <p:cNvSpPr/>
          <p:nvPr/>
        </p:nvSpPr>
        <p:spPr>
          <a:xfrm>
            <a:off x="244536" y="2414387"/>
            <a:ext cx="4622104" cy="461665"/>
          </a:xfrm>
          <a:prstGeom prst="rect">
            <a:avLst/>
          </a:prstGeom>
        </p:spPr>
        <p:txBody>
          <a:bodyPr wrap="square">
            <a:spAutoFit/>
          </a:bodyPr>
          <a:lstStyle/>
          <a:p>
            <a:pPr>
              <a:lnSpc>
                <a:spcPct val="12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①对称形式的对偶问题定义如下：</a:t>
            </a:r>
          </a:p>
        </p:txBody>
      </p:sp>
      <p:graphicFrame>
        <p:nvGraphicFramePr>
          <p:cNvPr id="2" name="对象 1"/>
          <p:cNvGraphicFramePr>
            <a:graphicFrameLocks noChangeAspect="1"/>
          </p:cNvGraphicFramePr>
          <p:nvPr>
            <p:extLst>
              <p:ext uri="{D42A27DB-BD31-4B8C-83A1-F6EECF244321}">
                <p14:modId xmlns:p14="http://schemas.microsoft.com/office/powerpoint/2010/main" val="774105992"/>
              </p:ext>
            </p:extLst>
          </p:nvPr>
        </p:nvGraphicFramePr>
        <p:xfrm>
          <a:off x="909177" y="3531068"/>
          <a:ext cx="1676400" cy="1193800"/>
        </p:xfrm>
        <a:graphic>
          <a:graphicData uri="http://schemas.openxmlformats.org/presentationml/2006/ole">
            <mc:AlternateContent xmlns:mc="http://schemas.openxmlformats.org/markup-compatibility/2006">
              <mc:Choice xmlns:v="urn:schemas-microsoft-com:vml" Requires="v">
                <p:oleObj name="Equation" r:id="rId5" imgW="1676160" imgH="1193760" progId="Equation.DSMT4">
                  <p:embed/>
                </p:oleObj>
              </mc:Choice>
              <mc:Fallback>
                <p:oleObj name="Equation" r:id="rId5" imgW="1676160" imgH="1193760" progId="Equation.DSMT4">
                  <p:embed/>
                  <p:pic>
                    <p:nvPicPr>
                      <p:cNvPr id="0" name=""/>
                      <p:cNvPicPr/>
                      <p:nvPr/>
                    </p:nvPicPr>
                    <p:blipFill>
                      <a:blip r:embed="rId6"/>
                      <a:stretch>
                        <a:fillRect/>
                      </a:stretch>
                    </p:blipFill>
                    <p:spPr>
                      <a:xfrm>
                        <a:off x="909177" y="3531068"/>
                        <a:ext cx="1676400" cy="1193800"/>
                      </a:xfrm>
                      <a:prstGeom prst="rect">
                        <a:avLst/>
                      </a:prstGeom>
                      <a:ln w="19050">
                        <a:solidFill>
                          <a:srgbClr val="C00000"/>
                        </a:solidFill>
                      </a:ln>
                    </p:spPr>
                  </p:pic>
                </p:oleObj>
              </mc:Fallback>
            </mc:AlternateContent>
          </a:graphicData>
        </a:graphic>
      </p:graphicFrame>
      <p:sp>
        <p:nvSpPr>
          <p:cNvPr id="18" name="矩形 17"/>
          <p:cNvSpPr/>
          <p:nvPr/>
        </p:nvSpPr>
        <p:spPr>
          <a:xfrm>
            <a:off x="7867606" y="2987508"/>
            <a:ext cx="2351754" cy="4724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342900" indent="-342900" algn="ct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对偶问题</a:t>
            </a:r>
          </a:p>
        </p:txBody>
      </p:sp>
      <p:graphicFrame>
        <p:nvGraphicFramePr>
          <p:cNvPr id="3" name="对象 2"/>
          <p:cNvGraphicFramePr>
            <a:graphicFrameLocks noChangeAspect="1"/>
          </p:cNvGraphicFramePr>
          <p:nvPr>
            <p:extLst>
              <p:ext uri="{D42A27DB-BD31-4B8C-83A1-F6EECF244321}">
                <p14:modId xmlns:p14="http://schemas.microsoft.com/office/powerpoint/2010/main" val="888300904"/>
              </p:ext>
            </p:extLst>
          </p:nvPr>
        </p:nvGraphicFramePr>
        <p:xfrm>
          <a:off x="8199438" y="3551238"/>
          <a:ext cx="1689100" cy="1193800"/>
        </p:xfrm>
        <a:graphic>
          <a:graphicData uri="http://schemas.openxmlformats.org/presentationml/2006/ole">
            <mc:AlternateContent xmlns:mc="http://schemas.openxmlformats.org/markup-compatibility/2006">
              <mc:Choice xmlns:v="urn:schemas-microsoft-com:vml" Requires="v">
                <p:oleObj name="Equation" r:id="rId7" imgW="1688760" imgH="1193760" progId="Equation.DSMT4">
                  <p:embed/>
                </p:oleObj>
              </mc:Choice>
              <mc:Fallback>
                <p:oleObj name="Equation" r:id="rId7" imgW="1688760" imgH="1193760" progId="Equation.DSMT4">
                  <p:embed/>
                  <p:pic>
                    <p:nvPicPr>
                      <p:cNvPr id="0" name=""/>
                      <p:cNvPicPr/>
                      <p:nvPr/>
                    </p:nvPicPr>
                    <p:blipFill>
                      <a:blip r:embed="rId8"/>
                      <a:stretch>
                        <a:fillRect/>
                      </a:stretch>
                    </p:blipFill>
                    <p:spPr>
                      <a:xfrm>
                        <a:off x="8199438" y="3551238"/>
                        <a:ext cx="1689100" cy="1193800"/>
                      </a:xfrm>
                      <a:prstGeom prst="rect">
                        <a:avLst/>
                      </a:prstGeom>
                      <a:ln w="28575">
                        <a:solidFill>
                          <a:schemeClr val="accent5"/>
                        </a:solidFill>
                      </a:ln>
                    </p:spPr>
                  </p:pic>
                </p:oleObj>
              </mc:Fallback>
            </mc:AlternateContent>
          </a:graphicData>
        </a:graphic>
      </p:graphicFrame>
      <p:sp>
        <p:nvSpPr>
          <p:cNvPr id="4" name="右箭头 3"/>
          <p:cNvSpPr/>
          <p:nvPr/>
        </p:nvSpPr>
        <p:spPr>
          <a:xfrm>
            <a:off x="4673600" y="3860800"/>
            <a:ext cx="127000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45055" y="3459948"/>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对称性对偶问题</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042200788"/>
              </p:ext>
            </p:extLst>
          </p:nvPr>
        </p:nvGraphicFramePr>
        <p:xfrm>
          <a:off x="275016" y="4816158"/>
          <a:ext cx="3759200" cy="431800"/>
        </p:xfrm>
        <a:graphic>
          <a:graphicData uri="http://schemas.openxmlformats.org/presentationml/2006/ole">
            <mc:AlternateContent xmlns:mc="http://schemas.openxmlformats.org/markup-compatibility/2006">
              <mc:Choice xmlns:v="urn:schemas-microsoft-com:vml" Requires="v">
                <p:oleObj name="Equation" r:id="rId9" imgW="3759120" imgH="431640" progId="Equation.DSMT4">
                  <p:embed/>
                </p:oleObj>
              </mc:Choice>
              <mc:Fallback>
                <p:oleObj name="Equation" r:id="rId9" imgW="3759120" imgH="431640" progId="Equation.DSMT4">
                  <p:embed/>
                  <p:pic>
                    <p:nvPicPr>
                      <p:cNvPr id="0" name=""/>
                      <p:cNvPicPr/>
                      <p:nvPr/>
                    </p:nvPicPr>
                    <p:blipFill>
                      <a:blip r:embed="rId10"/>
                      <a:stretch>
                        <a:fillRect/>
                      </a:stretch>
                    </p:blipFill>
                    <p:spPr>
                      <a:xfrm>
                        <a:off x="275016" y="4816158"/>
                        <a:ext cx="3759200" cy="431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7166723"/>
              </p:ext>
            </p:extLst>
          </p:nvPr>
        </p:nvGraphicFramePr>
        <p:xfrm>
          <a:off x="275016" y="5282142"/>
          <a:ext cx="3657600" cy="482600"/>
        </p:xfrm>
        <a:graphic>
          <a:graphicData uri="http://schemas.openxmlformats.org/presentationml/2006/ole">
            <mc:AlternateContent xmlns:mc="http://schemas.openxmlformats.org/markup-compatibility/2006">
              <mc:Choice xmlns:v="urn:schemas-microsoft-com:vml" Requires="v">
                <p:oleObj name="Equation" r:id="rId11" imgW="3657600" imgH="482400" progId="Equation.DSMT4">
                  <p:embed/>
                </p:oleObj>
              </mc:Choice>
              <mc:Fallback>
                <p:oleObj name="Equation" r:id="rId11" imgW="3657600" imgH="482400" progId="Equation.DSMT4">
                  <p:embed/>
                  <p:pic>
                    <p:nvPicPr>
                      <p:cNvPr id="0" name=""/>
                      <p:cNvPicPr/>
                      <p:nvPr/>
                    </p:nvPicPr>
                    <p:blipFill>
                      <a:blip r:embed="rId12"/>
                      <a:stretch>
                        <a:fillRect/>
                      </a:stretch>
                    </p:blipFill>
                    <p:spPr>
                      <a:xfrm>
                        <a:off x="275016" y="5282142"/>
                        <a:ext cx="3657600" cy="4826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16566959"/>
              </p:ext>
            </p:extLst>
          </p:nvPr>
        </p:nvGraphicFramePr>
        <p:xfrm>
          <a:off x="275016" y="5798926"/>
          <a:ext cx="3390900" cy="431800"/>
        </p:xfrm>
        <a:graphic>
          <a:graphicData uri="http://schemas.openxmlformats.org/presentationml/2006/ole">
            <mc:AlternateContent xmlns:mc="http://schemas.openxmlformats.org/markup-compatibility/2006">
              <mc:Choice xmlns:v="urn:schemas-microsoft-com:vml" Requires="v">
                <p:oleObj name="Equation" r:id="rId13" imgW="3390840" imgH="431640" progId="Equation.DSMT4">
                  <p:embed/>
                </p:oleObj>
              </mc:Choice>
              <mc:Fallback>
                <p:oleObj name="Equation" r:id="rId13" imgW="3390840" imgH="431640" progId="Equation.DSMT4">
                  <p:embed/>
                  <p:pic>
                    <p:nvPicPr>
                      <p:cNvPr id="0" name=""/>
                      <p:cNvPicPr/>
                      <p:nvPr/>
                    </p:nvPicPr>
                    <p:blipFill>
                      <a:blip r:embed="rId14"/>
                      <a:stretch>
                        <a:fillRect/>
                      </a:stretch>
                    </p:blipFill>
                    <p:spPr>
                      <a:xfrm>
                        <a:off x="275016" y="5798926"/>
                        <a:ext cx="3390900" cy="4318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93388004"/>
              </p:ext>
            </p:extLst>
          </p:nvPr>
        </p:nvGraphicFramePr>
        <p:xfrm>
          <a:off x="275016" y="6264910"/>
          <a:ext cx="3632200" cy="482600"/>
        </p:xfrm>
        <a:graphic>
          <a:graphicData uri="http://schemas.openxmlformats.org/presentationml/2006/ole">
            <mc:AlternateContent xmlns:mc="http://schemas.openxmlformats.org/markup-compatibility/2006">
              <mc:Choice xmlns:v="urn:schemas-microsoft-com:vml" Requires="v">
                <p:oleObj name="Equation" r:id="rId15" imgW="3632040" imgH="482400" progId="Equation.DSMT4">
                  <p:embed/>
                </p:oleObj>
              </mc:Choice>
              <mc:Fallback>
                <p:oleObj name="Equation" r:id="rId15" imgW="3632040" imgH="482400" progId="Equation.DSMT4">
                  <p:embed/>
                  <p:pic>
                    <p:nvPicPr>
                      <p:cNvPr id="0" name=""/>
                      <p:cNvPicPr/>
                      <p:nvPr/>
                    </p:nvPicPr>
                    <p:blipFill>
                      <a:blip r:embed="rId16"/>
                      <a:stretch>
                        <a:fillRect/>
                      </a:stretch>
                    </p:blipFill>
                    <p:spPr>
                      <a:xfrm>
                        <a:off x="275016" y="6264910"/>
                        <a:ext cx="3632200" cy="4826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70981353"/>
              </p:ext>
            </p:extLst>
          </p:nvPr>
        </p:nvGraphicFramePr>
        <p:xfrm>
          <a:off x="7305675" y="5040313"/>
          <a:ext cx="3670300" cy="431800"/>
        </p:xfrm>
        <a:graphic>
          <a:graphicData uri="http://schemas.openxmlformats.org/presentationml/2006/ole">
            <mc:AlternateContent xmlns:mc="http://schemas.openxmlformats.org/markup-compatibility/2006">
              <mc:Choice xmlns:v="urn:schemas-microsoft-com:vml" Requires="v">
                <p:oleObj name="Equation" r:id="rId17" imgW="3670200" imgH="431640" progId="Equation.DSMT4">
                  <p:embed/>
                </p:oleObj>
              </mc:Choice>
              <mc:Fallback>
                <p:oleObj name="Equation" r:id="rId17" imgW="3670200" imgH="431640" progId="Equation.DSMT4">
                  <p:embed/>
                  <p:pic>
                    <p:nvPicPr>
                      <p:cNvPr id="0" name=""/>
                      <p:cNvPicPr/>
                      <p:nvPr/>
                    </p:nvPicPr>
                    <p:blipFill>
                      <a:blip r:embed="rId18"/>
                      <a:stretch>
                        <a:fillRect/>
                      </a:stretch>
                    </p:blipFill>
                    <p:spPr>
                      <a:xfrm>
                        <a:off x="7305675" y="5040313"/>
                        <a:ext cx="3670300" cy="4318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18356491"/>
              </p:ext>
            </p:extLst>
          </p:nvPr>
        </p:nvGraphicFramePr>
        <p:xfrm>
          <a:off x="7546658" y="5675948"/>
          <a:ext cx="1041400" cy="419100"/>
        </p:xfrm>
        <a:graphic>
          <a:graphicData uri="http://schemas.openxmlformats.org/presentationml/2006/ole">
            <mc:AlternateContent xmlns:mc="http://schemas.openxmlformats.org/markup-compatibility/2006">
              <mc:Choice xmlns:v="urn:schemas-microsoft-com:vml" Requires="v">
                <p:oleObj name="Equation" r:id="rId19" imgW="1041120" imgH="419040" progId="Equation.DSMT4">
                  <p:embed/>
                </p:oleObj>
              </mc:Choice>
              <mc:Fallback>
                <p:oleObj name="Equation" r:id="rId19" imgW="1041120" imgH="419040" progId="Equation.DSMT4">
                  <p:embed/>
                  <p:pic>
                    <p:nvPicPr>
                      <p:cNvPr id="0" name=""/>
                      <p:cNvPicPr/>
                      <p:nvPr/>
                    </p:nvPicPr>
                    <p:blipFill>
                      <a:blip r:embed="rId20"/>
                      <a:stretch>
                        <a:fillRect/>
                      </a:stretch>
                    </p:blipFill>
                    <p:spPr>
                      <a:xfrm>
                        <a:off x="7546658" y="5675948"/>
                        <a:ext cx="1041400" cy="419100"/>
                      </a:xfrm>
                      <a:prstGeom prst="rect">
                        <a:avLst/>
                      </a:prstGeom>
                    </p:spPr>
                  </p:pic>
                </p:oleObj>
              </mc:Fallback>
            </mc:AlternateContent>
          </a:graphicData>
        </a:graphic>
      </p:graphicFrame>
      <p:sp>
        <p:nvSpPr>
          <p:cNvPr id="28" name="矩形 27"/>
          <p:cNvSpPr/>
          <p:nvPr/>
        </p:nvSpPr>
        <p:spPr>
          <a:xfrm>
            <a:off x="8784571" y="5715468"/>
            <a:ext cx="1737976" cy="369332"/>
          </a:xfrm>
          <a:prstGeom prst="rect">
            <a:avLst/>
          </a:prstGeom>
        </p:spPr>
        <p:txBody>
          <a:bodyPr wrap="none">
            <a:spAutoFit/>
          </a:bodyPr>
          <a:lstStyle/>
          <a:p>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个不等式约束</a:t>
            </a:r>
          </a:p>
        </p:txBody>
      </p:sp>
      <p:cxnSp>
        <p:nvCxnSpPr>
          <p:cNvPr id="20" name="直接箭头连接符 19"/>
          <p:cNvCxnSpPr/>
          <p:nvPr/>
        </p:nvCxnSpPr>
        <p:spPr>
          <a:xfrm flipH="1">
            <a:off x="7867606" y="4251960"/>
            <a:ext cx="1024261" cy="146350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245360" y="4251960"/>
            <a:ext cx="2113280" cy="122428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对象 22"/>
          <p:cNvGraphicFramePr>
            <a:graphicFrameLocks noChangeAspect="1"/>
          </p:cNvGraphicFramePr>
          <p:nvPr>
            <p:extLst>
              <p:ext uri="{D42A27DB-BD31-4B8C-83A1-F6EECF244321}">
                <p14:modId xmlns:p14="http://schemas.microsoft.com/office/powerpoint/2010/main" val="3604900822"/>
              </p:ext>
            </p:extLst>
          </p:nvPr>
        </p:nvGraphicFramePr>
        <p:xfrm>
          <a:off x="4378325" y="5330825"/>
          <a:ext cx="977900" cy="381000"/>
        </p:xfrm>
        <a:graphic>
          <a:graphicData uri="http://schemas.openxmlformats.org/presentationml/2006/ole">
            <mc:AlternateContent xmlns:mc="http://schemas.openxmlformats.org/markup-compatibility/2006">
              <mc:Choice xmlns:v="urn:schemas-microsoft-com:vml" Requires="v">
                <p:oleObj name="Equation" r:id="rId21" imgW="977760" imgH="380880" progId="Equation.DSMT4">
                  <p:embed/>
                </p:oleObj>
              </mc:Choice>
              <mc:Fallback>
                <p:oleObj name="Equation" r:id="rId21" imgW="977760" imgH="380880" progId="Equation.DSMT4">
                  <p:embed/>
                  <p:pic>
                    <p:nvPicPr>
                      <p:cNvPr id="0" name=""/>
                      <p:cNvPicPr/>
                      <p:nvPr/>
                    </p:nvPicPr>
                    <p:blipFill>
                      <a:blip r:embed="rId22"/>
                      <a:stretch>
                        <a:fillRect/>
                      </a:stretch>
                    </p:blipFill>
                    <p:spPr>
                      <a:xfrm>
                        <a:off x="4378325" y="5330825"/>
                        <a:ext cx="977900" cy="381000"/>
                      </a:xfrm>
                      <a:prstGeom prst="rect">
                        <a:avLst/>
                      </a:prstGeom>
                    </p:spPr>
                  </p:pic>
                </p:oleObj>
              </mc:Fallback>
            </mc:AlternateContent>
          </a:graphicData>
        </a:graphic>
      </p:graphicFrame>
      <p:cxnSp>
        <p:nvCxnSpPr>
          <p:cNvPr id="30" name="直接箭头连接符 29"/>
          <p:cNvCxnSpPr/>
          <p:nvPr/>
        </p:nvCxnSpPr>
        <p:spPr>
          <a:xfrm>
            <a:off x="2245360" y="4643120"/>
            <a:ext cx="105664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208387" y="4404360"/>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非负限制</a:t>
            </a:r>
          </a:p>
        </p:txBody>
      </p:sp>
      <p:cxnSp>
        <p:nvCxnSpPr>
          <p:cNvPr id="35" name="直接箭头连接符 34"/>
          <p:cNvCxnSpPr/>
          <p:nvPr/>
        </p:nvCxnSpPr>
        <p:spPr>
          <a:xfrm>
            <a:off x="9479280" y="4610854"/>
            <a:ext cx="105664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0442307" y="437209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非负限制</a:t>
            </a:r>
          </a:p>
        </p:txBody>
      </p:sp>
      <p:sp>
        <p:nvSpPr>
          <p:cNvPr id="31" name="矩形 30"/>
          <p:cNvSpPr/>
          <p:nvPr/>
        </p:nvSpPr>
        <p:spPr>
          <a:xfrm>
            <a:off x="4470399" y="6084800"/>
            <a:ext cx="6322705"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zh-CN" altLang="en-US" dirty="0">
                <a:latin typeface="微软雅黑" panose="020B0503020204020204" pitchFamily="34" charset="-122"/>
                <a:ea typeface="微软雅黑" panose="020B0503020204020204" pitchFamily="34" charset="-122"/>
              </a:rPr>
              <a:t>性质：原问题中的约束条件个数刚好等于对偶变量的个数，原问题中的变量个数刚好等于对偶问题中的约束条件个数。</a:t>
            </a:r>
          </a:p>
        </p:txBody>
      </p:sp>
      <p:sp>
        <p:nvSpPr>
          <p:cNvPr id="32" name="矩形 31"/>
          <p:cNvSpPr/>
          <p:nvPr/>
        </p:nvSpPr>
        <p:spPr>
          <a:xfrm>
            <a:off x="164046" y="994841"/>
            <a:ext cx="11763003" cy="830997"/>
          </a:xfrm>
          <a:prstGeom prst="rect">
            <a:avLst/>
          </a:prstGeom>
        </p:spPr>
        <p:txBody>
          <a:bodyPr wrap="square">
            <a:spAutoFit/>
          </a:bodyPr>
          <a:lstStyle/>
          <a:p>
            <a:pPr>
              <a:lnSpc>
                <a:spcPct val="12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线性规划中普遍存在配对现象，即对每一个线性规划问题，都存在另一个与它有密切关系的线性规划问题，其中之一称为</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原问题</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，而另一个称为它的</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对偶问题</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00401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对偶问题的表达</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122555" y="902402"/>
            <a:ext cx="6166485" cy="830997"/>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对称形式的对偶问题的转换</a:t>
            </a:r>
          </a:p>
        </p:txBody>
      </p:sp>
      <p:sp>
        <p:nvSpPr>
          <p:cNvPr id="16" name="矩形 15"/>
          <p:cNvSpPr/>
          <p:nvPr/>
        </p:nvSpPr>
        <p:spPr>
          <a:xfrm>
            <a:off x="1860337" y="2753828"/>
            <a:ext cx="235175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原问题</a:t>
            </a:r>
          </a:p>
        </p:txBody>
      </p:sp>
      <p:graphicFrame>
        <p:nvGraphicFramePr>
          <p:cNvPr id="2" name="对象 1"/>
          <p:cNvGraphicFramePr>
            <a:graphicFrameLocks noChangeAspect="1"/>
          </p:cNvGraphicFramePr>
          <p:nvPr>
            <p:extLst>
              <p:ext uri="{D42A27DB-BD31-4B8C-83A1-F6EECF244321}">
                <p14:modId xmlns:p14="http://schemas.microsoft.com/office/powerpoint/2010/main" val="744454990"/>
              </p:ext>
            </p:extLst>
          </p:nvPr>
        </p:nvGraphicFramePr>
        <p:xfrm>
          <a:off x="1956714" y="3282148"/>
          <a:ext cx="2159000" cy="1752600"/>
        </p:xfrm>
        <a:graphic>
          <a:graphicData uri="http://schemas.openxmlformats.org/presentationml/2006/ole">
            <mc:AlternateContent xmlns:mc="http://schemas.openxmlformats.org/markup-compatibility/2006">
              <mc:Choice xmlns:v="urn:schemas-microsoft-com:vml" Requires="v">
                <p:oleObj name="Equation" r:id="rId5" imgW="2158920" imgH="1752480" progId="Equation.DSMT4">
                  <p:embed/>
                </p:oleObj>
              </mc:Choice>
              <mc:Fallback>
                <p:oleObj name="Equation" r:id="rId5" imgW="2158920" imgH="1752480" progId="Equation.DSMT4">
                  <p:embed/>
                  <p:pic>
                    <p:nvPicPr>
                      <p:cNvPr id="0" name=""/>
                      <p:cNvPicPr/>
                      <p:nvPr/>
                    </p:nvPicPr>
                    <p:blipFill>
                      <a:blip r:embed="rId6"/>
                      <a:stretch>
                        <a:fillRect/>
                      </a:stretch>
                    </p:blipFill>
                    <p:spPr>
                      <a:xfrm>
                        <a:off x="1956714" y="3282148"/>
                        <a:ext cx="2159000" cy="1752600"/>
                      </a:xfrm>
                      <a:prstGeom prst="rect">
                        <a:avLst/>
                      </a:prstGeom>
                      <a:ln w="19050">
                        <a:solidFill>
                          <a:srgbClr val="C00000"/>
                        </a:solidFill>
                      </a:ln>
                    </p:spPr>
                  </p:pic>
                </p:oleObj>
              </mc:Fallback>
            </mc:AlternateContent>
          </a:graphicData>
        </a:graphic>
      </p:graphicFrame>
      <p:sp>
        <p:nvSpPr>
          <p:cNvPr id="18" name="矩形 17"/>
          <p:cNvSpPr/>
          <p:nvPr/>
        </p:nvSpPr>
        <p:spPr>
          <a:xfrm>
            <a:off x="7715990" y="2753828"/>
            <a:ext cx="2351754" cy="4724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342900" indent="-342900" algn="ct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对偶问题</a:t>
            </a:r>
          </a:p>
        </p:txBody>
      </p:sp>
      <p:graphicFrame>
        <p:nvGraphicFramePr>
          <p:cNvPr id="3" name="对象 2"/>
          <p:cNvGraphicFramePr>
            <a:graphicFrameLocks noChangeAspect="1"/>
          </p:cNvGraphicFramePr>
          <p:nvPr>
            <p:extLst>
              <p:ext uri="{D42A27DB-BD31-4B8C-83A1-F6EECF244321}">
                <p14:modId xmlns:p14="http://schemas.microsoft.com/office/powerpoint/2010/main" val="1522215499"/>
              </p:ext>
            </p:extLst>
          </p:nvPr>
        </p:nvGraphicFramePr>
        <p:xfrm>
          <a:off x="7666317" y="3311977"/>
          <a:ext cx="2451100" cy="1752600"/>
        </p:xfrm>
        <a:graphic>
          <a:graphicData uri="http://schemas.openxmlformats.org/presentationml/2006/ole">
            <mc:AlternateContent xmlns:mc="http://schemas.openxmlformats.org/markup-compatibility/2006">
              <mc:Choice xmlns:v="urn:schemas-microsoft-com:vml" Requires="v">
                <p:oleObj name="Equation" r:id="rId7" imgW="2450880" imgH="1752480" progId="Equation.DSMT4">
                  <p:embed/>
                </p:oleObj>
              </mc:Choice>
              <mc:Fallback>
                <p:oleObj name="Equation" r:id="rId7" imgW="2450880" imgH="1752480" progId="Equation.DSMT4">
                  <p:embed/>
                  <p:pic>
                    <p:nvPicPr>
                      <p:cNvPr id="0" name=""/>
                      <p:cNvPicPr/>
                      <p:nvPr/>
                    </p:nvPicPr>
                    <p:blipFill>
                      <a:blip r:embed="rId8"/>
                      <a:stretch>
                        <a:fillRect/>
                      </a:stretch>
                    </p:blipFill>
                    <p:spPr>
                      <a:xfrm>
                        <a:off x="7666317" y="3311977"/>
                        <a:ext cx="2451100" cy="1752600"/>
                      </a:xfrm>
                      <a:prstGeom prst="rect">
                        <a:avLst/>
                      </a:prstGeom>
                      <a:ln w="28575">
                        <a:solidFill>
                          <a:schemeClr val="accent5"/>
                        </a:solidFill>
                      </a:ln>
                    </p:spPr>
                  </p:pic>
                </p:oleObj>
              </mc:Fallback>
            </mc:AlternateContent>
          </a:graphicData>
        </a:graphic>
      </p:graphicFrame>
      <p:sp>
        <p:nvSpPr>
          <p:cNvPr id="4" name="右箭头 3"/>
          <p:cNvSpPr/>
          <p:nvPr/>
        </p:nvSpPr>
        <p:spPr>
          <a:xfrm>
            <a:off x="5037005" y="3612348"/>
            <a:ext cx="127000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771758" y="3226268"/>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求解对偶问题？</a:t>
            </a:r>
          </a:p>
        </p:txBody>
      </p:sp>
    </p:spTree>
    <p:extLst>
      <p:ext uri="{BB962C8B-B14F-4D97-AF65-F5344CB8AC3E}">
        <p14:creationId xmlns:p14="http://schemas.microsoft.com/office/powerpoint/2010/main" val="24232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对偶问题的表达</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912562"/>
            <a:ext cx="4744085" cy="743986"/>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对偶问题的表达</a:t>
            </a:r>
          </a:p>
        </p:txBody>
      </p:sp>
      <p:sp>
        <p:nvSpPr>
          <p:cNvPr id="16" name="矩形 15"/>
          <p:cNvSpPr/>
          <p:nvPr/>
        </p:nvSpPr>
        <p:spPr>
          <a:xfrm>
            <a:off x="469265" y="2483934"/>
            <a:ext cx="235175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原问题</a:t>
            </a:r>
          </a:p>
        </p:txBody>
      </p:sp>
      <p:sp>
        <p:nvSpPr>
          <p:cNvPr id="17" name="矩形 16"/>
          <p:cNvSpPr/>
          <p:nvPr/>
        </p:nvSpPr>
        <p:spPr>
          <a:xfrm>
            <a:off x="203261" y="1667480"/>
            <a:ext cx="4622104" cy="565604"/>
          </a:xfrm>
          <a:prstGeom prst="rect">
            <a:avLst/>
          </a:prstGeom>
        </p:spPr>
        <p:txBody>
          <a:bodyPr wrap="square">
            <a:spAutoFit/>
          </a:bodyPr>
          <a:lstStyle/>
          <a:p>
            <a:pPr>
              <a:lnSpc>
                <a:spcPct val="12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②非对称形式的对偶</a:t>
            </a:r>
          </a:p>
        </p:txBody>
      </p:sp>
      <p:graphicFrame>
        <p:nvGraphicFramePr>
          <p:cNvPr id="2" name="对象 1"/>
          <p:cNvGraphicFramePr>
            <a:graphicFrameLocks noChangeAspect="1"/>
          </p:cNvGraphicFramePr>
          <p:nvPr>
            <p:extLst>
              <p:ext uri="{D42A27DB-BD31-4B8C-83A1-F6EECF244321}">
                <p14:modId xmlns:p14="http://schemas.microsoft.com/office/powerpoint/2010/main" val="1836713248"/>
              </p:ext>
            </p:extLst>
          </p:nvPr>
        </p:nvGraphicFramePr>
        <p:xfrm>
          <a:off x="800100" y="3027363"/>
          <a:ext cx="1689100" cy="1193800"/>
        </p:xfrm>
        <a:graphic>
          <a:graphicData uri="http://schemas.openxmlformats.org/presentationml/2006/ole">
            <mc:AlternateContent xmlns:mc="http://schemas.openxmlformats.org/markup-compatibility/2006">
              <mc:Choice xmlns:v="urn:schemas-microsoft-com:vml" Requires="v">
                <p:oleObj name="Equation" r:id="rId5" imgW="1688760" imgH="1193760" progId="Equation.DSMT4">
                  <p:embed/>
                </p:oleObj>
              </mc:Choice>
              <mc:Fallback>
                <p:oleObj name="Equation" r:id="rId5" imgW="1688760" imgH="1193760" progId="Equation.DSMT4">
                  <p:embed/>
                  <p:pic>
                    <p:nvPicPr>
                      <p:cNvPr id="0" name=""/>
                      <p:cNvPicPr/>
                      <p:nvPr/>
                    </p:nvPicPr>
                    <p:blipFill>
                      <a:blip r:embed="rId6"/>
                      <a:stretch>
                        <a:fillRect/>
                      </a:stretch>
                    </p:blipFill>
                    <p:spPr>
                      <a:xfrm>
                        <a:off x="800100" y="3027363"/>
                        <a:ext cx="1689100" cy="1193800"/>
                      </a:xfrm>
                      <a:prstGeom prst="rect">
                        <a:avLst/>
                      </a:prstGeom>
                      <a:ln w="19050">
                        <a:solidFill>
                          <a:srgbClr val="C00000"/>
                        </a:solidFill>
                      </a:ln>
                    </p:spPr>
                  </p:pic>
                </p:oleObj>
              </mc:Fallback>
            </mc:AlternateContent>
          </a:graphicData>
        </a:graphic>
      </p:graphicFrame>
      <p:sp>
        <p:nvSpPr>
          <p:cNvPr id="18" name="矩形 17"/>
          <p:cNvSpPr/>
          <p:nvPr/>
        </p:nvSpPr>
        <p:spPr>
          <a:xfrm>
            <a:off x="7765371" y="2668600"/>
            <a:ext cx="2351754" cy="4724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342900" indent="-342900" algn="ct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对偶问题</a:t>
            </a:r>
          </a:p>
        </p:txBody>
      </p:sp>
      <p:graphicFrame>
        <p:nvGraphicFramePr>
          <p:cNvPr id="3" name="对象 2"/>
          <p:cNvGraphicFramePr>
            <a:graphicFrameLocks noChangeAspect="1"/>
          </p:cNvGraphicFramePr>
          <p:nvPr>
            <p:extLst>
              <p:ext uri="{D42A27DB-BD31-4B8C-83A1-F6EECF244321}">
                <p14:modId xmlns:p14="http://schemas.microsoft.com/office/powerpoint/2010/main" val="2240771556"/>
              </p:ext>
            </p:extLst>
          </p:nvPr>
        </p:nvGraphicFramePr>
        <p:xfrm>
          <a:off x="8174038" y="3251200"/>
          <a:ext cx="1536700" cy="787400"/>
        </p:xfrm>
        <a:graphic>
          <a:graphicData uri="http://schemas.openxmlformats.org/presentationml/2006/ole">
            <mc:AlternateContent xmlns:mc="http://schemas.openxmlformats.org/markup-compatibility/2006">
              <mc:Choice xmlns:v="urn:schemas-microsoft-com:vml" Requires="v">
                <p:oleObj name="Equation" r:id="rId7" imgW="1536480" imgH="787320" progId="Equation.DSMT4">
                  <p:embed/>
                </p:oleObj>
              </mc:Choice>
              <mc:Fallback>
                <p:oleObj name="Equation" r:id="rId7" imgW="1536480" imgH="787320" progId="Equation.DSMT4">
                  <p:embed/>
                  <p:pic>
                    <p:nvPicPr>
                      <p:cNvPr id="0" name=""/>
                      <p:cNvPicPr/>
                      <p:nvPr/>
                    </p:nvPicPr>
                    <p:blipFill>
                      <a:blip r:embed="rId8"/>
                      <a:stretch>
                        <a:fillRect/>
                      </a:stretch>
                    </p:blipFill>
                    <p:spPr>
                      <a:xfrm>
                        <a:off x="8174038" y="3251200"/>
                        <a:ext cx="1536700" cy="787400"/>
                      </a:xfrm>
                      <a:prstGeom prst="rect">
                        <a:avLst/>
                      </a:prstGeom>
                      <a:ln w="28575">
                        <a:solidFill>
                          <a:schemeClr val="accent5"/>
                        </a:solidFill>
                      </a:ln>
                    </p:spPr>
                  </p:pic>
                </p:oleObj>
              </mc:Fallback>
            </mc:AlternateContent>
          </a:graphicData>
        </a:graphic>
      </p:graphicFrame>
      <p:sp>
        <p:nvSpPr>
          <p:cNvPr id="4" name="右箭头 3"/>
          <p:cNvSpPr/>
          <p:nvPr/>
        </p:nvSpPr>
        <p:spPr>
          <a:xfrm>
            <a:off x="4571365" y="3357226"/>
            <a:ext cx="127000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142820" y="2956374"/>
            <a:ext cx="203132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非对称性对偶问题</a:t>
            </a:r>
            <a:endParaRPr lang="zh-CN" altLang="en-US" dirty="0"/>
          </a:p>
        </p:txBody>
      </p:sp>
      <p:cxnSp>
        <p:nvCxnSpPr>
          <p:cNvPr id="22" name="直接箭头连接符 21"/>
          <p:cNvCxnSpPr/>
          <p:nvPr/>
        </p:nvCxnSpPr>
        <p:spPr>
          <a:xfrm>
            <a:off x="1457673" y="3817066"/>
            <a:ext cx="128552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534633" y="3416600"/>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具有等式约束</a:t>
            </a:r>
          </a:p>
        </p:txBody>
      </p:sp>
      <p:cxnSp>
        <p:nvCxnSpPr>
          <p:cNvPr id="35" name="直接箭头连接符 34"/>
          <p:cNvCxnSpPr/>
          <p:nvPr/>
        </p:nvCxnSpPr>
        <p:spPr>
          <a:xfrm>
            <a:off x="9650730" y="3632878"/>
            <a:ext cx="105664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0614392" y="3448212"/>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无非负限制</a:t>
            </a:r>
          </a:p>
        </p:txBody>
      </p:sp>
      <p:pic>
        <p:nvPicPr>
          <p:cNvPr id="3092"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919" y="5387788"/>
            <a:ext cx="29622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矩形 37"/>
          <p:cNvSpPr/>
          <p:nvPr/>
        </p:nvSpPr>
        <p:spPr>
          <a:xfrm>
            <a:off x="284510" y="4764854"/>
            <a:ext cx="235175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原问题</a:t>
            </a:r>
          </a:p>
        </p:txBody>
      </p:sp>
      <p:sp>
        <p:nvSpPr>
          <p:cNvPr id="39" name="右箭头 38"/>
          <p:cNvSpPr/>
          <p:nvPr/>
        </p:nvSpPr>
        <p:spPr>
          <a:xfrm>
            <a:off x="4525630" y="5561292"/>
            <a:ext cx="127000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279557" y="5110294"/>
            <a:ext cx="526297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根据上面定义求解相应的对偶问题的具体表达式？</a:t>
            </a:r>
          </a:p>
        </p:txBody>
      </p:sp>
      <p:pic>
        <p:nvPicPr>
          <p:cNvPr id="3093"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78862" y="5330638"/>
            <a:ext cx="26765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矩形 40"/>
          <p:cNvSpPr/>
          <p:nvPr/>
        </p:nvSpPr>
        <p:spPr>
          <a:xfrm>
            <a:off x="8820466" y="4795334"/>
            <a:ext cx="2351754" cy="4724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342900" indent="-342900" algn="ct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对偶问题</a:t>
            </a:r>
          </a:p>
        </p:txBody>
      </p:sp>
    </p:spTree>
    <p:extLst>
      <p:ext uri="{BB962C8B-B14F-4D97-AF65-F5344CB8AC3E}">
        <p14:creationId xmlns:p14="http://schemas.microsoft.com/office/powerpoint/2010/main" val="188451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par>
                                <p:cTn id="8" presetID="16" presetClass="entr" presetSubtype="21" fill="hold" nodeType="withEffect">
                                  <p:stCondLst>
                                    <p:cond delay="0"/>
                                  </p:stCondLst>
                                  <p:childTnLst>
                                    <p:set>
                                      <p:cBhvr>
                                        <p:cTn id="9" dur="1" fill="hold">
                                          <p:stCondLst>
                                            <p:cond delay="0"/>
                                          </p:stCondLst>
                                        </p:cTn>
                                        <p:tgtEl>
                                          <p:spTgt spid="3093"/>
                                        </p:tgtEl>
                                        <p:attrNameLst>
                                          <p:attrName>style.visibility</p:attrName>
                                        </p:attrNameLst>
                                      </p:cBhvr>
                                      <p:to>
                                        <p:strVal val="visible"/>
                                      </p:to>
                                    </p:set>
                                    <p:animEffect transition="in" filter="barn(inVertical)">
                                      <p:cBhvr>
                                        <p:cTn id="10" dur="500"/>
                                        <p:tgtEl>
                                          <p:spTgt spid="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对偶问题的表达</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912562"/>
            <a:ext cx="4744085" cy="743986"/>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对偶问题的表达</a:t>
            </a:r>
          </a:p>
        </p:txBody>
      </p:sp>
      <p:sp>
        <p:nvSpPr>
          <p:cNvPr id="16" name="矩形 15"/>
          <p:cNvSpPr/>
          <p:nvPr/>
        </p:nvSpPr>
        <p:spPr>
          <a:xfrm>
            <a:off x="469265" y="2483934"/>
            <a:ext cx="2351754" cy="4724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342900" indent="-342900" algn="ct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原问题</a:t>
            </a:r>
          </a:p>
        </p:txBody>
      </p:sp>
      <p:sp>
        <p:nvSpPr>
          <p:cNvPr id="17" name="矩形 16"/>
          <p:cNvSpPr/>
          <p:nvPr/>
        </p:nvSpPr>
        <p:spPr>
          <a:xfrm>
            <a:off x="203261" y="1667480"/>
            <a:ext cx="4622104" cy="565604"/>
          </a:xfrm>
          <a:prstGeom prst="rect">
            <a:avLst/>
          </a:prstGeom>
        </p:spPr>
        <p:txBody>
          <a:bodyPr wrap="square">
            <a:spAutoFit/>
          </a:bodyPr>
          <a:lstStyle/>
          <a:p>
            <a:pPr>
              <a:lnSpc>
                <a:spcPct val="12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③一般情形</a:t>
            </a:r>
          </a:p>
        </p:txBody>
      </p:sp>
      <p:graphicFrame>
        <p:nvGraphicFramePr>
          <p:cNvPr id="2" name="对象 1"/>
          <p:cNvGraphicFramePr>
            <a:graphicFrameLocks noChangeAspect="1"/>
          </p:cNvGraphicFramePr>
          <p:nvPr>
            <p:extLst>
              <p:ext uri="{D42A27DB-BD31-4B8C-83A1-F6EECF244321}">
                <p14:modId xmlns:p14="http://schemas.microsoft.com/office/powerpoint/2010/main" val="1731698374"/>
              </p:ext>
            </p:extLst>
          </p:nvPr>
        </p:nvGraphicFramePr>
        <p:xfrm>
          <a:off x="711200" y="3052763"/>
          <a:ext cx="1866900" cy="2133600"/>
        </p:xfrm>
        <a:graphic>
          <a:graphicData uri="http://schemas.openxmlformats.org/presentationml/2006/ole">
            <mc:AlternateContent xmlns:mc="http://schemas.openxmlformats.org/markup-compatibility/2006">
              <mc:Choice xmlns:v="urn:schemas-microsoft-com:vml" Requires="v">
                <p:oleObj name="Equation" r:id="rId5" imgW="1866600" imgH="2133360" progId="Equation.DSMT4">
                  <p:embed/>
                </p:oleObj>
              </mc:Choice>
              <mc:Fallback>
                <p:oleObj name="Equation" r:id="rId5" imgW="1866600" imgH="2133360" progId="Equation.DSMT4">
                  <p:embed/>
                  <p:pic>
                    <p:nvPicPr>
                      <p:cNvPr id="0" name=""/>
                      <p:cNvPicPr/>
                      <p:nvPr/>
                    </p:nvPicPr>
                    <p:blipFill>
                      <a:blip r:embed="rId6"/>
                      <a:stretch>
                        <a:fillRect/>
                      </a:stretch>
                    </p:blipFill>
                    <p:spPr>
                      <a:xfrm>
                        <a:off x="711200" y="3052763"/>
                        <a:ext cx="1866900" cy="2133600"/>
                      </a:xfrm>
                      <a:prstGeom prst="rect">
                        <a:avLst/>
                      </a:prstGeom>
                      <a:ln w="19050">
                        <a:solidFill>
                          <a:srgbClr val="C00000"/>
                        </a:solidFill>
                      </a:ln>
                    </p:spPr>
                  </p:pic>
                </p:oleObj>
              </mc:Fallback>
            </mc:AlternateContent>
          </a:graphicData>
        </a:graphic>
      </p:graphicFrame>
      <p:sp>
        <p:nvSpPr>
          <p:cNvPr id="18" name="矩形 17"/>
          <p:cNvSpPr/>
          <p:nvPr/>
        </p:nvSpPr>
        <p:spPr>
          <a:xfrm>
            <a:off x="7765371" y="2668600"/>
            <a:ext cx="2351754" cy="4724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342900" indent="-342900" algn="ct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对偶问题</a:t>
            </a:r>
          </a:p>
        </p:txBody>
      </p:sp>
      <p:graphicFrame>
        <p:nvGraphicFramePr>
          <p:cNvPr id="3" name="对象 2"/>
          <p:cNvGraphicFramePr>
            <a:graphicFrameLocks noChangeAspect="1"/>
          </p:cNvGraphicFramePr>
          <p:nvPr>
            <p:extLst>
              <p:ext uri="{D42A27DB-BD31-4B8C-83A1-F6EECF244321}">
                <p14:modId xmlns:p14="http://schemas.microsoft.com/office/powerpoint/2010/main" val="3411324388"/>
              </p:ext>
            </p:extLst>
          </p:nvPr>
        </p:nvGraphicFramePr>
        <p:xfrm>
          <a:off x="7201136" y="3141040"/>
          <a:ext cx="3835400" cy="1320800"/>
        </p:xfrm>
        <a:graphic>
          <a:graphicData uri="http://schemas.openxmlformats.org/presentationml/2006/ole">
            <mc:AlternateContent xmlns:mc="http://schemas.openxmlformats.org/markup-compatibility/2006">
              <mc:Choice xmlns:v="urn:schemas-microsoft-com:vml" Requires="v">
                <p:oleObj name="Equation" r:id="rId7" imgW="3835080" imgH="1320480" progId="Equation.DSMT4">
                  <p:embed/>
                </p:oleObj>
              </mc:Choice>
              <mc:Fallback>
                <p:oleObj name="Equation" r:id="rId7" imgW="3835080" imgH="1320480" progId="Equation.DSMT4">
                  <p:embed/>
                  <p:pic>
                    <p:nvPicPr>
                      <p:cNvPr id="0" name=""/>
                      <p:cNvPicPr/>
                      <p:nvPr/>
                    </p:nvPicPr>
                    <p:blipFill>
                      <a:blip r:embed="rId8"/>
                      <a:stretch>
                        <a:fillRect/>
                      </a:stretch>
                    </p:blipFill>
                    <p:spPr>
                      <a:xfrm>
                        <a:off x="7201136" y="3141040"/>
                        <a:ext cx="3835400" cy="1320800"/>
                      </a:xfrm>
                      <a:prstGeom prst="rect">
                        <a:avLst/>
                      </a:prstGeom>
                      <a:ln w="28575">
                        <a:solidFill>
                          <a:schemeClr val="accent5"/>
                        </a:solidFill>
                      </a:ln>
                    </p:spPr>
                  </p:pic>
                </p:oleObj>
              </mc:Fallback>
            </mc:AlternateContent>
          </a:graphicData>
        </a:graphic>
      </p:graphicFrame>
      <p:sp>
        <p:nvSpPr>
          <p:cNvPr id="4" name="右箭头 3"/>
          <p:cNvSpPr/>
          <p:nvPr/>
        </p:nvSpPr>
        <p:spPr>
          <a:xfrm>
            <a:off x="4571365" y="3357226"/>
            <a:ext cx="127000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142820" y="2956374"/>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对偶问题</a:t>
            </a:r>
            <a:endParaRPr lang="zh-CN" altLang="en-US" dirty="0"/>
          </a:p>
        </p:txBody>
      </p:sp>
      <p:sp>
        <p:nvSpPr>
          <p:cNvPr id="34" name="矩形 33"/>
          <p:cNvSpPr/>
          <p:nvPr/>
        </p:nvSpPr>
        <p:spPr>
          <a:xfrm>
            <a:off x="81280" y="5278798"/>
            <a:ext cx="439896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同时具有≥、</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和≤多种不等式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等式约束</a:t>
            </a:r>
          </a:p>
        </p:txBody>
      </p:sp>
      <p:sp>
        <p:nvSpPr>
          <p:cNvPr id="6" name="TextBox 5"/>
          <p:cNvSpPr txBox="1"/>
          <p:nvPr/>
        </p:nvSpPr>
        <p:spPr>
          <a:xfrm>
            <a:off x="1169243" y="5902960"/>
            <a:ext cx="10484277"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原问题中的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所对应的对偶变量</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有 非负限制，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x=b</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所对应的对偶变量</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无正负限制，</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所对应的对偶变量有非正限制。</a:t>
            </a:r>
          </a:p>
        </p:txBody>
      </p:sp>
    </p:spTree>
    <p:extLst>
      <p:ext uri="{BB962C8B-B14F-4D97-AF65-F5344CB8AC3E}">
        <p14:creationId xmlns:p14="http://schemas.microsoft.com/office/powerpoint/2010/main" val="360351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 descr="https://timgsa.baidu.com/timg?image&amp;quality=80&amp;size=b9999_10000&amp;sec=1588692978485&amp;di=455fcb5487d35872cb916953400ed65c&amp;imgtype=0&amp;src=http%3A%2F%2Fimg2.imgtn.bdimg.com%2Fit%2Fu%3D2914887327%2C667118234%26fm%3D214%26gp%3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606" y="18434"/>
            <a:ext cx="1024261" cy="101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4" descr="https://timgsa.baidu.com/timg?image&amp;quality=80&amp;size=b9999_10000&amp;sec=1588692981859&amp;di=9b7afc46b400c1cc6e18420af80ca174&amp;imgtype=0&amp;src=http%3A%2F%2Fimg1.imgtn.bdimg.com%2Fit%2Fu%3D3942671111%2C3829192374%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7556" y="164014"/>
            <a:ext cx="2969982" cy="5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a:off x="81280" y="809299"/>
            <a:ext cx="7786326"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8"/>
          <p:cNvSpPr txBox="1">
            <a:spLocks noChangeArrowheads="1"/>
          </p:cNvSpPr>
          <p:nvPr/>
        </p:nvSpPr>
        <p:spPr bwMode="auto">
          <a:xfrm>
            <a:off x="837922" y="153961"/>
            <a:ext cx="6487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1.1 </a:t>
            </a:r>
            <a:r>
              <a:rPr lang="zh-CN" altLang="en-US" sz="3600" b="1" dirty="0">
                <a:solidFill>
                  <a:srgbClr val="00467F"/>
                </a:solidFill>
                <a:latin typeface="微软雅黑" panose="020B0503020204020204" pitchFamily="34" charset="-122"/>
                <a:ea typeface="微软雅黑" panose="020B0503020204020204" pitchFamily="34" charset="-122"/>
                <a:sym typeface="Arial" panose="020B0604020202020204" pitchFamily="34" charset="0"/>
              </a:rPr>
              <a:t>对偶问题的表达</a:t>
            </a:r>
          </a:p>
        </p:txBody>
      </p:sp>
      <p:sp>
        <p:nvSpPr>
          <p:cNvPr id="26" name="燕尾形 25"/>
          <p:cNvSpPr/>
          <p:nvPr/>
        </p:nvSpPr>
        <p:spPr bwMode="auto">
          <a:xfrm>
            <a:off x="295275" y="27319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7" name="燕尾形 26"/>
          <p:cNvSpPr/>
          <p:nvPr/>
        </p:nvSpPr>
        <p:spPr bwMode="auto">
          <a:xfrm>
            <a:off x="563432" y="27462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3" name="矩形 12"/>
          <p:cNvSpPr/>
          <p:nvPr/>
        </p:nvSpPr>
        <p:spPr>
          <a:xfrm>
            <a:off x="81280" y="912562"/>
            <a:ext cx="4744085" cy="743986"/>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3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对偶问题的表达</a:t>
            </a:r>
          </a:p>
        </p:txBody>
      </p:sp>
      <p:sp>
        <p:nvSpPr>
          <p:cNvPr id="17" name="矩形 16"/>
          <p:cNvSpPr/>
          <p:nvPr/>
        </p:nvSpPr>
        <p:spPr>
          <a:xfrm>
            <a:off x="203260" y="1667480"/>
            <a:ext cx="11887140" cy="535531"/>
          </a:xfrm>
          <a:prstGeom prst="rect">
            <a:avLst/>
          </a:prstGeom>
        </p:spPr>
        <p:txBody>
          <a:bodyPr wrap="square">
            <a:spAutoFit/>
          </a:bodyPr>
          <a:lstStyle/>
          <a:p>
            <a:pPr>
              <a:lnSpc>
                <a:spcPct val="12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互相对偶的两个问题中，任何一个问题均可作为原问题，而把另一个问题作为对偶问题。</a:t>
            </a:r>
          </a:p>
        </p:txBody>
      </p:sp>
      <p:sp>
        <p:nvSpPr>
          <p:cNvPr id="19" name="矩形 18"/>
          <p:cNvSpPr/>
          <p:nvPr/>
        </p:nvSpPr>
        <p:spPr>
          <a:xfrm>
            <a:off x="203260" y="2224091"/>
            <a:ext cx="11887140" cy="3859518"/>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对偶规划的一般准则</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ea"/>
              <a:buAutoNum type="circleNumDbPlain"/>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若原问题是极大化问题，那么对偶问题是极小化问题；若原问题是极小化问题，那么对偶问题是极大化问题；</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ea"/>
              <a:buAutoNum type="circleNumDbPlain"/>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在原问题和对偶问题中，约束右端向量与目标函数中系数向量恰好对换；</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ea"/>
              <a:buAutoNum type="circleNumDbPlain"/>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对于极小化问题的“≥”型 约束（极大化问题的“≤”型 约束），相应的对偶变量具有非负限制；对于极小化问题的“≤”型 约束（极大化问题的“≥”型 约束），相应的对偶变量具有非正限制；对于原问题的“</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”型约束，相应的对偶变量无正负限制；</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mj-ea"/>
              <a:buAutoNum type="circleNumDbPlain"/>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对于极小化问题的具有非负限制的变量（极大化问题的具有非正限制的变量），在其对偶问题中，相应的约束为“≤”型不等式；对于极小化问题的具有非正限制的变量（极大化问题的具有非负限制的变量），在其对偶问题中，相应的约束为“≥”型不等式；对于原问题中无正负限制的变量，在其对偶问题中，相应的约束为等式。</a:t>
            </a:r>
          </a:p>
        </p:txBody>
      </p:sp>
      <p:sp>
        <p:nvSpPr>
          <p:cNvPr id="7" name="TextBox 6"/>
          <p:cNvSpPr txBox="1"/>
          <p:nvPr/>
        </p:nvSpPr>
        <p:spPr>
          <a:xfrm>
            <a:off x="295275" y="6202402"/>
            <a:ext cx="930895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“≥”、“≤”和等于型约束，均指的条件约束矩阵，不包含变量的非负或非正限制。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4603411"/>
      </p:ext>
    </p:extLst>
  </p:cSld>
  <p:clrMapOvr>
    <a:masterClrMapping/>
  </p:clrMapOvr>
</p:sld>
</file>

<file path=ppt/theme/theme1.xml><?xml version="1.0" encoding="utf-8"?>
<a:theme xmlns:a="http://schemas.openxmlformats.org/drawingml/2006/main" name="2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3eb49c193c7573ac1da22f686a6640598885d3bb</Template>
  <TotalTime>11607</TotalTime>
  <Words>2978</Words>
  <Application>Microsoft Office PowerPoint</Application>
  <PresentationFormat>宽屏</PresentationFormat>
  <Paragraphs>375</Paragraphs>
  <Slides>49</Slides>
  <Notes>49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0" baseType="lpstr">
      <vt:lpstr>等线</vt:lpstr>
      <vt:lpstr>等线 Light</vt:lpstr>
      <vt:lpstr>隶书</vt:lpstr>
      <vt:lpstr>微软雅黑</vt:lpstr>
      <vt:lpstr>Arial</vt:lpstr>
      <vt:lpstr>Calibri</vt:lpstr>
      <vt:lpstr>Times New Roman</vt:lpstr>
      <vt:lpstr>Wingdings</vt:lpstr>
      <vt:lpstr>24_自定义设计方案</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xjtuoa.test0</dc:creator>
  <cp:lastModifiedBy>Feng</cp:lastModifiedBy>
  <cp:revision>1733</cp:revision>
  <dcterms:created xsi:type="dcterms:W3CDTF">2017-01-02T10:35:04Z</dcterms:created>
  <dcterms:modified xsi:type="dcterms:W3CDTF">2024-10-12T01:03:49Z</dcterms:modified>
</cp:coreProperties>
</file>