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ink/ink1.xml" ContentType="application/inkml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1" r:id="rId1"/>
  </p:sldMasterIdLst>
  <p:notesMasterIdLst>
    <p:notesMasterId r:id="rId52"/>
  </p:notesMasterIdLst>
  <p:sldIdLst>
    <p:sldId id="354" r:id="rId2"/>
    <p:sldId id="440" r:id="rId3"/>
    <p:sldId id="446" r:id="rId4"/>
    <p:sldId id="441" r:id="rId5"/>
    <p:sldId id="491" r:id="rId6"/>
    <p:sldId id="557" r:id="rId7"/>
    <p:sldId id="558" r:id="rId8"/>
    <p:sldId id="559" r:id="rId9"/>
    <p:sldId id="560" r:id="rId10"/>
    <p:sldId id="561" r:id="rId11"/>
    <p:sldId id="445" r:id="rId12"/>
    <p:sldId id="461" r:id="rId13"/>
    <p:sldId id="562" r:id="rId14"/>
    <p:sldId id="564" r:id="rId15"/>
    <p:sldId id="563" r:id="rId16"/>
    <p:sldId id="565" r:id="rId17"/>
    <p:sldId id="566" r:id="rId18"/>
    <p:sldId id="567" r:id="rId19"/>
    <p:sldId id="568" r:id="rId20"/>
    <p:sldId id="570" r:id="rId21"/>
    <p:sldId id="569" r:id="rId22"/>
    <p:sldId id="574" r:id="rId23"/>
    <p:sldId id="572" r:id="rId24"/>
    <p:sldId id="573" r:id="rId25"/>
    <p:sldId id="575" r:id="rId26"/>
    <p:sldId id="576" r:id="rId27"/>
    <p:sldId id="578" r:id="rId28"/>
    <p:sldId id="577" r:id="rId29"/>
    <p:sldId id="579" r:id="rId30"/>
    <p:sldId id="581" r:id="rId31"/>
    <p:sldId id="582" r:id="rId32"/>
    <p:sldId id="583" r:id="rId33"/>
    <p:sldId id="584" r:id="rId34"/>
    <p:sldId id="585" r:id="rId35"/>
    <p:sldId id="587" r:id="rId36"/>
    <p:sldId id="586" r:id="rId37"/>
    <p:sldId id="588" r:id="rId38"/>
    <p:sldId id="589" r:id="rId39"/>
    <p:sldId id="590" r:id="rId40"/>
    <p:sldId id="591" r:id="rId41"/>
    <p:sldId id="592" r:id="rId42"/>
    <p:sldId id="593" r:id="rId43"/>
    <p:sldId id="594" r:id="rId44"/>
    <p:sldId id="595" r:id="rId45"/>
    <p:sldId id="596" r:id="rId46"/>
    <p:sldId id="597" r:id="rId47"/>
    <p:sldId id="598" r:id="rId48"/>
    <p:sldId id="599" r:id="rId49"/>
    <p:sldId id="600" r:id="rId50"/>
    <p:sldId id="377" r:id="rId5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P" initials="H" lastIdx="1" clrIdx="0">
    <p:extLst>
      <p:ext uri="{19B8F6BF-5375-455C-9EA6-DF929625EA0E}">
        <p15:presenceInfo xmlns:p15="http://schemas.microsoft.com/office/powerpoint/2012/main" userId="HP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5BB"/>
    <a:srgbClr val="1DC4FF"/>
    <a:srgbClr val="33CCFF"/>
    <a:srgbClr val="CCECFF"/>
    <a:srgbClr val="00467F"/>
    <a:srgbClr val="CC66FF"/>
    <a:srgbClr val="00A5E0"/>
    <a:srgbClr val="CCFFCC"/>
    <a:srgbClr val="66FF9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68" autoAdjust="0"/>
    <p:restoredTop sz="99018" autoAdjust="0"/>
  </p:normalViewPr>
  <p:slideViewPr>
    <p:cSldViewPr snapToGrid="0">
      <p:cViewPr varScale="1">
        <p:scale>
          <a:sx n="74" d="100"/>
          <a:sy n="74" d="100"/>
        </p:scale>
        <p:origin x="219" y="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commentAuthors" Target="commentAuthor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55.81395" units="1/cm"/>
          <inkml:channelProperty channel="Y" name="resolution" value="55.95855" units="1/cm"/>
        </inkml:channelProperties>
      </inkml:inkSource>
      <inkml:timestamp xml:id="ts0" timeString="2022-11-01T02:03:07.26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11359 9207,'18'0,"0"0,-1 0,1 0,0 0,-1 0,1 0,17 0,-17 0,-1 0,1 0,0 0,-1 0,1 0,17 0,-17 0,0 0,-1 0,1 0,-1 0,1 0,17 0,-17 0,0 0,-1 0,1 0,0 0,-1 0,1 0,17 0,-17 0,-1 0,1 0,0 0,-1 0,1 0,17 0,-17 0,0 0,-1 0,1 0,-1 0,1 0,17 0,-17 0,0 0,-1 0,1 0,0 0,34 0,-34 0,0 0,-18-17,17 17,1 0,0 0,-1 0,1 0,17 0,-17 0,0 0,17 0,-18 0,1 0,17 0,-17 0,0 0,-1 0,1-18,0 18,34 0,-34 0,0 0,-1 0,1 0,0 0,17 0,-17 0,-1 0,1 0,-1 0,1 0,0 0,-1 0,19 0,-19-17,19 17,-19 0,1 0,0 0,17 0,-18 0,1 0,0 0,-1 0,1 0,0 0,17 0,-17 0,-1 0,1 0,-1 0,1 0,0 0,17 0,-17 0,-1 0,1 0,0 0,-1 0,1 0,-1 0,19 0,-19 0,1 0,0 0,-1 0,1 0,0 0,17 0,-17 0,-1 0,1 0,-1 0,1 0,0 0,17 0,-17 0,-1 0,1 0,0 0,-1 0,1 17,17-17,-17 0,-1 0,1 0,0 0,-1 0,1 0,0 0,17 0,-18 0,-17 18,18-18,0 0,-1 0,1 0,0 0,17 0,-17 0,-1 0,1 0,0 0,-1 0,1 0,17 0,-17 0,-1 0,1 0,0 0,-1 0,1 0,17 0,-17 0,-1 0,1 0,0 0,-1 0,1 0,0 0,17 0,-17 0,-1 0,1 0,-1 0,1 0,0 0,17 0,-17 0,-1 0,1 0,0 0,-18 17,17-17,36 0,-35 0,-1 0,1 0,0 0,-1 0,1 0,17 0,-17 0,0 0,-1 0,36 0,-35 0,17 0,-17 0,-1 0,1 0,0 0,-1 0,1 0,17 0,-17 0,-1 0,1 0,0 0,-1 0,1 0,17 0,-17 0,0 0,-1 0,1 0,-1 0,1 0,0 0,17 0,-17 0,-1 0,1 0,0 0,-1 0,1-17,17 17,-17 0,-1 0,1 0,0 0,-1 0,1 0,17 0,-17 0,-1 0,1 0,0 0,-1 0,1 0,17 0,-17 0,0 0,-1 0,1 0,0 0,-1 0,36 0,-35 0,-1 0,1 0,0 0,-1 0,1 0,17 0,-17 0,-1 0,1 0,0 0,-1 0,1 0,17 0,-17 0,0 0,-1 0,1 0,-1 0,1 0,17 0,-17 0,0 0,-1 0,1 0,0 0,-1 0,1 0,17 0,-17 0,-1 0,1 0,0 0,-1 0,1 0,17 0,-17 0,0 0,-1 0,1 0,-1 0,1 0,17 0,-17 0,0 0,-1 0,1 0,0 0,-1 0,18 0,-17 0,0 0,17 0,-17 0,-1 0,19 0,-19 0,1 0,0 0,-1 0,1 0,-1 0,19 0,-19 0,1 0,0 0,-1 0,1 0,0 0,17 17,-18-17,1 0,0 0,-1 0,1 0,0 0,17 0,-17 0,-1 0,1 0,-1 0,-17 18,18-18,0 0,-1 0,19 0,-19 0,1 0,0 0,-1 0,1 0,0 0,17 0,-18 0,1 0,0 0,-1 0,1 0,0 0,17 0,-17 0,-1 0,1 0,-1 0,1 0,0 0,17 0,-17 0,-1 0,1 0,0 0,-1 0,1 0,-1 0,19 0,-19 0,1 0,0 0,-1 0,1 0,0 0,17 0,-17 0,-1 0,1 0,-1 0,1 0,0 0,17 0,-17 0,-1 0,1 0,0 0,-1 0,1 0,17 0,-17 0,-1 0,1 0,0 0,-1 0,1 0,0 0,34 0,-34 0,0 0,17 0,0 0,-17 0,0 0,-1 0,1 0,0 0,-1 0,18 0,-17 0,0 0,-1 0,1 0,0 0,-1 0</inkml:trace>
  <inkml:trace contextRef="#ctx0" brushRef="#br0" timeOffset="3229.17">2346 10495,'18'18,"17"-18,-17 0,-1 0,-17 17,18-17,-1 0,1 0,0 0,17 0,-17 0,-1 0,1 0,0 0,-18 18,17-18,1 0,-1 0,19 0,-19 0,1 0,0 0,-1 0,1 0,0 0,17 0,-18 0,19 0,-19 0,1 0,0 0,17 0,-17 0,17 0,35 0,-52 0,0 0,17 0,18 0,-35 0,-1 0,1 0,-1 0,1 0,17 0,1 0,-19 0,1 0,0 0,17 0,-18 0,1 0,17 0,-17 0,17 0,-17 0,0 0,17 0,-17 0,-1 0,1 0,17 0,-17 0,-1 0,1 0,0 0,-1 0,1 0,17 0,-17 0,-1 0,1 0,0 0,-1 0,1 0,-18 18,35-18,-17 0,0 17,-1-17,1 0,-1 0,36 0,-35 36,0-36,-1 0,1 0,-18 17,18-17,-1 0,1 0,17 0,-17 18,-1-18,1 0,0 18,35-18,-36 0,1 0,0 0,17 0,-18 0,19 17,-19 1,1-18,0 0,17 0,0 0,-17 0,-1 17,19-17,-36 36,35-36,0 0,-17 0,0 0,-1 0,1 0,0 0,-1 17,18-17,-17 0,0 0,-1 0,36 18,-17-18,-19 0,1 0,-1 18,1-18,0 0,-1 0,19 0,-19 0,1 0,0 17,17-17,-18 0,1 0,17 0,-17 0,-18 18,18-18,-1 0,1 0,0 0,35 0,-53 18,17-18,1 0,-1 0,1 0,0 0,17 0,-17 0,-1 0,1 0,0 0,34 0,-16 0,-19 35,1-35,35 0,-18 0,36 17,-54-17,1 0,17 0,-17 0,17 0,1 0,-19 0,1 0,35 0,-36 0,1 0,17 18,1-18,-19 0,18 0,18 0,-35 0,0 0,17 0,0 0,0 0,-17 0,0 0,35 0,-36 0,1 0,0 0,17 18,-17-18,17 0,-18 0,1 0,17 0,-17 0,17 0,-17 0,0 0,-1 0,1 0,-1 0,1 0,17 0,-17 0,0 0,-1 0,1 0,0 0,-1 0,18 0,1 0,-19 0,1 0,0 0,-1 0,19 0,-19 0,1 0,0 0,-1 0,1 0,-1 0,19 0,-19 0,1 0,0 0,-1 0,1 0,-18 17,18-17,17 0,-18 0,1 0,0 0,-18 18,17-18,1 0,0 0,17 0,-17 0,-1 0,1 0,-1 0,1 0,0 0,-1 0,19 0,-19 0,1 0,0 0,-1 0,1 0,0 0,17 0,-18 0,1 0,0 0,-1 0,1 0,0 0,17 0,-17 0,-1 0,1 0,-1 0,1 0,0 0,17 0,-17 0,-1 0,19 0,-19 0,36 0,-18 0,-17 0,35 0,-35 0,-1 0,1 0,0 0,-1 0,18 0,-17 0,0 0,-1 0,1 0,0 0,-1 0,19 0,-19 0,1 0,-1 0,1 0,0 0,-1 0,19 0,-19 18,1-18,0 0,-1 0,1 0,-1 0,1 0,-18 35,35-35,-17 0,0 0,-1 0,1 0,0 0,-1 0,19 0,-19 0,1 0,-1 0,1 0,0 0,-1 0,19 0,-19 0,1 0,17 0,-17 0,17 0,-17 0,-1 0,19 0,-19 0,1 0,35 0,-36 0,1 0,0 0,-1 0,1 0,17 0,-17 0,0 0,-1 0,1 0,0 0,-1 0,18 0,1 0,-19 0,1 0,0 0,17 0,-17 0,-1 0,1 0,-1 0,1 0,0 0,-1 0,19 0,-19 0,1 0,0 0,-1 0,36 0,-35 0,-1 0,1 0,17 0,1 0,-19 0,1 0,17 0,-17 0,17 0,-17 0,17 0,-17 0,-1 0,1 0,35 0,-36 0,19 0,-1 0,0 0,-17 0,35 0,-36 0,19 0,-19 0,36 0,-17 0,17 0,-36 0,18 0,-17 0,35 0,-18 0,1 0,-19 0,18 0,-17 0,0 0,35 0,-18 0,0 0,-17 0,17-18,-17 18,-1 0,19 0,-1 0,-17 0,-1 0,1 0,17-17,-17 17,-1 0,1 0,0 0,-1 0,1 0,17 0,-17 0,0 0</inkml:trace>
  <inkml:trace contextRef="#ctx0" brushRef="#br0" timeOffset="5954.48">18133 10601,'-18'0,"0"0,1 0,-1 0,1 0,17 18,-18-18,-17 0,35 17,-18-17,0 0,1 18,-1-18,0 0,18 35,-17-35,-18 0,17 18,0-18,1 0,17 17,-18-17,0 0,1 0,17 18,-18-18,-17 0,35 18,-18-18,1 0,17 17,-18-17,0 0,1 18,-1-18,18 35,-35-35,17 0,0 18,1-18,-1 18,0-18,1 17,-18-17,17 0,18 18,35-18,-17 0,-1 0,1 0,0 0,-1 0,1 0,17 0,-17 0,0 0,-1 0,1 0,0 0,-18 17,17-17,18 0,-17 0,0 0,-1 0,1 0,0 0,-1 0,1 0,17 0,-17 0,-1 0,1 0,0 0,-1 0,1 0,17 0,-17 0,-18 18,18-18,-1 0,1 0,-1 0,1 0,17 0,-17 0,0 0,-1 0,1 0,0 0,-1 0,19 0,-19 0,1 0,-1 0,19 0,-19 0,1-18,17 18,-17 0,0 0,-18-17,17 17,1-18,-1 18,1 0,17 0,-35-17,18 17,-18-18,-35 18,17 0,0 0,18-35,-17 35,-1 0,18-18,-17 18,-1 0,-17 0,35-18,-18 18,18-17,-18 17,1 0,17-18,-18 18,18-18,-18 18,1 0,17-17,-18 17,18-35,-35 35,17 0,18-18,-17 18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3264E4-53A3-4F7C-8B3E-6A67B43EB240}" type="datetimeFigureOut">
              <a:rPr lang="zh-CN" altLang="en-US" smtClean="0"/>
              <a:t>2023/11/14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1EE39E-CA4C-4F96-A80C-DC7C4173A5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6816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1EE39E-CA4C-4F96-A80C-DC7C4173A55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1500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交叉学科，自动化仪表、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1EE39E-CA4C-4F96-A80C-DC7C4173A55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66408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首先，是立项依据。</a:t>
            </a:r>
          </a:p>
        </p:txBody>
      </p:sp>
      <p:sp>
        <p:nvSpPr>
          <p:cNvPr id="5427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9pPr>
          </a:lstStyle>
          <a:p>
            <a:fld id="{9B70C612-231A-45B6-842A-26EB429B5E06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交叉学科，自动化仪表、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1EE39E-CA4C-4F96-A80C-DC7C4173A55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66408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交叉学科，自动化仪表、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1EE39E-CA4C-4F96-A80C-DC7C4173A55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66408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交叉学科，自动化仪表、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1EE39E-CA4C-4F96-A80C-DC7C4173A55D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66408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交叉学科，自动化仪表、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1EE39E-CA4C-4F96-A80C-DC7C4173A55D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66408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交叉学科，自动化仪表、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1EE39E-CA4C-4F96-A80C-DC7C4173A55D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66408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交叉学科，自动化仪表、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1EE39E-CA4C-4F96-A80C-DC7C4173A55D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66408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交叉学科，自动化仪表、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1EE39E-CA4C-4F96-A80C-DC7C4173A55D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66408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交叉学科，自动化仪表、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1EE39E-CA4C-4F96-A80C-DC7C4173A55D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66408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1EE39E-CA4C-4F96-A80C-DC7C4173A55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15006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交叉学科，自动化仪表、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1EE39E-CA4C-4F96-A80C-DC7C4173A55D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664089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交叉学科，自动化仪表、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1EE39E-CA4C-4F96-A80C-DC7C4173A55D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664089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交叉学科，自动化仪表、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1EE39E-CA4C-4F96-A80C-DC7C4173A55D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664089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交叉学科，自动化仪表、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1EE39E-CA4C-4F96-A80C-DC7C4173A55D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664089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交叉学科，自动化仪表、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1EE39E-CA4C-4F96-A80C-DC7C4173A55D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664089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交叉学科，自动化仪表、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1EE39E-CA4C-4F96-A80C-DC7C4173A55D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664089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交叉学科，自动化仪表、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1EE39E-CA4C-4F96-A80C-DC7C4173A55D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664089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交叉学科，自动化仪表、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1EE39E-CA4C-4F96-A80C-DC7C4173A55D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664089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交叉学科，自动化仪表、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1EE39E-CA4C-4F96-A80C-DC7C4173A55D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664089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首先，是立项依据。</a:t>
            </a:r>
          </a:p>
        </p:txBody>
      </p:sp>
      <p:sp>
        <p:nvSpPr>
          <p:cNvPr id="5427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9pPr>
          </a:lstStyle>
          <a:p>
            <a:fld id="{9B70C612-231A-45B6-842A-26EB429B5E06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交叉学科，自动化仪表、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1EE39E-CA4C-4F96-A80C-DC7C4173A55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664089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交叉学科，自动化仪表、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1EE39E-CA4C-4F96-A80C-DC7C4173A55D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664089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交叉学科，自动化仪表、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1EE39E-CA4C-4F96-A80C-DC7C4173A55D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664089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交叉学科，自动化仪表、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1EE39E-CA4C-4F96-A80C-DC7C4173A55D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664089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交叉学科，自动化仪表、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1EE39E-CA4C-4F96-A80C-DC7C4173A55D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664089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交叉学科，自动化仪表、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1EE39E-CA4C-4F96-A80C-DC7C4173A55D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664089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交叉学科，自动化仪表、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1EE39E-CA4C-4F96-A80C-DC7C4173A55D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664089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交叉学科，自动化仪表、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1EE39E-CA4C-4F96-A80C-DC7C4173A55D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664089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交叉学科，自动化仪表、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1EE39E-CA4C-4F96-A80C-DC7C4173A55D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664089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交叉学科，自动化仪表、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1EE39E-CA4C-4F96-A80C-DC7C4173A55D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664089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交叉学科，自动化仪表、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1EE39E-CA4C-4F96-A80C-DC7C4173A55D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66408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首先，是立项依据。</a:t>
            </a:r>
          </a:p>
        </p:txBody>
      </p:sp>
      <p:sp>
        <p:nvSpPr>
          <p:cNvPr id="5427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9pPr>
          </a:lstStyle>
          <a:p>
            <a:fld id="{9B70C612-231A-45B6-842A-26EB429B5E06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交叉学科，自动化仪表、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1EE39E-CA4C-4F96-A80C-DC7C4173A55D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664089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交叉学科，自动化仪表、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1EE39E-CA4C-4F96-A80C-DC7C4173A55D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664089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交叉学科，自动化仪表、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1EE39E-CA4C-4F96-A80C-DC7C4173A55D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664089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交叉学科，自动化仪表、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1EE39E-CA4C-4F96-A80C-DC7C4173A55D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664089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交叉学科，自动化仪表、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1EE39E-CA4C-4F96-A80C-DC7C4173A55D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664089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交叉学科，自动化仪表、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1EE39E-CA4C-4F96-A80C-DC7C4173A55D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664089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交叉学科，自动化仪表、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1EE39E-CA4C-4F96-A80C-DC7C4173A55D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664089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交叉学科，自动化仪表、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1EE39E-CA4C-4F96-A80C-DC7C4173A55D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664089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交叉学科，自动化仪表、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1EE39E-CA4C-4F96-A80C-DC7C4173A55D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664089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交叉学科，自动化仪表、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1EE39E-CA4C-4F96-A80C-DC7C4173A55D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66408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交叉学科，自动化仪表、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1EE39E-CA4C-4F96-A80C-DC7C4173A55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664089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谢谢，欢迎各位评审专家指正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1EE39E-CA4C-4F96-A80C-DC7C4173A55D}" type="slidenum">
              <a:rPr lang="zh-CN" altLang="en-US" smtClean="0"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19141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交叉学科，自动化仪表、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1EE39E-CA4C-4F96-A80C-DC7C4173A55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66408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交叉学科，自动化仪表、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1EE39E-CA4C-4F96-A80C-DC7C4173A55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66408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交叉学科，自动化仪表、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1EE39E-CA4C-4F96-A80C-DC7C4173A55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66408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交叉学科，自动化仪表、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1EE39E-CA4C-4F96-A80C-DC7C4173A55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66408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C82C926-329E-43DE-A990-3A07A2A534C7}" type="datetimeFigureOut">
              <a:rPr kumimoji="0" lang="zh-CN" altLang="en-US" sz="1138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2023/11/14</a:t>
            </a:fld>
            <a:endParaRPr kumimoji="0" lang="zh-CN" altLang="en-US" sz="1138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138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B1C3CEF-B625-4558-9E75-934060632C1B}" type="slidenum">
              <a:rPr kumimoji="0" lang="zh-CN" altLang="en-US" sz="1138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138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72913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389" y="365780"/>
            <a:ext cx="10515224" cy="132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389" y="1825890"/>
            <a:ext cx="10515224" cy="43517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389" y="6356747"/>
            <a:ext cx="2742447" cy="3642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3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9D235F7-D91D-48E1-AEFC-AC9CD0E06714}" type="datetimeFigureOut">
              <a:rPr kumimoji="0" lang="zh-CN" altLang="en-US" sz="1138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2023/11/14</a:t>
            </a:fld>
            <a:endParaRPr kumimoji="0" lang="zh-CN" altLang="en-US" sz="1138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413" y="6356747"/>
            <a:ext cx="4115176" cy="3642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3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138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1166" y="6356747"/>
            <a:ext cx="2742447" cy="3642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3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F42A982-3A61-4A3F-9BF9-00E23E2A1567}" type="slidenum">
              <a:rPr kumimoji="0" lang="zh-CN" altLang="en-US" sz="1138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138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4820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2" r:id="rId1"/>
  </p:sldLayoutIdLst>
  <p:txStyles>
    <p:titleStyle>
      <a:lvl1pPr algn="l" defTabSz="866943" rtl="0" eaLnBrk="1" latinLnBrk="0" hangingPunct="1">
        <a:lnSpc>
          <a:spcPct val="90000"/>
        </a:lnSpc>
        <a:spcBef>
          <a:spcPct val="0"/>
        </a:spcBef>
        <a:buNone/>
        <a:defRPr sz="417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736" indent="-216736" algn="l" defTabSz="866943" rtl="0" eaLnBrk="1" latinLnBrk="0" hangingPunct="1">
        <a:lnSpc>
          <a:spcPct val="90000"/>
        </a:lnSpc>
        <a:spcBef>
          <a:spcPts val="948"/>
        </a:spcBef>
        <a:buFont typeface="Arial" panose="020B0604020202020204" pitchFamily="34" charset="0"/>
        <a:buChar char="•"/>
        <a:defRPr sz="2655" kern="1200">
          <a:solidFill>
            <a:schemeClr val="tx1"/>
          </a:solidFill>
          <a:latin typeface="+mn-lt"/>
          <a:ea typeface="+mn-ea"/>
          <a:cs typeface="+mn-cs"/>
        </a:defRPr>
      </a:lvl1pPr>
      <a:lvl2pPr marL="650207" indent="-216736" algn="l" defTabSz="866943" rtl="0" eaLnBrk="1" latinLnBrk="0" hangingPunct="1">
        <a:lnSpc>
          <a:spcPct val="90000"/>
        </a:lnSpc>
        <a:spcBef>
          <a:spcPts val="474"/>
        </a:spcBef>
        <a:buFont typeface="Arial" panose="020B0604020202020204" pitchFamily="34" charset="0"/>
        <a:buChar char="•"/>
        <a:defRPr sz="2275" kern="1200">
          <a:solidFill>
            <a:schemeClr val="tx1"/>
          </a:solidFill>
          <a:latin typeface="+mn-lt"/>
          <a:ea typeface="+mn-ea"/>
          <a:cs typeface="+mn-cs"/>
        </a:defRPr>
      </a:lvl2pPr>
      <a:lvl3pPr marL="1083678" indent="-216736" algn="l" defTabSz="866943" rtl="0" eaLnBrk="1" latinLnBrk="0" hangingPunct="1">
        <a:lnSpc>
          <a:spcPct val="90000"/>
        </a:lnSpc>
        <a:spcBef>
          <a:spcPts val="474"/>
        </a:spcBef>
        <a:buFont typeface="Arial" panose="020B0604020202020204" pitchFamily="34" charset="0"/>
        <a:buChar char="•"/>
        <a:defRPr sz="1896" kern="1200">
          <a:solidFill>
            <a:schemeClr val="tx1"/>
          </a:solidFill>
          <a:latin typeface="+mn-lt"/>
          <a:ea typeface="+mn-ea"/>
          <a:cs typeface="+mn-cs"/>
        </a:defRPr>
      </a:lvl3pPr>
      <a:lvl4pPr marL="1517150" indent="-216736" algn="l" defTabSz="866943" rtl="0" eaLnBrk="1" latinLnBrk="0" hangingPunct="1">
        <a:lnSpc>
          <a:spcPct val="90000"/>
        </a:lnSpc>
        <a:spcBef>
          <a:spcPts val="474"/>
        </a:spcBef>
        <a:buFont typeface="Arial" panose="020B0604020202020204" pitchFamily="34" charset="0"/>
        <a:buChar char="•"/>
        <a:defRPr sz="1707" kern="1200">
          <a:solidFill>
            <a:schemeClr val="tx1"/>
          </a:solidFill>
          <a:latin typeface="+mn-lt"/>
          <a:ea typeface="+mn-ea"/>
          <a:cs typeface="+mn-cs"/>
        </a:defRPr>
      </a:lvl4pPr>
      <a:lvl5pPr marL="1950621" indent="-216736" algn="l" defTabSz="866943" rtl="0" eaLnBrk="1" latinLnBrk="0" hangingPunct="1">
        <a:lnSpc>
          <a:spcPct val="90000"/>
        </a:lnSpc>
        <a:spcBef>
          <a:spcPts val="474"/>
        </a:spcBef>
        <a:buFont typeface="Arial" panose="020B0604020202020204" pitchFamily="34" charset="0"/>
        <a:buChar char="•"/>
        <a:defRPr sz="1707" kern="1200">
          <a:solidFill>
            <a:schemeClr val="tx1"/>
          </a:solidFill>
          <a:latin typeface="+mn-lt"/>
          <a:ea typeface="+mn-ea"/>
          <a:cs typeface="+mn-cs"/>
        </a:defRPr>
      </a:lvl5pPr>
      <a:lvl6pPr marL="2384092" indent="-216736" algn="l" defTabSz="866943" rtl="0" eaLnBrk="1" latinLnBrk="0" hangingPunct="1">
        <a:lnSpc>
          <a:spcPct val="90000"/>
        </a:lnSpc>
        <a:spcBef>
          <a:spcPts val="474"/>
        </a:spcBef>
        <a:buFont typeface="Arial" panose="020B0604020202020204" pitchFamily="34" charset="0"/>
        <a:buChar char="•"/>
        <a:defRPr sz="1707" kern="1200">
          <a:solidFill>
            <a:schemeClr val="tx1"/>
          </a:solidFill>
          <a:latin typeface="+mn-lt"/>
          <a:ea typeface="+mn-ea"/>
          <a:cs typeface="+mn-cs"/>
        </a:defRPr>
      </a:lvl6pPr>
      <a:lvl7pPr marL="2817564" indent="-216736" algn="l" defTabSz="866943" rtl="0" eaLnBrk="1" latinLnBrk="0" hangingPunct="1">
        <a:lnSpc>
          <a:spcPct val="90000"/>
        </a:lnSpc>
        <a:spcBef>
          <a:spcPts val="474"/>
        </a:spcBef>
        <a:buFont typeface="Arial" panose="020B0604020202020204" pitchFamily="34" charset="0"/>
        <a:buChar char="•"/>
        <a:defRPr sz="1707" kern="1200">
          <a:solidFill>
            <a:schemeClr val="tx1"/>
          </a:solidFill>
          <a:latin typeface="+mn-lt"/>
          <a:ea typeface="+mn-ea"/>
          <a:cs typeface="+mn-cs"/>
        </a:defRPr>
      </a:lvl7pPr>
      <a:lvl8pPr marL="3251035" indent="-216736" algn="l" defTabSz="866943" rtl="0" eaLnBrk="1" latinLnBrk="0" hangingPunct="1">
        <a:lnSpc>
          <a:spcPct val="90000"/>
        </a:lnSpc>
        <a:spcBef>
          <a:spcPts val="474"/>
        </a:spcBef>
        <a:buFont typeface="Arial" panose="020B0604020202020204" pitchFamily="34" charset="0"/>
        <a:buChar char="•"/>
        <a:defRPr sz="1707" kern="1200">
          <a:solidFill>
            <a:schemeClr val="tx1"/>
          </a:solidFill>
          <a:latin typeface="+mn-lt"/>
          <a:ea typeface="+mn-ea"/>
          <a:cs typeface="+mn-cs"/>
        </a:defRPr>
      </a:lvl8pPr>
      <a:lvl9pPr marL="3684506" indent="-216736" algn="l" defTabSz="866943" rtl="0" eaLnBrk="1" latinLnBrk="0" hangingPunct="1">
        <a:lnSpc>
          <a:spcPct val="90000"/>
        </a:lnSpc>
        <a:spcBef>
          <a:spcPts val="474"/>
        </a:spcBef>
        <a:buFont typeface="Arial" panose="020B0604020202020204" pitchFamily="34" charset="0"/>
        <a:buChar char="•"/>
        <a:defRPr sz="170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66943" rtl="0" eaLnBrk="1" latinLnBrk="0" hangingPunct="1">
        <a:defRPr sz="1707" kern="1200">
          <a:solidFill>
            <a:schemeClr val="tx1"/>
          </a:solidFill>
          <a:latin typeface="+mn-lt"/>
          <a:ea typeface="+mn-ea"/>
          <a:cs typeface="+mn-cs"/>
        </a:defRPr>
      </a:lvl1pPr>
      <a:lvl2pPr marL="433471" algn="l" defTabSz="866943" rtl="0" eaLnBrk="1" latinLnBrk="0" hangingPunct="1">
        <a:defRPr sz="1707" kern="1200">
          <a:solidFill>
            <a:schemeClr val="tx1"/>
          </a:solidFill>
          <a:latin typeface="+mn-lt"/>
          <a:ea typeface="+mn-ea"/>
          <a:cs typeface="+mn-cs"/>
        </a:defRPr>
      </a:lvl2pPr>
      <a:lvl3pPr marL="866943" algn="l" defTabSz="866943" rtl="0" eaLnBrk="1" latinLnBrk="0" hangingPunct="1">
        <a:defRPr sz="1707" kern="1200">
          <a:solidFill>
            <a:schemeClr val="tx1"/>
          </a:solidFill>
          <a:latin typeface="+mn-lt"/>
          <a:ea typeface="+mn-ea"/>
          <a:cs typeface="+mn-cs"/>
        </a:defRPr>
      </a:lvl3pPr>
      <a:lvl4pPr marL="1300414" algn="l" defTabSz="866943" rtl="0" eaLnBrk="1" latinLnBrk="0" hangingPunct="1">
        <a:defRPr sz="1707" kern="1200">
          <a:solidFill>
            <a:schemeClr val="tx1"/>
          </a:solidFill>
          <a:latin typeface="+mn-lt"/>
          <a:ea typeface="+mn-ea"/>
          <a:cs typeface="+mn-cs"/>
        </a:defRPr>
      </a:lvl4pPr>
      <a:lvl5pPr marL="1733885" algn="l" defTabSz="866943" rtl="0" eaLnBrk="1" latinLnBrk="0" hangingPunct="1">
        <a:defRPr sz="1707" kern="1200">
          <a:solidFill>
            <a:schemeClr val="tx1"/>
          </a:solidFill>
          <a:latin typeface="+mn-lt"/>
          <a:ea typeface="+mn-ea"/>
          <a:cs typeface="+mn-cs"/>
        </a:defRPr>
      </a:lvl5pPr>
      <a:lvl6pPr marL="2167357" algn="l" defTabSz="866943" rtl="0" eaLnBrk="1" latinLnBrk="0" hangingPunct="1">
        <a:defRPr sz="1707" kern="1200">
          <a:solidFill>
            <a:schemeClr val="tx1"/>
          </a:solidFill>
          <a:latin typeface="+mn-lt"/>
          <a:ea typeface="+mn-ea"/>
          <a:cs typeface="+mn-cs"/>
        </a:defRPr>
      </a:lvl6pPr>
      <a:lvl7pPr marL="2600828" algn="l" defTabSz="866943" rtl="0" eaLnBrk="1" latinLnBrk="0" hangingPunct="1">
        <a:defRPr sz="1707" kern="1200">
          <a:solidFill>
            <a:schemeClr val="tx1"/>
          </a:solidFill>
          <a:latin typeface="+mn-lt"/>
          <a:ea typeface="+mn-ea"/>
          <a:cs typeface="+mn-cs"/>
        </a:defRPr>
      </a:lvl7pPr>
      <a:lvl8pPr marL="3034299" algn="l" defTabSz="866943" rtl="0" eaLnBrk="1" latinLnBrk="0" hangingPunct="1">
        <a:defRPr sz="1707" kern="1200">
          <a:solidFill>
            <a:schemeClr val="tx1"/>
          </a:solidFill>
          <a:latin typeface="+mn-lt"/>
          <a:ea typeface="+mn-ea"/>
          <a:cs typeface="+mn-cs"/>
        </a:defRPr>
      </a:lvl8pPr>
      <a:lvl9pPr marL="3467771" algn="l" defTabSz="866943" rtl="0" eaLnBrk="1" latinLnBrk="0" hangingPunct="1">
        <a:defRPr sz="170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13" Type="http://schemas.openxmlformats.org/officeDocument/2006/relationships/image" Target="../media/image19.png"/><Relationship Id="rId3" Type="http://schemas.openxmlformats.org/officeDocument/2006/relationships/image" Target="../media/image1.jpeg"/><Relationship Id="rId7" Type="http://schemas.openxmlformats.org/officeDocument/2006/relationships/oleObject" Target="../embeddings/oleObject12.bin"/><Relationship Id="rId12" Type="http://schemas.openxmlformats.org/officeDocument/2006/relationships/image" Target="../media/image18.w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wmf"/><Relationship Id="rId11" Type="http://schemas.openxmlformats.org/officeDocument/2006/relationships/oleObject" Target="../embeddings/oleObject14.bin"/><Relationship Id="rId5" Type="http://schemas.openxmlformats.org/officeDocument/2006/relationships/oleObject" Target="../embeddings/oleObject11.bin"/><Relationship Id="rId10" Type="http://schemas.openxmlformats.org/officeDocument/2006/relationships/image" Target="../media/image17.wmf"/><Relationship Id="rId4" Type="http://schemas.openxmlformats.org/officeDocument/2006/relationships/image" Target="../media/image2.jpeg"/><Relationship Id="rId9" Type="http://schemas.openxmlformats.org/officeDocument/2006/relationships/oleObject" Target="../embeddings/oleObject13.bin"/><Relationship Id="rId1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24.w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15.bin"/><Relationship Id="rId5" Type="http://schemas.openxmlformats.org/officeDocument/2006/relationships/image" Target="../media/image23.png"/><Relationship Id="rId4" Type="http://schemas.openxmlformats.org/officeDocument/2006/relationships/image" Target="../media/image2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2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png"/><Relationship Id="rId4" Type="http://schemas.openxmlformats.org/officeDocument/2006/relationships/image" Target="../media/image2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2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1.png"/><Relationship Id="rId4" Type="http://schemas.openxmlformats.org/officeDocument/2006/relationships/image" Target="../media/image2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2.jpe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13" Type="http://schemas.openxmlformats.org/officeDocument/2006/relationships/oleObject" Target="../embeddings/oleObject21.bin"/><Relationship Id="rId18" Type="http://schemas.openxmlformats.org/officeDocument/2006/relationships/image" Target="../media/image40.wmf"/><Relationship Id="rId3" Type="http://schemas.openxmlformats.org/officeDocument/2006/relationships/image" Target="../media/image1.jpeg"/><Relationship Id="rId7" Type="http://schemas.openxmlformats.org/officeDocument/2006/relationships/oleObject" Target="../embeddings/oleObject18.bin"/><Relationship Id="rId12" Type="http://schemas.openxmlformats.org/officeDocument/2006/relationships/image" Target="../media/image37.wmf"/><Relationship Id="rId17" Type="http://schemas.openxmlformats.org/officeDocument/2006/relationships/oleObject" Target="../embeddings/oleObject23.bin"/><Relationship Id="rId2" Type="http://schemas.openxmlformats.org/officeDocument/2006/relationships/notesSlide" Target="../notesSlides/notesSlide22.xml"/><Relationship Id="rId16" Type="http://schemas.openxmlformats.org/officeDocument/2006/relationships/image" Target="../media/image39.w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wmf"/><Relationship Id="rId11" Type="http://schemas.openxmlformats.org/officeDocument/2006/relationships/oleObject" Target="../embeddings/oleObject20.bin"/><Relationship Id="rId5" Type="http://schemas.openxmlformats.org/officeDocument/2006/relationships/oleObject" Target="../embeddings/oleObject17.bin"/><Relationship Id="rId15" Type="http://schemas.openxmlformats.org/officeDocument/2006/relationships/oleObject" Target="../embeddings/oleObject22.bin"/><Relationship Id="rId10" Type="http://schemas.openxmlformats.org/officeDocument/2006/relationships/image" Target="../media/image36.wmf"/><Relationship Id="rId19" Type="http://schemas.openxmlformats.org/officeDocument/2006/relationships/image" Target="../media/image41.png"/><Relationship Id="rId4" Type="http://schemas.openxmlformats.org/officeDocument/2006/relationships/image" Target="../media/image2.jpeg"/><Relationship Id="rId9" Type="http://schemas.openxmlformats.org/officeDocument/2006/relationships/oleObject" Target="../embeddings/oleObject19.bin"/><Relationship Id="rId14" Type="http://schemas.openxmlformats.org/officeDocument/2006/relationships/image" Target="../media/image38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2.png"/><Relationship Id="rId4" Type="http://schemas.openxmlformats.org/officeDocument/2006/relationships/image" Target="../media/image2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2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5.png"/><Relationship Id="rId4" Type="http://schemas.openxmlformats.org/officeDocument/2006/relationships/image" Target="../media/image2.jpe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1.jpeg"/><Relationship Id="rId7" Type="http://schemas.openxmlformats.org/officeDocument/2006/relationships/image" Target="../media/image4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2.jpe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13" Type="http://schemas.openxmlformats.org/officeDocument/2006/relationships/oleObject" Target="../embeddings/oleObject28.bin"/><Relationship Id="rId18" Type="http://schemas.openxmlformats.org/officeDocument/2006/relationships/oleObject" Target="../embeddings/oleObject30.bin"/><Relationship Id="rId26" Type="http://schemas.openxmlformats.org/officeDocument/2006/relationships/image" Target="../media/image57.wmf"/><Relationship Id="rId3" Type="http://schemas.openxmlformats.org/officeDocument/2006/relationships/image" Target="../media/image1.jpeg"/><Relationship Id="rId21" Type="http://schemas.openxmlformats.org/officeDocument/2006/relationships/image" Target="../media/image55.wmf"/><Relationship Id="rId7" Type="http://schemas.openxmlformats.org/officeDocument/2006/relationships/oleObject" Target="../embeddings/oleObject25.bin"/><Relationship Id="rId12" Type="http://schemas.openxmlformats.org/officeDocument/2006/relationships/image" Target="../media/image51.wmf"/><Relationship Id="rId17" Type="http://schemas.openxmlformats.org/officeDocument/2006/relationships/image" Target="../media/image53.wmf"/><Relationship Id="rId25" Type="http://schemas.openxmlformats.org/officeDocument/2006/relationships/oleObject" Target="../embeddings/oleObject34.bin"/><Relationship Id="rId2" Type="http://schemas.openxmlformats.org/officeDocument/2006/relationships/notesSlide" Target="../notesSlides/notesSlide27.xml"/><Relationship Id="rId16" Type="http://schemas.openxmlformats.org/officeDocument/2006/relationships/oleObject" Target="../embeddings/oleObject29.bin"/><Relationship Id="rId20" Type="http://schemas.openxmlformats.org/officeDocument/2006/relationships/oleObject" Target="../embeddings/oleObject31.bin"/><Relationship Id="rId29" Type="http://schemas.openxmlformats.org/officeDocument/2006/relationships/oleObject" Target="../embeddings/oleObject36.bin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wmf"/><Relationship Id="rId11" Type="http://schemas.openxmlformats.org/officeDocument/2006/relationships/oleObject" Target="../embeddings/oleObject27.bin"/><Relationship Id="rId24" Type="http://schemas.openxmlformats.org/officeDocument/2006/relationships/oleObject" Target="../embeddings/oleObject33.bin"/><Relationship Id="rId5" Type="http://schemas.openxmlformats.org/officeDocument/2006/relationships/oleObject" Target="../embeddings/oleObject24.bin"/><Relationship Id="rId15" Type="http://schemas.openxmlformats.org/officeDocument/2006/relationships/image" Target="../media/image23.png"/><Relationship Id="rId23" Type="http://schemas.openxmlformats.org/officeDocument/2006/relationships/image" Target="../media/image56.wmf"/><Relationship Id="rId28" Type="http://schemas.openxmlformats.org/officeDocument/2006/relationships/image" Target="../media/image58.wmf"/><Relationship Id="rId10" Type="http://schemas.openxmlformats.org/officeDocument/2006/relationships/image" Target="../media/image50.wmf"/><Relationship Id="rId19" Type="http://schemas.openxmlformats.org/officeDocument/2006/relationships/image" Target="../media/image54.wmf"/><Relationship Id="rId31" Type="http://schemas.openxmlformats.org/officeDocument/2006/relationships/image" Target="../media/image60.png"/><Relationship Id="rId4" Type="http://schemas.openxmlformats.org/officeDocument/2006/relationships/image" Target="../media/image2.jpeg"/><Relationship Id="rId9" Type="http://schemas.openxmlformats.org/officeDocument/2006/relationships/oleObject" Target="../embeddings/oleObject26.bin"/><Relationship Id="rId14" Type="http://schemas.openxmlformats.org/officeDocument/2006/relationships/image" Target="../media/image52.wmf"/><Relationship Id="rId22" Type="http://schemas.openxmlformats.org/officeDocument/2006/relationships/oleObject" Target="../embeddings/oleObject32.bin"/><Relationship Id="rId27" Type="http://schemas.openxmlformats.org/officeDocument/2006/relationships/oleObject" Target="../embeddings/oleObject35.bin"/><Relationship Id="rId30" Type="http://schemas.openxmlformats.org/officeDocument/2006/relationships/image" Target="../media/image59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wmf"/><Relationship Id="rId13" Type="http://schemas.openxmlformats.org/officeDocument/2006/relationships/oleObject" Target="../embeddings/oleObject41.bin"/><Relationship Id="rId18" Type="http://schemas.openxmlformats.org/officeDocument/2006/relationships/oleObject" Target="../embeddings/oleObject44.bin"/><Relationship Id="rId3" Type="http://schemas.openxmlformats.org/officeDocument/2006/relationships/image" Target="../media/image1.jpeg"/><Relationship Id="rId7" Type="http://schemas.openxmlformats.org/officeDocument/2006/relationships/oleObject" Target="../embeddings/oleObject38.bin"/><Relationship Id="rId12" Type="http://schemas.openxmlformats.org/officeDocument/2006/relationships/image" Target="../media/image64.wmf"/><Relationship Id="rId17" Type="http://schemas.openxmlformats.org/officeDocument/2006/relationships/image" Target="../media/image66.wmf"/><Relationship Id="rId2" Type="http://schemas.openxmlformats.org/officeDocument/2006/relationships/notesSlide" Target="../notesSlides/notesSlide31.xml"/><Relationship Id="rId16" Type="http://schemas.openxmlformats.org/officeDocument/2006/relationships/oleObject" Target="../embeddings/oleObject43.bin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1.wmf"/><Relationship Id="rId11" Type="http://schemas.openxmlformats.org/officeDocument/2006/relationships/oleObject" Target="../embeddings/oleObject40.bin"/><Relationship Id="rId5" Type="http://schemas.openxmlformats.org/officeDocument/2006/relationships/oleObject" Target="../embeddings/oleObject37.bin"/><Relationship Id="rId15" Type="http://schemas.openxmlformats.org/officeDocument/2006/relationships/image" Target="../media/image65.wmf"/><Relationship Id="rId10" Type="http://schemas.openxmlformats.org/officeDocument/2006/relationships/image" Target="../media/image63.wmf"/><Relationship Id="rId19" Type="http://schemas.openxmlformats.org/officeDocument/2006/relationships/image" Target="../media/image67.wmf"/><Relationship Id="rId4" Type="http://schemas.openxmlformats.org/officeDocument/2006/relationships/image" Target="../media/image2.jpeg"/><Relationship Id="rId9" Type="http://schemas.openxmlformats.org/officeDocument/2006/relationships/oleObject" Target="../embeddings/oleObject39.bin"/><Relationship Id="rId14" Type="http://schemas.openxmlformats.org/officeDocument/2006/relationships/oleObject" Target="../embeddings/oleObject42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6.bin"/><Relationship Id="rId13" Type="http://schemas.openxmlformats.org/officeDocument/2006/relationships/image" Target="../media/image71.wmf"/><Relationship Id="rId18" Type="http://schemas.openxmlformats.org/officeDocument/2006/relationships/oleObject" Target="../embeddings/oleObject51.bin"/><Relationship Id="rId3" Type="http://schemas.openxmlformats.org/officeDocument/2006/relationships/image" Target="../media/image1.jpeg"/><Relationship Id="rId21" Type="http://schemas.openxmlformats.org/officeDocument/2006/relationships/image" Target="../media/image75.wmf"/><Relationship Id="rId7" Type="http://schemas.openxmlformats.org/officeDocument/2006/relationships/image" Target="../media/image66.wmf"/><Relationship Id="rId12" Type="http://schemas.openxmlformats.org/officeDocument/2006/relationships/oleObject" Target="../embeddings/oleObject48.bin"/><Relationship Id="rId17" Type="http://schemas.openxmlformats.org/officeDocument/2006/relationships/image" Target="../media/image73.wmf"/><Relationship Id="rId2" Type="http://schemas.openxmlformats.org/officeDocument/2006/relationships/notesSlide" Target="../notesSlides/notesSlide32.xml"/><Relationship Id="rId16" Type="http://schemas.openxmlformats.org/officeDocument/2006/relationships/oleObject" Target="../embeddings/oleObject50.bin"/><Relationship Id="rId20" Type="http://schemas.openxmlformats.org/officeDocument/2006/relationships/oleObject" Target="../embeddings/oleObject52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45.bin"/><Relationship Id="rId11" Type="http://schemas.openxmlformats.org/officeDocument/2006/relationships/image" Target="../media/image70.wmf"/><Relationship Id="rId5" Type="http://schemas.openxmlformats.org/officeDocument/2006/relationships/image" Target="../media/image68.png"/><Relationship Id="rId15" Type="http://schemas.openxmlformats.org/officeDocument/2006/relationships/image" Target="../media/image72.wmf"/><Relationship Id="rId23" Type="http://schemas.openxmlformats.org/officeDocument/2006/relationships/image" Target="../media/image76.wmf"/><Relationship Id="rId10" Type="http://schemas.openxmlformats.org/officeDocument/2006/relationships/oleObject" Target="../embeddings/oleObject47.bin"/><Relationship Id="rId19" Type="http://schemas.openxmlformats.org/officeDocument/2006/relationships/image" Target="../media/image74.wmf"/><Relationship Id="rId4" Type="http://schemas.openxmlformats.org/officeDocument/2006/relationships/image" Target="../media/image2.jpeg"/><Relationship Id="rId9" Type="http://schemas.openxmlformats.org/officeDocument/2006/relationships/image" Target="../media/image69.wmf"/><Relationship Id="rId14" Type="http://schemas.openxmlformats.org/officeDocument/2006/relationships/oleObject" Target="../embeddings/oleObject49.bin"/><Relationship Id="rId22" Type="http://schemas.openxmlformats.org/officeDocument/2006/relationships/oleObject" Target="../embeddings/oleObject53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7.png"/><Relationship Id="rId4" Type="http://schemas.openxmlformats.org/officeDocument/2006/relationships/image" Target="../media/image2.jpe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wmf"/><Relationship Id="rId13" Type="http://schemas.openxmlformats.org/officeDocument/2006/relationships/oleObject" Target="../embeddings/oleObject58.bin"/><Relationship Id="rId18" Type="http://schemas.openxmlformats.org/officeDocument/2006/relationships/image" Target="../media/image84.wmf"/><Relationship Id="rId3" Type="http://schemas.openxmlformats.org/officeDocument/2006/relationships/image" Target="../media/image1.jpeg"/><Relationship Id="rId21" Type="http://schemas.openxmlformats.org/officeDocument/2006/relationships/oleObject" Target="../embeddings/oleObject62.bin"/><Relationship Id="rId7" Type="http://schemas.openxmlformats.org/officeDocument/2006/relationships/oleObject" Target="../embeddings/oleObject55.bin"/><Relationship Id="rId12" Type="http://schemas.openxmlformats.org/officeDocument/2006/relationships/image" Target="../media/image81.wmf"/><Relationship Id="rId17" Type="http://schemas.openxmlformats.org/officeDocument/2006/relationships/oleObject" Target="../embeddings/oleObject60.bin"/><Relationship Id="rId2" Type="http://schemas.openxmlformats.org/officeDocument/2006/relationships/notesSlide" Target="../notesSlides/notesSlide34.xml"/><Relationship Id="rId16" Type="http://schemas.openxmlformats.org/officeDocument/2006/relationships/image" Target="../media/image83.wmf"/><Relationship Id="rId20" Type="http://schemas.openxmlformats.org/officeDocument/2006/relationships/image" Target="../media/image85.w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8.wmf"/><Relationship Id="rId11" Type="http://schemas.openxmlformats.org/officeDocument/2006/relationships/oleObject" Target="../embeddings/oleObject57.bin"/><Relationship Id="rId24" Type="http://schemas.openxmlformats.org/officeDocument/2006/relationships/image" Target="../media/image87.png"/><Relationship Id="rId5" Type="http://schemas.openxmlformats.org/officeDocument/2006/relationships/oleObject" Target="../embeddings/oleObject54.bin"/><Relationship Id="rId15" Type="http://schemas.openxmlformats.org/officeDocument/2006/relationships/oleObject" Target="../embeddings/oleObject59.bin"/><Relationship Id="rId23" Type="http://schemas.openxmlformats.org/officeDocument/2006/relationships/oleObject" Target="../embeddings/oleObject63.bin"/><Relationship Id="rId10" Type="http://schemas.openxmlformats.org/officeDocument/2006/relationships/image" Target="../media/image80.wmf"/><Relationship Id="rId19" Type="http://schemas.openxmlformats.org/officeDocument/2006/relationships/oleObject" Target="../embeddings/oleObject61.bin"/><Relationship Id="rId4" Type="http://schemas.openxmlformats.org/officeDocument/2006/relationships/image" Target="../media/image2.jpeg"/><Relationship Id="rId9" Type="http://schemas.openxmlformats.org/officeDocument/2006/relationships/oleObject" Target="../embeddings/oleObject56.bin"/><Relationship Id="rId14" Type="http://schemas.openxmlformats.org/officeDocument/2006/relationships/image" Target="../media/image82.wmf"/><Relationship Id="rId22" Type="http://schemas.openxmlformats.org/officeDocument/2006/relationships/image" Target="../media/image86.w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wmf"/><Relationship Id="rId3" Type="http://schemas.openxmlformats.org/officeDocument/2006/relationships/image" Target="../media/image1.jpeg"/><Relationship Id="rId7" Type="http://schemas.openxmlformats.org/officeDocument/2006/relationships/oleObject" Target="../embeddings/oleObject64.bin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9.png"/><Relationship Id="rId5" Type="http://schemas.openxmlformats.org/officeDocument/2006/relationships/image" Target="../media/image88.png"/><Relationship Id="rId10" Type="http://schemas.openxmlformats.org/officeDocument/2006/relationships/image" Target="../media/image91.wmf"/><Relationship Id="rId4" Type="http://schemas.openxmlformats.org/officeDocument/2006/relationships/image" Target="../media/image2.jpeg"/><Relationship Id="rId9" Type="http://schemas.openxmlformats.org/officeDocument/2006/relationships/oleObject" Target="../embeddings/oleObject65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3.png"/><Relationship Id="rId5" Type="http://schemas.openxmlformats.org/officeDocument/2006/relationships/image" Target="../media/image92.png"/><Relationship Id="rId4" Type="http://schemas.openxmlformats.org/officeDocument/2006/relationships/image" Target="../media/image2.jpe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wmf"/><Relationship Id="rId13" Type="http://schemas.openxmlformats.org/officeDocument/2006/relationships/oleObject" Target="../embeddings/oleObject70.bin"/><Relationship Id="rId3" Type="http://schemas.openxmlformats.org/officeDocument/2006/relationships/image" Target="../media/image1.jpeg"/><Relationship Id="rId7" Type="http://schemas.openxmlformats.org/officeDocument/2006/relationships/oleObject" Target="../embeddings/oleObject67.bin"/><Relationship Id="rId12" Type="http://schemas.openxmlformats.org/officeDocument/2006/relationships/image" Target="../media/image75.wmf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6.wmf"/><Relationship Id="rId11" Type="http://schemas.openxmlformats.org/officeDocument/2006/relationships/oleObject" Target="../embeddings/oleObject69.bin"/><Relationship Id="rId5" Type="http://schemas.openxmlformats.org/officeDocument/2006/relationships/oleObject" Target="../embeddings/oleObject66.bin"/><Relationship Id="rId10" Type="http://schemas.openxmlformats.org/officeDocument/2006/relationships/image" Target="../media/image95.wmf"/><Relationship Id="rId4" Type="http://schemas.openxmlformats.org/officeDocument/2006/relationships/image" Target="../media/image2.jpeg"/><Relationship Id="rId9" Type="http://schemas.openxmlformats.org/officeDocument/2006/relationships/oleObject" Target="../embeddings/oleObject68.bin"/><Relationship Id="rId14" Type="http://schemas.openxmlformats.org/officeDocument/2006/relationships/image" Target="../media/image96.w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95.wmf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71.bin"/><Relationship Id="rId5" Type="http://schemas.openxmlformats.org/officeDocument/2006/relationships/image" Target="../media/image97.png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3" Type="http://schemas.openxmlformats.org/officeDocument/2006/relationships/image" Target="../media/image1.jpeg"/><Relationship Id="rId7" Type="http://schemas.openxmlformats.org/officeDocument/2006/relationships/image" Target="../media/image99.wmf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72.bin"/><Relationship Id="rId5" Type="http://schemas.openxmlformats.org/officeDocument/2006/relationships/image" Target="../media/image98.png"/><Relationship Id="rId10" Type="http://schemas.openxmlformats.org/officeDocument/2006/relationships/image" Target="../media/image101.wmf"/><Relationship Id="rId4" Type="http://schemas.openxmlformats.org/officeDocument/2006/relationships/image" Target="../media/image2.jpeg"/><Relationship Id="rId9" Type="http://schemas.openxmlformats.org/officeDocument/2006/relationships/oleObject" Target="../embeddings/oleObject73.bin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wmf"/><Relationship Id="rId13" Type="http://schemas.openxmlformats.org/officeDocument/2006/relationships/oleObject" Target="../embeddings/oleObject78.bin"/><Relationship Id="rId3" Type="http://schemas.openxmlformats.org/officeDocument/2006/relationships/image" Target="../media/image1.jpeg"/><Relationship Id="rId7" Type="http://schemas.openxmlformats.org/officeDocument/2006/relationships/oleObject" Target="../embeddings/oleObject75.bin"/><Relationship Id="rId12" Type="http://schemas.openxmlformats.org/officeDocument/2006/relationships/image" Target="../media/image102.wmf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6.wmf"/><Relationship Id="rId11" Type="http://schemas.openxmlformats.org/officeDocument/2006/relationships/oleObject" Target="../embeddings/oleObject77.bin"/><Relationship Id="rId5" Type="http://schemas.openxmlformats.org/officeDocument/2006/relationships/oleObject" Target="../embeddings/oleObject74.bin"/><Relationship Id="rId10" Type="http://schemas.openxmlformats.org/officeDocument/2006/relationships/image" Target="../media/image95.wmf"/><Relationship Id="rId4" Type="http://schemas.openxmlformats.org/officeDocument/2006/relationships/image" Target="../media/image2.jpeg"/><Relationship Id="rId9" Type="http://schemas.openxmlformats.org/officeDocument/2006/relationships/oleObject" Target="../embeddings/oleObject76.bin"/><Relationship Id="rId14" Type="http://schemas.openxmlformats.org/officeDocument/2006/relationships/image" Target="../media/image103.w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wmf"/><Relationship Id="rId13" Type="http://schemas.openxmlformats.org/officeDocument/2006/relationships/oleObject" Target="../embeddings/oleObject83.bin"/><Relationship Id="rId18" Type="http://schemas.openxmlformats.org/officeDocument/2006/relationships/image" Target="../media/image110.wmf"/><Relationship Id="rId3" Type="http://schemas.openxmlformats.org/officeDocument/2006/relationships/image" Target="../media/image1.jpeg"/><Relationship Id="rId21" Type="http://schemas.openxmlformats.org/officeDocument/2006/relationships/oleObject" Target="../embeddings/oleObject87.bin"/><Relationship Id="rId7" Type="http://schemas.openxmlformats.org/officeDocument/2006/relationships/oleObject" Target="../embeddings/oleObject80.bin"/><Relationship Id="rId12" Type="http://schemas.openxmlformats.org/officeDocument/2006/relationships/image" Target="../media/image107.wmf"/><Relationship Id="rId17" Type="http://schemas.openxmlformats.org/officeDocument/2006/relationships/oleObject" Target="../embeddings/oleObject85.bin"/><Relationship Id="rId25" Type="http://schemas.openxmlformats.org/officeDocument/2006/relationships/image" Target="../media/image113.wmf"/><Relationship Id="rId2" Type="http://schemas.openxmlformats.org/officeDocument/2006/relationships/notesSlide" Target="../notesSlides/notesSlide43.xml"/><Relationship Id="rId16" Type="http://schemas.openxmlformats.org/officeDocument/2006/relationships/image" Target="../media/image109.wmf"/><Relationship Id="rId20" Type="http://schemas.openxmlformats.org/officeDocument/2006/relationships/image" Target="../media/image111.w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4.wmf"/><Relationship Id="rId11" Type="http://schemas.openxmlformats.org/officeDocument/2006/relationships/oleObject" Target="../embeddings/oleObject82.bin"/><Relationship Id="rId24" Type="http://schemas.openxmlformats.org/officeDocument/2006/relationships/oleObject" Target="../embeddings/oleObject89.bin"/><Relationship Id="rId5" Type="http://schemas.openxmlformats.org/officeDocument/2006/relationships/oleObject" Target="../embeddings/oleObject79.bin"/><Relationship Id="rId15" Type="http://schemas.openxmlformats.org/officeDocument/2006/relationships/oleObject" Target="../embeddings/oleObject84.bin"/><Relationship Id="rId23" Type="http://schemas.openxmlformats.org/officeDocument/2006/relationships/image" Target="../media/image112.wmf"/><Relationship Id="rId10" Type="http://schemas.openxmlformats.org/officeDocument/2006/relationships/image" Target="../media/image106.wmf"/><Relationship Id="rId19" Type="http://schemas.openxmlformats.org/officeDocument/2006/relationships/oleObject" Target="../embeddings/oleObject86.bin"/><Relationship Id="rId4" Type="http://schemas.openxmlformats.org/officeDocument/2006/relationships/image" Target="../media/image2.jpeg"/><Relationship Id="rId9" Type="http://schemas.openxmlformats.org/officeDocument/2006/relationships/oleObject" Target="../embeddings/oleObject81.bin"/><Relationship Id="rId14" Type="http://schemas.openxmlformats.org/officeDocument/2006/relationships/image" Target="../media/image108.wmf"/><Relationship Id="rId22" Type="http://schemas.openxmlformats.org/officeDocument/2006/relationships/oleObject" Target="../embeddings/oleObject88.bin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1.bin"/><Relationship Id="rId13" Type="http://schemas.openxmlformats.org/officeDocument/2006/relationships/image" Target="../media/image118.wmf"/><Relationship Id="rId3" Type="http://schemas.openxmlformats.org/officeDocument/2006/relationships/image" Target="../media/image1.jpeg"/><Relationship Id="rId7" Type="http://schemas.openxmlformats.org/officeDocument/2006/relationships/image" Target="../media/image115.wmf"/><Relationship Id="rId12" Type="http://schemas.openxmlformats.org/officeDocument/2006/relationships/oleObject" Target="../embeddings/oleObject93.bin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90.bin"/><Relationship Id="rId11" Type="http://schemas.openxmlformats.org/officeDocument/2006/relationships/image" Target="../media/image117.wmf"/><Relationship Id="rId5" Type="http://schemas.openxmlformats.org/officeDocument/2006/relationships/image" Target="../media/image114.png"/><Relationship Id="rId15" Type="http://schemas.openxmlformats.org/officeDocument/2006/relationships/image" Target="../media/image119.wmf"/><Relationship Id="rId10" Type="http://schemas.openxmlformats.org/officeDocument/2006/relationships/oleObject" Target="../embeddings/oleObject92.bin"/><Relationship Id="rId4" Type="http://schemas.openxmlformats.org/officeDocument/2006/relationships/image" Target="../media/image2.jpeg"/><Relationship Id="rId9" Type="http://schemas.openxmlformats.org/officeDocument/2006/relationships/image" Target="../media/image116.wmf"/><Relationship Id="rId14" Type="http://schemas.openxmlformats.org/officeDocument/2006/relationships/oleObject" Target="../embeddings/oleObject94.bin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wmf"/><Relationship Id="rId13" Type="http://schemas.openxmlformats.org/officeDocument/2006/relationships/oleObject" Target="../embeddings/oleObject99.bin"/><Relationship Id="rId18" Type="http://schemas.openxmlformats.org/officeDocument/2006/relationships/image" Target="../media/image123.wmf"/><Relationship Id="rId3" Type="http://schemas.openxmlformats.org/officeDocument/2006/relationships/image" Target="../media/image1.jpeg"/><Relationship Id="rId21" Type="http://schemas.openxmlformats.org/officeDocument/2006/relationships/oleObject" Target="../embeddings/oleObject104.bin"/><Relationship Id="rId7" Type="http://schemas.openxmlformats.org/officeDocument/2006/relationships/oleObject" Target="../embeddings/oleObject96.bin"/><Relationship Id="rId12" Type="http://schemas.openxmlformats.org/officeDocument/2006/relationships/image" Target="../media/image107.wmf"/><Relationship Id="rId17" Type="http://schemas.openxmlformats.org/officeDocument/2006/relationships/oleObject" Target="../embeddings/oleObject101.bin"/><Relationship Id="rId2" Type="http://schemas.openxmlformats.org/officeDocument/2006/relationships/notesSlide" Target="../notesSlides/notesSlide45.xml"/><Relationship Id="rId16" Type="http://schemas.openxmlformats.org/officeDocument/2006/relationships/image" Target="../media/image122.wmf"/><Relationship Id="rId20" Type="http://schemas.openxmlformats.org/officeDocument/2006/relationships/oleObject" Target="../embeddings/oleObject103.bin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0.wmf"/><Relationship Id="rId11" Type="http://schemas.openxmlformats.org/officeDocument/2006/relationships/oleObject" Target="../embeddings/oleObject98.bin"/><Relationship Id="rId5" Type="http://schemas.openxmlformats.org/officeDocument/2006/relationships/oleObject" Target="../embeddings/oleObject95.bin"/><Relationship Id="rId15" Type="http://schemas.openxmlformats.org/officeDocument/2006/relationships/oleObject" Target="../embeddings/oleObject100.bin"/><Relationship Id="rId10" Type="http://schemas.openxmlformats.org/officeDocument/2006/relationships/image" Target="../media/image106.wmf"/><Relationship Id="rId19" Type="http://schemas.openxmlformats.org/officeDocument/2006/relationships/oleObject" Target="../embeddings/oleObject102.bin"/><Relationship Id="rId4" Type="http://schemas.openxmlformats.org/officeDocument/2006/relationships/image" Target="../media/image2.jpeg"/><Relationship Id="rId9" Type="http://schemas.openxmlformats.org/officeDocument/2006/relationships/oleObject" Target="../embeddings/oleObject97.bin"/><Relationship Id="rId14" Type="http://schemas.openxmlformats.org/officeDocument/2006/relationships/image" Target="../media/image108.wmf"/><Relationship Id="rId22" Type="http://schemas.openxmlformats.org/officeDocument/2006/relationships/image" Target="../media/image124.jpe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127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6.png"/><Relationship Id="rId5" Type="http://schemas.openxmlformats.org/officeDocument/2006/relationships/image" Target="../media/image125.png"/><Relationship Id="rId4" Type="http://schemas.openxmlformats.org/officeDocument/2006/relationships/image" Target="../media/image2.jpe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8.png"/><Relationship Id="rId4" Type="http://schemas.openxmlformats.org/officeDocument/2006/relationships/image" Target="../media/image2.jpe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0.png"/><Relationship Id="rId5" Type="http://schemas.openxmlformats.org/officeDocument/2006/relationships/image" Target="../media/image129.png"/><Relationship Id="rId4" Type="http://schemas.openxmlformats.org/officeDocument/2006/relationships/image" Target="../media/image2.jpe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1.png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image" Target="../media/image1.jpeg"/><Relationship Id="rId7" Type="http://schemas.openxmlformats.org/officeDocument/2006/relationships/oleObject" Target="../embeddings/oleObject2.bin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2.jpe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image" Target="../media/image1.jpeg"/><Relationship Id="rId7" Type="http://schemas.openxmlformats.org/officeDocument/2006/relationships/oleObject" Target="../embeddings/oleObject4.bin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image" Target="../media/image1.jpeg"/><Relationship Id="rId7" Type="http://schemas.openxmlformats.org/officeDocument/2006/relationships/customXml" Target="../ink/ink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13" Type="http://schemas.openxmlformats.org/officeDocument/2006/relationships/oleObject" Target="../embeddings/oleObject9.bin"/><Relationship Id="rId3" Type="http://schemas.openxmlformats.org/officeDocument/2006/relationships/image" Target="../media/image1.jpeg"/><Relationship Id="rId7" Type="http://schemas.openxmlformats.org/officeDocument/2006/relationships/oleObject" Target="../embeddings/oleObject6.bin"/><Relationship Id="rId12" Type="http://schemas.openxmlformats.org/officeDocument/2006/relationships/image" Target="../media/image11.wmf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13.w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wmf"/><Relationship Id="rId11" Type="http://schemas.openxmlformats.org/officeDocument/2006/relationships/oleObject" Target="../embeddings/oleObject8.bin"/><Relationship Id="rId5" Type="http://schemas.openxmlformats.org/officeDocument/2006/relationships/oleObject" Target="../embeddings/oleObject5.bin"/><Relationship Id="rId15" Type="http://schemas.openxmlformats.org/officeDocument/2006/relationships/oleObject" Target="../embeddings/oleObject10.bin"/><Relationship Id="rId10" Type="http://schemas.openxmlformats.org/officeDocument/2006/relationships/image" Target="../media/image10.wmf"/><Relationship Id="rId4" Type="http://schemas.openxmlformats.org/officeDocument/2006/relationships/image" Target="../media/image2.jpeg"/><Relationship Id="rId9" Type="http://schemas.openxmlformats.org/officeDocument/2006/relationships/oleObject" Target="../embeddings/oleObject7.bin"/><Relationship Id="rId14" Type="http://schemas.openxmlformats.org/officeDocument/2006/relationships/image" Target="../media/image12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7"/>
          <p:cNvSpPr>
            <a:spLocks noChangeArrowheads="1"/>
          </p:cNvSpPr>
          <p:nvPr/>
        </p:nvSpPr>
        <p:spPr bwMode="auto">
          <a:xfrm>
            <a:off x="179388" y="2832493"/>
            <a:ext cx="11641015" cy="1420830"/>
          </a:xfrm>
          <a:prstGeom prst="rect">
            <a:avLst/>
          </a:prstGeom>
          <a:solidFill>
            <a:srgbClr val="00467F"/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4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第九章 一维搜索</a:t>
            </a:r>
          </a:p>
        </p:txBody>
      </p:sp>
      <p:pic>
        <p:nvPicPr>
          <p:cNvPr id="7" name="Picture 2" descr="https://timgsa.baidu.com/timg?image&amp;quality=80&amp;size=b9999_10000&amp;sec=1588692978485&amp;di=455fcb5487d35872cb916953400ed65c&amp;imgtype=0&amp;src=http%3A%2F%2Fimg2.imgtn.bdimg.com%2Fit%2Fu%3D2914887327%2C667118234%26fm%3D214%26gp%3D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15887"/>
            <a:ext cx="1024261" cy="1014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" descr="https://timgsa.baidu.com/timg?image&amp;quality=80&amp;size=b9999_10000&amp;sec=1588692981859&amp;di=9b7afc46b400c1cc6e18420af80ca174&amp;imgtype=0&amp;src=http%3A%2F%2Fimg1.imgtn.bdimg.com%2Fit%2Fu%3D3942671111%2C3829192374%26fm%3D214%26gp%3D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0618" y="271627"/>
            <a:ext cx="2969982" cy="578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文本框 11"/>
          <p:cNvSpPr txBox="1">
            <a:spLocks noChangeArrowheads="1"/>
          </p:cNvSpPr>
          <p:nvPr/>
        </p:nvSpPr>
        <p:spPr bwMode="auto">
          <a:xfrm>
            <a:off x="984964" y="1242032"/>
            <a:ext cx="10029861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4800" b="1" dirty="0">
                <a:solidFill>
                  <a:srgbClr val="0046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最优化理论和方法</a:t>
            </a:r>
            <a:endParaRPr lang="en-US" altLang="zh-CN" sz="4800" b="1" dirty="0">
              <a:solidFill>
                <a:srgbClr val="00467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Theories and Approaches for Optimization</a:t>
            </a:r>
            <a:endParaRPr lang="zh-CN" altLang="en-US" sz="32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11"/>
          <p:cNvSpPr txBox="1">
            <a:spLocks noChangeArrowheads="1"/>
          </p:cNvSpPr>
          <p:nvPr/>
        </p:nvSpPr>
        <p:spPr bwMode="auto">
          <a:xfrm>
            <a:off x="1790542" y="4361220"/>
            <a:ext cx="10029861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00467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自动化学院（人工智能学院）</a:t>
            </a:r>
            <a:endParaRPr lang="en-US" altLang="zh-CN" sz="2400" b="1" dirty="0">
              <a:solidFill>
                <a:srgbClr val="00467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r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00467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主讲人：方峰</a:t>
            </a:r>
            <a:endParaRPr lang="en-US" altLang="zh-CN" sz="2400" b="1" dirty="0">
              <a:solidFill>
                <a:srgbClr val="00467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r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00467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科技馆</a:t>
            </a:r>
            <a:r>
              <a:rPr lang="en-US" altLang="zh-CN" sz="2400" b="1" dirty="0">
                <a:solidFill>
                  <a:srgbClr val="00467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810</a:t>
            </a:r>
          </a:p>
          <a:p>
            <a:pPr algn="r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rgbClr val="00467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fangf@hdu.edu.cn</a:t>
            </a:r>
          </a:p>
        </p:txBody>
      </p:sp>
    </p:spTree>
    <p:extLst>
      <p:ext uri="{BB962C8B-B14F-4D97-AF65-F5344CB8AC3E}">
        <p14:creationId xmlns:p14="http://schemas.microsoft.com/office/powerpoint/2010/main" val="2584500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Picture 2" descr="https://timgsa.baidu.com/timg?image&amp;quality=80&amp;size=b9999_10000&amp;sec=1588692978485&amp;di=455fcb5487d35872cb916953400ed65c&amp;imgtype=0&amp;src=http%3A%2F%2Fimg2.imgtn.bdimg.com%2Fit%2Fu%3D2914887327%2C667118234%26fm%3D214%26gp%3D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7606" y="18434"/>
            <a:ext cx="1024261" cy="1014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3" name="Picture 4" descr="https://timgsa.baidu.com/timg?image&amp;quality=80&amp;size=b9999_10000&amp;sec=1588692981859&amp;di=9b7afc46b400c1cc6e18420af80ca174&amp;imgtype=0&amp;src=http%3A%2F%2Fimg1.imgtn.bdimg.com%2Fit%2Fu%3D3942671111%2C3829192374%26fm%3D214%26gp%3D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7556" y="164014"/>
            <a:ext cx="2969982" cy="578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直接连接符 11"/>
          <p:cNvCxnSpPr/>
          <p:nvPr/>
        </p:nvCxnSpPr>
        <p:spPr>
          <a:xfrm>
            <a:off x="81280" y="809299"/>
            <a:ext cx="7786326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8"/>
          <p:cNvSpPr txBox="1">
            <a:spLocks noChangeArrowheads="1"/>
          </p:cNvSpPr>
          <p:nvPr/>
        </p:nvSpPr>
        <p:spPr bwMode="auto">
          <a:xfrm>
            <a:off x="837922" y="153961"/>
            <a:ext cx="648743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b="1" dirty="0">
                <a:solidFill>
                  <a:srgbClr val="0046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1 </a:t>
            </a:r>
            <a:r>
              <a:rPr lang="zh-CN" altLang="en-US" sz="3600" b="1" dirty="0">
                <a:solidFill>
                  <a:srgbClr val="0046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一维搜索</a:t>
            </a:r>
          </a:p>
        </p:txBody>
      </p:sp>
      <p:sp>
        <p:nvSpPr>
          <p:cNvPr id="26" name="燕尾形 25"/>
          <p:cNvSpPr/>
          <p:nvPr/>
        </p:nvSpPr>
        <p:spPr bwMode="auto">
          <a:xfrm>
            <a:off x="295275" y="273195"/>
            <a:ext cx="276225" cy="349904"/>
          </a:xfrm>
          <a:prstGeom prst="chevron">
            <a:avLst>
              <a:gd name="adj" fmla="val 37480"/>
            </a:avLst>
          </a:prstGeom>
          <a:solidFill>
            <a:srgbClr val="00467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27" name="燕尾形 26"/>
          <p:cNvSpPr/>
          <p:nvPr/>
        </p:nvSpPr>
        <p:spPr bwMode="auto">
          <a:xfrm>
            <a:off x="563432" y="274629"/>
            <a:ext cx="276225" cy="349904"/>
          </a:xfrm>
          <a:prstGeom prst="chevron">
            <a:avLst>
              <a:gd name="adj" fmla="val 37480"/>
            </a:avLst>
          </a:prstGeom>
          <a:solidFill>
            <a:srgbClr val="00467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24" name="Rectangle 5"/>
          <p:cNvSpPr>
            <a:spLocks noChangeArrowheads="1"/>
          </p:cNvSpPr>
          <p:nvPr/>
        </p:nvSpPr>
        <p:spPr bwMode="auto">
          <a:xfrm>
            <a:off x="217487" y="1035209"/>
            <a:ext cx="4175125" cy="58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457200" indent="-457200">
              <a:lnSpc>
                <a:spcPct val="125000"/>
              </a:lnSpc>
              <a:buClrTx/>
              <a:buFont typeface="Wingdings" panose="05000000000000000000" pitchFamily="2" charset="2"/>
              <a:buChar char="p"/>
            </a:pPr>
            <a:r>
              <a:rPr kumimoji="1"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一维搜索算法的闭性</a:t>
            </a:r>
            <a:endParaRPr kumimoji="1" lang="en-US" altLang="zh-CN" sz="28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577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36" y="1698251"/>
            <a:ext cx="11007187" cy="37776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571500" y="5607946"/>
            <a:ext cx="11142980" cy="973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7200" indent="-457200">
              <a:lnSpc>
                <a:spcPct val="125000"/>
              </a:lnSpc>
              <a:buClrTx/>
              <a:buFont typeface="Wingdings" panose="05000000000000000000" pitchFamily="2" charset="2"/>
              <a:buChar char="u"/>
            </a:pPr>
            <a:r>
              <a:rPr kumimoji="1"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算法映射是否具有闭性对于计算结果具有重要影响，如果算法在任意点处均是闭的，则算法产生的任何点列都收敛于解集合。</a:t>
            </a:r>
            <a:endParaRPr kumimoji="1"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370754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s://timgsa.baidu.com/timg?image&amp;quality=80&amp;size=b9999_10000&amp;sec=1588692978485&amp;di=455fcb5487d35872cb916953400ed65c&amp;imgtype=0&amp;src=http%3A%2F%2Fimg2.imgtn.bdimg.com%2Fit%2Fu%3D2914887327%2C667118234%26fm%3D214%26gp%3D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15888"/>
            <a:ext cx="1023937" cy="101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4" descr="https://timgsa.baidu.com/timg?image&amp;quality=80&amp;size=b9999_10000&amp;sec=1588692981859&amp;di=9b7afc46b400c1cc6e18420af80ca174&amp;imgtype=0&amp;src=http%3A%2F%2Fimg1.imgtn.bdimg.com%2Fit%2Fu%3D3942671111%2C3829192374%26fm%3D214%26gp%3D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0338" y="271463"/>
            <a:ext cx="297021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4" name="菱形 2"/>
          <p:cNvSpPr>
            <a:spLocks noChangeArrowheads="1"/>
          </p:cNvSpPr>
          <p:nvPr/>
        </p:nvSpPr>
        <p:spPr bwMode="auto">
          <a:xfrm>
            <a:off x="1833563" y="2414588"/>
            <a:ext cx="2800350" cy="2801937"/>
          </a:xfrm>
          <a:prstGeom prst="diamond">
            <a:avLst/>
          </a:prstGeom>
          <a:solidFill>
            <a:srgbClr val="0046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buFont typeface="Arial" charset="0"/>
              <a:buNone/>
            </a:pPr>
            <a:endParaRPr lang="zh-CN" altLang="en-US">
              <a:solidFill>
                <a:srgbClr val="FFFFFF"/>
              </a:solidFill>
              <a:latin typeface="Arial" charset="0"/>
              <a:ea typeface="微软雅黑" pitchFamily="34" charset="-122"/>
              <a:sym typeface="Arial" charset="0"/>
            </a:endParaRPr>
          </a:p>
        </p:txBody>
      </p:sp>
      <p:cxnSp>
        <p:nvCxnSpPr>
          <p:cNvPr id="5125" name="直接连接符 4"/>
          <p:cNvCxnSpPr>
            <a:cxnSpLocks noChangeShapeType="1"/>
          </p:cNvCxnSpPr>
          <p:nvPr/>
        </p:nvCxnSpPr>
        <p:spPr bwMode="auto">
          <a:xfrm>
            <a:off x="2828925" y="1625600"/>
            <a:ext cx="1355725" cy="1357313"/>
          </a:xfrm>
          <a:prstGeom prst="line">
            <a:avLst/>
          </a:prstGeom>
          <a:noFill/>
          <a:ln w="6350">
            <a:solidFill>
              <a:srgbClr val="96969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6" name="直接连接符 5"/>
          <p:cNvCxnSpPr>
            <a:cxnSpLocks noChangeShapeType="1"/>
          </p:cNvCxnSpPr>
          <p:nvPr/>
        </p:nvCxnSpPr>
        <p:spPr bwMode="auto">
          <a:xfrm flipH="1">
            <a:off x="1639888" y="2030413"/>
            <a:ext cx="1581150" cy="1581150"/>
          </a:xfrm>
          <a:prstGeom prst="line">
            <a:avLst/>
          </a:prstGeom>
          <a:noFill/>
          <a:ln w="6350">
            <a:solidFill>
              <a:srgbClr val="96969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7" name="直接连接符 6"/>
          <p:cNvCxnSpPr>
            <a:cxnSpLocks noChangeShapeType="1"/>
          </p:cNvCxnSpPr>
          <p:nvPr/>
        </p:nvCxnSpPr>
        <p:spPr bwMode="auto">
          <a:xfrm flipV="1">
            <a:off x="2436813" y="3349625"/>
            <a:ext cx="2654300" cy="2655888"/>
          </a:xfrm>
          <a:prstGeom prst="line">
            <a:avLst/>
          </a:prstGeom>
          <a:noFill/>
          <a:ln w="6350">
            <a:solidFill>
              <a:srgbClr val="96969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28" name="平行四边形 7"/>
          <p:cNvSpPr>
            <a:spLocks noChangeArrowheads="1"/>
          </p:cNvSpPr>
          <p:nvPr/>
        </p:nvSpPr>
        <p:spPr bwMode="auto">
          <a:xfrm>
            <a:off x="3233738" y="4379913"/>
            <a:ext cx="7459662" cy="503237"/>
          </a:xfrm>
          <a:prstGeom prst="parallelogram">
            <a:avLst>
              <a:gd name="adj" fmla="val 96077"/>
            </a:avLst>
          </a:prstGeom>
          <a:solidFill>
            <a:srgbClr val="6262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buFont typeface="Arial" charset="0"/>
              <a:buNone/>
            </a:pPr>
            <a:endParaRPr lang="zh-CN" altLang="en-US">
              <a:solidFill>
                <a:srgbClr val="FFFFFF"/>
              </a:solidFill>
              <a:latin typeface="Arial" charset="0"/>
              <a:ea typeface="微软雅黑" pitchFamily="34" charset="-122"/>
              <a:sym typeface="Arial" charset="0"/>
            </a:endParaRPr>
          </a:p>
        </p:txBody>
      </p:sp>
      <p:sp>
        <p:nvSpPr>
          <p:cNvPr id="5129" name="文本框 8"/>
          <p:cNvSpPr txBox="1">
            <a:spLocks noChangeArrowheads="1"/>
          </p:cNvSpPr>
          <p:nvPr/>
        </p:nvSpPr>
        <p:spPr bwMode="auto">
          <a:xfrm>
            <a:off x="5237163" y="2984500"/>
            <a:ext cx="290099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9pPr>
          </a:lstStyle>
          <a:p>
            <a:r>
              <a:rPr lang="zh-CN" altLang="en-US" sz="4800" b="1" dirty="0">
                <a:solidFill>
                  <a:srgbClr val="00467F"/>
                </a:solidFill>
                <a:latin typeface="Arial" charset="0"/>
                <a:ea typeface="微软雅黑" pitchFamily="34" charset="-122"/>
                <a:sym typeface="Arial" charset="0"/>
              </a:rPr>
              <a:t>试探法</a:t>
            </a:r>
          </a:p>
        </p:txBody>
      </p:sp>
      <p:sp>
        <p:nvSpPr>
          <p:cNvPr id="5130" name="文本框 3"/>
          <p:cNvSpPr txBox="1">
            <a:spLocks noChangeArrowheads="1"/>
          </p:cNvSpPr>
          <p:nvPr/>
        </p:nvSpPr>
        <p:spPr bwMode="auto">
          <a:xfrm>
            <a:off x="2801938" y="2982913"/>
            <a:ext cx="798512" cy="144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9pPr>
          </a:lstStyle>
          <a:p>
            <a:pPr eaLnBrk="1" hangingPunct="1">
              <a:buFont typeface="Arial" charset="0"/>
              <a:buNone/>
            </a:pPr>
            <a:r>
              <a:rPr lang="en-US" altLang="zh-CN" sz="8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8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627584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Picture 2" descr="https://timgsa.baidu.com/timg?image&amp;quality=80&amp;size=b9999_10000&amp;sec=1588692978485&amp;di=455fcb5487d35872cb916953400ed65c&amp;imgtype=0&amp;src=http%3A%2F%2Fimg2.imgtn.bdimg.com%2Fit%2Fu%3D2914887327%2C667118234%26fm%3D214%26gp%3D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7606" y="18434"/>
            <a:ext cx="1024261" cy="1014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3" name="Picture 4" descr="https://timgsa.baidu.com/timg?image&amp;quality=80&amp;size=b9999_10000&amp;sec=1588692981859&amp;di=9b7afc46b400c1cc6e18420af80ca174&amp;imgtype=0&amp;src=http%3A%2F%2Fimg1.imgtn.bdimg.com%2Fit%2Fu%3D3942671111%2C3829192374%26fm%3D214%26gp%3D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7556" y="164014"/>
            <a:ext cx="2969982" cy="578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直接连接符 11"/>
          <p:cNvCxnSpPr/>
          <p:nvPr/>
        </p:nvCxnSpPr>
        <p:spPr>
          <a:xfrm>
            <a:off x="81280" y="809299"/>
            <a:ext cx="7786326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8"/>
          <p:cNvSpPr txBox="1">
            <a:spLocks noChangeArrowheads="1"/>
          </p:cNvSpPr>
          <p:nvPr/>
        </p:nvSpPr>
        <p:spPr bwMode="auto">
          <a:xfrm>
            <a:off x="837922" y="153961"/>
            <a:ext cx="648743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b="1" dirty="0">
                <a:solidFill>
                  <a:srgbClr val="0046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2 </a:t>
            </a:r>
            <a:r>
              <a:rPr lang="zh-CN" altLang="en-US" sz="3600" b="1" dirty="0">
                <a:solidFill>
                  <a:srgbClr val="0046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试探法</a:t>
            </a:r>
          </a:p>
        </p:txBody>
      </p:sp>
      <p:sp>
        <p:nvSpPr>
          <p:cNvPr id="26" name="燕尾形 25"/>
          <p:cNvSpPr/>
          <p:nvPr/>
        </p:nvSpPr>
        <p:spPr bwMode="auto">
          <a:xfrm>
            <a:off x="295275" y="273195"/>
            <a:ext cx="276225" cy="349904"/>
          </a:xfrm>
          <a:prstGeom prst="chevron">
            <a:avLst>
              <a:gd name="adj" fmla="val 37480"/>
            </a:avLst>
          </a:prstGeom>
          <a:solidFill>
            <a:srgbClr val="00467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27" name="燕尾形 26"/>
          <p:cNvSpPr/>
          <p:nvPr/>
        </p:nvSpPr>
        <p:spPr bwMode="auto">
          <a:xfrm>
            <a:off x="563432" y="274629"/>
            <a:ext cx="276225" cy="349904"/>
          </a:xfrm>
          <a:prstGeom prst="chevron">
            <a:avLst>
              <a:gd name="adj" fmla="val 37480"/>
            </a:avLst>
          </a:prstGeom>
          <a:solidFill>
            <a:srgbClr val="00467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1187730" y="2723655"/>
            <a:ext cx="7704137" cy="3409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457200" indent="-457200">
              <a:lnSpc>
                <a:spcPct val="200000"/>
              </a:lnSpc>
              <a:buClrTx/>
              <a:buFont typeface="Wingdings" pitchFamily="2" charset="2"/>
              <a:buChar char="ü"/>
            </a:pPr>
            <a:r>
              <a:rPr kumimoji="1"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黄金分割法</a:t>
            </a:r>
            <a:r>
              <a:rPr kumimoji="1"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kumimoji="1"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只使用目标函数值</a:t>
            </a:r>
            <a:r>
              <a:rPr kumimoji="1" lang="en-US" altLang="zh-CN" sz="2800" b="1" i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kumimoji="1"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kumimoji="1"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200000"/>
              </a:lnSpc>
              <a:buClrTx/>
              <a:buFont typeface="Wingdings" pitchFamily="2" charset="2"/>
              <a:buChar char="ü"/>
            </a:pPr>
            <a:r>
              <a:rPr kumimoji="1"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Fibonacci</a:t>
            </a:r>
            <a:r>
              <a:rPr kumimoji="1"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方法（只使用目标函数值</a:t>
            </a:r>
            <a:r>
              <a:rPr kumimoji="1" lang="en-US" altLang="zh-CN" sz="28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kumimoji="1"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kumimoji="1"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200000"/>
              </a:lnSpc>
              <a:buClrTx/>
              <a:buFont typeface="Wingdings" pitchFamily="2" charset="2"/>
              <a:buChar char="ü"/>
            </a:pPr>
            <a:r>
              <a:rPr kumimoji="1"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二分法（只使用目标函数的一阶导数</a:t>
            </a:r>
            <a:r>
              <a:rPr kumimoji="1" lang="en-US" altLang="zh-CN" sz="28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f’</a:t>
            </a:r>
            <a:r>
              <a:rPr kumimoji="1"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kumimoji="1"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200000"/>
              </a:lnSpc>
              <a:buClrTx/>
              <a:buFont typeface="Wingdings" pitchFamily="2" charset="2"/>
              <a:buChar char="ü"/>
            </a:pPr>
            <a:r>
              <a:rPr kumimoji="1"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进退法</a:t>
            </a:r>
            <a:endParaRPr kumimoji="1"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839657" y="1570921"/>
            <a:ext cx="8741727" cy="630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buClrTx/>
              <a:buFont typeface="Wingdings" pitchFamily="2" charset="2"/>
              <a:buNone/>
            </a:pPr>
            <a:r>
              <a:rPr kumimoji="1"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按某种方式找试探点，通过</a:t>
            </a:r>
            <a:r>
              <a:rPr kumimoji="1"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一系列试探点</a:t>
            </a:r>
            <a:r>
              <a:rPr kumimoji="1"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来确定极小值</a:t>
            </a:r>
            <a:endParaRPr kumimoji="1"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555705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Picture 2" descr="https://timgsa.baidu.com/timg?image&amp;quality=80&amp;size=b9999_10000&amp;sec=1588692978485&amp;di=455fcb5487d35872cb916953400ed65c&amp;imgtype=0&amp;src=http%3A%2F%2Fimg2.imgtn.bdimg.com%2Fit%2Fu%3D2914887327%2C667118234%26fm%3D214%26gp%3D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7606" y="18434"/>
            <a:ext cx="1024261" cy="1014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3" name="Picture 4" descr="https://timgsa.baidu.com/timg?image&amp;quality=80&amp;size=b9999_10000&amp;sec=1588692981859&amp;di=9b7afc46b400c1cc6e18420af80ca174&amp;imgtype=0&amp;src=http%3A%2F%2Fimg1.imgtn.bdimg.com%2Fit%2Fu%3D3942671111%2C3829192374%26fm%3D214%26gp%3D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7556" y="164014"/>
            <a:ext cx="2969982" cy="578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直接连接符 11"/>
          <p:cNvCxnSpPr/>
          <p:nvPr/>
        </p:nvCxnSpPr>
        <p:spPr>
          <a:xfrm>
            <a:off x="81280" y="809299"/>
            <a:ext cx="7786326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8"/>
          <p:cNvSpPr txBox="1">
            <a:spLocks noChangeArrowheads="1"/>
          </p:cNvSpPr>
          <p:nvPr/>
        </p:nvSpPr>
        <p:spPr bwMode="auto">
          <a:xfrm>
            <a:off x="837922" y="153961"/>
            <a:ext cx="648743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b="1" dirty="0">
                <a:solidFill>
                  <a:srgbClr val="0046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2.1 </a:t>
            </a:r>
            <a:r>
              <a:rPr lang="zh-CN" altLang="en-US" sz="3600" b="1" dirty="0">
                <a:solidFill>
                  <a:srgbClr val="0046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试探法</a:t>
            </a:r>
            <a:r>
              <a:rPr lang="en-US" altLang="zh-CN" sz="3600" b="1" dirty="0">
                <a:solidFill>
                  <a:srgbClr val="0046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---0.618</a:t>
            </a:r>
            <a:r>
              <a:rPr lang="zh-CN" altLang="en-US" sz="3600" b="1" dirty="0">
                <a:solidFill>
                  <a:srgbClr val="0046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法</a:t>
            </a:r>
          </a:p>
        </p:txBody>
      </p:sp>
      <p:sp>
        <p:nvSpPr>
          <p:cNvPr id="26" name="燕尾形 25"/>
          <p:cNvSpPr/>
          <p:nvPr/>
        </p:nvSpPr>
        <p:spPr bwMode="auto">
          <a:xfrm>
            <a:off x="295275" y="273195"/>
            <a:ext cx="276225" cy="349904"/>
          </a:xfrm>
          <a:prstGeom prst="chevron">
            <a:avLst>
              <a:gd name="adj" fmla="val 37480"/>
            </a:avLst>
          </a:prstGeom>
          <a:solidFill>
            <a:srgbClr val="00467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27" name="燕尾形 26"/>
          <p:cNvSpPr/>
          <p:nvPr/>
        </p:nvSpPr>
        <p:spPr bwMode="auto">
          <a:xfrm>
            <a:off x="563432" y="274629"/>
            <a:ext cx="276225" cy="349904"/>
          </a:xfrm>
          <a:prstGeom prst="chevron">
            <a:avLst>
              <a:gd name="adj" fmla="val 37480"/>
            </a:avLst>
          </a:prstGeom>
          <a:solidFill>
            <a:srgbClr val="00467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437153" y="1009174"/>
            <a:ext cx="5039087" cy="581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7200" indent="-457200">
              <a:lnSpc>
                <a:spcPct val="125000"/>
              </a:lnSpc>
              <a:buClrTx/>
              <a:buFont typeface="Wingdings" panose="05000000000000000000" pitchFamily="2" charset="2"/>
              <a:buChar char="n"/>
            </a:pPr>
            <a:r>
              <a:rPr kumimoji="1" lang="en-US" altLang="zh-CN" sz="2800" dirty="0">
                <a:solidFill>
                  <a:srgbClr val="C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黄金分割法（</a:t>
            </a:r>
            <a:r>
              <a:rPr kumimoji="1" lang="en-US" altLang="zh-CN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0.618</a:t>
            </a:r>
            <a:r>
              <a:rPr kumimoji="1"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法）</a:t>
            </a:r>
            <a:endParaRPr kumimoji="1" lang="en-US" altLang="zh-CN" sz="28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653053" y="1577499"/>
            <a:ext cx="7993062" cy="5118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25000"/>
              </a:lnSpc>
              <a:buClrTx/>
              <a:buFont typeface="Wingdings" pitchFamily="2" charset="2"/>
              <a:buNone/>
            </a:pPr>
            <a:r>
              <a:rPr kumimoji="1"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求解一元单值函数     在闭区间          上的极小点。</a:t>
            </a:r>
            <a:endParaRPr kumimoji="1"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3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5506709"/>
              </p:ext>
            </p:extLst>
          </p:nvPr>
        </p:nvGraphicFramePr>
        <p:xfrm>
          <a:off x="3237503" y="1698149"/>
          <a:ext cx="284162" cy="35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64957" imgH="203024" progId="Equation.DSMT4">
                  <p:embed/>
                </p:oleObj>
              </mc:Choice>
              <mc:Fallback>
                <p:oleObj name="Equation" r:id="rId5" imgW="164957" imgH="2030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7503" y="1698149"/>
                        <a:ext cx="284162" cy="350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5186336"/>
              </p:ext>
            </p:extLst>
          </p:nvPr>
        </p:nvGraphicFramePr>
        <p:xfrm>
          <a:off x="4913903" y="1655287"/>
          <a:ext cx="808037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469696" imgH="253890" progId="Equation.DSMT4">
                  <p:embed/>
                </p:oleObj>
              </mc:Choice>
              <mc:Fallback>
                <p:oleObj name="Equation" r:id="rId7" imgW="469696" imgH="2538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13903" y="1655287"/>
                        <a:ext cx="808037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653052" y="2123599"/>
            <a:ext cx="9781268" cy="5118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buClrTx/>
              <a:buFont typeface="Wingdings" pitchFamily="2" charset="2"/>
              <a:buNone/>
            </a:pPr>
            <a:r>
              <a:rPr kumimoji="1" lang="zh-CN" altLang="en-US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前提：</a:t>
            </a:r>
            <a:r>
              <a:rPr kumimoji="1"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目标函数     在区间          是</a:t>
            </a:r>
            <a:r>
              <a:rPr kumimoji="1" lang="zh-CN" altLang="en-US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单峰</a:t>
            </a:r>
            <a:r>
              <a:rPr kumimoji="1"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的，即存在唯一局部极小点。</a:t>
            </a:r>
            <a:endParaRPr kumimoji="1"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8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3078341"/>
              </p:ext>
            </p:extLst>
          </p:nvPr>
        </p:nvGraphicFramePr>
        <p:xfrm>
          <a:off x="2961278" y="2210912"/>
          <a:ext cx="284162" cy="350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64957" imgH="203024" progId="Equation.DSMT4">
                  <p:embed/>
                </p:oleObj>
              </mc:Choice>
              <mc:Fallback>
                <p:oleObj name="Equation" r:id="rId9" imgW="164957" imgH="2030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1278" y="2210912"/>
                        <a:ext cx="284162" cy="350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800012"/>
              </p:ext>
            </p:extLst>
          </p:nvPr>
        </p:nvGraphicFramePr>
        <p:xfrm>
          <a:off x="4253503" y="2196624"/>
          <a:ext cx="808037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469696" imgH="253890" progId="Equation.DSMT4">
                  <p:embed/>
                </p:oleObj>
              </mc:Choice>
              <mc:Fallback>
                <p:oleObj name="Equation" r:id="rId11" imgW="469696" imgH="2538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3503" y="2196624"/>
                        <a:ext cx="808037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580028" y="3190876"/>
            <a:ext cx="3095625" cy="5118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25000"/>
              </a:lnSpc>
              <a:buClrTx/>
              <a:buFont typeface="Wingdings" pitchFamily="2" charset="2"/>
              <a:buNone/>
            </a:pPr>
            <a:r>
              <a:rPr kumimoji="1" lang="zh-CN" altLang="en-US" sz="2400" b="1" u="sng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单峰函数定义</a:t>
            </a:r>
            <a:endParaRPr kumimoji="1" lang="en-US" altLang="zh-CN" sz="2400" b="1" u="sng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1" name="Picture 16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028" y="3699987"/>
            <a:ext cx="5924550" cy="267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18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4348" y="4074637"/>
            <a:ext cx="2390775" cy="2087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4856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Picture 2" descr="https://timgsa.baidu.com/timg?image&amp;quality=80&amp;size=b9999_10000&amp;sec=1588692978485&amp;di=455fcb5487d35872cb916953400ed65c&amp;imgtype=0&amp;src=http%3A%2F%2Fimg2.imgtn.bdimg.com%2Fit%2Fu%3D2914887327%2C667118234%26fm%3D214%26gp%3D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7606" y="18434"/>
            <a:ext cx="1024261" cy="1014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3" name="Picture 4" descr="https://timgsa.baidu.com/timg?image&amp;quality=80&amp;size=b9999_10000&amp;sec=1588692981859&amp;di=9b7afc46b400c1cc6e18420af80ca174&amp;imgtype=0&amp;src=http%3A%2F%2Fimg1.imgtn.bdimg.com%2Fit%2Fu%3D3942671111%2C3829192374%26fm%3D214%26gp%3D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7556" y="164014"/>
            <a:ext cx="2969982" cy="578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直接连接符 11"/>
          <p:cNvCxnSpPr/>
          <p:nvPr/>
        </p:nvCxnSpPr>
        <p:spPr>
          <a:xfrm>
            <a:off x="81280" y="809299"/>
            <a:ext cx="7786326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8"/>
          <p:cNvSpPr txBox="1">
            <a:spLocks noChangeArrowheads="1"/>
          </p:cNvSpPr>
          <p:nvPr/>
        </p:nvSpPr>
        <p:spPr bwMode="auto">
          <a:xfrm>
            <a:off x="837922" y="153961"/>
            <a:ext cx="648743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b="1" dirty="0">
                <a:solidFill>
                  <a:srgbClr val="0046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2.1 </a:t>
            </a:r>
            <a:r>
              <a:rPr lang="zh-CN" altLang="en-US" sz="3600" b="1" dirty="0">
                <a:solidFill>
                  <a:srgbClr val="0046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试探法</a:t>
            </a:r>
            <a:r>
              <a:rPr lang="en-US" altLang="zh-CN" sz="3600" b="1" dirty="0">
                <a:solidFill>
                  <a:srgbClr val="0046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---0.618</a:t>
            </a:r>
            <a:r>
              <a:rPr lang="zh-CN" altLang="en-US" sz="3600" b="1" dirty="0">
                <a:solidFill>
                  <a:srgbClr val="0046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法</a:t>
            </a:r>
          </a:p>
        </p:txBody>
      </p:sp>
      <p:sp>
        <p:nvSpPr>
          <p:cNvPr id="26" name="燕尾形 25"/>
          <p:cNvSpPr/>
          <p:nvPr/>
        </p:nvSpPr>
        <p:spPr bwMode="auto">
          <a:xfrm>
            <a:off x="295275" y="273195"/>
            <a:ext cx="276225" cy="349904"/>
          </a:xfrm>
          <a:prstGeom prst="chevron">
            <a:avLst>
              <a:gd name="adj" fmla="val 37480"/>
            </a:avLst>
          </a:prstGeom>
          <a:solidFill>
            <a:srgbClr val="00467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27" name="燕尾形 26"/>
          <p:cNvSpPr/>
          <p:nvPr/>
        </p:nvSpPr>
        <p:spPr bwMode="auto">
          <a:xfrm>
            <a:off x="563432" y="274629"/>
            <a:ext cx="276225" cy="349904"/>
          </a:xfrm>
          <a:prstGeom prst="chevron">
            <a:avLst>
              <a:gd name="adj" fmla="val 37480"/>
            </a:avLst>
          </a:prstGeom>
          <a:solidFill>
            <a:srgbClr val="00467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437153" y="1009174"/>
            <a:ext cx="5039087" cy="581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7200" indent="-457200">
              <a:lnSpc>
                <a:spcPct val="125000"/>
              </a:lnSpc>
              <a:buClrTx/>
              <a:buFont typeface="Wingdings" panose="05000000000000000000" pitchFamily="2" charset="2"/>
              <a:buChar char="n"/>
            </a:pPr>
            <a:r>
              <a:rPr kumimoji="1" lang="en-US" altLang="zh-CN" sz="2800" dirty="0">
                <a:solidFill>
                  <a:srgbClr val="C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黄金分割法（</a:t>
            </a:r>
            <a:r>
              <a:rPr kumimoji="1" lang="en-US" altLang="zh-CN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0.618</a:t>
            </a:r>
            <a:r>
              <a:rPr kumimoji="1"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法）</a:t>
            </a:r>
            <a:endParaRPr kumimoji="1" lang="en-US" altLang="zh-CN" sz="28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437153" y="1822441"/>
            <a:ext cx="2519543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buClrTx/>
              <a:buFont typeface="Wingdings" pitchFamily="2" charset="2"/>
              <a:buNone/>
            </a:pPr>
            <a:r>
              <a:rPr kumimoji="1" lang="zh-CN" altLang="en-US" sz="2400" b="1" u="sng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单峰函数性质</a:t>
            </a:r>
            <a:endParaRPr kumimoji="1" lang="en-US" altLang="zh-CN" sz="2400" b="1" u="sng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88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5" y="2431524"/>
            <a:ext cx="6109086" cy="16570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8851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0201" y="1822441"/>
            <a:ext cx="5646970" cy="4532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733311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Picture 2" descr="https://timgsa.baidu.com/timg?image&amp;quality=80&amp;size=b9999_10000&amp;sec=1588692978485&amp;di=455fcb5487d35872cb916953400ed65c&amp;imgtype=0&amp;src=http%3A%2F%2Fimg2.imgtn.bdimg.com%2Fit%2Fu%3D2914887327%2C667118234%26fm%3D214%26gp%3D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7606" y="18434"/>
            <a:ext cx="1024261" cy="1014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3" name="Picture 4" descr="https://timgsa.baidu.com/timg?image&amp;quality=80&amp;size=b9999_10000&amp;sec=1588692981859&amp;di=9b7afc46b400c1cc6e18420af80ca174&amp;imgtype=0&amp;src=http%3A%2F%2Fimg1.imgtn.bdimg.com%2Fit%2Fu%3D3942671111%2C3829192374%26fm%3D214%26gp%3D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7556" y="164014"/>
            <a:ext cx="2969982" cy="578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直接连接符 11"/>
          <p:cNvCxnSpPr/>
          <p:nvPr/>
        </p:nvCxnSpPr>
        <p:spPr>
          <a:xfrm>
            <a:off x="81280" y="809299"/>
            <a:ext cx="7786326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8"/>
          <p:cNvSpPr txBox="1">
            <a:spLocks noChangeArrowheads="1"/>
          </p:cNvSpPr>
          <p:nvPr/>
        </p:nvSpPr>
        <p:spPr bwMode="auto">
          <a:xfrm>
            <a:off x="837922" y="153961"/>
            <a:ext cx="648743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b="1" dirty="0">
                <a:solidFill>
                  <a:srgbClr val="0046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2.1 </a:t>
            </a:r>
            <a:r>
              <a:rPr lang="zh-CN" altLang="en-US" sz="3600" b="1" dirty="0">
                <a:solidFill>
                  <a:srgbClr val="0046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试探法</a:t>
            </a:r>
            <a:r>
              <a:rPr lang="en-US" altLang="zh-CN" sz="3600" b="1" dirty="0">
                <a:solidFill>
                  <a:srgbClr val="0046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---0.618</a:t>
            </a:r>
            <a:r>
              <a:rPr lang="zh-CN" altLang="en-US" sz="3600" b="1" dirty="0">
                <a:solidFill>
                  <a:srgbClr val="0046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法</a:t>
            </a:r>
          </a:p>
        </p:txBody>
      </p:sp>
      <p:sp>
        <p:nvSpPr>
          <p:cNvPr id="26" name="燕尾形 25"/>
          <p:cNvSpPr/>
          <p:nvPr/>
        </p:nvSpPr>
        <p:spPr bwMode="auto">
          <a:xfrm>
            <a:off x="295275" y="273195"/>
            <a:ext cx="276225" cy="349904"/>
          </a:xfrm>
          <a:prstGeom prst="chevron">
            <a:avLst>
              <a:gd name="adj" fmla="val 37480"/>
            </a:avLst>
          </a:prstGeom>
          <a:solidFill>
            <a:srgbClr val="00467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27" name="燕尾形 26"/>
          <p:cNvSpPr/>
          <p:nvPr/>
        </p:nvSpPr>
        <p:spPr bwMode="auto">
          <a:xfrm>
            <a:off x="563432" y="274629"/>
            <a:ext cx="276225" cy="349904"/>
          </a:xfrm>
          <a:prstGeom prst="chevron">
            <a:avLst>
              <a:gd name="adj" fmla="val 37480"/>
            </a:avLst>
          </a:prstGeom>
          <a:solidFill>
            <a:srgbClr val="00467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437153" y="1009174"/>
            <a:ext cx="5039087" cy="581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7200" indent="-457200">
              <a:lnSpc>
                <a:spcPct val="125000"/>
              </a:lnSpc>
              <a:buClrTx/>
              <a:buFont typeface="Wingdings" panose="05000000000000000000" pitchFamily="2" charset="2"/>
              <a:buChar char="n"/>
            </a:pPr>
            <a:r>
              <a:rPr kumimoji="1" lang="en-US" altLang="zh-CN" sz="2800" dirty="0">
                <a:solidFill>
                  <a:srgbClr val="C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黄金分割法（</a:t>
            </a:r>
            <a:r>
              <a:rPr kumimoji="1" lang="en-US" altLang="zh-CN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0.618</a:t>
            </a:r>
            <a:r>
              <a:rPr kumimoji="1"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法）</a:t>
            </a:r>
            <a:endParaRPr kumimoji="1" lang="en-US" altLang="zh-CN" sz="28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4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1557338"/>
            <a:ext cx="4572000" cy="2519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Rectangle 5"/>
          <p:cNvSpPr>
            <a:spLocks noChangeArrowheads="1"/>
          </p:cNvSpPr>
          <p:nvPr/>
        </p:nvSpPr>
        <p:spPr bwMode="auto">
          <a:xfrm>
            <a:off x="935038" y="4276725"/>
            <a:ext cx="7850187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25000"/>
              </a:lnSpc>
              <a:buClrTx/>
              <a:buFont typeface="Wingdings" pitchFamily="2" charset="2"/>
              <a:buNone/>
            </a:pPr>
            <a:r>
              <a:rPr kumimoji="1"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思路：</a:t>
            </a:r>
            <a:r>
              <a:rPr kumimoji="1" lang="zh-CN" alt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挑选区间         中的点</a:t>
            </a:r>
            <a:r>
              <a:rPr kumimoji="1"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，计算对应的目标函数值，通过比较</a:t>
            </a:r>
            <a:r>
              <a:rPr kumimoji="1" lang="zh-CN" alt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不断缩小极小点所在的区域</a:t>
            </a:r>
            <a:r>
              <a:rPr kumimoji="1" lang="zh-CN" altLang="en-US" sz="2400" dirty="0">
                <a:latin typeface="Times New Roman" pitchFamily="18" charset="0"/>
                <a:ea typeface="楷体_GB2312" pitchFamily="49" charset="-122"/>
              </a:rPr>
              <a:t>。</a:t>
            </a:r>
            <a:endParaRPr kumimoji="1" lang="en-US" altLang="zh-CN" sz="2400" dirty="0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29" name="Rectangle 5"/>
          <p:cNvSpPr>
            <a:spLocks noChangeArrowheads="1"/>
          </p:cNvSpPr>
          <p:nvPr/>
        </p:nvSpPr>
        <p:spPr bwMode="auto">
          <a:xfrm>
            <a:off x="900113" y="5538788"/>
            <a:ext cx="6767512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25000"/>
              </a:lnSpc>
              <a:buClrTx/>
              <a:buFont typeface="Wingdings" pitchFamily="2" charset="2"/>
              <a:buNone/>
            </a:pPr>
            <a:r>
              <a:rPr kumimoji="1" lang="zh-CN" altLang="en-US" sz="2400" u="sng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关键：如何选择合适的点 ？</a:t>
            </a:r>
            <a:endParaRPr kumimoji="1" lang="en-US" altLang="zh-CN" sz="2400" u="sng" dirty="0">
              <a:solidFill>
                <a:srgbClr val="FF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2660467"/>
              </p:ext>
            </p:extLst>
          </p:nvPr>
        </p:nvGraphicFramePr>
        <p:xfrm>
          <a:off x="3250543" y="4374976"/>
          <a:ext cx="7239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723600" imgH="355320" progId="Equation.DSMT4">
                  <p:embed/>
                </p:oleObj>
              </mc:Choice>
              <mc:Fallback>
                <p:oleObj name="Equation" r:id="rId6" imgW="723600" imgH="355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250543" y="4374976"/>
                        <a:ext cx="723900" cy="355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65778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Picture 2" descr="https://timgsa.baidu.com/timg?image&amp;quality=80&amp;size=b9999_10000&amp;sec=1588692978485&amp;di=455fcb5487d35872cb916953400ed65c&amp;imgtype=0&amp;src=http%3A%2F%2Fimg2.imgtn.bdimg.com%2Fit%2Fu%3D2914887327%2C667118234%26fm%3D214%26gp%3D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7606" y="18434"/>
            <a:ext cx="1024261" cy="1014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3" name="Picture 4" descr="https://timgsa.baidu.com/timg?image&amp;quality=80&amp;size=b9999_10000&amp;sec=1588692981859&amp;di=9b7afc46b400c1cc6e18420af80ca174&amp;imgtype=0&amp;src=http%3A%2F%2Fimg1.imgtn.bdimg.com%2Fit%2Fu%3D3942671111%2C3829192374%26fm%3D214%26gp%3D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7556" y="164014"/>
            <a:ext cx="2969982" cy="578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直接连接符 11"/>
          <p:cNvCxnSpPr/>
          <p:nvPr/>
        </p:nvCxnSpPr>
        <p:spPr>
          <a:xfrm>
            <a:off x="81280" y="809299"/>
            <a:ext cx="7786326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8"/>
          <p:cNvSpPr txBox="1">
            <a:spLocks noChangeArrowheads="1"/>
          </p:cNvSpPr>
          <p:nvPr/>
        </p:nvSpPr>
        <p:spPr bwMode="auto">
          <a:xfrm>
            <a:off x="837922" y="153961"/>
            <a:ext cx="648743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b="1" dirty="0">
                <a:solidFill>
                  <a:srgbClr val="0046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2.1 </a:t>
            </a:r>
            <a:r>
              <a:rPr lang="zh-CN" altLang="en-US" sz="3600" b="1" dirty="0">
                <a:solidFill>
                  <a:srgbClr val="0046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试探法</a:t>
            </a:r>
            <a:r>
              <a:rPr lang="en-US" altLang="zh-CN" sz="3600" b="1" dirty="0">
                <a:solidFill>
                  <a:srgbClr val="0046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---0.618</a:t>
            </a:r>
            <a:r>
              <a:rPr lang="zh-CN" altLang="en-US" sz="3600" b="1" dirty="0">
                <a:solidFill>
                  <a:srgbClr val="0046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法</a:t>
            </a:r>
          </a:p>
        </p:txBody>
      </p:sp>
      <p:sp>
        <p:nvSpPr>
          <p:cNvPr id="26" name="燕尾形 25"/>
          <p:cNvSpPr/>
          <p:nvPr/>
        </p:nvSpPr>
        <p:spPr bwMode="auto">
          <a:xfrm>
            <a:off x="295275" y="273195"/>
            <a:ext cx="276225" cy="349904"/>
          </a:xfrm>
          <a:prstGeom prst="chevron">
            <a:avLst>
              <a:gd name="adj" fmla="val 37480"/>
            </a:avLst>
          </a:prstGeom>
          <a:solidFill>
            <a:srgbClr val="00467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27" name="燕尾形 26"/>
          <p:cNvSpPr/>
          <p:nvPr/>
        </p:nvSpPr>
        <p:spPr bwMode="auto">
          <a:xfrm>
            <a:off x="563432" y="274629"/>
            <a:ext cx="276225" cy="349904"/>
          </a:xfrm>
          <a:prstGeom prst="chevron">
            <a:avLst>
              <a:gd name="adj" fmla="val 37480"/>
            </a:avLst>
          </a:prstGeom>
          <a:solidFill>
            <a:srgbClr val="00467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418383" y="1004734"/>
            <a:ext cx="5039087" cy="581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7200" indent="-457200">
              <a:lnSpc>
                <a:spcPct val="125000"/>
              </a:lnSpc>
              <a:buClrTx/>
              <a:buFont typeface="Wingdings" panose="05000000000000000000" pitchFamily="2" charset="2"/>
              <a:buChar char="n"/>
            </a:pPr>
            <a:r>
              <a:rPr kumimoji="1" lang="en-US" altLang="zh-CN" sz="2800" dirty="0">
                <a:solidFill>
                  <a:srgbClr val="C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黄金分割法（</a:t>
            </a:r>
            <a:r>
              <a:rPr kumimoji="1" lang="en-US" altLang="zh-CN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0.618</a:t>
            </a:r>
            <a:r>
              <a:rPr kumimoji="1"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法）</a:t>
            </a:r>
            <a:endParaRPr kumimoji="1" lang="en-US" altLang="zh-CN" sz="28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987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023" y="1565920"/>
            <a:ext cx="10716977" cy="528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直接连接符 3"/>
          <p:cNvCxnSpPr/>
          <p:nvPr/>
        </p:nvCxnSpPr>
        <p:spPr>
          <a:xfrm>
            <a:off x="5817511" y="1981200"/>
            <a:ext cx="4251049" cy="1016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1503680" y="2326640"/>
            <a:ext cx="8564880" cy="4064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61587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Picture 2" descr="https://timgsa.baidu.com/timg?image&amp;quality=80&amp;size=b9999_10000&amp;sec=1588692978485&amp;di=455fcb5487d35872cb916953400ed65c&amp;imgtype=0&amp;src=http%3A%2F%2Fimg2.imgtn.bdimg.com%2Fit%2Fu%3D2914887327%2C667118234%26fm%3D214%26gp%3D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7606" y="18434"/>
            <a:ext cx="1024261" cy="1014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3" name="Picture 4" descr="https://timgsa.baidu.com/timg?image&amp;quality=80&amp;size=b9999_10000&amp;sec=1588692981859&amp;di=9b7afc46b400c1cc6e18420af80ca174&amp;imgtype=0&amp;src=http%3A%2F%2Fimg1.imgtn.bdimg.com%2Fit%2Fu%3D3942671111%2C3829192374%26fm%3D214%26gp%3D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7556" y="164014"/>
            <a:ext cx="2969982" cy="578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直接连接符 11"/>
          <p:cNvCxnSpPr/>
          <p:nvPr/>
        </p:nvCxnSpPr>
        <p:spPr>
          <a:xfrm>
            <a:off x="81280" y="809299"/>
            <a:ext cx="7786326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8"/>
          <p:cNvSpPr txBox="1">
            <a:spLocks noChangeArrowheads="1"/>
          </p:cNvSpPr>
          <p:nvPr/>
        </p:nvSpPr>
        <p:spPr bwMode="auto">
          <a:xfrm>
            <a:off x="837922" y="153961"/>
            <a:ext cx="648743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b="1" dirty="0">
                <a:solidFill>
                  <a:srgbClr val="0046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2.1 </a:t>
            </a:r>
            <a:r>
              <a:rPr lang="zh-CN" altLang="en-US" sz="3600" b="1" dirty="0">
                <a:solidFill>
                  <a:srgbClr val="0046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试探法</a:t>
            </a:r>
            <a:r>
              <a:rPr lang="en-US" altLang="zh-CN" sz="3600" b="1" dirty="0">
                <a:solidFill>
                  <a:srgbClr val="0046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---0.618</a:t>
            </a:r>
            <a:r>
              <a:rPr lang="zh-CN" altLang="en-US" sz="3600" b="1" dirty="0">
                <a:solidFill>
                  <a:srgbClr val="0046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法</a:t>
            </a:r>
          </a:p>
        </p:txBody>
      </p:sp>
      <p:sp>
        <p:nvSpPr>
          <p:cNvPr id="26" name="燕尾形 25"/>
          <p:cNvSpPr/>
          <p:nvPr/>
        </p:nvSpPr>
        <p:spPr bwMode="auto">
          <a:xfrm>
            <a:off x="295275" y="273195"/>
            <a:ext cx="276225" cy="349904"/>
          </a:xfrm>
          <a:prstGeom prst="chevron">
            <a:avLst>
              <a:gd name="adj" fmla="val 37480"/>
            </a:avLst>
          </a:prstGeom>
          <a:solidFill>
            <a:srgbClr val="00467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27" name="燕尾形 26"/>
          <p:cNvSpPr/>
          <p:nvPr/>
        </p:nvSpPr>
        <p:spPr bwMode="auto">
          <a:xfrm>
            <a:off x="563432" y="274629"/>
            <a:ext cx="276225" cy="349904"/>
          </a:xfrm>
          <a:prstGeom prst="chevron">
            <a:avLst>
              <a:gd name="adj" fmla="val 37480"/>
            </a:avLst>
          </a:prstGeom>
          <a:solidFill>
            <a:srgbClr val="00467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418383" y="1004734"/>
            <a:ext cx="5039087" cy="581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7200" indent="-457200">
              <a:lnSpc>
                <a:spcPct val="125000"/>
              </a:lnSpc>
              <a:buClrTx/>
              <a:buFont typeface="Wingdings" panose="05000000000000000000" pitchFamily="2" charset="2"/>
              <a:buChar char="n"/>
            </a:pPr>
            <a:r>
              <a:rPr kumimoji="1" lang="en-US" altLang="zh-CN" sz="2800" dirty="0">
                <a:solidFill>
                  <a:srgbClr val="C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黄金分割法（</a:t>
            </a:r>
            <a:r>
              <a:rPr kumimoji="1" lang="en-US" altLang="zh-CN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0.618</a:t>
            </a:r>
            <a:r>
              <a:rPr kumimoji="1"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法）</a:t>
            </a:r>
            <a:endParaRPr kumimoji="1" lang="en-US" altLang="zh-CN" sz="28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089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432" y="1918653"/>
            <a:ext cx="10620375" cy="391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139872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Picture 2" descr="https://timgsa.baidu.com/timg?image&amp;quality=80&amp;size=b9999_10000&amp;sec=1588692978485&amp;di=455fcb5487d35872cb916953400ed65c&amp;imgtype=0&amp;src=http%3A%2F%2Fimg2.imgtn.bdimg.com%2Fit%2Fu%3D2914887327%2C667118234%26fm%3D214%26gp%3D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7606" y="18434"/>
            <a:ext cx="1024261" cy="1014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3" name="Picture 4" descr="https://timgsa.baidu.com/timg?image&amp;quality=80&amp;size=b9999_10000&amp;sec=1588692981859&amp;di=9b7afc46b400c1cc6e18420af80ca174&amp;imgtype=0&amp;src=http%3A%2F%2Fimg1.imgtn.bdimg.com%2Fit%2Fu%3D3942671111%2C3829192374%26fm%3D214%26gp%3D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7556" y="164014"/>
            <a:ext cx="2969982" cy="578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直接连接符 11"/>
          <p:cNvCxnSpPr/>
          <p:nvPr/>
        </p:nvCxnSpPr>
        <p:spPr>
          <a:xfrm>
            <a:off x="81280" y="809299"/>
            <a:ext cx="7786326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8"/>
          <p:cNvSpPr txBox="1">
            <a:spLocks noChangeArrowheads="1"/>
          </p:cNvSpPr>
          <p:nvPr/>
        </p:nvSpPr>
        <p:spPr bwMode="auto">
          <a:xfrm>
            <a:off x="837922" y="153961"/>
            <a:ext cx="648743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b="1" dirty="0">
                <a:solidFill>
                  <a:srgbClr val="0046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2.1 </a:t>
            </a:r>
            <a:r>
              <a:rPr lang="zh-CN" altLang="en-US" sz="3600" b="1" dirty="0">
                <a:solidFill>
                  <a:srgbClr val="0046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试探法</a:t>
            </a:r>
            <a:r>
              <a:rPr lang="en-US" altLang="zh-CN" sz="3600" b="1" dirty="0">
                <a:solidFill>
                  <a:srgbClr val="0046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---0.618</a:t>
            </a:r>
            <a:r>
              <a:rPr lang="zh-CN" altLang="en-US" sz="3600" b="1" dirty="0">
                <a:solidFill>
                  <a:srgbClr val="0046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法</a:t>
            </a:r>
          </a:p>
        </p:txBody>
      </p:sp>
      <p:sp>
        <p:nvSpPr>
          <p:cNvPr id="26" name="燕尾形 25"/>
          <p:cNvSpPr/>
          <p:nvPr/>
        </p:nvSpPr>
        <p:spPr bwMode="auto">
          <a:xfrm>
            <a:off x="295275" y="273195"/>
            <a:ext cx="276225" cy="349904"/>
          </a:xfrm>
          <a:prstGeom prst="chevron">
            <a:avLst>
              <a:gd name="adj" fmla="val 37480"/>
            </a:avLst>
          </a:prstGeom>
          <a:solidFill>
            <a:srgbClr val="00467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27" name="燕尾形 26"/>
          <p:cNvSpPr/>
          <p:nvPr/>
        </p:nvSpPr>
        <p:spPr bwMode="auto">
          <a:xfrm>
            <a:off x="563432" y="274629"/>
            <a:ext cx="276225" cy="349904"/>
          </a:xfrm>
          <a:prstGeom prst="chevron">
            <a:avLst>
              <a:gd name="adj" fmla="val 37480"/>
            </a:avLst>
          </a:prstGeom>
          <a:solidFill>
            <a:srgbClr val="00467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418383" y="1004734"/>
            <a:ext cx="5039087" cy="581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7200" indent="-457200">
              <a:lnSpc>
                <a:spcPct val="125000"/>
              </a:lnSpc>
              <a:buClrTx/>
              <a:buFont typeface="Wingdings" panose="05000000000000000000" pitchFamily="2" charset="2"/>
              <a:buChar char="n"/>
            </a:pPr>
            <a:r>
              <a:rPr kumimoji="1" lang="en-US" altLang="zh-CN" sz="2800" dirty="0">
                <a:solidFill>
                  <a:srgbClr val="C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黄金分割法（</a:t>
            </a:r>
            <a:r>
              <a:rPr kumimoji="1" lang="en-US" altLang="zh-CN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0.618</a:t>
            </a:r>
            <a:r>
              <a:rPr kumimoji="1"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法）</a:t>
            </a:r>
            <a:endParaRPr kumimoji="1" lang="en-US" altLang="zh-CN" sz="28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220027" y="1464320"/>
            <a:ext cx="11677333" cy="1092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buClrTx/>
            </a:pPr>
            <a:r>
              <a:rPr kumimoji="1" lang="en-US" altLang="zh-CN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    取某个特定值时，每次迭代（第一次迭代除外）只需选择一个试探点，从而节省计算量。</a:t>
            </a:r>
            <a:endParaRPr kumimoji="1"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251106"/>
              </p:ext>
            </p:extLst>
          </p:nvPr>
        </p:nvGraphicFramePr>
        <p:xfrm>
          <a:off x="803275" y="1691762"/>
          <a:ext cx="241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41200" imgH="215640" progId="Equation.DSMT4">
                  <p:embed/>
                </p:oleObj>
              </mc:Choice>
              <mc:Fallback>
                <p:oleObj name="Equation" r:id="rId5" imgW="24120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03275" y="1691762"/>
                        <a:ext cx="2413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1923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9831" y="2108835"/>
            <a:ext cx="7915275" cy="4749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443949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Picture 2" descr="https://timgsa.baidu.com/timg?image&amp;quality=80&amp;size=b9999_10000&amp;sec=1588692978485&amp;di=455fcb5487d35872cb916953400ed65c&amp;imgtype=0&amp;src=http%3A%2F%2Fimg2.imgtn.bdimg.com%2Fit%2Fu%3D2914887327%2C667118234%26fm%3D214%26gp%3D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7606" y="18434"/>
            <a:ext cx="1024261" cy="1014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3" name="Picture 4" descr="https://timgsa.baidu.com/timg?image&amp;quality=80&amp;size=b9999_10000&amp;sec=1588692981859&amp;di=9b7afc46b400c1cc6e18420af80ca174&amp;imgtype=0&amp;src=http%3A%2F%2Fimg1.imgtn.bdimg.com%2Fit%2Fu%3D3942671111%2C3829192374%26fm%3D214%26gp%3D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7556" y="164014"/>
            <a:ext cx="2969982" cy="578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直接连接符 11"/>
          <p:cNvCxnSpPr/>
          <p:nvPr/>
        </p:nvCxnSpPr>
        <p:spPr>
          <a:xfrm>
            <a:off x="81280" y="809299"/>
            <a:ext cx="7786326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8"/>
          <p:cNvSpPr txBox="1">
            <a:spLocks noChangeArrowheads="1"/>
          </p:cNvSpPr>
          <p:nvPr/>
        </p:nvSpPr>
        <p:spPr bwMode="auto">
          <a:xfrm>
            <a:off x="837922" y="153961"/>
            <a:ext cx="648743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b="1" dirty="0">
                <a:solidFill>
                  <a:srgbClr val="0046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2.1 </a:t>
            </a:r>
            <a:r>
              <a:rPr lang="zh-CN" altLang="en-US" sz="3600" b="1" dirty="0">
                <a:solidFill>
                  <a:srgbClr val="0046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试探法</a:t>
            </a:r>
            <a:r>
              <a:rPr lang="en-US" altLang="zh-CN" sz="3600" b="1" dirty="0">
                <a:solidFill>
                  <a:srgbClr val="0046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---0.618</a:t>
            </a:r>
            <a:r>
              <a:rPr lang="zh-CN" altLang="en-US" sz="3600" b="1" dirty="0">
                <a:solidFill>
                  <a:srgbClr val="0046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法</a:t>
            </a:r>
          </a:p>
        </p:txBody>
      </p:sp>
      <p:sp>
        <p:nvSpPr>
          <p:cNvPr id="26" name="燕尾形 25"/>
          <p:cNvSpPr/>
          <p:nvPr/>
        </p:nvSpPr>
        <p:spPr bwMode="auto">
          <a:xfrm>
            <a:off x="295275" y="273195"/>
            <a:ext cx="276225" cy="349904"/>
          </a:xfrm>
          <a:prstGeom prst="chevron">
            <a:avLst>
              <a:gd name="adj" fmla="val 37480"/>
            </a:avLst>
          </a:prstGeom>
          <a:solidFill>
            <a:srgbClr val="00467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27" name="燕尾形 26"/>
          <p:cNvSpPr/>
          <p:nvPr/>
        </p:nvSpPr>
        <p:spPr bwMode="auto">
          <a:xfrm>
            <a:off x="563432" y="274629"/>
            <a:ext cx="276225" cy="349904"/>
          </a:xfrm>
          <a:prstGeom prst="chevron">
            <a:avLst>
              <a:gd name="adj" fmla="val 37480"/>
            </a:avLst>
          </a:prstGeom>
          <a:solidFill>
            <a:srgbClr val="00467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418383" y="1004734"/>
            <a:ext cx="6906976" cy="58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7200" indent="-457200">
              <a:lnSpc>
                <a:spcPct val="125000"/>
              </a:lnSpc>
              <a:buClrTx/>
              <a:buFont typeface="Wingdings" panose="05000000000000000000" pitchFamily="2" charset="2"/>
              <a:buChar char="n"/>
            </a:pPr>
            <a:r>
              <a:rPr kumimoji="1"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例题</a:t>
            </a:r>
            <a:endParaRPr kumimoji="1" lang="en-US" altLang="zh-CN" sz="28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294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1224" y="985520"/>
            <a:ext cx="7362825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94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455" y="2433320"/>
            <a:ext cx="10138092" cy="4173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椭圆 3"/>
          <p:cNvSpPr/>
          <p:nvPr/>
        </p:nvSpPr>
        <p:spPr>
          <a:xfrm>
            <a:off x="4925181" y="3332480"/>
            <a:ext cx="1056640" cy="386080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2110861" y="3759200"/>
            <a:ext cx="1056640" cy="386080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3446123" y="4185920"/>
            <a:ext cx="1056640" cy="386080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6268719" y="3759200"/>
            <a:ext cx="1056640" cy="386080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箭头连接符 5"/>
          <p:cNvCxnSpPr/>
          <p:nvPr/>
        </p:nvCxnSpPr>
        <p:spPr>
          <a:xfrm flipH="1">
            <a:off x="5801360" y="3525520"/>
            <a:ext cx="660400" cy="426720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5720080" y="4074160"/>
            <a:ext cx="741680" cy="304800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7961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ttps://timgsa.baidu.com/timg?image&amp;quality=80&amp;size=b9999_10000&amp;sec=1588692978485&amp;di=455fcb5487d35872cb916953400ed65c&amp;imgtype=0&amp;src=http%3A%2F%2Fimg2.imgtn.bdimg.com%2Fit%2Fu%3D2914887327%2C667118234%26fm%3D214%26gp%3D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15887"/>
            <a:ext cx="1024261" cy="1014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" descr="https://timgsa.baidu.com/timg?image&amp;quality=80&amp;size=b9999_10000&amp;sec=1588692981859&amp;di=9b7afc46b400c1cc6e18420af80ca174&amp;imgtype=0&amp;src=http%3A%2F%2Fimg1.imgtn.bdimg.com%2Fit%2Fu%3D3942671111%2C3829192374%26fm%3D214%26gp%3D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0618" y="271627"/>
            <a:ext cx="2969982" cy="578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圆角矩形 8"/>
          <p:cNvSpPr/>
          <p:nvPr/>
        </p:nvSpPr>
        <p:spPr>
          <a:xfrm>
            <a:off x="2846157" y="1063549"/>
            <a:ext cx="4769983" cy="5581091"/>
          </a:xfrm>
          <a:prstGeom prst="roundRect">
            <a:avLst/>
          </a:prstGeom>
          <a:ln w="2222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2950228" y="886223"/>
            <a:ext cx="4558012" cy="563673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ctr">
              <a:lnSpc>
                <a:spcPct val="173000"/>
              </a:lnSpc>
              <a:spcBef>
                <a:spcPts val="1300"/>
              </a:spcBef>
              <a:buFont typeface="Wingdings" panose="05000000000000000000" pitchFamily="2" charset="2"/>
              <a:buChar char="l"/>
            </a:pPr>
            <a:r>
              <a:rPr lang="zh-CN" altLang="en-US" sz="36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试探法</a:t>
            </a:r>
            <a:endParaRPr lang="en-US" altLang="zh-CN" sz="3600" b="1" kern="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 algn="ctr">
              <a:lnSpc>
                <a:spcPct val="173000"/>
              </a:lnSpc>
              <a:buFont typeface="Wingdings" panose="05000000000000000000" pitchFamily="2" charset="2"/>
              <a:buChar char="Ø"/>
            </a:pPr>
            <a:r>
              <a:rPr lang="en-US" altLang="zh-CN" sz="26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0.618</a:t>
            </a:r>
            <a:r>
              <a:rPr lang="zh-CN" altLang="en-US" sz="26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法、</a:t>
            </a:r>
            <a:r>
              <a:rPr lang="en-US" altLang="zh-CN" sz="26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Fibonacci</a:t>
            </a:r>
            <a:r>
              <a:rPr lang="zh-CN" altLang="en-US" sz="26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法</a:t>
            </a:r>
            <a:endParaRPr lang="en-US" altLang="zh-CN" sz="2600" b="1" kern="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 algn="ctr">
              <a:lnSpc>
                <a:spcPct val="173000"/>
              </a:lnSpc>
              <a:buFont typeface="Wingdings" panose="05000000000000000000" pitchFamily="2" charset="2"/>
              <a:buChar char="Ø"/>
            </a:pPr>
            <a:r>
              <a:rPr lang="zh-CN" altLang="en-US" sz="26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进退法、二元法</a:t>
            </a:r>
            <a:endParaRPr lang="en-US" altLang="zh-CN" sz="2600" b="1" kern="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 algn="ctr">
              <a:lnSpc>
                <a:spcPct val="173000"/>
              </a:lnSpc>
              <a:spcBef>
                <a:spcPts val="1300"/>
              </a:spcBef>
              <a:buFont typeface="Wingdings" panose="05000000000000000000" pitchFamily="2" charset="2"/>
              <a:buChar char="l"/>
            </a:pPr>
            <a:r>
              <a:rPr lang="zh-CN" altLang="en-US" sz="36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函数逼近法</a:t>
            </a:r>
            <a:endParaRPr lang="en-US" altLang="zh-CN" sz="3600" b="1" kern="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 algn="ctr">
              <a:lnSpc>
                <a:spcPct val="173000"/>
              </a:lnSpc>
              <a:buFont typeface="Wingdings" panose="05000000000000000000" pitchFamily="2" charset="2"/>
              <a:buChar char="Ø"/>
            </a:pPr>
            <a:r>
              <a:rPr lang="zh-CN" altLang="en-US" sz="26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牛顿法、割线法</a:t>
            </a:r>
            <a:endParaRPr lang="en-US" altLang="zh-CN" sz="2600" b="1" kern="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 algn="ctr">
              <a:lnSpc>
                <a:spcPct val="173000"/>
              </a:lnSpc>
              <a:buFont typeface="Wingdings" panose="05000000000000000000" pitchFamily="2" charset="2"/>
              <a:buChar char="Ø"/>
            </a:pPr>
            <a:r>
              <a:rPr lang="zh-CN" altLang="en-US" sz="26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抛物线法、三次插值法</a:t>
            </a:r>
            <a:endParaRPr lang="en-US" altLang="zh-CN" sz="2600" b="1" kern="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 algn="ctr">
              <a:lnSpc>
                <a:spcPct val="173000"/>
              </a:lnSpc>
              <a:buFont typeface="Wingdings" panose="05000000000000000000" pitchFamily="2" charset="2"/>
              <a:buChar char="Ø"/>
            </a:pPr>
            <a:r>
              <a:rPr lang="zh-CN" altLang="en-US" sz="26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有理插值法</a:t>
            </a:r>
            <a:endParaRPr lang="en-US" altLang="zh-CN" sz="2600" b="1" kern="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7337" y="2769182"/>
            <a:ext cx="2955737" cy="130548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1300"/>
              </a:spcBef>
            </a:pPr>
            <a:r>
              <a:rPr lang="zh-CN" altLang="en-US" sz="4000" b="1" dirty="0">
                <a:solidFill>
                  <a:srgbClr val="00467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目录</a:t>
            </a:r>
            <a:endParaRPr lang="en-US" altLang="zh-CN" sz="4000" b="1" dirty="0">
              <a:solidFill>
                <a:srgbClr val="00467F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algn="ctr">
              <a:spcBef>
                <a:spcPts val="1300"/>
              </a:spcBef>
            </a:pPr>
            <a:r>
              <a:rPr lang="en-US" altLang="zh-CN" sz="2800" b="1" dirty="0">
                <a:solidFill>
                  <a:srgbClr val="00467F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CONTENTS</a:t>
            </a:r>
            <a:endParaRPr lang="zh-CN" altLang="zh-CN" sz="2800" b="1" dirty="0">
              <a:solidFill>
                <a:srgbClr val="00467F"/>
              </a:solidFill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3" name="KSO_Shape"/>
          <p:cNvSpPr>
            <a:spLocks/>
          </p:cNvSpPr>
          <p:nvPr/>
        </p:nvSpPr>
        <p:spPr bwMode="auto">
          <a:xfrm>
            <a:off x="8086014" y="3207030"/>
            <a:ext cx="3151761" cy="2369498"/>
          </a:xfrm>
          <a:custGeom>
            <a:avLst/>
            <a:gdLst>
              <a:gd name="T0" fmla="*/ 354414 w 2295525"/>
              <a:gd name="T1" fmla="*/ 1437494 h 1735138"/>
              <a:gd name="T2" fmla="*/ 223983 w 2295525"/>
              <a:gd name="T3" fmla="*/ 1389407 h 1735138"/>
              <a:gd name="T4" fmla="*/ 200120 w 2295525"/>
              <a:gd name="T5" fmla="*/ 1433678 h 1735138"/>
              <a:gd name="T6" fmla="*/ 1871799 w 2295525"/>
              <a:gd name="T7" fmla="*/ 1202082 h 1735138"/>
              <a:gd name="T8" fmla="*/ 1862595 w 2295525"/>
              <a:gd name="T9" fmla="*/ 1430571 h 1735138"/>
              <a:gd name="T10" fmla="*/ 1585813 w 2295525"/>
              <a:gd name="T11" fmla="*/ 1207999 h 1735138"/>
              <a:gd name="T12" fmla="*/ 1490656 w 2295525"/>
              <a:gd name="T13" fmla="*/ 1402297 h 1735138"/>
              <a:gd name="T14" fmla="*/ 1152749 w 2295525"/>
              <a:gd name="T15" fmla="*/ 1383558 h 1735138"/>
              <a:gd name="T16" fmla="*/ 1090837 w 2295525"/>
              <a:gd name="T17" fmla="*/ 1220821 h 1735138"/>
              <a:gd name="T18" fmla="*/ 783516 w 2295525"/>
              <a:gd name="T19" fmla="*/ 1424982 h 1735138"/>
              <a:gd name="T20" fmla="*/ 1483025 w 2295525"/>
              <a:gd name="T21" fmla="*/ 1122300 h 1735138"/>
              <a:gd name="T22" fmla="*/ 1518730 w 2295525"/>
              <a:gd name="T23" fmla="*/ 1215802 h 1735138"/>
              <a:gd name="T24" fmla="*/ 1183050 w 2295525"/>
              <a:gd name="T25" fmla="*/ 1170419 h 1735138"/>
              <a:gd name="T26" fmla="*/ 1093135 w 2295525"/>
              <a:gd name="T27" fmla="*/ 1129269 h 1735138"/>
              <a:gd name="T28" fmla="*/ 556942 w 2295525"/>
              <a:gd name="T29" fmla="*/ 1349470 h 1735138"/>
              <a:gd name="T30" fmla="*/ 575056 w 2295525"/>
              <a:gd name="T31" fmla="*/ 1122300 h 1735138"/>
              <a:gd name="T32" fmla="*/ 1862842 w 2295525"/>
              <a:gd name="T33" fmla="*/ 1073163 h 1735138"/>
              <a:gd name="T34" fmla="*/ 1818708 w 2295525"/>
              <a:gd name="T35" fmla="*/ 1141187 h 1735138"/>
              <a:gd name="T36" fmla="*/ 1616812 w 2295525"/>
              <a:gd name="T37" fmla="*/ 1141187 h 1735138"/>
              <a:gd name="T38" fmla="*/ 1710350 w 2295525"/>
              <a:gd name="T39" fmla="*/ 973592 h 1735138"/>
              <a:gd name="T40" fmla="*/ 1049969 w 2295525"/>
              <a:gd name="T41" fmla="*/ 1053775 h 1735138"/>
              <a:gd name="T42" fmla="*/ 1014682 w 2295525"/>
              <a:gd name="T43" fmla="*/ 1139873 h 1735138"/>
              <a:gd name="T44" fmla="*/ 810877 w 2295525"/>
              <a:gd name="T45" fmla="*/ 1148088 h 1735138"/>
              <a:gd name="T46" fmla="*/ 894641 w 2295525"/>
              <a:gd name="T47" fmla="*/ 977206 h 1735138"/>
              <a:gd name="T48" fmla="*/ 1442943 w 2295525"/>
              <a:gd name="T49" fmla="*/ 1075103 h 1735138"/>
              <a:gd name="T50" fmla="*/ 1436373 w 2295525"/>
              <a:gd name="T51" fmla="*/ 1150050 h 1735138"/>
              <a:gd name="T52" fmla="*/ 1208721 w 2295525"/>
              <a:gd name="T53" fmla="*/ 1078390 h 1735138"/>
              <a:gd name="T54" fmla="*/ 1323368 w 2295525"/>
              <a:gd name="T55" fmla="*/ 948876 h 1735138"/>
              <a:gd name="T56" fmla="*/ 1621695 w 2295525"/>
              <a:gd name="T57" fmla="*/ 933562 h 1735138"/>
              <a:gd name="T58" fmla="*/ 1479674 w 2295525"/>
              <a:gd name="T59" fmla="*/ 1082709 h 1735138"/>
              <a:gd name="T60" fmla="*/ 1414939 w 2295525"/>
              <a:gd name="T61" fmla="*/ 921326 h 1735138"/>
              <a:gd name="T62" fmla="*/ 734217 w 2295525"/>
              <a:gd name="T63" fmla="*/ 885923 h 1735138"/>
              <a:gd name="T64" fmla="*/ 821379 w 2295525"/>
              <a:gd name="T65" fmla="*/ 995880 h 1735138"/>
              <a:gd name="T66" fmla="*/ 569798 w 2295525"/>
              <a:gd name="T67" fmla="*/ 1011399 h 1735138"/>
              <a:gd name="T68" fmla="*/ 708465 w 2295525"/>
              <a:gd name="T69" fmla="*/ 874696 h 1735138"/>
              <a:gd name="T70" fmla="*/ 1179427 w 2295525"/>
              <a:gd name="T71" fmla="*/ 987627 h 1735138"/>
              <a:gd name="T72" fmla="*/ 1053942 w 2295525"/>
              <a:gd name="T73" fmla="*/ 998854 h 1735138"/>
              <a:gd name="T74" fmla="*/ 1081279 w 2295525"/>
              <a:gd name="T75" fmla="*/ 872390 h 1735138"/>
              <a:gd name="T76" fmla="*/ 630962 w 2295525"/>
              <a:gd name="T77" fmla="*/ 582190 h 1735138"/>
              <a:gd name="T78" fmla="*/ 650134 w 2295525"/>
              <a:gd name="T79" fmla="*/ 606180 h 1735138"/>
              <a:gd name="T80" fmla="*/ 568156 w 2295525"/>
              <a:gd name="T81" fmla="*/ 576931 h 1735138"/>
              <a:gd name="T82" fmla="*/ 423066 w 2295525"/>
              <a:gd name="T83" fmla="*/ 442769 h 1735138"/>
              <a:gd name="T84" fmla="*/ 467582 w 2295525"/>
              <a:gd name="T85" fmla="*/ 701168 h 1735138"/>
              <a:gd name="T86" fmla="*/ 431639 w 2295525"/>
              <a:gd name="T87" fmla="*/ 840254 h 1735138"/>
              <a:gd name="T88" fmla="*/ 233461 w 2295525"/>
              <a:gd name="T89" fmla="*/ 1059432 h 1735138"/>
              <a:gd name="T90" fmla="*/ 24401 w 2295525"/>
              <a:gd name="T91" fmla="*/ 753902 h 1735138"/>
              <a:gd name="T92" fmla="*/ 24071 w 2295525"/>
              <a:gd name="T93" fmla="*/ 496162 h 1735138"/>
              <a:gd name="T94" fmla="*/ 271712 w 2295525"/>
              <a:gd name="T95" fmla="*/ 589107 h 1735138"/>
              <a:gd name="T96" fmla="*/ 114945 w 2295525"/>
              <a:gd name="T97" fmla="*/ 167158 h 1735138"/>
              <a:gd name="T98" fmla="*/ 805855 w 2295525"/>
              <a:gd name="T99" fmla="*/ 635663 h 1735138"/>
              <a:gd name="T100" fmla="*/ 259204 w 2295525"/>
              <a:gd name="T101" fmla="*/ 33300 h 1735138"/>
              <a:gd name="T102" fmla="*/ 328699 w 2295525"/>
              <a:gd name="T103" fmla="*/ 129902 h 1735138"/>
              <a:gd name="T104" fmla="*/ 367892 w 2295525"/>
              <a:gd name="T105" fmla="*/ 169466 h 1735138"/>
              <a:gd name="T106" fmla="*/ 336932 w 2295525"/>
              <a:gd name="T107" fmla="*/ 328712 h 1735138"/>
              <a:gd name="T108" fmla="*/ 211447 w 2295525"/>
              <a:gd name="T109" fmla="*/ 381464 h 1735138"/>
              <a:gd name="T110" fmla="*/ 106711 w 2295525"/>
              <a:gd name="T111" fmla="*/ 261452 h 1735138"/>
              <a:gd name="T112" fmla="*/ 105065 w 2295525"/>
              <a:gd name="T113" fmla="*/ 98581 h 1735138"/>
              <a:gd name="T114" fmla="*/ 1739362 w 2295525"/>
              <a:gd name="T115" fmla="*/ 11210 h 1735138"/>
              <a:gd name="T116" fmla="*/ 1780178 w 2295525"/>
              <a:gd name="T117" fmla="*/ 665335 h 1735138"/>
              <a:gd name="T118" fmla="*/ 801905 w 2295525"/>
              <a:gd name="T119" fmla="*/ 719736 h 1735138"/>
              <a:gd name="T120" fmla="*/ 728501 w 2295525"/>
              <a:gd name="T121" fmla="*/ 578954 h 1735138"/>
              <a:gd name="T122" fmla="*/ 797296 w 2295525"/>
              <a:gd name="T123" fmla="*/ 2967 h 1735138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295525" h="1735138">
                <a:moveTo>
                  <a:pt x="350837" y="1671638"/>
                </a:moveTo>
                <a:lnTo>
                  <a:pt x="438244" y="1671638"/>
                </a:lnTo>
                <a:lnTo>
                  <a:pt x="442634" y="1674019"/>
                </a:lnTo>
                <a:lnTo>
                  <a:pt x="452213" y="1680766"/>
                </a:lnTo>
                <a:lnTo>
                  <a:pt x="458599" y="1685132"/>
                </a:lnTo>
                <a:lnTo>
                  <a:pt x="465384" y="1690291"/>
                </a:lnTo>
                <a:lnTo>
                  <a:pt x="472169" y="1695847"/>
                </a:lnTo>
                <a:lnTo>
                  <a:pt x="478156" y="1701404"/>
                </a:lnTo>
                <a:lnTo>
                  <a:pt x="483743" y="1706960"/>
                </a:lnTo>
                <a:lnTo>
                  <a:pt x="488533" y="1712913"/>
                </a:lnTo>
                <a:lnTo>
                  <a:pt x="490129" y="1715691"/>
                </a:lnTo>
                <a:lnTo>
                  <a:pt x="490928" y="1718072"/>
                </a:lnTo>
                <a:lnTo>
                  <a:pt x="491726" y="1720454"/>
                </a:lnTo>
                <a:lnTo>
                  <a:pt x="492125" y="1723232"/>
                </a:lnTo>
                <a:lnTo>
                  <a:pt x="491726" y="1725216"/>
                </a:lnTo>
                <a:lnTo>
                  <a:pt x="490928" y="1727201"/>
                </a:lnTo>
                <a:lnTo>
                  <a:pt x="489331" y="1729582"/>
                </a:lnTo>
                <a:lnTo>
                  <a:pt x="486537" y="1730772"/>
                </a:lnTo>
                <a:lnTo>
                  <a:pt x="483743" y="1732360"/>
                </a:lnTo>
                <a:lnTo>
                  <a:pt x="479752" y="1733551"/>
                </a:lnTo>
                <a:lnTo>
                  <a:pt x="475362" y="1734344"/>
                </a:lnTo>
                <a:lnTo>
                  <a:pt x="469774" y="1734741"/>
                </a:lnTo>
                <a:lnTo>
                  <a:pt x="462590" y="1735138"/>
                </a:lnTo>
                <a:lnTo>
                  <a:pt x="455805" y="1735138"/>
                </a:lnTo>
                <a:lnTo>
                  <a:pt x="449419" y="1734741"/>
                </a:lnTo>
                <a:lnTo>
                  <a:pt x="443432" y="1733947"/>
                </a:lnTo>
                <a:lnTo>
                  <a:pt x="437446" y="1733154"/>
                </a:lnTo>
                <a:lnTo>
                  <a:pt x="431858" y="1731566"/>
                </a:lnTo>
                <a:lnTo>
                  <a:pt x="427069" y="1730376"/>
                </a:lnTo>
                <a:lnTo>
                  <a:pt x="421481" y="1727994"/>
                </a:lnTo>
                <a:lnTo>
                  <a:pt x="416691" y="1726010"/>
                </a:lnTo>
                <a:lnTo>
                  <a:pt x="411902" y="1724026"/>
                </a:lnTo>
                <a:lnTo>
                  <a:pt x="402722" y="1718866"/>
                </a:lnTo>
                <a:lnTo>
                  <a:pt x="394341" y="1712913"/>
                </a:lnTo>
                <a:lnTo>
                  <a:pt x="385560" y="1706960"/>
                </a:lnTo>
                <a:lnTo>
                  <a:pt x="381968" y="1704579"/>
                </a:lnTo>
                <a:lnTo>
                  <a:pt x="379573" y="1703785"/>
                </a:lnTo>
                <a:lnTo>
                  <a:pt x="377578" y="1703785"/>
                </a:lnTo>
                <a:lnTo>
                  <a:pt x="376780" y="1704182"/>
                </a:lnTo>
                <a:lnTo>
                  <a:pt x="376380" y="1705372"/>
                </a:lnTo>
                <a:lnTo>
                  <a:pt x="375582" y="1706563"/>
                </a:lnTo>
                <a:lnTo>
                  <a:pt x="375183" y="1707357"/>
                </a:lnTo>
                <a:lnTo>
                  <a:pt x="373986" y="1707754"/>
                </a:lnTo>
                <a:lnTo>
                  <a:pt x="364008" y="1707357"/>
                </a:lnTo>
                <a:lnTo>
                  <a:pt x="358420" y="1706563"/>
                </a:lnTo>
                <a:lnTo>
                  <a:pt x="356425" y="1706166"/>
                </a:lnTo>
                <a:lnTo>
                  <a:pt x="355227" y="1705769"/>
                </a:lnTo>
                <a:lnTo>
                  <a:pt x="353232" y="1697435"/>
                </a:lnTo>
                <a:lnTo>
                  <a:pt x="352433" y="1690688"/>
                </a:lnTo>
                <a:lnTo>
                  <a:pt x="351635" y="1685132"/>
                </a:lnTo>
                <a:lnTo>
                  <a:pt x="351236" y="1680766"/>
                </a:lnTo>
                <a:lnTo>
                  <a:pt x="351635" y="1677988"/>
                </a:lnTo>
                <a:lnTo>
                  <a:pt x="351635" y="1676004"/>
                </a:lnTo>
                <a:lnTo>
                  <a:pt x="352433" y="1674019"/>
                </a:lnTo>
                <a:lnTo>
                  <a:pt x="350837" y="1671638"/>
                </a:lnTo>
                <a:close/>
                <a:moveTo>
                  <a:pt x="168275" y="1670050"/>
                </a:moveTo>
                <a:lnTo>
                  <a:pt x="265566" y="1670050"/>
                </a:lnTo>
                <a:lnTo>
                  <a:pt x="269899" y="1672491"/>
                </a:lnTo>
                <a:lnTo>
                  <a:pt x="281322" y="1679406"/>
                </a:lnTo>
                <a:lnTo>
                  <a:pt x="288018" y="1683881"/>
                </a:lnTo>
                <a:lnTo>
                  <a:pt x="295502" y="1689170"/>
                </a:lnTo>
                <a:lnTo>
                  <a:pt x="302986" y="1694458"/>
                </a:lnTo>
                <a:lnTo>
                  <a:pt x="309682" y="1700560"/>
                </a:lnTo>
                <a:lnTo>
                  <a:pt x="315984" y="1706255"/>
                </a:lnTo>
                <a:lnTo>
                  <a:pt x="318742" y="1709510"/>
                </a:lnTo>
                <a:lnTo>
                  <a:pt x="321105" y="1711950"/>
                </a:lnTo>
                <a:lnTo>
                  <a:pt x="322681" y="1714798"/>
                </a:lnTo>
                <a:lnTo>
                  <a:pt x="323862" y="1717646"/>
                </a:lnTo>
                <a:lnTo>
                  <a:pt x="325044" y="1720086"/>
                </a:lnTo>
                <a:lnTo>
                  <a:pt x="325438" y="1722934"/>
                </a:lnTo>
                <a:lnTo>
                  <a:pt x="325044" y="1724968"/>
                </a:lnTo>
                <a:lnTo>
                  <a:pt x="323862" y="1727002"/>
                </a:lnTo>
                <a:lnTo>
                  <a:pt x="321893" y="1728629"/>
                </a:lnTo>
                <a:lnTo>
                  <a:pt x="319529" y="1730663"/>
                </a:lnTo>
                <a:lnTo>
                  <a:pt x="315984" y="1732290"/>
                </a:lnTo>
                <a:lnTo>
                  <a:pt x="312046" y="1733104"/>
                </a:lnTo>
                <a:lnTo>
                  <a:pt x="306531" y="1734324"/>
                </a:lnTo>
                <a:lnTo>
                  <a:pt x="300229" y="1734731"/>
                </a:lnTo>
                <a:lnTo>
                  <a:pt x="292351" y="1735138"/>
                </a:lnTo>
                <a:lnTo>
                  <a:pt x="285261" y="1735138"/>
                </a:lnTo>
                <a:lnTo>
                  <a:pt x="278171" y="1734731"/>
                </a:lnTo>
                <a:lnTo>
                  <a:pt x="271475" y="1733918"/>
                </a:lnTo>
                <a:lnTo>
                  <a:pt x="264778" y="1732697"/>
                </a:lnTo>
                <a:lnTo>
                  <a:pt x="258476" y="1731477"/>
                </a:lnTo>
                <a:lnTo>
                  <a:pt x="252568" y="1729850"/>
                </a:lnTo>
                <a:lnTo>
                  <a:pt x="247053" y="1727816"/>
                </a:lnTo>
                <a:lnTo>
                  <a:pt x="241145" y="1725782"/>
                </a:lnTo>
                <a:lnTo>
                  <a:pt x="236024" y="1723748"/>
                </a:lnTo>
                <a:lnTo>
                  <a:pt x="225783" y="1718052"/>
                </a:lnTo>
                <a:lnTo>
                  <a:pt x="215936" y="1712357"/>
                </a:lnTo>
                <a:lnTo>
                  <a:pt x="206876" y="1706255"/>
                </a:lnTo>
                <a:lnTo>
                  <a:pt x="202543" y="1703814"/>
                </a:lnTo>
                <a:lnTo>
                  <a:pt x="200180" y="1703001"/>
                </a:lnTo>
                <a:lnTo>
                  <a:pt x="198211" y="1703001"/>
                </a:lnTo>
                <a:lnTo>
                  <a:pt x="197423" y="1703408"/>
                </a:lnTo>
                <a:lnTo>
                  <a:pt x="196241" y="1704628"/>
                </a:lnTo>
                <a:lnTo>
                  <a:pt x="195847" y="1705848"/>
                </a:lnTo>
                <a:lnTo>
                  <a:pt x="195060" y="1706662"/>
                </a:lnTo>
                <a:lnTo>
                  <a:pt x="193878" y="1707069"/>
                </a:lnTo>
                <a:lnTo>
                  <a:pt x="182455" y="1706662"/>
                </a:lnTo>
                <a:lnTo>
                  <a:pt x="176941" y="1705848"/>
                </a:lnTo>
                <a:lnTo>
                  <a:pt x="174183" y="1705442"/>
                </a:lnTo>
                <a:lnTo>
                  <a:pt x="173002" y="1705035"/>
                </a:lnTo>
                <a:lnTo>
                  <a:pt x="171032" y="1696492"/>
                </a:lnTo>
                <a:lnTo>
                  <a:pt x="169457" y="1689576"/>
                </a:lnTo>
                <a:lnTo>
                  <a:pt x="169063" y="1683881"/>
                </a:lnTo>
                <a:lnTo>
                  <a:pt x="168669" y="1679406"/>
                </a:lnTo>
                <a:lnTo>
                  <a:pt x="169063" y="1676152"/>
                </a:lnTo>
                <a:lnTo>
                  <a:pt x="169063" y="1674118"/>
                </a:lnTo>
                <a:lnTo>
                  <a:pt x="169457" y="1672491"/>
                </a:lnTo>
                <a:lnTo>
                  <a:pt x="168275" y="1670050"/>
                </a:lnTo>
                <a:close/>
                <a:moveTo>
                  <a:pt x="1942197" y="1444625"/>
                </a:moveTo>
                <a:lnTo>
                  <a:pt x="2238486" y="1444625"/>
                </a:lnTo>
                <a:lnTo>
                  <a:pt x="2244427" y="1445021"/>
                </a:lnTo>
                <a:lnTo>
                  <a:pt x="2249973" y="1445812"/>
                </a:lnTo>
                <a:lnTo>
                  <a:pt x="2255518" y="1447000"/>
                </a:lnTo>
                <a:lnTo>
                  <a:pt x="2260272" y="1448978"/>
                </a:lnTo>
                <a:lnTo>
                  <a:pt x="2265421" y="1451748"/>
                </a:lnTo>
                <a:lnTo>
                  <a:pt x="2270174" y="1454123"/>
                </a:lnTo>
                <a:lnTo>
                  <a:pt x="2274532" y="1457289"/>
                </a:lnTo>
                <a:lnTo>
                  <a:pt x="2278493" y="1461246"/>
                </a:lnTo>
                <a:lnTo>
                  <a:pt x="2282454" y="1465204"/>
                </a:lnTo>
                <a:lnTo>
                  <a:pt x="2285623" y="1469557"/>
                </a:lnTo>
                <a:lnTo>
                  <a:pt x="2287999" y="1474306"/>
                </a:lnTo>
                <a:lnTo>
                  <a:pt x="2290772" y="1479451"/>
                </a:lnTo>
                <a:lnTo>
                  <a:pt x="2292356" y="1484200"/>
                </a:lnTo>
                <a:lnTo>
                  <a:pt x="2293941" y="1489740"/>
                </a:lnTo>
                <a:lnTo>
                  <a:pt x="2294733" y="1495280"/>
                </a:lnTo>
                <a:lnTo>
                  <a:pt x="2295525" y="1501217"/>
                </a:lnTo>
                <a:lnTo>
                  <a:pt x="2295525" y="1665451"/>
                </a:lnTo>
                <a:lnTo>
                  <a:pt x="2294733" y="1671387"/>
                </a:lnTo>
                <a:lnTo>
                  <a:pt x="2293941" y="1676927"/>
                </a:lnTo>
                <a:lnTo>
                  <a:pt x="2292356" y="1682468"/>
                </a:lnTo>
                <a:lnTo>
                  <a:pt x="2290772" y="1688008"/>
                </a:lnTo>
                <a:lnTo>
                  <a:pt x="2287999" y="1692361"/>
                </a:lnTo>
                <a:lnTo>
                  <a:pt x="2285623" y="1697110"/>
                </a:lnTo>
                <a:lnTo>
                  <a:pt x="2282454" y="1701859"/>
                </a:lnTo>
                <a:lnTo>
                  <a:pt x="2278493" y="1705421"/>
                </a:lnTo>
                <a:lnTo>
                  <a:pt x="2274532" y="1709378"/>
                </a:lnTo>
                <a:lnTo>
                  <a:pt x="2270174" y="1712544"/>
                </a:lnTo>
                <a:lnTo>
                  <a:pt x="2265421" y="1715315"/>
                </a:lnTo>
                <a:lnTo>
                  <a:pt x="2260272" y="1717689"/>
                </a:lnTo>
                <a:lnTo>
                  <a:pt x="2255518" y="1719668"/>
                </a:lnTo>
                <a:lnTo>
                  <a:pt x="2249973" y="1720855"/>
                </a:lnTo>
                <a:lnTo>
                  <a:pt x="2244427" y="1722042"/>
                </a:lnTo>
                <a:lnTo>
                  <a:pt x="2238486" y="1722438"/>
                </a:lnTo>
                <a:lnTo>
                  <a:pt x="1942197" y="1722438"/>
                </a:lnTo>
                <a:lnTo>
                  <a:pt x="1936652" y="1722042"/>
                </a:lnTo>
                <a:lnTo>
                  <a:pt x="1931106" y="1720855"/>
                </a:lnTo>
                <a:lnTo>
                  <a:pt x="1925561" y="1719668"/>
                </a:lnTo>
                <a:lnTo>
                  <a:pt x="1920412" y="1717689"/>
                </a:lnTo>
                <a:lnTo>
                  <a:pt x="1915262" y="1715315"/>
                </a:lnTo>
                <a:lnTo>
                  <a:pt x="1910905" y="1712544"/>
                </a:lnTo>
                <a:lnTo>
                  <a:pt x="1906548" y="1709378"/>
                </a:lnTo>
                <a:lnTo>
                  <a:pt x="1902191" y="1705421"/>
                </a:lnTo>
                <a:lnTo>
                  <a:pt x="1899022" y="1701859"/>
                </a:lnTo>
                <a:lnTo>
                  <a:pt x="1895457" y="1697110"/>
                </a:lnTo>
                <a:lnTo>
                  <a:pt x="1892684" y="1692361"/>
                </a:lnTo>
                <a:lnTo>
                  <a:pt x="1890307" y="1688008"/>
                </a:lnTo>
                <a:lnTo>
                  <a:pt x="1888327" y="1682468"/>
                </a:lnTo>
                <a:lnTo>
                  <a:pt x="1887139" y="1676927"/>
                </a:lnTo>
                <a:lnTo>
                  <a:pt x="1886346" y="1671387"/>
                </a:lnTo>
                <a:lnTo>
                  <a:pt x="1885950" y="1665451"/>
                </a:lnTo>
                <a:lnTo>
                  <a:pt x="1885950" y="1501217"/>
                </a:lnTo>
                <a:lnTo>
                  <a:pt x="1886346" y="1495280"/>
                </a:lnTo>
                <a:lnTo>
                  <a:pt x="1887139" y="1489740"/>
                </a:lnTo>
                <a:lnTo>
                  <a:pt x="1888327" y="1484200"/>
                </a:lnTo>
                <a:lnTo>
                  <a:pt x="1890307" y="1479451"/>
                </a:lnTo>
                <a:lnTo>
                  <a:pt x="1892684" y="1474306"/>
                </a:lnTo>
                <a:lnTo>
                  <a:pt x="1895457" y="1469557"/>
                </a:lnTo>
                <a:lnTo>
                  <a:pt x="1899022" y="1465204"/>
                </a:lnTo>
                <a:lnTo>
                  <a:pt x="1902191" y="1461246"/>
                </a:lnTo>
                <a:lnTo>
                  <a:pt x="1906548" y="1457289"/>
                </a:lnTo>
                <a:lnTo>
                  <a:pt x="1910905" y="1454123"/>
                </a:lnTo>
                <a:lnTo>
                  <a:pt x="1915262" y="1451748"/>
                </a:lnTo>
                <a:lnTo>
                  <a:pt x="1920412" y="1448978"/>
                </a:lnTo>
                <a:lnTo>
                  <a:pt x="1925561" y="1447000"/>
                </a:lnTo>
                <a:lnTo>
                  <a:pt x="1931106" y="1445812"/>
                </a:lnTo>
                <a:lnTo>
                  <a:pt x="1936652" y="1445021"/>
                </a:lnTo>
                <a:lnTo>
                  <a:pt x="1942197" y="1444625"/>
                </a:lnTo>
                <a:close/>
                <a:moveTo>
                  <a:pt x="1445637" y="1444625"/>
                </a:moveTo>
                <a:lnTo>
                  <a:pt x="1743650" y="1444625"/>
                </a:lnTo>
                <a:lnTo>
                  <a:pt x="1749627" y="1445021"/>
                </a:lnTo>
                <a:lnTo>
                  <a:pt x="1755204" y="1445812"/>
                </a:lnTo>
                <a:lnTo>
                  <a:pt x="1760384" y="1447000"/>
                </a:lnTo>
                <a:lnTo>
                  <a:pt x="1765563" y="1448978"/>
                </a:lnTo>
                <a:lnTo>
                  <a:pt x="1770743" y="1451748"/>
                </a:lnTo>
                <a:lnTo>
                  <a:pt x="1775524" y="1454123"/>
                </a:lnTo>
                <a:lnTo>
                  <a:pt x="1779508" y="1457289"/>
                </a:lnTo>
                <a:lnTo>
                  <a:pt x="1783890" y="1461246"/>
                </a:lnTo>
                <a:lnTo>
                  <a:pt x="1787476" y="1465204"/>
                </a:lnTo>
                <a:lnTo>
                  <a:pt x="1790663" y="1469557"/>
                </a:lnTo>
                <a:lnTo>
                  <a:pt x="1793452" y="1474306"/>
                </a:lnTo>
                <a:lnTo>
                  <a:pt x="1796241" y="1479451"/>
                </a:lnTo>
                <a:lnTo>
                  <a:pt x="1797835" y="1484200"/>
                </a:lnTo>
                <a:lnTo>
                  <a:pt x="1799428" y="1489740"/>
                </a:lnTo>
                <a:lnTo>
                  <a:pt x="1800225" y="1495280"/>
                </a:lnTo>
                <a:lnTo>
                  <a:pt x="1800225" y="1501217"/>
                </a:lnTo>
                <a:lnTo>
                  <a:pt x="1800225" y="1665451"/>
                </a:lnTo>
                <a:lnTo>
                  <a:pt x="1800225" y="1671387"/>
                </a:lnTo>
                <a:lnTo>
                  <a:pt x="1799428" y="1676927"/>
                </a:lnTo>
                <a:lnTo>
                  <a:pt x="1797835" y="1682468"/>
                </a:lnTo>
                <a:lnTo>
                  <a:pt x="1796241" y="1688008"/>
                </a:lnTo>
                <a:lnTo>
                  <a:pt x="1793452" y="1692361"/>
                </a:lnTo>
                <a:lnTo>
                  <a:pt x="1790663" y="1697110"/>
                </a:lnTo>
                <a:lnTo>
                  <a:pt x="1787476" y="1701859"/>
                </a:lnTo>
                <a:lnTo>
                  <a:pt x="1783890" y="1705421"/>
                </a:lnTo>
                <a:lnTo>
                  <a:pt x="1779508" y="1709378"/>
                </a:lnTo>
                <a:lnTo>
                  <a:pt x="1775524" y="1712544"/>
                </a:lnTo>
                <a:lnTo>
                  <a:pt x="1770743" y="1715315"/>
                </a:lnTo>
                <a:lnTo>
                  <a:pt x="1765563" y="1717689"/>
                </a:lnTo>
                <a:lnTo>
                  <a:pt x="1760384" y="1719668"/>
                </a:lnTo>
                <a:lnTo>
                  <a:pt x="1755204" y="1720855"/>
                </a:lnTo>
                <a:lnTo>
                  <a:pt x="1749627" y="1722042"/>
                </a:lnTo>
                <a:lnTo>
                  <a:pt x="1743650" y="1722438"/>
                </a:lnTo>
                <a:lnTo>
                  <a:pt x="1445637" y="1722438"/>
                </a:lnTo>
                <a:lnTo>
                  <a:pt x="1439661" y="1722042"/>
                </a:lnTo>
                <a:lnTo>
                  <a:pt x="1434083" y="1720855"/>
                </a:lnTo>
                <a:lnTo>
                  <a:pt x="1428904" y="1719668"/>
                </a:lnTo>
                <a:lnTo>
                  <a:pt x="1423724" y="1717689"/>
                </a:lnTo>
                <a:lnTo>
                  <a:pt x="1418545" y="1715315"/>
                </a:lnTo>
                <a:lnTo>
                  <a:pt x="1413764" y="1712544"/>
                </a:lnTo>
                <a:lnTo>
                  <a:pt x="1409780" y="1709378"/>
                </a:lnTo>
                <a:lnTo>
                  <a:pt x="1405397" y="1705421"/>
                </a:lnTo>
                <a:lnTo>
                  <a:pt x="1401811" y="1701859"/>
                </a:lnTo>
                <a:lnTo>
                  <a:pt x="1398624" y="1697110"/>
                </a:lnTo>
                <a:lnTo>
                  <a:pt x="1395835" y="1692361"/>
                </a:lnTo>
                <a:lnTo>
                  <a:pt x="1393046" y="1688008"/>
                </a:lnTo>
                <a:lnTo>
                  <a:pt x="1391453" y="1682468"/>
                </a:lnTo>
                <a:lnTo>
                  <a:pt x="1389859" y="1676927"/>
                </a:lnTo>
                <a:lnTo>
                  <a:pt x="1389062" y="1671387"/>
                </a:lnTo>
                <a:lnTo>
                  <a:pt x="1389062" y="1665451"/>
                </a:lnTo>
                <a:lnTo>
                  <a:pt x="1389062" y="1501217"/>
                </a:lnTo>
                <a:lnTo>
                  <a:pt x="1389062" y="1495280"/>
                </a:lnTo>
                <a:lnTo>
                  <a:pt x="1389859" y="1489740"/>
                </a:lnTo>
                <a:lnTo>
                  <a:pt x="1391453" y="1484200"/>
                </a:lnTo>
                <a:lnTo>
                  <a:pt x="1393046" y="1479451"/>
                </a:lnTo>
                <a:lnTo>
                  <a:pt x="1395835" y="1474306"/>
                </a:lnTo>
                <a:lnTo>
                  <a:pt x="1398624" y="1469557"/>
                </a:lnTo>
                <a:lnTo>
                  <a:pt x="1401811" y="1465204"/>
                </a:lnTo>
                <a:lnTo>
                  <a:pt x="1405397" y="1461246"/>
                </a:lnTo>
                <a:lnTo>
                  <a:pt x="1409780" y="1457289"/>
                </a:lnTo>
                <a:lnTo>
                  <a:pt x="1413764" y="1454123"/>
                </a:lnTo>
                <a:lnTo>
                  <a:pt x="1418545" y="1451748"/>
                </a:lnTo>
                <a:lnTo>
                  <a:pt x="1423724" y="1448978"/>
                </a:lnTo>
                <a:lnTo>
                  <a:pt x="1428904" y="1447000"/>
                </a:lnTo>
                <a:lnTo>
                  <a:pt x="1434083" y="1445812"/>
                </a:lnTo>
                <a:lnTo>
                  <a:pt x="1439661" y="1445021"/>
                </a:lnTo>
                <a:lnTo>
                  <a:pt x="1445637" y="1444625"/>
                </a:lnTo>
                <a:close/>
                <a:moveTo>
                  <a:pt x="971098" y="1444625"/>
                </a:moveTo>
                <a:lnTo>
                  <a:pt x="1267674" y="1444625"/>
                </a:lnTo>
                <a:lnTo>
                  <a:pt x="1273224" y="1445021"/>
                </a:lnTo>
                <a:lnTo>
                  <a:pt x="1278775" y="1445812"/>
                </a:lnTo>
                <a:lnTo>
                  <a:pt x="1284326" y="1447000"/>
                </a:lnTo>
                <a:lnTo>
                  <a:pt x="1289481" y="1448978"/>
                </a:lnTo>
                <a:lnTo>
                  <a:pt x="1294635" y="1451748"/>
                </a:lnTo>
                <a:lnTo>
                  <a:pt x="1298996" y="1454123"/>
                </a:lnTo>
                <a:lnTo>
                  <a:pt x="1303358" y="1457289"/>
                </a:lnTo>
                <a:lnTo>
                  <a:pt x="1307719" y="1461246"/>
                </a:lnTo>
                <a:lnTo>
                  <a:pt x="1311288" y="1465204"/>
                </a:lnTo>
                <a:lnTo>
                  <a:pt x="1314459" y="1469557"/>
                </a:lnTo>
                <a:lnTo>
                  <a:pt x="1317235" y="1474306"/>
                </a:lnTo>
                <a:lnTo>
                  <a:pt x="1319614" y="1479451"/>
                </a:lnTo>
                <a:lnTo>
                  <a:pt x="1321596" y="1484200"/>
                </a:lnTo>
                <a:lnTo>
                  <a:pt x="1323182" y="1489740"/>
                </a:lnTo>
                <a:lnTo>
                  <a:pt x="1323975" y="1495280"/>
                </a:lnTo>
                <a:lnTo>
                  <a:pt x="1323975" y="1501217"/>
                </a:lnTo>
                <a:lnTo>
                  <a:pt x="1323975" y="1665451"/>
                </a:lnTo>
                <a:lnTo>
                  <a:pt x="1323975" y="1671387"/>
                </a:lnTo>
                <a:lnTo>
                  <a:pt x="1323182" y="1676927"/>
                </a:lnTo>
                <a:lnTo>
                  <a:pt x="1321596" y="1682468"/>
                </a:lnTo>
                <a:lnTo>
                  <a:pt x="1319614" y="1688008"/>
                </a:lnTo>
                <a:lnTo>
                  <a:pt x="1317235" y="1692361"/>
                </a:lnTo>
                <a:lnTo>
                  <a:pt x="1314459" y="1697110"/>
                </a:lnTo>
                <a:lnTo>
                  <a:pt x="1311288" y="1701859"/>
                </a:lnTo>
                <a:lnTo>
                  <a:pt x="1307719" y="1705421"/>
                </a:lnTo>
                <a:lnTo>
                  <a:pt x="1303358" y="1709378"/>
                </a:lnTo>
                <a:lnTo>
                  <a:pt x="1298996" y="1712544"/>
                </a:lnTo>
                <a:lnTo>
                  <a:pt x="1294635" y="1715315"/>
                </a:lnTo>
                <a:lnTo>
                  <a:pt x="1289481" y="1717689"/>
                </a:lnTo>
                <a:lnTo>
                  <a:pt x="1284326" y="1719668"/>
                </a:lnTo>
                <a:lnTo>
                  <a:pt x="1278775" y="1720855"/>
                </a:lnTo>
                <a:lnTo>
                  <a:pt x="1273224" y="1722042"/>
                </a:lnTo>
                <a:lnTo>
                  <a:pt x="1267674" y="1722438"/>
                </a:lnTo>
                <a:lnTo>
                  <a:pt x="971098" y="1722438"/>
                </a:lnTo>
                <a:lnTo>
                  <a:pt x="965151" y="1722042"/>
                </a:lnTo>
                <a:lnTo>
                  <a:pt x="959600" y="1720855"/>
                </a:lnTo>
                <a:lnTo>
                  <a:pt x="954049" y="1719668"/>
                </a:lnTo>
                <a:lnTo>
                  <a:pt x="949291" y="1717689"/>
                </a:lnTo>
                <a:lnTo>
                  <a:pt x="944137" y="1715315"/>
                </a:lnTo>
                <a:lnTo>
                  <a:pt x="939379" y="1712544"/>
                </a:lnTo>
                <a:lnTo>
                  <a:pt x="935414" y="1709378"/>
                </a:lnTo>
                <a:lnTo>
                  <a:pt x="931053" y="1705421"/>
                </a:lnTo>
                <a:lnTo>
                  <a:pt x="927088" y="1701859"/>
                </a:lnTo>
                <a:lnTo>
                  <a:pt x="924312" y="1697110"/>
                </a:lnTo>
                <a:lnTo>
                  <a:pt x="921140" y="1692361"/>
                </a:lnTo>
                <a:lnTo>
                  <a:pt x="918762" y="1688008"/>
                </a:lnTo>
                <a:lnTo>
                  <a:pt x="917176" y="1682468"/>
                </a:lnTo>
                <a:lnTo>
                  <a:pt x="915590" y="1676927"/>
                </a:lnTo>
                <a:lnTo>
                  <a:pt x="914400" y="1671387"/>
                </a:lnTo>
                <a:lnTo>
                  <a:pt x="914400" y="1665451"/>
                </a:lnTo>
                <a:lnTo>
                  <a:pt x="914400" y="1501217"/>
                </a:lnTo>
                <a:lnTo>
                  <a:pt x="914400" y="1495280"/>
                </a:lnTo>
                <a:lnTo>
                  <a:pt x="915590" y="1489740"/>
                </a:lnTo>
                <a:lnTo>
                  <a:pt x="917176" y="1484200"/>
                </a:lnTo>
                <a:lnTo>
                  <a:pt x="918762" y="1479451"/>
                </a:lnTo>
                <a:lnTo>
                  <a:pt x="921140" y="1474306"/>
                </a:lnTo>
                <a:lnTo>
                  <a:pt x="924312" y="1469557"/>
                </a:lnTo>
                <a:lnTo>
                  <a:pt x="927088" y="1465204"/>
                </a:lnTo>
                <a:lnTo>
                  <a:pt x="931053" y="1461246"/>
                </a:lnTo>
                <a:lnTo>
                  <a:pt x="935414" y="1457289"/>
                </a:lnTo>
                <a:lnTo>
                  <a:pt x="939379" y="1454123"/>
                </a:lnTo>
                <a:lnTo>
                  <a:pt x="944137" y="1451748"/>
                </a:lnTo>
                <a:lnTo>
                  <a:pt x="949291" y="1448978"/>
                </a:lnTo>
                <a:lnTo>
                  <a:pt x="954049" y="1447000"/>
                </a:lnTo>
                <a:lnTo>
                  <a:pt x="959600" y="1445812"/>
                </a:lnTo>
                <a:lnTo>
                  <a:pt x="965151" y="1445021"/>
                </a:lnTo>
                <a:lnTo>
                  <a:pt x="971098" y="1444625"/>
                </a:lnTo>
                <a:close/>
                <a:moveTo>
                  <a:pt x="1787045" y="1350963"/>
                </a:moveTo>
                <a:lnTo>
                  <a:pt x="1913358" y="1350963"/>
                </a:lnTo>
                <a:lnTo>
                  <a:pt x="1913358" y="1366815"/>
                </a:lnTo>
                <a:lnTo>
                  <a:pt x="1914148" y="1381479"/>
                </a:lnTo>
                <a:lnTo>
                  <a:pt x="1915332" y="1395746"/>
                </a:lnTo>
                <a:lnTo>
                  <a:pt x="1917700" y="1409617"/>
                </a:lnTo>
                <a:lnTo>
                  <a:pt x="1910200" y="1412391"/>
                </a:lnTo>
                <a:lnTo>
                  <a:pt x="1903095" y="1414769"/>
                </a:lnTo>
                <a:lnTo>
                  <a:pt x="1896385" y="1418732"/>
                </a:lnTo>
                <a:lnTo>
                  <a:pt x="1890069" y="1422299"/>
                </a:lnTo>
                <a:lnTo>
                  <a:pt x="1883753" y="1427055"/>
                </a:lnTo>
                <a:lnTo>
                  <a:pt x="1877833" y="1431810"/>
                </a:lnTo>
                <a:lnTo>
                  <a:pt x="1872306" y="1437359"/>
                </a:lnTo>
                <a:lnTo>
                  <a:pt x="1867570" y="1442907"/>
                </a:lnTo>
                <a:lnTo>
                  <a:pt x="1863228" y="1448852"/>
                </a:lnTo>
                <a:lnTo>
                  <a:pt x="1859280" y="1455589"/>
                </a:lnTo>
                <a:lnTo>
                  <a:pt x="1856122" y="1462326"/>
                </a:lnTo>
                <a:lnTo>
                  <a:pt x="1852965" y="1469460"/>
                </a:lnTo>
                <a:lnTo>
                  <a:pt x="1850596" y="1476990"/>
                </a:lnTo>
                <a:lnTo>
                  <a:pt x="1849017" y="1484916"/>
                </a:lnTo>
                <a:lnTo>
                  <a:pt x="1847833" y="1492842"/>
                </a:lnTo>
                <a:lnTo>
                  <a:pt x="1847438" y="1500768"/>
                </a:lnTo>
                <a:lnTo>
                  <a:pt x="1847438" y="1628776"/>
                </a:lnTo>
                <a:lnTo>
                  <a:pt x="1837570" y="1628776"/>
                </a:lnTo>
                <a:lnTo>
                  <a:pt x="1837570" y="1500768"/>
                </a:lnTo>
                <a:lnTo>
                  <a:pt x="1837175" y="1492842"/>
                </a:lnTo>
                <a:lnTo>
                  <a:pt x="1836386" y="1485312"/>
                </a:lnTo>
                <a:lnTo>
                  <a:pt x="1834412" y="1478178"/>
                </a:lnTo>
                <a:lnTo>
                  <a:pt x="1832439" y="1470252"/>
                </a:lnTo>
                <a:lnTo>
                  <a:pt x="1830070" y="1463515"/>
                </a:lnTo>
                <a:lnTo>
                  <a:pt x="1826518" y="1456778"/>
                </a:lnTo>
                <a:lnTo>
                  <a:pt x="1822965" y="1450833"/>
                </a:lnTo>
                <a:lnTo>
                  <a:pt x="1818623" y="1444888"/>
                </a:lnTo>
                <a:lnTo>
                  <a:pt x="1813886" y="1438944"/>
                </a:lnTo>
                <a:lnTo>
                  <a:pt x="1809150" y="1433792"/>
                </a:lnTo>
                <a:lnTo>
                  <a:pt x="1803623" y="1428640"/>
                </a:lnTo>
                <a:lnTo>
                  <a:pt x="1798097" y="1424280"/>
                </a:lnTo>
                <a:lnTo>
                  <a:pt x="1791781" y="1420317"/>
                </a:lnTo>
                <a:lnTo>
                  <a:pt x="1785466" y="1416354"/>
                </a:lnTo>
                <a:lnTo>
                  <a:pt x="1778755" y="1413580"/>
                </a:lnTo>
                <a:lnTo>
                  <a:pt x="1771650" y="1411202"/>
                </a:lnTo>
                <a:lnTo>
                  <a:pt x="1774808" y="1406446"/>
                </a:lnTo>
                <a:lnTo>
                  <a:pt x="1777571" y="1401294"/>
                </a:lnTo>
                <a:lnTo>
                  <a:pt x="1779940" y="1394953"/>
                </a:lnTo>
                <a:lnTo>
                  <a:pt x="1782308" y="1388216"/>
                </a:lnTo>
                <a:lnTo>
                  <a:pt x="1784282" y="1380290"/>
                </a:lnTo>
                <a:lnTo>
                  <a:pt x="1785466" y="1371571"/>
                </a:lnTo>
                <a:lnTo>
                  <a:pt x="1786650" y="1361663"/>
                </a:lnTo>
                <a:lnTo>
                  <a:pt x="1787045" y="1350963"/>
                </a:lnTo>
                <a:close/>
                <a:moveTo>
                  <a:pt x="1316831" y="1350963"/>
                </a:moveTo>
                <a:lnTo>
                  <a:pt x="1412875" y="1350963"/>
                </a:lnTo>
                <a:lnTo>
                  <a:pt x="1413272" y="1360950"/>
                </a:lnTo>
                <a:lnTo>
                  <a:pt x="1414066" y="1370138"/>
                </a:lnTo>
                <a:lnTo>
                  <a:pt x="1415653" y="1378527"/>
                </a:lnTo>
                <a:lnTo>
                  <a:pt x="1416844" y="1386116"/>
                </a:lnTo>
                <a:lnTo>
                  <a:pt x="1418828" y="1392907"/>
                </a:lnTo>
                <a:lnTo>
                  <a:pt x="1420813" y="1398900"/>
                </a:lnTo>
                <a:lnTo>
                  <a:pt x="1423194" y="1404492"/>
                </a:lnTo>
                <a:lnTo>
                  <a:pt x="1425575" y="1408886"/>
                </a:lnTo>
                <a:lnTo>
                  <a:pt x="1419622" y="1410884"/>
                </a:lnTo>
                <a:lnTo>
                  <a:pt x="1413272" y="1412881"/>
                </a:lnTo>
                <a:lnTo>
                  <a:pt x="1407716" y="1414878"/>
                </a:lnTo>
                <a:lnTo>
                  <a:pt x="1402556" y="1418074"/>
                </a:lnTo>
                <a:lnTo>
                  <a:pt x="1397000" y="1420870"/>
                </a:lnTo>
                <a:lnTo>
                  <a:pt x="1391841" y="1424466"/>
                </a:lnTo>
                <a:lnTo>
                  <a:pt x="1386681" y="1427661"/>
                </a:lnTo>
                <a:lnTo>
                  <a:pt x="1382316" y="1432056"/>
                </a:lnTo>
                <a:lnTo>
                  <a:pt x="1377950" y="1436050"/>
                </a:lnTo>
                <a:lnTo>
                  <a:pt x="1374378" y="1440844"/>
                </a:lnTo>
                <a:lnTo>
                  <a:pt x="1370410" y="1445638"/>
                </a:lnTo>
                <a:lnTo>
                  <a:pt x="1366441" y="1450431"/>
                </a:lnTo>
                <a:lnTo>
                  <a:pt x="1363663" y="1456024"/>
                </a:lnTo>
                <a:lnTo>
                  <a:pt x="1360885" y="1461616"/>
                </a:lnTo>
                <a:lnTo>
                  <a:pt x="1358106" y="1467209"/>
                </a:lnTo>
                <a:lnTo>
                  <a:pt x="1356519" y="1473201"/>
                </a:lnTo>
                <a:lnTo>
                  <a:pt x="1352947" y="1464413"/>
                </a:lnTo>
                <a:lnTo>
                  <a:pt x="1348978" y="1456423"/>
                </a:lnTo>
                <a:lnTo>
                  <a:pt x="1344216" y="1448833"/>
                </a:lnTo>
                <a:lnTo>
                  <a:pt x="1339056" y="1441643"/>
                </a:lnTo>
                <a:lnTo>
                  <a:pt x="1332706" y="1434852"/>
                </a:lnTo>
                <a:lnTo>
                  <a:pt x="1325960" y="1428860"/>
                </a:lnTo>
                <a:lnTo>
                  <a:pt x="1318816" y="1423267"/>
                </a:lnTo>
                <a:lnTo>
                  <a:pt x="1311275" y="1418873"/>
                </a:lnTo>
                <a:lnTo>
                  <a:pt x="1314053" y="1401696"/>
                </a:lnTo>
                <a:lnTo>
                  <a:pt x="1316038" y="1384918"/>
                </a:lnTo>
                <a:lnTo>
                  <a:pt x="1316435" y="1376130"/>
                </a:lnTo>
                <a:lnTo>
                  <a:pt x="1316831" y="1367741"/>
                </a:lnTo>
                <a:lnTo>
                  <a:pt x="1317228" y="1359352"/>
                </a:lnTo>
                <a:lnTo>
                  <a:pt x="1316831" y="1350963"/>
                </a:lnTo>
                <a:close/>
                <a:moveTo>
                  <a:pt x="692943" y="1350963"/>
                </a:moveTo>
                <a:lnTo>
                  <a:pt x="941785" y="1350963"/>
                </a:lnTo>
                <a:lnTo>
                  <a:pt x="941785" y="1366815"/>
                </a:lnTo>
                <a:lnTo>
                  <a:pt x="942578" y="1381479"/>
                </a:lnTo>
                <a:lnTo>
                  <a:pt x="944166" y="1395746"/>
                </a:lnTo>
                <a:lnTo>
                  <a:pt x="946150" y="1409617"/>
                </a:lnTo>
                <a:lnTo>
                  <a:pt x="938610" y="1412391"/>
                </a:lnTo>
                <a:lnTo>
                  <a:pt x="931466" y="1414769"/>
                </a:lnTo>
                <a:lnTo>
                  <a:pt x="924719" y="1418732"/>
                </a:lnTo>
                <a:lnTo>
                  <a:pt x="917972" y="1422299"/>
                </a:lnTo>
                <a:lnTo>
                  <a:pt x="912019" y="1427055"/>
                </a:lnTo>
                <a:lnTo>
                  <a:pt x="906066" y="1431810"/>
                </a:lnTo>
                <a:lnTo>
                  <a:pt x="900906" y="1437359"/>
                </a:lnTo>
                <a:lnTo>
                  <a:pt x="896144" y="1442907"/>
                </a:lnTo>
                <a:lnTo>
                  <a:pt x="891381" y="1448852"/>
                </a:lnTo>
                <a:lnTo>
                  <a:pt x="887809" y="1455589"/>
                </a:lnTo>
                <a:lnTo>
                  <a:pt x="883841" y="1462326"/>
                </a:lnTo>
                <a:lnTo>
                  <a:pt x="881459" y="1469460"/>
                </a:lnTo>
                <a:lnTo>
                  <a:pt x="878681" y="1476990"/>
                </a:lnTo>
                <a:lnTo>
                  <a:pt x="877094" y="1484916"/>
                </a:lnTo>
                <a:lnTo>
                  <a:pt x="876300" y="1492842"/>
                </a:lnTo>
                <a:lnTo>
                  <a:pt x="875903" y="1500768"/>
                </a:lnTo>
                <a:lnTo>
                  <a:pt x="875903" y="1628776"/>
                </a:lnTo>
                <a:lnTo>
                  <a:pt x="692943" y="1628776"/>
                </a:lnTo>
                <a:lnTo>
                  <a:pt x="686990" y="1628776"/>
                </a:lnTo>
                <a:lnTo>
                  <a:pt x="681434" y="1627983"/>
                </a:lnTo>
                <a:lnTo>
                  <a:pt x="675878" y="1626002"/>
                </a:lnTo>
                <a:lnTo>
                  <a:pt x="671115" y="1624417"/>
                </a:lnTo>
                <a:lnTo>
                  <a:pt x="665956" y="1622039"/>
                </a:lnTo>
                <a:lnTo>
                  <a:pt x="661193" y="1618868"/>
                </a:lnTo>
                <a:lnTo>
                  <a:pt x="657224" y="1616094"/>
                </a:lnTo>
                <a:lnTo>
                  <a:pt x="652859" y="1612131"/>
                </a:lnTo>
                <a:lnTo>
                  <a:pt x="648890" y="1608168"/>
                </a:lnTo>
                <a:lnTo>
                  <a:pt x="646112" y="1603809"/>
                </a:lnTo>
                <a:lnTo>
                  <a:pt x="643334" y="1599053"/>
                </a:lnTo>
                <a:lnTo>
                  <a:pt x="640556" y="1594297"/>
                </a:lnTo>
                <a:lnTo>
                  <a:pt x="638968" y="1589145"/>
                </a:lnTo>
                <a:lnTo>
                  <a:pt x="637381" y="1583597"/>
                </a:lnTo>
                <a:lnTo>
                  <a:pt x="636587" y="1578048"/>
                </a:lnTo>
                <a:lnTo>
                  <a:pt x="636587" y="1572104"/>
                </a:lnTo>
                <a:lnTo>
                  <a:pt x="636587" y="1407635"/>
                </a:lnTo>
                <a:lnTo>
                  <a:pt x="636587" y="1401691"/>
                </a:lnTo>
                <a:lnTo>
                  <a:pt x="637381" y="1396142"/>
                </a:lnTo>
                <a:lnTo>
                  <a:pt x="638968" y="1390990"/>
                </a:lnTo>
                <a:lnTo>
                  <a:pt x="640556" y="1385442"/>
                </a:lnTo>
                <a:lnTo>
                  <a:pt x="643334" y="1380686"/>
                </a:lnTo>
                <a:lnTo>
                  <a:pt x="646112" y="1375534"/>
                </a:lnTo>
                <a:lnTo>
                  <a:pt x="648890" y="1371571"/>
                </a:lnTo>
                <a:lnTo>
                  <a:pt x="652859" y="1367608"/>
                </a:lnTo>
                <a:lnTo>
                  <a:pt x="657224" y="1364041"/>
                </a:lnTo>
                <a:lnTo>
                  <a:pt x="661193" y="1360474"/>
                </a:lnTo>
                <a:lnTo>
                  <a:pt x="665956" y="1357700"/>
                </a:lnTo>
                <a:lnTo>
                  <a:pt x="671115" y="1355322"/>
                </a:lnTo>
                <a:lnTo>
                  <a:pt x="675878" y="1353341"/>
                </a:lnTo>
                <a:lnTo>
                  <a:pt x="681434" y="1352152"/>
                </a:lnTo>
                <a:lnTo>
                  <a:pt x="686990" y="1351359"/>
                </a:lnTo>
                <a:lnTo>
                  <a:pt x="692943" y="1350963"/>
                </a:lnTo>
                <a:close/>
                <a:moveTo>
                  <a:pt x="2082006" y="1166813"/>
                </a:moveTo>
                <a:lnTo>
                  <a:pt x="2083990" y="1169978"/>
                </a:lnTo>
                <a:lnTo>
                  <a:pt x="2086768" y="1172747"/>
                </a:lnTo>
                <a:lnTo>
                  <a:pt x="2089547" y="1175120"/>
                </a:lnTo>
                <a:lnTo>
                  <a:pt x="2093515" y="1176702"/>
                </a:lnTo>
                <a:lnTo>
                  <a:pt x="2096293" y="1177494"/>
                </a:lnTo>
                <a:lnTo>
                  <a:pt x="2100262" y="1177494"/>
                </a:lnTo>
                <a:lnTo>
                  <a:pt x="2107803" y="1177098"/>
                </a:lnTo>
                <a:lnTo>
                  <a:pt x="2116137" y="1176702"/>
                </a:lnTo>
                <a:lnTo>
                  <a:pt x="2125662" y="1177098"/>
                </a:lnTo>
                <a:lnTo>
                  <a:pt x="2135584" y="1177889"/>
                </a:lnTo>
                <a:lnTo>
                  <a:pt x="2144315" y="1179076"/>
                </a:lnTo>
                <a:lnTo>
                  <a:pt x="2152650" y="1180658"/>
                </a:lnTo>
                <a:lnTo>
                  <a:pt x="2161381" y="1183427"/>
                </a:lnTo>
                <a:lnTo>
                  <a:pt x="2169318" y="1186196"/>
                </a:lnTo>
                <a:lnTo>
                  <a:pt x="2176462" y="1189756"/>
                </a:lnTo>
                <a:lnTo>
                  <a:pt x="2183606" y="1193317"/>
                </a:lnTo>
                <a:lnTo>
                  <a:pt x="2190353" y="1197668"/>
                </a:lnTo>
                <a:lnTo>
                  <a:pt x="2196703" y="1202810"/>
                </a:lnTo>
                <a:lnTo>
                  <a:pt x="2202656" y="1208348"/>
                </a:lnTo>
                <a:lnTo>
                  <a:pt x="2207815" y="1213886"/>
                </a:lnTo>
                <a:lnTo>
                  <a:pt x="2212975" y="1220611"/>
                </a:lnTo>
                <a:lnTo>
                  <a:pt x="2217737" y="1227731"/>
                </a:lnTo>
                <a:lnTo>
                  <a:pt x="2222500" y="1234852"/>
                </a:lnTo>
                <a:lnTo>
                  <a:pt x="2226072" y="1243554"/>
                </a:lnTo>
                <a:lnTo>
                  <a:pt x="2231628" y="1256213"/>
                </a:lnTo>
                <a:lnTo>
                  <a:pt x="2236787" y="1268476"/>
                </a:lnTo>
                <a:lnTo>
                  <a:pt x="2240756" y="1280343"/>
                </a:lnTo>
                <a:lnTo>
                  <a:pt x="2244725" y="1291814"/>
                </a:lnTo>
                <a:lnTo>
                  <a:pt x="2247503" y="1302890"/>
                </a:lnTo>
                <a:lnTo>
                  <a:pt x="2250281" y="1313175"/>
                </a:lnTo>
                <a:lnTo>
                  <a:pt x="2252265" y="1323460"/>
                </a:lnTo>
                <a:lnTo>
                  <a:pt x="2253853" y="1333350"/>
                </a:lnTo>
                <a:lnTo>
                  <a:pt x="2254647" y="1342843"/>
                </a:lnTo>
                <a:lnTo>
                  <a:pt x="2255043" y="1352337"/>
                </a:lnTo>
                <a:lnTo>
                  <a:pt x="2255837" y="1361831"/>
                </a:lnTo>
                <a:lnTo>
                  <a:pt x="2255043" y="1371325"/>
                </a:lnTo>
                <a:lnTo>
                  <a:pt x="2254647" y="1380027"/>
                </a:lnTo>
                <a:lnTo>
                  <a:pt x="2253853" y="1389126"/>
                </a:lnTo>
                <a:lnTo>
                  <a:pt x="2252662" y="1398619"/>
                </a:lnTo>
                <a:lnTo>
                  <a:pt x="2251075" y="1408113"/>
                </a:lnTo>
                <a:lnTo>
                  <a:pt x="2245122" y="1407322"/>
                </a:lnTo>
                <a:lnTo>
                  <a:pt x="2239168" y="1406926"/>
                </a:lnTo>
                <a:lnTo>
                  <a:pt x="2220118" y="1406926"/>
                </a:lnTo>
                <a:lnTo>
                  <a:pt x="2219722" y="1396246"/>
                </a:lnTo>
                <a:lnTo>
                  <a:pt x="2219325" y="1385961"/>
                </a:lnTo>
                <a:lnTo>
                  <a:pt x="2218928" y="1382401"/>
                </a:lnTo>
                <a:lnTo>
                  <a:pt x="2218134" y="1379632"/>
                </a:lnTo>
                <a:lnTo>
                  <a:pt x="2216547" y="1377258"/>
                </a:lnTo>
                <a:lnTo>
                  <a:pt x="2214165" y="1374489"/>
                </a:lnTo>
                <a:lnTo>
                  <a:pt x="2212181" y="1372907"/>
                </a:lnTo>
                <a:lnTo>
                  <a:pt x="2209403" y="1371325"/>
                </a:lnTo>
                <a:lnTo>
                  <a:pt x="2206228" y="1370534"/>
                </a:lnTo>
                <a:lnTo>
                  <a:pt x="2203053" y="1369742"/>
                </a:lnTo>
                <a:lnTo>
                  <a:pt x="2199878" y="1369742"/>
                </a:lnTo>
                <a:lnTo>
                  <a:pt x="2196703" y="1370929"/>
                </a:lnTo>
                <a:lnTo>
                  <a:pt x="2193925" y="1372116"/>
                </a:lnTo>
                <a:lnTo>
                  <a:pt x="2191543" y="1373698"/>
                </a:lnTo>
                <a:lnTo>
                  <a:pt x="2189559" y="1376072"/>
                </a:lnTo>
                <a:lnTo>
                  <a:pt x="2187178" y="1378841"/>
                </a:lnTo>
                <a:lnTo>
                  <a:pt x="2185987" y="1381214"/>
                </a:lnTo>
                <a:lnTo>
                  <a:pt x="2185590" y="1384774"/>
                </a:lnTo>
                <a:lnTo>
                  <a:pt x="2184003" y="1395455"/>
                </a:lnTo>
                <a:lnTo>
                  <a:pt x="2182018" y="1406926"/>
                </a:lnTo>
                <a:lnTo>
                  <a:pt x="2013743" y="1406926"/>
                </a:lnTo>
                <a:lnTo>
                  <a:pt x="2010965" y="1399015"/>
                </a:lnTo>
                <a:lnTo>
                  <a:pt x="2009775" y="1395850"/>
                </a:lnTo>
                <a:lnTo>
                  <a:pt x="2008584" y="1393477"/>
                </a:lnTo>
                <a:lnTo>
                  <a:pt x="2006600" y="1391499"/>
                </a:lnTo>
                <a:lnTo>
                  <a:pt x="2003822" y="1389126"/>
                </a:lnTo>
                <a:lnTo>
                  <a:pt x="2001440" y="1387939"/>
                </a:lnTo>
                <a:lnTo>
                  <a:pt x="1998662" y="1387148"/>
                </a:lnTo>
                <a:lnTo>
                  <a:pt x="1995090" y="1386752"/>
                </a:lnTo>
                <a:lnTo>
                  <a:pt x="1992312" y="1386752"/>
                </a:lnTo>
                <a:lnTo>
                  <a:pt x="1988740" y="1387543"/>
                </a:lnTo>
                <a:lnTo>
                  <a:pt x="1986359" y="1388730"/>
                </a:lnTo>
                <a:lnTo>
                  <a:pt x="1983581" y="1390708"/>
                </a:lnTo>
                <a:lnTo>
                  <a:pt x="1981597" y="1393081"/>
                </a:lnTo>
                <a:lnTo>
                  <a:pt x="1980009" y="1395455"/>
                </a:lnTo>
                <a:lnTo>
                  <a:pt x="1978818" y="1398224"/>
                </a:lnTo>
                <a:lnTo>
                  <a:pt x="1978025" y="1400993"/>
                </a:lnTo>
                <a:lnTo>
                  <a:pt x="1978025" y="1404553"/>
                </a:lnTo>
                <a:lnTo>
                  <a:pt x="1978025" y="1406926"/>
                </a:lnTo>
                <a:lnTo>
                  <a:pt x="1952625" y="1406926"/>
                </a:lnTo>
                <a:lnTo>
                  <a:pt x="1949847" y="1390708"/>
                </a:lnTo>
                <a:lnTo>
                  <a:pt x="1949053" y="1382005"/>
                </a:lnTo>
                <a:lnTo>
                  <a:pt x="1948259" y="1373698"/>
                </a:lnTo>
                <a:lnTo>
                  <a:pt x="1947862" y="1364996"/>
                </a:lnTo>
                <a:lnTo>
                  <a:pt x="1947862" y="1355897"/>
                </a:lnTo>
                <a:lnTo>
                  <a:pt x="1948259" y="1346404"/>
                </a:lnTo>
                <a:lnTo>
                  <a:pt x="1949053" y="1337305"/>
                </a:lnTo>
                <a:lnTo>
                  <a:pt x="1950243" y="1327020"/>
                </a:lnTo>
                <a:lnTo>
                  <a:pt x="1952228" y="1316736"/>
                </a:lnTo>
                <a:lnTo>
                  <a:pt x="1954609" y="1305659"/>
                </a:lnTo>
                <a:lnTo>
                  <a:pt x="1958181" y="1294188"/>
                </a:lnTo>
                <a:lnTo>
                  <a:pt x="1961356" y="1282716"/>
                </a:lnTo>
                <a:lnTo>
                  <a:pt x="1966118" y="1270453"/>
                </a:lnTo>
                <a:lnTo>
                  <a:pt x="1971675" y="1257399"/>
                </a:lnTo>
                <a:lnTo>
                  <a:pt x="1977231" y="1243554"/>
                </a:lnTo>
                <a:lnTo>
                  <a:pt x="1980803" y="1237225"/>
                </a:lnTo>
                <a:lnTo>
                  <a:pt x="1984772" y="1230896"/>
                </a:lnTo>
                <a:lnTo>
                  <a:pt x="1988740" y="1224567"/>
                </a:lnTo>
                <a:lnTo>
                  <a:pt x="1993106" y="1218238"/>
                </a:lnTo>
                <a:lnTo>
                  <a:pt x="1994693" y="1215864"/>
                </a:lnTo>
                <a:lnTo>
                  <a:pt x="1996281" y="1213491"/>
                </a:lnTo>
                <a:lnTo>
                  <a:pt x="2001440" y="1208744"/>
                </a:lnTo>
                <a:lnTo>
                  <a:pt x="2006600" y="1203601"/>
                </a:lnTo>
                <a:lnTo>
                  <a:pt x="2011362" y="1198855"/>
                </a:lnTo>
                <a:lnTo>
                  <a:pt x="2016522" y="1194899"/>
                </a:lnTo>
                <a:lnTo>
                  <a:pt x="2022078" y="1190943"/>
                </a:lnTo>
                <a:lnTo>
                  <a:pt x="2027634" y="1186987"/>
                </a:lnTo>
                <a:lnTo>
                  <a:pt x="2033190" y="1184218"/>
                </a:lnTo>
                <a:lnTo>
                  <a:pt x="2038350" y="1181449"/>
                </a:lnTo>
                <a:lnTo>
                  <a:pt x="2043906" y="1178285"/>
                </a:lnTo>
                <a:lnTo>
                  <a:pt x="2049859" y="1176307"/>
                </a:lnTo>
                <a:lnTo>
                  <a:pt x="2060972" y="1171956"/>
                </a:lnTo>
                <a:lnTo>
                  <a:pt x="2071290" y="1169187"/>
                </a:lnTo>
                <a:lnTo>
                  <a:pt x="2082006" y="1166813"/>
                </a:lnTo>
                <a:close/>
                <a:moveTo>
                  <a:pt x="1110232" y="1166813"/>
                </a:moveTo>
                <a:lnTo>
                  <a:pt x="1112219" y="1169978"/>
                </a:lnTo>
                <a:lnTo>
                  <a:pt x="1115000" y="1172747"/>
                </a:lnTo>
                <a:lnTo>
                  <a:pt x="1118179" y="1175120"/>
                </a:lnTo>
                <a:lnTo>
                  <a:pt x="1121359" y="1176702"/>
                </a:lnTo>
                <a:lnTo>
                  <a:pt x="1124935" y="1177494"/>
                </a:lnTo>
                <a:lnTo>
                  <a:pt x="1128114" y="1177494"/>
                </a:lnTo>
                <a:lnTo>
                  <a:pt x="1136062" y="1177098"/>
                </a:lnTo>
                <a:lnTo>
                  <a:pt x="1144407" y="1176702"/>
                </a:lnTo>
                <a:lnTo>
                  <a:pt x="1154342" y="1177098"/>
                </a:lnTo>
                <a:lnTo>
                  <a:pt x="1163879" y="1177889"/>
                </a:lnTo>
                <a:lnTo>
                  <a:pt x="1173019" y="1179076"/>
                </a:lnTo>
                <a:lnTo>
                  <a:pt x="1181364" y="1180658"/>
                </a:lnTo>
                <a:lnTo>
                  <a:pt x="1189709" y="1183427"/>
                </a:lnTo>
                <a:lnTo>
                  <a:pt x="1197259" y="1186196"/>
                </a:lnTo>
                <a:lnTo>
                  <a:pt x="1204810" y="1189756"/>
                </a:lnTo>
                <a:lnTo>
                  <a:pt x="1211963" y="1193317"/>
                </a:lnTo>
                <a:lnTo>
                  <a:pt x="1218718" y="1197668"/>
                </a:lnTo>
                <a:lnTo>
                  <a:pt x="1225077" y="1202810"/>
                </a:lnTo>
                <a:lnTo>
                  <a:pt x="1231037" y="1208348"/>
                </a:lnTo>
                <a:lnTo>
                  <a:pt x="1236601" y="1213886"/>
                </a:lnTo>
                <a:lnTo>
                  <a:pt x="1241767" y="1220611"/>
                </a:lnTo>
                <a:lnTo>
                  <a:pt x="1246138" y="1227731"/>
                </a:lnTo>
                <a:lnTo>
                  <a:pt x="1250907" y="1234852"/>
                </a:lnTo>
                <a:lnTo>
                  <a:pt x="1254881" y="1243554"/>
                </a:lnTo>
                <a:lnTo>
                  <a:pt x="1260444" y="1256213"/>
                </a:lnTo>
                <a:lnTo>
                  <a:pt x="1265213" y="1268476"/>
                </a:lnTo>
                <a:lnTo>
                  <a:pt x="1269584" y="1280343"/>
                </a:lnTo>
                <a:lnTo>
                  <a:pt x="1273160" y="1291814"/>
                </a:lnTo>
                <a:lnTo>
                  <a:pt x="1276339" y="1302890"/>
                </a:lnTo>
                <a:lnTo>
                  <a:pt x="1278724" y="1313175"/>
                </a:lnTo>
                <a:lnTo>
                  <a:pt x="1281108" y="1323460"/>
                </a:lnTo>
                <a:lnTo>
                  <a:pt x="1282300" y="1333350"/>
                </a:lnTo>
                <a:lnTo>
                  <a:pt x="1283492" y="1342843"/>
                </a:lnTo>
                <a:lnTo>
                  <a:pt x="1283890" y="1352337"/>
                </a:lnTo>
                <a:lnTo>
                  <a:pt x="1284287" y="1361831"/>
                </a:lnTo>
                <a:lnTo>
                  <a:pt x="1283890" y="1371325"/>
                </a:lnTo>
                <a:lnTo>
                  <a:pt x="1283492" y="1380027"/>
                </a:lnTo>
                <a:lnTo>
                  <a:pt x="1282300" y="1389126"/>
                </a:lnTo>
                <a:lnTo>
                  <a:pt x="1281506" y="1398619"/>
                </a:lnTo>
                <a:lnTo>
                  <a:pt x="1279519" y="1408113"/>
                </a:lnTo>
                <a:lnTo>
                  <a:pt x="1273558" y="1407322"/>
                </a:lnTo>
                <a:lnTo>
                  <a:pt x="1267994" y="1406926"/>
                </a:lnTo>
                <a:lnTo>
                  <a:pt x="1248920" y="1406926"/>
                </a:lnTo>
                <a:lnTo>
                  <a:pt x="1248125" y="1385961"/>
                </a:lnTo>
                <a:lnTo>
                  <a:pt x="1247728" y="1382401"/>
                </a:lnTo>
                <a:lnTo>
                  <a:pt x="1246138" y="1379632"/>
                </a:lnTo>
                <a:lnTo>
                  <a:pt x="1244946" y="1377258"/>
                </a:lnTo>
                <a:lnTo>
                  <a:pt x="1242959" y="1374489"/>
                </a:lnTo>
                <a:lnTo>
                  <a:pt x="1240575" y="1372907"/>
                </a:lnTo>
                <a:lnTo>
                  <a:pt x="1237793" y="1371325"/>
                </a:lnTo>
                <a:lnTo>
                  <a:pt x="1235011" y="1370534"/>
                </a:lnTo>
                <a:lnTo>
                  <a:pt x="1231435" y="1369742"/>
                </a:lnTo>
                <a:lnTo>
                  <a:pt x="1228653" y="1369742"/>
                </a:lnTo>
                <a:lnTo>
                  <a:pt x="1225077" y="1370929"/>
                </a:lnTo>
                <a:lnTo>
                  <a:pt x="1222692" y="1372116"/>
                </a:lnTo>
                <a:lnTo>
                  <a:pt x="1220308" y="1373698"/>
                </a:lnTo>
                <a:lnTo>
                  <a:pt x="1217526" y="1376072"/>
                </a:lnTo>
                <a:lnTo>
                  <a:pt x="1215937" y="1378841"/>
                </a:lnTo>
                <a:lnTo>
                  <a:pt x="1214745" y="1381214"/>
                </a:lnTo>
                <a:lnTo>
                  <a:pt x="1214347" y="1384774"/>
                </a:lnTo>
                <a:lnTo>
                  <a:pt x="1211963" y="1395455"/>
                </a:lnTo>
                <a:lnTo>
                  <a:pt x="1209976" y="1406926"/>
                </a:lnTo>
                <a:lnTo>
                  <a:pt x="1041881" y="1406926"/>
                </a:lnTo>
                <a:lnTo>
                  <a:pt x="1039497" y="1399015"/>
                </a:lnTo>
                <a:lnTo>
                  <a:pt x="1038305" y="1395850"/>
                </a:lnTo>
                <a:lnTo>
                  <a:pt x="1036715" y="1393477"/>
                </a:lnTo>
                <a:lnTo>
                  <a:pt x="1034728" y="1391499"/>
                </a:lnTo>
                <a:lnTo>
                  <a:pt x="1032344" y="1389126"/>
                </a:lnTo>
                <a:lnTo>
                  <a:pt x="1029960" y="1387939"/>
                </a:lnTo>
                <a:lnTo>
                  <a:pt x="1026780" y="1387148"/>
                </a:lnTo>
                <a:lnTo>
                  <a:pt x="1023601" y="1386752"/>
                </a:lnTo>
                <a:lnTo>
                  <a:pt x="1020422" y="1386752"/>
                </a:lnTo>
                <a:lnTo>
                  <a:pt x="1017243" y="1387543"/>
                </a:lnTo>
                <a:lnTo>
                  <a:pt x="1014461" y="1388730"/>
                </a:lnTo>
                <a:lnTo>
                  <a:pt x="1012077" y="1390708"/>
                </a:lnTo>
                <a:lnTo>
                  <a:pt x="1010090" y="1393081"/>
                </a:lnTo>
                <a:lnTo>
                  <a:pt x="1008103" y="1395455"/>
                </a:lnTo>
                <a:lnTo>
                  <a:pt x="1006911" y="1398224"/>
                </a:lnTo>
                <a:lnTo>
                  <a:pt x="1006116" y="1400993"/>
                </a:lnTo>
                <a:lnTo>
                  <a:pt x="1006116" y="1404553"/>
                </a:lnTo>
                <a:lnTo>
                  <a:pt x="1006116" y="1406926"/>
                </a:lnTo>
                <a:lnTo>
                  <a:pt x="980684" y="1406926"/>
                </a:lnTo>
                <a:lnTo>
                  <a:pt x="978299" y="1390708"/>
                </a:lnTo>
                <a:lnTo>
                  <a:pt x="977107" y="1382005"/>
                </a:lnTo>
                <a:lnTo>
                  <a:pt x="976710" y="1373698"/>
                </a:lnTo>
                <a:lnTo>
                  <a:pt x="976312" y="1364996"/>
                </a:lnTo>
                <a:lnTo>
                  <a:pt x="976312" y="1355897"/>
                </a:lnTo>
                <a:lnTo>
                  <a:pt x="976710" y="1346404"/>
                </a:lnTo>
                <a:lnTo>
                  <a:pt x="977504" y="1337305"/>
                </a:lnTo>
                <a:lnTo>
                  <a:pt x="978697" y="1327020"/>
                </a:lnTo>
                <a:lnTo>
                  <a:pt x="980286" y="1316736"/>
                </a:lnTo>
                <a:lnTo>
                  <a:pt x="983068" y="1305659"/>
                </a:lnTo>
                <a:lnTo>
                  <a:pt x="985850" y="1294188"/>
                </a:lnTo>
                <a:lnTo>
                  <a:pt x="989823" y="1282716"/>
                </a:lnTo>
                <a:lnTo>
                  <a:pt x="994195" y="1270453"/>
                </a:lnTo>
                <a:lnTo>
                  <a:pt x="999758" y="1257399"/>
                </a:lnTo>
                <a:lnTo>
                  <a:pt x="1005719" y="1243554"/>
                </a:lnTo>
                <a:lnTo>
                  <a:pt x="1008898" y="1237225"/>
                </a:lnTo>
                <a:lnTo>
                  <a:pt x="1012872" y="1230500"/>
                </a:lnTo>
                <a:lnTo>
                  <a:pt x="1016846" y="1224567"/>
                </a:lnTo>
                <a:lnTo>
                  <a:pt x="1021217" y="1218238"/>
                </a:lnTo>
                <a:lnTo>
                  <a:pt x="1023204" y="1215864"/>
                </a:lnTo>
                <a:lnTo>
                  <a:pt x="1024793" y="1213491"/>
                </a:lnTo>
                <a:lnTo>
                  <a:pt x="1029960" y="1208744"/>
                </a:lnTo>
                <a:lnTo>
                  <a:pt x="1034331" y="1203601"/>
                </a:lnTo>
                <a:lnTo>
                  <a:pt x="1039894" y="1198855"/>
                </a:lnTo>
                <a:lnTo>
                  <a:pt x="1045060" y="1194899"/>
                </a:lnTo>
                <a:lnTo>
                  <a:pt x="1050624" y="1190943"/>
                </a:lnTo>
                <a:lnTo>
                  <a:pt x="1055790" y="1186987"/>
                </a:lnTo>
                <a:lnTo>
                  <a:pt x="1061353" y="1184218"/>
                </a:lnTo>
                <a:lnTo>
                  <a:pt x="1066917" y="1181449"/>
                </a:lnTo>
                <a:lnTo>
                  <a:pt x="1072480" y="1178285"/>
                </a:lnTo>
                <a:lnTo>
                  <a:pt x="1078043" y="1176307"/>
                </a:lnTo>
                <a:lnTo>
                  <a:pt x="1089170" y="1171956"/>
                </a:lnTo>
                <a:lnTo>
                  <a:pt x="1099900" y="1169187"/>
                </a:lnTo>
                <a:lnTo>
                  <a:pt x="1110232" y="1166813"/>
                </a:lnTo>
                <a:close/>
                <a:moveTo>
                  <a:pt x="1601784" y="1141413"/>
                </a:moveTo>
                <a:lnTo>
                  <a:pt x="1608513" y="1141413"/>
                </a:lnTo>
                <a:lnTo>
                  <a:pt x="1616826" y="1141413"/>
                </a:lnTo>
                <a:lnTo>
                  <a:pt x="1628701" y="1141809"/>
                </a:lnTo>
                <a:lnTo>
                  <a:pt x="1639785" y="1142996"/>
                </a:lnTo>
                <a:lnTo>
                  <a:pt x="1644139" y="1143392"/>
                </a:lnTo>
                <a:lnTo>
                  <a:pt x="1656410" y="1145766"/>
                </a:lnTo>
                <a:lnTo>
                  <a:pt x="1668285" y="1149327"/>
                </a:lnTo>
                <a:lnTo>
                  <a:pt x="1673431" y="1150910"/>
                </a:lnTo>
                <a:lnTo>
                  <a:pt x="1682140" y="1154075"/>
                </a:lnTo>
                <a:lnTo>
                  <a:pt x="1690453" y="1157241"/>
                </a:lnTo>
                <a:lnTo>
                  <a:pt x="1694807" y="1158823"/>
                </a:lnTo>
                <a:lnTo>
                  <a:pt x="1703516" y="1163572"/>
                </a:lnTo>
                <a:lnTo>
                  <a:pt x="1711828" y="1167924"/>
                </a:lnTo>
                <a:lnTo>
                  <a:pt x="1714995" y="1169903"/>
                </a:lnTo>
                <a:lnTo>
                  <a:pt x="1726079" y="1177421"/>
                </a:lnTo>
                <a:lnTo>
                  <a:pt x="1729245" y="1179399"/>
                </a:lnTo>
                <a:lnTo>
                  <a:pt x="1739142" y="1186918"/>
                </a:lnTo>
                <a:lnTo>
                  <a:pt x="1740329" y="1188105"/>
                </a:lnTo>
                <a:lnTo>
                  <a:pt x="1745475" y="1192853"/>
                </a:lnTo>
                <a:lnTo>
                  <a:pt x="1747058" y="1194436"/>
                </a:lnTo>
                <a:lnTo>
                  <a:pt x="1748642" y="1196018"/>
                </a:lnTo>
                <a:lnTo>
                  <a:pt x="1743100" y="1240732"/>
                </a:lnTo>
                <a:lnTo>
                  <a:pt x="1739142" y="1274761"/>
                </a:lnTo>
                <a:lnTo>
                  <a:pt x="1736766" y="1296128"/>
                </a:lnTo>
                <a:lnTo>
                  <a:pt x="1738746" y="1294150"/>
                </a:lnTo>
                <a:lnTo>
                  <a:pt x="1739537" y="1293358"/>
                </a:lnTo>
                <a:lnTo>
                  <a:pt x="1740725" y="1293358"/>
                </a:lnTo>
                <a:lnTo>
                  <a:pt x="1741912" y="1293754"/>
                </a:lnTo>
                <a:lnTo>
                  <a:pt x="1743100" y="1294150"/>
                </a:lnTo>
                <a:lnTo>
                  <a:pt x="1744288" y="1295733"/>
                </a:lnTo>
                <a:lnTo>
                  <a:pt x="1745079" y="1297315"/>
                </a:lnTo>
                <a:lnTo>
                  <a:pt x="1747454" y="1301668"/>
                </a:lnTo>
                <a:lnTo>
                  <a:pt x="1749038" y="1307603"/>
                </a:lnTo>
                <a:lnTo>
                  <a:pt x="1750621" y="1315121"/>
                </a:lnTo>
                <a:lnTo>
                  <a:pt x="1751809" y="1323827"/>
                </a:lnTo>
                <a:lnTo>
                  <a:pt x="1752204" y="1332928"/>
                </a:lnTo>
                <a:lnTo>
                  <a:pt x="1752600" y="1343216"/>
                </a:lnTo>
                <a:lnTo>
                  <a:pt x="1752204" y="1352712"/>
                </a:lnTo>
                <a:lnTo>
                  <a:pt x="1751809" y="1361813"/>
                </a:lnTo>
                <a:lnTo>
                  <a:pt x="1750621" y="1370518"/>
                </a:lnTo>
                <a:lnTo>
                  <a:pt x="1749038" y="1378036"/>
                </a:lnTo>
                <a:lnTo>
                  <a:pt x="1747454" y="1383972"/>
                </a:lnTo>
                <a:lnTo>
                  <a:pt x="1745079" y="1388324"/>
                </a:lnTo>
                <a:lnTo>
                  <a:pt x="1744288" y="1390303"/>
                </a:lnTo>
                <a:lnTo>
                  <a:pt x="1743100" y="1391490"/>
                </a:lnTo>
                <a:lnTo>
                  <a:pt x="1741912" y="1391886"/>
                </a:lnTo>
                <a:lnTo>
                  <a:pt x="1740725" y="1392281"/>
                </a:lnTo>
                <a:lnTo>
                  <a:pt x="1739142" y="1391886"/>
                </a:lnTo>
                <a:lnTo>
                  <a:pt x="1737954" y="1391094"/>
                </a:lnTo>
                <a:lnTo>
                  <a:pt x="1736766" y="1389511"/>
                </a:lnTo>
                <a:lnTo>
                  <a:pt x="1735975" y="1387929"/>
                </a:lnTo>
                <a:lnTo>
                  <a:pt x="1733996" y="1382785"/>
                </a:lnTo>
                <a:lnTo>
                  <a:pt x="1731620" y="1376849"/>
                </a:lnTo>
                <a:lnTo>
                  <a:pt x="1730829" y="1384367"/>
                </a:lnTo>
                <a:lnTo>
                  <a:pt x="1729641" y="1391886"/>
                </a:lnTo>
                <a:lnTo>
                  <a:pt x="1725683" y="1406526"/>
                </a:lnTo>
                <a:lnTo>
                  <a:pt x="1475905" y="1406526"/>
                </a:lnTo>
                <a:lnTo>
                  <a:pt x="1471551" y="1394260"/>
                </a:lnTo>
                <a:lnTo>
                  <a:pt x="1469968" y="1388324"/>
                </a:lnTo>
                <a:lnTo>
                  <a:pt x="1467592" y="1381993"/>
                </a:lnTo>
                <a:lnTo>
                  <a:pt x="1466009" y="1387137"/>
                </a:lnTo>
                <a:lnTo>
                  <a:pt x="1464426" y="1391490"/>
                </a:lnTo>
                <a:lnTo>
                  <a:pt x="1463238" y="1392677"/>
                </a:lnTo>
                <a:lnTo>
                  <a:pt x="1462051" y="1393864"/>
                </a:lnTo>
                <a:lnTo>
                  <a:pt x="1460863" y="1394260"/>
                </a:lnTo>
                <a:lnTo>
                  <a:pt x="1459676" y="1394655"/>
                </a:lnTo>
                <a:lnTo>
                  <a:pt x="1458884" y="1394260"/>
                </a:lnTo>
                <a:lnTo>
                  <a:pt x="1457696" y="1393468"/>
                </a:lnTo>
                <a:lnTo>
                  <a:pt x="1456509" y="1392281"/>
                </a:lnTo>
                <a:lnTo>
                  <a:pt x="1454925" y="1391094"/>
                </a:lnTo>
                <a:lnTo>
                  <a:pt x="1452946" y="1386346"/>
                </a:lnTo>
                <a:lnTo>
                  <a:pt x="1451363" y="1380015"/>
                </a:lnTo>
                <a:lnTo>
                  <a:pt x="1450175" y="1372892"/>
                </a:lnTo>
                <a:lnTo>
                  <a:pt x="1448592" y="1364583"/>
                </a:lnTo>
                <a:lnTo>
                  <a:pt x="1447800" y="1355086"/>
                </a:lnTo>
                <a:lnTo>
                  <a:pt x="1447800" y="1345194"/>
                </a:lnTo>
                <a:lnTo>
                  <a:pt x="1447800" y="1334906"/>
                </a:lnTo>
                <a:lnTo>
                  <a:pt x="1448592" y="1325805"/>
                </a:lnTo>
                <a:lnTo>
                  <a:pt x="1450175" y="1317496"/>
                </a:lnTo>
                <a:lnTo>
                  <a:pt x="1451363" y="1310373"/>
                </a:lnTo>
                <a:lnTo>
                  <a:pt x="1452946" y="1304438"/>
                </a:lnTo>
                <a:lnTo>
                  <a:pt x="1454925" y="1299689"/>
                </a:lnTo>
                <a:lnTo>
                  <a:pt x="1456509" y="1298107"/>
                </a:lnTo>
                <a:lnTo>
                  <a:pt x="1457696" y="1296920"/>
                </a:lnTo>
                <a:lnTo>
                  <a:pt x="1458884" y="1296128"/>
                </a:lnTo>
                <a:lnTo>
                  <a:pt x="1459676" y="1296128"/>
                </a:lnTo>
                <a:lnTo>
                  <a:pt x="1460467" y="1296128"/>
                </a:lnTo>
                <a:lnTo>
                  <a:pt x="1461259" y="1296524"/>
                </a:lnTo>
                <a:lnTo>
                  <a:pt x="1462051" y="1283466"/>
                </a:lnTo>
                <a:lnTo>
                  <a:pt x="1462446" y="1277531"/>
                </a:lnTo>
                <a:lnTo>
                  <a:pt x="1464030" y="1271991"/>
                </a:lnTo>
                <a:lnTo>
                  <a:pt x="1462051" y="1258142"/>
                </a:lnTo>
                <a:lnTo>
                  <a:pt x="1460071" y="1245480"/>
                </a:lnTo>
                <a:lnTo>
                  <a:pt x="1456905" y="1223717"/>
                </a:lnTo>
                <a:lnTo>
                  <a:pt x="1453738" y="1208681"/>
                </a:lnTo>
                <a:lnTo>
                  <a:pt x="1452550" y="1203537"/>
                </a:lnTo>
                <a:lnTo>
                  <a:pt x="1458488" y="1199975"/>
                </a:lnTo>
                <a:lnTo>
                  <a:pt x="1465217" y="1196018"/>
                </a:lnTo>
                <a:lnTo>
                  <a:pt x="1471551" y="1191270"/>
                </a:lnTo>
                <a:lnTo>
                  <a:pt x="1477884" y="1186522"/>
                </a:lnTo>
                <a:lnTo>
                  <a:pt x="1489760" y="1177421"/>
                </a:lnTo>
                <a:lnTo>
                  <a:pt x="1495302" y="1173464"/>
                </a:lnTo>
                <a:lnTo>
                  <a:pt x="1500843" y="1170299"/>
                </a:lnTo>
                <a:lnTo>
                  <a:pt x="1515490" y="1163176"/>
                </a:lnTo>
                <a:lnTo>
                  <a:pt x="1530136" y="1157241"/>
                </a:lnTo>
                <a:lnTo>
                  <a:pt x="1539636" y="1154075"/>
                </a:lnTo>
                <a:lnTo>
                  <a:pt x="1548741" y="1150910"/>
                </a:lnTo>
                <a:lnTo>
                  <a:pt x="1558241" y="1148536"/>
                </a:lnTo>
                <a:lnTo>
                  <a:pt x="1568533" y="1145766"/>
                </a:lnTo>
                <a:lnTo>
                  <a:pt x="1576450" y="1144183"/>
                </a:lnTo>
                <a:lnTo>
                  <a:pt x="1583971" y="1142996"/>
                </a:lnTo>
                <a:lnTo>
                  <a:pt x="1594658" y="1142204"/>
                </a:lnTo>
                <a:lnTo>
                  <a:pt x="1601784" y="1141413"/>
                </a:lnTo>
                <a:close/>
                <a:moveTo>
                  <a:pt x="1832358" y="1052513"/>
                </a:moveTo>
                <a:lnTo>
                  <a:pt x="1843104" y="1052513"/>
                </a:lnTo>
                <a:lnTo>
                  <a:pt x="1847083" y="1052911"/>
                </a:lnTo>
                <a:lnTo>
                  <a:pt x="1839522" y="1055300"/>
                </a:lnTo>
                <a:lnTo>
                  <a:pt x="1831960" y="1058882"/>
                </a:lnTo>
                <a:lnTo>
                  <a:pt x="1825194" y="1062067"/>
                </a:lnTo>
                <a:lnTo>
                  <a:pt x="1818428" y="1065650"/>
                </a:lnTo>
                <a:lnTo>
                  <a:pt x="1820418" y="1066446"/>
                </a:lnTo>
                <a:lnTo>
                  <a:pt x="1828776" y="1066048"/>
                </a:lnTo>
                <a:lnTo>
                  <a:pt x="1837532" y="1065650"/>
                </a:lnTo>
                <a:lnTo>
                  <a:pt x="1846685" y="1066048"/>
                </a:lnTo>
                <a:lnTo>
                  <a:pt x="1856237" y="1066446"/>
                </a:lnTo>
                <a:lnTo>
                  <a:pt x="1865789" y="1067640"/>
                </a:lnTo>
                <a:lnTo>
                  <a:pt x="1876137" y="1069631"/>
                </a:lnTo>
                <a:lnTo>
                  <a:pt x="1885688" y="1072417"/>
                </a:lnTo>
                <a:lnTo>
                  <a:pt x="1895638" y="1075602"/>
                </a:lnTo>
                <a:lnTo>
                  <a:pt x="1905588" y="1079981"/>
                </a:lnTo>
                <a:lnTo>
                  <a:pt x="1910761" y="1082369"/>
                </a:lnTo>
                <a:lnTo>
                  <a:pt x="1915139" y="1085156"/>
                </a:lnTo>
                <a:lnTo>
                  <a:pt x="1919915" y="1088340"/>
                </a:lnTo>
                <a:lnTo>
                  <a:pt x="1924691" y="1091525"/>
                </a:lnTo>
                <a:lnTo>
                  <a:pt x="1929069" y="1095506"/>
                </a:lnTo>
                <a:lnTo>
                  <a:pt x="1933845" y="1099487"/>
                </a:lnTo>
                <a:lnTo>
                  <a:pt x="1938223" y="1103468"/>
                </a:lnTo>
                <a:lnTo>
                  <a:pt x="1942202" y="1108245"/>
                </a:lnTo>
                <a:lnTo>
                  <a:pt x="1946580" y="1112623"/>
                </a:lnTo>
                <a:lnTo>
                  <a:pt x="1950162" y="1118197"/>
                </a:lnTo>
                <a:lnTo>
                  <a:pt x="1954142" y="1123770"/>
                </a:lnTo>
                <a:lnTo>
                  <a:pt x="1957724" y="1129741"/>
                </a:lnTo>
                <a:lnTo>
                  <a:pt x="1960908" y="1136110"/>
                </a:lnTo>
                <a:lnTo>
                  <a:pt x="1964490" y="1142878"/>
                </a:lnTo>
                <a:lnTo>
                  <a:pt x="1968868" y="1152830"/>
                </a:lnTo>
                <a:lnTo>
                  <a:pt x="1972847" y="1163180"/>
                </a:lnTo>
                <a:lnTo>
                  <a:pt x="1979613" y="1182288"/>
                </a:lnTo>
                <a:lnTo>
                  <a:pt x="1975633" y="1185871"/>
                </a:lnTo>
                <a:lnTo>
                  <a:pt x="1972051" y="1190249"/>
                </a:lnTo>
                <a:lnTo>
                  <a:pt x="1967674" y="1192638"/>
                </a:lnTo>
                <a:lnTo>
                  <a:pt x="1965684" y="1193832"/>
                </a:lnTo>
                <a:lnTo>
                  <a:pt x="1963694" y="1195823"/>
                </a:lnTo>
                <a:lnTo>
                  <a:pt x="1962102" y="1197415"/>
                </a:lnTo>
                <a:lnTo>
                  <a:pt x="1961306" y="1199007"/>
                </a:lnTo>
                <a:lnTo>
                  <a:pt x="1960112" y="1201396"/>
                </a:lnTo>
                <a:lnTo>
                  <a:pt x="1959316" y="1202988"/>
                </a:lnTo>
                <a:lnTo>
                  <a:pt x="1958918" y="1205377"/>
                </a:lnTo>
                <a:lnTo>
                  <a:pt x="1958918" y="1207367"/>
                </a:lnTo>
                <a:lnTo>
                  <a:pt x="1952152" y="1218115"/>
                </a:lnTo>
                <a:lnTo>
                  <a:pt x="1946580" y="1229262"/>
                </a:lnTo>
                <a:lnTo>
                  <a:pt x="1941008" y="1240806"/>
                </a:lnTo>
                <a:lnTo>
                  <a:pt x="1936233" y="1252350"/>
                </a:lnTo>
                <a:lnTo>
                  <a:pt x="1932253" y="1263895"/>
                </a:lnTo>
                <a:lnTo>
                  <a:pt x="1928273" y="1274245"/>
                </a:lnTo>
                <a:lnTo>
                  <a:pt x="1925089" y="1284993"/>
                </a:lnTo>
                <a:lnTo>
                  <a:pt x="1921905" y="1294945"/>
                </a:lnTo>
                <a:lnTo>
                  <a:pt x="1919915" y="1304897"/>
                </a:lnTo>
                <a:lnTo>
                  <a:pt x="1917925" y="1314451"/>
                </a:lnTo>
                <a:lnTo>
                  <a:pt x="1784997" y="1314451"/>
                </a:lnTo>
                <a:lnTo>
                  <a:pt x="1783007" y="1303305"/>
                </a:lnTo>
                <a:lnTo>
                  <a:pt x="1780222" y="1293353"/>
                </a:lnTo>
                <a:lnTo>
                  <a:pt x="1778630" y="1288974"/>
                </a:lnTo>
                <a:lnTo>
                  <a:pt x="1777038" y="1284993"/>
                </a:lnTo>
                <a:lnTo>
                  <a:pt x="1775446" y="1281410"/>
                </a:lnTo>
                <a:lnTo>
                  <a:pt x="1773058" y="1278226"/>
                </a:lnTo>
                <a:lnTo>
                  <a:pt x="1782609" y="1200202"/>
                </a:lnTo>
                <a:lnTo>
                  <a:pt x="1783007" y="1196619"/>
                </a:lnTo>
                <a:lnTo>
                  <a:pt x="1783007" y="1192638"/>
                </a:lnTo>
                <a:lnTo>
                  <a:pt x="1782211" y="1189453"/>
                </a:lnTo>
                <a:lnTo>
                  <a:pt x="1781416" y="1185472"/>
                </a:lnTo>
                <a:lnTo>
                  <a:pt x="1779824" y="1182288"/>
                </a:lnTo>
                <a:lnTo>
                  <a:pt x="1778232" y="1178705"/>
                </a:lnTo>
                <a:lnTo>
                  <a:pt x="1776242" y="1175919"/>
                </a:lnTo>
                <a:lnTo>
                  <a:pt x="1774252" y="1172734"/>
                </a:lnTo>
                <a:lnTo>
                  <a:pt x="1767884" y="1166763"/>
                </a:lnTo>
                <a:lnTo>
                  <a:pt x="1761516" y="1161588"/>
                </a:lnTo>
                <a:lnTo>
                  <a:pt x="1752362" y="1154422"/>
                </a:lnTo>
                <a:lnTo>
                  <a:pt x="1741219" y="1146460"/>
                </a:lnTo>
                <a:lnTo>
                  <a:pt x="1734851" y="1142480"/>
                </a:lnTo>
                <a:lnTo>
                  <a:pt x="1728085" y="1138101"/>
                </a:lnTo>
                <a:lnTo>
                  <a:pt x="1720921" y="1134518"/>
                </a:lnTo>
                <a:lnTo>
                  <a:pt x="1712564" y="1130139"/>
                </a:lnTo>
                <a:lnTo>
                  <a:pt x="1704206" y="1126158"/>
                </a:lnTo>
                <a:lnTo>
                  <a:pt x="1695450" y="1122576"/>
                </a:lnTo>
                <a:lnTo>
                  <a:pt x="1698236" y="1118197"/>
                </a:lnTo>
                <a:lnTo>
                  <a:pt x="1701420" y="1114216"/>
                </a:lnTo>
                <a:lnTo>
                  <a:pt x="1697440" y="1114614"/>
                </a:lnTo>
                <a:lnTo>
                  <a:pt x="1701420" y="1111827"/>
                </a:lnTo>
                <a:lnTo>
                  <a:pt x="1705002" y="1109041"/>
                </a:lnTo>
                <a:lnTo>
                  <a:pt x="1710176" y="1103069"/>
                </a:lnTo>
                <a:lnTo>
                  <a:pt x="1715748" y="1097894"/>
                </a:lnTo>
                <a:lnTo>
                  <a:pt x="1721319" y="1093117"/>
                </a:lnTo>
                <a:lnTo>
                  <a:pt x="1726891" y="1088340"/>
                </a:lnTo>
                <a:lnTo>
                  <a:pt x="1732463" y="1083962"/>
                </a:lnTo>
                <a:lnTo>
                  <a:pt x="1738035" y="1080379"/>
                </a:lnTo>
                <a:lnTo>
                  <a:pt x="1744005" y="1076398"/>
                </a:lnTo>
                <a:lnTo>
                  <a:pt x="1749975" y="1073611"/>
                </a:lnTo>
                <a:lnTo>
                  <a:pt x="1755944" y="1070427"/>
                </a:lnTo>
                <a:lnTo>
                  <a:pt x="1761914" y="1067640"/>
                </a:lnTo>
                <a:lnTo>
                  <a:pt x="1773456" y="1063261"/>
                </a:lnTo>
                <a:lnTo>
                  <a:pt x="1784997" y="1059679"/>
                </a:lnTo>
                <a:lnTo>
                  <a:pt x="1796539" y="1056892"/>
                </a:lnTo>
                <a:lnTo>
                  <a:pt x="1806489" y="1054902"/>
                </a:lnTo>
                <a:lnTo>
                  <a:pt x="1816438" y="1053707"/>
                </a:lnTo>
                <a:lnTo>
                  <a:pt x="1824796" y="1052911"/>
                </a:lnTo>
                <a:lnTo>
                  <a:pt x="1832358" y="1052513"/>
                </a:lnTo>
                <a:close/>
                <a:moveTo>
                  <a:pt x="861259" y="1052513"/>
                </a:moveTo>
                <a:lnTo>
                  <a:pt x="871603" y="1052513"/>
                </a:lnTo>
                <a:lnTo>
                  <a:pt x="875581" y="1052911"/>
                </a:lnTo>
                <a:lnTo>
                  <a:pt x="868022" y="1055295"/>
                </a:lnTo>
                <a:lnTo>
                  <a:pt x="860861" y="1058873"/>
                </a:lnTo>
                <a:lnTo>
                  <a:pt x="854098" y="1062053"/>
                </a:lnTo>
                <a:lnTo>
                  <a:pt x="847335" y="1065630"/>
                </a:lnTo>
                <a:lnTo>
                  <a:pt x="849324" y="1066425"/>
                </a:lnTo>
                <a:lnTo>
                  <a:pt x="857281" y="1066027"/>
                </a:lnTo>
                <a:lnTo>
                  <a:pt x="866033" y="1065630"/>
                </a:lnTo>
                <a:lnTo>
                  <a:pt x="875183" y="1066027"/>
                </a:lnTo>
                <a:lnTo>
                  <a:pt x="884732" y="1066425"/>
                </a:lnTo>
                <a:lnTo>
                  <a:pt x="894678" y="1067617"/>
                </a:lnTo>
                <a:lnTo>
                  <a:pt x="904624" y="1069605"/>
                </a:lnTo>
                <a:lnTo>
                  <a:pt x="914172" y="1072387"/>
                </a:lnTo>
                <a:lnTo>
                  <a:pt x="924516" y="1075567"/>
                </a:lnTo>
                <a:lnTo>
                  <a:pt x="934064" y="1079939"/>
                </a:lnTo>
                <a:lnTo>
                  <a:pt x="939236" y="1082324"/>
                </a:lnTo>
                <a:lnTo>
                  <a:pt x="944010" y="1085106"/>
                </a:lnTo>
                <a:lnTo>
                  <a:pt x="948784" y="1088286"/>
                </a:lnTo>
                <a:lnTo>
                  <a:pt x="953160" y="1091466"/>
                </a:lnTo>
                <a:lnTo>
                  <a:pt x="957934" y="1095441"/>
                </a:lnTo>
                <a:lnTo>
                  <a:pt x="962708" y="1099415"/>
                </a:lnTo>
                <a:lnTo>
                  <a:pt x="966687" y="1103390"/>
                </a:lnTo>
                <a:lnTo>
                  <a:pt x="971063" y="1108160"/>
                </a:lnTo>
                <a:lnTo>
                  <a:pt x="974644" y="1112532"/>
                </a:lnTo>
                <a:lnTo>
                  <a:pt x="979020" y="1118097"/>
                </a:lnTo>
                <a:lnTo>
                  <a:pt x="982998" y="1123662"/>
                </a:lnTo>
                <a:lnTo>
                  <a:pt x="986181" y="1129624"/>
                </a:lnTo>
                <a:lnTo>
                  <a:pt x="989762" y="1135983"/>
                </a:lnTo>
                <a:lnTo>
                  <a:pt x="992944" y="1142741"/>
                </a:lnTo>
                <a:lnTo>
                  <a:pt x="997321" y="1152678"/>
                </a:lnTo>
                <a:lnTo>
                  <a:pt x="1001299" y="1163012"/>
                </a:lnTo>
                <a:lnTo>
                  <a:pt x="1008062" y="1182091"/>
                </a:lnTo>
                <a:lnTo>
                  <a:pt x="1004482" y="1185668"/>
                </a:lnTo>
                <a:lnTo>
                  <a:pt x="1000105" y="1190040"/>
                </a:lnTo>
                <a:lnTo>
                  <a:pt x="996525" y="1192425"/>
                </a:lnTo>
                <a:lnTo>
                  <a:pt x="994138" y="1193618"/>
                </a:lnTo>
                <a:lnTo>
                  <a:pt x="992546" y="1195605"/>
                </a:lnTo>
                <a:lnTo>
                  <a:pt x="990955" y="1197195"/>
                </a:lnTo>
                <a:lnTo>
                  <a:pt x="989762" y="1198785"/>
                </a:lnTo>
                <a:lnTo>
                  <a:pt x="988568" y="1201170"/>
                </a:lnTo>
                <a:lnTo>
                  <a:pt x="987772" y="1202760"/>
                </a:lnTo>
                <a:lnTo>
                  <a:pt x="987375" y="1205145"/>
                </a:lnTo>
                <a:lnTo>
                  <a:pt x="987375" y="1207132"/>
                </a:lnTo>
                <a:lnTo>
                  <a:pt x="980611" y="1217864"/>
                </a:lnTo>
                <a:lnTo>
                  <a:pt x="975041" y="1228993"/>
                </a:lnTo>
                <a:lnTo>
                  <a:pt x="969870" y="1240520"/>
                </a:lnTo>
                <a:lnTo>
                  <a:pt x="965095" y="1252047"/>
                </a:lnTo>
                <a:lnTo>
                  <a:pt x="960321" y="1263574"/>
                </a:lnTo>
                <a:lnTo>
                  <a:pt x="956741" y="1273908"/>
                </a:lnTo>
                <a:lnTo>
                  <a:pt x="953558" y="1284640"/>
                </a:lnTo>
                <a:lnTo>
                  <a:pt x="950773" y="1294577"/>
                </a:lnTo>
                <a:lnTo>
                  <a:pt x="948784" y="1304514"/>
                </a:lnTo>
                <a:lnTo>
                  <a:pt x="946397" y="1314054"/>
                </a:lnTo>
                <a:lnTo>
                  <a:pt x="746283" y="1314054"/>
                </a:lnTo>
                <a:lnTo>
                  <a:pt x="745487" y="1310874"/>
                </a:lnTo>
                <a:lnTo>
                  <a:pt x="745487" y="1314054"/>
                </a:lnTo>
                <a:lnTo>
                  <a:pt x="692972" y="1314054"/>
                </a:lnTo>
                <a:lnTo>
                  <a:pt x="688994" y="1314054"/>
                </a:lnTo>
                <a:lnTo>
                  <a:pt x="685811" y="1314451"/>
                </a:lnTo>
                <a:lnTo>
                  <a:pt x="683026" y="1296565"/>
                </a:lnTo>
                <a:lnTo>
                  <a:pt x="681833" y="1287423"/>
                </a:lnTo>
                <a:lnTo>
                  <a:pt x="681435" y="1278281"/>
                </a:lnTo>
                <a:lnTo>
                  <a:pt x="681037" y="1268344"/>
                </a:lnTo>
                <a:lnTo>
                  <a:pt x="681435" y="1258804"/>
                </a:lnTo>
                <a:lnTo>
                  <a:pt x="681833" y="1249265"/>
                </a:lnTo>
                <a:lnTo>
                  <a:pt x="682628" y="1238930"/>
                </a:lnTo>
                <a:lnTo>
                  <a:pt x="684617" y="1228596"/>
                </a:lnTo>
                <a:lnTo>
                  <a:pt x="686607" y="1217466"/>
                </a:lnTo>
                <a:lnTo>
                  <a:pt x="688994" y="1205940"/>
                </a:lnTo>
                <a:lnTo>
                  <a:pt x="692176" y="1194810"/>
                </a:lnTo>
                <a:lnTo>
                  <a:pt x="696155" y="1182488"/>
                </a:lnTo>
                <a:lnTo>
                  <a:pt x="700929" y="1169769"/>
                </a:lnTo>
                <a:lnTo>
                  <a:pt x="706499" y="1156255"/>
                </a:lnTo>
                <a:lnTo>
                  <a:pt x="712466" y="1142741"/>
                </a:lnTo>
                <a:lnTo>
                  <a:pt x="716445" y="1134791"/>
                </a:lnTo>
                <a:lnTo>
                  <a:pt x="720821" y="1127636"/>
                </a:lnTo>
                <a:lnTo>
                  <a:pt x="725595" y="1120482"/>
                </a:lnTo>
                <a:lnTo>
                  <a:pt x="729971" y="1114122"/>
                </a:lnTo>
                <a:lnTo>
                  <a:pt x="726391" y="1114520"/>
                </a:lnTo>
                <a:lnTo>
                  <a:pt x="729971" y="1111737"/>
                </a:lnTo>
                <a:lnTo>
                  <a:pt x="733950" y="1108955"/>
                </a:lnTo>
                <a:lnTo>
                  <a:pt x="739122" y="1102993"/>
                </a:lnTo>
                <a:lnTo>
                  <a:pt x="744294" y="1097826"/>
                </a:lnTo>
                <a:lnTo>
                  <a:pt x="749863" y="1093056"/>
                </a:lnTo>
                <a:lnTo>
                  <a:pt x="755433" y="1088286"/>
                </a:lnTo>
                <a:lnTo>
                  <a:pt x="761401" y="1083914"/>
                </a:lnTo>
                <a:lnTo>
                  <a:pt x="766970" y="1080337"/>
                </a:lnTo>
                <a:lnTo>
                  <a:pt x="772938" y="1076362"/>
                </a:lnTo>
                <a:lnTo>
                  <a:pt x="778508" y="1073579"/>
                </a:lnTo>
                <a:lnTo>
                  <a:pt x="784475" y="1070400"/>
                </a:lnTo>
                <a:lnTo>
                  <a:pt x="790443" y="1067617"/>
                </a:lnTo>
                <a:lnTo>
                  <a:pt x="802378" y="1063245"/>
                </a:lnTo>
                <a:lnTo>
                  <a:pt x="813916" y="1059668"/>
                </a:lnTo>
                <a:lnTo>
                  <a:pt x="824658" y="1056885"/>
                </a:lnTo>
                <a:lnTo>
                  <a:pt x="835399" y="1054898"/>
                </a:lnTo>
                <a:lnTo>
                  <a:pt x="844947" y="1053705"/>
                </a:lnTo>
                <a:lnTo>
                  <a:pt x="853700" y="1052911"/>
                </a:lnTo>
                <a:lnTo>
                  <a:pt x="861259" y="1052513"/>
                </a:lnTo>
                <a:close/>
                <a:moveTo>
                  <a:pt x="1326357" y="1047750"/>
                </a:moveTo>
                <a:lnTo>
                  <a:pt x="1337469" y="1047750"/>
                </a:lnTo>
                <a:lnTo>
                  <a:pt x="1348582" y="1048148"/>
                </a:lnTo>
                <a:lnTo>
                  <a:pt x="1358901" y="1048942"/>
                </a:lnTo>
                <a:lnTo>
                  <a:pt x="1368822" y="1050532"/>
                </a:lnTo>
                <a:lnTo>
                  <a:pt x="1378347" y="1052520"/>
                </a:lnTo>
                <a:lnTo>
                  <a:pt x="1387476" y="1054904"/>
                </a:lnTo>
                <a:lnTo>
                  <a:pt x="1396604" y="1057289"/>
                </a:lnTo>
                <a:lnTo>
                  <a:pt x="1404541" y="1060469"/>
                </a:lnTo>
                <a:lnTo>
                  <a:pt x="1412479" y="1063251"/>
                </a:lnTo>
                <a:lnTo>
                  <a:pt x="1419623" y="1066828"/>
                </a:lnTo>
                <a:lnTo>
                  <a:pt x="1426766" y="1070008"/>
                </a:lnTo>
                <a:lnTo>
                  <a:pt x="1433116" y="1073983"/>
                </a:lnTo>
                <a:lnTo>
                  <a:pt x="1444626" y="1081137"/>
                </a:lnTo>
                <a:lnTo>
                  <a:pt x="1454151" y="1087894"/>
                </a:lnTo>
                <a:lnTo>
                  <a:pt x="1461691" y="1093856"/>
                </a:lnTo>
                <a:lnTo>
                  <a:pt x="1466851" y="1098228"/>
                </a:lnTo>
                <a:lnTo>
                  <a:pt x="1471613" y="1102600"/>
                </a:lnTo>
                <a:lnTo>
                  <a:pt x="1465660" y="1153079"/>
                </a:lnTo>
                <a:lnTo>
                  <a:pt x="1458913" y="1157848"/>
                </a:lnTo>
                <a:lnTo>
                  <a:pt x="1447404" y="1166195"/>
                </a:lnTo>
                <a:lnTo>
                  <a:pt x="1441848" y="1170170"/>
                </a:lnTo>
                <a:lnTo>
                  <a:pt x="1437482" y="1172555"/>
                </a:lnTo>
                <a:lnTo>
                  <a:pt x="1434704" y="1174542"/>
                </a:lnTo>
                <a:lnTo>
                  <a:pt x="1432323" y="1175734"/>
                </a:lnTo>
                <a:lnTo>
                  <a:pt x="1427560" y="1179311"/>
                </a:lnTo>
                <a:lnTo>
                  <a:pt x="1424385" y="1184081"/>
                </a:lnTo>
                <a:lnTo>
                  <a:pt x="1421210" y="1188851"/>
                </a:lnTo>
                <a:lnTo>
                  <a:pt x="1419226" y="1194018"/>
                </a:lnTo>
                <a:lnTo>
                  <a:pt x="1418035" y="1199582"/>
                </a:lnTo>
                <a:lnTo>
                  <a:pt x="1418035" y="1205544"/>
                </a:lnTo>
                <a:lnTo>
                  <a:pt x="1418432" y="1208724"/>
                </a:lnTo>
                <a:lnTo>
                  <a:pt x="1418829" y="1211506"/>
                </a:lnTo>
                <a:lnTo>
                  <a:pt x="1419623" y="1216673"/>
                </a:lnTo>
                <a:lnTo>
                  <a:pt x="1422401" y="1229392"/>
                </a:lnTo>
                <a:lnTo>
                  <a:pt x="1425576" y="1248073"/>
                </a:lnTo>
                <a:lnTo>
                  <a:pt x="1427163" y="1259202"/>
                </a:lnTo>
                <a:lnTo>
                  <a:pt x="1429148" y="1271524"/>
                </a:lnTo>
                <a:lnTo>
                  <a:pt x="1427560" y="1279076"/>
                </a:lnTo>
                <a:lnTo>
                  <a:pt x="1425973" y="1282255"/>
                </a:lnTo>
                <a:lnTo>
                  <a:pt x="1423988" y="1285832"/>
                </a:lnTo>
                <a:lnTo>
                  <a:pt x="1422401" y="1289807"/>
                </a:lnTo>
                <a:lnTo>
                  <a:pt x="1420416" y="1293782"/>
                </a:lnTo>
                <a:lnTo>
                  <a:pt x="1418035" y="1303718"/>
                </a:lnTo>
                <a:lnTo>
                  <a:pt x="1416051" y="1314450"/>
                </a:lnTo>
                <a:lnTo>
                  <a:pt x="1312863" y="1314450"/>
                </a:lnTo>
                <a:lnTo>
                  <a:pt x="1310879" y="1304911"/>
                </a:lnTo>
                <a:lnTo>
                  <a:pt x="1308894" y="1294974"/>
                </a:lnTo>
                <a:lnTo>
                  <a:pt x="1305719" y="1285038"/>
                </a:lnTo>
                <a:lnTo>
                  <a:pt x="1302544" y="1274306"/>
                </a:lnTo>
                <a:lnTo>
                  <a:pt x="1298972" y="1263972"/>
                </a:lnTo>
                <a:lnTo>
                  <a:pt x="1295004" y="1252843"/>
                </a:lnTo>
                <a:lnTo>
                  <a:pt x="1290241" y="1240919"/>
                </a:lnTo>
                <a:lnTo>
                  <a:pt x="1285082" y="1229392"/>
                </a:lnTo>
                <a:lnTo>
                  <a:pt x="1280319" y="1219456"/>
                </a:lnTo>
                <a:lnTo>
                  <a:pt x="1275160" y="1210711"/>
                </a:lnTo>
                <a:lnTo>
                  <a:pt x="1270000" y="1202365"/>
                </a:lnTo>
                <a:lnTo>
                  <a:pt x="1264047" y="1194813"/>
                </a:lnTo>
                <a:lnTo>
                  <a:pt x="1258094" y="1188056"/>
                </a:lnTo>
                <a:lnTo>
                  <a:pt x="1251744" y="1181696"/>
                </a:lnTo>
                <a:lnTo>
                  <a:pt x="1244997" y="1175734"/>
                </a:lnTo>
                <a:lnTo>
                  <a:pt x="1238250" y="1170567"/>
                </a:lnTo>
                <a:lnTo>
                  <a:pt x="1231503" y="1165400"/>
                </a:lnTo>
                <a:lnTo>
                  <a:pt x="1224757" y="1161823"/>
                </a:lnTo>
                <a:lnTo>
                  <a:pt x="1217613" y="1157848"/>
                </a:lnTo>
                <a:lnTo>
                  <a:pt x="1210469" y="1154669"/>
                </a:lnTo>
                <a:lnTo>
                  <a:pt x="1202928" y="1151886"/>
                </a:lnTo>
                <a:lnTo>
                  <a:pt x="1195785" y="1149501"/>
                </a:lnTo>
                <a:lnTo>
                  <a:pt x="1188641" y="1147912"/>
                </a:lnTo>
                <a:lnTo>
                  <a:pt x="1181497" y="1145924"/>
                </a:lnTo>
                <a:lnTo>
                  <a:pt x="1179116" y="1131218"/>
                </a:lnTo>
                <a:lnTo>
                  <a:pt x="1176735" y="1120486"/>
                </a:lnTo>
                <a:lnTo>
                  <a:pt x="1174750" y="1110152"/>
                </a:lnTo>
                <a:lnTo>
                  <a:pt x="1180703" y="1106973"/>
                </a:lnTo>
                <a:lnTo>
                  <a:pt x="1187053" y="1102998"/>
                </a:lnTo>
                <a:lnTo>
                  <a:pt x="1193800" y="1098228"/>
                </a:lnTo>
                <a:lnTo>
                  <a:pt x="1200150" y="1093856"/>
                </a:lnTo>
                <a:lnTo>
                  <a:pt x="1212453" y="1084317"/>
                </a:lnTo>
                <a:lnTo>
                  <a:pt x="1217613" y="1080342"/>
                </a:lnTo>
                <a:lnTo>
                  <a:pt x="1223169" y="1077163"/>
                </a:lnTo>
                <a:lnTo>
                  <a:pt x="1237060" y="1070406"/>
                </a:lnTo>
                <a:lnTo>
                  <a:pt x="1250950" y="1064444"/>
                </a:lnTo>
                <a:lnTo>
                  <a:pt x="1264444" y="1059674"/>
                </a:lnTo>
                <a:lnTo>
                  <a:pt x="1277541" y="1055699"/>
                </a:lnTo>
                <a:lnTo>
                  <a:pt x="1290241" y="1052520"/>
                </a:lnTo>
                <a:lnTo>
                  <a:pt x="1302941" y="1050135"/>
                </a:lnTo>
                <a:lnTo>
                  <a:pt x="1314847" y="1048545"/>
                </a:lnTo>
                <a:lnTo>
                  <a:pt x="1326357" y="1047750"/>
                </a:lnTo>
                <a:close/>
                <a:moveTo>
                  <a:pt x="525022" y="1035050"/>
                </a:moveTo>
                <a:lnTo>
                  <a:pt x="554037" y="1036676"/>
                </a:lnTo>
                <a:lnTo>
                  <a:pt x="512762" y="1068388"/>
                </a:lnTo>
                <a:lnTo>
                  <a:pt x="525022" y="1035050"/>
                </a:lnTo>
                <a:close/>
                <a:moveTo>
                  <a:pt x="174832" y="915044"/>
                </a:moveTo>
                <a:lnTo>
                  <a:pt x="50860" y="916631"/>
                </a:lnTo>
                <a:lnTo>
                  <a:pt x="57218" y="934484"/>
                </a:lnTo>
                <a:lnTo>
                  <a:pt x="174832" y="915044"/>
                </a:lnTo>
                <a:close/>
                <a:moveTo>
                  <a:pt x="403703" y="711119"/>
                </a:moveTo>
                <a:lnTo>
                  <a:pt x="403703" y="723418"/>
                </a:lnTo>
                <a:lnTo>
                  <a:pt x="512179" y="715086"/>
                </a:lnTo>
                <a:lnTo>
                  <a:pt x="403703" y="711119"/>
                </a:lnTo>
                <a:close/>
                <a:moveTo>
                  <a:pt x="773852" y="677863"/>
                </a:moveTo>
                <a:lnTo>
                  <a:pt x="777038" y="678259"/>
                </a:lnTo>
                <a:lnTo>
                  <a:pt x="778632" y="678259"/>
                </a:lnTo>
                <a:lnTo>
                  <a:pt x="779428" y="679050"/>
                </a:lnTo>
                <a:lnTo>
                  <a:pt x="780225" y="679446"/>
                </a:lnTo>
                <a:lnTo>
                  <a:pt x="780623" y="680632"/>
                </a:lnTo>
                <a:lnTo>
                  <a:pt x="780623" y="681423"/>
                </a:lnTo>
                <a:lnTo>
                  <a:pt x="780225" y="682215"/>
                </a:lnTo>
                <a:lnTo>
                  <a:pt x="779428" y="684588"/>
                </a:lnTo>
                <a:lnTo>
                  <a:pt x="777038" y="687357"/>
                </a:lnTo>
                <a:lnTo>
                  <a:pt x="774648" y="689731"/>
                </a:lnTo>
                <a:lnTo>
                  <a:pt x="771860" y="692500"/>
                </a:lnTo>
                <a:lnTo>
                  <a:pt x="767877" y="695665"/>
                </a:lnTo>
                <a:lnTo>
                  <a:pt x="763894" y="698038"/>
                </a:lnTo>
                <a:lnTo>
                  <a:pt x="760309" y="700808"/>
                </a:lnTo>
                <a:lnTo>
                  <a:pt x="755927" y="702785"/>
                </a:lnTo>
                <a:lnTo>
                  <a:pt x="752342" y="704368"/>
                </a:lnTo>
                <a:lnTo>
                  <a:pt x="748758" y="705555"/>
                </a:lnTo>
                <a:lnTo>
                  <a:pt x="745969" y="705950"/>
                </a:lnTo>
                <a:lnTo>
                  <a:pt x="742783" y="706346"/>
                </a:lnTo>
                <a:lnTo>
                  <a:pt x="740791" y="706741"/>
                </a:lnTo>
                <a:lnTo>
                  <a:pt x="738800" y="707928"/>
                </a:lnTo>
                <a:lnTo>
                  <a:pt x="737605" y="708719"/>
                </a:lnTo>
                <a:lnTo>
                  <a:pt x="736011" y="709906"/>
                </a:lnTo>
                <a:lnTo>
                  <a:pt x="735215" y="711093"/>
                </a:lnTo>
                <a:lnTo>
                  <a:pt x="734816" y="712280"/>
                </a:lnTo>
                <a:lnTo>
                  <a:pt x="734816" y="713467"/>
                </a:lnTo>
                <a:lnTo>
                  <a:pt x="735215" y="715049"/>
                </a:lnTo>
                <a:lnTo>
                  <a:pt x="736011" y="716236"/>
                </a:lnTo>
                <a:lnTo>
                  <a:pt x="738003" y="717027"/>
                </a:lnTo>
                <a:lnTo>
                  <a:pt x="739596" y="717818"/>
                </a:lnTo>
                <a:lnTo>
                  <a:pt x="741986" y="718609"/>
                </a:lnTo>
                <a:lnTo>
                  <a:pt x="745173" y="719005"/>
                </a:lnTo>
                <a:lnTo>
                  <a:pt x="748359" y="719400"/>
                </a:lnTo>
                <a:lnTo>
                  <a:pt x="752342" y="719005"/>
                </a:lnTo>
                <a:lnTo>
                  <a:pt x="760707" y="719005"/>
                </a:lnTo>
                <a:lnTo>
                  <a:pt x="763894" y="719400"/>
                </a:lnTo>
                <a:lnTo>
                  <a:pt x="767877" y="719796"/>
                </a:lnTo>
                <a:lnTo>
                  <a:pt x="770665" y="720983"/>
                </a:lnTo>
                <a:lnTo>
                  <a:pt x="773852" y="722169"/>
                </a:lnTo>
                <a:lnTo>
                  <a:pt x="776640" y="723356"/>
                </a:lnTo>
                <a:lnTo>
                  <a:pt x="779428" y="724939"/>
                </a:lnTo>
                <a:lnTo>
                  <a:pt x="781420" y="726917"/>
                </a:lnTo>
                <a:lnTo>
                  <a:pt x="783411" y="729686"/>
                </a:lnTo>
                <a:lnTo>
                  <a:pt x="785403" y="732455"/>
                </a:lnTo>
                <a:lnTo>
                  <a:pt x="786598" y="736015"/>
                </a:lnTo>
                <a:lnTo>
                  <a:pt x="787793" y="739180"/>
                </a:lnTo>
                <a:lnTo>
                  <a:pt x="788191" y="743531"/>
                </a:lnTo>
                <a:lnTo>
                  <a:pt x="788988" y="747883"/>
                </a:lnTo>
                <a:lnTo>
                  <a:pt x="788988" y="752630"/>
                </a:lnTo>
                <a:lnTo>
                  <a:pt x="788590" y="756982"/>
                </a:lnTo>
                <a:lnTo>
                  <a:pt x="787793" y="760542"/>
                </a:lnTo>
                <a:lnTo>
                  <a:pt x="786200" y="764102"/>
                </a:lnTo>
                <a:lnTo>
                  <a:pt x="783810" y="767267"/>
                </a:lnTo>
                <a:lnTo>
                  <a:pt x="781420" y="770827"/>
                </a:lnTo>
                <a:lnTo>
                  <a:pt x="778632" y="773596"/>
                </a:lnTo>
                <a:lnTo>
                  <a:pt x="775445" y="776761"/>
                </a:lnTo>
                <a:lnTo>
                  <a:pt x="771860" y="779135"/>
                </a:lnTo>
                <a:lnTo>
                  <a:pt x="767479" y="781113"/>
                </a:lnTo>
                <a:lnTo>
                  <a:pt x="763097" y="783486"/>
                </a:lnTo>
                <a:lnTo>
                  <a:pt x="753936" y="787442"/>
                </a:lnTo>
                <a:lnTo>
                  <a:pt x="744376" y="790607"/>
                </a:lnTo>
                <a:lnTo>
                  <a:pt x="734020" y="792980"/>
                </a:lnTo>
                <a:lnTo>
                  <a:pt x="724062" y="795354"/>
                </a:lnTo>
                <a:lnTo>
                  <a:pt x="714104" y="796936"/>
                </a:lnTo>
                <a:lnTo>
                  <a:pt x="704942" y="798123"/>
                </a:lnTo>
                <a:lnTo>
                  <a:pt x="696179" y="798914"/>
                </a:lnTo>
                <a:lnTo>
                  <a:pt x="684230" y="799705"/>
                </a:lnTo>
                <a:lnTo>
                  <a:pt x="679450" y="800101"/>
                </a:lnTo>
                <a:lnTo>
                  <a:pt x="682636" y="698830"/>
                </a:lnTo>
                <a:lnTo>
                  <a:pt x="683433" y="697247"/>
                </a:lnTo>
                <a:lnTo>
                  <a:pt x="683831" y="695665"/>
                </a:lnTo>
                <a:lnTo>
                  <a:pt x="684628" y="694478"/>
                </a:lnTo>
                <a:lnTo>
                  <a:pt x="685425" y="692896"/>
                </a:lnTo>
                <a:lnTo>
                  <a:pt x="688213" y="690522"/>
                </a:lnTo>
                <a:lnTo>
                  <a:pt x="692196" y="688940"/>
                </a:lnTo>
                <a:lnTo>
                  <a:pt x="696976" y="687357"/>
                </a:lnTo>
                <a:lnTo>
                  <a:pt x="701756" y="685775"/>
                </a:lnTo>
                <a:lnTo>
                  <a:pt x="707731" y="684588"/>
                </a:lnTo>
                <a:lnTo>
                  <a:pt x="714104" y="683797"/>
                </a:lnTo>
                <a:lnTo>
                  <a:pt x="727647" y="682610"/>
                </a:lnTo>
                <a:lnTo>
                  <a:pt x="741588" y="681819"/>
                </a:lnTo>
                <a:lnTo>
                  <a:pt x="755529" y="680632"/>
                </a:lnTo>
                <a:lnTo>
                  <a:pt x="762300" y="679446"/>
                </a:lnTo>
                <a:lnTo>
                  <a:pt x="768275" y="678654"/>
                </a:lnTo>
                <a:lnTo>
                  <a:pt x="773852" y="677863"/>
                </a:lnTo>
                <a:close/>
                <a:moveTo>
                  <a:pt x="425557" y="466725"/>
                </a:moveTo>
                <a:lnTo>
                  <a:pt x="429928" y="467122"/>
                </a:lnTo>
                <a:lnTo>
                  <a:pt x="434299" y="467519"/>
                </a:lnTo>
                <a:lnTo>
                  <a:pt x="438272" y="467915"/>
                </a:lnTo>
                <a:lnTo>
                  <a:pt x="442643" y="468709"/>
                </a:lnTo>
                <a:lnTo>
                  <a:pt x="446219" y="470296"/>
                </a:lnTo>
                <a:lnTo>
                  <a:pt x="453769" y="473073"/>
                </a:lnTo>
                <a:lnTo>
                  <a:pt x="461716" y="477040"/>
                </a:lnTo>
                <a:lnTo>
                  <a:pt x="468471" y="481801"/>
                </a:lnTo>
                <a:lnTo>
                  <a:pt x="475225" y="487356"/>
                </a:lnTo>
                <a:lnTo>
                  <a:pt x="481980" y="493307"/>
                </a:lnTo>
                <a:lnTo>
                  <a:pt x="487543" y="500052"/>
                </a:lnTo>
                <a:lnTo>
                  <a:pt x="493503" y="507590"/>
                </a:lnTo>
                <a:lnTo>
                  <a:pt x="499066" y="515524"/>
                </a:lnTo>
                <a:lnTo>
                  <a:pt x="504629" y="524253"/>
                </a:lnTo>
                <a:lnTo>
                  <a:pt x="509795" y="532981"/>
                </a:lnTo>
                <a:lnTo>
                  <a:pt x="514165" y="542106"/>
                </a:lnTo>
                <a:lnTo>
                  <a:pt x="518933" y="552025"/>
                </a:lnTo>
                <a:lnTo>
                  <a:pt x="523304" y="561943"/>
                </a:lnTo>
                <a:lnTo>
                  <a:pt x="526880" y="572259"/>
                </a:lnTo>
                <a:lnTo>
                  <a:pt x="530854" y="582177"/>
                </a:lnTo>
                <a:lnTo>
                  <a:pt x="534033" y="592889"/>
                </a:lnTo>
                <a:lnTo>
                  <a:pt x="540390" y="613520"/>
                </a:lnTo>
                <a:lnTo>
                  <a:pt x="545953" y="634150"/>
                </a:lnTo>
                <a:lnTo>
                  <a:pt x="550721" y="653988"/>
                </a:lnTo>
                <a:lnTo>
                  <a:pt x="554297" y="673031"/>
                </a:lnTo>
                <a:lnTo>
                  <a:pt x="557873" y="690091"/>
                </a:lnTo>
                <a:lnTo>
                  <a:pt x="559860" y="705167"/>
                </a:lnTo>
                <a:lnTo>
                  <a:pt x="592045" y="701597"/>
                </a:lnTo>
                <a:lnTo>
                  <a:pt x="621449" y="697629"/>
                </a:lnTo>
                <a:lnTo>
                  <a:pt x="647673" y="694455"/>
                </a:lnTo>
                <a:lnTo>
                  <a:pt x="669925" y="690488"/>
                </a:lnTo>
                <a:lnTo>
                  <a:pt x="669527" y="696042"/>
                </a:lnTo>
                <a:lnTo>
                  <a:pt x="669130" y="702390"/>
                </a:lnTo>
                <a:lnTo>
                  <a:pt x="668733" y="716276"/>
                </a:lnTo>
                <a:lnTo>
                  <a:pt x="668733" y="750396"/>
                </a:lnTo>
                <a:lnTo>
                  <a:pt x="669130" y="768646"/>
                </a:lnTo>
                <a:lnTo>
                  <a:pt x="668733" y="786103"/>
                </a:lnTo>
                <a:lnTo>
                  <a:pt x="667938" y="803559"/>
                </a:lnTo>
                <a:lnTo>
                  <a:pt x="667143" y="811494"/>
                </a:lnTo>
                <a:lnTo>
                  <a:pt x="666349" y="819032"/>
                </a:lnTo>
                <a:lnTo>
                  <a:pt x="645289" y="825380"/>
                </a:lnTo>
                <a:lnTo>
                  <a:pt x="620654" y="831331"/>
                </a:lnTo>
                <a:lnTo>
                  <a:pt x="593237" y="837679"/>
                </a:lnTo>
                <a:lnTo>
                  <a:pt x="563436" y="844027"/>
                </a:lnTo>
                <a:lnTo>
                  <a:pt x="561052" y="872593"/>
                </a:lnTo>
                <a:lnTo>
                  <a:pt x="558668" y="896000"/>
                </a:lnTo>
                <a:lnTo>
                  <a:pt x="557873" y="905125"/>
                </a:lnTo>
                <a:lnTo>
                  <a:pt x="557079" y="916631"/>
                </a:lnTo>
                <a:lnTo>
                  <a:pt x="556681" y="928930"/>
                </a:lnTo>
                <a:lnTo>
                  <a:pt x="556284" y="942022"/>
                </a:lnTo>
                <a:lnTo>
                  <a:pt x="556284" y="955908"/>
                </a:lnTo>
                <a:lnTo>
                  <a:pt x="556284" y="970588"/>
                </a:lnTo>
                <a:lnTo>
                  <a:pt x="557079" y="984474"/>
                </a:lnTo>
                <a:lnTo>
                  <a:pt x="558271" y="997566"/>
                </a:lnTo>
                <a:lnTo>
                  <a:pt x="558668" y="1004311"/>
                </a:lnTo>
                <a:lnTo>
                  <a:pt x="558668" y="1009469"/>
                </a:lnTo>
                <a:lnTo>
                  <a:pt x="558271" y="1014626"/>
                </a:lnTo>
                <a:lnTo>
                  <a:pt x="557079" y="1018991"/>
                </a:lnTo>
                <a:lnTo>
                  <a:pt x="555489" y="1022164"/>
                </a:lnTo>
                <a:lnTo>
                  <a:pt x="553900" y="1024942"/>
                </a:lnTo>
                <a:lnTo>
                  <a:pt x="552310" y="1026925"/>
                </a:lnTo>
                <a:lnTo>
                  <a:pt x="549926" y="1028512"/>
                </a:lnTo>
                <a:lnTo>
                  <a:pt x="547145" y="1029306"/>
                </a:lnTo>
                <a:lnTo>
                  <a:pt x="544761" y="1030099"/>
                </a:lnTo>
                <a:lnTo>
                  <a:pt x="541582" y="1030496"/>
                </a:lnTo>
                <a:lnTo>
                  <a:pt x="538801" y="1030496"/>
                </a:lnTo>
                <a:lnTo>
                  <a:pt x="532046" y="1030099"/>
                </a:lnTo>
                <a:lnTo>
                  <a:pt x="525688" y="1028909"/>
                </a:lnTo>
                <a:lnTo>
                  <a:pt x="524894" y="1028512"/>
                </a:lnTo>
                <a:lnTo>
                  <a:pt x="524099" y="1027719"/>
                </a:lnTo>
                <a:lnTo>
                  <a:pt x="522510" y="1023751"/>
                </a:lnTo>
                <a:lnTo>
                  <a:pt x="520920" y="1018594"/>
                </a:lnTo>
                <a:lnTo>
                  <a:pt x="520125" y="1011452"/>
                </a:lnTo>
                <a:lnTo>
                  <a:pt x="519331" y="1002327"/>
                </a:lnTo>
                <a:lnTo>
                  <a:pt x="518536" y="992409"/>
                </a:lnTo>
                <a:lnTo>
                  <a:pt x="517741" y="968207"/>
                </a:lnTo>
                <a:lnTo>
                  <a:pt x="517344" y="941229"/>
                </a:lnTo>
                <a:lnTo>
                  <a:pt x="516947" y="911870"/>
                </a:lnTo>
                <a:lnTo>
                  <a:pt x="516549" y="853152"/>
                </a:lnTo>
                <a:lnTo>
                  <a:pt x="513768" y="853549"/>
                </a:lnTo>
                <a:lnTo>
                  <a:pt x="513768" y="976142"/>
                </a:lnTo>
                <a:lnTo>
                  <a:pt x="508602" y="1036050"/>
                </a:lnTo>
                <a:lnTo>
                  <a:pt x="504232" y="1082469"/>
                </a:lnTo>
                <a:lnTo>
                  <a:pt x="500258" y="1124127"/>
                </a:lnTo>
                <a:lnTo>
                  <a:pt x="499861" y="1128095"/>
                </a:lnTo>
                <a:lnTo>
                  <a:pt x="497874" y="1134443"/>
                </a:lnTo>
                <a:lnTo>
                  <a:pt x="495490" y="1141187"/>
                </a:lnTo>
                <a:lnTo>
                  <a:pt x="492311" y="1147535"/>
                </a:lnTo>
                <a:lnTo>
                  <a:pt x="489530" y="1153883"/>
                </a:lnTo>
                <a:lnTo>
                  <a:pt x="485954" y="1160231"/>
                </a:lnTo>
                <a:lnTo>
                  <a:pt x="482378" y="1166579"/>
                </a:lnTo>
                <a:lnTo>
                  <a:pt x="474828" y="1178481"/>
                </a:lnTo>
                <a:lnTo>
                  <a:pt x="438670" y="1654175"/>
                </a:lnTo>
                <a:lnTo>
                  <a:pt x="342512" y="1654175"/>
                </a:lnTo>
                <a:lnTo>
                  <a:pt x="294433" y="1276080"/>
                </a:lnTo>
                <a:lnTo>
                  <a:pt x="288473" y="1276873"/>
                </a:lnTo>
                <a:lnTo>
                  <a:pt x="282115" y="1277270"/>
                </a:lnTo>
                <a:lnTo>
                  <a:pt x="281718" y="1276873"/>
                </a:lnTo>
                <a:lnTo>
                  <a:pt x="281321" y="1276873"/>
                </a:lnTo>
                <a:lnTo>
                  <a:pt x="282115" y="1275683"/>
                </a:lnTo>
                <a:lnTo>
                  <a:pt x="282115" y="1275286"/>
                </a:lnTo>
                <a:lnTo>
                  <a:pt x="281321" y="1275286"/>
                </a:lnTo>
                <a:lnTo>
                  <a:pt x="281321" y="1276873"/>
                </a:lnTo>
                <a:lnTo>
                  <a:pt x="282910" y="1650208"/>
                </a:lnTo>
                <a:lnTo>
                  <a:pt x="170859" y="1653778"/>
                </a:lnTo>
                <a:lnTo>
                  <a:pt x="119998" y="1254655"/>
                </a:lnTo>
                <a:lnTo>
                  <a:pt x="116422" y="1253069"/>
                </a:lnTo>
                <a:lnTo>
                  <a:pt x="112846" y="1251482"/>
                </a:lnTo>
                <a:lnTo>
                  <a:pt x="109667" y="1249498"/>
                </a:lnTo>
                <a:lnTo>
                  <a:pt x="106489" y="1246721"/>
                </a:lnTo>
                <a:lnTo>
                  <a:pt x="103707" y="1243943"/>
                </a:lnTo>
                <a:lnTo>
                  <a:pt x="100528" y="1240373"/>
                </a:lnTo>
                <a:lnTo>
                  <a:pt x="98144" y="1236802"/>
                </a:lnTo>
                <a:lnTo>
                  <a:pt x="96158" y="1232438"/>
                </a:lnTo>
                <a:lnTo>
                  <a:pt x="91389" y="1223710"/>
                </a:lnTo>
                <a:lnTo>
                  <a:pt x="87416" y="1214188"/>
                </a:lnTo>
                <a:lnTo>
                  <a:pt x="84237" y="1203872"/>
                </a:lnTo>
                <a:lnTo>
                  <a:pt x="81853" y="1193557"/>
                </a:lnTo>
                <a:lnTo>
                  <a:pt x="79072" y="1182845"/>
                </a:lnTo>
                <a:lnTo>
                  <a:pt x="77085" y="1172133"/>
                </a:lnTo>
                <a:lnTo>
                  <a:pt x="73906" y="1153486"/>
                </a:lnTo>
                <a:lnTo>
                  <a:pt x="71522" y="1137616"/>
                </a:lnTo>
                <a:lnTo>
                  <a:pt x="70330" y="1132062"/>
                </a:lnTo>
                <a:lnTo>
                  <a:pt x="69535" y="1128491"/>
                </a:lnTo>
                <a:lnTo>
                  <a:pt x="69138" y="1124127"/>
                </a:lnTo>
                <a:lnTo>
                  <a:pt x="63178" y="1061839"/>
                </a:lnTo>
                <a:lnTo>
                  <a:pt x="56820" y="994392"/>
                </a:lnTo>
                <a:lnTo>
                  <a:pt x="50065" y="909490"/>
                </a:lnTo>
                <a:lnTo>
                  <a:pt x="42119" y="909490"/>
                </a:lnTo>
                <a:lnTo>
                  <a:pt x="35364" y="908299"/>
                </a:lnTo>
                <a:lnTo>
                  <a:pt x="29403" y="907506"/>
                </a:lnTo>
                <a:lnTo>
                  <a:pt x="24238" y="906316"/>
                </a:lnTo>
                <a:lnTo>
                  <a:pt x="20662" y="905125"/>
                </a:lnTo>
                <a:lnTo>
                  <a:pt x="17880" y="903935"/>
                </a:lnTo>
                <a:lnTo>
                  <a:pt x="17086" y="902745"/>
                </a:lnTo>
                <a:lnTo>
                  <a:pt x="16688" y="901555"/>
                </a:lnTo>
                <a:lnTo>
                  <a:pt x="16291" y="900761"/>
                </a:lnTo>
                <a:lnTo>
                  <a:pt x="16291" y="899571"/>
                </a:lnTo>
                <a:lnTo>
                  <a:pt x="14702" y="894413"/>
                </a:lnTo>
                <a:lnTo>
                  <a:pt x="12318" y="887669"/>
                </a:lnTo>
                <a:lnTo>
                  <a:pt x="10331" y="879734"/>
                </a:lnTo>
                <a:lnTo>
                  <a:pt x="8344" y="870212"/>
                </a:lnTo>
                <a:lnTo>
                  <a:pt x="6755" y="859103"/>
                </a:lnTo>
                <a:lnTo>
                  <a:pt x="4768" y="847201"/>
                </a:lnTo>
                <a:lnTo>
                  <a:pt x="3179" y="834109"/>
                </a:lnTo>
                <a:lnTo>
                  <a:pt x="1987" y="819826"/>
                </a:lnTo>
                <a:lnTo>
                  <a:pt x="795" y="805146"/>
                </a:lnTo>
                <a:lnTo>
                  <a:pt x="397" y="789277"/>
                </a:lnTo>
                <a:lnTo>
                  <a:pt x="0" y="773010"/>
                </a:lnTo>
                <a:lnTo>
                  <a:pt x="0" y="756347"/>
                </a:lnTo>
                <a:lnTo>
                  <a:pt x="795" y="738494"/>
                </a:lnTo>
                <a:lnTo>
                  <a:pt x="1987" y="721434"/>
                </a:lnTo>
                <a:lnTo>
                  <a:pt x="3576" y="703184"/>
                </a:lnTo>
                <a:lnTo>
                  <a:pt x="5563" y="684934"/>
                </a:lnTo>
                <a:lnTo>
                  <a:pt x="9139" y="667477"/>
                </a:lnTo>
                <a:lnTo>
                  <a:pt x="12715" y="649227"/>
                </a:lnTo>
                <a:lnTo>
                  <a:pt x="17483" y="631770"/>
                </a:lnTo>
                <a:lnTo>
                  <a:pt x="22649" y="614313"/>
                </a:lnTo>
                <a:lnTo>
                  <a:pt x="25430" y="605982"/>
                </a:lnTo>
                <a:lnTo>
                  <a:pt x="29006" y="597253"/>
                </a:lnTo>
                <a:lnTo>
                  <a:pt x="32185" y="588922"/>
                </a:lnTo>
                <a:lnTo>
                  <a:pt x="36158" y="580987"/>
                </a:lnTo>
                <a:lnTo>
                  <a:pt x="40132" y="573052"/>
                </a:lnTo>
                <a:lnTo>
                  <a:pt x="44503" y="565117"/>
                </a:lnTo>
                <a:lnTo>
                  <a:pt x="48873" y="557579"/>
                </a:lnTo>
                <a:lnTo>
                  <a:pt x="53244" y="549644"/>
                </a:lnTo>
                <a:lnTo>
                  <a:pt x="58410" y="542503"/>
                </a:lnTo>
                <a:lnTo>
                  <a:pt x="63973" y="535362"/>
                </a:lnTo>
                <a:lnTo>
                  <a:pt x="69535" y="528617"/>
                </a:lnTo>
                <a:lnTo>
                  <a:pt x="75496" y="522269"/>
                </a:lnTo>
                <a:lnTo>
                  <a:pt x="81456" y="515921"/>
                </a:lnTo>
                <a:lnTo>
                  <a:pt x="87416" y="509970"/>
                </a:lnTo>
                <a:lnTo>
                  <a:pt x="94171" y="504416"/>
                </a:lnTo>
                <a:lnTo>
                  <a:pt x="101720" y="498861"/>
                </a:lnTo>
                <a:lnTo>
                  <a:pt x="108873" y="493704"/>
                </a:lnTo>
                <a:lnTo>
                  <a:pt x="116422" y="488943"/>
                </a:lnTo>
                <a:lnTo>
                  <a:pt x="124369" y="484579"/>
                </a:lnTo>
                <a:lnTo>
                  <a:pt x="132713" y="480611"/>
                </a:lnTo>
                <a:lnTo>
                  <a:pt x="141455" y="477040"/>
                </a:lnTo>
                <a:lnTo>
                  <a:pt x="150594" y="473470"/>
                </a:lnTo>
                <a:lnTo>
                  <a:pt x="159733" y="470693"/>
                </a:lnTo>
                <a:lnTo>
                  <a:pt x="169667" y="467915"/>
                </a:lnTo>
                <a:lnTo>
                  <a:pt x="172845" y="467915"/>
                </a:lnTo>
                <a:lnTo>
                  <a:pt x="179998" y="468312"/>
                </a:lnTo>
                <a:lnTo>
                  <a:pt x="200262" y="469502"/>
                </a:lnTo>
                <a:lnTo>
                  <a:pt x="231652" y="471883"/>
                </a:lnTo>
                <a:lnTo>
                  <a:pt x="312711" y="730162"/>
                </a:lnTo>
                <a:lnTo>
                  <a:pt x="329400" y="728575"/>
                </a:lnTo>
                <a:lnTo>
                  <a:pt x="327413" y="709135"/>
                </a:lnTo>
                <a:lnTo>
                  <a:pt x="322247" y="527427"/>
                </a:lnTo>
                <a:lnTo>
                  <a:pt x="315492" y="509970"/>
                </a:lnTo>
                <a:lnTo>
                  <a:pt x="329002" y="486959"/>
                </a:lnTo>
                <a:lnTo>
                  <a:pt x="359598" y="486562"/>
                </a:lnTo>
                <a:lnTo>
                  <a:pt x="371916" y="509970"/>
                </a:lnTo>
                <a:lnTo>
                  <a:pt x="366353" y="530601"/>
                </a:lnTo>
                <a:lnTo>
                  <a:pt x="393372" y="722624"/>
                </a:lnTo>
                <a:lnTo>
                  <a:pt x="402114" y="721831"/>
                </a:lnTo>
                <a:lnTo>
                  <a:pt x="397346" y="476247"/>
                </a:lnTo>
                <a:lnTo>
                  <a:pt x="403703" y="473073"/>
                </a:lnTo>
                <a:lnTo>
                  <a:pt x="408869" y="470693"/>
                </a:lnTo>
                <a:lnTo>
                  <a:pt x="411253" y="468709"/>
                </a:lnTo>
                <a:lnTo>
                  <a:pt x="412047" y="467915"/>
                </a:lnTo>
                <a:lnTo>
                  <a:pt x="416816" y="467122"/>
                </a:lnTo>
                <a:lnTo>
                  <a:pt x="421584" y="467122"/>
                </a:lnTo>
                <a:lnTo>
                  <a:pt x="425557" y="466725"/>
                </a:lnTo>
                <a:close/>
                <a:moveTo>
                  <a:pt x="2003425" y="196850"/>
                </a:moveTo>
                <a:lnTo>
                  <a:pt x="2003425" y="720725"/>
                </a:lnTo>
                <a:lnTo>
                  <a:pt x="1071562" y="720328"/>
                </a:lnTo>
                <a:lnTo>
                  <a:pt x="1251744" y="585391"/>
                </a:lnTo>
                <a:lnTo>
                  <a:pt x="1404144" y="665163"/>
                </a:lnTo>
                <a:lnTo>
                  <a:pt x="1657350" y="399256"/>
                </a:lnTo>
                <a:lnTo>
                  <a:pt x="1796653" y="458788"/>
                </a:lnTo>
                <a:lnTo>
                  <a:pt x="2003425" y="196850"/>
                </a:lnTo>
                <a:close/>
                <a:moveTo>
                  <a:pt x="140097" y="182563"/>
                </a:moveTo>
                <a:lnTo>
                  <a:pt x="138509" y="201216"/>
                </a:lnTo>
                <a:lnTo>
                  <a:pt x="137319" y="215107"/>
                </a:lnTo>
                <a:lnTo>
                  <a:pt x="137716" y="215504"/>
                </a:lnTo>
                <a:lnTo>
                  <a:pt x="138509" y="201216"/>
                </a:lnTo>
                <a:lnTo>
                  <a:pt x="139303" y="194469"/>
                </a:lnTo>
                <a:lnTo>
                  <a:pt x="140097" y="188516"/>
                </a:lnTo>
                <a:lnTo>
                  <a:pt x="140097" y="182563"/>
                </a:lnTo>
                <a:close/>
                <a:moveTo>
                  <a:pt x="164306" y="111125"/>
                </a:moveTo>
                <a:lnTo>
                  <a:pt x="162719" y="111522"/>
                </a:lnTo>
                <a:lnTo>
                  <a:pt x="161131" y="111919"/>
                </a:lnTo>
                <a:lnTo>
                  <a:pt x="159544" y="112713"/>
                </a:lnTo>
                <a:lnTo>
                  <a:pt x="158353" y="113507"/>
                </a:lnTo>
                <a:lnTo>
                  <a:pt x="155972" y="117078"/>
                </a:lnTo>
                <a:lnTo>
                  <a:pt x="153591" y="120650"/>
                </a:lnTo>
                <a:lnTo>
                  <a:pt x="158353" y="115491"/>
                </a:lnTo>
                <a:lnTo>
                  <a:pt x="161131" y="113110"/>
                </a:lnTo>
                <a:lnTo>
                  <a:pt x="164306" y="111125"/>
                </a:lnTo>
                <a:close/>
                <a:moveTo>
                  <a:pt x="988111" y="91679"/>
                </a:moveTo>
                <a:lnTo>
                  <a:pt x="984541" y="92075"/>
                </a:lnTo>
                <a:lnTo>
                  <a:pt x="980971" y="93266"/>
                </a:lnTo>
                <a:lnTo>
                  <a:pt x="977798" y="94853"/>
                </a:lnTo>
                <a:lnTo>
                  <a:pt x="975022" y="97632"/>
                </a:lnTo>
                <a:lnTo>
                  <a:pt x="972642" y="100013"/>
                </a:lnTo>
                <a:lnTo>
                  <a:pt x="971055" y="103188"/>
                </a:lnTo>
                <a:lnTo>
                  <a:pt x="970262" y="106760"/>
                </a:lnTo>
                <a:lnTo>
                  <a:pt x="969865" y="110332"/>
                </a:lnTo>
                <a:lnTo>
                  <a:pt x="969865" y="578644"/>
                </a:lnTo>
                <a:lnTo>
                  <a:pt x="1457734" y="287338"/>
                </a:lnTo>
                <a:lnTo>
                  <a:pt x="1494622" y="333375"/>
                </a:lnTo>
                <a:lnTo>
                  <a:pt x="969865" y="642938"/>
                </a:lnTo>
                <a:lnTo>
                  <a:pt x="969865" y="758032"/>
                </a:lnTo>
                <a:lnTo>
                  <a:pt x="970262" y="762001"/>
                </a:lnTo>
                <a:lnTo>
                  <a:pt x="971055" y="765176"/>
                </a:lnTo>
                <a:lnTo>
                  <a:pt x="972642" y="768747"/>
                </a:lnTo>
                <a:lnTo>
                  <a:pt x="975022" y="771129"/>
                </a:lnTo>
                <a:lnTo>
                  <a:pt x="977798" y="773510"/>
                </a:lnTo>
                <a:lnTo>
                  <a:pt x="980971" y="775494"/>
                </a:lnTo>
                <a:lnTo>
                  <a:pt x="984541" y="776685"/>
                </a:lnTo>
                <a:lnTo>
                  <a:pt x="988111" y="776685"/>
                </a:lnTo>
                <a:lnTo>
                  <a:pt x="2043178" y="776685"/>
                </a:lnTo>
                <a:lnTo>
                  <a:pt x="2047144" y="776685"/>
                </a:lnTo>
                <a:lnTo>
                  <a:pt x="2050714" y="775494"/>
                </a:lnTo>
                <a:lnTo>
                  <a:pt x="2053887" y="773510"/>
                </a:lnTo>
                <a:lnTo>
                  <a:pt x="2056663" y="771129"/>
                </a:lnTo>
                <a:lnTo>
                  <a:pt x="2059043" y="768747"/>
                </a:lnTo>
                <a:lnTo>
                  <a:pt x="2060630" y="765176"/>
                </a:lnTo>
                <a:lnTo>
                  <a:pt x="2061820" y="762001"/>
                </a:lnTo>
                <a:lnTo>
                  <a:pt x="2062216" y="758032"/>
                </a:lnTo>
                <a:lnTo>
                  <a:pt x="2062216" y="110332"/>
                </a:lnTo>
                <a:lnTo>
                  <a:pt x="2061820" y="106760"/>
                </a:lnTo>
                <a:lnTo>
                  <a:pt x="2060630" y="103188"/>
                </a:lnTo>
                <a:lnTo>
                  <a:pt x="2059043" y="100013"/>
                </a:lnTo>
                <a:lnTo>
                  <a:pt x="2056663" y="97632"/>
                </a:lnTo>
                <a:lnTo>
                  <a:pt x="2053887" y="94853"/>
                </a:lnTo>
                <a:lnTo>
                  <a:pt x="2050714" y="93266"/>
                </a:lnTo>
                <a:lnTo>
                  <a:pt x="2047144" y="92075"/>
                </a:lnTo>
                <a:lnTo>
                  <a:pt x="2043178" y="91679"/>
                </a:lnTo>
                <a:lnTo>
                  <a:pt x="988111" y="91679"/>
                </a:lnTo>
                <a:close/>
                <a:moveTo>
                  <a:pt x="273050" y="38100"/>
                </a:moveTo>
                <a:lnTo>
                  <a:pt x="286544" y="38497"/>
                </a:lnTo>
                <a:lnTo>
                  <a:pt x="299641" y="38894"/>
                </a:lnTo>
                <a:lnTo>
                  <a:pt x="312341" y="40085"/>
                </a:lnTo>
                <a:lnTo>
                  <a:pt x="323850" y="42466"/>
                </a:lnTo>
                <a:lnTo>
                  <a:pt x="335756" y="44847"/>
                </a:lnTo>
                <a:lnTo>
                  <a:pt x="347266" y="47229"/>
                </a:lnTo>
                <a:lnTo>
                  <a:pt x="357981" y="50800"/>
                </a:lnTo>
                <a:lnTo>
                  <a:pt x="368697" y="53975"/>
                </a:lnTo>
                <a:lnTo>
                  <a:pt x="378222" y="57944"/>
                </a:lnTo>
                <a:lnTo>
                  <a:pt x="387747" y="61516"/>
                </a:lnTo>
                <a:lnTo>
                  <a:pt x="396478" y="65881"/>
                </a:lnTo>
                <a:lnTo>
                  <a:pt x="404813" y="70247"/>
                </a:lnTo>
                <a:lnTo>
                  <a:pt x="412750" y="74216"/>
                </a:lnTo>
                <a:lnTo>
                  <a:pt x="419894" y="78582"/>
                </a:lnTo>
                <a:lnTo>
                  <a:pt x="432197" y="86519"/>
                </a:lnTo>
                <a:lnTo>
                  <a:pt x="442516" y="93266"/>
                </a:lnTo>
                <a:lnTo>
                  <a:pt x="449660" y="99219"/>
                </a:lnTo>
                <a:lnTo>
                  <a:pt x="455613" y="104378"/>
                </a:lnTo>
                <a:lnTo>
                  <a:pt x="454025" y="107553"/>
                </a:lnTo>
                <a:lnTo>
                  <a:pt x="451644" y="111522"/>
                </a:lnTo>
                <a:lnTo>
                  <a:pt x="448866" y="116285"/>
                </a:lnTo>
                <a:lnTo>
                  <a:pt x="444897" y="122238"/>
                </a:lnTo>
                <a:lnTo>
                  <a:pt x="440532" y="128588"/>
                </a:lnTo>
                <a:lnTo>
                  <a:pt x="434578" y="134938"/>
                </a:lnTo>
                <a:lnTo>
                  <a:pt x="427832" y="141288"/>
                </a:lnTo>
                <a:lnTo>
                  <a:pt x="423863" y="144066"/>
                </a:lnTo>
                <a:lnTo>
                  <a:pt x="420291" y="146844"/>
                </a:lnTo>
                <a:lnTo>
                  <a:pt x="415925" y="149225"/>
                </a:lnTo>
                <a:lnTo>
                  <a:pt x="411163" y="151607"/>
                </a:lnTo>
                <a:lnTo>
                  <a:pt x="406797" y="153591"/>
                </a:lnTo>
                <a:lnTo>
                  <a:pt x="401638" y="155179"/>
                </a:lnTo>
                <a:lnTo>
                  <a:pt x="396082" y="156369"/>
                </a:lnTo>
                <a:lnTo>
                  <a:pt x="390525" y="157560"/>
                </a:lnTo>
                <a:lnTo>
                  <a:pt x="384572" y="157957"/>
                </a:lnTo>
                <a:lnTo>
                  <a:pt x="379016" y="157957"/>
                </a:lnTo>
                <a:lnTo>
                  <a:pt x="372666" y="157560"/>
                </a:lnTo>
                <a:lnTo>
                  <a:pt x="365919" y="155973"/>
                </a:lnTo>
                <a:lnTo>
                  <a:pt x="358775" y="154385"/>
                </a:lnTo>
                <a:lnTo>
                  <a:pt x="351235" y="152003"/>
                </a:lnTo>
                <a:lnTo>
                  <a:pt x="343694" y="148828"/>
                </a:lnTo>
                <a:lnTo>
                  <a:pt x="335756" y="145257"/>
                </a:lnTo>
                <a:lnTo>
                  <a:pt x="327025" y="140891"/>
                </a:lnTo>
                <a:lnTo>
                  <a:pt x="317103" y="136525"/>
                </a:lnTo>
                <a:lnTo>
                  <a:pt x="355203" y="155179"/>
                </a:lnTo>
                <a:lnTo>
                  <a:pt x="373063" y="163116"/>
                </a:lnTo>
                <a:lnTo>
                  <a:pt x="381397" y="166688"/>
                </a:lnTo>
                <a:lnTo>
                  <a:pt x="389335" y="169466"/>
                </a:lnTo>
                <a:lnTo>
                  <a:pt x="397272" y="172244"/>
                </a:lnTo>
                <a:lnTo>
                  <a:pt x="404813" y="173832"/>
                </a:lnTo>
                <a:lnTo>
                  <a:pt x="411957" y="175023"/>
                </a:lnTo>
                <a:lnTo>
                  <a:pt x="418703" y="175419"/>
                </a:lnTo>
                <a:lnTo>
                  <a:pt x="425053" y="175023"/>
                </a:lnTo>
                <a:lnTo>
                  <a:pt x="428228" y="174625"/>
                </a:lnTo>
                <a:lnTo>
                  <a:pt x="431007" y="173832"/>
                </a:lnTo>
                <a:lnTo>
                  <a:pt x="434182" y="173038"/>
                </a:lnTo>
                <a:lnTo>
                  <a:pt x="436563" y="171847"/>
                </a:lnTo>
                <a:lnTo>
                  <a:pt x="438944" y="169863"/>
                </a:lnTo>
                <a:lnTo>
                  <a:pt x="441722" y="168276"/>
                </a:lnTo>
                <a:lnTo>
                  <a:pt x="442913" y="180976"/>
                </a:lnTo>
                <a:lnTo>
                  <a:pt x="443310" y="192882"/>
                </a:lnTo>
                <a:lnTo>
                  <a:pt x="443310" y="203994"/>
                </a:lnTo>
                <a:lnTo>
                  <a:pt x="442913" y="215107"/>
                </a:lnTo>
                <a:lnTo>
                  <a:pt x="444500" y="213122"/>
                </a:lnTo>
                <a:lnTo>
                  <a:pt x="445691" y="212328"/>
                </a:lnTo>
                <a:lnTo>
                  <a:pt x="446882" y="212328"/>
                </a:lnTo>
                <a:lnTo>
                  <a:pt x="447675" y="212726"/>
                </a:lnTo>
                <a:lnTo>
                  <a:pt x="448072" y="213519"/>
                </a:lnTo>
                <a:lnTo>
                  <a:pt x="448866" y="216297"/>
                </a:lnTo>
                <a:lnTo>
                  <a:pt x="448866" y="221457"/>
                </a:lnTo>
                <a:lnTo>
                  <a:pt x="448866" y="228204"/>
                </a:lnTo>
                <a:lnTo>
                  <a:pt x="447675" y="244079"/>
                </a:lnTo>
                <a:lnTo>
                  <a:pt x="445294" y="262335"/>
                </a:lnTo>
                <a:lnTo>
                  <a:pt x="443310" y="279797"/>
                </a:lnTo>
                <a:lnTo>
                  <a:pt x="440928" y="294482"/>
                </a:lnTo>
                <a:lnTo>
                  <a:pt x="439738" y="300038"/>
                </a:lnTo>
                <a:lnTo>
                  <a:pt x="438547" y="303213"/>
                </a:lnTo>
                <a:lnTo>
                  <a:pt x="437753" y="304800"/>
                </a:lnTo>
                <a:lnTo>
                  <a:pt x="437357" y="304800"/>
                </a:lnTo>
                <a:lnTo>
                  <a:pt x="436960" y="304007"/>
                </a:lnTo>
                <a:lnTo>
                  <a:pt x="435769" y="313929"/>
                </a:lnTo>
                <a:lnTo>
                  <a:pt x="434182" y="323057"/>
                </a:lnTo>
                <a:lnTo>
                  <a:pt x="432197" y="332185"/>
                </a:lnTo>
                <a:lnTo>
                  <a:pt x="429816" y="341313"/>
                </a:lnTo>
                <a:lnTo>
                  <a:pt x="427435" y="349647"/>
                </a:lnTo>
                <a:lnTo>
                  <a:pt x="424260" y="357982"/>
                </a:lnTo>
                <a:lnTo>
                  <a:pt x="421482" y="365919"/>
                </a:lnTo>
                <a:lnTo>
                  <a:pt x="417513" y="373460"/>
                </a:lnTo>
                <a:lnTo>
                  <a:pt x="413941" y="381397"/>
                </a:lnTo>
                <a:lnTo>
                  <a:pt x="409972" y="388938"/>
                </a:lnTo>
                <a:lnTo>
                  <a:pt x="406003" y="395685"/>
                </a:lnTo>
                <a:lnTo>
                  <a:pt x="401241" y="402432"/>
                </a:lnTo>
                <a:lnTo>
                  <a:pt x="396875" y="408782"/>
                </a:lnTo>
                <a:lnTo>
                  <a:pt x="391716" y="415132"/>
                </a:lnTo>
                <a:lnTo>
                  <a:pt x="386953" y="420688"/>
                </a:lnTo>
                <a:lnTo>
                  <a:pt x="381794" y="426244"/>
                </a:lnTo>
                <a:lnTo>
                  <a:pt x="376635" y="431801"/>
                </a:lnTo>
                <a:lnTo>
                  <a:pt x="371078" y="436563"/>
                </a:lnTo>
                <a:lnTo>
                  <a:pt x="365919" y="440929"/>
                </a:lnTo>
                <a:lnTo>
                  <a:pt x="360363" y="445691"/>
                </a:lnTo>
                <a:lnTo>
                  <a:pt x="354806" y="449660"/>
                </a:lnTo>
                <a:lnTo>
                  <a:pt x="349250" y="453232"/>
                </a:lnTo>
                <a:lnTo>
                  <a:pt x="343297" y="456804"/>
                </a:lnTo>
                <a:lnTo>
                  <a:pt x="337741" y="459582"/>
                </a:lnTo>
                <a:lnTo>
                  <a:pt x="332185" y="462757"/>
                </a:lnTo>
                <a:lnTo>
                  <a:pt x="326628" y="464741"/>
                </a:lnTo>
                <a:lnTo>
                  <a:pt x="320675" y="466726"/>
                </a:lnTo>
                <a:lnTo>
                  <a:pt x="315119" y="468313"/>
                </a:lnTo>
                <a:lnTo>
                  <a:pt x="309563" y="469901"/>
                </a:lnTo>
                <a:lnTo>
                  <a:pt x="304403" y="470694"/>
                </a:lnTo>
                <a:lnTo>
                  <a:pt x="298847" y="471091"/>
                </a:lnTo>
                <a:lnTo>
                  <a:pt x="293688" y="471488"/>
                </a:lnTo>
                <a:lnTo>
                  <a:pt x="288925" y="471091"/>
                </a:lnTo>
                <a:lnTo>
                  <a:pt x="284956" y="470694"/>
                </a:lnTo>
                <a:lnTo>
                  <a:pt x="280194" y="469901"/>
                </a:lnTo>
                <a:lnTo>
                  <a:pt x="275034" y="467916"/>
                </a:lnTo>
                <a:lnTo>
                  <a:pt x="270669" y="466329"/>
                </a:lnTo>
                <a:lnTo>
                  <a:pt x="265509" y="464344"/>
                </a:lnTo>
                <a:lnTo>
                  <a:pt x="259953" y="462360"/>
                </a:lnTo>
                <a:lnTo>
                  <a:pt x="254794" y="459185"/>
                </a:lnTo>
                <a:lnTo>
                  <a:pt x="244078" y="452438"/>
                </a:lnTo>
                <a:lnTo>
                  <a:pt x="232966" y="444898"/>
                </a:lnTo>
                <a:lnTo>
                  <a:pt x="221853" y="435769"/>
                </a:lnTo>
                <a:lnTo>
                  <a:pt x="211534" y="425450"/>
                </a:lnTo>
                <a:lnTo>
                  <a:pt x="200819" y="413941"/>
                </a:lnTo>
                <a:lnTo>
                  <a:pt x="190500" y="402035"/>
                </a:lnTo>
                <a:lnTo>
                  <a:pt x="185737" y="395685"/>
                </a:lnTo>
                <a:lnTo>
                  <a:pt x="180578" y="388938"/>
                </a:lnTo>
                <a:lnTo>
                  <a:pt x="176609" y="381794"/>
                </a:lnTo>
                <a:lnTo>
                  <a:pt x="171847" y="374651"/>
                </a:lnTo>
                <a:lnTo>
                  <a:pt x="167481" y="367507"/>
                </a:lnTo>
                <a:lnTo>
                  <a:pt x="163512" y="359569"/>
                </a:lnTo>
                <a:lnTo>
                  <a:pt x="159544" y="351632"/>
                </a:lnTo>
                <a:lnTo>
                  <a:pt x="156369" y="343694"/>
                </a:lnTo>
                <a:lnTo>
                  <a:pt x="152797" y="335757"/>
                </a:lnTo>
                <a:lnTo>
                  <a:pt x="150019" y="327422"/>
                </a:lnTo>
                <a:lnTo>
                  <a:pt x="147241" y="318691"/>
                </a:lnTo>
                <a:lnTo>
                  <a:pt x="144859" y="310357"/>
                </a:lnTo>
                <a:lnTo>
                  <a:pt x="142875" y="316310"/>
                </a:lnTo>
                <a:lnTo>
                  <a:pt x="140494" y="320676"/>
                </a:lnTo>
                <a:lnTo>
                  <a:pt x="139700" y="322263"/>
                </a:lnTo>
                <a:lnTo>
                  <a:pt x="138509" y="323057"/>
                </a:lnTo>
                <a:lnTo>
                  <a:pt x="137319" y="323851"/>
                </a:lnTo>
                <a:lnTo>
                  <a:pt x="136128" y="324247"/>
                </a:lnTo>
                <a:lnTo>
                  <a:pt x="134541" y="323851"/>
                </a:lnTo>
                <a:lnTo>
                  <a:pt x="133350" y="323057"/>
                </a:lnTo>
                <a:lnTo>
                  <a:pt x="132159" y="321866"/>
                </a:lnTo>
                <a:lnTo>
                  <a:pt x="130969" y="319485"/>
                </a:lnTo>
                <a:lnTo>
                  <a:pt x="128587" y="314722"/>
                </a:lnTo>
                <a:lnTo>
                  <a:pt x="126603" y="308372"/>
                </a:lnTo>
                <a:lnTo>
                  <a:pt x="125016" y="300038"/>
                </a:lnTo>
                <a:lnTo>
                  <a:pt x="123825" y="290513"/>
                </a:lnTo>
                <a:lnTo>
                  <a:pt x="123031" y="280591"/>
                </a:lnTo>
                <a:lnTo>
                  <a:pt x="122634" y="269478"/>
                </a:lnTo>
                <a:lnTo>
                  <a:pt x="123031" y="259557"/>
                </a:lnTo>
                <a:lnTo>
                  <a:pt x="123428" y="250032"/>
                </a:lnTo>
                <a:lnTo>
                  <a:pt x="124619" y="241300"/>
                </a:lnTo>
                <a:lnTo>
                  <a:pt x="125809" y="233760"/>
                </a:lnTo>
                <a:lnTo>
                  <a:pt x="127397" y="227013"/>
                </a:lnTo>
                <a:lnTo>
                  <a:pt x="129778" y="221854"/>
                </a:lnTo>
                <a:lnTo>
                  <a:pt x="131762" y="217488"/>
                </a:lnTo>
                <a:lnTo>
                  <a:pt x="132953" y="216297"/>
                </a:lnTo>
                <a:lnTo>
                  <a:pt x="134144" y="215504"/>
                </a:lnTo>
                <a:lnTo>
                  <a:pt x="130572" y="211138"/>
                </a:lnTo>
                <a:lnTo>
                  <a:pt x="127000" y="207169"/>
                </a:lnTo>
                <a:lnTo>
                  <a:pt x="124619" y="202407"/>
                </a:lnTo>
                <a:lnTo>
                  <a:pt x="122634" y="197247"/>
                </a:lnTo>
                <a:lnTo>
                  <a:pt x="120253" y="192485"/>
                </a:lnTo>
                <a:lnTo>
                  <a:pt x="119062" y="186928"/>
                </a:lnTo>
                <a:lnTo>
                  <a:pt x="118269" y="181372"/>
                </a:lnTo>
                <a:lnTo>
                  <a:pt x="117475" y="175816"/>
                </a:lnTo>
                <a:lnTo>
                  <a:pt x="117475" y="170260"/>
                </a:lnTo>
                <a:lnTo>
                  <a:pt x="117475" y="164704"/>
                </a:lnTo>
                <a:lnTo>
                  <a:pt x="117872" y="158751"/>
                </a:lnTo>
                <a:lnTo>
                  <a:pt x="118269" y="152797"/>
                </a:lnTo>
                <a:lnTo>
                  <a:pt x="120253" y="140891"/>
                </a:lnTo>
                <a:lnTo>
                  <a:pt x="123428" y="129381"/>
                </a:lnTo>
                <a:lnTo>
                  <a:pt x="126603" y="118666"/>
                </a:lnTo>
                <a:lnTo>
                  <a:pt x="130969" y="107951"/>
                </a:lnTo>
                <a:lnTo>
                  <a:pt x="135334" y="98426"/>
                </a:lnTo>
                <a:lnTo>
                  <a:pt x="139700" y="90091"/>
                </a:lnTo>
                <a:lnTo>
                  <a:pt x="144066" y="82154"/>
                </a:lnTo>
                <a:lnTo>
                  <a:pt x="148034" y="76597"/>
                </a:lnTo>
                <a:lnTo>
                  <a:pt x="152003" y="72231"/>
                </a:lnTo>
                <a:lnTo>
                  <a:pt x="153194" y="70644"/>
                </a:lnTo>
                <a:lnTo>
                  <a:pt x="154781" y="69850"/>
                </a:lnTo>
                <a:lnTo>
                  <a:pt x="170656" y="61913"/>
                </a:lnTo>
                <a:lnTo>
                  <a:pt x="186134" y="55960"/>
                </a:lnTo>
                <a:lnTo>
                  <a:pt x="201216" y="50403"/>
                </a:lnTo>
                <a:lnTo>
                  <a:pt x="216297" y="46038"/>
                </a:lnTo>
                <a:lnTo>
                  <a:pt x="230981" y="42863"/>
                </a:lnTo>
                <a:lnTo>
                  <a:pt x="245269" y="40482"/>
                </a:lnTo>
                <a:lnTo>
                  <a:pt x="259556" y="38894"/>
                </a:lnTo>
                <a:lnTo>
                  <a:pt x="273050" y="38100"/>
                </a:lnTo>
                <a:close/>
                <a:moveTo>
                  <a:pt x="982954" y="0"/>
                </a:moveTo>
                <a:lnTo>
                  <a:pt x="988111" y="0"/>
                </a:lnTo>
                <a:lnTo>
                  <a:pt x="2043178" y="0"/>
                </a:lnTo>
                <a:lnTo>
                  <a:pt x="2049127" y="0"/>
                </a:lnTo>
                <a:lnTo>
                  <a:pt x="2054680" y="397"/>
                </a:lnTo>
                <a:lnTo>
                  <a:pt x="2060233" y="1191"/>
                </a:lnTo>
                <a:lnTo>
                  <a:pt x="2065786" y="1985"/>
                </a:lnTo>
                <a:lnTo>
                  <a:pt x="2070942" y="3572"/>
                </a:lnTo>
                <a:lnTo>
                  <a:pt x="2076099" y="5160"/>
                </a:lnTo>
                <a:lnTo>
                  <a:pt x="2081255" y="6747"/>
                </a:lnTo>
                <a:lnTo>
                  <a:pt x="2086411" y="8732"/>
                </a:lnTo>
                <a:lnTo>
                  <a:pt x="2091171" y="11113"/>
                </a:lnTo>
                <a:lnTo>
                  <a:pt x="2095931" y="13494"/>
                </a:lnTo>
                <a:lnTo>
                  <a:pt x="2100691" y="16272"/>
                </a:lnTo>
                <a:lnTo>
                  <a:pt x="2105054" y="19050"/>
                </a:lnTo>
                <a:lnTo>
                  <a:pt x="2109417" y="21828"/>
                </a:lnTo>
                <a:lnTo>
                  <a:pt x="2113780" y="25401"/>
                </a:lnTo>
                <a:lnTo>
                  <a:pt x="2121713" y="32544"/>
                </a:lnTo>
                <a:lnTo>
                  <a:pt x="2128852" y="40085"/>
                </a:lnTo>
                <a:lnTo>
                  <a:pt x="2131629" y="44451"/>
                </a:lnTo>
                <a:lnTo>
                  <a:pt x="2135198" y="48816"/>
                </a:lnTo>
                <a:lnTo>
                  <a:pt x="2137578" y="53182"/>
                </a:lnTo>
                <a:lnTo>
                  <a:pt x="2140751" y="57944"/>
                </a:lnTo>
                <a:lnTo>
                  <a:pt x="2143131" y="62707"/>
                </a:lnTo>
                <a:lnTo>
                  <a:pt x="2145114" y="67469"/>
                </a:lnTo>
                <a:lnTo>
                  <a:pt x="2147494" y="72628"/>
                </a:lnTo>
                <a:lnTo>
                  <a:pt x="2149081" y="77788"/>
                </a:lnTo>
                <a:lnTo>
                  <a:pt x="2150271" y="82947"/>
                </a:lnTo>
                <a:lnTo>
                  <a:pt x="2151461" y="88107"/>
                </a:lnTo>
                <a:lnTo>
                  <a:pt x="2152254" y="93663"/>
                </a:lnTo>
                <a:lnTo>
                  <a:pt x="2153444" y="99219"/>
                </a:lnTo>
                <a:lnTo>
                  <a:pt x="2153841" y="105172"/>
                </a:lnTo>
                <a:lnTo>
                  <a:pt x="2154237" y="110332"/>
                </a:lnTo>
                <a:lnTo>
                  <a:pt x="2154237" y="758032"/>
                </a:lnTo>
                <a:lnTo>
                  <a:pt x="2153841" y="763588"/>
                </a:lnTo>
                <a:lnTo>
                  <a:pt x="2153444" y="769144"/>
                </a:lnTo>
                <a:lnTo>
                  <a:pt x="2152254" y="775097"/>
                </a:lnTo>
                <a:lnTo>
                  <a:pt x="2151461" y="779860"/>
                </a:lnTo>
                <a:lnTo>
                  <a:pt x="2150271" y="785416"/>
                </a:lnTo>
                <a:lnTo>
                  <a:pt x="2149081" y="790972"/>
                </a:lnTo>
                <a:lnTo>
                  <a:pt x="2147494" y="796132"/>
                </a:lnTo>
                <a:lnTo>
                  <a:pt x="2145114" y="800894"/>
                </a:lnTo>
                <a:lnTo>
                  <a:pt x="2143131" y="805657"/>
                </a:lnTo>
                <a:lnTo>
                  <a:pt x="2140751" y="810816"/>
                </a:lnTo>
                <a:lnTo>
                  <a:pt x="2137578" y="815579"/>
                </a:lnTo>
                <a:lnTo>
                  <a:pt x="2135198" y="819547"/>
                </a:lnTo>
                <a:lnTo>
                  <a:pt x="2131629" y="824310"/>
                </a:lnTo>
                <a:lnTo>
                  <a:pt x="2128852" y="827882"/>
                </a:lnTo>
                <a:lnTo>
                  <a:pt x="2124886" y="832247"/>
                </a:lnTo>
                <a:lnTo>
                  <a:pt x="2121713" y="836216"/>
                </a:lnTo>
                <a:lnTo>
                  <a:pt x="2117350" y="839788"/>
                </a:lnTo>
                <a:lnTo>
                  <a:pt x="2113780" y="843360"/>
                </a:lnTo>
                <a:lnTo>
                  <a:pt x="2109417" y="846535"/>
                </a:lnTo>
                <a:lnTo>
                  <a:pt x="2105054" y="849710"/>
                </a:lnTo>
                <a:lnTo>
                  <a:pt x="2100691" y="852488"/>
                </a:lnTo>
                <a:lnTo>
                  <a:pt x="2095931" y="854869"/>
                </a:lnTo>
                <a:lnTo>
                  <a:pt x="2091171" y="857647"/>
                </a:lnTo>
                <a:lnTo>
                  <a:pt x="2086411" y="859632"/>
                </a:lnTo>
                <a:lnTo>
                  <a:pt x="2081255" y="861616"/>
                </a:lnTo>
                <a:lnTo>
                  <a:pt x="2076099" y="863601"/>
                </a:lnTo>
                <a:lnTo>
                  <a:pt x="2070942" y="865188"/>
                </a:lnTo>
                <a:lnTo>
                  <a:pt x="2065786" y="866379"/>
                </a:lnTo>
                <a:lnTo>
                  <a:pt x="2060233" y="867172"/>
                </a:lnTo>
                <a:lnTo>
                  <a:pt x="2054680" y="867966"/>
                </a:lnTo>
                <a:lnTo>
                  <a:pt x="2049127" y="868363"/>
                </a:lnTo>
                <a:lnTo>
                  <a:pt x="2043178" y="868363"/>
                </a:lnTo>
                <a:lnTo>
                  <a:pt x="988111" y="868363"/>
                </a:lnTo>
                <a:lnTo>
                  <a:pt x="982954" y="868363"/>
                </a:lnTo>
                <a:lnTo>
                  <a:pt x="977401" y="867966"/>
                </a:lnTo>
                <a:lnTo>
                  <a:pt x="971452" y="867172"/>
                </a:lnTo>
                <a:lnTo>
                  <a:pt x="966295" y="866379"/>
                </a:lnTo>
                <a:lnTo>
                  <a:pt x="960742" y="865188"/>
                </a:lnTo>
                <a:lnTo>
                  <a:pt x="955586" y="863601"/>
                </a:lnTo>
                <a:lnTo>
                  <a:pt x="950430" y="861616"/>
                </a:lnTo>
                <a:lnTo>
                  <a:pt x="945273" y="859632"/>
                </a:lnTo>
                <a:lnTo>
                  <a:pt x="940514" y="857647"/>
                </a:lnTo>
                <a:lnTo>
                  <a:pt x="935754" y="854869"/>
                </a:lnTo>
                <a:lnTo>
                  <a:pt x="930994" y="852488"/>
                </a:lnTo>
                <a:lnTo>
                  <a:pt x="926631" y="849710"/>
                </a:lnTo>
                <a:lnTo>
                  <a:pt x="922268" y="846535"/>
                </a:lnTo>
                <a:lnTo>
                  <a:pt x="918302" y="843360"/>
                </a:lnTo>
                <a:lnTo>
                  <a:pt x="913939" y="839788"/>
                </a:lnTo>
                <a:lnTo>
                  <a:pt x="910369" y="836216"/>
                </a:lnTo>
                <a:lnTo>
                  <a:pt x="906402" y="832247"/>
                </a:lnTo>
                <a:lnTo>
                  <a:pt x="903229" y="827882"/>
                </a:lnTo>
                <a:lnTo>
                  <a:pt x="899659" y="824310"/>
                </a:lnTo>
                <a:lnTo>
                  <a:pt x="896883" y="819547"/>
                </a:lnTo>
                <a:lnTo>
                  <a:pt x="893710" y="815579"/>
                </a:lnTo>
                <a:lnTo>
                  <a:pt x="891330" y="810816"/>
                </a:lnTo>
                <a:lnTo>
                  <a:pt x="888950" y="805657"/>
                </a:lnTo>
                <a:lnTo>
                  <a:pt x="886570" y="800894"/>
                </a:lnTo>
                <a:lnTo>
                  <a:pt x="884587" y="796132"/>
                </a:lnTo>
                <a:lnTo>
                  <a:pt x="883001" y="790972"/>
                </a:lnTo>
                <a:lnTo>
                  <a:pt x="881414" y="785416"/>
                </a:lnTo>
                <a:lnTo>
                  <a:pt x="879827" y="779860"/>
                </a:lnTo>
                <a:lnTo>
                  <a:pt x="879034" y="775097"/>
                </a:lnTo>
                <a:lnTo>
                  <a:pt x="878241" y="769144"/>
                </a:lnTo>
                <a:lnTo>
                  <a:pt x="877844" y="763588"/>
                </a:lnTo>
                <a:lnTo>
                  <a:pt x="877844" y="758032"/>
                </a:lnTo>
                <a:lnTo>
                  <a:pt x="877844" y="696913"/>
                </a:lnTo>
                <a:lnTo>
                  <a:pt x="833420" y="723504"/>
                </a:lnTo>
                <a:lnTo>
                  <a:pt x="804862" y="676672"/>
                </a:lnTo>
                <a:lnTo>
                  <a:pt x="877844" y="633413"/>
                </a:lnTo>
                <a:lnTo>
                  <a:pt x="877844" y="110332"/>
                </a:lnTo>
                <a:lnTo>
                  <a:pt x="877844" y="105172"/>
                </a:lnTo>
                <a:lnTo>
                  <a:pt x="878241" y="99219"/>
                </a:lnTo>
                <a:lnTo>
                  <a:pt x="879034" y="93663"/>
                </a:lnTo>
                <a:lnTo>
                  <a:pt x="879827" y="88107"/>
                </a:lnTo>
                <a:lnTo>
                  <a:pt x="881414" y="82947"/>
                </a:lnTo>
                <a:lnTo>
                  <a:pt x="883001" y="77788"/>
                </a:lnTo>
                <a:lnTo>
                  <a:pt x="884587" y="72628"/>
                </a:lnTo>
                <a:lnTo>
                  <a:pt x="886570" y="67469"/>
                </a:lnTo>
                <a:lnTo>
                  <a:pt x="888950" y="62707"/>
                </a:lnTo>
                <a:lnTo>
                  <a:pt x="891330" y="57944"/>
                </a:lnTo>
                <a:lnTo>
                  <a:pt x="893710" y="53182"/>
                </a:lnTo>
                <a:lnTo>
                  <a:pt x="896883" y="48816"/>
                </a:lnTo>
                <a:lnTo>
                  <a:pt x="899659" y="44451"/>
                </a:lnTo>
                <a:lnTo>
                  <a:pt x="903229" y="40085"/>
                </a:lnTo>
                <a:lnTo>
                  <a:pt x="910369" y="32544"/>
                </a:lnTo>
                <a:lnTo>
                  <a:pt x="918302" y="25401"/>
                </a:lnTo>
                <a:lnTo>
                  <a:pt x="922268" y="21828"/>
                </a:lnTo>
                <a:lnTo>
                  <a:pt x="926631" y="19050"/>
                </a:lnTo>
                <a:lnTo>
                  <a:pt x="930994" y="16272"/>
                </a:lnTo>
                <a:lnTo>
                  <a:pt x="935754" y="13494"/>
                </a:lnTo>
                <a:lnTo>
                  <a:pt x="940514" y="11113"/>
                </a:lnTo>
                <a:lnTo>
                  <a:pt x="945273" y="8732"/>
                </a:lnTo>
                <a:lnTo>
                  <a:pt x="950430" y="6747"/>
                </a:lnTo>
                <a:lnTo>
                  <a:pt x="955586" y="5160"/>
                </a:lnTo>
                <a:lnTo>
                  <a:pt x="960742" y="3572"/>
                </a:lnTo>
                <a:lnTo>
                  <a:pt x="966295" y="1985"/>
                </a:lnTo>
                <a:lnTo>
                  <a:pt x="971452" y="1191"/>
                </a:lnTo>
                <a:lnTo>
                  <a:pt x="977401" y="397"/>
                </a:lnTo>
                <a:lnTo>
                  <a:pt x="982954" y="0"/>
                </a:lnTo>
                <a:close/>
              </a:path>
            </a:pathLst>
          </a:custGeom>
          <a:solidFill>
            <a:srgbClr val="00467F"/>
          </a:solidFill>
          <a:ln>
            <a:noFill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solidFill>
                <a:srgbClr val="007BA4"/>
              </a:solidFill>
            </a:endParaRPr>
          </a:p>
        </p:txBody>
      </p:sp>
      <p:sp>
        <p:nvSpPr>
          <p:cNvPr id="14" name="任意多边形 13"/>
          <p:cNvSpPr/>
          <p:nvPr/>
        </p:nvSpPr>
        <p:spPr>
          <a:xfrm>
            <a:off x="10575052" y="1038938"/>
            <a:ext cx="718906" cy="237971"/>
          </a:xfrm>
          <a:custGeom>
            <a:avLst/>
            <a:gdLst>
              <a:gd name="connsiteX0" fmla="*/ 334327 w 336548"/>
              <a:gd name="connsiteY0" fmla="*/ 0 h 127134"/>
              <a:gd name="connsiteX1" fmla="*/ 321008 w 336548"/>
              <a:gd name="connsiteY1" fmla="*/ 101310 h 127134"/>
              <a:gd name="connsiteX2" fmla="*/ 304787 w 336548"/>
              <a:gd name="connsiteY2" fmla="*/ 127134 h 127134"/>
              <a:gd name="connsiteX3" fmla="*/ 0 w 336548"/>
              <a:gd name="connsiteY3" fmla="*/ 1478 h 127134"/>
              <a:gd name="connsiteX4" fmla="*/ 157510 w 336548"/>
              <a:gd name="connsiteY4" fmla="*/ 196 h 127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6548" h="127134">
                <a:moveTo>
                  <a:pt x="334327" y="0"/>
                </a:moveTo>
                <a:cubicBezTo>
                  <a:pt x="339884" y="35084"/>
                  <a:pt x="334862" y="70162"/>
                  <a:pt x="321008" y="101310"/>
                </a:cubicBezTo>
                <a:lnTo>
                  <a:pt x="304787" y="127134"/>
                </a:lnTo>
                <a:lnTo>
                  <a:pt x="0" y="1478"/>
                </a:lnTo>
                <a:lnTo>
                  <a:pt x="157510" y="196"/>
                </a:lnTo>
                <a:close/>
              </a:path>
            </a:pathLst>
          </a:custGeom>
          <a:solidFill>
            <a:srgbClr val="007B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10807427" y="1318200"/>
            <a:ext cx="0" cy="501249"/>
          </a:xfrm>
          <a:prstGeom prst="line">
            <a:avLst/>
          </a:prstGeom>
          <a:ln w="19050">
            <a:gradFill flip="none" rotWithShape="1">
              <a:gsLst>
                <a:gs pos="0">
                  <a:srgbClr val="59AAF2"/>
                </a:gs>
                <a:gs pos="100000">
                  <a:srgbClr val="007BA4"/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19" idx="3"/>
            <a:endCxn id="22" idx="0"/>
          </p:cNvCxnSpPr>
          <p:nvPr/>
        </p:nvCxnSpPr>
        <p:spPr>
          <a:xfrm flipV="1">
            <a:off x="10779109" y="1710260"/>
            <a:ext cx="817907" cy="79784"/>
          </a:xfrm>
          <a:prstGeom prst="line">
            <a:avLst/>
          </a:prstGeom>
          <a:ln w="9525">
            <a:gradFill flip="none" rotWithShape="1">
              <a:gsLst>
                <a:gs pos="0">
                  <a:srgbClr val="59AAF2"/>
                </a:gs>
                <a:gs pos="100000">
                  <a:srgbClr val="007BA4"/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组合 17"/>
          <p:cNvGrpSpPr/>
          <p:nvPr/>
        </p:nvGrpSpPr>
        <p:grpSpPr>
          <a:xfrm rot="20988524">
            <a:off x="8893299" y="1812430"/>
            <a:ext cx="3059204" cy="2386615"/>
            <a:chOff x="6412134" y="1575514"/>
            <a:chExt cx="1928537" cy="2063121"/>
          </a:xfrm>
        </p:grpSpPr>
        <p:sp>
          <p:nvSpPr>
            <p:cNvPr id="20" name="梯形 19"/>
            <p:cNvSpPr/>
            <p:nvPr/>
          </p:nvSpPr>
          <p:spPr>
            <a:xfrm rot="2854686" flipH="1">
              <a:off x="6350669" y="1648632"/>
              <a:ext cx="2051468" cy="1928537"/>
            </a:xfrm>
            <a:prstGeom prst="trapezoid">
              <a:avLst>
                <a:gd name="adj" fmla="val 43308"/>
              </a:avLst>
            </a:prstGeom>
            <a:gradFill flip="none" rotWithShape="1">
              <a:gsLst>
                <a:gs pos="0">
                  <a:srgbClr val="FEF1C8">
                    <a:alpha val="80000"/>
                  </a:srgbClr>
                </a:gs>
                <a:gs pos="100000">
                  <a:srgbClr val="FEF1C8">
                    <a:alpha val="30000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1" name="流程图: 延期 37"/>
            <p:cNvSpPr/>
            <p:nvPr/>
          </p:nvSpPr>
          <p:spPr>
            <a:xfrm rot="19158783" flipH="1">
              <a:off x="7801285" y="1930321"/>
              <a:ext cx="256840" cy="201977"/>
            </a:xfrm>
            <a:custGeom>
              <a:avLst/>
              <a:gdLst>
                <a:gd name="connsiteX0" fmla="*/ 0 w 210261"/>
                <a:gd name="connsiteY0" fmla="*/ 0 h 195812"/>
                <a:gd name="connsiteX1" fmla="*/ 105131 w 210261"/>
                <a:gd name="connsiteY1" fmla="*/ 0 h 195812"/>
                <a:gd name="connsiteX2" fmla="*/ 210262 w 210261"/>
                <a:gd name="connsiteY2" fmla="*/ 97906 h 195812"/>
                <a:gd name="connsiteX3" fmla="*/ 105131 w 210261"/>
                <a:gd name="connsiteY3" fmla="*/ 195812 h 195812"/>
                <a:gd name="connsiteX4" fmla="*/ 0 w 210261"/>
                <a:gd name="connsiteY4" fmla="*/ 195812 h 195812"/>
                <a:gd name="connsiteX5" fmla="*/ 0 w 210261"/>
                <a:gd name="connsiteY5" fmla="*/ 0 h 195812"/>
                <a:gd name="connsiteX0" fmla="*/ 0 w 210262"/>
                <a:gd name="connsiteY0" fmla="*/ 0 h 195812"/>
                <a:gd name="connsiteX1" fmla="*/ 105131 w 210262"/>
                <a:gd name="connsiteY1" fmla="*/ 0 h 195812"/>
                <a:gd name="connsiteX2" fmla="*/ 210262 w 210262"/>
                <a:gd name="connsiteY2" fmla="*/ 97906 h 195812"/>
                <a:gd name="connsiteX3" fmla="*/ 105131 w 210262"/>
                <a:gd name="connsiteY3" fmla="*/ 195812 h 195812"/>
                <a:gd name="connsiteX4" fmla="*/ 0 w 210262"/>
                <a:gd name="connsiteY4" fmla="*/ 195812 h 195812"/>
                <a:gd name="connsiteX5" fmla="*/ 0 w 210262"/>
                <a:gd name="connsiteY5" fmla="*/ 0 h 195812"/>
                <a:gd name="connsiteX0" fmla="*/ 0 w 210262"/>
                <a:gd name="connsiteY0" fmla="*/ 0 h 195812"/>
                <a:gd name="connsiteX1" fmla="*/ 105131 w 210262"/>
                <a:gd name="connsiteY1" fmla="*/ 0 h 195812"/>
                <a:gd name="connsiteX2" fmla="*/ 210262 w 210262"/>
                <a:gd name="connsiteY2" fmla="*/ 97906 h 195812"/>
                <a:gd name="connsiteX3" fmla="*/ 105131 w 210262"/>
                <a:gd name="connsiteY3" fmla="*/ 195812 h 195812"/>
                <a:gd name="connsiteX4" fmla="*/ 0 w 210262"/>
                <a:gd name="connsiteY4" fmla="*/ 195812 h 195812"/>
                <a:gd name="connsiteX5" fmla="*/ 0 w 210262"/>
                <a:gd name="connsiteY5" fmla="*/ 0 h 195812"/>
                <a:gd name="connsiteX0" fmla="*/ 0 w 210262"/>
                <a:gd name="connsiteY0" fmla="*/ 0 h 195812"/>
                <a:gd name="connsiteX1" fmla="*/ 105131 w 210262"/>
                <a:gd name="connsiteY1" fmla="*/ 0 h 195812"/>
                <a:gd name="connsiteX2" fmla="*/ 210262 w 210262"/>
                <a:gd name="connsiteY2" fmla="*/ 97906 h 195812"/>
                <a:gd name="connsiteX3" fmla="*/ 105131 w 210262"/>
                <a:gd name="connsiteY3" fmla="*/ 195812 h 195812"/>
                <a:gd name="connsiteX4" fmla="*/ 0 w 210262"/>
                <a:gd name="connsiteY4" fmla="*/ 195812 h 195812"/>
                <a:gd name="connsiteX5" fmla="*/ 0 w 210262"/>
                <a:gd name="connsiteY5" fmla="*/ 0 h 195812"/>
                <a:gd name="connsiteX0" fmla="*/ 0 w 211310"/>
                <a:gd name="connsiteY0" fmla="*/ 35110 h 195812"/>
                <a:gd name="connsiteX1" fmla="*/ 106179 w 211310"/>
                <a:gd name="connsiteY1" fmla="*/ 0 h 195812"/>
                <a:gd name="connsiteX2" fmla="*/ 211310 w 211310"/>
                <a:gd name="connsiteY2" fmla="*/ 97906 h 195812"/>
                <a:gd name="connsiteX3" fmla="*/ 106179 w 211310"/>
                <a:gd name="connsiteY3" fmla="*/ 195812 h 195812"/>
                <a:gd name="connsiteX4" fmla="*/ 1048 w 211310"/>
                <a:gd name="connsiteY4" fmla="*/ 195812 h 195812"/>
                <a:gd name="connsiteX5" fmla="*/ 0 w 211310"/>
                <a:gd name="connsiteY5" fmla="*/ 35110 h 195812"/>
                <a:gd name="connsiteX0" fmla="*/ 3559 w 214869"/>
                <a:gd name="connsiteY0" fmla="*/ 35110 h 195812"/>
                <a:gd name="connsiteX1" fmla="*/ 109738 w 214869"/>
                <a:gd name="connsiteY1" fmla="*/ 0 h 195812"/>
                <a:gd name="connsiteX2" fmla="*/ 214869 w 214869"/>
                <a:gd name="connsiteY2" fmla="*/ 97906 h 195812"/>
                <a:gd name="connsiteX3" fmla="*/ 109738 w 214869"/>
                <a:gd name="connsiteY3" fmla="*/ 195812 h 195812"/>
                <a:gd name="connsiteX4" fmla="*/ 20 w 214869"/>
                <a:gd name="connsiteY4" fmla="*/ 155572 h 195812"/>
                <a:gd name="connsiteX5" fmla="*/ 3559 w 214869"/>
                <a:gd name="connsiteY5" fmla="*/ 35110 h 195812"/>
                <a:gd name="connsiteX0" fmla="*/ 3559 w 216111"/>
                <a:gd name="connsiteY0" fmla="*/ 35110 h 183278"/>
                <a:gd name="connsiteX1" fmla="*/ 109738 w 216111"/>
                <a:gd name="connsiteY1" fmla="*/ 0 h 183278"/>
                <a:gd name="connsiteX2" fmla="*/ 214869 w 216111"/>
                <a:gd name="connsiteY2" fmla="*/ 97906 h 183278"/>
                <a:gd name="connsiteX3" fmla="*/ 146908 w 216111"/>
                <a:gd name="connsiteY3" fmla="*/ 183278 h 183278"/>
                <a:gd name="connsiteX4" fmla="*/ 20 w 216111"/>
                <a:gd name="connsiteY4" fmla="*/ 155572 h 183278"/>
                <a:gd name="connsiteX5" fmla="*/ 3559 w 216111"/>
                <a:gd name="connsiteY5" fmla="*/ 35110 h 183278"/>
                <a:gd name="connsiteX0" fmla="*/ 3559 w 215939"/>
                <a:gd name="connsiteY0" fmla="*/ 35110 h 183278"/>
                <a:gd name="connsiteX1" fmla="*/ 109738 w 215939"/>
                <a:gd name="connsiteY1" fmla="*/ 0 h 183278"/>
                <a:gd name="connsiteX2" fmla="*/ 214869 w 215939"/>
                <a:gd name="connsiteY2" fmla="*/ 97906 h 183278"/>
                <a:gd name="connsiteX3" fmla="*/ 146908 w 215939"/>
                <a:gd name="connsiteY3" fmla="*/ 183278 h 183278"/>
                <a:gd name="connsiteX4" fmla="*/ 20 w 215939"/>
                <a:gd name="connsiteY4" fmla="*/ 155572 h 183278"/>
                <a:gd name="connsiteX5" fmla="*/ 3559 w 215939"/>
                <a:gd name="connsiteY5" fmla="*/ 35110 h 183278"/>
                <a:gd name="connsiteX0" fmla="*/ 3559 w 215554"/>
                <a:gd name="connsiteY0" fmla="*/ 5091 h 153259"/>
                <a:gd name="connsiteX1" fmla="*/ 159695 w 215554"/>
                <a:gd name="connsiteY1" fmla="*/ 0 h 153259"/>
                <a:gd name="connsiteX2" fmla="*/ 214869 w 215554"/>
                <a:gd name="connsiteY2" fmla="*/ 67887 h 153259"/>
                <a:gd name="connsiteX3" fmla="*/ 146908 w 215554"/>
                <a:gd name="connsiteY3" fmla="*/ 153259 h 153259"/>
                <a:gd name="connsiteX4" fmla="*/ 20 w 215554"/>
                <a:gd name="connsiteY4" fmla="*/ 125553 h 153259"/>
                <a:gd name="connsiteX5" fmla="*/ 3559 w 215554"/>
                <a:gd name="connsiteY5" fmla="*/ 5091 h 153259"/>
                <a:gd name="connsiteX0" fmla="*/ 3559 w 215164"/>
                <a:gd name="connsiteY0" fmla="*/ 5091 h 153259"/>
                <a:gd name="connsiteX1" fmla="*/ 159695 w 215164"/>
                <a:gd name="connsiteY1" fmla="*/ 0 h 153259"/>
                <a:gd name="connsiteX2" fmla="*/ 214869 w 215164"/>
                <a:gd name="connsiteY2" fmla="*/ 67887 h 153259"/>
                <a:gd name="connsiteX3" fmla="*/ 146908 w 215164"/>
                <a:gd name="connsiteY3" fmla="*/ 153259 h 153259"/>
                <a:gd name="connsiteX4" fmla="*/ 20 w 215164"/>
                <a:gd name="connsiteY4" fmla="*/ 125553 h 153259"/>
                <a:gd name="connsiteX5" fmla="*/ 3559 w 215164"/>
                <a:gd name="connsiteY5" fmla="*/ 5091 h 153259"/>
                <a:gd name="connsiteX0" fmla="*/ 3559 w 214871"/>
                <a:gd name="connsiteY0" fmla="*/ 15350 h 163518"/>
                <a:gd name="connsiteX1" fmla="*/ 148425 w 214871"/>
                <a:gd name="connsiteY1" fmla="*/ 0 h 163518"/>
                <a:gd name="connsiteX2" fmla="*/ 214869 w 214871"/>
                <a:gd name="connsiteY2" fmla="*/ 78146 h 163518"/>
                <a:gd name="connsiteX3" fmla="*/ 146908 w 214871"/>
                <a:gd name="connsiteY3" fmla="*/ 163518 h 163518"/>
                <a:gd name="connsiteX4" fmla="*/ 20 w 214871"/>
                <a:gd name="connsiteY4" fmla="*/ 135812 h 163518"/>
                <a:gd name="connsiteX5" fmla="*/ 3559 w 214871"/>
                <a:gd name="connsiteY5" fmla="*/ 15350 h 163518"/>
                <a:gd name="connsiteX0" fmla="*/ 3559 w 214871"/>
                <a:gd name="connsiteY0" fmla="*/ 15350 h 163518"/>
                <a:gd name="connsiteX1" fmla="*/ 148425 w 214871"/>
                <a:gd name="connsiteY1" fmla="*/ 0 h 163518"/>
                <a:gd name="connsiteX2" fmla="*/ 214869 w 214871"/>
                <a:gd name="connsiteY2" fmla="*/ 78146 h 163518"/>
                <a:gd name="connsiteX3" fmla="*/ 146908 w 214871"/>
                <a:gd name="connsiteY3" fmla="*/ 163518 h 163518"/>
                <a:gd name="connsiteX4" fmla="*/ 20 w 214871"/>
                <a:gd name="connsiteY4" fmla="*/ 135812 h 163518"/>
                <a:gd name="connsiteX5" fmla="*/ 3559 w 214871"/>
                <a:gd name="connsiteY5" fmla="*/ 15350 h 163518"/>
                <a:gd name="connsiteX0" fmla="*/ 3559 w 214871"/>
                <a:gd name="connsiteY0" fmla="*/ 15350 h 163518"/>
                <a:gd name="connsiteX1" fmla="*/ 148425 w 214871"/>
                <a:gd name="connsiteY1" fmla="*/ 0 h 163518"/>
                <a:gd name="connsiteX2" fmla="*/ 214869 w 214871"/>
                <a:gd name="connsiteY2" fmla="*/ 78146 h 163518"/>
                <a:gd name="connsiteX3" fmla="*/ 146908 w 214871"/>
                <a:gd name="connsiteY3" fmla="*/ 163518 h 163518"/>
                <a:gd name="connsiteX4" fmla="*/ 20 w 214871"/>
                <a:gd name="connsiteY4" fmla="*/ 135812 h 163518"/>
                <a:gd name="connsiteX5" fmla="*/ 3559 w 214871"/>
                <a:gd name="connsiteY5" fmla="*/ 15350 h 163518"/>
                <a:gd name="connsiteX0" fmla="*/ 3559 w 214871"/>
                <a:gd name="connsiteY0" fmla="*/ 15350 h 163518"/>
                <a:gd name="connsiteX1" fmla="*/ 148425 w 214871"/>
                <a:gd name="connsiteY1" fmla="*/ 0 h 163518"/>
                <a:gd name="connsiteX2" fmla="*/ 214869 w 214871"/>
                <a:gd name="connsiteY2" fmla="*/ 78146 h 163518"/>
                <a:gd name="connsiteX3" fmla="*/ 146908 w 214871"/>
                <a:gd name="connsiteY3" fmla="*/ 163518 h 163518"/>
                <a:gd name="connsiteX4" fmla="*/ 20 w 214871"/>
                <a:gd name="connsiteY4" fmla="*/ 135812 h 163518"/>
                <a:gd name="connsiteX5" fmla="*/ 3559 w 214871"/>
                <a:gd name="connsiteY5" fmla="*/ 15350 h 163518"/>
                <a:gd name="connsiteX0" fmla="*/ 3559 w 214871"/>
                <a:gd name="connsiteY0" fmla="*/ 15350 h 163518"/>
                <a:gd name="connsiteX1" fmla="*/ 148425 w 214871"/>
                <a:gd name="connsiteY1" fmla="*/ 0 h 163518"/>
                <a:gd name="connsiteX2" fmla="*/ 214869 w 214871"/>
                <a:gd name="connsiteY2" fmla="*/ 78146 h 163518"/>
                <a:gd name="connsiteX3" fmla="*/ 146908 w 214871"/>
                <a:gd name="connsiteY3" fmla="*/ 163518 h 163518"/>
                <a:gd name="connsiteX4" fmla="*/ 20 w 214871"/>
                <a:gd name="connsiteY4" fmla="*/ 135812 h 163518"/>
                <a:gd name="connsiteX5" fmla="*/ 3559 w 214871"/>
                <a:gd name="connsiteY5" fmla="*/ 15350 h 163518"/>
                <a:gd name="connsiteX0" fmla="*/ 0 w 211312"/>
                <a:gd name="connsiteY0" fmla="*/ 15350 h 163518"/>
                <a:gd name="connsiteX1" fmla="*/ 144866 w 211312"/>
                <a:gd name="connsiteY1" fmla="*/ 0 h 163518"/>
                <a:gd name="connsiteX2" fmla="*/ 211310 w 211312"/>
                <a:gd name="connsiteY2" fmla="*/ 78146 h 163518"/>
                <a:gd name="connsiteX3" fmla="*/ 143349 w 211312"/>
                <a:gd name="connsiteY3" fmla="*/ 163518 h 163518"/>
                <a:gd name="connsiteX4" fmla="*/ 19796 w 211312"/>
                <a:gd name="connsiteY4" fmla="*/ 115837 h 163518"/>
                <a:gd name="connsiteX5" fmla="*/ 0 w 211312"/>
                <a:gd name="connsiteY5" fmla="*/ 15350 h 163518"/>
                <a:gd name="connsiteX0" fmla="*/ 0 w 199536"/>
                <a:gd name="connsiteY0" fmla="*/ 36373 h 163518"/>
                <a:gd name="connsiteX1" fmla="*/ 133090 w 199536"/>
                <a:gd name="connsiteY1" fmla="*/ 0 h 163518"/>
                <a:gd name="connsiteX2" fmla="*/ 199534 w 199536"/>
                <a:gd name="connsiteY2" fmla="*/ 78146 h 163518"/>
                <a:gd name="connsiteX3" fmla="*/ 131573 w 199536"/>
                <a:gd name="connsiteY3" fmla="*/ 163518 h 163518"/>
                <a:gd name="connsiteX4" fmla="*/ 8020 w 199536"/>
                <a:gd name="connsiteY4" fmla="*/ 115837 h 163518"/>
                <a:gd name="connsiteX5" fmla="*/ 0 w 199536"/>
                <a:gd name="connsiteY5" fmla="*/ 36373 h 163518"/>
                <a:gd name="connsiteX0" fmla="*/ 0 w 204160"/>
                <a:gd name="connsiteY0" fmla="*/ 52773 h 163518"/>
                <a:gd name="connsiteX1" fmla="*/ 137714 w 204160"/>
                <a:gd name="connsiteY1" fmla="*/ 0 h 163518"/>
                <a:gd name="connsiteX2" fmla="*/ 204158 w 204160"/>
                <a:gd name="connsiteY2" fmla="*/ 78146 h 163518"/>
                <a:gd name="connsiteX3" fmla="*/ 136197 w 204160"/>
                <a:gd name="connsiteY3" fmla="*/ 163518 h 163518"/>
                <a:gd name="connsiteX4" fmla="*/ 12644 w 204160"/>
                <a:gd name="connsiteY4" fmla="*/ 115837 h 163518"/>
                <a:gd name="connsiteX5" fmla="*/ 0 w 204160"/>
                <a:gd name="connsiteY5" fmla="*/ 52773 h 163518"/>
                <a:gd name="connsiteX0" fmla="*/ 3774 w 207934"/>
                <a:gd name="connsiteY0" fmla="*/ 52773 h 163518"/>
                <a:gd name="connsiteX1" fmla="*/ 141488 w 207934"/>
                <a:gd name="connsiteY1" fmla="*/ 0 h 163518"/>
                <a:gd name="connsiteX2" fmla="*/ 207932 w 207934"/>
                <a:gd name="connsiteY2" fmla="*/ 78146 h 163518"/>
                <a:gd name="connsiteX3" fmla="*/ 139971 w 207934"/>
                <a:gd name="connsiteY3" fmla="*/ 163518 h 163518"/>
                <a:gd name="connsiteX4" fmla="*/ 19 w 207934"/>
                <a:gd name="connsiteY4" fmla="*/ 111213 h 163518"/>
                <a:gd name="connsiteX5" fmla="*/ 3774 w 207934"/>
                <a:gd name="connsiteY5" fmla="*/ 52773 h 163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7934" h="163518">
                  <a:moveTo>
                    <a:pt x="3774" y="52773"/>
                  </a:moveTo>
                  <a:cubicBezTo>
                    <a:pt x="38818" y="52773"/>
                    <a:pt x="64145" y="18171"/>
                    <a:pt x="141488" y="0"/>
                  </a:cubicBezTo>
                  <a:cubicBezTo>
                    <a:pt x="190302" y="32799"/>
                    <a:pt x="208185" y="50893"/>
                    <a:pt x="207932" y="78146"/>
                  </a:cubicBezTo>
                  <a:cubicBezTo>
                    <a:pt x="207679" y="105399"/>
                    <a:pt x="193699" y="128660"/>
                    <a:pt x="139971" y="163518"/>
                  </a:cubicBezTo>
                  <a:cubicBezTo>
                    <a:pt x="85205" y="145564"/>
                    <a:pt x="35063" y="111213"/>
                    <a:pt x="19" y="111213"/>
                  </a:cubicBezTo>
                  <a:cubicBezTo>
                    <a:pt x="-330" y="57646"/>
                    <a:pt x="4123" y="106340"/>
                    <a:pt x="3774" y="52773"/>
                  </a:cubicBezTo>
                  <a:close/>
                </a:path>
              </a:pathLst>
            </a:custGeom>
            <a:solidFill>
              <a:srgbClr val="F75D00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2" name="梯形 21"/>
            <p:cNvSpPr/>
            <p:nvPr/>
          </p:nvSpPr>
          <p:spPr>
            <a:xfrm rot="2949931" flipH="1">
              <a:off x="7755347" y="1660368"/>
              <a:ext cx="635596" cy="465888"/>
            </a:xfrm>
            <a:prstGeom prst="trapezoid">
              <a:avLst>
                <a:gd name="adj" fmla="val 35200"/>
              </a:avLst>
            </a:prstGeom>
            <a:solidFill>
              <a:srgbClr val="59AAF2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sp>
        <p:nvSpPr>
          <p:cNvPr id="19" name="椭圆 18"/>
          <p:cNvSpPr/>
          <p:nvPr/>
        </p:nvSpPr>
        <p:spPr>
          <a:xfrm>
            <a:off x="10745016" y="1622468"/>
            <a:ext cx="232801" cy="196327"/>
          </a:xfrm>
          <a:prstGeom prst="ellipse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1146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Picture 2" descr="https://timgsa.baidu.com/timg?image&amp;quality=80&amp;size=b9999_10000&amp;sec=1588692978485&amp;di=455fcb5487d35872cb916953400ed65c&amp;imgtype=0&amp;src=http%3A%2F%2Fimg2.imgtn.bdimg.com%2Fit%2Fu%3D2914887327%2C667118234%26fm%3D214%26gp%3D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7606" y="18434"/>
            <a:ext cx="1024261" cy="1014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3" name="Picture 4" descr="https://timgsa.baidu.com/timg?image&amp;quality=80&amp;size=b9999_10000&amp;sec=1588692981859&amp;di=9b7afc46b400c1cc6e18420af80ca174&amp;imgtype=0&amp;src=http%3A%2F%2Fimg1.imgtn.bdimg.com%2Fit%2Fu%3D3942671111%2C3829192374%26fm%3D214%26gp%3D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7556" y="164014"/>
            <a:ext cx="2969982" cy="578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直接连接符 11"/>
          <p:cNvCxnSpPr/>
          <p:nvPr/>
        </p:nvCxnSpPr>
        <p:spPr>
          <a:xfrm>
            <a:off x="81280" y="809299"/>
            <a:ext cx="7786326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8"/>
          <p:cNvSpPr txBox="1">
            <a:spLocks noChangeArrowheads="1"/>
          </p:cNvSpPr>
          <p:nvPr/>
        </p:nvSpPr>
        <p:spPr bwMode="auto">
          <a:xfrm>
            <a:off x="837922" y="153961"/>
            <a:ext cx="648743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b="1" dirty="0">
                <a:solidFill>
                  <a:srgbClr val="0046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2.1 </a:t>
            </a:r>
            <a:r>
              <a:rPr lang="zh-CN" altLang="en-US" sz="3600" b="1" dirty="0">
                <a:solidFill>
                  <a:srgbClr val="0046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试探法</a:t>
            </a:r>
            <a:r>
              <a:rPr lang="en-US" altLang="zh-CN" sz="3600" b="1" dirty="0">
                <a:solidFill>
                  <a:srgbClr val="0046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---0.618</a:t>
            </a:r>
            <a:r>
              <a:rPr lang="zh-CN" altLang="en-US" sz="3600" b="1" dirty="0">
                <a:solidFill>
                  <a:srgbClr val="0046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法</a:t>
            </a:r>
          </a:p>
        </p:txBody>
      </p:sp>
      <p:sp>
        <p:nvSpPr>
          <p:cNvPr id="26" name="燕尾形 25"/>
          <p:cNvSpPr/>
          <p:nvPr/>
        </p:nvSpPr>
        <p:spPr bwMode="auto">
          <a:xfrm>
            <a:off x="295275" y="273195"/>
            <a:ext cx="276225" cy="349904"/>
          </a:xfrm>
          <a:prstGeom prst="chevron">
            <a:avLst>
              <a:gd name="adj" fmla="val 37480"/>
            </a:avLst>
          </a:prstGeom>
          <a:solidFill>
            <a:srgbClr val="00467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27" name="燕尾形 26"/>
          <p:cNvSpPr/>
          <p:nvPr/>
        </p:nvSpPr>
        <p:spPr bwMode="auto">
          <a:xfrm>
            <a:off x="563432" y="274629"/>
            <a:ext cx="276225" cy="349904"/>
          </a:xfrm>
          <a:prstGeom prst="chevron">
            <a:avLst>
              <a:gd name="adj" fmla="val 37480"/>
            </a:avLst>
          </a:prstGeom>
          <a:solidFill>
            <a:srgbClr val="00467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418383" y="1004734"/>
            <a:ext cx="6906976" cy="58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7200" indent="-457200">
              <a:lnSpc>
                <a:spcPct val="125000"/>
              </a:lnSpc>
              <a:buClrTx/>
              <a:buFont typeface="Wingdings" panose="05000000000000000000" pitchFamily="2" charset="2"/>
              <a:buChar char="n"/>
            </a:pPr>
            <a:r>
              <a:rPr kumimoji="1" lang="en-US" altLang="zh-CN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0.618</a:t>
            </a:r>
            <a:r>
              <a:rPr kumimoji="1"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法的前条件</a:t>
            </a:r>
            <a:endParaRPr kumimoji="1" lang="en-US" altLang="zh-CN" sz="28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397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228" y="2446973"/>
            <a:ext cx="8582025" cy="2390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920900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Picture 2" descr="https://timgsa.baidu.com/timg?image&amp;quality=80&amp;size=b9999_10000&amp;sec=1588692978485&amp;di=455fcb5487d35872cb916953400ed65c&amp;imgtype=0&amp;src=http%3A%2F%2Fimg2.imgtn.bdimg.com%2Fit%2Fu%3D2914887327%2C667118234%26fm%3D214%26gp%3D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7606" y="18434"/>
            <a:ext cx="1024261" cy="1014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3" name="Picture 4" descr="https://timgsa.baidu.com/timg?image&amp;quality=80&amp;size=b9999_10000&amp;sec=1588692981859&amp;di=9b7afc46b400c1cc6e18420af80ca174&amp;imgtype=0&amp;src=http%3A%2F%2Fimg1.imgtn.bdimg.com%2Fit%2Fu%3D3942671111%2C3829192374%26fm%3D214%26gp%3D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7556" y="164014"/>
            <a:ext cx="2969982" cy="578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直接连接符 11"/>
          <p:cNvCxnSpPr/>
          <p:nvPr/>
        </p:nvCxnSpPr>
        <p:spPr>
          <a:xfrm>
            <a:off x="81280" y="809299"/>
            <a:ext cx="7786326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8"/>
          <p:cNvSpPr txBox="1">
            <a:spLocks noChangeArrowheads="1"/>
          </p:cNvSpPr>
          <p:nvPr/>
        </p:nvSpPr>
        <p:spPr bwMode="auto">
          <a:xfrm>
            <a:off x="837922" y="153961"/>
            <a:ext cx="648743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b="1" dirty="0">
                <a:solidFill>
                  <a:srgbClr val="0046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2.2 </a:t>
            </a:r>
            <a:r>
              <a:rPr lang="zh-CN" altLang="en-US" sz="3600" b="1" dirty="0">
                <a:solidFill>
                  <a:srgbClr val="0046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试探法</a:t>
            </a:r>
            <a:r>
              <a:rPr lang="en-US" altLang="zh-CN" sz="3600" b="1" dirty="0">
                <a:solidFill>
                  <a:srgbClr val="0046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---Fibonacci</a:t>
            </a:r>
            <a:r>
              <a:rPr lang="zh-CN" altLang="en-US" sz="3600" b="1" dirty="0">
                <a:solidFill>
                  <a:srgbClr val="0046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法</a:t>
            </a:r>
          </a:p>
        </p:txBody>
      </p:sp>
      <p:sp>
        <p:nvSpPr>
          <p:cNvPr id="26" name="燕尾形 25"/>
          <p:cNvSpPr/>
          <p:nvPr/>
        </p:nvSpPr>
        <p:spPr bwMode="auto">
          <a:xfrm>
            <a:off x="295275" y="273195"/>
            <a:ext cx="276225" cy="349904"/>
          </a:xfrm>
          <a:prstGeom prst="chevron">
            <a:avLst>
              <a:gd name="adj" fmla="val 37480"/>
            </a:avLst>
          </a:prstGeom>
          <a:solidFill>
            <a:srgbClr val="00467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27" name="燕尾形 26"/>
          <p:cNvSpPr/>
          <p:nvPr/>
        </p:nvSpPr>
        <p:spPr bwMode="auto">
          <a:xfrm>
            <a:off x="563432" y="274629"/>
            <a:ext cx="276225" cy="349904"/>
          </a:xfrm>
          <a:prstGeom prst="chevron">
            <a:avLst>
              <a:gd name="adj" fmla="val 37480"/>
            </a:avLst>
          </a:prstGeom>
          <a:solidFill>
            <a:srgbClr val="00467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418383" y="1004734"/>
            <a:ext cx="5039087" cy="630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7200" indent="-457200">
              <a:lnSpc>
                <a:spcPct val="125000"/>
              </a:lnSpc>
              <a:buClrTx/>
              <a:buFont typeface="Wingdings" panose="05000000000000000000" pitchFamily="2" charset="2"/>
              <a:buChar char="n"/>
            </a:pPr>
            <a:r>
              <a:rPr kumimoji="1" lang="en-US" altLang="zh-CN" sz="2800" dirty="0">
                <a:solidFill>
                  <a:srgbClr val="C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AU" altLang="zh-CN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Fibonacci</a:t>
            </a:r>
            <a:r>
              <a:rPr kumimoji="1"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法（斐波纳契法）</a:t>
            </a:r>
            <a:endParaRPr kumimoji="1" lang="en-US" altLang="zh-CN" sz="28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Rectangle 5"/>
          <p:cNvSpPr>
            <a:spLocks noChangeArrowheads="1"/>
          </p:cNvSpPr>
          <p:nvPr/>
        </p:nvSpPr>
        <p:spPr bwMode="auto">
          <a:xfrm>
            <a:off x="611188" y="1770063"/>
            <a:ext cx="3529012" cy="511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457200" indent="-457200">
              <a:lnSpc>
                <a:spcPct val="125000"/>
              </a:lnSpc>
              <a:buClrTx/>
              <a:buFont typeface="Wingdings" panose="05000000000000000000" pitchFamily="2" charset="2"/>
              <a:buChar char="p"/>
            </a:pPr>
            <a:r>
              <a:rPr kumimoji="1"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回顾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Fibonacci</a:t>
            </a:r>
            <a:r>
              <a:rPr kumimoji="1"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数列</a:t>
            </a:r>
            <a:endParaRPr kumimoji="1" lang="en-US" altLang="zh-CN" sz="2400" b="1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2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2740660"/>
            <a:ext cx="5584825" cy="287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499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9785" y="2740660"/>
            <a:ext cx="5424164" cy="2714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Rectangle 5"/>
          <p:cNvSpPr>
            <a:spLocks noChangeArrowheads="1"/>
          </p:cNvSpPr>
          <p:nvPr/>
        </p:nvSpPr>
        <p:spPr bwMode="auto">
          <a:xfrm>
            <a:off x="6392228" y="1958781"/>
            <a:ext cx="3529012" cy="511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ct val="125000"/>
              </a:lnSpc>
              <a:buClrTx/>
              <a:buFont typeface="Wingdings" panose="05000000000000000000" pitchFamily="2" charset="2"/>
              <a:buChar char="ü"/>
            </a:pPr>
            <a:r>
              <a:rPr kumimoji="1"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Fibonacci</a:t>
            </a:r>
            <a:r>
              <a:rPr kumimoji="1"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方法的特点</a:t>
            </a:r>
            <a:endParaRPr kumimoji="1" lang="en-US" altLang="zh-CN" sz="2400" b="1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97207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Picture 2" descr="https://timgsa.baidu.com/timg?image&amp;quality=80&amp;size=b9999_10000&amp;sec=1588692978485&amp;di=455fcb5487d35872cb916953400ed65c&amp;imgtype=0&amp;src=http%3A%2F%2Fimg2.imgtn.bdimg.com%2Fit%2Fu%3D2914887327%2C667118234%26fm%3D214%26gp%3D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7606" y="18434"/>
            <a:ext cx="1024261" cy="1014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3" name="Picture 4" descr="https://timgsa.baidu.com/timg?image&amp;quality=80&amp;size=b9999_10000&amp;sec=1588692981859&amp;di=9b7afc46b400c1cc6e18420af80ca174&amp;imgtype=0&amp;src=http%3A%2F%2Fimg1.imgtn.bdimg.com%2Fit%2Fu%3D3942671111%2C3829192374%26fm%3D214%26gp%3D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7556" y="164014"/>
            <a:ext cx="2969982" cy="578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直接连接符 11"/>
          <p:cNvCxnSpPr/>
          <p:nvPr/>
        </p:nvCxnSpPr>
        <p:spPr>
          <a:xfrm>
            <a:off x="81280" y="809299"/>
            <a:ext cx="7786326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8"/>
          <p:cNvSpPr txBox="1">
            <a:spLocks noChangeArrowheads="1"/>
          </p:cNvSpPr>
          <p:nvPr/>
        </p:nvSpPr>
        <p:spPr bwMode="auto">
          <a:xfrm>
            <a:off x="837922" y="153961"/>
            <a:ext cx="648743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b="1" dirty="0">
                <a:solidFill>
                  <a:srgbClr val="0046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2.2 </a:t>
            </a:r>
            <a:r>
              <a:rPr lang="zh-CN" altLang="en-US" sz="3600" b="1" dirty="0">
                <a:solidFill>
                  <a:srgbClr val="0046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试探法</a:t>
            </a:r>
            <a:r>
              <a:rPr lang="en-US" altLang="zh-CN" sz="3600" b="1" dirty="0">
                <a:solidFill>
                  <a:srgbClr val="0046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---Fibonacci</a:t>
            </a:r>
            <a:r>
              <a:rPr lang="zh-CN" altLang="en-US" sz="3600" b="1" dirty="0">
                <a:solidFill>
                  <a:srgbClr val="0046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法</a:t>
            </a:r>
          </a:p>
        </p:txBody>
      </p:sp>
      <p:sp>
        <p:nvSpPr>
          <p:cNvPr id="26" name="燕尾形 25"/>
          <p:cNvSpPr/>
          <p:nvPr/>
        </p:nvSpPr>
        <p:spPr bwMode="auto">
          <a:xfrm>
            <a:off x="295275" y="273195"/>
            <a:ext cx="276225" cy="349904"/>
          </a:xfrm>
          <a:prstGeom prst="chevron">
            <a:avLst>
              <a:gd name="adj" fmla="val 37480"/>
            </a:avLst>
          </a:prstGeom>
          <a:solidFill>
            <a:srgbClr val="00467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27" name="燕尾形 26"/>
          <p:cNvSpPr/>
          <p:nvPr/>
        </p:nvSpPr>
        <p:spPr bwMode="auto">
          <a:xfrm>
            <a:off x="563432" y="274629"/>
            <a:ext cx="276225" cy="349904"/>
          </a:xfrm>
          <a:prstGeom prst="chevron">
            <a:avLst>
              <a:gd name="adj" fmla="val 37480"/>
            </a:avLst>
          </a:prstGeom>
          <a:solidFill>
            <a:srgbClr val="00467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418383" y="1004734"/>
            <a:ext cx="5039087" cy="630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7200" indent="-457200">
              <a:lnSpc>
                <a:spcPct val="125000"/>
              </a:lnSpc>
              <a:buClrTx/>
              <a:buFont typeface="Wingdings" panose="05000000000000000000" pitchFamily="2" charset="2"/>
              <a:buChar char="n"/>
            </a:pPr>
            <a:r>
              <a:rPr kumimoji="1" lang="en-US" altLang="zh-CN" sz="2800" dirty="0">
                <a:solidFill>
                  <a:srgbClr val="C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AU" altLang="zh-CN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Fibonacci</a:t>
            </a:r>
            <a:r>
              <a:rPr kumimoji="1"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法（斐波纳契法）</a:t>
            </a:r>
            <a:endParaRPr kumimoji="1" lang="en-US" altLang="zh-CN" sz="28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3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0691048"/>
              </p:ext>
            </p:extLst>
          </p:nvPr>
        </p:nvGraphicFramePr>
        <p:xfrm>
          <a:off x="1314768" y="1987550"/>
          <a:ext cx="4832350" cy="167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565400" imgH="889000" progId="Equation.DSMT4">
                  <p:embed/>
                </p:oleObj>
              </mc:Choice>
              <mc:Fallback>
                <p:oleObj name="Equation" r:id="rId5" imgW="2565400" imgH="889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4768" y="1987550"/>
                        <a:ext cx="4832350" cy="167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594043" y="1533525"/>
            <a:ext cx="5688012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ct val="125000"/>
              </a:lnSpc>
              <a:buClrTx/>
              <a:buFont typeface="Wingdings" pitchFamily="2" charset="2"/>
              <a:buChar char="u"/>
            </a:pPr>
            <a:r>
              <a:rPr kumimoji="1" lang="en-US" altLang="zh-CN" sz="2400">
                <a:latin typeface="Times New Roman" pitchFamily="18" charset="0"/>
                <a:ea typeface="楷体_GB2312" pitchFamily="49" charset="-122"/>
              </a:rPr>
              <a:t>Fibonacci</a:t>
            </a:r>
            <a:r>
              <a:rPr kumimoji="1" lang="zh-CN" altLang="en-US" sz="2400">
                <a:latin typeface="Times New Roman" pitchFamily="18" charset="0"/>
                <a:ea typeface="楷体_GB2312" pitchFamily="49" charset="-122"/>
              </a:rPr>
              <a:t>法在迭代中</a:t>
            </a:r>
            <a:r>
              <a:rPr kumimoji="1" lang="zh-CN" altLang="en-US" sz="24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计算试探点</a:t>
            </a:r>
            <a:endParaRPr kumimoji="1" lang="en-US" altLang="zh-CN" sz="2400">
              <a:solidFill>
                <a:srgbClr val="0000FF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594043" y="3706812"/>
            <a:ext cx="7959725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ct val="125000"/>
              </a:lnSpc>
              <a:buClrTx/>
              <a:buFont typeface="Wingdings" pitchFamily="2" charset="2"/>
              <a:buChar char="u"/>
            </a:pPr>
            <a:r>
              <a:rPr kumimoji="1" lang="zh-CN" altLang="en-US" sz="2400">
                <a:latin typeface="Times New Roman" pitchFamily="18" charset="0"/>
                <a:ea typeface="楷体_GB2312" pitchFamily="49" charset="-122"/>
              </a:rPr>
              <a:t>计算试探点的目标函数值并比较</a:t>
            </a:r>
            <a:endParaRPr kumimoji="1" lang="en-US" altLang="zh-CN" sz="2400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952818" y="4205287"/>
            <a:ext cx="7705725" cy="511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25000"/>
              </a:lnSpc>
              <a:buClrTx/>
              <a:buFont typeface="Wingdings" pitchFamily="2" charset="2"/>
              <a:buNone/>
            </a:pPr>
            <a:r>
              <a:rPr kumimoji="1" lang="zh-CN" altLang="en-US" sz="2400" dirty="0">
                <a:latin typeface="Times New Roman" pitchFamily="18" charset="0"/>
                <a:ea typeface="楷体_GB2312" pitchFamily="49" charset="-122"/>
              </a:rPr>
              <a:t>若                          ，则                                              ，计算            </a:t>
            </a:r>
            <a:endParaRPr kumimoji="1" lang="en-US" altLang="zh-CN" sz="2400" dirty="0">
              <a:latin typeface="Times New Roman" pitchFamily="18" charset="0"/>
              <a:ea typeface="楷体_GB2312" pitchFamily="49" charset="-122"/>
            </a:endParaRPr>
          </a:p>
        </p:txBody>
      </p:sp>
      <p:graphicFrame>
        <p:nvGraphicFramePr>
          <p:cNvPr id="18" name="对象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2537540"/>
              </p:ext>
            </p:extLst>
          </p:nvPr>
        </p:nvGraphicFramePr>
        <p:xfrm>
          <a:off x="1386205" y="4295775"/>
          <a:ext cx="1943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130300" imgH="228600" progId="Equation.DSMT4">
                  <p:embed/>
                </p:oleObj>
              </mc:Choice>
              <mc:Fallback>
                <p:oleObj name="Equation" r:id="rId7" imgW="11303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6205" y="4295775"/>
                        <a:ext cx="19431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596083"/>
              </p:ext>
            </p:extLst>
          </p:nvPr>
        </p:nvGraphicFramePr>
        <p:xfrm>
          <a:off x="4053205" y="4295775"/>
          <a:ext cx="3381375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968500" imgH="228600" progId="Equation.DSMT4">
                  <p:embed/>
                </p:oleObj>
              </mc:Choice>
              <mc:Fallback>
                <p:oleObj name="Equation" r:id="rId9" imgW="19685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53205" y="4295775"/>
                        <a:ext cx="3381375" cy="395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6107274"/>
              </p:ext>
            </p:extLst>
          </p:nvPr>
        </p:nvGraphicFramePr>
        <p:xfrm>
          <a:off x="1889443" y="4721225"/>
          <a:ext cx="3273425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905000" imgH="431800" progId="Equation.DSMT4">
                  <p:embed/>
                </p:oleObj>
              </mc:Choice>
              <mc:Fallback>
                <p:oleObj name="Equation" r:id="rId11" imgW="1905000" imgH="431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9443" y="4721225"/>
                        <a:ext cx="3273425" cy="746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Rectangle 5"/>
          <p:cNvSpPr>
            <a:spLocks noChangeArrowheads="1"/>
          </p:cNvSpPr>
          <p:nvPr/>
        </p:nvSpPr>
        <p:spPr bwMode="auto">
          <a:xfrm>
            <a:off x="952818" y="5524500"/>
            <a:ext cx="7705725" cy="511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25000"/>
              </a:lnSpc>
              <a:buClrTx/>
              <a:buFont typeface="Wingdings" pitchFamily="2" charset="2"/>
              <a:buNone/>
            </a:pPr>
            <a:r>
              <a:rPr kumimoji="1" lang="zh-CN" altLang="en-US" sz="2400" dirty="0">
                <a:latin typeface="Times New Roman" pitchFamily="18" charset="0"/>
                <a:ea typeface="楷体_GB2312" pitchFamily="49" charset="-122"/>
              </a:rPr>
              <a:t>若                          ，则                                              ，计算            </a:t>
            </a:r>
            <a:endParaRPr kumimoji="1" lang="en-US" altLang="zh-CN" sz="2400" dirty="0">
              <a:latin typeface="Times New Roman" pitchFamily="18" charset="0"/>
              <a:ea typeface="楷体_GB2312" pitchFamily="49" charset="-122"/>
            </a:endParaRPr>
          </a:p>
        </p:txBody>
      </p:sp>
      <p:graphicFrame>
        <p:nvGraphicFramePr>
          <p:cNvPr id="28" name="对象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0458151"/>
              </p:ext>
            </p:extLst>
          </p:nvPr>
        </p:nvGraphicFramePr>
        <p:xfrm>
          <a:off x="1386205" y="5614987"/>
          <a:ext cx="1943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1130300" imgH="228600" progId="Equation.DSMT4">
                  <p:embed/>
                </p:oleObj>
              </mc:Choice>
              <mc:Fallback>
                <p:oleObj name="Equation" r:id="rId13" imgW="11303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6205" y="5614987"/>
                        <a:ext cx="19431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对象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2444267"/>
              </p:ext>
            </p:extLst>
          </p:nvPr>
        </p:nvGraphicFramePr>
        <p:xfrm>
          <a:off x="4075430" y="5616575"/>
          <a:ext cx="3336925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1943100" imgH="228600" progId="Equation.DSMT4">
                  <p:embed/>
                </p:oleObj>
              </mc:Choice>
              <mc:Fallback>
                <p:oleObj name="Equation" r:id="rId15" imgW="19431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5430" y="5616575"/>
                        <a:ext cx="3336925" cy="395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对象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3621590"/>
              </p:ext>
            </p:extLst>
          </p:nvPr>
        </p:nvGraphicFramePr>
        <p:xfrm>
          <a:off x="1962468" y="6043612"/>
          <a:ext cx="3271837" cy="747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1905000" imgH="431800" progId="Equation.DSMT4">
                  <p:embed/>
                </p:oleObj>
              </mc:Choice>
              <mc:Fallback>
                <p:oleObj name="Equation" r:id="rId17" imgW="1905000" imgH="431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2468" y="6043612"/>
                        <a:ext cx="3271837" cy="747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8073" name="Picture 9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8864" y="2942589"/>
            <a:ext cx="5087402" cy="10193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647054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Picture 2" descr="https://timgsa.baidu.com/timg?image&amp;quality=80&amp;size=b9999_10000&amp;sec=1588692978485&amp;di=455fcb5487d35872cb916953400ed65c&amp;imgtype=0&amp;src=http%3A%2F%2Fimg2.imgtn.bdimg.com%2Fit%2Fu%3D2914887327%2C667118234%26fm%3D214%26gp%3D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7606" y="18434"/>
            <a:ext cx="1024261" cy="1014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3" name="Picture 4" descr="https://timgsa.baidu.com/timg?image&amp;quality=80&amp;size=b9999_10000&amp;sec=1588692981859&amp;di=9b7afc46b400c1cc6e18420af80ca174&amp;imgtype=0&amp;src=http%3A%2F%2Fimg1.imgtn.bdimg.com%2Fit%2Fu%3D3942671111%2C3829192374%26fm%3D214%26gp%3D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7556" y="164014"/>
            <a:ext cx="2969982" cy="578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直接连接符 11"/>
          <p:cNvCxnSpPr/>
          <p:nvPr/>
        </p:nvCxnSpPr>
        <p:spPr>
          <a:xfrm>
            <a:off x="81280" y="809299"/>
            <a:ext cx="7786326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8"/>
          <p:cNvSpPr txBox="1">
            <a:spLocks noChangeArrowheads="1"/>
          </p:cNvSpPr>
          <p:nvPr/>
        </p:nvSpPr>
        <p:spPr bwMode="auto">
          <a:xfrm>
            <a:off x="837922" y="153961"/>
            <a:ext cx="648743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b="1" dirty="0">
                <a:solidFill>
                  <a:srgbClr val="0046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2.2 </a:t>
            </a:r>
            <a:r>
              <a:rPr lang="zh-CN" altLang="en-US" sz="3600" b="1" dirty="0">
                <a:solidFill>
                  <a:srgbClr val="0046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试探法</a:t>
            </a:r>
            <a:r>
              <a:rPr lang="en-US" altLang="zh-CN" sz="3600" b="1" dirty="0">
                <a:solidFill>
                  <a:srgbClr val="0046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---Fibonacci</a:t>
            </a:r>
            <a:r>
              <a:rPr lang="zh-CN" altLang="en-US" sz="3600" b="1" dirty="0">
                <a:solidFill>
                  <a:srgbClr val="0046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法</a:t>
            </a:r>
          </a:p>
        </p:txBody>
      </p:sp>
      <p:sp>
        <p:nvSpPr>
          <p:cNvPr id="26" name="燕尾形 25"/>
          <p:cNvSpPr/>
          <p:nvPr/>
        </p:nvSpPr>
        <p:spPr bwMode="auto">
          <a:xfrm>
            <a:off x="295275" y="273195"/>
            <a:ext cx="276225" cy="349904"/>
          </a:xfrm>
          <a:prstGeom prst="chevron">
            <a:avLst>
              <a:gd name="adj" fmla="val 37480"/>
            </a:avLst>
          </a:prstGeom>
          <a:solidFill>
            <a:srgbClr val="00467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27" name="燕尾形 26"/>
          <p:cNvSpPr/>
          <p:nvPr/>
        </p:nvSpPr>
        <p:spPr bwMode="auto">
          <a:xfrm>
            <a:off x="563432" y="274629"/>
            <a:ext cx="276225" cy="349904"/>
          </a:xfrm>
          <a:prstGeom prst="chevron">
            <a:avLst>
              <a:gd name="adj" fmla="val 37480"/>
            </a:avLst>
          </a:prstGeom>
          <a:solidFill>
            <a:srgbClr val="00467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418383" y="1004734"/>
            <a:ext cx="5039087" cy="630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7200" indent="-457200">
              <a:lnSpc>
                <a:spcPct val="125000"/>
              </a:lnSpc>
              <a:buClrTx/>
              <a:buFont typeface="Wingdings" panose="05000000000000000000" pitchFamily="2" charset="2"/>
              <a:buChar char="n"/>
            </a:pPr>
            <a:r>
              <a:rPr kumimoji="1" lang="en-US" altLang="zh-CN" sz="2800" dirty="0">
                <a:solidFill>
                  <a:srgbClr val="C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AU" altLang="zh-CN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Fibonacci</a:t>
            </a:r>
            <a:r>
              <a:rPr kumimoji="1"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法（斐波纳契法）</a:t>
            </a:r>
            <a:endParaRPr kumimoji="1" lang="en-US" altLang="zh-CN" sz="28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704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35" y="1767756"/>
            <a:ext cx="6750050" cy="481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555952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Picture 2" descr="https://timgsa.baidu.com/timg?image&amp;quality=80&amp;size=b9999_10000&amp;sec=1588692978485&amp;di=455fcb5487d35872cb916953400ed65c&amp;imgtype=0&amp;src=http%3A%2F%2Fimg2.imgtn.bdimg.com%2Fit%2Fu%3D2914887327%2C667118234%26fm%3D214%26gp%3D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7606" y="18434"/>
            <a:ext cx="1024261" cy="1014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3" name="Picture 4" descr="https://timgsa.baidu.com/timg?image&amp;quality=80&amp;size=b9999_10000&amp;sec=1588692981859&amp;di=9b7afc46b400c1cc6e18420af80ca174&amp;imgtype=0&amp;src=http%3A%2F%2Fimg1.imgtn.bdimg.com%2Fit%2Fu%3D3942671111%2C3829192374%26fm%3D214%26gp%3D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7556" y="164014"/>
            <a:ext cx="2969982" cy="578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直接连接符 11"/>
          <p:cNvCxnSpPr/>
          <p:nvPr/>
        </p:nvCxnSpPr>
        <p:spPr>
          <a:xfrm>
            <a:off x="81280" y="809299"/>
            <a:ext cx="7786326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8"/>
          <p:cNvSpPr txBox="1">
            <a:spLocks noChangeArrowheads="1"/>
          </p:cNvSpPr>
          <p:nvPr/>
        </p:nvSpPr>
        <p:spPr bwMode="auto">
          <a:xfrm>
            <a:off x="837922" y="153961"/>
            <a:ext cx="648743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b="1" dirty="0">
                <a:solidFill>
                  <a:srgbClr val="0046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2.2 </a:t>
            </a:r>
            <a:r>
              <a:rPr lang="zh-CN" altLang="en-US" sz="3600" b="1" dirty="0">
                <a:solidFill>
                  <a:srgbClr val="0046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试探法</a:t>
            </a:r>
            <a:r>
              <a:rPr lang="en-US" altLang="zh-CN" sz="3600" b="1" dirty="0">
                <a:solidFill>
                  <a:srgbClr val="0046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---Fibonacci</a:t>
            </a:r>
            <a:r>
              <a:rPr lang="zh-CN" altLang="en-US" sz="3600" b="1" dirty="0">
                <a:solidFill>
                  <a:srgbClr val="0046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法</a:t>
            </a:r>
          </a:p>
        </p:txBody>
      </p:sp>
      <p:sp>
        <p:nvSpPr>
          <p:cNvPr id="26" name="燕尾形 25"/>
          <p:cNvSpPr/>
          <p:nvPr/>
        </p:nvSpPr>
        <p:spPr bwMode="auto">
          <a:xfrm>
            <a:off x="295275" y="273195"/>
            <a:ext cx="276225" cy="349904"/>
          </a:xfrm>
          <a:prstGeom prst="chevron">
            <a:avLst>
              <a:gd name="adj" fmla="val 37480"/>
            </a:avLst>
          </a:prstGeom>
          <a:solidFill>
            <a:srgbClr val="00467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27" name="燕尾形 26"/>
          <p:cNvSpPr/>
          <p:nvPr/>
        </p:nvSpPr>
        <p:spPr bwMode="auto">
          <a:xfrm>
            <a:off x="563432" y="274629"/>
            <a:ext cx="276225" cy="349904"/>
          </a:xfrm>
          <a:prstGeom prst="chevron">
            <a:avLst>
              <a:gd name="adj" fmla="val 37480"/>
            </a:avLst>
          </a:prstGeom>
          <a:solidFill>
            <a:srgbClr val="00467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418383" y="1004734"/>
            <a:ext cx="5039087" cy="630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7200" indent="-457200">
              <a:lnSpc>
                <a:spcPct val="125000"/>
              </a:lnSpc>
              <a:buClrTx/>
              <a:buFont typeface="Wingdings" panose="05000000000000000000" pitchFamily="2" charset="2"/>
              <a:buChar char="n"/>
            </a:pPr>
            <a:r>
              <a:rPr kumimoji="1" lang="en-US" altLang="zh-CN" sz="2800" dirty="0">
                <a:solidFill>
                  <a:srgbClr val="C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AU" altLang="zh-CN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Fibonacci</a:t>
            </a:r>
            <a:r>
              <a:rPr kumimoji="1"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法计算步骤</a:t>
            </a:r>
            <a:endParaRPr kumimoji="1" lang="en-US" altLang="zh-CN" sz="28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607563" y="1828716"/>
            <a:ext cx="9144001" cy="4495800"/>
            <a:chOff x="295274" y="1635676"/>
            <a:chExt cx="9144001" cy="4495800"/>
          </a:xfrm>
        </p:grpSpPr>
        <p:pic>
          <p:nvPicPr>
            <p:cNvPr id="89090" name="Picture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5275" y="1635676"/>
              <a:ext cx="9144000" cy="8477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9091" name="Picture 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5274" y="2483401"/>
              <a:ext cx="9039225" cy="36480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750211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Picture 2" descr="https://timgsa.baidu.com/timg?image&amp;quality=80&amp;size=b9999_10000&amp;sec=1588692978485&amp;di=455fcb5487d35872cb916953400ed65c&amp;imgtype=0&amp;src=http%3A%2F%2Fimg2.imgtn.bdimg.com%2Fit%2Fu%3D2914887327%2C667118234%26fm%3D214%26gp%3D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7606" y="18434"/>
            <a:ext cx="1024261" cy="1014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3" name="Picture 4" descr="https://timgsa.baidu.com/timg?image&amp;quality=80&amp;size=b9999_10000&amp;sec=1588692981859&amp;di=9b7afc46b400c1cc6e18420af80ca174&amp;imgtype=0&amp;src=http%3A%2F%2Fimg1.imgtn.bdimg.com%2Fit%2Fu%3D3942671111%2C3829192374%26fm%3D214%26gp%3D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7556" y="164014"/>
            <a:ext cx="2969982" cy="578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直接连接符 11"/>
          <p:cNvCxnSpPr/>
          <p:nvPr/>
        </p:nvCxnSpPr>
        <p:spPr>
          <a:xfrm>
            <a:off x="81280" y="809299"/>
            <a:ext cx="7786326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8"/>
          <p:cNvSpPr txBox="1">
            <a:spLocks noChangeArrowheads="1"/>
          </p:cNvSpPr>
          <p:nvPr/>
        </p:nvSpPr>
        <p:spPr bwMode="auto">
          <a:xfrm>
            <a:off x="837922" y="153961"/>
            <a:ext cx="648743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b="1" dirty="0">
                <a:solidFill>
                  <a:srgbClr val="0046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2.2 </a:t>
            </a:r>
            <a:r>
              <a:rPr lang="zh-CN" altLang="en-US" sz="3600" b="1" dirty="0">
                <a:solidFill>
                  <a:srgbClr val="0046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试探法</a:t>
            </a:r>
            <a:r>
              <a:rPr lang="en-US" altLang="zh-CN" sz="3600" b="1" dirty="0">
                <a:solidFill>
                  <a:srgbClr val="0046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---Fibonacci</a:t>
            </a:r>
            <a:r>
              <a:rPr lang="zh-CN" altLang="en-US" sz="3600" b="1" dirty="0">
                <a:solidFill>
                  <a:srgbClr val="0046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法</a:t>
            </a:r>
          </a:p>
        </p:txBody>
      </p:sp>
      <p:sp>
        <p:nvSpPr>
          <p:cNvPr id="26" name="燕尾形 25"/>
          <p:cNvSpPr/>
          <p:nvPr/>
        </p:nvSpPr>
        <p:spPr bwMode="auto">
          <a:xfrm>
            <a:off x="295275" y="273195"/>
            <a:ext cx="276225" cy="349904"/>
          </a:xfrm>
          <a:prstGeom prst="chevron">
            <a:avLst>
              <a:gd name="adj" fmla="val 37480"/>
            </a:avLst>
          </a:prstGeom>
          <a:solidFill>
            <a:srgbClr val="00467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27" name="燕尾形 26"/>
          <p:cNvSpPr/>
          <p:nvPr/>
        </p:nvSpPr>
        <p:spPr bwMode="auto">
          <a:xfrm>
            <a:off x="563432" y="274629"/>
            <a:ext cx="276225" cy="349904"/>
          </a:xfrm>
          <a:prstGeom prst="chevron">
            <a:avLst>
              <a:gd name="adj" fmla="val 37480"/>
            </a:avLst>
          </a:prstGeom>
          <a:solidFill>
            <a:srgbClr val="00467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418383" y="1004734"/>
            <a:ext cx="5039087" cy="630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7200" indent="-457200">
              <a:lnSpc>
                <a:spcPct val="125000"/>
              </a:lnSpc>
              <a:buClrTx/>
              <a:buFont typeface="Wingdings" panose="05000000000000000000" pitchFamily="2" charset="2"/>
              <a:buChar char="n"/>
            </a:pPr>
            <a:r>
              <a:rPr kumimoji="1" lang="en-US" altLang="zh-CN" sz="2800" dirty="0">
                <a:solidFill>
                  <a:srgbClr val="C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AU" altLang="zh-CN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Fibonacci</a:t>
            </a:r>
            <a:r>
              <a:rPr kumimoji="1"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法计算步骤</a:t>
            </a:r>
            <a:endParaRPr kumimoji="1" lang="en-US" altLang="zh-CN" sz="28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011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387" y="1754188"/>
            <a:ext cx="8010525" cy="446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椭圆 1"/>
          <p:cNvSpPr/>
          <p:nvPr/>
        </p:nvSpPr>
        <p:spPr>
          <a:xfrm>
            <a:off x="4438649" y="3749040"/>
            <a:ext cx="275591" cy="386080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箭头连接符 3"/>
          <p:cNvCxnSpPr>
            <a:stCxn id="2" idx="4"/>
          </p:cNvCxnSpPr>
          <p:nvPr/>
        </p:nvCxnSpPr>
        <p:spPr>
          <a:xfrm>
            <a:off x="4576445" y="4135120"/>
            <a:ext cx="4049395" cy="0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625840" y="3673455"/>
            <a:ext cx="2806424" cy="92333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辨别常数，为了在第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n-1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次迭代中能够缩短不确定区间。</a:t>
            </a:r>
          </a:p>
        </p:txBody>
      </p:sp>
    </p:spTree>
    <p:extLst>
      <p:ext uri="{BB962C8B-B14F-4D97-AF65-F5344CB8AC3E}">
        <p14:creationId xmlns:p14="http://schemas.microsoft.com/office/powerpoint/2010/main" val="28776680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Picture 2" descr="https://timgsa.baidu.com/timg?image&amp;quality=80&amp;size=b9999_10000&amp;sec=1588692978485&amp;di=455fcb5487d35872cb916953400ed65c&amp;imgtype=0&amp;src=http%3A%2F%2Fimg2.imgtn.bdimg.com%2Fit%2Fu%3D2914887327%2C667118234%26fm%3D214%26gp%3D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7606" y="18434"/>
            <a:ext cx="1024261" cy="1014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3" name="Picture 4" descr="https://timgsa.baidu.com/timg?image&amp;quality=80&amp;size=b9999_10000&amp;sec=1588692981859&amp;di=9b7afc46b400c1cc6e18420af80ca174&amp;imgtype=0&amp;src=http%3A%2F%2Fimg1.imgtn.bdimg.com%2Fit%2Fu%3D3942671111%2C3829192374%26fm%3D214%26gp%3D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7556" y="164014"/>
            <a:ext cx="2969982" cy="578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直接连接符 11"/>
          <p:cNvCxnSpPr/>
          <p:nvPr/>
        </p:nvCxnSpPr>
        <p:spPr>
          <a:xfrm>
            <a:off x="81280" y="809299"/>
            <a:ext cx="7786326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8"/>
          <p:cNvSpPr txBox="1">
            <a:spLocks noChangeArrowheads="1"/>
          </p:cNvSpPr>
          <p:nvPr/>
        </p:nvSpPr>
        <p:spPr bwMode="auto">
          <a:xfrm>
            <a:off x="837922" y="153961"/>
            <a:ext cx="648743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b="1" dirty="0">
                <a:solidFill>
                  <a:srgbClr val="0046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2.2 </a:t>
            </a:r>
            <a:r>
              <a:rPr lang="zh-CN" altLang="en-US" sz="3600" b="1" dirty="0">
                <a:solidFill>
                  <a:srgbClr val="0046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试探法</a:t>
            </a:r>
            <a:r>
              <a:rPr lang="en-US" altLang="zh-CN" sz="3600" b="1" dirty="0">
                <a:solidFill>
                  <a:srgbClr val="0046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---Fibonacci</a:t>
            </a:r>
            <a:r>
              <a:rPr lang="zh-CN" altLang="en-US" sz="3600" b="1" dirty="0">
                <a:solidFill>
                  <a:srgbClr val="0046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法</a:t>
            </a:r>
          </a:p>
        </p:txBody>
      </p:sp>
      <p:sp>
        <p:nvSpPr>
          <p:cNvPr id="26" name="燕尾形 25"/>
          <p:cNvSpPr/>
          <p:nvPr/>
        </p:nvSpPr>
        <p:spPr bwMode="auto">
          <a:xfrm>
            <a:off x="295275" y="273195"/>
            <a:ext cx="276225" cy="349904"/>
          </a:xfrm>
          <a:prstGeom prst="chevron">
            <a:avLst>
              <a:gd name="adj" fmla="val 37480"/>
            </a:avLst>
          </a:prstGeom>
          <a:solidFill>
            <a:srgbClr val="00467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27" name="燕尾形 26"/>
          <p:cNvSpPr/>
          <p:nvPr/>
        </p:nvSpPr>
        <p:spPr bwMode="auto">
          <a:xfrm>
            <a:off x="563432" y="274629"/>
            <a:ext cx="276225" cy="349904"/>
          </a:xfrm>
          <a:prstGeom prst="chevron">
            <a:avLst>
              <a:gd name="adj" fmla="val 37480"/>
            </a:avLst>
          </a:prstGeom>
          <a:solidFill>
            <a:srgbClr val="00467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418383" y="1004734"/>
            <a:ext cx="6906976" cy="630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7200" indent="-457200">
              <a:lnSpc>
                <a:spcPct val="125000"/>
              </a:lnSpc>
              <a:buClrTx/>
              <a:buFont typeface="Wingdings" panose="05000000000000000000" pitchFamily="2" charset="2"/>
              <a:buChar char="n"/>
            </a:pPr>
            <a:r>
              <a:rPr kumimoji="1" lang="en-US" altLang="zh-CN" sz="2800" dirty="0">
                <a:solidFill>
                  <a:srgbClr val="C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AU" altLang="zh-CN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Fibonacci</a:t>
            </a:r>
            <a:r>
              <a:rPr kumimoji="1"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法与</a:t>
            </a:r>
            <a:r>
              <a:rPr kumimoji="1" lang="en-US" altLang="zh-CN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0.618</a:t>
            </a:r>
            <a:r>
              <a:rPr kumimoji="1"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法的对比</a:t>
            </a:r>
            <a:endParaRPr kumimoji="1" lang="en-US" altLang="zh-CN" sz="28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95591" y="1529309"/>
            <a:ext cx="8164008" cy="5155731"/>
            <a:chOff x="563432" y="1539709"/>
            <a:chExt cx="8164008" cy="5155731"/>
          </a:xfrm>
        </p:grpSpPr>
        <p:pic>
          <p:nvPicPr>
            <p:cNvPr id="91138" name="Picture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1501" y="1539709"/>
              <a:ext cx="8155939" cy="9288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1139" name="Picture 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1501" y="2603442"/>
              <a:ext cx="4951543" cy="6286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1140" name="Picture 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3432" y="3293066"/>
              <a:ext cx="7701859" cy="34023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6747609" y="4429615"/>
            <a:ext cx="528719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7200" indent="-457200">
              <a:lnSpc>
                <a:spcPct val="125000"/>
              </a:lnSpc>
              <a:buClrTx/>
              <a:buFont typeface="Arial" panose="020B0604020202020204" pitchFamily="34" charset="0"/>
              <a:buChar char="•"/>
            </a:pPr>
            <a:r>
              <a:rPr kumimoji="1"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0.618</a:t>
            </a:r>
            <a:r>
              <a:rPr kumimoji="1"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法是</a:t>
            </a:r>
            <a:r>
              <a:rPr kumimoji="1"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Fibonacci</a:t>
            </a:r>
            <a:r>
              <a:rPr kumimoji="1"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法的极限</a:t>
            </a:r>
            <a:endParaRPr kumimoji="1" lang="en-US" altLang="zh-CN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9091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4318" y="4999093"/>
            <a:ext cx="6086475" cy="72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854985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Picture 2" descr="https://timgsa.baidu.com/timg?image&amp;quality=80&amp;size=b9999_10000&amp;sec=1588692978485&amp;di=455fcb5487d35872cb916953400ed65c&amp;imgtype=0&amp;src=http%3A%2F%2Fimg2.imgtn.bdimg.com%2Fit%2Fu%3D2914887327%2C667118234%26fm%3D214%26gp%3D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7606" y="18434"/>
            <a:ext cx="1024261" cy="1014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3" name="Picture 4" descr="https://timgsa.baidu.com/timg?image&amp;quality=80&amp;size=b9999_10000&amp;sec=1588692981859&amp;di=9b7afc46b400c1cc6e18420af80ca174&amp;imgtype=0&amp;src=http%3A%2F%2Fimg1.imgtn.bdimg.com%2Fit%2Fu%3D3942671111%2C3829192374%26fm%3D214%26gp%3D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7556" y="164014"/>
            <a:ext cx="2969982" cy="578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直接连接符 11"/>
          <p:cNvCxnSpPr/>
          <p:nvPr/>
        </p:nvCxnSpPr>
        <p:spPr>
          <a:xfrm>
            <a:off x="81280" y="809299"/>
            <a:ext cx="7786326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8"/>
          <p:cNvSpPr txBox="1">
            <a:spLocks noChangeArrowheads="1"/>
          </p:cNvSpPr>
          <p:nvPr/>
        </p:nvSpPr>
        <p:spPr bwMode="auto">
          <a:xfrm>
            <a:off x="837922" y="153961"/>
            <a:ext cx="648743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b="1" dirty="0">
                <a:solidFill>
                  <a:srgbClr val="0046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2.3 </a:t>
            </a:r>
            <a:r>
              <a:rPr lang="zh-CN" altLang="en-US" sz="3600" b="1" dirty="0">
                <a:solidFill>
                  <a:srgbClr val="0046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试探法</a:t>
            </a:r>
            <a:r>
              <a:rPr lang="en-US" altLang="zh-CN" sz="3600" b="1" dirty="0">
                <a:solidFill>
                  <a:srgbClr val="0046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---</a:t>
            </a:r>
            <a:r>
              <a:rPr lang="zh-CN" altLang="en-US" sz="3600" b="1" dirty="0">
                <a:solidFill>
                  <a:srgbClr val="0046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二分法</a:t>
            </a:r>
          </a:p>
        </p:txBody>
      </p:sp>
      <p:sp>
        <p:nvSpPr>
          <p:cNvPr id="26" name="燕尾形 25"/>
          <p:cNvSpPr/>
          <p:nvPr/>
        </p:nvSpPr>
        <p:spPr bwMode="auto">
          <a:xfrm>
            <a:off x="295275" y="273195"/>
            <a:ext cx="276225" cy="349904"/>
          </a:xfrm>
          <a:prstGeom prst="chevron">
            <a:avLst>
              <a:gd name="adj" fmla="val 37480"/>
            </a:avLst>
          </a:prstGeom>
          <a:solidFill>
            <a:srgbClr val="00467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27" name="燕尾形 26"/>
          <p:cNvSpPr/>
          <p:nvPr/>
        </p:nvSpPr>
        <p:spPr bwMode="auto">
          <a:xfrm>
            <a:off x="563432" y="274629"/>
            <a:ext cx="276225" cy="349904"/>
          </a:xfrm>
          <a:prstGeom prst="chevron">
            <a:avLst>
              <a:gd name="adj" fmla="val 37480"/>
            </a:avLst>
          </a:prstGeom>
          <a:solidFill>
            <a:srgbClr val="00467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418383" y="828513"/>
            <a:ext cx="6906976" cy="630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7200" indent="-457200">
              <a:lnSpc>
                <a:spcPct val="125000"/>
              </a:lnSpc>
              <a:buClrTx/>
              <a:buFont typeface="Wingdings" panose="05000000000000000000" pitchFamily="2" charset="2"/>
              <a:buChar char="n"/>
            </a:pPr>
            <a:r>
              <a:rPr kumimoji="1" lang="en-US" altLang="zh-CN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二分法</a:t>
            </a:r>
            <a:endParaRPr kumimoji="1" lang="en-US" altLang="zh-CN" sz="28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631149" y="1358657"/>
            <a:ext cx="784860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25000"/>
              </a:lnSpc>
              <a:buClrTx/>
              <a:buFont typeface="Wingdings" pitchFamily="2" charset="2"/>
              <a:buNone/>
            </a:pPr>
            <a:r>
              <a:rPr kumimoji="1"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问题：</a:t>
            </a:r>
            <a:r>
              <a:rPr kumimoji="1"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搜索</a:t>
            </a:r>
            <a:r>
              <a:rPr kumimoji="1" lang="zh-CN" altLang="en-US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单峰函数</a:t>
            </a:r>
            <a:r>
              <a:rPr kumimoji="1"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在区间            的局部极小点。</a:t>
            </a:r>
            <a:endParaRPr kumimoji="1"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1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6476592"/>
              </p:ext>
            </p:extLst>
          </p:nvPr>
        </p:nvGraphicFramePr>
        <p:xfrm>
          <a:off x="3571199" y="1511057"/>
          <a:ext cx="284162" cy="350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64957" imgH="203024" progId="Equation.DSMT4">
                  <p:embed/>
                </p:oleObj>
              </mc:Choice>
              <mc:Fallback>
                <p:oleObj name="Equation" r:id="rId5" imgW="164957" imgH="2030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1199" y="1511057"/>
                        <a:ext cx="284162" cy="350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1660652"/>
              </p:ext>
            </p:extLst>
          </p:nvPr>
        </p:nvGraphicFramePr>
        <p:xfrm>
          <a:off x="4863424" y="1430094"/>
          <a:ext cx="808037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469696" imgH="253890" progId="Equation.DSMT4">
                  <p:embed/>
                </p:oleObj>
              </mc:Choice>
              <mc:Fallback>
                <p:oleObj name="Equation" r:id="rId7" imgW="469696" imgH="2538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3424" y="1430094"/>
                        <a:ext cx="808037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631149" y="1790457"/>
            <a:ext cx="3384550" cy="5118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25000"/>
              </a:lnSpc>
              <a:buClrTx/>
              <a:buFont typeface="Wingdings" pitchFamily="2" charset="2"/>
              <a:buNone/>
            </a:pPr>
            <a:r>
              <a:rPr kumimoji="1"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要求：</a:t>
            </a:r>
            <a:r>
              <a:rPr kumimoji="1"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 </a:t>
            </a:r>
            <a:r>
              <a:rPr kumimoji="1" lang="en-US" altLang="zh-CN" sz="24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zh-CN" altLang="en-US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连续可微</a:t>
            </a:r>
            <a:endParaRPr kumimoji="1" lang="en-US" altLang="zh-CN" sz="24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4231599" y="1790457"/>
            <a:ext cx="338455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25000"/>
              </a:lnSpc>
              <a:buClrTx/>
              <a:buFont typeface="Wingdings" pitchFamily="2" charset="2"/>
              <a:buNone/>
            </a:pPr>
            <a:r>
              <a:rPr kumimoji="1"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使用函数的一阶导数 </a:t>
            </a:r>
            <a:r>
              <a:rPr kumimoji="1" lang="en-US" altLang="zh-CN" sz="2400" i="1">
                <a:latin typeface="微软雅黑" panose="020B0503020204020204" pitchFamily="34" charset="-122"/>
                <a:ea typeface="微软雅黑" panose="020B0503020204020204" pitchFamily="34" charset="-122"/>
              </a:rPr>
              <a:t>f’</a:t>
            </a:r>
            <a:endParaRPr kumimoji="1"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8" name="组合 17"/>
          <p:cNvGrpSpPr>
            <a:grpSpLocks/>
          </p:cNvGrpSpPr>
          <p:nvPr/>
        </p:nvGrpSpPr>
        <p:grpSpPr bwMode="auto">
          <a:xfrm>
            <a:off x="631149" y="2344494"/>
            <a:ext cx="5184775" cy="553998"/>
            <a:chOff x="899592" y="2326814"/>
            <a:chExt cx="5184576" cy="554638"/>
          </a:xfrm>
        </p:grpSpPr>
        <p:sp>
          <p:nvSpPr>
            <p:cNvPr id="19" name="Rectangle 5"/>
            <p:cNvSpPr>
              <a:spLocks noChangeArrowheads="1"/>
            </p:cNvSpPr>
            <p:nvPr/>
          </p:nvSpPr>
          <p:spPr bwMode="auto">
            <a:xfrm>
              <a:off x="899592" y="2326814"/>
              <a:ext cx="4212468" cy="55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342900" indent="-342900">
                <a:lnSpc>
                  <a:spcPct val="125000"/>
                </a:lnSpc>
                <a:buClrTx/>
                <a:buFont typeface="Wingdings" pitchFamily="2" charset="2"/>
                <a:buChar char="u"/>
              </a:pPr>
              <a:r>
                <a:rPr kumimoji="1"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确定初始区间的中点</a:t>
              </a:r>
              <a:endPara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aphicFrame>
          <p:nvGraphicFramePr>
            <p:cNvPr id="20" name="对象 27"/>
            <p:cNvGraphicFramePr>
              <a:graphicFrameLocks noChangeAspect="1"/>
            </p:cNvGraphicFramePr>
            <p:nvPr/>
          </p:nvGraphicFramePr>
          <p:xfrm>
            <a:off x="4183931" y="2381052"/>
            <a:ext cx="1900237" cy="4159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9" imgW="1104900" imgH="241300" progId="Equation.DSMT4">
                    <p:embed/>
                  </p:oleObj>
                </mc:Choice>
                <mc:Fallback>
                  <p:oleObj name="Equation" r:id="rId9" imgW="1104900" imgH="2413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83931" y="2381052"/>
                          <a:ext cx="1900237" cy="4159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1" name="组合 20"/>
          <p:cNvGrpSpPr>
            <a:grpSpLocks/>
          </p:cNvGrpSpPr>
          <p:nvPr/>
        </p:nvGrpSpPr>
        <p:grpSpPr bwMode="auto">
          <a:xfrm>
            <a:off x="631149" y="2847733"/>
            <a:ext cx="7416800" cy="553998"/>
            <a:chOff x="899592" y="2830870"/>
            <a:chExt cx="7416824" cy="552905"/>
          </a:xfrm>
        </p:grpSpPr>
        <p:sp>
          <p:nvSpPr>
            <p:cNvPr id="22" name="Rectangle 5"/>
            <p:cNvSpPr>
              <a:spLocks noChangeArrowheads="1"/>
            </p:cNvSpPr>
            <p:nvPr/>
          </p:nvSpPr>
          <p:spPr bwMode="auto">
            <a:xfrm>
              <a:off x="899592" y="2830870"/>
              <a:ext cx="7416824" cy="5529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342900" indent="-342900">
                <a:lnSpc>
                  <a:spcPct val="125000"/>
                </a:lnSpc>
                <a:buClrTx/>
                <a:buFont typeface="Wingdings" pitchFamily="2" charset="2"/>
                <a:buChar char="u"/>
              </a:pPr>
              <a:r>
                <a:rPr kumimoji="1" lang="zh-CN" altLang="en-US" sz="2400">
                  <a:latin typeface="微软雅黑" panose="020B0503020204020204" pitchFamily="34" charset="-122"/>
                  <a:ea typeface="微软雅黑" panose="020B0503020204020204" pitchFamily="34" charset="-122"/>
                </a:rPr>
                <a:t>计算函数 </a:t>
              </a:r>
              <a:r>
                <a:rPr kumimoji="1" lang="en-US" altLang="zh-CN" sz="2400" i="1">
                  <a:latin typeface="微软雅黑" panose="020B0503020204020204" pitchFamily="34" charset="-122"/>
                  <a:ea typeface="微软雅黑" panose="020B0503020204020204" pitchFamily="34" charset="-122"/>
                </a:rPr>
                <a:t>f</a:t>
              </a:r>
              <a:r>
                <a:rPr kumimoji="1" lang="en-US" altLang="zh-CN" sz="240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kumimoji="1" lang="zh-CN" altLang="en-US" sz="2400">
                  <a:latin typeface="微软雅黑" panose="020B0503020204020204" pitchFamily="34" charset="-122"/>
                  <a:ea typeface="微软雅黑" panose="020B0503020204020204" pitchFamily="34" charset="-122"/>
                </a:rPr>
                <a:t>在      处的一阶导数</a:t>
              </a:r>
              <a:endParaRPr kumimoji="1"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aphicFrame>
          <p:nvGraphicFramePr>
            <p:cNvPr id="23" name="对象 38"/>
            <p:cNvGraphicFramePr>
              <a:graphicFrameLocks noChangeAspect="1"/>
            </p:cNvGraphicFramePr>
            <p:nvPr/>
          </p:nvGraphicFramePr>
          <p:xfrm>
            <a:off x="3131840" y="2916273"/>
            <a:ext cx="458788" cy="3508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1" imgW="266469" imgH="203024" progId="Equation.DSMT4">
                    <p:embed/>
                  </p:oleObj>
                </mc:Choice>
                <mc:Fallback>
                  <p:oleObj name="Equation" r:id="rId11" imgW="266469" imgH="203024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31840" y="2916273"/>
                          <a:ext cx="458788" cy="3508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" name="对象 39"/>
            <p:cNvGraphicFramePr>
              <a:graphicFrameLocks noChangeAspect="1"/>
            </p:cNvGraphicFramePr>
            <p:nvPr/>
          </p:nvGraphicFramePr>
          <p:xfrm>
            <a:off x="5598641" y="2939639"/>
            <a:ext cx="917575" cy="3952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3" imgW="533169" imgH="228501" progId="Equation.DSMT4">
                    <p:embed/>
                  </p:oleObj>
                </mc:Choice>
                <mc:Fallback>
                  <p:oleObj name="Equation" r:id="rId13" imgW="533169" imgH="228501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98641" y="2939639"/>
                          <a:ext cx="917575" cy="3952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28" name="Picture 13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586" y="4238382"/>
            <a:ext cx="4572000" cy="2520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9" name="组合 28"/>
          <p:cNvGrpSpPr>
            <a:grpSpLocks/>
          </p:cNvGrpSpPr>
          <p:nvPr/>
        </p:nvGrpSpPr>
        <p:grpSpPr bwMode="auto">
          <a:xfrm>
            <a:off x="980399" y="3352557"/>
            <a:ext cx="7632897" cy="553998"/>
            <a:chOff x="1249288" y="3334926"/>
            <a:chExt cx="7632848" cy="553959"/>
          </a:xfrm>
        </p:grpSpPr>
        <p:sp>
          <p:nvSpPr>
            <p:cNvPr id="30" name="Rectangle 5"/>
            <p:cNvSpPr>
              <a:spLocks noChangeArrowheads="1"/>
            </p:cNvSpPr>
            <p:nvPr/>
          </p:nvSpPr>
          <p:spPr bwMode="auto">
            <a:xfrm>
              <a:off x="1249288" y="3334926"/>
              <a:ext cx="7632848" cy="5539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25000"/>
                </a:lnSpc>
                <a:buClrTx/>
                <a:buFont typeface="Wingdings" pitchFamily="2" charset="2"/>
                <a:buNone/>
              </a:pPr>
              <a:r>
                <a:rPr kumimoji="1"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若             ，极小点位于点的左侧，最优区间为</a:t>
              </a:r>
              <a:endPara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aphicFrame>
          <p:nvGraphicFramePr>
            <p:cNvPr id="31" name="对象 3"/>
            <p:cNvGraphicFramePr>
              <a:graphicFrameLocks noChangeAspect="1"/>
            </p:cNvGraphicFramePr>
            <p:nvPr/>
          </p:nvGraphicFramePr>
          <p:xfrm>
            <a:off x="1609328" y="3409752"/>
            <a:ext cx="1309687" cy="395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761669" imgH="228501" progId="Equation.DSMT4">
                    <p:embed/>
                  </p:oleObj>
                </mc:Choice>
                <mc:Fallback>
                  <p:oleObj name="Equation" r:id="rId16" imgW="761669" imgH="228501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09328" y="3409752"/>
                          <a:ext cx="1309687" cy="395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" name="对象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45961705"/>
                </p:ext>
              </p:extLst>
            </p:nvPr>
          </p:nvGraphicFramePr>
          <p:xfrm>
            <a:off x="7773894" y="3384097"/>
            <a:ext cx="1047750" cy="482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609600" imgH="279400" progId="Equation.DSMT4">
                    <p:embed/>
                  </p:oleObj>
                </mc:Choice>
                <mc:Fallback>
                  <p:oleObj name="Equation" r:id="rId18" imgW="609600" imgH="2794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773894" y="3384097"/>
                          <a:ext cx="1047750" cy="4826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3" name="组合 32"/>
          <p:cNvGrpSpPr>
            <a:grpSpLocks/>
          </p:cNvGrpSpPr>
          <p:nvPr/>
        </p:nvGrpSpPr>
        <p:grpSpPr bwMode="auto">
          <a:xfrm>
            <a:off x="980399" y="3855793"/>
            <a:ext cx="7632136" cy="555378"/>
            <a:chOff x="1249288" y="3838982"/>
            <a:chExt cx="7632848" cy="555338"/>
          </a:xfrm>
        </p:grpSpPr>
        <p:sp>
          <p:nvSpPr>
            <p:cNvPr id="34" name="Rectangle 5"/>
            <p:cNvSpPr>
              <a:spLocks noChangeArrowheads="1"/>
            </p:cNvSpPr>
            <p:nvPr/>
          </p:nvSpPr>
          <p:spPr bwMode="auto">
            <a:xfrm>
              <a:off x="1249288" y="3838982"/>
              <a:ext cx="7632848" cy="5539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25000"/>
                </a:lnSpc>
                <a:buClrTx/>
                <a:buFont typeface="Wingdings" pitchFamily="2" charset="2"/>
                <a:buNone/>
              </a:pPr>
              <a:r>
                <a:rPr kumimoji="1"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若             ，极小点位于点的右侧，最优区间为</a:t>
              </a:r>
              <a:endPara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aphicFrame>
          <p:nvGraphicFramePr>
            <p:cNvPr id="35" name="对象 46"/>
            <p:cNvGraphicFramePr>
              <a:graphicFrameLocks noChangeAspect="1"/>
            </p:cNvGraphicFramePr>
            <p:nvPr/>
          </p:nvGraphicFramePr>
          <p:xfrm>
            <a:off x="1609328" y="3913808"/>
            <a:ext cx="1309687" cy="395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0" imgW="761669" imgH="228501" progId="Equation.DSMT4">
                    <p:embed/>
                  </p:oleObj>
                </mc:Choice>
                <mc:Fallback>
                  <p:oleObj name="Equation" r:id="rId20" imgW="761669" imgH="228501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09328" y="3913808"/>
                          <a:ext cx="1309687" cy="395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" name="对象 4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26677137"/>
                </p:ext>
              </p:extLst>
            </p:nvPr>
          </p:nvGraphicFramePr>
          <p:xfrm>
            <a:off x="7803940" y="3911720"/>
            <a:ext cx="1027113" cy="482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2" imgW="596900" imgH="279400" progId="Equation.DSMT4">
                    <p:embed/>
                  </p:oleObj>
                </mc:Choice>
                <mc:Fallback>
                  <p:oleObj name="Equation" r:id="rId22" imgW="596900" imgH="2794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803940" y="3911720"/>
                          <a:ext cx="1027113" cy="4826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37" name="直接连接符 6"/>
          <p:cNvCxnSpPr>
            <a:cxnSpLocks noChangeShapeType="1"/>
          </p:cNvCxnSpPr>
          <p:nvPr/>
        </p:nvCxnSpPr>
        <p:spPr bwMode="auto">
          <a:xfrm>
            <a:off x="2790149" y="6065594"/>
            <a:ext cx="0" cy="161925"/>
          </a:xfrm>
          <a:prstGeom prst="line">
            <a:avLst/>
          </a:prstGeom>
          <a:noFill/>
          <a:ln w="9525" algn="ctr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38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1309820"/>
              </p:ext>
            </p:extLst>
          </p:nvPr>
        </p:nvGraphicFramePr>
        <p:xfrm>
          <a:off x="2071011" y="6354519"/>
          <a:ext cx="1439863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1104900" imgH="241300" progId="Equation.DSMT4">
                  <p:embed/>
                </p:oleObj>
              </mc:Choice>
              <mc:Fallback>
                <p:oleObj name="Equation" r:id="rId24" imgW="11049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1011" y="6354519"/>
                        <a:ext cx="1439863" cy="31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9" name="组合 38"/>
          <p:cNvGrpSpPr>
            <a:grpSpLocks/>
          </p:cNvGrpSpPr>
          <p:nvPr/>
        </p:nvGrpSpPr>
        <p:grpSpPr bwMode="auto">
          <a:xfrm>
            <a:off x="4796749" y="4476507"/>
            <a:ext cx="3898900" cy="553998"/>
            <a:chOff x="5065712" y="4459178"/>
            <a:chExt cx="3898776" cy="553959"/>
          </a:xfrm>
        </p:grpSpPr>
        <p:sp>
          <p:nvSpPr>
            <p:cNvPr id="40" name="Rectangle 5"/>
            <p:cNvSpPr>
              <a:spLocks noChangeArrowheads="1"/>
            </p:cNvSpPr>
            <p:nvPr/>
          </p:nvSpPr>
          <p:spPr bwMode="auto">
            <a:xfrm>
              <a:off x="5065712" y="4459178"/>
              <a:ext cx="3898776" cy="5539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25000"/>
                </a:lnSpc>
                <a:buClrTx/>
                <a:buFont typeface="Wingdings" pitchFamily="2" charset="2"/>
                <a:buNone/>
              </a:pPr>
              <a:r>
                <a:rPr kumimoji="1" lang="zh-CN" altLang="en-US" sz="2400">
                  <a:latin typeface="微软雅黑" panose="020B0503020204020204" pitchFamily="34" charset="-122"/>
                  <a:ea typeface="微软雅黑" panose="020B0503020204020204" pitchFamily="34" charset="-122"/>
                </a:rPr>
                <a:t>若                 ，极小点为</a:t>
              </a:r>
              <a:endParaRPr kumimoji="1"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aphicFrame>
          <p:nvGraphicFramePr>
            <p:cNvPr id="41" name="对象 49"/>
            <p:cNvGraphicFramePr>
              <a:graphicFrameLocks noChangeAspect="1"/>
            </p:cNvGraphicFramePr>
            <p:nvPr/>
          </p:nvGraphicFramePr>
          <p:xfrm>
            <a:off x="5425752" y="4534004"/>
            <a:ext cx="1309687" cy="395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5" imgW="761669" imgH="228501" progId="Equation.DSMT4">
                    <p:embed/>
                  </p:oleObj>
                </mc:Choice>
                <mc:Fallback>
                  <p:oleObj name="Equation" r:id="rId25" imgW="761669" imgH="228501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25752" y="4534004"/>
                          <a:ext cx="1309687" cy="395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" name="对象 12"/>
            <p:cNvGraphicFramePr>
              <a:graphicFrameLocks noChangeAspect="1"/>
            </p:cNvGraphicFramePr>
            <p:nvPr/>
          </p:nvGraphicFramePr>
          <p:xfrm>
            <a:off x="8388684" y="4531186"/>
            <a:ext cx="458788" cy="3508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7" imgW="266469" imgH="203024" progId="Equation.DSMT4">
                    <p:embed/>
                  </p:oleObj>
                </mc:Choice>
                <mc:Fallback>
                  <p:oleObj name="Equation" r:id="rId27" imgW="266469" imgH="203024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88684" y="4531186"/>
                          <a:ext cx="458788" cy="3508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3" name="组合 42"/>
          <p:cNvGrpSpPr>
            <a:grpSpLocks/>
          </p:cNvGrpSpPr>
          <p:nvPr/>
        </p:nvGrpSpPr>
        <p:grpSpPr bwMode="auto">
          <a:xfrm>
            <a:off x="4879299" y="5175007"/>
            <a:ext cx="2879725" cy="1008062"/>
            <a:chOff x="5148064" y="5157192"/>
            <a:chExt cx="2880320" cy="1008112"/>
          </a:xfrm>
        </p:grpSpPr>
        <p:sp>
          <p:nvSpPr>
            <p:cNvPr id="44" name="Rectangle 5"/>
            <p:cNvSpPr>
              <a:spLocks noChangeArrowheads="1"/>
            </p:cNvSpPr>
            <p:nvPr/>
          </p:nvSpPr>
          <p:spPr bwMode="auto">
            <a:xfrm>
              <a:off x="5148064" y="5157192"/>
              <a:ext cx="2880320" cy="554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25000"/>
                </a:lnSpc>
                <a:buClrTx/>
                <a:buFont typeface="Wingdings" pitchFamily="2" charset="2"/>
                <a:buNone/>
              </a:pPr>
              <a:r>
                <a:rPr kumimoji="1" lang="zh-CN" altLang="en-US" sz="2400">
                  <a:latin typeface="微软雅黑" panose="020B0503020204020204" pitchFamily="34" charset="-122"/>
                  <a:ea typeface="微软雅黑" panose="020B0503020204020204" pitchFamily="34" charset="-122"/>
                </a:rPr>
                <a:t>二分法的总压缩比</a:t>
              </a:r>
              <a:endParaRPr kumimoji="1"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aphicFrame>
          <p:nvGraphicFramePr>
            <p:cNvPr id="45" name="对象 13"/>
            <p:cNvGraphicFramePr>
              <a:graphicFrameLocks noChangeAspect="1"/>
            </p:cNvGraphicFramePr>
            <p:nvPr/>
          </p:nvGraphicFramePr>
          <p:xfrm>
            <a:off x="6084168" y="5770017"/>
            <a:ext cx="785813" cy="3952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9" imgW="457200" imgH="228600" progId="Equation.DSMT4">
                    <p:embed/>
                  </p:oleObj>
                </mc:Choice>
                <mc:Fallback>
                  <p:oleObj name="Equation" r:id="rId29" imgW="45720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84168" y="5770017"/>
                          <a:ext cx="785813" cy="3952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6" name="Rectangle 5"/>
          <p:cNvSpPr>
            <a:spLocks noChangeArrowheads="1"/>
          </p:cNvSpPr>
          <p:nvPr/>
        </p:nvSpPr>
        <p:spPr bwMode="auto">
          <a:xfrm>
            <a:off x="7759024" y="2532262"/>
            <a:ext cx="4316673" cy="630942"/>
          </a:xfrm>
          <a:prstGeom prst="rect">
            <a:avLst/>
          </a:prstGeom>
          <a:noFill/>
          <a:ln w="19050" algn="ctr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marL="457200" indent="-457200">
              <a:lnSpc>
                <a:spcPct val="125000"/>
              </a:lnSpc>
              <a:buClrTx/>
              <a:buFont typeface="Wingdings" panose="05000000000000000000" pitchFamily="2" charset="2"/>
              <a:buChar char="n"/>
            </a:pPr>
            <a:r>
              <a:rPr kumimoji="1" lang="en-US" altLang="zh-CN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进退法，</a:t>
            </a:r>
            <a:r>
              <a:rPr kumimoji="1" lang="en-US" altLang="zh-CN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P264-P265</a:t>
            </a:r>
          </a:p>
        </p:txBody>
      </p:sp>
      <p:pic>
        <p:nvPicPr>
          <p:cNvPr id="90270" name="Picture 158"/>
          <p:cNvPicPr>
            <a:picLocks noChangeAspect="1" noChangeArrowheads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8221" y="3345034"/>
            <a:ext cx="3573779" cy="22629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74522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902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902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4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Picture 2" descr="https://timgsa.baidu.com/timg?image&amp;quality=80&amp;size=b9999_10000&amp;sec=1588692978485&amp;di=455fcb5487d35872cb916953400ed65c&amp;imgtype=0&amp;src=http%3A%2F%2Fimg2.imgtn.bdimg.com%2Fit%2Fu%3D2914887327%2C667118234%26fm%3D214%26gp%3D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7606" y="18434"/>
            <a:ext cx="1024261" cy="1014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3" name="Picture 4" descr="https://timgsa.baidu.com/timg?image&amp;quality=80&amp;size=b9999_10000&amp;sec=1588692981859&amp;di=9b7afc46b400c1cc6e18420af80ca174&amp;imgtype=0&amp;src=http%3A%2F%2Fimg1.imgtn.bdimg.com%2Fit%2Fu%3D3942671111%2C3829192374%26fm%3D214%26gp%3D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7556" y="164014"/>
            <a:ext cx="2969982" cy="578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直接连接符 11"/>
          <p:cNvCxnSpPr/>
          <p:nvPr/>
        </p:nvCxnSpPr>
        <p:spPr>
          <a:xfrm>
            <a:off x="81280" y="809299"/>
            <a:ext cx="7786326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8"/>
          <p:cNvSpPr txBox="1">
            <a:spLocks noChangeArrowheads="1"/>
          </p:cNvSpPr>
          <p:nvPr/>
        </p:nvSpPr>
        <p:spPr bwMode="auto">
          <a:xfrm>
            <a:off x="837922" y="153961"/>
            <a:ext cx="648743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b="1" dirty="0">
                <a:solidFill>
                  <a:srgbClr val="0046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2.2 </a:t>
            </a:r>
            <a:r>
              <a:rPr lang="zh-CN" altLang="en-US" sz="3600" b="1" dirty="0">
                <a:solidFill>
                  <a:srgbClr val="0046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试探法</a:t>
            </a:r>
            <a:r>
              <a:rPr lang="en-US" altLang="zh-CN" sz="3600" b="1" dirty="0">
                <a:solidFill>
                  <a:srgbClr val="0046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---Fibonacci</a:t>
            </a:r>
            <a:r>
              <a:rPr lang="zh-CN" altLang="en-US" sz="3600" b="1" dirty="0">
                <a:solidFill>
                  <a:srgbClr val="0046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法</a:t>
            </a:r>
          </a:p>
        </p:txBody>
      </p:sp>
      <p:sp>
        <p:nvSpPr>
          <p:cNvPr id="26" name="燕尾形 25"/>
          <p:cNvSpPr/>
          <p:nvPr/>
        </p:nvSpPr>
        <p:spPr bwMode="auto">
          <a:xfrm>
            <a:off x="295275" y="273195"/>
            <a:ext cx="276225" cy="349904"/>
          </a:xfrm>
          <a:prstGeom prst="chevron">
            <a:avLst>
              <a:gd name="adj" fmla="val 37480"/>
            </a:avLst>
          </a:prstGeom>
          <a:solidFill>
            <a:srgbClr val="00467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27" name="燕尾形 26"/>
          <p:cNvSpPr/>
          <p:nvPr/>
        </p:nvSpPr>
        <p:spPr bwMode="auto">
          <a:xfrm>
            <a:off x="563432" y="274629"/>
            <a:ext cx="276225" cy="349904"/>
          </a:xfrm>
          <a:prstGeom prst="chevron">
            <a:avLst>
              <a:gd name="adj" fmla="val 37480"/>
            </a:avLst>
          </a:prstGeom>
          <a:solidFill>
            <a:srgbClr val="00467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418383" y="1004734"/>
            <a:ext cx="6906976" cy="630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7200" indent="-457200">
              <a:lnSpc>
                <a:spcPct val="125000"/>
              </a:lnSpc>
              <a:buClrTx/>
              <a:buFont typeface="Wingdings" panose="05000000000000000000" pitchFamily="2" charset="2"/>
              <a:buChar char="n"/>
            </a:pPr>
            <a:r>
              <a:rPr kumimoji="1" lang="en-US" altLang="zh-CN" sz="2800" dirty="0">
                <a:solidFill>
                  <a:srgbClr val="C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AU" altLang="zh-CN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Fibonacci</a:t>
            </a:r>
            <a:r>
              <a:rPr kumimoji="1"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法与</a:t>
            </a:r>
            <a:r>
              <a:rPr kumimoji="1" lang="en-US" altLang="zh-CN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0.618</a:t>
            </a:r>
            <a:r>
              <a:rPr kumimoji="1"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法的对比</a:t>
            </a:r>
            <a:endParaRPr kumimoji="1" lang="en-US" altLang="zh-CN" sz="28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433386" y="1635676"/>
            <a:ext cx="9045894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7200" indent="-457200">
              <a:lnSpc>
                <a:spcPct val="200000"/>
              </a:lnSpc>
              <a:buClrTx/>
              <a:buFont typeface="Arial" panose="020B0604020202020204" pitchFamily="34" charset="0"/>
              <a:buChar char="•"/>
            </a:pPr>
            <a:r>
              <a:rPr kumimoji="1"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理论上讲，</a:t>
            </a:r>
            <a:r>
              <a:rPr kumimoji="1"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Fibonacci</a:t>
            </a:r>
            <a:r>
              <a:rPr kumimoji="1" lang="zh-CN" altLang="en-US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法的精度高于</a:t>
            </a:r>
            <a:r>
              <a:rPr kumimoji="1"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0.618</a:t>
            </a:r>
            <a:r>
              <a:rPr kumimoji="1" lang="zh-CN" altLang="en-US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法</a:t>
            </a:r>
            <a:r>
              <a:rPr kumimoji="1"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kumimoji="1"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200000"/>
              </a:lnSpc>
              <a:buClrTx/>
              <a:buFont typeface="Arial" panose="020B0604020202020204" pitchFamily="34" charset="0"/>
              <a:buChar char="•"/>
            </a:pPr>
            <a:r>
              <a:rPr kumimoji="1"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Fibanacci</a:t>
            </a:r>
            <a:r>
              <a:rPr kumimoji="1"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法的</a:t>
            </a:r>
            <a:r>
              <a:rPr kumimoji="1" lang="zh-CN" altLang="en-US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缺点是要事先知道计算函数值的次数</a:t>
            </a:r>
            <a:r>
              <a:rPr kumimoji="1"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kumimoji="1"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0.618</a:t>
            </a:r>
            <a:r>
              <a:rPr kumimoji="1"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法无需事先知道，且收敛速率在</a:t>
            </a:r>
            <a:r>
              <a:rPr kumimoji="1"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kumimoji="1"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≥</a:t>
            </a:r>
            <a:r>
              <a:rPr kumimoji="1"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kumimoji="1"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时接近一致，实际中采用</a:t>
            </a:r>
            <a:r>
              <a:rPr kumimoji="1"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0.618</a:t>
            </a:r>
            <a:r>
              <a:rPr kumimoji="1"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法较多。</a:t>
            </a:r>
            <a:endParaRPr kumimoji="1"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006182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s://timgsa.baidu.com/timg?image&amp;quality=80&amp;size=b9999_10000&amp;sec=1588692978485&amp;di=455fcb5487d35872cb916953400ed65c&amp;imgtype=0&amp;src=http%3A%2F%2Fimg2.imgtn.bdimg.com%2Fit%2Fu%3D2914887327%2C667118234%26fm%3D214%26gp%3D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15888"/>
            <a:ext cx="1023937" cy="101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4" descr="https://timgsa.baidu.com/timg?image&amp;quality=80&amp;size=b9999_10000&amp;sec=1588692981859&amp;di=9b7afc46b400c1cc6e18420af80ca174&amp;imgtype=0&amp;src=http%3A%2F%2Fimg1.imgtn.bdimg.com%2Fit%2Fu%3D3942671111%2C3829192374%26fm%3D214%26gp%3D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0338" y="271463"/>
            <a:ext cx="297021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4" name="菱形 2"/>
          <p:cNvSpPr>
            <a:spLocks noChangeArrowheads="1"/>
          </p:cNvSpPr>
          <p:nvPr/>
        </p:nvSpPr>
        <p:spPr bwMode="auto">
          <a:xfrm>
            <a:off x="1833563" y="2414588"/>
            <a:ext cx="2800350" cy="2801937"/>
          </a:xfrm>
          <a:prstGeom prst="diamond">
            <a:avLst/>
          </a:prstGeom>
          <a:solidFill>
            <a:srgbClr val="0046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buFont typeface="Arial" charset="0"/>
              <a:buNone/>
            </a:pPr>
            <a:endParaRPr lang="zh-CN" altLang="en-US">
              <a:solidFill>
                <a:srgbClr val="FFFFFF"/>
              </a:solidFill>
              <a:latin typeface="Arial" charset="0"/>
              <a:ea typeface="微软雅黑" pitchFamily="34" charset="-122"/>
              <a:sym typeface="Arial" charset="0"/>
            </a:endParaRPr>
          </a:p>
        </p:txBody>
      </p:sp>
      <p:cxnSp>
        <p:nvCxnSpPr>
          <p:cNvPr id="5125" name="直接连接符 4"/>
          <p:cNvCxnSpPr>
            <a:cxnSpLocks noChangeShapeType="1"/>
          </p:cNvCxnSpPr>
          <p:nvPr/>
        </p:nvCxnSpPr>
        <p:spPr bwMode="auto">
          <a:xfrm>
            <a:off x="2828925" y="1625600"/>
            <a:ext cx="1355725" cy="1357313"/>
          </a:xfrm>
          <a:prstGeom prst="line">
            <a:avLst/>
          </a:prstGeom>
          <a:noFill/>
          <a:ln w="6350">
            <a:solidFill>
              <a:srgbClr val="96969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6" name="直接连接符 5"/>
          <p:cNvCxnSpPr>
            <a:cxnSpLocks noChangeShapeType="1"/>
          </p:cNvCxnSpPr>
          <p:nvPr/>
        </p:nvCxnSpPr>
        <p:spPr bwMode="auto">
          <a:xfrm flipH="1">
            <a:off x="1639888" y="2030413"/>
            <a:ext cx="1581150" cy="1581150"/>
          </a:xfrm>
          <a:prstGeom prst="line">
            <a:avLst/>
          </a:prstGeom>
          <a:noFill/>
          <a:ln w="6350">
            <a:solidFill>
              <a:srgbClr val="96969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7" name="直接连接符 6"/>
          <p:cNvCxnSpPr>
            <a:cxnSpLocks noChangeShapeType="1"/>
          </p:cNvCxnSpPr>
          <p:nvPr/>
        </p:nvCxnSpPr>
        <p:spPr bwMode="auto">
          <a:xfrm flipV="1">
            <a:off x="2436813" y="3349625"/>
            <a:ext cx="2654300" cy="2655888"/>
          </a:xfrm>
          <a:prstGeom prst="line">
            <a:avLst/>
          </a:prstGeom>
          <a:noFill/>
          <a:ln w="6350">
            <a:solidFill>
              <a:srgbClr val="96969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28" name="平行四边形 7"/>
          <p:cNvSpPr>
            <a:spLocks noChangeArrowheads="1"/>
          </p:cNvSpPr>
          <p:nvPr/>
        </p:nvSpPr>
        <p:spPr bwMode="auto">
          <a:xfrm>
            <a:off x="3233738" y="4379913"/>
            <a:ext cx="7459662" cy="503237"/>
          </a:xfrm>
          <a:prstGeom prst="parallelogram">
            <a:avLst>
              <a:gd name="adj" fmla="val 96077"/>
            </a:avLst>
          </a:prstGeom>
          <a:solidFill>
            <a:srgbClr val="6262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buFont typeface="Arial" charset="0"/>
              <a:buNone/>
            </a:pPr>
            <a:endParaRPr lang="zh-CN" altLang="en-US">
              <a:solidFill>
                <a:srgbClr val="FFFFFF"/>
              </a:solidFill>
              <a:latin typeface="Arial" charset="0"/>
              <a:ea typeface="微软雅黑" pitchFamily="34" charset="-122"/>
              <a:sym typeface="Arial" charset="0"/>
            </a:endParaRPr>
          </a:p>
        </p:txBody>
      </p:sp>
      <p:sp>
        <p:nvSpPr>
          <p:cNvPr id="5129" name="文本框 8"/>
          <p:cNvSpPr txBox="1">
            <a:spLocks noChangeArrowheads="1"/>
          </p:cNvSpPr>
          <p:nvPr/>
        </p:nvSpPr>
        <p:spPr bwMode="auto">
          <a:xfrm>
            <a:off x="5237162" y="2984500"/>
            <a:ext cx="388651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9pPr>
          </a:lstStyle>
          <a:p>
            <a:r>
              <a:rPr lang="zh-CN" altLang="en-US" sz="4800" b="1" dirty="0">
                <a:solidFill>
                  <a:srgbClr val="00467F"/>
                </a:solidFill>
                <a:latin typeface="Arial" charset="0"/>
                <a:ea typeface="微软雅黑" pitchFamily="34" charset="-122"/>
                <a:sym typeface="Arial" charset="0"/>
              </a:rPr>
              <a:t>函数逼近法</a:t>
            </a:r>
          </a:p>
        </p:txBody>
      </p:sp>
      <p:sp>
        <p:nvSpPr>
          <p:cNvPr id="5130" name="文本框 3"/>
          <p:cNvSpPr txBox="1">
            <a:spLocks noChangeArrowheads="1"/>
          </p:cNvSpPr>
          <p:nvPr/>
        </p:nvSpPr>
        <p:spPr bwMode="auto">
          <a:xfrm>
            <a:off x="2801938" y="2982913"/>
            <a:ext cx="798512" cy="144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9pPr>
          </a:lstStyle>
          <a:p>
            <a:pPr eaLnBrk="1" hangingPunct="1">
              <a:buFont typeface="Arial" charset="0"/>
              <a:buNone/>
            </a:pPr>
            <a:r>
              <a:rPr lang="en-US" altLang="zh-CN" sz="8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sz="8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14055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Picture 2" descr="https://timgsa.baidu.com/timg?image&amp;quality=80&amp;size=b9999_10000&amp;sec=1588692978485&amp;di=455fcb5487d35872cb916953400ed65c&amp;imgtype=0&amp;src=http%3A%2F%2Fimg2.imgtn.bdimg.com%2Fit%2Fu%3D2914887327%2C667118234%26fm%3D214%26gp%3D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7606" y="18434"/>
            <a:ext cx="1024261" cy="1014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3" name="Picture 4" descr="https://timgsa.baidu.com/timg?image&amp;quality=80&amp;size=b9999_10000&amp;sec=1588692981859&amp;di=9b7afc46b400c1cc6e18420af80ca174&amp;imgtype=0&amp;src=http%3A%2F%2Fimg1.imgtn.bdimg.com%2Fit%2Fu%3D3942671111%2C3829192374%26fm%3D214%26gp%3D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7556" y="164014"/>
            <a:ext cx="2969982" cy="578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直接连接符 11"/>
          <p:cNvCxnSpPr/>
          <p:nvPr/>
        </p:nvCxnSpPr>
        <p:spPr>
          <a:xfrm>
            <a:off x="81280" y="809299"/>
            <a:ext cx="7786326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8"/>
          <p:cNvSpPr txBox="1">
            <a:spLocks noChangeArrowheads="1"/>
          </p:cNvSpPr>
          <p:nvPr/>
        </p:nvSpPr>
        <p:spPr bwMode="auto">
          <a:xfrm>
            <a:off x="837922" y="153961"/>
            <a:ext cx="648743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3600" b="1" dirty="0">
                <a:solidFill>
                  <a:srgbClr val="0046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第九章 一维搜索</a:t>
            </a:r>
          </a:p>
        </p:txBody>
      </p:sp>
      <p:sp>
        <p:nvSpPr>
          <p:cNvPr id="26" name="燕尾形 25"/>
          <p:cNvSpPr/>
          <p:nvPr/>
        </p:nvSpPr>
        <p:spPr bwMode="auto">
          <a:xfrm>
            <a:off x="295275" y="273195"/>
            <a:ext cx="276225" cy="349904"/>
          </a:xfrm>
          <a:prstGeom prst="chevron">
            <a:avLst>
              <a:gd name="adj" fmla="val 37480"/>
            </a:avLst>
          </a:prstGeom>
          <a:solidFill>
            <a:srgbClr val="00467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27" name="燕尾形 26"/>
          <p:cNvSpPr/>
          <p:nvPr/>
        </p:nvSpPr>
        <p:spPr bwMode="auto">
          <a:xfrm>
            <a:off x="563432" y="274629"/>
            <a:ext cx="276225" cy="349904"/>
          </a:xfrm>
          <a:prstGeom prst="chevron">
            <a:avLst>
              <a:gd name="adj" fmla="val 37480"/>
            </a:avLst>
          </a:prstGeom>
          <a:solidFill>
            <a:srgbClr val="00467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63432" y="1054851"/>
            <a:ext cx="5502088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一维搜索</a:t>
            </a:r>
            <a:endParaRPr lang="en-US" altLang="zh-CN" sz="32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概念及定义</a:t>
            </a:r>
            <a:endParaRPr lang="en-US" altLang="zh-CN" sz="24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一维搜索算法的闭性</a:t>
            </a:r>
            <a:endParaRPr lang="en-US" altLang="zh-CN" sz="24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一维搜索算法的问题应用场景</a:t>
            </a:r>
            <a:endParaRPr lang="en-US" altLang="zh-CN" sz="24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5758771" y="1009409"/>
            <a:ext cx="5803307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试探法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黄金分割法 （</a:t>
            </a:r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0.618</a:t>
            </a:r>
            <a:r>
              <a:rPr lang="zh-CN" altLang="en-US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法）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AU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Fibonacci</a:t>
            </a:r>
            <a:r>
              <a:rPr lang="zh-CN" altLang="en-US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法（斐波那契数列法）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二分法</a:t>
            </a:r>
            <a:endParaRPr lang="en-US" altLang="zh-CN" sz="24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进退法</a:t>
            </a:r>
          </a:p>
        </p:txBody>
      </p:sp>
      <p:sp>
        <p:nvSpPr>
          <p:cNvPr id="14" name="矩形 13"/>
          <p:cNvSpPr/>
          <p:nvPr/>
        </p:nvSpPr>
        <p:spPr>
          <a:xfrm>
            <a:off x="571500" y="3661648"/>
            <a:ext cx="5803307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函数逼近法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牛顿法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割线法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抛物线法</a:t>
            </a:r>
            <a:endParaRPr lang="en-US" altLang="zh-CN" sz="24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三次</a:t>
            </a:r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</a:t>
            </a:r>
            <a:r>
              <a:rPr lang="zh-CN" altLang="en-US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有理插值法</a:t>
            </a:r>
          </a:p>
        </p:txBody>
      </p:sp>
    </p:spTree>
    <p:extLst>
      <p:ext uri="{BB962C8B-B14F-4D97-AF65-F5344CB8AC3E}">
        <p14:creationId xmlns:p14="http://schemas.microsoft.com/office/powerpoint/2010/main" val="2707606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Picture 2" descr="https://timgsa.baidu.com/timg?image&amp;quality=80&amp;size=b9999_10000&amp;sec=1588692978485&amp;di=455fcb5487d35872cb916953400ed65c&amp;imgtype=0&amp;src=http%3A%2F%2Fimg2.imgtn.bdimg.com%2Fit%2Fu%3D2914887327%2C667118234%26fm%3D214%26gp%3D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7606" y="18434"/>
            <a:ext cx="1024261" cy="1014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3" name="Picture 4" descr="https://timgsa.baidu.com/timg?image&amp;quality=80&amp;size=b9999_10000&amp;sec=1588692981859&amp;di=9b7afc46b400c1cc6e18420af80ca174&amp;imgtype=0&amp;src=http%3A%2F%2Fimg1.imgtn.bdimg.com%2Fit%2Fu%3D3942671111%2C3829192374%26fm%3D214%26gp%3D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7556" y="164014"/>
            <a:ext cx="2969982" cy="578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直接连接符 11"/>
          <p:cNvCxnSpPr/>
          <p:nvPr/>
        </p:nvCxnSpPr>
        <p:spPr>
          <a:xfrm>
            <a:off x="81280" y="809299"/>
            <a:ext cx="7786326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8"/>
          <p:cNvSpPr txBox="1">
            <a:spLocks noChangeArrowheads="1"/>
          </p:cNvSpPr>
          <p:nvPr/>
        </p:nvSpPr>
        <p:spPr bwMode="auto">
          <a:xfrm>
            <a:off x="837922" y="153961"/>
            <a:ext cx="648743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b="1" dirty="0">
                <a:solidFill>
                  <a:srgbClr val="0046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3 </a:t>
            </a:r>
            <a:r>
              <a:rPr lang="zh-CN" altLang="en-US" sz="3600" b="1" dirty="0">
                <a:solidFill>
                  <a:srgbClr val="0046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函数逼近法</a:t>
            </a:r>
          </a:p>
        </p:txBody>
      </p:sp>
      <p:sp>
        <p:nvSpPr>
          <p:cNvPr id="26" name="燕尾形 25"/>
          <p:cNvSpPr/>
          <p:nvPr/>
        </p:nvSpPr>
        <p:spPr bwMode="auto">
          <a:xfrm>
            <a:off x="295275" y="273195"/>
            <a:ext cx="276225" cy="349904"/>
          </a:xfrm>
          <a:prstGeom prst="chevron">
            <a:avLst>
              <a:gd name="adj" fmla="val 37480"/>
            </a:avLst>
          </a:prstGeom>
          <a:solidFill>
            <a:srgbClr val="00467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27" name="燕尾形 26"/>
          <p:cNvSpPr/>
          <p:nvPr/>
        </p:nvSpPr>
        <p:spPr bwMode="auto">
          <a:xfrm>
            <a:off x="563432" y="274629"/>
            <a:ext cx="276225" cy="349904"/>
          </a:xfrm>
          <a:prstGeom prst="chevron">
            <a:avLst>
              <a:gd name="adj" fmla="val 37480"/>
            </a:avLst>
          </a:prstGeom>
          <a:solidFill>
            <a:srgbClr val="00467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539750" y="1316355"/>
            <a:ext cx="10270490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ClrTx/>
              <a:buFont typeface="Wingdings" pitchFamily="2" charset="2"/>
              <a:buNone/>
            </a:pPr>
            <a:r>
              <a:rPr kumimoji="1" lang="zh-CN" altLang="en-US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用较</a:t>
            </a:r>
            <a:r>
              <a:rPr kumimoji="1" lang="zh-CN" altLang="en-US" sz="2800" b="1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简单的曲线逼近</a:t>
            </a:r>
            <a:r>
              <a:rPr kumimoji="1" lang="zh-CN" altLang="en-US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本来的函数曲线，求逼近曲线的极小点。</a:t>
            </a:r>
            <a:endParaRPr kumimoji="1" lang="en-US" altLang="zh-CN" sz="28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539750" y="2252980"/>
            <a:ext cx="10697210" cy="1955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Tx/>
              <a:buFont typeface="Wingdings" pitchFamily="2" charset="2"/>
              <a:buChar char="ü"/>
            </a:pPr>
            <a:r>
              <a:rPr kumimoji="1" lang="zh-CN" altLang="en-US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牛顿法（同时使用目标函数的一阶导</a:t>
            </a:r>
            <a:r>
              <a:rPr kumimoji="1" lang="en-US" altLang="zh-CN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f’</a:t>
            </a:r>
            <a:r>
              <a:rPr kumimoji="1" lang="zh-CN" altLang="en-US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和二阶导</a:t>
            </a:r>
            <a:r>
              <a:rPr kumimoji="1" lang="en-US" altLang="zh-CN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f’’</a:t>
            </a:r>
            <a:r>
              <a:rPr kumimoji="1" lang="zh-CN" altLang="en-US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kumimoji="1" lang="en-US" altLang="zh-CN" sz="28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ClrTx/>
              <a:buFont typeface="Wingdings" pitchFamily="2" charset="2"/>
              <a:buChar char="ü"/>
            </a:pPr>
            <a:r>
              <a:rPr kumimoji="1" lang="zh-CN" altLang="en-US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割线法（只使用目标函数的一阶导</a:t>
            </a:r>
            <a:r>
              <a:rPr kumimoji="1" lang="en-US" altLang="zh-CN" sz="2800" b="1" i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f’</a:t>
            </a:r>
            <a:r>
              <a:rPr kumimoji="1" lang="zh-CN" altLang="en-US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kumimoji="1" lang="en-US" altLang="zh-CN" sz="28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ClrTx/>
              <a:buFont typeface="Wingdings" pitchFamily="2" charset="2"/>
              <a:buChar char="ü"/>
            </a:pPr>
            <a:r>
              <a:rPr kumimoji="1" lang="zh-CN" altLang="en-US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抛物线法（只使用目标函数的一阶导</a:t>
            </a:r>
            <a:r>
              <a:rPr kumimoji="1" lang="en-US" altLang="zh-CN" sz="2800" b="1" i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f’</a:t>
            </a:r>
            <a:r>
              <a:rPr kumimoji="1" lang="zh-CN" altLang="en-US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kumimoji="1" lang="en-US" altLang="zh-CN" sz="28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455739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Picture 2" descr="https://timgsa.baidu.com/timg?image&amp;quality=80&amp;size=b9999_10000&amp;sec=1588692978485&amp;di=455fcb5487d35872cb916953400ed65c&amp;imgtype=0&amp;src=http%3A%2F%2Fimg2.imgtn.bdimg.com%2Fit%2Fu%3D2914887327%2C667118234%26fm%3D214%26gp%3D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7606" y="18434"/>
            <a:ext cx="1024261" cy="1014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3" name="Picture 4" descr="https://timgsa.baidu.com/timg?image&amp;quality=80&amp;size=b9999_10000&amp;sec=1588692981859&amp;di=9b7afc46b400c1cc6e18420af80ca174&amp;imgtype=0&amp;src=http%3A%2F%2Fimg1.imgtn.bdimg.com%2Fit%2Fu%3D3942671111%2C3829192374%26fm%3D214%26gp%3D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7556" y="164014"/>
            <a:ext cx="2969982" cy="578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直接连接符 11"/>
          <p:cNvCxnSpPr/>
          <p:nvPr/>
        </p:nvCxnSpPr>
        <p:spPr>
          <a:xfrm>
            <a:off x="81280" y="809299"/>
            <a:ext cx="7786326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8"/>
          <p:cNvSpPr txBox="1">
            <a:spLocks noChangeArrowheads="1"/>
          </p:cNvSpPr>
          <p:nvPr/>
        </p:nvSpPr>
        <p:spPr bwMode="auto">
          <a:xfrm>
            <a:off x="837922" y="153961"/>
            <a:ext cx="648743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b="1" dirty="0">
                <a:solidFill>
                  <a:srgbClr val="0046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3 </a:t>
            </a:r>
            <a:r>
              <a:rPr lang="zh-CN" altLang="en-US" sz="3600" b="1" dirty="0">
                <a:solidFill>
                  <a:srgbClr val="0046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函数逼近法</a:t>
            </a:r>
          </a:p>
        </p:txBody>
      </p:sp>
      <p:sp>
        <p:nvSpPr>
          <p:cNvPr id="26" name="燕尾形 25"/>
          <p:cNvSpPr/>
          <p:nvPr/>
        </p:nvSpPr>
        <p:spPr bwMode="auto">
          <a:xfrm>
            <a:off x="295275" y="273195"/>
            <a:ext cx="276225" cy="349904"/>
          </a:xfrm>
          <a:prstGeom prst="chevron">
            <a:avLst>
              <a:gd name="adj" fmla="val 37480"/>
            </a:avLst>
          </a:prstGeom>
          <a:solidFill>
            <a:srgbClr val="00467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27" name="燕尾形 26"/>
          <p:cNvSpPr/>
          <p:nvPr/>
        </p:nvSpPr>
        <p:spPr bwMode="auto">
          <a:xfrm>
            <a:off x="563432" y="274629"/>
            <a:ext cx="276225" cy="349904"/>
          </a:xfrm>
          <a:prstGeom prst="chevron">
            <a:avLst>
              <a:gd name="adj" fmla="val 37480"/>
            </a:avLst>
          </a:prstGeom>
          <a:solidFill>
            <a:srgbClr val="00467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585788" y="1189038"/>
            <a:ext cx="10173652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42900" indent="-342900">
              <a:lnSpc>
                <a:spcPct val="125000"/>
              </a:lnSpc>
              <a:buClrTx/>
              <a:buFont typeface="Wingdings" pitchFamily="2" charset="2"/>
              <a:buChar char="Ø"/>
            </a:pPr>
            <a:r>
              <a:rPr kumimoji="1"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基本思想：在极小点附近用</a:t>
            </a:r>
            <a:r>
              <a:rPr kumimoji="1" lang="zh-CN" altLang="en-US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二阶</a:t>
            </a:r>
            <a:r>
              <a:rPr kumimoji="1" lang="en-US" altLang="zh-CN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Taylor</a:t>
            </a:r>
            <a:r>
              <a:rPr kumimoji="1" lang="zh-CN" altLang="en-US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多项式</a:t>
            </a:r>
            <a:r>
              <a:rPr kumimoji="1"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近似目标函数</a:t>
            </a:r>
            <a:r>
              <a:rPr kumimoji="1"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kumimoji="1"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，进而求出极小点的估计值。</a:t>
            </a:r>
            <a:endParaRPr kumimoji="1"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5000"/>
              </a:lnSpc>
              <a:buClrTx/>
              <a:buFont typeface="Wingdings" pitchFamily="2" charset="2"/>
              <a:buChar char="Ø"/>
            </a:pPr>
            <a:r>
              <a:rPr kumimoji="1"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前提：函数        </a:t>
            </a:r>
            <a:r>
              <a:rPr kumimoji="1" lang="zh-CN" altLang="en-US" sz="2400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kumimoji="1" lang="zh-CN" altLang="en-US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连续二阶可微</a:t>
            </a:r>
            <a:endParaRPr kumimoji="1" lang="en-US" altLang="zh-CN" sz="24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4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5574244"/>
              </p:ext>
            </p:extLst>
          </p:nvPr>
        </p:nvGraphicFramePr>
        <p:xfrm>
          <a:off x="8971915" y="1326833"/>
          <a:ext cx="633413" cy="350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68140" imgH="203112" progId="Equation.DSMT4">
                  <p:embed/>
                </p:oleObj>
              </mc:Choice>
              <mc:Fallback>
                <p:oleObj name="Equation" r:id="rId5" imgW="368140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71915" y="1326833"/>
                        <a:ext cx="633413" cy="350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3058210"/>
              </p:ext>
            </p:extLst>
          </p:nvPr>
        </p:nvGraphicFramePr>
        <p:xfrm>
          <a:off x="2674938" y="2268538"/>
          <a:ext cx="633412" cy="350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368140" imgH="203112" progId="Equation.DSMT4">
                  <p:embed/>
                </p:oleObj>
              </mc:Choice>
              <mc:Fallback>
                <p:oleObj name="Equation" r:id="rId7" imgW="368140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4938" y="2268538"/>
                        <a:ext cx="633412" cy="350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4445711"/>
              </p:ext>
            </p:extLst>
          </p:nvPr>
        </p:nvGraphicFramePr>
        <p:xfrm>
          <a:off x="3500438" y="2937788"/>
          <a:ext cx="6094412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3543300" imgH="393700" progId="Equation.DSMT4">
                  <p:embed/>
                </p:oleObj>
              </mc:Choice>
              <mc:Fallback>
                <p:oleObj name="Equation" r:id="rId9" imgW="3543300" imgH="393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0438" y="2937788"/>
                        <a:ext cx="6094412" cy="67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5234384"/>
              </p:ext>
            </p:extLst>
          </p:nvPr>
        </p:nvGraphicFramePr>
        <p:xfrm>
          <a:off x="3514725" y="3681413"/>
          <a:ext cx="3865563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2247900" imgH="228600" progId="Equation.DSMT4">
                  <p:embed/>
                </p:oleObj>
              </mc:Choice>
              <mc:Fallback>
                <p:oleObj name="Equation" r:id="rId11" imgW="22479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4725" y="3681413"/>
                        <a:ext cx="3865563" cy="395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8" name="组合 17"/>
          <p:cNvGrpSpPr>
            <a:grpSpLocks/>
          </p:cNvGrpSpPr>
          <p:nvPr/>
        </p:nvGrpSpPr>
        <p:grpSpPr bwMode="auto">
          <a:xfrm>
            <a:off x="576262" y="2924175"/>
            <a:ext cx="3193097" cy="553998"/>
            <a:chOff x="576063" y="2924944"/>
            <a:chExt cx="3193558" cy="553958"/>
          </a:xfrm>
        </p:grpSpPr>
        <p:sp>
          <p:nvSpPr>
            <p:cNvPr id="19" name="Rectangle 5"/>
            <p:cNvSpPr>
              <a:spLocks noChangeArrowheads="1"/>
            </p:cNvSpPr>
            <p:nvPr/>
          </p:nvSpPr>
          <p:spPr bwMode="auto">
            <a:xfrm>
              <a:off x="576063" y="2924944"/>
              <a:ext cx="3193558" cy="5539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25000"/>
                </a:lnSpc>
                <a:buClrTx/>
                <a:buFont typeface="Wingdings" pitchFamily="2" charset="2"/>
                <a:buNone/>
              </a:pPr>
              <a:r>
                <a:rPr kumimoji="1" lang="zh-CN" altLang="en-US" sz="240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函数        的近似</a:t>
              </a:r>
              <a:endParaRPr kumimoji="1" lang="en-US" altLang="zh-CN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aphicFrame>
          <p:nvGraphicFramePr>
            <p:cNvPr id="20" name="对象 8"/>
            <p:cNvGraphicFramePr>
              <a:graphicFrameLocks noChangeAspect="1"/>
            </p:cNvGraphicFramePr>
            <p:nvPr/>
          </p:nvGraphicFramePr>
          <p:xfrm>
            <a:off x="1274292" y="3026524"/>
            <a:ext cx="633412" cy="3508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3" imgW="368140" imgH="203112" progId="Equation.DSMT4">
                    <p:embed/>
                  </p:oleObj>
                </mc:Choice>
                <mc:Fallback>
                  <p:oleObj name="Equation" r:id="rId13" imgW="368140" imgH="203112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74292" y="3026524"/>
                          <a:ext cx="633412" cy="3508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544513" y="3644900"/>
            <a:ext cx="2752725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25000"/>
              </a:lnSpc>
              <a:buClrTx/>
              <a:buFont typeface="Wingdings" pitchFamily="2" charset="2"/>
              <a:buNone/>
            </a:pPr>
            <a:r>
              <a:rPr kumimoji="1" lang="zh-CN" altLang="en-US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近似函数的导函数</a:t>
            </a:r>
            <a:endParaRPr kumimoji="1" lang="en-US" altLang="zh-CN" sz="24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Rectangle 5"/>
          <p:cNvSpPr>
            <a:spLocks noChangeArrowheads="1"/>
          </p:cNvSpPr>
          <p:nvPr/>
        </p:nvSpPr>
        <p:spPr bwMode="auto">
          <a:xfrm>
            <a:off x="1547813" y="4289425"/>
            <a:ext cx="3455987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25000"/>
              </a:lnSpc>
              <a:buClrTx/>
              <a:buFont typeface="Wingdings" pitchFamily="2" charset="2"/>
              <a:buNone/>
            </a:pPr>
            <a:r>
              <a:rPr kumimoji="1" lang="zh-CN" altLang="en-US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求近似函数的极小点？</a:t>
            </a:r>
            <a:endParaRPr kumimoji="1" lang="en-US" altLang="zh-CN" sz="24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" name="组合 22"/>
          <p:cNvGrpSpPr>
            <a:grpSpLocks/>
          </p:cNvGrpSpPr>
          <p:nvPr/>
        </p:nvGrpSpPr>
        <p:grpSpPr bwMode="auto">
          <a:xfrm>
            <a:off x="1547813" y="4892675"/>
            <a:ext cx="5780087" cy="768350"/>
            <a:chOff x="1547664" y="4892898"/>
            <a:chExt cx="5780931" cy="768350"/>
          </a:xfrm>
        </p:grpSpPr>
        <p:sp>
          <p:nvSpPr>
            <p:cNvPr id="24" name="Rectangle 5"/>
            <p:cNvSpPr>
              <a:spLocks noChangeArrowheads="1"/>
            </p:cNvSpPr>
            <p:nvPr/>
          </p:nvSpPr>
          <p:spPr bwMode="auto">
            <a:xfrm>
              <a:off x="1547664" y="4963234"/>
              <a:ext cx="3456384" cy="5118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25000"/>
                </a:lnSpc>
                <a:buClrTx/>
                <a:buFont typeface="Wingdings" pitchFamily="2" charset="2"/>
                <a:buNone/>
              </a:pPr>
              <a:r>
                <a:rPr kumimoji="1"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令              ，求得驻点</a:t>
              </a:r>
              <a:endPara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aphicFrame>
          <p:nvGraphicFramePr>
            <p:cNvPr id="28" name="对象 9"/>
            <p:cNvGraphicFramePr>
              <a:graphicFrameLocks noChangeAspect="1"/>
            </p:cNvGraphicFramePr>
            <p:nvPr/>
          </p:nvGraphicFramePr>
          <p:xfrm>
            <a:off x="1962299" y="5094412"/>
            <a:ext cx="1025525" cy="3508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596641" imgH="203112" progId="Equation.DSMT4">
                    <p:embed/>
                  </p:oleObj>
                </mc:Choice>
                <mc:Fallback>
                  <p:oleObj name="Equation" r:id="rId14" imgW="596641" imgH="203112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2299" y="5094412"/>
                          <a:ext cx="1025525" cy="3508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" name="对象 10"/>
            <p:cNvGraphicFramePr>
              <a:graphicFrameLocks noChangeAspect="1"/>
            </p:cNvGraphicFramePr>
            <p:nvPr/>
          </p:nvGraphicFramePr>
          <p:xfrm>
            <a:off x="4860032" y="4892898"/>
            <a:ext cx="2468563" cy="768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1435100" imgH="444500" progId="Equation.DSMT4">
                    <p:embed/>
                  </p:oleObj>
                </mc:Choice>
                <mc:Fallback>
                  <p:oleObj name="Equation" r:id="rId16" imgW="1435100" imgH="4445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60032" y="4892898"/>
                          <a:ext cx="2468563" cy="7683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0" name="组合 29"/>
          <p:cNvGrpSpPr>
            <a:grpSpLocks/>
          </p:cNvGrpSpPr>
          <p:nvPr/>
        </p:nvGrpSpPr>
        <p:grpSpPr bwMode="auto">
          <a:xfrm>
            <a:off x="1547813" y="5802313"/>
            <a:ext cx="5903912" cy="557212"/>
            <a:chOff x="1547664" y="5802322"/>
            <a:chExt cx="5904656" cy="557550"/>
          </a:xfrm>
        </p:grpSpPr>
        <p:sp>
          <p:nvSpPr>
            <p:cNvPr id="31" name="Rectangle 5"/>
            <p:cNvSpPr>
              <a:spLocks noChangeArrowheads="1"/>
            </p:cNvSpPr>
            <p:nvPr/>
          </p:nvSpPr>
          <p:spPr bwMode="auto">
            <a:xfrm>
              <a:off x="1547664" y="5802322"/>
              <a:ext cx="5904656" cy="5121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25000"/>
                </a:lnSpc>
                <a:buClrTx/>
                <a:buFont typeface="Wingdings" pitchFamily="2" charset="2"/>
                <a:buNone/>
              </a:pPr>
              <a:r>
                <a:rPr kumimoji="1"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当                         时，算法迭代停止。</a:t>
              </a:r>
              <a:endPara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aphicFrame>
          <p:nvGraphicFramePr>
            <p:cNvPr id="32" name="对象 20"/>
            <p:cNvGraphicFramePr>
              <a:graphicFrameLocks noChangeAspect="1"/>
            </p:cNvGraphicFramePr>
            <p:nvPr/>
          </p:nvGraphicFramePr>
          <p:xfrm>
            <a:off x="1979712" y="5877272"/>
            <a:ext cx="1747838" cy="482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1016000" imgH="279400" progId="Equation.DSMT4">
                    <p:embed/>
                  </p:oleObj>
                </mc:Choice>
                <mc:Fallback>
                  <p:oleObj name="Equation" r:id="rId18" imgW="1016000" imgH="2794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79712" y="5877272"/>
                          <a:ext cx="1747838" cy="4826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580710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Picture 2" descr="https://timgsa.baidu.com/timg?image&amp;quality=80&amp;size=b9999_10000&amp;sec=1588692978485&amp;di=455fcb5487d35872cb916953400ed65c&amp;imgtype=0&amp;src=http%3A%2F%2Fimg2.imgtn.bdimg.com%2Fit%2Fu%3D2914887327%2C667118234%26fm%3D214%26gp%3D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7606" y="18434"/>
            <a:ext cx="1024261" cy="1014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3" name="Picture 4" descr="https://timgsa.baidu.com/timg?image&amp;quality=80&amp;size=b9999_10000&amp;sec=1588692981859&amp;di=9b7afc46b400c1cc6e18420af80ca174&amp;imgtype=0&amp;src=http%3A%2F%2Fimg1.imgtn.bdimg.com%2Fit%2Fu%3D3942671111%2C3829192374%26fm%3D214%26gp%3D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7556" y="164014"/>
            <a:ext cx="2969982" cy="578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直接连接符 11"/>
          <p:cNvCxnSpPr/>
          <p:nvPr/>
        </p:nvCxnSpPr>
        <p:spPr>
          <a:xfrm>
            <a:off x="81280" y="809299"/>
            <a:ext cx="7786326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8"/>
          <p:cNvSpPr txBox="1">
            <a:spLocks noChangeArrowheads="1"/>
          </p:cNvSpPr>
          <p:nvPr/>
        </p:nvSpPr>
        <p:spPr bwMode="auto">
          <a:xfrm>
            <a:off x="837922" y="153961"/>
            <a:ext cx="648743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b="1" dirty="0">
                <a:solidFill>
                  <a:srgbClr val="0046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3 </a:t>
            </a:r>
            <a:r>
              <a:rPr lang="zh-CN" altLang="en-US" sz="3600" b="1" dirty="0">
                <a:solidFill>
                  <a:srgbClr val="0046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函数逼近法</a:t>
            </a:r>
          </a:p>
        </p:txBody>
      </p:sp>
      <p:sp>
        <p:nvSpPr>
          <p:cNvPr id="26" name="燕尾形 25"/>
          <p:cNvSpPr/>
          <p:nvPr/>
        </p:nvSpPr>
        <p:spPr bwMode="auto">
          <a:xfrm>
            <a:off x="295275" y="273195"/>
            <a:ext cx="276225" cy="349904"/>
          </a:xfrm>
          <a:prstGeom prst="chevron">
            <a:avLst>
              <a:gd name="adj" fmla="val 37480"/>
            </a:avLst>
          </a:prstGeom>
          <a:solidFill>
            <a:srgbClr val="00467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27" name="燕尾形 26"/>
          <p:cNvSpPr/>
          <p:nvPr/>
        </p:nvSpPr>
        <p:spPr bwMode="auto">
          <a:xfrm>
            <a:off x="563432" y="274629"/>
            <a:ext cx="276225" cy="349904"/>
          </a:xfrm>
          <a:prstGeom prst="chevron">
            <a:avLst>
              <a:gd name="adj" fmla="val 37480"/>
            </a:avLst>
          </a:prstGeom>
          <a:solidFill>
            <a:srgbClr val="00467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33" name="Rectangle 5"/>
          <p:cNvSpPr>
            <a:spLocks noChangeArrowheads="1"/>
          </p:cNvSpPr>
          <p:nvPr/>
        </p:nvSpPr>
        <p:spPr bwMode="auto">
          <a:xfrm>
            <a:off x="563432" y="912804"/>
            <a:ext cx="6624637" cy="58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457200" indent="-457200">
              <a:lnSpc>
                <a:spcPct val="125000"/>
              </a:lnSpc>
              <a:buClrTx/>
              <a:buFont typeface="Wingdings" panose="05000000000000000000" pitchFamily="2" charset="2"/>
              <a:buChar char="n"/>
            </a:pPr>
            <a:r>
              <a:rPr kumimoji="1" lang="en-US" altLang="zh-CN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牛顿法几何解释（牛顿切线法）</a:t>
            </a:r>
            <a:endParaRPr kumimoji="1" lang="en-US" altLang="zh-CN" sz="28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1769" y="2085927"/>
            <a:ext cx="5876925" cy="2554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5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6515056"/>
              </p:ext>
            </p:extLst>
          </p:nvPr>
        </p:nvGraphicFramePr>
        <p:xfrm>
          <a:off x="2135692" y="3363071"/>
          <a:ext cx="2468562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435100" imgH="444500" progId="Equation.DSMT4">
                  <p:embed/>
                </p:oleObj>
              </mc:Choice>
              <mc:Fallback>
                <p:oleObj name="Equation" r:id="rId6" imgW="1435100" imgH="444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5692" y="3363071"/>
                        <a:ext cx="2468562" cy="768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6" name="组合 35"/>
          <p:cNvGrpSpPr>
            <a:grpSpLocks/>
          </p:cNvGrpSpPr>
          <p:nvPr/>
        </p:nvGrpSpPr>
        <p:grpSpPr bwMode="auto">
          <a:xfrm>
            <a:off x="530094" y="4841868"/>
            <a:ext cx="8507462" cy="1015663"/>
            <a:chOff x="650279" y="4653136"/>
            <a:chExt cx="8508366" cy="1015326"/>
          </a:xfrm>
        </p:grpSpPr>
        <p:sp>
          <p:nvSpPr>
            <p:cNvPr id="37" name="Rectangle 5"/>
            <p:cNvSpPr>
              <a:spLocks noChangeArrowheads="1"/>
            </p:cNvSpPr>
            <p:nvPr/>
          </p:nvSpPr>
          <p:spPr bwMode="auto">
            <a:xfrm>
              <a:off x="650279" y="4653136"/>
              <a:ext cx="8508366" cy="1015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marL="342900" indent="-342900">
                <a:lnSpc>
                  <a:spcPct val="125000"/>
                </a:lnSpc>
                <a:buClrTx/>
                <a:buFont typeface="Wingdings" pitchFamily="2" charset="2"/>
                <a:buChar char="Ø"/>
              </a:pPr>
              <a:r>
                <a:rPr kumimoji="1"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牛顿法在       点将         近似为直线，获得新的       ，用于下一次迭代的近似。通过迭代，逐步趋近极小点     。</a:t>
              </a:r>
              <a:endPara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aphicFrame>
          <p:nvGraphicFramePr>
            <p:cNvPr id="38" name="对象 1"/>
            <p:cNvGraphicFramePr>
              <a:graphicFrameLocks noChangeAspect="1"/>
            </p:cNvGraphicFramePr>
            <p:nvPr/>
          </p:nvGraphicFramePr>
          <p:xfrm>
            <a:off x="2411760" y="4762343"/>
            <a:ext cx="349250" cy="3508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203024" imgH="203024" progId="Equation.DSMT4">
                    <p:embed/>
                  </p:oleObj>
                </mc:Choice>
                <mc:Fallback>
                  <p:oleObj name="Equation" r:id="rId8" imgW="203024" imgH="203024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11760" y="4762343"/>
                          <a:ext cx="349250" cy="3508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" name="对象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28195782"/>
                </p:ext>
              </p:extLst>
            </p:nvPr>
          </p:nvGraphicFramePr>
          <p:xfrm>
            <a:off x="3581158" y="4780736"/>
            <a:ext cx="676275" cy="3508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393529" imgH="203112" progId="Equation.DSMT4">
                    <p:embed/>
                  </p:oleObj>
                </mc:Choice>
                <mc:Fallback>
                  <p:oleObj name="Equation" r:id="rId10" imgW="393529" imgH="203112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81158" y="4780736"/>
                          <a:ext cx="676275" cy="3508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" name="对象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54596748"/>
                </p:ext>
              </p:extLst>
            </p:nvPr>
          </p:nvGraphicFramePr>
          <p:xfrm>
            <a:off x="7599558" y="4790892"/>
            <a:ext cx="501650" cy="3508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291973" imgH="203112" progId="Equation.DSMT4">
                    <p:embed/>
                  </p:oleObj>
                </mc:Choice>
                <mc:Fallback>
                  <p:oleObj name="Equation" r:id="rId12" imgW="291973" imgH="203112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599558" y="4790892"/>
                          <a:ext cx="501650" cy="3508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" name="对象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93431120"/>
                </p:ext>
              </p:extLst>
            </p:nvPr>
          </p:nvGraphicFramePr>
          <p:xfrm>
            <a:off x="7563649" y="5232849"/>
            <a:ext cx="304800" cy="3508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177569" imgH="202936" progId="Equation.DSMT4">
                    <p:embed/>
                  </p:oleObj>
                </mc:Choice>
                <mc:Fallback>
                  <p:oleObj name="Equation" r:id="rId14" imgW="177569" imgH="202936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563649" y="5232849"/>
                          <a:ext cx="304800" cy="3508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2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2121144"/>
              </p:ext>
            </p:extLst>
          </p:nvPr>
        </p:nvGraphicFramePr>
        <p:xfrm>
          <a:off x="3450084" y="1599370"/>
          <a:ext cx="1282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622030" imgH="203112" progId="Equation.DSMT4">
                  <p:embed/>
                </p:oleObj>
              </mc:Choice>
              <mc:Fallback>
                <p:oleObj name="Equation" r:id="rId16" imgW="622030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0084" y="1599370"/>
                        <a:ext cx="12827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2374067"/>
              </p:ext>
            </p:extLst>
          </p:nvPr>
        </p:nvGraphicFramePr>
        <p:xfrm>
          <a:off x="2808734" y="2173240"/>
          <a:ext cx="1282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622030" imgH="203112" progId="Equation.DSMT4">
                  <p:embed/>
                </p:oleObj>
              </mc:Choice>
              <mc:Fallback>
                <p:oleObj name="Equation" r:id="rId18" imgW="622030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8734" y="2173240"/>
                        <a:ext cx="12827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" name="Rectangle 5"/>
          <p:cNvSpPr>
            <a:spLocks noChangeArrowheads="1"/>
          </p:cNvSpPr>
          <p:nvPr/>
        </p:nvSpPr>
        <p:spPr bwMode="auto">
          <a:xfrm>
            <a:off x="1138107" y="1531929"/>
            <a:ext cx="2449512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25000"/>
              </a:lnSpc>
              <a:buClrTx/>
              <a:buFont typeface="Wingdings" pitchFamily="2" charset="2"/>
              <a:buNone/>
            </a:pPr>
            <a:r>
              <a:rPr kumimoji="1" lang="zh-CN" altLang="en-US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无约束优化问题</a:t>
            </a:r>
            <a:endParaRPr kumimoji="1" lang="en-US" altLang="zh-CN" sz="24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Rectangle 5"/>
          <p:cNvSpPr>
            <a:spLocks noChangeArrowheads="1"/>
          </p:cNvSpPr>
          <p:nvPr/>
        </p:nvSpPr>
        <p:spPr bwMode="auto">
          <a:xfrm>
            <a:off x="1138107" y="2038342"/>
            <a:ext cx="2449512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25000"/>
              </a:lnSpc>
              <a:buClrTx/>
              <a:buFont typeface="Wingdings" pitchFamily="2" charset="2"/>
              <a:buNone/>
            </a:pPr>
            <a:r>
              <a:rPr kumimoji="1" lang="zh-CN" altLang="en-US" sz="24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最优性条件</a:t>
            </a:r>
            <a:endParaRPr kumimoji="1" lang="en-US" altLang="zh-CN" sz="240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Rectangle 5"/>
          <p:cNvSpPr>
            <a:spLocks noChangeArrowheads="1"/>
          </p:cNvSpPr>
          <p:nvPr/>
        </p:nvSpPr>
        <p:spPr bwMode="auto">
          <a:xfrm>
            <a:off x="1138107" y="2609842"/>
            <a:ext cx="2449512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25000"/>
              </a:lnSpc>
              <a:buClrTx/>
              <a:buFont typeface="Wingdings" pitchFamily="2" charset="2"/>
              <a:buNone/>
            </a:pPr>
            <a:r>
              <a:rPr kumimoji="1" lang="zh-CN" altLang="en-US" sz="24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牛顿迭代公式</a:t>
            </a:r>
            <a:endParaRPr kumimoji="1" lang="en-US" altLang="zh-CN" sz="240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7" name="组合 46"/>
          <p:cNvGrpSpPr>
            <a:grpSpLocks/>
          </p:cNvGrpSpPr>
          <p:nvPr/>
        </p:nvGrpSpPr>
        <p:grpSpPr bwMode="auto">
          <a:xfrm>
            <a:off x="850769" y="5857867"/>
            <a:ext cx="7129463" cy="855662"/>
            <a:chOff x="971600" y="5668799"/>
            <a:chExt cx="7128792" cy="856545"/>
          </a:xfrm>
        </p:grpSpPr>
        <p:sp>
          <p:nvSpPr>
            <p:cNvPr id="48" name="Rectangle 5"/>
            <p:cNvSpPr>
              <a:spLocks noChangeArrowheads="1"/>
            </p:cNvSpPr>
            <p:nvPr/>
          </p:nvSpPr>
          <p:spPr bwMode="auto">
            <a:xfrm>
              <a:off x="971600" y="5805264"/>
              <a:ext cx="3240360" cy="5123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25000"/>
                </a:lnSpc>
                <a:buClrTx/>
                <a:buFont typeface="Wingdings" pitchFamily="2" charset="2"/>
                <a:buNone/>
              </a:pPr>
              <a:r>
                <a:rPr kumimoji="1" lang="zh-CN" altLang="en-US" sz="240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牛顿法可以求解方程</a:t>
              </a:r>
              <a:endParaRPr kumimoji="1" lang="en-US" altLang="zh-CN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aphicFrame>
          <p:nvGraphicFramePr>
            <p:cNvPr id="49" name="对象 16"/>
            <p:cNvGraphicFramePr>
              <a:graphicFrameLocks noChangeAspect="1"/>
            </p:cNvGraphicFramePr>
            <p:nvPr/>
          </p:nvGraphicFramePr>
          <p:xfrm>
            <a:off x="3970139" y="5880214"/>
            <a:ext cx="1177925" cy="419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0" imgW="571252" imgH="203112" progId="Equation.DSMT4">
                    <p:embed/>
                  </p:oleObj>
                </mc:Choice>
                <mc:Fallback>
                  <p:oleObj name="Equation" r:id="rId20" imgW="571252" imgH="203112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70139" y="5880214"/>
                          <a:ext cx="1177925" cy="4191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" name="对象 17"/>
            <p:cNvGraphicFramePr>
              <a:graphicFrameLocks noChangeAspect="1"/>
            </p:cNvGraphicFramePr>
            <p:nvPr/>
          </p:nvGraphicFramePr>
          <p:xfrm>
            <a:off x="5580112" y="5684986"/>
            <a:ext cx="2381250" cy="768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2" imgW="1384300" imgH="444500" progId="Equation.DSMT4">
                    <p:embed/>
                  </p:oleObj>
                </mc:Choice>
                <mc:Fallback>
                  <p:oleObj name="Equation" r:id="rId22" imgW="1384300" imgH="4445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80112" y="5684986"/>
                          <a:ext cx="2381250" cy="7683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" name="矩形 19"/>
            <p:cNvSpPr>
              <a:spLocks noChangeArrowheads="1"/>
            </p:cNvSpPr>
            <p:nvPr/>
          </p:nvSpPr>
          <p:spPr bwMode="auto">
            <a:xfrm>
              <a:off x="971600" y="5668799"/>
              <a:ext cx="7128792" cy="856545"/>
            </a:xfrm>
            <a:prstGeom prst="rect">
              <a:avLst/>
            </a:prstGeom>
            <a:noFill/>
            <a:ln w="9525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342900" indent="-342900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15356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Picture 2" descr="https://timgsa.baidu.com/timg?image&amp;quality=80&amp;size=b9999_10000&amp;sec=1588692978485&amp;di=455fcb5487d35872cb916953400ed65c&amp;imgtype=0&amp;src=http%3A%2F%2Fimg2.imgtn.bdimg.com%2Fit%2Fu%3D2914887327%2C667118234%26fm%3D214%26gp%3D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7606" y="18434"/>
            <a:ext cx="1024261" cy="1014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3" name="Picture 4" descr="https://timgsa.baidu.com/timg?image&amp;quality=80&amp;size=b9999_10000&amp;sec=1588692981859&amp;di=9b7afc46b400c1cc6e18420af80ca174&amp;imgtype=0&amp;src=http%3A%2F%2Fimg1.imgtn.bdimg.com%2Fit%2Fu%3D3942671111%2C3829192374%26fm%3D214%26gp%3D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7556" y="164014"/>
            <a:ext cx="2969982" cy="578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直接连接符 11"/>
          <p:cNvCxnSpPr/>
          <p:nvPr/>
        </p:nvCxnSpPr>
        <p:spPr>
          <a:xfrm>
            <a:off x="81280" y="809299"/>
            <a:ext cx="7786326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8"/>
          <p:cNvSpPr txBox="1">
            <a:spLocks noChangeArrowheads="1"/>
          </p:cNvSpPr>
          <p:nvPr/>
        </p:nvSpPr>
        <p:spPr bwMode="auto">
          <a:xfrm>
            <a:off x="837922" y="153961"/>
            <a:ext cx="648743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b="1" dirty="0">
                <a:solidFill>
                  <a:srgbClr val="0046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3 </a:t>
            </a:r>
            <a:r>
              <a:rPr lang="zh-CN" altLang="en-US" sz="3600" b="1" dirty="0">
                <a:solidFill>
                  <a:srgbClr val="0046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函数逼近法</a:t>
            </a:r>
          </a:p>
        </p:txBody>
      </p:sp>
      <p:sp>
        <p:nvSpPr>
          <p:cNvPr id="26" name="燕尾形 25"/>
          <p:cNvSpPr/>
          <p:nvPr/>
        </p:nvSpPr>
        <p:spPr bwMode="auto">
          <a:xfrm>
            <a:off x="295275" y="273195"/>
            <a:ext cx="276225" cy="349904"/>
          </a:xfrm>
          <a:prstGeom prst="chevron">
            <a:avLst>
              <a:gd name="adj" fmla="val 37480"/>
            </a:avLst>
          </a:prstGeom>
          <a:solidFill>
            <a:srgbClr val="00467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27" name="燕尾形 26"/>
          <p:cNvSpPr/>
          <p:nvPr/>
        </p:nvSpPr>
        <p:spPr bwMode="auto">
          <a:xfrm>
            <a:off x="563432" y="274629"/>
            <a:ext cx="276225" cy="349904"/>
          </a:xfrm>
          <a:prstGeom prst="chevron">
            <a:avLst>
              <a:gd name="adj" fmla="val 37480"/>
            </a:avLst>
          </a:prstGeom>
          <a:solidFill>
            <a:srgbClr val="00467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33" name="Rectangle 5"/>
          <p:cNvSpPr>
            <a:spLocks noChangeArrowheads="1"/>
          </p:cNvSpPr>
          <p:nvPr/>
        </p:nvSpPr>
        <p:spPr bwMode="auto">
          <a:xfrm>
            <a:off x="563432" y="912804"/>
            <a:ext cx="6624637" cy="58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457200" indent="-457200">
              <a:lnSpc>
                <a:spcPct val="125000"/>
              </a:lnSpc>
              <a:buClrTx/>
              <a:buFont typeface="Wingdings" panose="05000000000000000000" pitchFamily="2" charset="2"/>
              <a:buChar char="n"/>
            </a:pPr>
            <a:r>
              <a:rPr kumimoji="1" lang="en-US" altLang="zh-CN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牛顿法的计算步骤</a:t>
            </a:r>
            <a:endParaRPr kumimoji="1" lang="en-US" altLang="zh-CN" sz="28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730375"/>
            <a:ext cx="6800850" cy="3324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842704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Picture 2" descr="https://timgsa.baidu.com/timg?image&amp;quality=80&amp;size=b9999_10000&amp;sec=1588692978485&amp;di=455fcb5487d35872cb916953400ed65c&amp;imgtype=0&amp;src=http%3A%2F%2Fimg2.imgtn.bdimg.com%2Fit%2Fu%3D2914887327%2C667118234%26fm%3D214%26gp%3D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7606" y="18434"/>
            <a:ext cx="1024261" cy="1014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3" name="Picture 4" descr="https://timgsa.baidu.com/timg?image&amp;quality=80&amp;size=b9999_10000&amp;sec=1588692981859&amp;di=9b7afc46b400c1cc6e18420af80ca174&amp;imgtype=0&amp;src=http%3A%2F%2Fimg1.imgtn.bdimg.com%2Fit%2Fu%3D3942671111%2C3829192374%26fm%3D214%26gp%3D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7556" y="164014"/>
            <a:ext cx="2969982" cy="578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直接连接符 11"/>
          <p:cNvCxnSpPr/>
          <p:nvPr/>
        </p:nvCxnSpPr>
        <p:spPr>
          <a:xfrm>
            <a:off x="81280" y="809299"/>
            <a:ext cx="7786326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8"/>
          <p:cNvSpPr txBox="1">
            <a:spLocks noChangeArrowheads="1"/>
          </p:cNvSpPr>
          <p:nvPr/>
        </p:nvSpPr>
        <p:spPr bwMode="auto">
          <a:xfrm>
            <a:off x="837922" y="153961"/>
            <a:ext cx="648743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b="1" dirty="0">
                <a:solidFill>
                  <a:srgbClr val="0046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3 </a:t>
            </a:r>
            <a:r>
              <a:rPr lang="zh-CN" altLang="en-US" sz="3600" b="1" dirty="0">
                <a:solidFill>
                  <a:srgbClr val="0046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函数逼近法</a:t>
            </a:r>
          </a:p>
        </p:txBody>
      </p:sp>
      <p:sp>
        <p:nvSpPr>
          <p:cNvPr id="26" name="燕尾形 25"/>
          <p:cNvSpPr/>
          <p:nvPr/>
        </p:nvSpPr>
        <p:spPr bwMode="auto">
          <a:xfrm>
            <a:off x="295275" y="273195"/>
            <a:ext cx="276225" cy="349904"/>
          </a:xfrm>
          <a:prstGeom prst="chevron">
            <a:avLst>
              <a:gd name="adj" fmla="val 37480"/>
            </a:avLst>
          </a:prstGeom>
          <a:solidFill>
            <a:srgbClr val="00467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27" name="燕尾形 26"/>
          <p:cNvSpPr/>
          <p:nvPr/>
        </p:nvSpPr>
        <p:spPr bwMode="auto">
          <a:xfrm>
            <a:off x="563432" y="274629"/>
            <a:ext cx="276225" cy="349904"/>
          </a:xfrm>
          <a:prstGeom prst="chevron">
            <a:avLst>
              <a:gd name="adj" fmla="val 37480"/>
            </a:avLst>
          </a:prstGeom>
          <a:solidFill>
            <a:srgbClr val="00467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458111" y="1032819"/>
            <a:ext cx="7921625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25000"/>
              </a:lnSpc>
              <a:buClrTx/>
              <a:buFont typeface="Wingdings" pitchFamily="2" charset="2"/>
              <a:buNone/>
            </a:pP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利用牛顿法求解如下函数的极小点</a:t>
            </a:r>
            <a:endParaRPr kumimoji="1" lang="en-US" altLang="zh-CN" sz="2400" b="1">
              <a:latin typeface="Times New Roman" pitchFamily="18" charset="0"/>
              <a:ea typeface="楷体_GB2312" pitchFamily="49" charset="-122"/>
            </a:endParaRPr>
          </a:p>
        </p:txBody>
      </p:sp>
      <p:graphicFrame>
        <p:nvGraphicFramePr>
          <p:cNvPr id="11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7590485"/>
              </p:ext>
            </p:extLst>
          </p:nvPr>
        </p:nvGraphicFramePr>
        <p:xfrm>
          <a:off x="5301254" y="955984"/>
          <a:ext cx="2119312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231366" imgH="393529" progId="Equation.DSMT4">
                  <p:embed/>
                </p:oleObj>
              </mc:Choice>
              <mc:Fallback>
                <p:oleObj name="Equation" r:id="rId5" imgW="1231366" imgH="39352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1254" y="955984"/>
                        <a:ext cx="2119312" cy="67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827088" y="1628775"/>
            <a:ext cx="7921625" cy="506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25000"/>
              </a:lnSpc>
              <a:buClrTx/>
              <a:buFont typeface="Wingdings" pitchFamily="2" charset="2"/>
              <a:buNone/>
            </a:pPr>
            <a:r>
              <a:rPr kumimoji="1" lang="zh-CN" altLang="en-US" sz="2400" b="1" dirty="0">
                <a:latin typeface="Times New Roman" pitchFamily="18" charset="0"/>
                <a:ea typeface="楷体_GB2312" pitchFamily="49" charset="-122"/>
              </a:rPr>
              <a:t>初始值为               ，精度为               。</a:t>
            </a:r>
            <a:endParaRPr kumimoji="1" lang="en-US" altLang="zh-CN" sz="2400" b="1" dirty="0">
              <a:latin typeface="Times New Roman" pitchFamily="18" charset="0"/>
              <a:ea typeface="楷体_GB2312" pitchFamily="49" charset="-122"/>
            </a:endParaRPr>
          </a:p>
        </p:txBody>
      </p:sp>
      <p:graphicFrame>
        <p:nvGraphicFramePr>
          <p:cNvPr id="14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8684107"/>
              </p:ext>
            </p:extLst>
          </p:nvPr>
        </p:nvGraphicFramePr>
        <p:xfrm>
          <a:off x="2195513" y="1725613"/>
          <a:ext cx="1047750" cy="350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609336" imgH="203112" progId="Equation.DSMT4">
                  <p:embed/>
                </p:oleObj>
              </mc:Choice>
              <mc:Fallback>
                <p:oleObj name="Equation" r:id="rId7" imgW="609336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1725613"/>
                        <a:ext cx="1047750" cy="350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5182314"/>
              </p:ext>
            </p:extLst>
          </p:nvPr>
        </p:nvGraphicFramePr>
        <p:xfrm>
          <a:off x="4691063" y="1738313"/>
          <a:ext cx="873125" cy="350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507780" imgH="203112" progId="Equation.DSMT4">
                  <p:embed/>
                </p:oleObj>
              </mc:Choice>
              <mc:Fallback>
                <p:oleObj name="Equation" r:id="rId9" imgW="507780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91063" y="1738313"/>
                        <a:ext cx="873125" cy="350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3722436"/>
              </p:ext>
            </p:extLst>
          </p:nvPr>
        </p:nvGraphicFramePr>
        <p:xfrm>
          <a:off x="1581150" y="2852738"/>
          <a:ext cx="1879600" cy="350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091726" imgH="203112" progId="Equation.DSMT4">
                  <p:embed/>
                </p:oleObj>
              </mc:Choice>
              <mc:Fallback>
                <p:oleObj name="Equation" r:id="rId11" imgW="1091726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1150" y="2852738"/>
                        <a:ext cx="1879600" cy="350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8900736"/>
              </p:ext>
            </p:extLst>
          </p:nvPr>
        </p:nvGraphicFramePr>
        <p:xfrm>
          <a:off x="3765550" y="2862263"/>
          <a:ext cx="1814513" cy="350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1054100" imgH="203200" progId="Equation.DSMT4">
                  <p:embed/>
                </p:oleObj>
              </mc:Choice>
              <mc:Fallback>
                <p:oleObj name="Equation" r:id="rId13" imgW="10541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5550" y="2862263"/>
                        <a:ext cx="1814513" cy="350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755650" y="2270125"/>
            <a:ext cx="7920038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25000"/>
              </a:lnSpc>
              <a:buClrTx/>
              <a:buFont typeface="Wingdings" pitchFamily="2" charset="2"/>
              <a:buNone/>
            </a:pP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解：计算函数的一阶和二阶导数</a:t>
            </a:r>
            <a:endParaRPr kumimoji="1" lang="en-US" altLang="zh-CN" sz="2400" b="1">
              <a:latin typeface="Times New Roman" pitchFamily="18" charset="0"/>
              <a:ea typeface="楷体_GB2312" pitchFamily="49" charset="-122"/>
            </a:endParaRPr>
          </a:p>
        </p:txBody>
      </p:sp>
      <p:graphicFrame>
        <p:nvGraphicFramePr>
          <p:cNvPr id="19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0646390"/>
              </p:ext>
            </p:extLst>
          </p:nvPr>
        </p:nvGraphicFramePr>
        <p:xfrm>
          <a:off x="1824038" y="3357563"/>
          <a:ext cx="3540125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2057400" imgH="393700" progId="Equation.DSMT4">
                  <p:embed/>
                </p:oleObj>
              </mc:Choice>
              <mc:Fallback>
                <p:oleObj name="Equation" r:id="rId15" imgW="2057400" imgH="393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4038" y="3357563"/>
                        <a:ext cx="3540125" cy="67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755650" y="3429000"/>
            <a:ext cx="863600" cy="506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25000"/>
              </a:lnSpc>
              <a:buClrTx/>
              <a:buFont typeface="Wingdings" pitchFamily="2" charset="2"/>
              <a:buNone/>
            </a:pP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由此</a:t>
            </a:r>
            <a:endParaRPr kumimoji="1" lang="en-US" altLang="zh-CN" sz="2400" b="1">
              <a:latin typeface="Times New Roman" pitchFamily="18" charset="0"/>
              <a:ea typeface="楷体_GB2312" pitchFamily="49" charset="-122"/>
            </a:endParaRPr>
          </a:p>
        </p:txBody>
      </p:sp>
      <p:graphicFrame>
        <p:nvGraphicFramePr>
          <p:cNvPr id="21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7685010"/>
              </p:ext>
            </p:extLst>
          </p:nvPr>
        </p:nvGraphicFramePr>
        <p:xfrm>
          <a:off x="1835150" y="4030663"/>
          <a:ext cx="5137150" cy="766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2984500" imgH="444500" progId="Equation.DSMT4">
                  <p:embed/>
                </p:oleObj>
              </mc:Choice>
              <mc:Fallback>
                <p:oleObj name="Equation" r:id="rId17" imgW="2984500" imgH="444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4030663"/>
                        <a:ext cx="5137150" cy="766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2252817"/>
              </p:ext>
            </p:extLst>
          </p:nvPr>
        </p:nvGraphicFramePr>
        <p:xfrm>
          <a:off x="1862138" y="4822825"/>
          <a:ext cx="5662612" cy="766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3289300" imgH="444500" progId="Equation.DSMT4">
                  <p:embed/>
                </p:oleObj>
              </mc:Choice>
              <mc:Fallback>
                <p:oleObj name="Equation" r:id="rId19" imgW="3289300" imgH="444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2138" y="4822825"/>
                        <a:ext cx="5662612" cy="766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2304930"/>
              </p:ext>
            </p:extLst>
          </p:nvPr>
        </p:nvGraphicFramePr>
        <p:xfrm>
          <a:off x="1916113" y="5686425"/>
          <a:ext cx="5553075" cy="766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3225800" imgH="444500" progId="Equation.DSMT4">
                  <p:embed/>
                </p:oleObj>
              </mc:Choice>
              <mc:Fallback>
                <p:oleObj name="Equation" r:id="rId21" imgW="3225800" imgH="444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6113" y="5686425"/>
                        <a:ext cx="5553075" cy="766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1564893"/>
              </p:ext>
            </p:extLst>
          </p:nvPr>
        </p:nvGraphicFramePr>
        <p:xfrm>
          <a:off x="8379736" y="2012950"/>
          <a:ext cx="2468563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3" imgW="2469094" imgH="768163" progId="Equation.DSMT4">
                  <p:embed/>
                </p:oleObj>
              </mc:Choice>
              <mc:Fallback>
                <p:oleObj name="Equation" r:id="rId23" imgW="2469094" imgH="768163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8379736" y="2012950"/>
                        <a:ext cx="2468563" cy="768350"/>
                      </a:xfrm>
                      <a:prstGeom prst="rect">
                        <a:avLst/>
                      </a:prstGeom>
                      <a:ln w="19050"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205235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Picture 2" descr="https://timgsa.baidu.com/timg?image&amp;quality=80&amp;size=b9999_10000&amp;sec=1588692978485&amp;di=455fcb5487d35872cb916953400ed65c&amp;imgtype=0&amp;src=http%3A%2F%2Fimg2.imgtn.bdimg.com%2Fit%2Fu%3D2914887327%2C667118234%26fm%3D214%26gp%3D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7606" y="18434"/>
            <a:ext cx="1024261" cy="1014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3" name="Picture 4" descr="https://timgsa.baidu.com/timg?image&amp;quality=80&amp;size=b9999_10000&amp;sec=1588692981859&amp;di=9b7afc46b400c1cc6e18420af80ca174&amp;imgtype=0&amp;src=http%3A%2F%2Fimg1.imgtn.bdimg.com%2Fit%2Fu%3D3942671111%2C3829192374%26fm%3D214%26gp%3D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7556" y="164014"/>
            <a:ext cx="2969982" cy="578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直接连接符 11"/>
          <p:cNvCxnSpPr/>
          <p:nvPr/>
        </p:nvCxnSpPr>
        <p:spPr>
          <a:xfrm>
            <a:off x="81280" y="809299"/>
            <a:ext cx="7786326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8"/>
          <p:cNvSpPr txBox="1">
            <a:spLocks noChangeArrowheads="1"/>
          </p:cNvSpPr>
          <p:nvPr/>
        </p:nvSpPr>
        <p:spPr bwMode="auto">
          <a:xfrm>
            <a:off x="837922" y="153961"/>
            <a:ext cx="648743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b="1" dirty="0">
                <a:solidFill>
                  <a:srgbClr val="0046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3 </a:t>
            </a:r>
            <a:r>
              <a:rPr lang="zh-CN" altLang="en-US" sz="3600" b="1" dirty="0">
                <a:solidFill>
                  <a:srgbClr val="0046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函数逼近法</a:t>
            </a:r>
          </a:p>
        </p:txBody>
      </p:sp>
      <p:sp>
        <p:nvSpPr>
          <p:cNvPr id="26" name="燕尾形 25"/>
          <p:cNvSpPr/>
          <p:nvPr/>
        </p:nvSpPr>
        <p:spPr bwMode="auto">
          <a:xfrm>
            <a:off x="295275" y="273195"/>
            <a:ext cx="276225" cy="349904"/>
          </a:xfrm>
          <a:prstGeom prst="chevron">
            <a:avLst>
              <a:gd name="adj" fmla="val 37480"/>
            </a:avLst>
          </a:prstGeom>
          <a:solidFill>
            <a:srgbClr val="00467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27" name="燕尾形 26"/>
          <p:cNvSpPr/>
          <p:nvPr/>
        </p:nvSpPr>
        <p:spPr bwMode="auto">
          <a:xfrm>
            <a:off x="563432" y="274629"/>
            <a:ext cx="276225" cy="349904"/>
          </a:xfrm>
          <a:prstGeom prst="chevron">
            <a:avLst>
              <a:gd name="adj" fmla="val 37480"/>
            </a:avLst>
          </a:prstGeom>
          <a:solidFill>
            <a:srgbClr val="00467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24" name="Rectangle 5"/>
          <p:cNvSpPr>
            <a:spLocks noChangeArrowheads="1"/>
          </p:cNvSpPr>
          <p:nvPr/>
        </p:nvSpPr>
        <p:spPr bwMode="auto">
          <a:xfrm>
            <a:off x="322263" y="1032819"/>
            <a:ext cx="7921625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25000"/>
              </a:lnSpc>
              <a:buClrTx/>
              <a:buFont typeface="Wingdings" pitchFamily="2" charset="2"/>
              <a:buNone/>
            </a:pPr>
            <a:r>
              <a:rPr kumimoji="1" lang="zh-CN" altLang="en-US" sz="2400" dirty="0">
                <a:latin typeface="Times New Roman" pitchFamily="18" charset="0"/>
                <a:ea typeface="楷体_GB2312" pitchFamily="49" charset="-122"/>
              </a:rPr>
              <a:t>分析：</a:t>
            </a:r>
            <a:endParaRPr kumimoji="1" lang="en-US" altLang="zh-CN" sz="2400" dirty="0">
              <a:latin typeface="Times New Roman" pitchFamily="18" charset="0"/>
              <a:ea typeface="楷体_GB2312" pitchFamily="49" charset="-122"/>
            </a:endParaRPr>
          </a:p>
          <a:p>
            <a:pPr>
              <a:lnSpc>
                <a:spcPct val="125000"/>
              </a:lnSpc>
              <a:buClrTx/>
              <a:buFont typeface="Wingdings" pitchFamily="2" charset="2"/>
              <a:buNone/>
            </a:pPr>
            <a:r>
              <a:rPr kumimoji="1" lang="zh-CN" altLang="en-US" sz="2400" dirty="0">
                <a:latin typeface="Times New Roman" pitchFamily="18" charset="0"/>
                <a:ea typeface="楷体_GB2312" pitchFamily="49" charset="-122"/>
              </a:rPr>
              <a:t>当               ，牛顿法收敛至极小点。</a:t>
            </a:r>
            <a:endParaRPr kumimoji="1" lang="en-US" altLang="zh-CN" sz="2400" dirty="0">
              <a:latin typeface="Times New Roman" pitchFamily="18" charset="0"/>
              <a:ea typeface="楷体_GB2312" pitchFamily="49" charset="-122"/>
            </a:endParaRPr>
          </a:p>
        </p:txBody>
      </p:sp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7160" y="1369993"/>
            <a:ext cx="3937000" cy="2303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7293" y="4422775"/>
            <a:ext cx="3511550" cy="2435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0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3174556"/>
              </p:ext>
            </p:extLst>
          </p:nvPr>
        </p:nvGraphicFramePr>
        <p:xfrm>
          <a:off x="819337" y="1601610"/>
          <a:ext cx="1114425" cy="35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647419" imgH="203112" progId="Equation.DSMT4">
                  <p:embed/>
                </p:oleObj>
              </mc:Choice>
              <mc:Fallback>
                <p:oleObj name="Equation" r:id="rId7" imgW="647419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9337" y="1601610"/>
                        <a:ext cx="1114425" cy="350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Rectangle 5"/>
          <p:cNvSpPr>
            <a:spLocks noChangeArrowheads="1"/>
          </p:cNvSpPr>
          <p:nvPr/>
        </p:nvSpPr>
        <p:spPr bwMode="auto">
          <a:xfrm>
            <a:off x="120827" y="3781108"/>
            <a:ext cx="7921625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25000"/>
              </a:lnSpc>
              <a:buClrTx/>
              <a:buFont typeface="Wingdings" pitchFamily="2" charset="2"/>
              <a:buNone/>
            </a:pPr>
            <a:r>
              <a:rPr kumimoji="1" lang="zh-CN" altLang="en-US" sz="2400" dirty="0">
                <a:latin typeface="Times New Roman" pitchFamily="18" charset="0"/>
                <a:ea typeface="楷体_GB2312" pitchFamily="49" charset="-122"/>
              </a:rPr>
              <a:t>当               ，牛顿法可能收敛至极大点。</a:t>
            </a:r>
            <a:endParaRPr kumimoji="1" lang="en-US" altLang="zh-CN" sz="2400" dirty="0">
              <a:latin typeface="Times New Roman" pitchFamily="18" charset="0"/>
              <a:ea typeface="楷体_GB2312" pitchFamily="49" charset="-122"/>
            </a:endParaRPr>
          </a:p>
        </p:txBody>
      </p:sp>
      <p:graphicFrame>
        <p:nvGraphicFramePr>
          <p:cNvPr id="32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3579541"/>
              </p:ext>
            </p:extLst>
          </p:nvPr>
        </p:nvGraphicFramePr>
        <p:xfrm>
          <a:off x="571500" y="3899535"/>
          <a:ext cx="1114425" cy="350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647419" imgH="203112" progId="Equation.DSMT4">
                  <p:embed/>
                </p:oleObj>
              </mc:Choice>
              <mc:Fallback>
                <p:oleObj name="Equation" r:id="rId9" imgW="647419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" y="3899535"/>
                        <a:ext cx="1114425" cy="350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93868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Picture 2" descr="https://timgsa.baidu.com/timg?image&amp;quality=80&amp;size=b9999_10000&amp;sec=1588692978485&amp;di=455fcb5487d35872cb916953400ed65c&amp;imgtype=0&amp;src=http%3A%2F%2Fimg2.imgtn.bdimg.com%2Fit%2Fu%3D2914887327%2C667118234%26fm%3D214%26gp%3D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7606" y="18434"/>
            <a:ext cx="1024261" cy="1014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3" name="Picture 4" descr="https://timgsa.baidu.com/timg?image&amp;quality=80&amp;size=b9999_10000&amp;sec=1588692981859&amp;di=9b7afc46b400c1cc6e18420af80ca174&amp;imgtype=0&amp;src=http%3A%2F%2Fimg1.imgtn.bdimg.com%2Fit%2Fu%3D3942671111%2C3829192374%26fm%3D214%26gp%3D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7556" y="164014"/>
            <a:ext cx="2969982" cy="578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直接连接符 11"/>
          <p:cNvCxnSpPr/>
          <p:nvPr/>
        </p:nvCxnSpPr>
        <p:spPr>
          <a:xfrm>
            <a:off x="81280" y="809299"/>
            <a:ext cx="7786326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8"/>
          <p:cNvSpPr txBox="1">
            <a:spLocks noChangeArrowheads="1"/>
          </p:cNvSpPr>
          <p:nvPr/>
        </p:nvSpPr>
        <p:spPr bwMode="auto">
          <a:xfrm>
            <a:off x="837922" y="153961"/>
            <a:ext cx="648743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b="1" dirty="0">
                <a:solidFill>
                  <a:srgbClr val="0046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3 </a:t>
            </a:r>
            <a:r>
              <a:rPr lang="zh-CN" altLang="en-US" sz="3600" b="1" dirty="0">
                <a:solidFill>
                  <a:srgbClr val="0046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函数逼近法</a:t>
            </a:r>
          </a:p>
        </p:txBody>
      </p:sp>
      <p:sp>
        <p:nvSpPr>
          <p:cNvPr id="26" name="燕尾形 25"/>
          <p:cNvSpPr/>
          <p:nvPr/>
        </p:nvSpPr>
        <p:spPr bwMode="auto">
          <a:xfrm>
            <a:off x="295275" y="273195"/>
            <a:ext cx="276225" cy="349904"/>
          </a:xfrm>
          <a:prstGeom prst="chevron">
            <a:avLst>
              <a:gd name="adj" fmla="val 37480"/>
            </a:avLst>
          </a:prstGeom>
          <a:solidFill>
            <a:srgbClr val="00467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27" name="燕尾形 26"/>
          <p:cNvSpPr/>
          <p:nvPr/>
        </p:nvSpPr>
        <p:spPr bwMode="auto">
          <a:xfrm>
            <a:off x="563432" y="274629"/>
            <a:ext cx="276225" cy="349904"/>
          </a:xfrm>
          <a:prstGeom prst="chevron">
            <a:avLst>
              <a:gd name="adj" fmla="val 37480"/>
            </a:avLst>
          </a:prstGeom>
          <a:solidFill>
            <a:srgbClr val="00467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336191" y="992179"/>
            <a:ext cx="7921625" cy="58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ct val="125000"/>
              </a:lnSpc>
              <a:buClrTx/>
              <a:buFont typeface="Wingdings" panose="05000000000000000000" pitchFamily="2" charset="2"/>
              <a:buChar char="u"/>
            </a:pPr>
            <a:r>
              <a:rPr kumimoji="1"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牛顿法的初始点选择非常重要</a:t>
            </a:r>
            <a:endParaRPr kumimoji="1" lang="en-US" altLang="zh-CN" sz="28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421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747" y="1831024"/>
            <a:ext cx="5339528" cy="1305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544" y="3330575"/>
            <a:ext cx="5130146" cy="301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矩形 2"/>
          <p:cNvSpPr/>
          <p:nvPr/>
        </p:nvSpPr>
        <p:spPr>
          <a:xfrm>
            <a:off x="6828251" y="1066109"/>
            <a:ext cx="4993675" cy="9734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25000"/>
              </a:lnSpc>
              <a:buClrTx/>
              <a:buFont typeface="Wingdings" panose="05000000000000000000" pitchFamily="2" charset="2"/>
              <a:buChar char="n"/>
            </a:pPr>
            <a:r>
              <a:rPr kumimoji="1"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局限性</a:t>
            </a:r>
            <a:endParaRPr kumimoji="1" lang="en-US" altLang="zh-CN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25000"/>
              </a:lnSpc>
              <a:buFont typeface="Wingdings" pitchFamily="2" charset="2"/>
              <a:buChar char="Ø"/>
            </a:pPr>
            <a:r>
              <a:rPr kumimoji="1"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需要计算</a:t>
            </a:r>
            <a:r>
              <a:rPr kumimoji="1" lang="zh-CN" altLang="en-US" sz="2400" b="1" dirty="0">
                <a:solidFill>
                  <a:srgbClr val="0075B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一阶导数和二阶导数</a:t>
            </a:r>
            <a:endParaRPr kumimoji="1" lang="en-US" altLang="zh-CN" sz="2400" b="1" dirty="0">
              <a:solidFill>
                <a:srgbClr val="0075B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Rectangle 5"/>
          <p:cNvSpPr>
            <a:spLocks noChangeArrowheads="1"/>
          </p:cNvSpPr>
          <p:nvPr/>
        </p:nvSpPr>
        <p:spPr bwMode="auto">
          <a:xfrm>
            <a:off x="7325359" y="3077369"/>
            <a:ext cx="4354513" cy="506412"/>
          </a:xfrm>
          <a:prstGeom prst="rect">
            <a:avLst/>
          </a:prstGeom>
          <a:noFill/>
          <a:ln w="19050" algn="ctr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>
              <a:lnSpc>
                <a:spcPct val="125000"/>
              </a:lnSpc>
              <a:buClrTx/>
              <a:buFont typeface="Wingdings" pitchFamily="2" charset="2"/>
              <a:buNone/>
            </a:pPr>
            <a:r>
              <a:rPr kumimoji="1" lang="zh-CN" altLang="en-US" sz="2400" b="1" dirty="0">
                <a:solidFill>
                  <a:srgbClr val="C00000"/>
                </a:solidFill>
                <a:latin typeface="Times New Roman" pitchFamily="18" charset="0"/>
                <a:ea typeface="楷体_GB2312" pitchFamily="49" charset="-122"/>
              </a:rPr>
              <a:t>如果目标函数的二阶导不存在？</a:t>
            </a:r>
            <a:endParaRPr kumimoji="1" lang="en-US" altLang="zh-CN" sz="2400" b="1" dirty="0">
              <a:solidFill>
                <a:srgbClr val="C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5962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Picture 2" descr="https://timgsa.baidu.com/timg?image&amp;quality=80&amp;size=b9999_10000&amp;sec=1588692978485&amp;di=455fcb5487d35872cb916953400ed65c&amp;imgtype=0&amp;src=http%3A%2F%2Fimg2.imgtn.bdimg.com%2Fit%2Fu%3D2914887327%2C667118234%26fm%3D214%26gp%3D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7606" y="18434"/>
            <a:ext cx="1024261" cy="1014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3" name="Picture 4" descr="https://timgsa.baidu.com/timg?image&amp;quality=80&amp;size=b9999_10000&amp;sec=1588692981859&amp;di=9b7afc46b400c1cc6e18420af80ca174&amp;imgtype=0&amp;src=http%3A%2F%2Fimg1.imgtn.bdimg.com%2Fit%2Fu%3D3942671111%2C3829192374%26fm%3D214%26gp%3D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7556" y="164014"/>
            <a:ext cx="2969982" cy="578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直接连接符 11"/>
          <p:cNvCxnSpPr/>
          <p:nvPr/>
        </p:nvCxnSpPr>
        <p:spPr>
          <a:xfrm>
            <a:off x="81280" y="809299"/>
            <a:ext cx="7786326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8"/>
          <p:cNvSpPr txBox="1">
            <a:spLocks noChangeArrowheads="1"/>
          </p:cNvSpPr>
          <p:nvPr/>
        </p:nvSpPr>
        <p:spPr bwMode="auto">
          <a:xfrm>
            <a:off x="837922" y="153961"/>
            <a:ext cx="648743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b="1" dirty="0">
                <a:solidFill>
                  <a:srgbClr val="0046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3 </a:t>
            </a:r>
            <a:r>
              <a:rPr lang="zh-CN" altLang="en-US" sz="3600" b="1" dirty="0">
                <a:solidFill>
                  <a:srgbClr val="0046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函数逼近法</a:t>
            </a:r>
          </a:p>
        </p:txBody>
      </p:sp>
      <p:sp>
        <p:nvSpPr>
          <p:cNvPr id="26" name="燕尾形 25"/>
          <p:cNvSpPr/>
          <p:nvPr/>
        </p:nvSpPr>
        <p:spPr bwMode="auto">
          <a:xfrm>
            <a:off x="295275" y="273195"/>
            <a:ext cx="276225" cy="349904"/>
          </a:xfrm>
          <a:prstGeom prst="chevron">
            <a:avLst>
              <a:gd name="adj" fmla="val 37480"/>
            </a:avLst>
          </a:prstGeom>
          <a:solidFill>
            <a:srgbClr val="00467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27" name="燕尾形 26"/>
          <p:cNvSpPr/>
          <p:nvPr/>
        </p:nvSpPr>
        <p:spPr bwMode="auto">
          <a:xfrm>
            <a:off x="563432" y="274629"/>
            <a:ext cx="276225" cy="349904"/>
          </a:xfrm>
          <a:prstGeom prst="chevron">
            <a:avLst>
              <a:gd name="adj" fmla="val 37480"/>
            </a:avLst>
          </a:prstGeom>
          <a:solidFill>
            <a:srgbClr val="00467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539750" y="1316355"/>
            <a:ext cx="10605770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ClrTx/>
              <a:buFont typeface="Wingdings" pitchFamily="2" charset="2"/>
              <a:buNone/>
            </a:pPr>
            <a:r>
              <a:rPr kumimoji="1" lang="zh-CN" altLang="en-US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用较</a:t>
            </a:r>
            <a:r>
              <a:rPr kumimoji="1" lang="zh-CN" altLang="en-US" sz="2800" b="1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简单的曲线逼近</a:t>
            </a:r>
            <a:r>
              <a:rPr kumimoji="1" lang="zh-CN" altLang="en-US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本来的函数曲线，求逼近曲线的极小点。</a:t>
            </a:r>
            <a:endParaRPr kumimoji="1" lang="en-US" altLang="zh-CN" sz="28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539750" y="2252980"/>
            <a:ext cx="10697210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Tx/>
              <a:buFont typeface="Wingdings" pitchFamily="2" charset="2"/>
              <a:buChar char="ü"/>
            </a:pPr>
            <a:r>
              <a:rPr kumimoji="1"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牛顿法（同时使用目标函数的一阶导</a:t>
            </a:r>
            <a:r>
              <a:rPr kumimoji="1"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f’</a:t>
            </a:r>
            <a:r>
              <a:rPr kumimoji="1"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和二阶导</a:t>
            </a:r>
            <a:r>
              <a:rPr kumimoji="1"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f’’</a:t>
            </a:r>
            <a:r>
              <a:rPr kumimoji="1"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kumimoji="1"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ClrTx/>
              <a:buFont typeface="Wingdings" pitchFamily="2" charset="2"/>
              <a:buChar char="ü"/>
            </a:pPr>
            <a:r>
              <a:rPr kumimoji="1" lang="zh-CN" altLang="en-US" sz="2800" b="1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割线法（只使用目标函数的一阶导</a:t>
            </a:r>
            <a:r>
              <a:rPr kumimoji="1" lang="en-US" altLang="zh-CN" sz="2800" b="1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f’</a:t>
            </a:r>
            <a:r>
              <a:rPr kumimoji="1" lang="zh-CN" altLang="en-US" sz="2800" b="1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kumimoji="1" lang="en-US" altLang="zh-CN" sz="2800" b="1" dirty="0">
              <a:solidFill>
                <a:srgbClr val="0033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ClrTx/>
              <a:buFont typeface="Wingdings" pitchFamily="2" charset="2"/>
              <a:buChar char="ü"/>
            </a:pPr>
            <a:r>
              <a:rPr kumimoji="1" lang="zh-CN" altLang="en-US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抛物线法（只使用目标函数的一阶导</a:t>
            </a:r>
            <a:r>
              <a:rPr kumimoji="1" lang="en-US" altLang="zh-CN" sz="2800" b="1" i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f’</a:t>
            </a:r>
            <a:r>
              <a:rPr kumimoji="1" lang="zh-CN" altLang="en-US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kumimoji="1" lang="en-US" altLang="zh-CN" sz="28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944657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Picture 2" descr="https://timgsa.baidu.com/timg?image&amp;quality=80&amp;size=b9999_10000&amp;sec=1588692978485&amp;di=455fcb5487d35872cb916953400ed65c&amp;imgtype=0&amp;src=http%3A%2F%2Fimg2.imgtn.bdimg.com%2Fit%2Fu%3D2914887327%2C667118234%26fm%3D214%26gp%3D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7606" y="18434"/>
            <a:ext cx="1024261" cy="1014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3" name="Picture 4" descr="https://timgsa.baidu.com/timg?image&amp;quality=80&amp;size=b9999_10000&amp;sec=1588692981859&amp;di=9b7afc46b400c1cc6e18420af80ca174&amp;imgtype=0&amp;src=http%3A%2F%2Fimg1.imgtn.bdimg.com%2Fit%2Fu%3D3942671111%2C3829192374%26fm%3D214%26gp%3D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7556" y="164014"/>
            <a:ext cx="2969982" cy="578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直接连接符 11"/>
          <p:cNvCxnSpPr/>
          <p:nvPr/>
        </p:nvCxnSpPr>
        <p:spPr>
          <a:xfrm>
            <a:off x="81280" y="809299"/>
            <a:ext cx="7786326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8"/>
          <p:cNvSpPr txBox="1">
            <a:spLocks noChangeArrowheads="1"/>
          </p:cNvSpPr>
          <p:nvPr/>
        </p:nvSpPr>
        <p:spPr bwMode="auto">
          <a:xfrm>
            <a:off x="837922" y="153961"/>
            <a:ext cx="648743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b="1" dirty="0">
                <a:solidFill>
                  <a:srgbClr val="0046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3 </a:t>
            </a:r>
            <a:r>
              <a:rPr lang="zh-CN" altLang="en-US" sz="3600" b="1" dirty="0">
                <a:solidFill>
                  <a:srgbClr val="0046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函数逼近法</a:t>
            </a:r>
          </a:p>
        </p:txBody>
      </p:sp>
      <p:sp>
        <p:nvSpPr>
          <p:cNvPr id="26" name="燕尾形 25"/>
          <p:cNvSpPr/>
          <p:nvPr/>
        </p:nvSpPr>
        <p:spPr bwMode="auto">
          <a:xfrm>
            <a:off x="295275" y="273195"/>
            <a:ext cx="276225" cy="349904"/>
          </a:xfrm>
          <a:prstGeom prst="chevron">
            <a:avLst>
              <a:gd name="adj" fmla="val 37480"/>
            </a:avLst>
          </a:prstGeom>
          <a:solidFill>
            <a:srgbClr val="00467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27" name="燕尾形 26"/>
          <p:cNvSpPr/>
          <p:nvPr/>
        </p:nvSpPr>
        <p:spPr bwMode="auto">
          <a:xfrm>
            <a:off x="563432" y="274629"/>
            <a:ext cx="276225" cy="349904"/>
          </a:xfrm>
          <a:prstGeom prst="chevron">
            <a:avLst>
              <a:gd name="adj" fmla="val 37480"/>
            </a:avLst>
          </a:prstGeom>
          <a:solidFill>
            <a:srgbClr val="00467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179388" y="1012031"/>
            <a:ext cx="6624637" cy="58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457200" indent="-457200">
              <a:lnSpc>
                <a:spcPct val="125000"/>
              </a:lnSpc>
              <a:buClrTx/>
              <a:buFont typeface="Wingdings" panose="05000000000000000000" pitchFamily="2" charset="2"/>
              <a:buChar char="n"/>
            </a:pPr>
            <a:r>
              <a:rPr kumimoji="1" lang="en-US" altLang="zh-CN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割线法</a:t>
            </a:r>
            <a:endParaRPr kumimoji="1" lang="en-US" altLang="zh-CN" sz="28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250825" y="1629569"/>
            <a:ext cx="8208963" cy="5118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25000"/>
              </a:lnSpc>
              <a:buClrTx/>
              <a:buFont typeface="Wingdings" pitchFamily="2" charset="2"/>
              <a:buNone/>
            </a:pPr>
            <a:r>
              <a:rPr kumimoji="1"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</a:t>
            </a:r>
            <a:r>
              <a:rPr kumimoji="1"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函数的二阶导不存在</a:t>
            </a:r>
            <a:r>
              <a:rPr kumimoji="1"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，采用</a:t>
            </a:r>
            <a:r>
              <a:rPr kumimoji="1"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不同点处的一阶导</a:t>
            </a:r>
            <a:r>
              <a:rPr kumimoji="1"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对其</a:t>
            </a:r>
            <a:r>
              <a:rPr kumimoji="1"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近似</a:t>
            </a:r>
            <a:r>
              <a:rPr kumimoji="1" lang="zh-CN" altLang="en-US" sz="24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kumimoji="1" lang="en-US" altLang="zh-CN" sz="2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5" name="组合 14"/>
          <p:cNvGrpSpPr>
            <a:grpSpLocks/>
          </p:cNvGrpSpPr>
          <p:nvPr/>
        </p:nvGrpSpPr>
        <p:grpSpPr bwMode="auto">
          <a:xfrm>
            <a:off x="695325" y="2948781"/>
            <a:ext cx="5480050" cy="768350"/>
            <a:chOff x="1199901" y="2492896"/>
            <a:chExt cx="5480622" cy="768350"/>
          </a:xfrm>
        </p:grpSpPr>
        <p:sp>
          <p:nvSpPr>
            <p:cNvPr id="16" name="Rectangle 5"/>
            <p:cNvSpPr>
              <a:spLocks noChangeArrowheads="1"/>
            </p:cNvSpPr>
            <p:nvPr/>
          </p:nvSpPr>
          <p:spPr bwMode="auto">
            <a:xfrm>
              <a:off x="1199901" y="2588642"/>
              <a:ext cx="3456384" cy="5118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25000"/>
                </a:lnSpc>
                <a:buClrTx/>
                <a:buFont typeface="Wingdings" pitchFamily="2" charset="2"/>
                <a:buNone/>
              </a:pPr>
              <a:r>
                <a:rPr kumimoji="1"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代入</a:t>
              </a:r>
              <a:r>
                <a:rPr kumimoji="1" lang="zh-CN" altLang="en-US" sz="2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牛顿法迭代公式</a:t>
              </a:r>
              <a:endParaRPr kumimoji="1" lang="en-US" altLang="zh-CN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aphicFrame>
          <p:nvGraphicFramePr>
            <p:cNvPr id="17" name="对象 10"/>
            <p:cNvGraphicFramePr>
              <a:graphicFrameLocks noChangeAspect="1"/>
            </p:cNvGraphicFramePr>
            <p:nvPr/>
          </p:nvGraphicFramePr>
          <p:xfrm>
            <a:off x="4211960" y="2492896"/>
            <a:ext cx="2468563" cy="768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1435100" imgH="444500" progId="Equation.DSMT4">
                    <p:embed/>
                  </p:oleObj>
                </mc:Choice>
                <mc:Fallback>
                  <p:oleObj name="Equation" r:id="rId5" imgW="1435100" imgH="4445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11960" y="2492896"/>
                          <a:ext cx="2468563" cy="7683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9648200"/>
              </p:ext>
            </p:extLst>
          </p:nvPr>
        </p:nvGraphicFramePr>
        <p:xfrm>
          <a:off x="1835150" y="5180806"/>
          <a:ext cx="3997325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324100" imgH="444500" progId="Equation.DSMT4">
                  <p:embed/>
                </p:oleObj>
              </mc:Choice>
              <mc:Fallback>
                <p:oleObj name="Equation" r:id="rId7" imgW="2324100" imgH="444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5180806"/>
                        <a:ext cx="3997325" cy="768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5"/>
          <p:cNvSpPr>
            <a:spLocks noChangeArrowheads="1"/>
          </p:cNvSpPr>
          <p:nvPr/>
        </p:nvSpPr>
        <p:spPr bwMode="auto">
          <a:xfrm>
            <a:off x="879214" y="5250656"/>
            <a:ext cx="792162" cy="506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25000"/>
              </a:lnSpc>
              <a:buClrTx/>
              <a:buFont typeface="Wingdings" pitchFamily="2" charset="2"/>
              <a:buNone/>
            </a:pPr>
            <a:r>
              <a:rPr kumimoji="1" lang="zh-CN" altLang="en-US" sz="2400" b="1" dirty="0">
                <a:latin typeface="Times New Roman" pitchFamily="18" charset="0"/>
                <a:ea typeface="楷体_GB2312" pitchFamily="49" charset="-122"/>
              </a:rPr>
              <a:t>或</a:t>
            </a:r>
            <a:endParaRPr kumimoji="1" lang="en-US" altLang="zh-CN" sz="2400" b="1" dirty="0">
              <a:latin typeface="Times New Roman" pitchFamily="18" charset="0"/>
              <a:ea typeface="楷体_GB2312" pitchFamily="49" charset="-122"/>
            </a:endParaRPr>
          </a:p>
        </p:txBody>
      </p:sp>
      <p:grpSp>
        <p:nvGrpSpPr>
          <p:cNvPr id="20" name="组合 19"/>
          <p:cNvGrpSpPr>
            <a:grpSpLocks/>
          </p:cNvGrpSpPr>
          <p:nvPr/>
        </p:nvGrpSpPr>
        <p:grpSpPr bwMode="auto">
          <a:xfrm>
            <a:off x="744538" y="3525044"/>
            <a:ext cx="5699125" cy="1439862"/>
            <a:chOff x="1249833" y="3236714"/>
            <a:chExt cx="5698431" cy="1440160"/>
          </a:xfrm>
        </p:grpSpPr>
        <p:sp>
          <p:nvSpPr>
            <p:cNvPr id="21" name="Rectangle 5"/>
            <p:cNvSpPr>
              <a:spLocks noChangeArrowheads="1"/>
            </p:cNvSpPr>
            <p:nvPr/>
          </p:nvSpPr>
          <p:spPr bwMode="auto">
            <a:xfrm>
              <a:off x="1249833" y="3236714"/>
              <a:ext cx="2753892" cy="511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25000"/>
                </a:lnSpc>
                <a:buClrTx/>
                <a:buFont typeface="Wingdings" pitchFamily="2" charset="2"/>
                <a:buNone/>
              </a:pPr>
              <a:r>
                <a:rPr kumimoji="1"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得到新的迭代公式</a:t>
              </a:r>
              <a:endParaRPr kumimoji="1"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aphicFrame>
          <p:nvGraphicFramePr>
            <p:cNvPr id="22" name="对象 3"/>
            <p:cNvGraphicFramePr>
              <a:graphicFrameLocks noChangeAspect="1"/>
            </p:cNvGraphicFramePr>
            <p:nvPr/>
          </p:nvGraphicFramePr>
          <p:xfrm>
            <a:off x="2240556" y="3836516"/>
            <a:ext cx="4543425" cy="768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9" imgW="2641600" imgH="444500" progId="Equation.DSMT4">
                    <p:embed/>
                  </p:oleObj>
                </mc:Choice>
                <mc:Fallback>
                  <p:oleObj name="Equation" r:id="rId9" imgW="2641600" imgH="4445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40556" y="3836516"/>
                          <a:ext cx="4543425" cy="7683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" name="矩形 6"/>
            <p:cNvSpPr>
              <a:spLocks noChangeArrowheads="1"/>
            </p:cNvSpPr>
            <p:nvPr/>
          </p:nvSpPr>
          <p:spPr bwMode="auto">
            <a:xfrm>
              <a:off x="2159732" y="3743712"/>
              <a:ext cx="4788532" cy="933162"/>
            </a:xfrm>
            <a:prstGeom prst="rect">
              <a:avLst/>
            </a:prstGeom>
            <a:noFill/>
            <a:ln w="9525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342900" indent="-342900"/>
              <a:endParaRPr lang="zh-CN" altLang="en-US"/>
            </a:p>
          </p:txBody>
        </p:sp>
      </p:grpSp>
      <p:grpSp>
        <p:nvGrpSpPr>
          <p:cNvPr id="24" name="组合 23"/>
          <p:cNvGrpSpPr>
            <a:grpSpLocks/>
          </p:cNvGrpSpPr>
          <p:nvPr/>
        </p:nvGrpSpPr>
        <p:grpSpPr bwMode="auto">
          <a:xfrm>
            <a:off x="695325" y="6165056"/>
            <a:ext cx="5172075" cy="553998"/>
            <a:chOff x="1199901" y="5877272"/>
            <a:chExt cx="5172299" cy="553958"/>
          </a:xfrm>
        </p:grpSpPr>
        <p:sp>
          <p:nvSpPr>
            <p:cNvPr id="28" name="Rectangle 5"/>
            <p:cNvSpPr>
              <a:spLocks noChangeArrowheads="1"/>
            </p:cNvSpPr>
            <p:nvPr/>
          </p:nvSpPr>
          <p:spPr bwMode="auto">
            <a:xfrm>
              <a:off x="1199901" y="5877272"/>
              <a:ext cx="4020171" cy="5539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25000"/>
                </a:lnSpc>
                <a:buClrTx/>
                <a:buFont typeface="Wingdings" pitchFamily="2" charset="2"/>
                <a:buNone/>
              </a:pPr>
              <a:r>
                <a:rPr kumimoji="1"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类似，割线法可以求解方程</a:t>
              </a:r>
              <a:endParaRPr kumimoji="1"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aphicFrame>
          <p:nvGraphicFramePr>
            <p:cNvPr id="29" name="对象 22"/>
            <p:cNvGraphicFramePr>
              <a:graphicFrameLocks noChangeAspect="1"/>
            </p:cNvGraphicFramePr>
            <p:nvPr/>
          </p:nvGraphicFramePr>
          <p:xfrm>
            <a:off x="5194275" y="5952222"/>
            <a:ext cx="1177925" cy="419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1" imgW="571252" imgH="203112" progId="Equation.DSMT4">
                    <p:embed/>
                  </p:oleObj>
                </mc:Choice>
                <mc:Fallback>
                  <p:oleObj name="Equation" r:id="rId11" imgW="571252" imgH="203112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94275" y="5952222"/>
                          <a:ext cx="1177925" cy="4191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0" name="组合 29"/>
          <p:cNvGrpSpPr>
            <a:grpSpLocks/>
          </p:cNvGrpSpPr>
          <p:nvPr/>
        </p:nvGrpSpPr>
        <p:grpSpPr bwMode="auto">
          <a:xfrm>
            <a:off x="2122488" y="2132806"/>
            <a:ext cx="4176712" cy="815975"/>
            <a:chOff x="2626779" y="1772816"/>
            <a:chExt cx="4177469" cy="815826"/>
          </a:xfrm>
        </p:grpSpPr>
        <p:graphicFrame>
          <p:nvGraphicFramePr>
            <p:cNvPr id="31" name="对象 5"/>
            <p:cNvGraphicFramePr>
              <a:graphicFrameLocks noChangeAspect="1"/>
            </p:cNvGraphicFramePr>
            <p:nvPr/>
          </p:nvGraphicFramePr>
          <p:xfrm>
            <a:off x="2915816" y="1842592"/>
            <a:ext cx="3341687" cy="722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3" imgW="1943100" imgH="419100" progId="Equation.DSMT4">
                    <p:embed/>
                  </p:oleObj>
                </mc:Choice>
                <mc:Fallback>
                  <p:oleObj name="Equation" r:id="rId13" imgW="1943100" imgH="4191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5816" y="1842592"/>
                          <a:ext cx="3341687" cy="722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" name="矩形 17"/>
            <p:cNvSpPr>
              <a:spLocks noChangeArrowheads="1"/>
            </p:cNvSpPr>
            <p:nvPr/>
          </p:nvSpPr>
          <p:spPr bwMode="auto">
            <a:xfrm>
              <a:off x="2626779" y="1772816"/>
              <a:ext cx="4177469" cy="815826"/>
            </a:xfrm>
            <a:prstGeom prst="rect">
              <a:avLst/>
            </a:prstGeom>
            <a:noFill/>
            <a:ln w="9525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342900" indent="-342900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28884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Picture 2" descr="https://timgsa.baidu.com/timg?image&amp;quality=80&amp;size=b9999_10000&amp;sec=1588692978485&amp;di=455fcb5487d35872cb916953400ed65c&amp;imgtype=0&amp;src=http%3A%2F%2Fimg2.imgtn.bdimg.com%2Fit%2Fu%3D2914887327%2C667118234%26fm%3D214%26gp%3D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7606" y="18434"/>
            <a:ext cx="1024261" cy="1014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3" name="Picture 4" descr="https://timgsa.baidu.com/timg?image&amp;quality=80&amp;size=b9999_10000&amp;sec=1588692981859&amp;di=9b7afc46b400c1cc6e18420af80ca174&amp;imgtype=0&amp;src=http%3A%2F%2Fimg1.imgtn.bdimg.com%2Fit%2Fu%3D3942671111%2C3829192374%26fm%3D214%26gp%3D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7556" y="164014"/>
            <a:ext cx="2969982" cy="578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直接连接符 11"/>
          <p:cNvCxnSpPr/>
          <p:nvPr/>
        </p:nvCxnSpPr>
        <p:spPr>
          <a:xfrm>
            <a:off x="81280" y="809299"/>
            <a:ext cx="7786326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8"/>
          <p:cNvSpPr txBox="1">
            <a:spLocks noChangeArrowheads="1"/>
          </p:cNvSpPr>
          <p:nvPr/>
        </p:nvSpPr>
        <p:spPr bwMode="auto">
          <a:xfrm>
            <a:off x="837922" y="153961"/>
            <a:ext cx="648743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b="1" dirty="0">
                <a:solidFill>
                  <a:srgbClr val="0046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3 </a:t>
            </a:r>
            <a:r>
              <a:rPr lang="zh-CN" altLang="en-US" sz="3600" b="1" dirty="0">
                <a:solidFill>
                  <a:srgbClr val="0046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函数逼近法</a:t>
            </a:r>
          </a:p>
        </p:txBody>
      </p:sp>
      <p:sp>
        <p:nvSpPr>
          <p:cNvPr id="26" name="燕尾形 25"/>
          <p:cNvSpPr/>
          <p:nvPr/>
        </p:nvSpPr>
        <p:spPr bwMode="auto">
          <a:xfrm>
            <a:off x="295275" y="273195"/>
            <a:ext cx="276225" cy="349904"/>
          </a:xfrm>
          <a:prstGeom prst="chevron">
            <a:avLst>
              <a:gd name="adj" fmla="val 37480"/>
            </a:avLst>
          </a:prstGeom>
          <a:solidFill>
            <a:srgbClr val="00467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27" name="燕尾形 26"/>
          <p:cNvSpPr/>
          <p:nvPr/>
        </p:nvSpPr>
        <p:spPr bwMode="auto">
          <a:xfrm>
            <a:off x="563432" y="274629"/>
            <a:ext cx="276225" cy="349904"/>
          </a:xfrm>
          <a:prstGeom prst="chevron">
            <a:avLst>
              <a:gd name="adj" fmla="val 37480"/>
            </a:avLst>
          </a:prstGeom>
          <a:solidFill>
            <a:srgbClr val="00467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33" name="Rectangle 5"/>
          <p:cNvSpPr>
            <a:spLocks noChangeArrowheads="1"/>
          </p:cNvSpPr>
          <p:nvPr/>
        </p:nvSpPr>
        <p:spPr bwMode="auto">
          <a:xfrm>
            <a:off x="295274" y="1032819"/>
            <a:ext cx="6624637" cy="630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457200" indent="-457200">
              <a:lnSpc>
                <a:spcPct val="125000"/>
              </a:lnSpc>
              <a:buClrTx/>
              <a:buFont typeface="Wingdings" panose="05000000000000000000" pitchFamily="2" charset="2"/>
              <a:buChar char="n"/>
            </a:pPr>
            <a:r>
              <a:rPr kumimoji="1" lang="en-US" altLang="zh-CN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割线法几何解释</a:t>
            </a:r>
            <a:endParaRPr kumimoji="1" lang="en-US" altLang="zh-CN" sz="28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Rectangle 5"/>
          <p:cNvSpPr>
            <a:spLocks noChangeArrowheads="1"/>
          </p:cNvSpPr>
          <p:nvPr/>
        </p:nvSpPr>
        <p:spPr bwMode="auto">
          <a:xfrm>
            <a:off x="1016634" y="5610217"/>
            <a:ext cx="8377237" cy="47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25000"/>
              </a:lnSpc>
              <a:buClrTx/>
              <a:buFont typeface="Wingdings" pitchFamily="2" charset="2"/>
              <a:buNone/>
            </a:pPr>
            <a:r>
              <a:rPr kumimoji="1" lang="zh-CN" altLang="en-US" sz="2200" dirty="0">
                <a:latin typeface="Times New Roman" pitchFamily="18" charset="0"/>
                <a:ea typeface="楷体_GB2312" pitchFamily="49" charset="-122"/>
              </a:rPr>
              <a:t>割线法使用</a:t>
            </a:r>
            <a:r>
              <a:rPr kumimoji="1" lang="zh-CN" altLang="en-US" sz="2200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第</a:t>
            </a:r>
            <a:r>
              <a:rPr kumimoji="1" lang="en-US" altLang="zh-CN" sz="2200" i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k</a:t>
            </a:r>
            <a:r>
              <a:rPr kumimoji="1" lang="en-US" altLang="zh-CN" sz="2200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-1</a:t>
            </a:r>
            <a:r>
              <a:rPr kumimoji="1" lang="zh-CN" altLang="en-US" sz="2200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个和第</a:t>
            </a:r>
            <a:r>
              <a:rPr kumimoji="1" lang="en-US" altLang="zh-CN" sz="2200" i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k</a:t>
            </a:r>
            <a:r>
              <a:rPr kumimoji="1" lang="zh-CN" altLang="en-US" sz="2200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个迭代点之间的割线</a:t>
            </a:r>
            <a:r>
              <a:rPr kumimoji="1" lang="zh-CN" altLang="en-US" sz="2200" dirty="0">
                <a:latin typeface="Times New Roman" pitchFamily="18" charset="0"/>
                <a:ea typeface="楷体_GB2312" pitchFamily="49" charset="-122"/>
              </a:rPr>
              <a:t>确定第</a:t>
            </a:r>
            <a:r>
              <a:rPr kumimoji="1" lang="en-US" altLang="zh-CN" sz="2200" i="1" dirty="0">
                <a:latin typeface="Times New Roman" pitchFamily="18" charset="0"/>
                <a:ea typeface="楷体_GB2312" pitchFamily="49" charset="-122"/>
              </a:rPr>
              <a:t>k</a:t>
            </a:r>
            <a:r>
              <a:rPr kumimoji="1" lang="en-US" altLang="zh-CN" sz="2200" dirty="0">
                <a:latin typeface="Times New Roman" pitchFamily="18" charset="0"/>
                <a:ea typeface="楷体_GB2312" pitchFamily="49" charset="-122"/>
              </a:rPr>
              <a:t>+1</a:t>
            </a:r>
            <a:r>
              <a:rPr kumimoji="1" lang="zh-CN" altLang="en-US" sz="2200" dirty="0">
                <a:latin typeface="Times New Roman" pitchFamily="18" charset="0"/>
                <a:ea typeface="楷体_GB2312" pitchFamily="49" charset="-122"/>
              </a:rPr>
              <a:t>个迭代点</a:t>
            </a:r>
            <a:endParaRPr kumimoji="1" lang="en-US" altLang="zh-CN" sz="2200" dirty="0">
              <a:latin typeface="Times New Roman" pitchFamily="18" charset="0"/>
              <a:ea typeface="楷体_GB2312" pitchFamily="49" charset="-122"/>
            </a:endParaRPr>
          </a:p>
        </p:txBody>
      </p:sp>
      <p:pic>
        <p:nvPicPr>
          <p:cNvPr id="35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9236" y="1937694"/>
            <a:ext cx="5059363" cy="223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6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3601930"/>
              </p:ext>
            </p:extLst>
          </p:nvPr>
        </p:nvGraphicFramePr>
        <p:xfrm>
          <a:off x="1777999" y="4385619"/>
          <a:ext cx="4543425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641600" imgH="444500" progId="Equation.DSMT4">
                  <p:embed/>
                </p:oleObj>
              </mc:Choice>
              <mc:Fallback>
                <p:oleObj name="Equation" r:id="rId6" imgW="2641600" imgH="444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7999" y="4385619"/>
                        <a:ext cx="4543425" cy="768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39429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s://timgsa.baidu.com/timg?image&amp;quality=80&amp;size=b9999_10000&amp;sec=1588692978485&amp;di=455fcb5487d35872cb916953400ed65c&amp;imgtype=0&amp;src=http%3A%2F%2Fimg2.imgtn.bdimg.com%2Fit%2Fu%3D2914887327%2C667118234%26fm%3D214%26gp%3D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15888"/>
            <a:ext cx="1023937" cy="101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4" descr="https://timgsa.baidu.com/timg?image&amp;quality=80&amp;size=b9999_10000&amp;sec=1588692981859&amp;di=9b7afc46b400c1cc6e18420af80ca174&amp;imgtype=0&amp;src=http%3A%2F%2Fimg1.imgtn.bdimg.com%2Fit%2Fu%3D3942671111%2C3829192374%26fm%3D214%26gp%3D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0338" y="271463"/>
            <a:ext cx="297021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4" name="菱形 2"/>
          <p:cNvSpPr>
            <a:spLocks noChangeArrowheads="1"/>
          </p:cNvSpPr>
          <p:nvPr/>
        </p:nvSpPr>
        <p:spPr bwMode="auto">
          <a:xfrm>
            <a:off x="1833563" y="2414588"/>
            <a:ext cx="2800350" cy="2801937"/>
          </a:xfrm>
          <a:prstGeom prst="diamond">
            <a:avLst/>
          </a:prstGeom>
          <a:solidFill>
            <a:srgbClr val="0046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buFont typeface="Arial" charset="0"/>
              <a:buNone/>
            </a:pPr>
            <a:endParaRPr lang="zh-CN" altLang="en-US">
              <a:solidFill>
                <a:srgbClr val="FFFFFF"/>
              </a:solidFill>
              <a:latin typeface="Arial" charset="0"/>
              <a:ea typeface="微软雅黑" pitchFamily="34" charset="-122"/>
              <a:sym typeface="Arial" charset="0"/>
            </a:endParaRPr>
          </a:p>
        </p:txBody>
      </p:sp>
      <p:cxnSp>
        <p:nvCxnSpPr>
          <p:cNvPr id="5125" name="直接连接符 4"/>
          <p:cNvCxnSpPr>
            <a:cxnSpLocks noChangeShapeType="1"/>
          </p:cNvCxnSpPr>
          <p:nvPr/>
        </p:nvCxnSpPr>
        <p:spPr bwMode="auto">
          <a:xfrm>
            <a:off x="2828925" y="1625600"/>
            <a:ext cx="1355725" cy="1357313"/>
          </a:xfrm>
          <a:prstGeom prst="line">
            <a:avLst/>
          </a:prstGeom>
          <a:noFill/>
          <a:ln w="6350">
            <a:solidFill>
              <a:srgbClr val="96969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6" name="直接连接符 5"/>
          <p:cNvCxnSpPr>
            <a:cxnSpLocks noChangeShapeType="1"/>
          </p:cNvCxnSpPr>
          <p:nvPr/>
        </p:nvCxnSpPr>
        <p:spPr bwMode="auto">
          <a:xfrm flipH="1">
            <a:off x="1639888" y="2030413"/>
            <a:ext cx="1581150" cy="1581150"/>
          </a:xfrm>
          <a:prstGeom prst="line">
            <a:avLst/>
          </a:prstGeom>
          <a:noFill/>
          <a:ln w="6350">
            <a:solidFill>
              <a:srgbClr val="96969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7" name="直接连接符 6"/>
          <p:cNvCxnSpPr>
            <a:cxnSpLocks noChangeShapeType="1"/>
          </p:cNvCxnSpPr>
          <p:nvPr/>
        </p:nvCxnSpPr>
        <p:spPr bwMode="auto">
          <a:xfrm flipV="1">
            <a:off x="2436813" y="3349625"/>
            <a:ext cx="2654300" cy="2655888"/>
          </a:xfrm>
          <a:prstGeom prst="line">
            <a:avLst/>
          </a:prstGeom>
          <a:noFill/>
          <a:ln w="6350">
            <a:solidFill>
              <a:srgbClr val="96969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28" name="平行四边形 7"/>
          <p:cNvSpPr>
            <a:spLocks noChangeArrowheads="1"/>
          </p:cNvSpPr>
          <p:nvPr/>
        </p:nvSpPr>
        <p:spPr bwMode="auto">
          <a:xfrm>
            <a:off x="3233738" y="4379913"/>
            <a:ext cx="7459662" cy="503237"/>
          </a:xfrm>
          <a:prstGeom prst="parallelogram">
            <a:avLst>
              <a:gd name="adj" fmla="val 96077"/>
            </a:avLst>
          </a:prstGeom>
          <a:solidFill>
            <a:srgbClr val="6262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buFont typeface="Arial" charset="0"/>
              <a:buNone/>
            </a:pPr>
            <a:endParaRPr lang="zh-CN" altLang="en-US">
              <a:solidFill>
                <a:srgbClr val="FFFFFF"/>
              </a:solidFill>
              <a:latin typeface="Arial" charset="0"/>
              <a:ea typeface="微软雅黑" pitchFamily="34" charset="-122"/>
              <a:sym typeface="Arial" charset="0"/>
            </a:endParaRPr>
          </a:p>
        </p:txBody>
      </p:sp>
      <p:sp>
        <p:nvSpPr>
          <p:cNvPr id="5129" name="文本框 8"/>
          <p:cNvSpPr txBox="1">
            <a:spLocks noChangeArrowheads="1"/>
          </p:cNvSpPr>
          <p:nvPr/>
        </p:nvSpPr>
        <p:spPr bwMode="auto">
          <a:xfrm>
            <a:off x="5237162" y="2984500"/>
            <a:ext cx="643667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9pPr>
          </a:lstStyle>
          <a:p>
            <a:r>
              <a:rPr lang="zh-CN" altLang="en-US" sz="4800" b="1" dirty="0">
                <a:solidFill>
                  <a:srgbClr val="00467F"/>
                </a:solidFill>
                <a:latin typeface="Arial" charset="0"/>
                <a:ea typeface="微软雅黑" pitchFamily="34" charset="-122"/>
                <a:sym typeface="Arial" charset="0"/>
              </a:rPr>
              <a:t>一维搜索</a:t>
            </a:r>
          </a:p>
        </p:txBody>
      </p:sp>
      <p:sp>
        <p:nvSpPr>
          <p:cNvPr id="5130" name="文本框 3"/>
          <p:cNvSpPr txBox="1">
            <a:spLocks noChangeArrowheads="1"/>
          </p:cNvSpPr>
          <p:nvPr/>
        </p:nvSpPr>
        <p:spPr bwMode="auto">
          <a:xfrm>
            <a:off x="2801938" y="2982913"/>
            <a:ext cx="798512" cy="144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9pPr>
          </a:lstStyle>
          <a:p>
            <a:pPr eaLnBrk="1" hangingPunct="1">
              <a:buFont typeface="Arial" charset="0"/>
              <a:buNone/>
            </a:pPr>
            <a:r>
              <a:rPr lang="en-US" altLang="zh-CN" sz="88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88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5695383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Picture 2" descr="https://timgsa.baidu.com/timg?image&amp;quality=80&amp;size=b9999_10000&amp;sec=1588692978485&amp;di=455fcb5487d35872cb916953400ed65c&amp;imgtype=0&amp;src=http%3A%2F%2Fimg2.imgtn.bdimg.com%2Fit%2Fu%3D2914887327%2C667118234%26fm%3D214%26gp%3D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7606" y="18434"/>
            <a:ext cx="1024261" cy="1014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3" name="Picture 4" descr="https://timgsa.baidu.com/timg?image&amp;quality=80&amp;size=b9999_10000&amp;sec=1588692981859&amp;di=9b7afc46b400c1cc6e18420af80ca174&amp;imgtype=0&amp;src=http%3A%2F%2Fimg1.imgtn.bdimg.com%2Fit%2Fu%3D3942671111%2C3829192374%26fm%3D214%26gp%3D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7556" y="164014"/>
            <a:ext cx="2969982" cy="578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直接连接符 11"/>
          <p:cNvCxnSpPr/>
          <p:nvPr/>
        </p:nvCxnSpPr>
        <p:spPr>
          <a:xfrm>
            <a:off x="81280" y="809299"/>
            <a:ext cx="7786326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8"/>
          <p:cNvSpPr txBox="1">
            <a:spLocks noChangeArrowheads="1"/>
          </p:cNvSpPr>
          <p:nvPr/>
        </p:nvSpPr>
        <p:spPr bwMode="auto">
          <a:xfrm>
            <a:off x="837922" y="153961"/>
            <a:ext cx="648743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b="1" dirty="0">
                <a:solidFill>
                  <a:srgbClr val="0046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3 </a:t>
            </a:r>
            <a:r>
              <a:rPr lang="zh-CN" altLang="en-US" sz="3600" b="1" dirty="0">
                <a:solidFill>
                  <a:srgbClr val="0046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函数逼近法</a:t>
            </a:r>
          </a:p>
        </p:txBody>
      </p:sp>
      <p:sp>
        <p:nvSpPr>
          <p:cNvPr id="26" name="燕尾形 25"/>
          <p:cNvSpPr/>
          <p:nvPr/>
        </p:nvSpPr>
        <p:spPr bwMode="auto">
          <a:xfrm>
            <a:off x="295275" y="273195"/>
            <a:ext cx="276225" cy="349904"/>
          </a:xfrm>
          <a:prstGeom prst="chevron">
            <a:avLst>
              <a:gd name="adj" fmla="val 37480"/>
            </a:avLst>
          </a:prstGeom>
          <a:solidFill>
            <a:srgbClr val="00467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27" name="燕尾形 26"/>
          <p:cNvSpPr/>
          <p:nvPr/>
        </p:nvSpPr>
        <p:spPr bwMode="auto">
          <a:xfrm>
            <a:off x="563432" y="274629"/>
            <a:ext cx="276225" cy="349904"/>
          </a:xfrm>
          <a:prstGeom prst="chevron">
            <a:avLst>
              <a:gd name="adj" fmla="val 37480"/>
            </a:avLst>
          </a:prstGeom>
          <a:solidFill>
            <a:srgbClr val="00467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662124" y="1009650"/>
            <a:ext cx="6624637" cy="58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457200" indent="-457200">
              <a:lnSpc>
                <a:spcPct val="125000"/>
              </a:lnSpc>
              <a:buClrTx/>
              <a:buFont typeface="Wingdings" panose="05000000000000000000" pitchFamily="2" charset="2"/>
              <a:buChar char="n"/>
            </a:pPr>
            <a:r>
              <a:rPr kumimoji="1" lang="en-US" altLang="zh-CN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讨论：割线法</a:t>
            </a:r>
            <a:r>
              <a:rPr kumimoji="1" lang="en-US" altLang="zh-CN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kumimoji="1"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牛顿法</a:t>
            </a:r>
            <a:endParaRPr kumimoji="1" lang="en-US" altLang="zh-CN" sz="28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124" y="1585913"/>
            <a:ext cx="4392612" cy="292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5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4102601"/>
              </p:ext>
            </p:extLst>
          </p:nvPr>
        </p:nvGraphicFramePr>
        <p:xfrm>
          <a:off x="738324" y="4722813"/>
          <a:ext cx="4238625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463800" imgH="444500" progId="Equation.DSMT4">
                  <p:embed/>
                </p:oleObj>
              </mc:Choice>
              <mc:Fallback>
                <p:oleObj name="Equation" r:id="rId6" imgW="2463800" imgH="444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8324" y="4722813"/>
                        <a:ext cx="4238625" cy="768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662124" y="5732463"/>
            <a:ext cx="9609636" cy="938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42900" indent="-342900">
              <a:lnSpc>
                <a:spcPct val="125000"/>
              </a:lnSpc>
              <a:buClrTx/>
              <a:buFont typeface="Arial" panose="020B0604020202020204" pitchFamily="34" charset="0"/>
              <a:buChar char="•"/>
            </a:pPr>
            <a:r>
              <a:rPr kumimoji="1"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牛顿法使用</a:t>
            </a:r>
            <a:r>
              <a:rPr kumimoji="1" lang="zh-CN" altLang="en-US" sz="2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kumimoji="1" lang="en-US" altLang="zh-CN" sz="2200" i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kumimoji="1" lang="zh-CN" altLang="en-US" sz="2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个迭代点的切线</a:t>
            </a:r>
            <a:r>
              <a:rPr kumimoji="1"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来确定第</a:t>
            </a:r>
            <a:r>
              <a:rPr kumimoji="1" lang="en-US" altLang="zh-CN" sz="22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kumimoji="1"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+1</a:t>
            </a:r>
            <a:r>
              <a:rPr kumimoji="1"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个迭代点</a:t>
            </a:r>
            <a:endParaRPr kumimoji="1"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5000"/>
              </a:lnSpc>
              <a:buClrTx/>
              <a:buFont typeface="Arial" panose="020B0604020202020204" pitchFamily="34" charset="0"/>
              <a:buChar char="•"/>
            </a:pPr>
            <a:r>
              <a:rPr kumimoji="1"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割线法使用</a:t>
            </a:r>
            <a:r>
              <a:rPr kumimoji="1" lang="zh-CN" altLang="en-US" sz="2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kumimoji="1" lang="en-US" altLang="zh-CN" sz="2200" i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kumimoji="1" lang="en-US" altLang="zh-CN" sz="2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-1</a:t>
            </a:r>
            <a:r>
              <a:rPr kumimoji="1" lang="zh-CN" altLang="en-US" sz="2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个和第</a:t>
            </a:r>
            <a:r>
              <a:rPr kumimoji="1" lang="en-US" altLang="zh-CN" sz="2200" i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kumimoji="1" lang="zh-CN" altLang="en-US" sz="2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个迭代点之间的割线</a:t>
            </a:r>
            <a:r>
              <a:rPr kumimoji="1"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确定第</a:t>
            </a:r>
            <a:r>
              <a:rPr kumimoji="1" lang="en-US" altLang="zh-CN" sz="22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kumimoji="1"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+1</a:t>
            </a:r>
            <a:r>
              <a:rPr kumimoji="1"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个迭代点</a:t>
            </a:r>
            <a:endParaRPr kumimoji="1"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7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7041" y="1801813"/>
            <a:ext cx="3932237" cy="263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8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311795"/>
              </p:ext>
            </p:extLst>
          </p:nvPr>
        </p:nvGraphicFramePr>
        <p:xfrm>
          <a:off x="5486536" y="4743450"/>
          <a:ext cx="3167063" cy="725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841500" imgH="419100" progId="Equation.DSMT4">
                  <p:embed/>
                </p:oleObj>
              </mc:Choice>
              <mc:Fallback>
                <p:oleObj name="Equation" r:id="rId9" imgW="1841500" imgH="419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536" y="4743450"/>
                        <a:ext cx="3167063" cy="725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5"/>
          <p:cNvSpPr>
            <a:spLocks noChangeArrowheads="1"/>
          </p:cNvSpPr>
          <p:nvPr/>
        </p:nvSpPr>
        <p:spPr bwMode="auto">
          <a:xfrm>
            <a:off x="2065474" y="1758950"/>
            <a:ext cx="1116012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25000"/>
              </a:lnSpc>
              <a:buClrTx/>
              <a:buFont typeface="Wingdings" pitchFamily="2" charset="2"/>
              <a:buNone/>
            </a:pPr>
            <a:r>
              <a:rPr kumimoji="1" lang="zh-CN" altLang="en-US" sz="2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割线法</a:t>
            </a:r>
            <a:endParaRPr kumimoji="1" lang="en-US" altLang="zh-CN" sz="22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6421574" y="1801813"/>
            <a:ext cx="1223962" cy="515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25000"/>
              </a:lnSpc>
              <a:buClrTx/>
              <a:buFont typeface="Wingdings" pitchFamily="2" charset="2"/>
              <a:buNone/>
            </a:pPr>
            <a:r>
              <a:rPr kumimoji="1" lang="zh-CN" altLang="en-US" sz="2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牛顿法</a:t>
            </a:r>
            <a:endParaRPr kumimoji="1" lang="en-US" altLang="zh-CN" sz="22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5622279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Picture 2" descr="https://timgsa.baidu.com/timg?image&amp;quality=80&amp;size=b9999_10000&amp;sec=1588692978485&amp;di=455fcb5487d35872cb916953400ed65c&amp;imgtype=0&amp;src=http%3A%2F%2Fimg2.imgtn.bdimg.com%2Fit%2Fu%3D2914887327%2C667118234%26fm%3D214%26gp%3D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7606" y="18434"/>
            <a:ext cx="1024261" cy="1014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3" name="Picture 4" descr="https://timgsa.baidu.com/timg?image&amp;quality=80&amp;size=b9999_10000&amp;sec=1588692981859&amp;di=9b7afc46b400c1cc6e18420af80ca174&amp;imgtype=0&amp;src=http%3A%2F%2Fimg1.imgtn.bdimg.com%2Fit%2Fu%3D3942671111%2C3829192374%26fm%3D214%26gp%3D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7556" y="164014"/>
            <a:ext cx="2969982" cy="578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直接连接符 11"/>
          <p:cNvCxnSpPr/>
          <p:nvPr/>
        </p:nvCxnSpPr>
        <p:spPr>
          <a:xfrm>
            <a:off x="81280" y="809299"/>
            <a:ext cx="7786326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8"/>
          <p:cNvSpPr txBox="1">
            <a:spLocks noChangeArrowheads="1"/>
          </p:cNvSpPr>
          <p:nvPr/>
        </p:nvSpPr>
        <p:spPr bwMode="auto">
          <a:xfrm>
            <a:off x="837922" y="153961"/>
            <a:ext cx="648743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b="1" dirty="0">
                <a:solidFill>
                  <a:srgbClr val="0046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3 </a:t>
            </a:r>
            <a:r>
              <a:rPr lang="zh-CN" altLang="en-US" sz="3600" b="1" dirty="0">
                <a:solidFill>
                  <a:srgbClr val="0046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函数逼近法</a:t>
            </a:r>
          </a:p>
        </p:txBody>
      </p:sp>
      <p:sp>
        <p:nvSpPr>
          <p:cNvPr id="26" name="燕尾形 25"/>
          <p:cNvSpPr/>
          <p:nvPr/>
        </p:nvSpPr>
        <p:spPr bwMode="auto">
          <a:xfrm>
            <a:off x="295275" y="273195"/>
            <a:ext cx="276225" cy="349904"/>
          </a:xfrm>
          <a:prstGeom prst="chevron">
            <a:avLst>
              <a:gd name="adj" fmla="val 37480"/>
            </a:avLst>
          </a:prstGeom>
          <a:solidFill>
            <a:srgbClr val="00467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27" name="燕尾形 26"/>
          <p:cNvSpPr/>
          <p:nvPr/>
        </p:nvSpPr>
        <p:spPr bwMode="auto">
          <a:xfrm>
            <a:off x="563432" y="274629"/>
            <a:ext cx="276225" cy="349904"/>
          </a:xfrm>
          <a:prstGeom prst="chevron">
            <a:avLst>
              <a:gd name="adj" fmla="val 37480"/>
            </a:avLst>
          </a:prstGeom>
          <a:solidFill>
            <a:srgbClr val="00467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1074607" y="1615535"/>
            <a:ext cx="7712075" cy="506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ct val="125000"/>
              </a:lnSpc>
              <a:buClrTx/>
              <a:buFont typeface="Wingdings" pitchFamily="2" charset="2"/>
              <a:buChar char="Ø"/>
            </a:pPr>
            <a:r>
              <a:rPr kumimoji="1"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牛顿法和割线法属于</a:t>
            </a:r>
            <a:r>
              <a:rPr kumimoji="1" lang="zh-CN" altLang="en-US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二次拟合</a:t>
            </a:r>
            <a:r>
              <a:rPr kumimoji="1"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kumimoji="1"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2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9004474"/>
              </p:ext>
            </p:extLst>
          </p:nvPr>
        </p:nvGraphicFramePr>
        <p:xfrm>
          <a:off x="1420682" y="2353722"/>
          <a:ext cx="2468563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435100" imgH="444500" progId="Equation.DSMT4">
                  <p:embed/>
                </p:oleObj>
              </mc:Choice>
              <mc:Fallback>
                <p:oleObj name="Equation" r:id="rId5" imgW="1435100" imgH="444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0682" y="2353722"/>
                        <a:ext cx="2468563" cy="768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3" name="组合 22"/>
          <p:cNvGrpSpPr>
            <a:grpSpLocks/>
          </p:cNvGrpSpPr>
          <p:nvPr/>
        </p:nvGrpSpPr>
        <p:grpSpPr bwMode="auto">
          <a:xfrm>
            <a:off x="3960682" y="2282285"/>
            <a:ext cx="4159250" cy="722312"/>
            <a:chOff x="4067944" y="1988840"/>
            <a:chExt cx="4158803" cy="722312"/>
          </a:xfrm>
        </p:grpSpPr>
        <p:graphicFrame>
          <p:nvGraphicFramePr>
            <p:cNvPr id="24" name="对象 6"/>
            <p:cNvGraphicFramePr>
              <a:graphicFrameLocks noChangeAspect="1"/>
            </p:cNvGraphicFramePr>
            <p:nvPr/>
          </p:nvGraphicFramePr>
          <p:xfrm>
            <a:off x="4885060" y="1988840"/>
            <a:ext cx="3341687" cy="722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1943100" imgH="419100" progId="Equation.DSMT4">
                    <p:embed/>
                  </p:oleObj>
                </mc:Choice>
                <mc:Fallback>
                  <p:oleObj name="Equation" r:id="rId7" imgW="1943100" imgH="4191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85060" y="1988840"/>
                          <a:ext cx="3341687" cy="722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28" name="直接箭头连接符 8"/>
            <p:cNvCxnSpPr>
              <a:cxnSpLocks noChangeShapeType="1"/>
            </p:cNvCxnSpPr>
            <p:nvPr/>
          </p:nvCxnSpPr>
          <p:spPr bwMode="auto">
            <a:xfrm flipH="1">
              <a:off x="4067944" y="2348880"/>
              <a:ext cx="804292" cy="288032"/>
            </a:xfrm>
            <a:prstGeom prst="straightConnector1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9" name="组合 28"/>
          <p:cNvGrpSpPr>
            <a:grpSpLocks/>
          </p:cNvGrpSpPr>
          <p:nvPr/>
        </p:nvGrpSpPr>
        <p:grpSpPr bwMode="auto">
          <a:xfrm>
            <a:off x="563432" y="3074447"/>
            <a:ext cx="4543425" cy="1200150"/>
            <a:chOff x="670372" y="2780928"/>
            <a:chExt cx="4543425" cy="1200398"/>
          </a:xfrm>
        </p:grpSpPr>
        <p:graphicFrame>
          <p:nvGraphicFramePr>
            <p:cNvPr id="30" name="对象 4"/>
            <p:cNvGraphicFramePr>
              <a:graphicFrameLocks noChangeAspect="1"/>
            </p:cNvGraphicFramePr>
            <p:nvPr/>
          </p:nvGraphicFramePr>
          <p:xfrm>
            <a:off x="670372" y="3212976"/>
            <a:ext cx="4543425" cy="768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9" imgW="2641600" imgH="444500" progId="Equation.DSMT4">
                    <p:embed/>
                  </p:oleObj>
                </mc:Choice>
                <mc:Fallback>
                  <p:oleObj name="Equation" r:id="rId9" imgW="2641600" imgH="4445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0372" y="3212976"/>
                          <a:ext cx="4543425" cy="7683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31" name="直接箭头连接符 11"/>
            <p:cNvCxnSpPr>
              <a:cxnSpLocks noChangeShapeType="1"/>
            </p:cNvCxnSpPr>
            <p:nvPr/>
          </p:nvCxnSpPr>
          <p:spPr bwMode="auto">
            <a:xfrm>
              <a:off x="2411760" y="2780928"/>
              <a:ext cx="0" cy="360040"/>
            </a:xfrm>
            <a:prstGeom prst="straightConnector1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2" name="组合 31"/>
          <p:cNvGrpSpPr>
            <a:grpSpLocks/>
          </p:cNvGrpSpPr>
          <p:nvPr/>
        </p:nvGrpSpPr>
        <p:grpSpPr bwMode="auto">
          <a:xfrm>
            <a:off x="5186232" y="3450685"/>
            <a:ext cx="3600450" cy="722312"/>
            <a:chOff x="5292080" y="3157736"/>
            <a:chExt cx="3600400" cy="722313"/>
          </a:xfrm>
        </p:grpSpPr>
        <p:graphicFrame>
          <p:nvGraphicFramePr>
            <p:cNvPr id="33" name="对象 12"/>
            <p:cNvGraphicFramePr>
              <a:graphicFrameLocks noChangeAspect="1"/>
            </p:cNvGraphicFramePr>
            <p:nvPr/>
          </p:nvGraphicFramePr>
          <p:xfrm>
            <a:off x="5703193" y="3157736"/>
            <a:ext cx="3189287" cy="722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1" imgW="1854200" imgH="419100" progId="Equation.DSMT4">
                    <p:embed/>
                  </p:oleObj>
                </mc:Choice>
                <mc:Fallback>
                  <p:oleObj name="Equation" r:id="rId11" imgW="1854200" imgH="4191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03193" y="3157736"/>
                          <a:ext cx="3189287" cy="7223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34" name="直接箭头连接符 15"/>
            <p:cNvCxnSpPr>
              <a:cxnSpLocks noChangeShapeType="1"/>
            </p:cNvCxnSpPr>
            <p:nvPr/>
          </p:nvCxnSpPr>
          <p:spPr bwMode="auto">
            <a:xfrm flipH="1">
              <a:off x="5292080" y="3573016"/>
              <a:ext cx="360040" cy="72008"/>
            </a:xfrm>
            <a:prstGeom prst="straightConnector1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5" name="组合 34"/>
          <p:cNvGrpSpPr>
            <a:grpSpLocks/>
          </p:cNvGrpSpPr>
          <p:nvPr/>
        </p:nvGrpSpPr>
        <p:grpSpPr bwMode="auto">
          <a:xfrm>
            <a:off x="1201607" y="4226972"/>
            <a:ext cx="5375275" cy="1149350"/>
            <a:chOff x="1308298" y="3933056"/>
            <a:chExt cx="5375275" cy="1150615"/>
          </a:xfrm>
        </p:grpSpPr>
        <p:graphicFrame>
          <p:nvGraphicFramePr>
            <p:cNvPr id="36" name="对象 1"/>
            <p:cNvGraphicFramePr>
              <a:graphicFrameLocks noChangeAspect="1"/>
            </p:cNvGraphicFramePr>
            <p:nvPr/>
          </p:nvGraphicFramePr>
          <p:xfrm>
            <a:off x="1308298" y="4293096"/>
            <a:ext cx="5375275" cy="7905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3" imgW="3124200" imgH="457200" progId="Equation.DSMT4">
                    <p:embed/>
                  </p:oleObj>
                </mc:Choice>
                <mc:Fallback>
                  <p:oleObj name="Equation" r:id="rId13" imgW="3124200" imgH="457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08298" y="4293096"/>
                          <a:ext cx="5375275" cy="7905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37" name="直接箭头连接符 20"/>
            <p:cNvCxnSpPr>
              <a:cxnSpLocks noChangeShapeType="1"/>
            </p:cNvCxnSpPr>
            <p:nvPr/>
          </p:nvCxnSpPr>
          <p:spPr bwMode="auto">
            <a:xfrm>
              <a:off x="1691680" y="3933056"/>
              <a:ext cx="0" cy="288032"/>
            </a:xfrm>
            <a:prstGeom prst="straightConnector1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8" name="Rectangle 5"/>
          <p:cNvSpPr>
            <a:spLocks noChangeArrowheads="1"/>
          </p:cNvSpPr>
          <p:nvPr/>
        </p:nvSpPr>
        <p:spPr bwMode="auto">
          <a:xfrm>
            <a:off x="1074607" y="5519197"/>
            <a:ext cx="655955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ct val="125000"/>
              </a:lnSpc>
              <a:buClrTx/>
              <a:buFont typeface="Wingdings" pitchFamily="2" charset="2"/>
              <a:buChar char="Ø"/>
            </a:pPr>
            <a:r>
              <a:rPr kumimoji="1"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可以用</a:t>
            </a:r>
            <a:r>
              <a:rPr kumimoji="1" lang="zh-CN" altLang="en-US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更高阶的多项式</a:t>
            </a:r>
            <a:r>
              <a:rPr kumimoji="1"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对目标函数进行拟合</a:t>
            </a:r>
            <a:endParaRPr kumimoji="1"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71500" y="1032819"/>
            <a:ext cx="126028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kumimoji="1"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讨论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867262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Picture 2" descr="https://timgsa.baidu.com/timg?image&amp;quality=80&amp;size=b9999_10000&amp;sec=1588692978485&amp;di=455fcb5487d35872cb916953400ed65c&amp;imgtype=0&amp;src=http%3A%2F%2Fimg2.imgtn.bdimg.com%2Fit%2Fu%3D2914887327%2C667118234%26fm%3D214%26gp%3D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7606" y="18434"/>
            <a:ext cx="1024261" cy="1014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3" name="Picture 4" descr="https://timgsa.baidu.com/timg?image&amp;quality=80&amp;size=b9999_10000&amp;sec=1588692981859&amp;di=9b7afc46b400c1cc6e18420af80ca174&amp;imgtype=0&amp;src=http%3A%2F%2Fimg1.imgtn.bdimg.com%2Fit%2Fu%3D3942671111%2C3829192374%26fm%3D214%26gp%3D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7556" y="164014"/>
            <a:ext cx="2969982" cy="578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直接连接符 11"/>
          <p:cNvCxnSpPr/>
          <p:nvPr/>
        </p:nvCxnSpPr>
        <p:spPr>
          <a:xfrm>
            <a:off x="81280" y="809299"/>
            <a:ext cx="7786326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8"/>
          <p:cNvSpPr txBox="1">
            <a:spLocks noChangeArrowheads="1"/>
          </p:cNvSpPr>
          <p:nvPr/>
        </p:nvSpPr>
        <p:spPr bwMode="auto">
          <a:xfrm>
            <a:off x="837922" y="153961"/>
            <a:ext cx="648743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b="1" dirty="0">
                <a:solidFill>
                  <a:srgbClr val="0046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3 </a:t>
            </a:r>
            <a:r>
              <a:rPr lang="zh-CN" altLang="en-US" sz="3600" b="1" dirty="0">
                <a:solidFill>
                  <a:srgbClr val="0046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函数逼近法</a:t>
            </a:r>
          </a:p>
        </p:txBody>
      </p:sp>
      <p:sp>
        <p:nvSpPr>
          <p:cNvPr id="26" name="燕尾形 25"/>
          <p:cNvSpPr/>
          <p:nvPr/>
        </p:nvSpPr>
        <p:spPr bwMode="auto">
          <a:xfrm>
            <a:off x="295275" y="273195"/>
            <a:ext cx="276225" cy="349904"/>
          </a:xfrm>
          <a:prstGeom prst="chevron">
            <a:avLst>
              <a:gd name="adj" fmla="val 37480"/>
            </a:avLst>
          </a:prstGeom>
          <a:solidFill>
            <a:srgbClr val="00467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27" name="燕尾形 26"/>
          <p:cNvSpPr/>
          <p:nvPr/>
        </p:nvSpPr>
        <p:spPr bwMode="auto">
          <a:xfrm>
            <a:off x="563432" y="274629"/>
            <a:ext cx="276225" cy="349904"/>
          </a:xfrm>
          <a:prstGeom prst="chevron">
            <a:avLst>
              <a:gd name="adj" fmla="val 37480"/>
            </a:avLst>
          </a:prstGeom>
          <a:solidFill>
            <a:srgbClr val="00467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39" name="Rectangle 5"/>
          <p:cNvSpPr>
            <a:spLocks noChangeArrowheads="1"/>
          </p:cNvSpPr>
          <p:nvPr/>
        </p:nvSpPr>
        <p:spPr bwMode="auto">
          <a:xfrm>
            <a:off x="539750" y="1316355"/>
            <a:ext cx="10697210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ClrTx/>
              <a:buFont typeface="Wingdings" pitchFamily="2" charset="2"/>
              <a:buNone/>
            </a:pPr>
            <a:r>
              <a:rPr kumimoji="1" lang="zh-CN" altLang="en-US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用较</a:t>
            </a:r>
            <a:r>
              <a:rPr kumimoji="1" lang="zh-CN" altLang="en-US" sz="2800" b="1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简单的曲线逼近</a:t>
            </a:r>
            <a:r>
              <a:rPr kumimoji="1" lang="zh-CN" altLang="en-US" sz="2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本来的函数曲线，求逼近曲线的极小点。</a:t>
            </a:r>
            <a:endParaRPr kumimoji="1" lang="en-US" altLang="zh-CN" sz="28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Rectangle 5"/>
          <p:cNvSpPr>
            <a:spLocks noChangeArrowheads="1"/>
          </p:cNvSpPr>
          <p:nvPr/>
        </p:nvSpPr>
        <p:spPr bwMode="auto">
          <a:xfrm>
            <a:off x="539750" y="2252980"/>
            <a:ext cx="10697210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Tx/>
              <a:buFont typeface="Wingdings" pitchFamily="2" charset="2"/>
              <a:buChar char="ü"/>
            </a:pPr>
            <a:r>
              <a:rPr kumimoji="1"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牛顿法（同时使用目标函数的一阶导</a:t>
            </a:r>
            <a:r>
              <a:rPr kumimoji="1"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f’</a:t>
            </a:r>
            <a:r>
              <a:rPr kumimoji="1"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和二阶导</a:t>
            </a:r>
            <a:r>
              <a:rPr kumimoji="1"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f’’</a:t>
            </a:r>
            <a:r>
              <a:rPr kumimoji="1"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kumimoji="1"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ClrTx/>
              <a:buFont typeface="Wingdings" pitchFamily="2" charset="2"/>
              <a:buChar char="ü"/>
            </a:pPr>
            <a:r>
              <a:rPr kumimoji="1"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割线法（只使用目标函数的一阶导</a:t>
            </a:r>
            <a:r>
              <a:rPr kumimoji="1"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f’</a:t>
            </a:r>
            <a:r>
              <a:rPr kumimoji="1"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kumimoji="1"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ü"/>
            </a:pPr>
            <a:r>
              <a:rPr kumimoji="1" lang="zh-CN" altLang="en-US" sz="2800" b="1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抛物线法（只使用目标函数的一阶导</a:t>
            </a:r>
            <a:r>
              <a:rPr kumimoji="1" lang="en-US" altLang="zh-CN" sz="2800" b="1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f’</a:t>
            </a:r>
            <a:r>
              <a:rPr kumimoji="1" lang="zh-CN" altLang="en-US" sz="2800" b="1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kumimoji="1" lang="en-US" altLang="zh-CN" sz="2800" b="1" dirty="0">
              <a:solidFill>
                <a:srgbClr val="0033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9986321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Picture 2" descr="https://timgsa.baidu.com/timg?image&amp;quality=80&amp;size=b9999_10000&amp;sec=1588692978485&amp;di=455fcb5487d35872cb916953400ed65c&amp;imgtype=0&amp;src=http%3A%2F%2Fimg2.imgtn.bdimg.com%2Fit%2Fu%3D2914887327%2C667118234%26fm%3D214%26gp%3D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7606" y="18434"/>
            <a:ext cx="1024261" cy="1014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3" name="Picture 4" descr="https://timgsa.baidu.com/timg?image&amp;quality=80&amp;size=b9999_10000&amp;sec=1588692981859&amp;di=9b7afc46b400c1cc6e18420af80ca174&amp;imgtype=0&amp;src=http%3A%2F%2Fimg1.imgtn.bdimg.com%2Fit%2Fu%3D3942671111%2C3829192374%26fm%3D214%26gp%3D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7556" y="164014"/>
            <a:ext cx="2969982" cy="578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直接连接符 11"/>
          <p:cNvCxnSpPr/>
          <p:nvPr/>
        </p:nvCxnSpPr>
        <p:spPr>
          <a:xfrm>
            <a:off x="81280" y="809299"/>
            <a:ext cx="7786326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8"/>
          <p:cNvSpPr txBox="1">
            <a:spLocks noChangeArrowheads="1"/>
          </p:cNvSpPr>
          <p:nvPr/>
        </p:nvSpPr>
        <p:spPr bwMode="auto">
          <a:xfrm>
            <a:off x="837922" y="153961"/>
            <a:ext cx="648743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b="1" dirty="0">
                <a:solidFill>
                  <a:srgbClr val="0046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3 </a:t>
            </a:r>
            <a:r>
              <a:rPr lang="zh-CN" altLang="en-US" sz="3600" b="1" dirty="0">
                <a:solidFill>
                  <a:srgbClr val="0046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函数逼近法</a:t>
            </a:r>
          </a:p>
        </p:txBody>
      </p:sp>
      <p:sp>
        <p:nvSpPr>
          <p:cNvPr id="26" name="燕尾形 25"/>
          <p:cNvSpPr/>
          <p:nvPr/>
        </p:nvSpPr>
        <p:spPr bwMode="auto">
          <a:xfrm>
            <a:off x="295275" y="273195"/>
            <a:ext cx="276225" cy="349904"/>
          </a:xfrm>
          <a:prstGeom prst="chevron">
            <a:avLst>
              <a:gd name="adj" fmla="val 37480"/>
            </a:avLst>
          </a:prstGeom>
          <a:solidFill>
            <a:srgbClr val="00467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27" name="燕尾形 26"/>
          <p:cNvSpPr/>
          <p:nvPr/>
        </p:nvSpPr>
        <p:spPr bwMode="auto">
          <a:xfrm>
            <a:off x="563432" y="274629"/>
            <a:ext cx="276225" cy="349904"/>
          </a:xfrm>
          <a:prstGeom prst="chevron">
            <a:avLst>
              <a:gd name="adj" fmla="val 37480"/>
            </a:avLst>
          </a:prstGeom>
          <a:solidFill>
            <a:srgbClr val="00467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755650" y="1534478"/>
            <a:ext cx="8208963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25000"/>
              </a:lnSpc>
              <a:buClrTx/>
              <a:buFont typeface="Wingdings" pitchFamily="2" charset="2"/>
              <a:buNone/>
            </a:pPr>
            <a:r>
              <a:rPr kumimoji="1" lang="zh-CN" altLang="en-US" sz="2400" b="1" dirty="0">
                <a:solidFill>
                  <a:srgbClr val="C00000"/>
                </a:solidFill>
                <a:latin typeface="Times New Roman" pitchFamily="18" charset="0"/>
                <a:ea typeface="楷体_GB2312" pitchFamily="49" charset="-122"/>
              </a:rPr>
              <a:t>思路：</a:t>
            </a:r>
            <a:r>
              <a:rPr kumimoji="1" lang="zh-CN" altLang="en-US" sz="2400" dirty="0">
                <a:latin typeface="Times New Roman" pitchFamily="18" charset="0"/>
                <a:ea typeface="楷体_GB2312" pitchFamily="49" charset="-122"/>
              </a:rPr>
              <a:t>在极小点附近，用</a:t>
            </a:r>
            <a:r>
              <a:rPr kumimoji="1" lang="zh-CN" altLang="en-US" sz="2400" b="1" dirty="0">
                <a:solidFill>
                  <a:srgbClr val="0075BB"/>
                </a:solidFill>
                <a:latin typeface="Times New Roman" pitchFamily="18" charset="0"/>
                <a:ea typeface="楷体_GB2312" pitchFamily="49" charset="-122"/>
              </a:rPr>
              <a:t>二次三项式</a:t>
            </a:r>
            <a:r>
              <a:rPr kumimoji="1" lang="zh-CN" altLang="en-US" sz="2400" dirty="0">
                <a:latin typeface="Times New Roman" pitchFamily="18" charset="0"/>
                <a:ea typeface="楷体_GB2312" pitchFamily="49" charset="-122"/>
              </a:rPr>
              <a:t>         </a:t>
            </a:r>
            <a:r>
              <a:rPr kumimoji="1" lang="zh-CN" altLang="en-US" sz="2400" b="1" dirty="0">
                <a:solidFill>
                  <a:srgbClr val="0075BB"/>
                </a:solidFill>
                <a:latin typeface="Times New Roman" pitchFamily="18" charset="0"/>
                <a:ea typeface="楷体_GB2312" pitchFamily="49" charset="-122"/>
              </a:rPr>
              <a:t>逼近目标函数 </a:t>
            </a:r>
            <a:r>
              <a:rPr kumimoji="1" lang="en-US" altLang="zh-CN" sz="2400" i="1" dirty="0">
                <a:latin typeface="Times New Roman" pitchFamily="18" charset="0"/>
                <a:ea typeface="楷体_GB2312" pitchFamily="49" charset="-122"/>
              </a:rPr>
              <a:t>f</a:t>
            </a:r>
            <a:r>
              <a:rPr kumimoji="1" lang="en-US" altLang="zh-CN" sz="2400" dirty="0">
                <a:latin typeface="Times New Roman" pitchFamily="18" charset="0"/>
                <a:ea typeface="楷体_GB2312" pitchFamily="49" charset="-122"/>
              </a:rPr>
              <a:t> (</a:t>
            </a:r>
            <a:r>
              <a:rPr kumimoji="1" lang="en-US" altLang="zh-CN" sz="2400" i="1" dirty="0">
                <a:latin typeface="Times New Roman" pitchFamily="18" charset="0"/>
                <a:ea typeface="楷体_GB2312" pitchFamily="49" charset="-122"/>
              </a:rPr>
              <a:t>x</a:t>
            </a:r>
            <a:r>
              <a:rPr kumimoji="1" lang="en-US" altLang="zh-CN" sz="2400" dirty="0">
                <a:latin typeface="Times New Roman" pitchFamily="18" charset="0"/>
                <a:ea typeface="楷体_GB2312" pitchFamily="49" charset="-122"/>
              </a:rPr>
              <a:t>)</a:t>
            </a:r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1091255"/>
              </p:ext>
            </p:extLst>
          </p:nvPr>
        </p:nvGraphicFramePr>
        <p:xfrm>
          <a:off x="3549650" y="2199640"/>
          <a:ext cx="207486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206500" imgH="228600" progId="Equation.DSMT4">
                  <p:embed/>
                </p:oleObj>
              </mc:Choice>
              <mc:Fallback>
                <p:oleObj name="Equation" r:id="rId5" imgW="12065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9650" y="2199640"/>
                        <a:ext cx="2074863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4746953"/>
              </p:ext>
            </p:extLst>
          </p:nvPr>
        </p:nvGraphicFramePr>
        <p:xfrm>
          <a:off x="3607960" y="3207706"/>
          <a:ext cx="3189288" cy="1274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854200" imgH="736600" progId="Equation.DSMT4">
                  <p:embed/>
                </p:oleObj>
              </mc:Choice>
              <mc:Fallback>
                <p:oleObj name="Equation" r:id="rId7" imgW="1854200" imgH="736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7960" y="3207706"/>
                        <a:ext cx="3189288" cy="1274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5710747"/>
              </p:ext>
            </p:extLst>
          </p:nvPr>
        </p:nvGraphicFramePr>
        <p:xfrm>
          <a:off x="5724525" y="1605915"/>
          <a:ext cx="706438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342751" imgH="203112" progId="Equation.DSMT4">
                  <p:embed/>
                </p:oleObj>
              </mc:Choice>
              <mc:Fallback>
                <p:oleObj name="Equation" r:id="rId9" imgW="342751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4525" y="1605915"/>
                        <a:ext cx="706438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" name="组合 14"/>
          <p:cNvGrpSpPr>
            <a:grpSpLocks/>
          </p:cNvGrpSpPr>
          <p:nvPr/>
        </p:nvGrpSpPr>
        <p:grpSpPr bwMode="auto">
          <a:xfrm>
            <a:off x="539750" y="2613979"/>
            <a:ext cx="8424863" cy="506998"/>
            <a:chOff x="539552" y="2420888"/>
            <a:chExt cx="8424936" cy="506962"/>
          </a:xfrm>
        </p:grpSpPr>
        <p:sp>
          <p:nvSpPr>
            <p:cNvPr id="16" name="Rectangle 5"/>
            <p:cNvSpPr>
              <a:spLocks noChangeArrowheads="1"/>
            </p:cNvSpPr>
            <p:nvPr/>
          </p:nvSpPr>
          <p:spPr bwMode="auto">
            <a:xfrm>
              <a:off x="539552" y="2420888"/>
              <a:ext cx="8424936" cy="506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25000"/>
                </a:lnSpc>
                <a:buClrTx/>
                <a:buFont typeface="Wingdings" pitchFamily="2" charset="2"/>
                <a:buNone/>
              </a:pPr>
              <a:r>
                <a:rPr kumimoji="1" lang="zh-CN" altLang="en-US" sz="2400" dirty="0">
                  <a:latin typeface="Times New Roman" pitchFamily="18" charset="0"/>
                  <a:ea typeface="楷体_GB2312" pitchFamily="49" charset="-122"/>
                </a:rPr>
                <a:t>令        与函数           在三点处                            有相同的函数值</a:t>
              </a:r>
              <a:endParaRPr kumimoji="1" lang="en-US" altLang="zh-CN" sz="2400" dirty="0">
                <a:latin typeface="Times New Roman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17" name="对象 1"/>
            <p:cNvGraphicFramePr>
              <a:graphicFrameLocks noChangeAspect="1"/>
            </p:cNvGraphicFramePr>
            <p:nvPr/>
          </p:nvGraphicFramePr>
          <p:xfrm>
            <a:off x="913234" y="2482106"/>
            <a:ext cx="706438" cy="419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1" imgW="342751" imgH="203112" progId="Equation.DSMT4">
                    <p:embed/>
                  </p:oleObj>
                </mc:Choice>
                <mc:Fallback>
                  <p:oleObj name="Equation" r:id="rId11" imgW="342751" imgH="203112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3234" y="2482106"/>
                          <a:ext cx="706438" cy="4191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" name="对象 2"/>
            <p:cNvGraphicFramePr>
              <a:graphicFrameLocks noChangeAspect="1"/>
            </p:cNvGraphicFramePr>
            <p:nvPr/>
          </p:nvGraphicFramePr>
          <p:xfrm>
            <a:off x="2472060" y="2481784"/>
            <a:ext cx="758825" cy="419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3" imgW="368140" imgH="203112" progId="Equation.DSMT4">
                    <p:embed/>
                  </p:oleObj>
                </mc:Choice>
                <mc:Fallback>
                  <p:oleObj name="Equation" r:id="rId13" imgW="368140" imgH="203112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72060" y="2481784"/>
                          <a:ext cx="758825" cy="4191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" name="对象 7"/>
            <p:cNvGraphicFramePr>
              <a:graphicFrameLocks noChangeAspect="1"/>
            </p:cNvGraphicFramePr>
            <p:nvPr/>
          </p:nvGraphicFramePr>
          <p:xfrm>
            <a:off x="4572000" y="2469084"/>
            <a:ext cx="2066925" cy="419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5" imgW="1002865" imgH="203112" progId="Equation.DSMT4">
                    <p:embed/>
                  </p:oleObj>
                </mc:Choice>
                <mc:Fallback>
                  <p:oleObj name="Equation" r:id="rId15" imgW="1002865" imgH="203112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72000" y="2469084"/>
                          <a:ext cx="2066925" cy="4191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0" name="组合 19"/>
          <p:cNvGrpSpPr>
            <a:grpSpLocks/>
          </p:cNvGrpSpPr>
          <p:nvPr/>
        </p:nvGrpSpPr>
        <p:grpSpPr bwMode="auto">
          <a:xfrm>
            <a:off x="684213" y="5998525"/>
            <a:ext cx="6983412" cy="506998"/>
            <a:chOff x="683568" y="5805264"/>
            <a:chExt cx="6984776" cy="507585"/>
          </a:xfrm>
        </p:grpSpPr>
        <p:graphicFrame>
          <p:nvGraphicFramePr>
            <p:cNvPr id="21" name="对象 9"/>
            <p:cNvGraphicFramePr>
              <a:graphicFrameLocks noChangeAspect="1"/>
            </p:cNvGraphicFramePr>
            <p:nvPr/>
          </p:nvGraphicFramePr>
          <p:xfrm>
            <a:off x="2771800" y="5880214"/>
            <a:ext cx="4865688" cy="419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7" imgW="2362200" imgH="203200" progId="Equation.DSMT4">
                    <p:embed/>
                  </p:oleObj>
                </mc:Choice>
                <mc:Fallback>
                  <p:oleObj name="Equation" r:id="rId17" imgW="2362200" imgH="203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71800" y="5880214"/>
                          <a:ext cx="4865688" cy="4191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" name="Rectangle 5"/>
            <p:cNvSpPr>
              <a:spLocks noChangeArrowheads="1"/>
            </p:cNvSpPr>
            <p:nvPr/>
          </p:nvSpPr>
          <p:spPr bwMode="auto">
            <a:xfrm>
              <a:off x="683568" y="5805264"/>
              <a:ext cx="3312368" cy="5075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25000"/>
                </a:lnSpc>
                <a:buClrTx/>
                <a:buFont typeface="Wingdings" pitchFamily="2" charset="2"/>
                <a:buNone/>
              </a:pPr>
              <a:r>
                <a:rPr kumimoji="1" lang="zh-CN" altLang="en-US" sz="2400">
                  <a:latin typeface="Times New Roman" pitchFamily="18" charset="0"/>
                  <a:ea typeface="楷体_GB2312" pitchFamily="49" charset="-122"/>
                </a:rPr>
                <a:t>由最优性条件</a:t>
              </a:r>
              <a:endParaRPr kumimoji="1" lang="en-US" altLang="zh-CN" sz="2400"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23" name="矩形 11"/>
            <p:cNvSpPr>
              <a:spLocks noChangeArrowheads="1"/>
            </p:cNvSpPr>
            <p:nvPr/>
          </p:nvSpPr>
          <p:spPr bwMode="auto">
            <a:xfrm>
              <a:off x="6156176" y="5805264"/>
              <a:ext cx="1512168" cy="506998"/>
            </a:xfrm>
            <a:prstGeom prst="rect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342900" indent="-342900"/>
              <a:endParaRPr lang="zh-CN" altLang="en-US"/>
            </a:p>
          </p:txBody>
        </p:sp>
      </p:grpSp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7142897"/>
              </p:ext>
            </p:extLst>
          </p:nvPr>
        </p:nvGraphicFramePr>
        <p:xfrm>
          <a:off x="2281238" y="5103178"/>
          <a:ext cx="3803650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2209800" imgH="393700" progId="Equation.DSMT4">
                  <p:embed/>
                </p:oleObj>
              </mc:Choice>
              <mc:Fallback>
                <p:oleObj name="Equation" r:id="rId19" imgW="2209800" imgH="393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1238" y="5103178"/>
                        <a:ext cx="3803650" cy="67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8" name="组合 27"/>
          <p:cNvGrpSpPr>
            <a:grpSpLocks/>
          </p:cNvGrpSpPr>
          <p:nvPr/>
        </p:nvGrpSpPr>
        <p:grpSpPr bwMode="auto">
          <a:xfrm>
            <a:off x="755650" y="4482468"/>
            <a:ext cx="6337300" cy="507035"/>
            <a:chOff x="755576" y="4290154"/>
            <a:chExt cx="6336704" cy="506998"/>
          </a:xfrm>
        </p:grpSpPr>
        <p:sp>
          <p:nvSpPr>
            <p:cNvPr id="29" name="Rectangle 5"/>
            <p:cNvSpPr>
              <a:spLocks noChangeArrowheads="1"/>
            </p:cNvSpPr>
            <p:nvPr/>
          </p:nvSpPr>
          <p:spPr bwMode="auto">
            <a:xfrm>
              <a:off x="755576" y="4290154"/>
              <a:ext cx="6336704" cy="5069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25000"/>
                </a:lnSpc>
                <a:buClrTx/>
                <a:buFont typeface="Wingdings" pitchFamily="2" charset="2"/>
                <a:buNone/>
              </a:pPr>
              <a:r>
                <a:rPr kumimoji="1" lang="zh-CN" altLang="en-US" sz="2400">
                  <a:latin typeface="Times New Roman" pitchFamily="18" charset="0"/>
                  <a:ea typeface="楷体_GB2312" pitchFamily="49" charset="-122"/>
                </a:rPr>
                <a:t>联立求解系数</a:t>
              </a:r>
              <a:r>
                <a:rPr kumimoji="1" lang="en-US" altLang="zh-CN" sz="2400">
                  <a:latin typeface="Times New Roman" pitchFamily="18" charset="0"/>
                  <a:ea typeface="楷体_GB2312" pitchFamily="49" charset="-122"/>
                </a:rPr>
                <a:t> </a:t>
              </a:r>
              <a:r>
                <a:rPr kumimoji="1" lang="en-US" altLang="zh-CN" sz="2400" i="1">
                  <a:latin typeface="Times New Roman" pitchFamily="18" charset="0"/>
                  <a:ea typeface="楷体_GB2312" pitchFamily="49" charset="-122"/>
                </a:rPr>
                <a:t>b</a:t>
              </a:r>
              <a:r>
                <a:rPr kumimoji="1" lang="zh-CN" altLang="en-US" sz="2400">
                  <a:latin typeface="Times New Roman" pitchFamily="18" charset="0"/>
                  <a:ea typeface="楷体_GB2312" pitchFamily="49" charset="-122"/>
                </a:rPr>
                <a:t>和</a:t>
              </a:r>
              <a:r>
                <a:rPr kumimoji="1" lang="en-US" altLang="zh-CN" sz="2400" i="1">
                  <a:latin typeface="Times New Roman" pitchFamily="18" charset="0"/>
                  <a:ea typeface="楷体_GB2312" pitchFamily="49" charset="-122"/>
                </a:rPr>
                <a:t>c</a:t>
              </a:r>
              <a:r>
                <a:rPr kumimoji="1" lang="zh-CN" altLang="en-US" sz="2400">
                  <a:latin typeface="Times New Roman" pitchFamily="18" charset="0"/>
                  <a:ea typeface="楷体_GB2312" pitchFamily="49" charset="-122"/>
                </a:rPr>
                <a:t>，得到近似函数          。</a:t>
              </a:r>
              <a:endParaRPr kumimoji="1" lang="en-US" altLang="zh-CN" sz="2400">
                <a:latin typeface="Times New Roman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30" name="对象 26"/>
            <p:cNvGraphicFramePr>
              <a:graphicFrameLocks noChangeAspect="1"/>
            </p:cNvGraphicFramePr>
            <p:nvPr/>
          </p:nvGraphicFramePr>
          <p:xfrm>
            <a:off x="5593754" y="4378052"/>
            <a:ext cx="706438" cy="419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1" imgW="342751" imgH="203112" progId="Equation.DSMT4">
                    <p:embed/>
                  </p:oleObj>
                </mc:Choice>
                <mc:Fallback>
                  <p:oleObj name="Equation" r:id="rId21" imgW="342751" imgH="203112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93754" y="4378052"/>
                          <a:ext cx="706438" cy="4191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0798034"/>
              </p:ext>
            </p:extLst>
          </p:nvPr>
        </p:nvGraphicFramePr>
        <p:xfrm>
          <a:off x="837922" y="3539490"/>
          <a:ext cx="2362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2361960" imgH="406080" progId="Equation.DSMT4">
                  <p:embed/>
                </p:oleObj>
              </mc:Choice>
              <mc:Fallback>
                <p:oleObj name="Equation" r:id="rId22" imgW="236196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837922" y="3539490"/>
                        <a:ext cx="2362200" cy="40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8275964"/>
              </p:ext>
            </p:extLst>
          </p:nvPr>
        </p:nvGraphicFramePr>
        <p:xfrm>
          <a:off x="7092950" y="3549650"/>
          <a:ext cx="4343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4343400" imgH="406080" progId="Equation.DSMT4">
                  <p:embed/>
                </p:oleObj>
              </mc:Choice>
              <mc:Fallback>
                <p:oleObj name="Equation" r:id="rId24" imgW="434340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7092950" y="3549650"/>
                        <a:ext cx="4343400" cy="40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矩形 30"/>
          <p:cNvSpPr/>
          <p:nvPr/>
        </p:nvSpPr>
        <p:spPr>
          <a:xfrm>
            <a:off x="425767" y="921059"/>
            <a:ext cx="201689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kumimoji="1"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抛物线法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623472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Picture 2" descr="https://timgsa.baidu.com/timg?image&amp;quality=80&amp;size=b9999_10000&amp;sec=1588692978485&amp;di=455fcb5487d35872cb916953400ed65c&amp;imgtype=0&amp;src=http%3A%2F%2Fimg2.imgtn.bdimg.com%2Fit%2Fu%3D2914887327%2C667118234%26fm%3D214%26gp%3D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7606" y="18434"/>
            <a:ext cx="1024261" cy="1014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3" name="Picture 4" descr="https://timgsa.baidu.com/timg?image&amp;quality=80&amp;size=b9999_10000&amp;sec=1588692981859&amp;di=9b7afc46b400c1cc6e18420af80ca174&amp;imgtype=0&amp;src=http%3A%2F%2Fimg1.imgtn.bdimg.com%2Fit%2Fu%3D3942671111%2C3829192374%26fm%3D214%26gp%3D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7556" y="164014"/>
            <a:ext cx="2969982" cy="578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直接连接符 11"/>
          <p:cNvCxnSpPr/>
          <p:nvPr/>
        </p:nvCxnSpPr>
        <p:spPr>
          <a:xfrm>
            <a:off x="81280" y="809299"/>
            <a:ext cx="7786326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8"/>
          <p:cNvSpPr txBox="1">
            <a:spLocks noChangeArrowheads="1"/>
          </p:cNvSpPr>
          <p:nvPr/>
        </p:nvSpPr>
        <p:spPr bwMode="auto">
          <a:xfrm>
            <a:off x="837922" y="153961"/>
            <a:ext cx="648743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b="1" dirty="0">
                <a:solidFill>
                  <a:srgbClr val="0046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3 </a:t>
            </a:r>
            <a:r>
              <a:rPr lang="zh-CN" altLang="en-US" sz="3600" b="1" dirty="0">
                <a:solidFill>
                  <a:srgbClr val="0046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函数逼近法</a:t>
            </a:r>
          </a:p>
        </p:txBody>
      </p:sp>
      <p:sp>
        <p:nvSpPr>
          <p:cNvPr id="26" name="燕尾形 25"/>
          <p:cNvSpPr/>
          <p:nvPr/>
        </p:nvSpPr>
        <p:spPr bwMode="auto">
          <a:xfrm>
            <a:off x="295275" y="273195"/>
            <a:ext cx="276225" cy="349904"/>
          </a:xfrm>
          <a:prstGeom prst="chevron">
            <a:avLst>
              <a:gd name="adj" fmla="val 37480"/>
            </a:avLst>
          </a:prstGeom>
          <a:solidFill>
            <a:srgbClr val="00467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27" name="燕尾形 26"/>
          <p:cNvSpPr/>
          <p:nvPr/>
        </p:nvSpPr>
        <p:spPr bwMode="auto">
          <a:xfrm>
            <a:off x="563432" y="274629"/>
            <a:ext cx="276225" cy="349904"/>
          </a:xfrm>
          <a:prstGeom prst="chevron">
            <a:avLst>
              <a:gd name="adj" fmla="val 37480"/>
            </a:avLst>
          </a:prstGeom>
          <a:solidFill>
            <a:srgbClr val="00467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25767" y="921059"/>
            <a:ext cx="201689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kumimoji="1"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抛物线法</a:t>
            </a:r>
            <a:endParaRPr lang="zh-CN" altLang="en-US" sz="2800" dirty="0"/>
          </a:p>
        </p:txBody>
      </p:sp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2300" y="1484313"/>
            <a:ext cx="5495925" cy="3381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Rectangle 5"/>
          <p:cNvSpPr>
            <a:spLocks noChangeArrowheads="1"/>
          </p:cNvSpPr>
          <p:nvPr/>
        </p:nvSpPr>
        <p:spPr bwMode="auto">
          <a:xfrm>
            <a:off x="611188" y="5013325"/>
            <a:ext cx="8208962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25000"/>
              </a:lnSpc>
              <a:buClrTx/>
              <a:buFont typeface="Wingdings" pitchFamily="2" charset="2"/>
              <a:buNone/>
            </a:pPr>
            <a:r>
              <a:rPr kumimoji="1" lang="zh-CN" altLang="en-US" sz="2400" dirty="0">
                <a:latin typeface="Times New Roman" pitchFamily="18" charset="0"/>
                <a:ea typeface="楷体_GB2312" pitchFamily="49" charset="-122"/>
              </a:rPr>
              <a:t>令</a:t>
            </a:r>
            <a:r>
              <a:rPr kumimoji="1" lang="zh-CN" altLang="en-US" sz="2400" dirty="0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rPr>
              <a:t>                      </a:t>
            </a:r>
            <a:r>
              <a:rPr kumimoji="1" lang="zh-CN" altLang="en-US" sz="2400" dirty="0">
                <a:latin typeface="Times New Roman" pitchFamily="18" charset="0"/>
                <a:ea typeface="楷体_GB2312" pitchFamily="49" charset="-122"/>
              </a:rPr>
              <a:t>，从 </a:t>
            </a:r>
            <a:r>
              <a:rPr kumimoji="1" lang="zh-CN" altLang="en-US" sz="2400" dirty="0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rPr>
              <a:t>                            </a:t>
            </a:r>
            <a:r>
              <a:rPr kumimoji="1" lang="zh-CN" altLang="en-US" sz="2400" dirty="0">
                <a:latin typeface="Times New Roman" pitchFamily="18" charset="0"/>
                <a:ea typeface="楷体_GB2312" pitchFamily="49" charset="-122"/>
              </a:rPr>
              <a:t>中</a:t>
            </a:r>
            <a:r>
              <a:rPr kumimoji="1" lang="zh-CN" altLang="en-US" sz="2400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选出目标函数值最小的点</a:t>
            </a:r>
            <a:r>
              <a:rPr kumimoji="1" lang="zh-CN" altLang="en-US" sz="2400" dirty="0">
                <a:latin typeface="Times New Roman" pitchFamily="18" charset="0"/>
                <a:ea typeface="楷体_GB2312" pitchFamily="49" charset="-122"/>
              </a:rPr>
              <a:t>及其</a:t>
            </a:r>
            <a:r>
              <a:rPr kumimoji="1" lang="zh-CN" altLang="en-US" sz="2400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左右两点</a:t>
            </a:r>
            <a:r>
              <a:rPr kumimoji="1" lang="zh-CN" altLang="en-US" sz="2400" dirty="0">
                <a:latin typeface="Times New Roman" pitchFamily="18" charset="0"/>
                <a:ea typeface="楷体_GB2312" pitchFamily="49" charset="-122"/>
              </a:rPr>
              <a:t>，构造新的方程组求解系数，计算新的估计值        ，上述过程迭代，直到收敛                                 或</a:t>
            </a:r>
            <a:endParaRPr kumimoji="1" lang="en-US" altLang="zh-CN" sz="2400" dirty="0">
              <a:latin typeface="Times New Roman" pitchFamily="18" charset="0"/>
              <a:ea typeface="楷体_GB2312" pitchFamily="49" charset="-122"/>
            </a:endParaRPr>
          </a:p>
        </p:txBody>
      </p:sp>
      <p:graphicFrame>
        <p:nvGraphicFramePr>
          <p:cNvPr id="34" name="对象 18"/>
          <p:cNvGraphicFramePr>
            <a:graphicFrameLocks noChangeAspect="1"/>
          </p:cNvGraphicFramePr>
          <p:nvPr/>
        </p:nvGraphicFramePr>
        <p:xfrm>
          <a:off x="1042988" y="5076825"/>
          <a:ext cx="1597025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774364" imgH="203112" progId="Equation.DSMT4">
                  <p:embed/>
                </p:oleObj>
              </mc:Choice>
              <mc:Fallback>
                <p:oleObj name="Equation" r:id="rId6" imgW="774364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5076825"/>
                        <a:ext cx="1597025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对象 19"/>
          <p:cNvGraphicFramePr>
            <a:graphicFrameLocks noChangeAspect="1"/>
          </p:cNvGraphicFramePr>
          <p:nvPr/>
        </p:nvGraphicFramePr>
        <p:xfrm>
          <a:off x="3322638" y="5033963"/>
          <a:ext cx="2119312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028700" imgH="228600" progId="Equation.DSMT4">
                  <p:embed/>
                </p:oleObj>
              </mc:Choice>
              <mc:Fallback>
                <p:oleObj name="Equation" r:id="rId8" imgW="10287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2638" y="5033963"/>
                        <a:ext cx="2119312" cy="471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对象 21"/>
          <p:cNvGraphicFramePr>
            <a:graphicFrameLocks noChangeAspect="1"/>
          </p:cNvGraphicFramePr>
          <p:nvPr/>
        </p:nvGraphicFramePr>
        <p:xfrm>
          <a:off x="1306513" y="5999163"/>
          <a:ext cx="601662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91973" imgH="203112" progId="Equation.DSMT4">
                  <p:embed/>
                </p:oleObj>
              </mc:Choice>
              <mc:Fallback>
                <p:oleObj name="Equation" r:id="rId10" imgW="291973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6513" y="5999163"/>
                        <a:ext cx="601662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0358827"/>
              </p:ext>
            </p:extLst>
          </p:nvPr>
        </p:nvGraphicFramePr>
        <p:xfrm>
          <a:off x="5664200" y="5942013"/>
          <a:ext cx="2381250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155600" imgH="266400" progId="Equation.DSMT4">
                  <p:embed/>
                </p:oleObj>
              </mc:Choice>
              <mc:Fallback>
                <p:oleObj name="Equation" r:id="rId12" imgW="1155600" imgH="26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4200" y="5942013"/>
                        <a:ext cx="2381250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1942183"/>
              </p:ext>
            </p:extLst>
          </p:nvPr>
        </p:nvGraphicFramePr>
        <p:xfrm>
          <a:off x="8504873" y="6049328"/>
          <a:ext cx="1447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447560" imgH="431640" progId="Equation.DSMT4">
                  <p:embed/>
                </p:oleObj>
              </mc:Choice>
              <mc:Fallback>
                <p:oleObj name="Equation" r:id="rId14" imgW="144756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8504873" y="6049328"/>
                        <a:ext cx="144780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325359" y="2953246"/>
            <a:ext cx="48136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如何确保初始满足初始要求的三个点，应用进退法。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1080411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Picture 2" descr="https://timgsa.baidu.com/timg?image&amp;quality=80&amp;size=b9999_10000&amp;sec=1588692978485&amp;di=455fcb5487d35872cb916953400ed65c&amp;imgtype=0&amp;src=http%3A%2F%2Fimg2.imgtn.bdimg.com%2Fit%2Fu%3D2914887327%2C667118234%26fm%3D214%26gp%3D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7606" y="18434"/>
            <a:ext cx="1024261" cy="1014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3" name="Picture 4" descr="https://timgsa.baidu.com/timg?image&amp;quality=80&amp;size=b9999_10000&amp;sec=1588692981859&amp;di=9b7afc46b400c1cc6e18420af80ca174&amp;imgtype=0&amp;src=http%3A%2F%2Fimg1.imgtn.bdimg.com%2Fit%2Fu%3D3942671111%2C3829192374%26fm%3D214%26gp%3D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7556" y="164014"/>
            <a:ext cx="2969982" cy="578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直接连接符 11"/>
          <p:cNvCxnSpPr/>
          <p:nvPr/>
        </p:nvCxnSpPr>
        <p:spPr>
          <a:xfrm>
            <a:off x="81280" y="809299"/>
            <a:ext cx="7786326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8"/>
          <p:cNvSpPr txBox="1">
            <a:spLocks noChangeArrowheads="1"/>
          </p:cNvSpPr>
          <p:nvPr/>
        </p:nvSpPr>
        <p:spPr bwMode="auto">
          <a:xfrm>
            <a:off x="837922" y="153961"/>
            <a:ext cx="648743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b="1" dirty="0">
                <a:solidFill>
                  <a:srgbClr val="0046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3 </a:t>
            </a:r>
            <a:r>
              <a:rPr lang="zh-CN" altLang="en-US" sz="3600" b="1" dirty="0">
                <a:solidFill>
                  <a:srgbClr val="0046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函数逼近法</a:t>
            </a:r>
          </a:p>
        </p:txBody>
      </p:sp>
      <p:sp>
        <p:nvSpPr>
          <p:cNvPr id="26" name="燕尾形 25"/>
          <p:cNvSpPr/>
          <p:nvPr/>
        </p:nvSpPr>
        <p:spPr bwMode="auto">
          <a:xfrm>
            <a:off x="295275" y="273195"/>
            <a:ext cx="276225" cy="349904"/>
          </a:xfrm>
          <a:prstGeom prst="chevron">
            <a:avLst>
              <a:gd name="adj" fmla="val 37480"/>
            </a:avLst>
          </a:prstGeom>
          <a:solidFill>
            <a:srgbClr val="00467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27" name="燕尾形 26"/>
          <p:cNvSpPr/>
          <p:nvPr/>
        </p:nvSpPr>
        <p:spPr bwMode="auto">
          <a:xfrm>
            <a:off x="563432" y="274629"/>
            <a:ext cx="276225" cy="349904"/>
          </a:xfrm>
          <a:prstGeom prst="chevron">
            <a:avLst>
              <a:gd name="adj" fmla="val 37480"/>
            </a:avLst>
          </a:prstGeom>
          <a:solidFill>
            <a:srgbClr val="00467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25767" y="921059"/>
            <a:ext cx="23759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kumimoji="1"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三次插值法</a:t>
            </a:r>
            <a:endParaRPr lang="zh-CN" altLang="en-US" sz="2800" dirty="0"/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755650" y="1503998"/>
            <a:ext cx="8208963" cy="506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25000"/>
              </a:lnSpc>
              <a:buClrTx/>
              <a:buFont typeface="Wingdings" pitchFamily="2" charset="2"/>
              <a:buNone/>
            </a:pPr>
            <a:r>
              <a:rPr kumimoji="1" lang="zh-CN" altLang="en-US" sz="2400" dirty="0">
                <a:latin typeface="Times New Roman" pitchFamily="18" charset="0"/>
                <a:ea typeface="楷体_GB2312" pitchFamily="49" charset="-122"/>
              </a:rPr>
              <a:t>思路：在极小点附近，用</a:t>
            </a:r>
            <a:r>
              <a:rPr kumimoji="1" lang="zh-CN" altLang="en-US" sz="2400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三次多项式         逼近</a:t>
            </a:r>
            <a:r>
              <a:rPr kumimoji="1" lang="zh-CN" altLang="en-US" sz="2400" dirty="0">
                <a:latin typeface="Times New Roman" pitchFamily="18" charset="0"/>
                <a:ea typeface="楷体_GB2312" pitchFamily="49" charset="-122"/>
              </a:rPr>
              <a:t>目标函数 </a:t>
            </a:r>
            <a:r>
              <a:rPr kumimoji="1" lang="en-US" altLang="zh-CN" sz="2400" i="1" dirty="0">
                <a:latin typeface="Times New Roman" pitchFamily="18" charset="0"/>
                <a:ea typeface="楷体_GB2312" pitchFamily="49" charset="-122"/>
              </a:rPr>
              <a:t>f</a:t>
            </a:r>
            <a:r>
              <a:rPr kumimoji="1" lang="en-US" altLang="zh-CN" sz="2400" dirty="0">
                <a:latin typeface="Times New Roman" pitchFamily="18" charset="0"/>
                <a:ea typeface="楷体_GB2312" pitchFamily="49" charset="-122"/>
              </a:rPr>
              <a:t> (</a:t>
            </a:r>
            <a:r>
              <a:rPr kumimoji="1" lang="en-US" altLang="zh-CN" sz="2400" i="1" dirty="0">
                <a:latin typeface="Times New Roman" pitchFamily="18" charset="0"/>
                <a:ea typeface="楷体_GB2312" pitchFamily="49" charset="-122"/>
              </a:rPr>
              <a:t>x</a:t>
            </a:r>
            <a:r>
              <a:rPr kumimoji="1" lang="en-US" altLang="zh-CN" sz="2400" dirty="0">
                <a:latin typeface="Times New Roman" pitchFamily="18" charset="0"/>
                <a:ea typeface="楷体_GB2312" pitchFamily="49" charset="-122"/>
              </a:rPr>
              <a:t>)</a:t>
            </a:r>
          </a:p>
        </p:txBody>
      </p:sp>
      <p:graphicFrame>
        <p:nvGraphicFramePr>
          <p:cNvPr id="19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7759610"/>
              </p:ext>
            </p:extLst>
          </p:nvPr>
        </p:nvGraphicFramePr>
        <p:xfrm>
          <a:off x="2009775" y="2169160"/>
          <a:ext cx="51546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997200" imgH="228600" progId="Equation.DSMT4">
                  <p:embed/>
                </p:oleObj>
              </mc:Choice>
              <mc:Fallback>
                <p:oleObj name="Equation" r:id="rId5" imgW="29972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9775" y="2169160"/>
                        <a:ext cx="5154613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4252802"/>
              </p:ext>
            </p:extLst>
          </p:nvPr>
        </p:nvGraphicFramePr>
        <p:xfrm>
          <a:off x="2740025" y="3837623"/>
          <a:ext cx="2119313" cy="162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231366" imgH="939392" progId="Equation.DSMT4">
                  <p:embed/>
                </p:oleObj>
              </mc:Choice>
              <mc:Fallback>
                <p:oleObj name="Equation" r:id="rId7" imgW="1231366" imgH="93939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0025" y="3837623"/>
                        <a:ext cx="2119313" cy="162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1539495"/>
              </p:ext>
            </p:extLst>
          </p:nvPr>
        </p:nvGraphicFramePr>
        <p:xfrm>
          <a:off x="5724525" y="1575435"/>
          <a:ext cx="706438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342751" imgH="203112" progId="Equation.DSMT4">
                  <p:embed/>
                </p:oleObj>
              </mc:Choice>
              <mc:Fallback>
                <p:oleObj name="Equation" r:id="rId9" imgW="342751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4525" y="1575435"/>
                        <a:ext cx="706438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2" name="组合 12"/>
          <p:cNvGrpSpPr>
            <a:grpSpLocks/>
          </p:cNvGrpSpPr>
          <p:nvPr/>
        </p:nvGrpSpPr>
        <p:grpSpPr bwMode="auto">
          <a:xfrm>
            <a:off x="539750" y="2583499"/>
            <a:ext cx="8424863" cy="506998"/>
            <a:chOff x="539552" y="2420888"/>
            <a:chExt cx="8424936" cy="506962"/>
          </a:xfrm>
        </p:grpSpPr>
        <p:sp>
          <p:nvSpPr>
            <p:cNvPr id="23" name="Rectangle 5"/>
            <p:cNvSpPr>
              <a:spLocks noChangeArrowheads="1"/>
            </p:cNvSpPr>
            <p:nvPr/>
          </p:nvSpPr>
          <p:spPr bwMode="auto">
            <a:xfrm>
              <a:off x="539552" y="2420888"/>
              <a:ext cx="8424936" cy="506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25000"/>
                </a:lnSpc>
                <a:buClrTx/>
                <a:buFont typeface="Wingdings" pitchFamily="2" charset="2"/>
                <a:buNone/>
              </a:pPr>
              <a:r>
                <a:rPr kumimoji="1" lang="zh-CN" altLang="en-US" sz="2400" dirty="0">
                  <a:latin typeface="Times New Roman" pitchFamily="18" charset="0"/>
                  <a:ea typeface="楷体_GB2312" pitchFamily="49" charset="-122"/>
                </a:rPr>
                <a:t>令</a:t>
              </a:r>
              <a:r>
                <a:rPr kumimoji="1" lang="zh-CN" altLang="en-US" sz="2400" dirty="0">
                  <a:solidFill>
                    <a:schemeClr val="bg2"/>
                  </a:solidFill>
                  <a:latin typeface="Times New Roman" pitchFamily="18" charset="0"/>
                  <a:ea typeface="楷体_GB2312" pitchFamily="49" charset="-122"/>
                </a:rPr>
                <a:t>        </a:t>
              </a:r>
              <a:r>
                <a:rPr kumimoji="1" lang="zh-CN" altLang="en-US" sz="2400" dirty="0">
                  <a:latin typeface="Times New Roman" pitchFamily="18" charset="0"/>
                  <a:ea typeface="楷体_GB2312" pitchFamily="49" charset="-122"/>
                </a:rPr>
                <a:t>与函数           在两点处有相同的函数值及相同的导数</a:t>
              </a:r>
              <a:endParaRPr kumimoji="1" lang="en-US" altLang="zh-CN" sz="2400" dirty="0">
                <a:latin typeface="Times New Roman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24" name="对象 1"/>
            <p:cNvGraphicFramePr>
              <a:graphicFrameLocks noChangeAspect="1"/>
            </p:cNvGraphicFramePr>
            <p:nvPr/>
          </p:nvGraphicFramePr>
          <p:xfrm>
            <a:off x="913234" y="2482106"/>
            <a:ext cx="706438" cy="419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1" imgW="342751" imgH="203112" progId="Equation.DSMT4">
                    <p:embed/>
                  </p:oleObj>
                </mc:Choice>
                <mc:Fallback>
                  <p:oleObj name="Equation" r:id="rId11" imgW="342751" imgH="203112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3234" y="2482106"/>
                          <a:ext cx="706438" cy="4191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" name="对象 2"/>
            <p:cNvGraphicFramePr>
              <a:graphicFrameLocks noChangeAspect="1"/>
            </p:cNvGraphicFramePr>
            <p:nvPr/>
          </p:nvGraphicFramePr>
          <p:xfrm>
            <a:off x="2472060" y="2481784"/>
            <a:ext cx="758825" cy="419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3" imgW="368140" imgH="203112" progId="Equation.DSMT4">
                    <p:embed/>
                  </p:oleObj>
                </mc:Choice>
                <mc:Fallback>
                  <p:oleObj name="Equation" r:id="rId13" imgW="368140" imgH="203112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72060" y="2481784"/>
                          <a:ext cx="758825" cy="4191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9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3323855"/>
              </p:ext>
            </p:extLst>
          </p:nvPr>
        </p:nvGraphicFramePr>
        <p:xfrm>
          <a:off x="2352675" y="3231198"/>
          <a:ext cx="1282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622030" imgH="203112" progId="Equation.DSMT4">
                  <p:embed/>
                </p:oleObj>
              </mc:Choice>
              <mc:Fallback>
                <p:oleObj name="Equation" r:id="rId15" imgW="622030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2675" y="3231198"/>
                        <a:ext cx="12827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Rectangle 5"/>
          <p:cNvSpPr>
            <a:spLocks noChangeArrowheads="1"/>
          </p:cNvSpPr>
          <p:nvPr/>
        </p:nvSpPr>
        <p:spPr bwMode="auto">
          <a:xfrm>
            <a:off x="1052513" y="5485448"/>
            <a:ext cx="6399212" cy="506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25000"/>
              </a:lnSpc>
              <a:buClrTx/>
              <a:buFont typeface="Wingdings" pitchFamily="2" charset="2"/>
              <a:buNone/>
            </a:pPr>
            <a:r>
              <a:rPr kumimoji="1" lang="zh-CN" altLang="en-US" sz="2400" dirty="0">
                <a:latin typeface="Times New Roman" pitchFamily="18" charset="0"/>
                <a:ea typeface="楷体_GB2312" pitchFamily="49" charset="-122"/>
              </a:rPr>
              <a:t>联立</a:t>
            </a:r>
            <a:r>
              <a:rPr kumimoji="1" lang="zh-CN" altLang="en-US" sz="2400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求解系数</a:t>
            </a:r>
            <a:r>
              <a:rPr kumimoji="1" lang="en-US" altLang="zh-CN" sz="2400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2400" i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a</a:t>
            </a:r>
            <a:r>
              <a:rPr kumimoji="1" lang="en-US" altLang="zh-CN" sz="2400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, </a:t>
            </a:r>
            <a:r>
              <a:rPr kumimoji="1" lang="en-US" altLang="zh-CN" sz="2400" i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b</a:t>
            </a:r>
            <a:r>
              <a:rPr kumimoji="1" lang="en-US" altLang="zh-CN" sz="2400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, </a:t>
            </a:r>
            <a:r>
              <a:rPr kumimoji="1" lang="en-US" altLang="zh-CN" sz="2400" i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c, d</a:t>
            </a:r>
            <a:r>
              <a:rPr kumimoji="1" lang="zh-CN" altLang="en-US" sz="2400" dirty="0">
                <a:latin typeface="Times New Roman" pitchFamily="18" charset="0"/>
                <a:ea typeface="楷体_GB2312" pitchFamily="49" charset="-122"/>
              </a:rPr>
              <a:t>，得到多项式          。</a:t>
            </a:r>
            <a:endParaRPr kumimoji="1" lang="en-US" altLang="zh-CN" sz="2400" dirty="0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38" name="Rectangle 5"/>
          <p:cNvSpPr>
            <a:spLocks noChangeArrowheads="1"/>
          </p:cNvSpPr>
          <p:nvPr/>
        </p:nvSpPr>
        <p:spPr bwMode="auto">
          <a:xfrm>
            <a:off x="1042988" y="6061710"/>
            <a:ext cx="6842125" cy="506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25000"/>
              </a:lnSpc>
              <a:buClrTx/>
              <a:buFont typeface="Wingdings" pitchFamily="2" charset="2"/>
              <a:buNone/>
            </a:pPr>
            <a:r>
              <a:rPr kumimoji="1" lang="zh-CN" altLang="en-US" sz="2400" dirty="0">
                <a:latin typeface="Times New Roman" pitchFamily="18" charset="0"/>
                <a:ea typeface="楷体_GB2312" pitchFamily="49" charset="-122"/>
              </a:rPr>
              <a:t>用多项式           的极小点估计            的极小点。</a:t>
            </a:r>
            <a:endParaRPr kumimoji="1" lang="en-US" altLang="zh-CN" sz="2400" dirty="0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39" name="Rectangle 5"/>
          <p:cNvSpPr>
            <a:spLocks noChangeArrowheads="1"/>
          </p:cNvSpPr>
          <p:nvPr/>
        </p:nvSpPr>
        <p:spPr bwMode="auto">
          <a:xfrm>
            <a:off x="709613" y="3147060"/>
            <a:ext cx="7175500" cy="506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25000"/>
              </a:lnSpc>
              <a:buClrTx/>
              <a:buFont typeface="Wingdings" pitchFamily="2" charset="2"/>
              <a:buNone/>
            </a:pPr>
            <a:r>
              <a:rPr kumimoji="1" lang="zh-CN" altLang="en-US" sz="2400" dirty="0">
                <a:latin typeface="Times New Roman" pitchFamily="18" charset="0"/>
                <a:ea typeface="楷体_GB2312" pitchFamily="49" charset="-122"/>
              </a:rPr>
              <a:t>选择初始点                  ，使得</a:t>
            </a:r>
            <a:endParaRPr kumimoji="1" lang="en-US" altLang="zh-CN" sz="2400" dirty="0">
              <a:latin typeface="Times New Roman" pitchFamily="18" charset="0"/>
              <a:ea typeface="楷体_GB2312" pitchFamily="49" charset="-122"/>
            </a:endParaRPr>
          </a:p>
        </p:txBody>
      </p:sp>
      <p:graphicFrame>
        <p:nvGraphicFramePr>
          <p:cNvPr id="40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5398348"/>
              </p:ext>
            </p:extLst>
          </p:nvPr>
        </p:nvGraphicFramePr>
        <p:xfrm>
          <a:off x="4672013" y="3191510"/>
          <a:ext cx="3140075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1524000" imgH="228600" progId="Equation.DSMT4">
                  <p:embed/>
                </p:oleObj>
              </mc:Choice>
              <mc:Fallback>
                <p:oleObj name="Equation" r:id="rId17" imgW="15240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2013" y="3191510"/>
                        <a:ext cx="3140075" cy="471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2998154"/>
              </p:ext>
            </p:extLst>
          </p:nvPr>
        </p:nvGraphicFramePr>
        <p:xfrm>
          <a:off x="2497138" y="6123623"/>
          <a:ext cx="706437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342751" imgH="203112" progId="Equation.DSMT4">
                  <p:embed/>
                </p:oleObj>
              </mc:Choice>
              <mc:Fallback>
                <p:oleObj name="Equation" r:id="rId19" imgW="342751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7138" y="6123623"/>
                        <a:ext cx="706437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6837053"/>
              </p:ext>
            </p:extLst>
          </p:nvPr>
        </p:nvGraphicFramePr>
        <p:xfrm>
          <a:off x="5108575" y="6133148"/>
          <a:ext cx="758825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368140" imgH="203112" progId="Equation.DSMT4">
                  <p:embed/>
                </p:oleObj>
              </mc:Choice>
              <mc:Fallback>
                <p:oleObj name="Equation" r:id="rId20" imgW="368140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8575" y="6133148"/>
                        <a:ext cx="758825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0217760"/>
              </p:ext>
            </p:extLst>
          </p:nvPr>
        </p:nvGraphicFramePr>
        <p:xfrm>
          <a:off x="6011863" y="5536248"/>
          <a:ext cx="706437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342751" imgH="203112" progId="Equation.DSMT4">
                  <p:embed/>
                </p:oleObj>
              </mc:Choice>
              <mc:Fallback>
                <p:oleObj name="Equation" r:id="rId21" imgW="342751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1863" y="5536248"/>
                        <a:ext cx="706437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2413" name="Picture 13" descr="https://bkimg.cdn.bcebos.com/pic/adaf2edda3cc7cd9a71243ee3401213fb80e91cd?x-bce-process=image/watermark,image_d2F0ZXIvYmFpa2U4MA==,g_7,xp_5,yp_5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7592" y="3248660"/>
            <a:ext cx="3803197" cy="298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221321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Picture 2" descr="https://timgsa.baidu.com/timg?image&amp;quality=80&amp;size=b9999_10000&amp;sec=1588692978485&amp;di=455fcb5487d35872cb916953400ed65c&amp;imgtype=0&amp;src=http%3A%2F%2Fimg2.imgtn.bdimg.com%2Fit%2Fu%3D2914887327%2C667118234%26fm%3D214%26gp%3D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7606" y="18434"/>
            <a:ext cx="1024261" cy="1014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3" name="Picture 4" descr="https://timgsa.baidu.com/timg?image&amp;quality=80&amp;size=b9999_10000&amp;sec=1588692981859&amp;di=9b7afc46b400c1cc6e18420af80ca174&amp;imgtype=0&amp;src=http%3A%2F%2Fimg1.imgtn.bdimg.com%2Fit%2Fu%3D3942671111%2C3829192374%26fm%3D214%26gp%3D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7556" y="164014"/>
            <a:ext cx="2969982" cy="578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直接连接符 11"/>
          <p:cNvCxnSpPr/>
          <p:nvPr/>
        </p:nvCxnSpPr>
        <p:spPr>
          <a:xfrm>
            <a:off x="81280" y="809299"/>
            <a:ext cx="7786326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8"/>
          <p:cNvSpPr txBox="1">
            <a:spLocks noChangeArrowheads="1"/>
          </p:cNvSpPr>
          <p:nvPr/>
        </p:nvSpPr>
        <p:spPr bwMode="auto">
          <a:xfrm>
            <a:off x="837922" y="153961"/>
            <a:ext cx="648743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b="1" dirty="0">
                <a:solidFill>
                  <a:srgbClr val="0046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3 </a:t>
            </a:r>
            <a:r>
              <a:rPr lang="zh-CN" altLang="en-US" sz="3600" b="1" dirty="0">
                <a:solidFill>
                  <a:srgbClr val="0046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函数逼近法</a:t>
            </a:r>
          </a:p>
        </p:txBody>
      </p:sp>
      <p:sp>
        <p:nvSpPr>
          <p:cNvPr id="26" name="燕尾形 25"/>
          <p:cNvSpPr/>
          <p:nvPr/>
        </p:nvSpPr>
        <p:spPr bwMode="auto">
          <a:xfrm>
            <a:off x="295275" y="273195"/>
            <a:ext cx="276225" cy="349904"/>
          </a:xfrm>
          <a:prstGeom prst="chevron">
            <a:avLst>
              <a:gd name="adj" fmla="val 37480"/>
            </a:avLst>
          </a:prstGeom>
          <a:solidFill>
            <a:srgbClr val="00467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27" name="燕尾形 26"/>
          <p:cNvSpPr/>
          <p:nvPr/>
        </p:nvSpPr>
        <p:spPr bwMode="auto">
          <a:xfrm>
            <a:off x="563432" y="274629"/>
            <a:ext cx="276225" cy="349904"/>
          </a:xfrm>
          <a:prstGeom prst="chevron">
            <a:avLst>
              <a:gd name="adj" fmla="val 37480"/>
            </a:avLst>
          </a:prstGeom>
          <a:solidFill>
            <a:srgbClr val="00467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25767" y="921059"/>
            <a:ext cx="23759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kumimoji="1"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三次插值法</a:t>
            </a:r>
            <a:endParaRPr lang="zh-CN" altLang="en-US" sz="2800" dirty="0"/>
          </a:p>
        </p:txBody>
      </p:sp>
      <p:pic>
        <p:nvPicPr>
          <p:cNvPr id="10752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80" y="1444279"/>
            <a:ext cx="10342880" cy="3765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7524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75" y="5176519"/>
            <a:ext cx="6037489" cy="1252220"/>
          </a:xfrm>
          <a:prstGeom prst="rect">
            <a:avLst/>
          </a:prstGeom>
          <a:noFill/>
          <a:ln w="19050">
            <a:solidFill>
              <a:srgbClr val="C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7526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3996" y="5497376"/>
            <a:ext cx="5402262" cy="610505"/>
          </a:xfrm>
          <a:prstGeom prst="rect">
            <a:avLst/>
          </a:prstGeom>
          <a:noFill/>
          <a:ln w="12700">
            <a:solidFill>
              <a:srgbClr val="C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356921" y="6107881"/>
            <a:ext cx="1361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9.3 .51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89198023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Picture 2" descr="https://timgsa.baidu.com/timg?image&amp;quality=80&amp;size=b9999_10000&amp;sec=1588692978485&amp;di=455fcb5487d35872cb916953400ed65c&amp;imgtype=0&amp;src=http%3A%2F%2Fimg2.imgtn.bdimg.com%2Fit%2Fu%3D2914887327%2C667118234%26fm%3D214%26gp%3D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7606" y="18434"/>
            <a:ext cx="1024261" cy="1014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3" name="Picture 4" descr="https://timgsa.baidu.com/timg?image&amp;quality=80&amp;size=b9999_10000&amp;sec=1588692981859&amp;di=9b7afc46b400c1cc6e18420af80ca174&amp;imgtype=0&amp;src=http%3A%2F%2Fimg1.imgtn.bdimg.com%2Fit%2Fu%3D3942671111%2C3829192374%26fm%3D214%26gp%3D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7556" y="164014"/>
            <a:ext cx="2969982" cy="578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直接连接符 11"/>
          <p:cNvCxnSpPr/>
          <p:nvPr/>
        </p:nvCxnSpPr>
        <p:spPr>
          <a:xfrm>
            <a:off x="81280" y="809299"/>
            <a:ext cx="7786326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8"/>
          <p:cNvSpPr txBox="1">
            <a:spLocks noChangeArrowheads="1"/>
          </p:cNvSpPr>
          <p:nvPr/>
        </p:nvSpPr>
        <p:spPr bwMode="auto">
          <a:xfrm>
            <a:off x="837922" y="153961"/>
            <a:ext cx="648743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b="1" dirty="0">
                <a:solidFill>
                  <a:srgbClr val="0046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3 </a:t>
            </a:r>
            <a:r>
              <a:rPr lang="zh-CN" altLang="en-US" sz="3600" b="1" dirty="0">
                <a:solidFill>
                  <a:srgbClr val="0046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函数逼近法</a:t>
            </a:r>
          </a:p>
        </p:txBody>
      </p:sp>
      <p:sp>
        <p:nvSpPr>
          <p:cNvPr id="26" name="燕尾形 25"/>
          <p:cNvSpPr/>
          <p:nvPr/>
        </p:nvSpPr>
        <p:spPr bwMode="auto">
          <a:xfrm>
            <a:off x="295275" y="273195"/>
            <a:ext cx="276225" cy="349904"/>
          </a:xfrm>
          <a:prstGeom prst="chevron">
            <a:avLst>
              <a:gd name="adj" fmla="val 37480"/>
            </a:avLst>
          </a:prstGeom>
          <a:solidFill>
            <a:srgbClr val="00467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27" name="燕尾形 26"/>
          <p:cNvSpPr/>
          <p:nvPr/>
        </p:nvSpPr>
        <p:spPr bwMode="auto">
          <a:xfrm>
            <a:off x="563432" y="274629"/>
            <a:ext cx="276225" cy="349904"/>
          </a:xfrm>
          <a:prstGeom prst="chevron">
            <a:avLst>
              <a:gd name="adj" fmla="val 37480"/>
            </a:avLst>
          </a:prstGeom>
          <a:solidFill>
            <a:srgbClr val="00467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25767" y="921059"/>
            <a:ext cx="23759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kumimoji="1"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有理插值法</a:t>
            </a:r>
            <a:endParaRPr lang="zh-CN" alt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571500" y="1510694"/>
            <a:ext cx="71513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基本思路：用一个有理函数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——</a:t>
            </a:r>
            <a:r>
              <a:rPr lang="zh-CN" altLang="en-US" sz="2000" b="1" dirty="0">
                <a:solidFill>
                  <a:srgbClr val="0075B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连分式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逼近某个函数的方法。</a:t>
            </a:r>
          </a:p>
        </p:txBody>
      </p:sp>
      <p:pic>
        <p:nvPicPr>
          <p:cNvPr id="10854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767" y="2106990"/>
            <a:ext cx="9987280" cy="4465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3500703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Picture 2" descr="https://timgsa.baidu.com/timg?image&amp;quality=80&amp;size=b9999_10000&amp;sec=1588692978485&amp;di=455fcb5487d35872cb916953400ed65c&amp;imgtype=0&amp;src=http%3A%2F%2Fimg2.imgtn.bdimg.com%2Fit%2Fu%3D2914887327%2C667118234%26fm%3D214%26gp%3D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7606" y="18434"/>
            <a:ext cx="1024261" cy="1014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3" name="Picture 4" descr="https://timgsa.baidu.com/timg?image&amp;quality=80&amp;size=b9999_10000&amp;sec=1588692981859&amp;di=9b7afc46b400c1cc6e18420af80ca174&amp;imgtype=0&amp;src=http%3A%2F%2Fimg1.imgtn.bdimg.com%2Fit%2Fu%3D3942671111%2C3829192374%26fm%3D214%26gp%3D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7556" y="164014"/>
            <a:ext cx="2969982" cy="578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直接连接符 11"/>
          <p:cNvCxnSpPr/>
          <p:nvPr/>
        </p:nvCxnSpPr>
        <p:spPr>
          <a:xfrm>
            <a:off x="81280" y="809299"/>
            <a:ext cx="7786326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8"/>
          <p:cNvSpPr txBox="1">
            <a:spLocks noChangeArrowheads="1"/>
          </p:cNvSpPr>
          <p:nvPr/>
        </p:nvSpPr>
        <p:spPr bwMode="auto">
          <a:xfrm>
            <a:off x="837922" y="153961"/>
            <a:ext cx="648743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b="1" dirty="0">
                <a:solidFill>
                  <a:srgbClr val="0046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3 </a:t>
            </a:r>
            <a:r>
              <a:rPr lang="zh-CN" altLang="en-US" sz="3600" b="1" dirty="0">
                <a:solidFill>
                  <a:srgbClr val="0046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函数逼近法</a:t>
            </a:r>
          </a:p>
        </p:txBody>
      </p:sp>
      <p:sp>
        <p:nvSpPr>
          <p:cNvPr id="26" name="燕尾形 25"/>
          <p:cNvSpPr/>
          <p:nvPr/>
        </p:nvSpPr>
        <p:spPr bwMode="auto">
          <a:xfrm>
            <a:off x="295275" y="273195"/>
            <a:ext cx="276225" cy="349904"/>
          </a:xfrm>
          <a:prstGeom prst="chevron">
            <a:avLst>
              <a:gd name="adj" fmla="val 37480"/>
            </a:avLst>
          </a:prstGeom>
          <a:solidFill>
            <a:srgbClr val="00467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27" name="燕尾形 26"/>
          <p:cNvSpPr/>
          <p:nvPr/>
        </p:nvSpPr>
        <p:spPr bwMode="auto">
          <a:xfrm>
            <a:off x="563432" y="274629"/>
            <a:ext cx="276225" cy="349904"/>
          </a:xfrm>
          <a:prstGeom prst="chevron">
            <a:avLst>
              <a:gd name="adj" fmla="val 37480"/>
            </a:avLst>
          </a:prstGeom>
          <a:solidFill>
            <a:srgbClr val="00467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25767" y="921059"/>
            <a:ext cx="23759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kumimoji="1"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有理插值法</a:t>
            </a:r>
            <a:endParaRPr lang="zh-CN" alt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571500" y="1510694"/>
            <a:ext cx="71513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基本思路：用一个有理函数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——</a:t>
            </a:r>
            <a:r>
              <a:rPr lang="zh-CN" altLang="en-US" sz="2000" b="1" dirty="0">
                <a:solidFill>
                  <a:srgbClr val="0075B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连分式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逼近某个函数的方法。</a:t>
            </a:r>
          </a:p>
        </p:txBody>
      </p:sp>
      <p:pic>
        <p:nvPicPr>
          <p:cNvPr id="10957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964" y="2383155"/>
            <a:ext cx="4219575" cy="3295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9572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4356" y="2944495"/>
            <a:ext cx="5486400" cy="245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右箭头 1"/>
          <p:cNvSpPr/>
          <p:nvPr/>
        </p:nvSpPr>
        <p:spPr>
          <a:xfrm>
            <a:off x="4814209" y="3896360"/>
            <a:ext cx="944880" cy="7569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645900" y="2063204"/>
            <a:ext cx="22108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确定待定系数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759575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Picture 2" descr="https://timgsa.baidu.com/timg?image&amp;quality=80&amp;size=b9999_10000&amp;sec=1588692978485&amp;di=455fcb5487d35872cb916953400ed65c&amp;imgtype=0&amp;src=http%3A%2F%2Fimg2.imgtn.bdimg.com%2Fit%2Fu%3D2914887327%2C667118234%26fm%3D214%26gp%3D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7606" y="18434"/>
            <a:ext cx="1024261" cy="1014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3" name="Picture 4" descr="https://timgsa.baidu.com/timg?image&amp;quality=80&amp;size=b9999_10000&amp;sec=1588692981859&amp;di=9b7afc46b400c1cc6e18420af80ca174&amp;imgtype=0&amp;src=http%3A%2F%2Fimg1.imgtn.bdimg.com%2Fit%2Fu%3D3942671111%2C3829192374%26fm%3D214%26gp%3D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7556" y="164014"/>
            <a:ext cx="2969982" cy="578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直接连接符 11"/>
          <p:cNvCxnSpPr/>
          <p:nvPr/>
        </p:nvCxnSpPr>
        <p:spPr>
          <a:xfrm>
            <a:off x="81280" y="809299"/>
            <a:ext cx="7786326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8"/>
          <p:cNvSpPr txBox="1">
            <a:spLocks noChangeArrowheads="1"/>
          </p:cNvSpPr>
          <p:nvPr/>
        </p:nvSpPr>
        <p:spPr bwMode="auto">
          <a:xfrm>
            <a:off x="837922" y="153961"/>
            <a:ext cx="648743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b="1" dirty="0">
                <a:solidFill>
                  <a:srgbClr val="0046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3 </a:t>
            </a:r>
            <a:r>
              <a:rPr lang="zh-CN" altLang="en-US" sz="3600" b="1" dirty="0">
                <a:solidFill>
                  <a:srgbClr val="0046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函数逼近法</a:t>
            </a:r>
          </a:p>
        </p:txBody>
      </p:sp>
      <p:sp>
        <p:nvSpPr>
          <p:cNvPr id="26" name="燕尾形 25"/>
          <p:cNvSpPr/>
          <p:nvPr/>
        </p:nvSpPr>
        <p:spPr bwMode="auto">
          <a:xfrm>
            <a:off x="295275" y="273195"/>
            <a:ext cx="276225" cy="349904"/>
          </a:xfrm>
          <a:prstGeom prst="chevron">
            <a:avLst>
              <a:gd name="adj" fmla="val 37480"/>
            </a:avLst>
          </a:prstGeom>
          <a:solidFill>
            <a:srgbClr val="00467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27" name="燕尾形 26"/>
          <p:cNvSpPr/>
          <p:nvPr/>
        </p:nvSpPr>
        <p:spPr bwMode="auto">
          <a:xfrm>
            <a:off x="563432" y="274629"/>
            <a:ext cx="276225" cy="349904"/>
          </a:xfrm>
          <a:prstGeom prst="chevron">
            <a:avLst>
              <a:gd name="adj" fmla="val 37480"/>
            </a:avLst>
          </a:prstGeom>
          <a:solidFill>
            <a:srgbClr val="00467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25767" y="921059"/>
            <a:ext cx="23759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kumimoji="1"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有理插值法</a:t>
            </a:r>
            <a:endParaRPr lang="zh-CN" alt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571500" y="1510694"/>
            <a:ext cx="71513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基本思路：用一个有理函数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——</a:t>
            </a:r>
            <a:r>
              <a:rPr lang="zh-CN" altLang="en-US" sz="2000" b="1" dirty="0">
                <a:solidFill>
                  <a:srgbClr val="0075B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连分式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逼近某个函数的方法。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80538" y="1992084"/>
            <a:ext cx="1300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0075B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求极点</a:t>
            </a:r>
          </a:p>
        </p:txBody>
      </p:sp>
      <p:pic>
        <p:nvPicPr>
          <p:cNvPr id="11059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544" y="2596833"/>
            <a:ext cx="10409166" cy="3600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62466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Picture 2" descr="https://timgsa.baidu.com/timg?image&amp;quality=80&amp;size=b9999_10000&amp;sec=1588692978485&amp;di=455fcb5487d35872cb916953400ed65c&amp;imgtype=0&amp;src=http%3A%2F%2Fimg2.imgtn.bdimg.com%2Fit%2Fu%3D2914887327%2C667118234%26fm%3D214%26gp%3D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7606" y="18434"/>
            <a:ext cx="1024261" cy="1014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3" name="Picture 4" descr="https://timgsa.baidu.com/timg?image&amp;quality=80&amp;size=b9999_10000&amp;sec=1588692981859&amp;di=9b7afc46b400c1cc6e18420af80ca174&amp;imgtype=0&amp;src=http%3A%2F%2Fimg1.imgtn.bdimg.com%2Fit%2Fu%3D3942671111%2C3829192374%26fm%3D214%26gp%3D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7556" y="164014"/>
            <a:ext cx="2969982" cy="578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直接连接符 11"/>
          <p:cNvCxnSpPr/>
          <p:nvPr/>
        </p:nvCxnSpPr>
        <p:spPr>
          <a:xfrm>
            <a:off x="81280" y="809299"/>
            <a:ext cx="7786326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8"/>
          <p:cNvSpPr txBox="1">
            <a:spLocks noChangeArrowheads="1"/>
          </p:cNvSpPr>
          <p:nvPr/>
        </p:nvSpPr>
        <p:spPr bwMode="auto">
          <a:xfrm>
            <a:off x="837922" y="153961"/>
            <a:ext cx="648743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b="1" dirty="0">
                <a:solidFill>
                  <a:srgbClr val="0046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1 </a:t>
            </a:r>
            <a:r>
              <a:rPr lang="zh-CN" altLang="en-US" sz="3600" b="1" dirty="0">
                <a:solidFill>
                  <a:srgbClr val="0046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一维搜索</a:t>
            </a:r>
          </a:p>
        </p:txBody>
      </p:sp>
      <p:sp>
        <p:nvSpPr>
          <p:cNvPr id="26" name="燕尾形 25"/>
          <p:cNvSpPr/>
          <p:nvPr/>
        </p:nvSpPr>
        <p:spPr bwMode="auto">
          <a:xfrm>
            <a:off x="295275" y="273195"/>
            <a:ext cx="276225" cy="349904"/>
          </a:xfrm>
          <a:prstGeom prst="chevron">
            <a:avLst>
              <a:gd name="adj" fmla="val 37480"/>
            </a:avLst>
          </a:prstGeom>
          <a:solidFill>
            <a:srgbClr val="00467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27" name="燕尾形 26"/>
          <p:cNvSpPr/>
          <p:nvPr/>
        </p:nvSpPr>
        <p:spPr bwMode="auto">
          <a:xfrm>
            <a:off x="563432" y="274629"/>
            <a:ext cx="276225" cy="349904"/>
          </a:xfrm>
          <a:prstGeom prst="chevron">
            <a:avLst>
              <a:gd name="adj" fmla="val 37480"/>
            </a:avLst>
          </a:prstGeom>
          <a:solidFill>
            <a:srgbClr val="00467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ltGray">
          <a:xfrm>
            <a:off x="433387" y="966343"/>
            <a:ext cx="6702425" cy="52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/>
          <a:p>
            <a:pPr marL="285750" indent="-285750" fontAlgn="ctr">
              <a:spcBef>
                <a:spcPct val="0"/>
              </a:spcBef>
              <a:buClrTx/>
              <a:buSzTx/>
              <a:buFont typeface="Wingdings" panose="05000000000000000000" pitchFamily="2" charset="2"/>
              <a:buChar char="p"/>
            </a:pP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回顾</a:t>
            </a: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584200" y="1540986"/>
            <a:ext cx="5472112" cy="63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ct val="125000"/>
              </a:lnSpc>
              <a:buClrTx/>
            </a:pPr>
            <a:r>
              <a:rPr kumimoji="1"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单变量非线性函数的优化</a:t>
            </a:r>
            <a:endParaRPr kumimoji="1" lang="en-US" altLang="zh-CN" sz="2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5408612" y="1593374"/>
            <a:ext cx="36353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itchFamily="2" charset="2"/>
              <a:buChar char="n"/>
              <a:defRPr sz="32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itchFamily="2" charset="2"/>
              <a:buChar char="n"/>
              <a:defRPr sz="32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itchFamily="2" charset="2"/>
              <a:buChar char="n"/>
              <a:defRPr sz="32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itchFamily="2" charset="2"/>
              <a:buChar char="n"/>
              <a:defRPr sz="32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zh-CN" altLang="en-US" sz="28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一阶导数或二阶导数</a:t>
            </a: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584200" y="2169636"/>
            <a:ext cx="5470525" cy="63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ct val="125000"/>
              </a:lnSpc>
              <a:buClrTx/>
            </a:pPr>
            <a:r>
              <a:rPr kumimoji="1"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多变量非线性函数的优化</a:t>
            </a:r>
            <a:endParaRPr kumimoji="1" lang="en-US" altLang="zh-CN" sz="2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5408612" y="2241074"/>
            <a:ext cx="28797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itchFamily="2" charset="2"/>
              <a:buChar char="n"/>
              <a:defRPr sz="32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itchFamily="2" charset="2"/>
              <a:buChar char="n"/>
              <a:defRPr sz="32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itchFamily="2" charset="2"/>
              <a:buChar char="n"/>
              <a:defRPr sz="32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itchFamily="2" charset="2"/>
              <a:buChar char="n"/>
              <a:defRPr sz="32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梯度和海塞矩阵</a:t>
            </a:r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2058516"/>
              </p:ext>
            </p:extLst>
          </p:nvPr>
        </p:nvGraphicFramePr>
        <p:xfrm>
          <a:off x="701544" y="2764949"/>
          <a:ext cx="4087812" cy="1136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374560" imgH="660240" progId="Equation.DSMT4">
                  <p:embed/>
                </p:oleObj>
              </mc:Choice>
              <mc:Fallback>
                <p:oleObj name="Equation" r:id="rId5" imgW="2374560" imgH="660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544" y="2764949"/>
                        <a:ext cx="4087812" cy="1136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7754070"/>
              </p:ext>
            </p:extLst>
          </p:nvPr>
        </p:nvGraphicFramePr>
        <p:xfrm>
          <a:off x="563432" y="4041299"/>
          <a:ext cx="4138612" cy="2592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400300" imgH="1473200" progId="Equation.3">
                  <p:embed/>
                </p:oleObj>
              </mc:Choice>
              <mc:Fallback>
                <p:oleObj name="Equation" r:id="rId7" imgW="2400300" imgH="147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432" y="4041299"/>
                        <a:ext cx="4138612" cy="2592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7438230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ttps://timgsa.baidu.com/timg?image&amp;quality=80&amp;size=b9999_10000&amp;sec=1588692978485&amp;di=455fcb5487d35872cb916953400ed65c&amp;imgtype=0&amp;src=http%3A%2F%2Fimg2.imgtn.bdimg.com%2Fit%2Fu%3D2914887327%2C667118234%26fm%3D214%26gp%3D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15887"/>
            <a:ext cx="1024261" cy="1014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" descr="https://timgsa.baidu.com/timg?image&amp;quality=80&amp;size=b9999_10000&amp;sec=1588692981859&amp;di=9b7afc46b400c1cc6e18420af80ca174&amp;imgtype=0&amp;src=http%3A%2F%2Fimg1.imgtn.bdimg.com%2Fit%2Fu%3D3942671111%2C3829192374%26fm%3D214%26gp%3D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0618" y="271627"/>
            <a:ext cx="2969982" cy="578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742054" y="5189293"/>
            <a:ext cx="361028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6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方峰</a:t>
            </a:r>
            <a:endParaRPr lang="en-US" altLang="zh-CN" sz="36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r>
              <a:rPr lang="en-US" altLang="zh-CN" sz="36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fangf@hdu.edu.cn</a:t>
            </a:r>
            <a:endParaRPr lang="zh-CN" altLang="en-US" sz="36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矩形 37"/>
          <p:cNvSpPr>
            <a:spLocks noChangeArrowheads="1"/>
          </p:cNvSpPr>
          <p:nvPr/>
        </p:nvSpPr>
        <p:spPr bwMode="auto">
          <a:xfrm>
            <a:off x="347784" y="2547290"/>
            <a:ext cx="11641015" cy="1420830"/>
          </a:xfrm>
          <a:prstGeom prst="rect">
            <a:avLst/>
          </a:prstGeom>
          <a:solidFill>
            <a:srgbClr val="00467F"/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7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谢  谢！</a:t>
            </a:r>
          </a:p>
        </p:txBody>
      </p:sp>
    </p:spTree>
    <p:extLst>
      <p:ext uri="{BB962C8B-B14F-4D97-AF65-F5344CB8AC3E}">
        <p14:creationId xmlns:p14="http://schemas.microsoft.com/office/powerpoint/2010/main" val="3576155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Picture 2" descr="https://timgsa.baidu.com/timg?image&amp;quality=80&amp;size=b9999_10000&amp;sec=1588692978485&amp;di=455fcb5487d35872cb916953400ed65c&amp;imgtype=0&amp;src=http%3A%2F%2Fimg2.imgtn.bdimg.com%2Fit%2Fu%3D2914887327%2C667118234%26fm%3D214%26gp%3D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7606" y="18434"/>
            <a:ext cx="1024261" cy="1014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3" name="Picture 4" descr="https://timgsa.baidu.com/timg?image&amp;quality=80&amp;size=b9999_10000&amp;sec=1588692981859&amp;di=9b7afc46b400c1cc6e18420af80ca174&amp;imgtype=0&amp;src=http%3A%2F%2Fimg1.imgtn.bdimg.com%2Fit%2Fu%3D3942671111%2C3829192374%26fm%3D214%26gp%3D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7556" y="164014"/>
            <a:ext cx="2969982" cy="578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直接连接符 11"/>
          <p:cNvCxnSpPr/>
          <p:nvPr/>
        </p:nvCxnSpPr>
        <p:spPr>
          <a:xfrm>
            <a:off x="81280" y="809299"/>
            <a:ext cx="7786326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8"/>
          <p:cNvSpPr txBox="1">
            <a:spLocks noChangeArrowheads="1"/>
          </p:cNvSpPr>
          <p:nvPr/>
        </p:nvSpPr>
        <p:spPr bwMode="auto">
          <a:xfrm>
            <a:off x="837922" y="153961"/>
            <a:ext cx="648743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b="1" dirty="0">
                <a:solidFill>
                  <a:srgbClr val="0046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1 </a:t>
            </a:r>
            <a:r>
              <a:rPr lang="zh-CN" altLang="en-US" sz="3600" b="1" dirty="0">
                <a:solidFill>
                  <a:srgbClr val="0046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一维搜索</a:t>
            </a:r>
          </a:p>
        </p:txBody>
      </p:sp>
      <p:sp>
        <p:nvSpPr>
          <p:cNvPr id="26" name="燕尾形 25"/>
          <p:cNvSpPr/>
          <p:nvPr/>
        </p:nvSpPr>
        <p:spPr bwMode="auto">
          <a:xfrm>
            <a:off x="295275" y="273195"/>
            <a:ext cx="276225" cy="349904"/>
          </a:xfrm>
          <a:prstGeom prst="chevron">
            <a:avLst>
              <a:gd name="adj" fmla="val 37480"/>
            </a:avLst>
          </a:prstGeom>
          <a:solidFill>
            <a:srgbClr val="00467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27" name="燕尾形 26"/>
          <p:cNvSpPr/>
          <p:nvPr/>
        </p:nvSpPr>
        <p:spPr bwMode="auto">
          <a:xfrm>
            <a:off x="563432" y="274629"/>
            <a:ext cx="276225" cy="349904"/>
          </a:xfrm>
          <a:prstGeom prst="chevron">
            <a:avLst>
              <a:gd name="adj" fmla="val 37480"/>
            </a:avLst>
          </a:prstGeom>
          <a:solidFill>
            <a:srgbClr val="00467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ltGray">
          <a:xfrm>
            <a:off x="433387" y="966343"/>
            <a:ext cx="6702425" cy="52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/>
          <a:p>
            <a:pPr marL="285750" indent="-285750" fontAlgn="ctr">
              <a:spcBef>
                <a:spcPct val="0"/>
              </a:spcBef>
              <a:buClrTx/>
              <a:buSzTx/>
              <a:buFont typeface="Wingdings" panose="05000000000000000000" pitchFamily="2" charset="2"/>
              <a:buChar char="p"/>
            </a:pP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回顾</a:t>
            </a:r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571500" y="1400175"/>
            <a:ext cx="5470525" cy="5118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ct val="125000"/>
              </a:lnSpc>
              <a:buClrTx/>
            </a:pPr>
            <a:r>
              <a:rPr kumimoji="1" lang="zh-CN" altLang="en-US" sz="2400" b="1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无约束优化问题的求解</a:t>
            </a:r>
            <a:endParaRPr kumimoji="1" lang="en-US" altLang="zh-CN" sz="2400" b="1" dirty="0">
              <a:solidFill>
                <a:srgbClr val="0033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Rectangle 5"/>
          <p:cNvSpPr>
            <a:spLocks noChangeArrowheads="1"/>
          </p:cNvSpPr>
          <p:nvPr/>
        </p:nvSpPr>
        <p:spPr bwMode="auto">
          <a:xfrm>
            <a:off x="971550" y="1844358"/>
            <a:ext cx="7777163" cy="5118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457200" indent="-457200">
              <a:lnSpc>
                <a:spcPct val="125000"/>
              </a:lnSpc>
              <a:buClrTx/>
              <a:buFont typeface="Wingdings" pitchFamily="2" charset="2"/>
              <a:buChar char="Ø"/>
            </a:pPr>
            <a:r>
              <a:rPr kumimoji="1" lang="zh-CN" altLang="en-US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求非线性函数的</a:t>
            </a:r>
            <a:r>
              <a:rPr kumimoji="1"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梯度</a:t>
            </a:r>
            <a:r>
              <a:rPr kumimoji="1" lang="zh-CN" altLang="en-US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，令</a:t>
            </a:r>
            <a:r>
              <a:rPr kumimoji="1"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梯度为零</a:t>
            </a:r>
            <a:r>
              <a:rPr kumimoji="1" lang="zh-CN" altLang="en-US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，获得</a:t>
            </a:r>
            <a:r>
              <a:rPr kumimoji="1"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候选最优值</a:t>
            </a:r>
            <a:endParaRPr kumimoji="1" lang="en-US" altLang="zh-CN" sz="24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Rectangle 5"/>
          <p:cNvSpPr>
            <a:spLocks noChangeArrowheads="1"/>
          </p:cNvSpPr>
          <p:nvPr/>
        </p:nvSpPr>
        <p:spPr bwMode="auto">
          <a:xfrm>
            <a:off x="971550" y="3188970"/>
            <a:ext cx="7488238" cy="1400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457200" indent="-457200">
              <a:lnSpc>
                <a:spcPct val="125000"/>
              </a:lnSpc>
              <a:buClrTx/>
              <a:buFont typeface="Wingdings" pitchFamily="2" charset="2"/>
              <a:buChar char="Ø"/>
            </a:pPr>
            <a:r>
              <a:rPr kumimoji="1" lang="zh-CN" altLang="en-US" sz="24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计算非线性函数的</a:t>
            </a:r>
            <a:r>
              <a:rPr kumimoji="1" lang="zh-CN" altLang="en-US" sz="24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海塞矩阵</a:t>
            </a:r>
            <a:r>
              <a:rPr kumimoji="1" lang="zh-CN" altLang="en-US" sz="24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，评估每个候选最优值</a:t>
            </a:r>
            <a:endParaRPr kumimoji="1" lang="en-US" altLang="zh-CN" sz="24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25000"/>
              </a:lnSpc>
              <a:buClrTx/>
              <a:buFont typeface="Wingdings" pitchFamily="2" charset="2"/>
              <a:buChar char="ü"/>
            </a:pPr>
            <a:r>
              <a:rPr kumimoji="1" lang="zh-CN" altLang="en-US" sz="22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海塞矩阵</a:t>
            </a:r>
            <a:r>
              <a:rPr kumimoji="1" lang="zh-CN" altLang="en-US" sz="22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正定</a:t>
            </a:r>
            <a:r>
              <a:rPr kumimoji="1" lang="zh-CN" altLang="en-US" sz="22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，则候选最优值为</a:t>
            </a:r>
            <a:r>
              <a:rPr kumimoji="1" lang="zh-CN" altLang="en-US" sz="22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局部极小值</a:t>
            </a:r>
            <a:endParaRPr kumimoji="1" lang="en-US" altLang="zh-CN" sz="2200" b="1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25000"/>
              </a:lnSpc>
              <a:buClrTx/>
              <a:buFont typeface="Wingdings" pitchFamily="2" charset="2"/>
              <a:buChar char="ü"/>
            </a:pPr>
            <a:r>
              <a:rPr kumimoji="1" lang="zh-CN" altLang="en-US" sz="22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海塞矩阵</a:t>
            </a:r>
            <a:r>
              <a:rPr kumimoji="1" lang="zh-CN" altLang="en-US" sz="22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负定</a:t>
            </a:r>
            <a:r>
              <a:rPr kumimoji="1" lang="zh-CN" altLang="en-US" sz="22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，则候选最优值为</a:t>
            </a:r>
            <a:r>
              <a:rPr kumimoji="1" lang="zh-CN" altLang="en-US" sz="22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局部极大值</a:t>
            </a:r>
            <a:endParaRPr kumimoji="1" lang="en-US" altLang="zh-CN" sz="2200" b="1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285950"/>
              </p:ext>
            </p:extLst>
          </p:nvPr>
        </p:nvGraphicFramePr>
        <p:xfrm>
          <a:off x="2003425" y="2374583"/>
          <a:ext cx="3265488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714320" imgH="444240" progId="Equation.DSMT4">
                  <p:embed/>
                </p:oleObj>
              </mc:Choice>
              <mc:Fallback>
                <p:oleObj name="Equation" r:id="rId5" imgW="171432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3425" y="2374583"/>
                        <a:ext cx="3265488" cy="844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1404252"/>
              </p:ext>
            </p:extLst>
          </p:nvPr>
        </p:nvGraphicFramePr>
        <p:xfrm>
          <a:off x="2124075" y="4668520"/>
          <a:ext cx="3424238" cy="2144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400300" imgH="1473200" progId="Equation.3">
                  <p:embed/>
                </p:oleObj>
              </mc:Choice>
              <mc:Fallback>
                <p:oleObj name="Equation" r:id="rId7" imgW="2400300" imgH="147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4668520"/>
                        <a:ext cx="3424238" cy="2144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" name="直接箭头连接符 2"/>
          <p:cNvCxnSpPr/>
          <p:nvPr/>
        </p:nvCxnSpPr>
        <p:spPr>
          <a:xfrm>
            <a:off x="5334000" y="2763520"/>
            <a:ext cx="3125788" cy="1297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6" name="Rectangle 5"/>
          <p:cNvSpPr>
            <a:spLocks noChangeArrowheads="1"/>
          </p:cNvSpPr>
          <p:nvPr/>
        </p:nvSpPr>
        <p:spPr bwMode="auto">
          <a:xfrm>
            <a:off x="8528644" y="2334575"/>
            <a:ext cx="2913062" cy="441916"/>
          </a:xfrm>
          <a:prstGeom prst="rect">
            <a:avLst/>
          </a:prstGeom>
          <a:noFill/>
          <a:ln w="19050" algn="ctr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marL="457200" indent="-457200">
              <a:lnSpc>
                <a:spcPct val="125000"/>
              </a:lnSpc>
              <a:buClrTx/>
              <a:buFont typeface="Wingdings" pitchFamily="2" charset="2"/>
              <a:buChar char="ü"/>
            </a:pPr>
            <a:r>
              <a:rPr kumimoji="1"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变量维数高</a:t>
            </a:r>
          </a:p>
        </p:txBody>
      </p:sp>
      <p:sp>
        <p:nvSpPr>
          <p:cNvPr id="37" name="Rectangle 5"/>
          <p:cNvSpPr>
            <a:spLocks noChangeArrowheads="1"/>
          </p:cNvSpPr>
          <p:nvPr/>
        </p:nvSpPr>
        <p:spPr bwMode="auto">
          <a:xfrm>
            <a:off x="8528644" y="2910837"/>
            <a:ext cx="2913062" cy="441916"/>
          </a:xfrm>
          <a:prstGeom prst="rect">
            <a:avLst/>
          </a:prstGeom>
          <a:noFill/>
          <a:ln w="19050" algn="ctr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marL="457200" indent="-457200">
              <a:lnSpc>
                <a:spcPct val="125000"/>
              </a:lnSpc>
              <a:buClrTx/>
              <a:buFont typeface="Wingdings" pitchFamily="2" charset="2"/>
              <a:buChar char="ü"/>
            </a:pPr>
            <a:r>
              <a:rPr kumimoji="1"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导函数非线性</a:t>
            </a:r>
          </a:p>
        </p:txBody>
      </p:sp>
      <p:cxnSp>
        <p:nvCxnSpPr>
          <p:cNvPr id="38" name="直接箭头连接符 37"/>
          <p:cNvCxnSpPr/>
          <p:nvPr/>
        </p:nvCxnSpPr>
        <p:spPr>
          <a:xfrm>
            <a:off x="9772174" y="3352753"/>
            <a:ext cx="0" cy="120643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9" name="Rectangle 5"/>
          <p:cNvSpPr>
            <a:spLocks noChangeArrowheads="1"/>
          </p:cNvSpPr>
          <p:nvPr/>
        </p:nvSpPr>
        <p:spPr bwMode="auto">
          <a:xfrm>
            <a:off x="7075805" y="4559191"/>
            <a:ext cx="4679950" cy="1631216"/>
          </a:xfrm>
          <a:prstGeom prst="rect">
            <a:avLst/>
          </a:prstGeom>
          <a:noFill/>
          <a:ln w="19050" algn="ctr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>
              <a:lnSpc>
                <a:spcPct val="125000"/>
              </a:lnSpc>
              <a:buClrTx/>
              <a:buFont typeface="Wingdings" pitchFamily="2" charset="2"/>
              <a:buNone/>
              <a:defRPr/>
            </a:pPr>
            <a:r>
              <a:rPr kumimoji="1"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数值求解方法</a:t>
            </a:r>
            <a:endParaRPr kumimoji="1" lang="en-US" altLang="zh-CN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25000"/>
              </a:lnSpc>
              <a:buClrTx/>
              <a:buFont typeface="Wingdings" pitchFamily="2" charset="2"/>
              <a:buChar char="ü"/>
              <a:defRPr/>
            </a:pPr>
            <a:r>
              <a:rPr kumimoji="1" lang="zh-CN" altLang="en-US" sz="2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单变量（一维变量）</a:t>
            </a:r>
            <a:endParaRPr kumimoji="1" lang="en-US" altLang="zh-CN" sz="26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25000"/>
              </a:lnSpc>
              <a:buClrTx/>
              <a:buFont typeface="Wingdings" pitchFamily="2" charset="2"/>
              <a:buChar char="ü"/>
              <a:defRPr/>
            </a:pPr>
            <a:r>
              <a:rPr kumimoji="1" lang="zh-CN" altLang="en-US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多变量</a:t>
            </a:r>
            <a:endParaRPr kumimoji="1" lang="en-US" altLang="zh-CN" sz="2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36508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  <p:bldP spid="3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Picture 2" descr="https://timgsa.baidu.com/timg?image&amp;quality=80&amp;size=b9999_10000&amp;sec=1588692978485&amp;di=455fcb5487d35872cb916953400ed65c&amp;imgtype=0&amp;src=http%3A%2F%2Fimg2.imgtn.bdimg.com%2Fit%2Fu%3D2914887327%2C667118234%26fm%3D214%26gp%3D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7606" y="18434"/>
            <a:ext cx="1024261" cy="1014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3" name="Picture 4" descr="https://timgsa.baidu.com/timg?image&amp;quality=80&amp;size=b9999_10000&amp;sec=1588692981859&amp;di=9b7afc46b400c1cc6e18420af80ca174&amp;imgtype=0&amp;src=http%3A%2F%2Fimg1.imgtn.bdimg.com%2Fit%2Fu%3D3942671111%2C3829192374%26fm%3D214%26gp%3D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7556" y="164014"/>
            <a:ext cx="2969982" cy="578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直接连接符 11"/>
          <p:cNvCxnSpPr/>
          <p:nvPr/>
        </p:nvCxnSpPr>
        <p:spPr>
          <a:xfrm>
            <a:off x="81280" y="809299"/>
            <a:ext cx="7786326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8"/>
          <p:cNvSpPr txBox="1">
            <a:spLocks noChangeArrowheads="1"/>
          </p:cNvSpPr>
          <p:nvPr/>
        </p:nvSpPr>
        <p:spPr bwMode="auto">
          <a:xfrm>
            <a:off x="837922" y="153961"/>
            <a:ext cx="648743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b="1" dirty="0">
                <a:solidFill>
                  <a:srgbClr val="0046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1 </a:t>
            </a:r>
            <a:r>
              <a:rPr lang="zh-CN" altLang="en-US" sz="3600" b="1" dirty="0">
                <a:solidFill>
                  <a:srgbClr val="0046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一维搜索</a:t>
            </a:r>
          </a:p>
        </p:txBody>
      </p:sp>
      <p:sp>
        <p:nvSpPr>
          <p:cNvPr id="26" name="燕尾形 25"/>
          <p:cNvSpPr/>
          <p:nvPr/>
        </p:nvSpPr>
        <p:spPr bwMode="auto">
          <a:xfrm>
            <a:off x="295275" y="273195"/>
            <a:ext cx="276225" cy="349904"/>
          </a:xfrm>
          <a:prstGeom prst="chevron">
            <a:avLst>
              <a:gd name="adj" fmla="val 37480"/>
            </a:avLst>
          </a:prstGeom>
          <a:solidFill>
            <a:srgbClr val="00467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27" name="燕尾形 26"/>
          <p:cNvSpPr/>
          <p:nvPr/>
        </p:nvSpPr>
        <p:spPr bwMode="auto">
          <a:xfrm>
            <a:off x="563432" y="274629"/>
            <a:ext cx="276225" cy="349904"/>
          </a:xfrm>
          <a:prstGeom prst="chevron">
            <a:avLst>
              <a:gd name="adj" fmla="val 37480"/>
            </a:avLst>
          </a:prstGeom>
          <a:solidFill>
            <a:srgbClr val="00467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ltGray">
          <a:xfrm>
            <a:off x="433387" y="966343"/>
            <a:ext cx="6702425" cy="52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/>
          <a:p>
            <a:pPr marL="285750" indent="-285750" fontAlgn="ctr">
              <a:spcBef>
                <a:spcPct val="0"/>
              </a:spcBef>
              <a:buClrTx/>
              <a:buSzTx/>
              <a:buFont typeface="Wingdings" panose="05000000000000000000" pitchFamily="2" charset="2"/>
              <a:buChar char="p"/>
            </a:pP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什么是一维搜索</a:t>
            </a:r>
          </a:p>
        </p:txBody>
      </p:sp>
      <p:pic>
        <p:nvPicPr>
          <p:cNvPr id="7373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544" y="1605279"/>
            <a:ext cx="7678192" cy="3332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732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5036503"/>
            <a:ext cx="11049000" cy="174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直接连接符 5"/>
          <p:cNvCxnSpPr/>
          <p:nvPr/>
        </p:nvCxnSpPr>
        <p:spPr>
          <a:xfrm flipV="1">
            <a:off x="9037556" y="5415280"/>
            <a:ext cx="1183404" cy="1016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1" name="直接连接符 60"/>
          <p:cNvCxnSpPr/>
          <p:nvPr/>
        </p:nvCxnSpPr>
        <p:spPr>
          <a:xfrm flipV="1">
            <a:off x="2433556" y="6299200"/>
            <a:ext cx="1183404" cy="1016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" name="墨迹 1"/>
              <p14:cNvContentPartPr/>
              <p14:nvPr/>
            </p14:nvContentPartPr>
            <p14:xfrm>
              <a:off x="844560" y="3295800"/>
              <a:ext cx="6255000" cy="679680"/>
            </p14:xfrm>
          </p:contentPart>
        </mc:Choice>
        <mc:Fallback xmlns="">
          <p:pic>
            <p:nvPicPr>
              <p:cNvPr id="2" name="墨迹 1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35200" y="3286440"/>
                <a:ext cx="6273720" cy="698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70809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Picture 2" descr="https://timgsa.baidu.com/timg?image&amp;quality=80&amp;size=b9999_10000&amp;sec=1588692978485&amp;di=455fcb5487d35872cb916953400ed65c&amp;imgtype=0&amp;src=http%3A%2F%2Fimg2.imgtn.bdimg.com%2Fit%2Fu%3D2914887327%2C667118234%26fm%3D214%26gp%3D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7606" y="18434"/>
            <a:ext cx="1024261" cy="1014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3" name="Picture 4" descr="https://timgsa.baidu.com/timg?image&amp;quality=80&amp;size=b9999_10000&amp;sec=1588692981859&amp;di=9b7afc46b400c1cc6e18420af80ca174&amp;imgtype=0&amp;src=http%3A%2F%2Fimg1.imgtn.bdimg.com%2Fit%2Fu%3D3942671111%2C3829192374%26fm%3D214%26gp%3D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7556" y="164014"/>
            <a:ext cx="2969982" cy="578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直接连接符 11"/>
          <p:cNvCxnSpPr/>
          <p:nvPr/>
        </p:nvCxnSpPr>
        <p:spPr>
          <a:xfrm>
            <a:off x="81280" y="809299"/>
            <a:ext cx="7786326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8"/>
          <p:cNvSpPr txBox="1">
            <a:spLocks noChangeArrowheads="1"/>
          </p:cNvSpPr>
          <p:nvPr/>
        </p:nvSpPr>
        <p:spPr bwMode="auto">
          <a:xfrm>
            <a:off x="837922" y="153961"/>
            <a:ext cx="648743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b="1" dirty="0">
                <a:solidFill>
                  <a:srgbClr val="0046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1 </a:t>
            </a:r>
            <a:r>
              <a:rPr lang="zh-CN" altLang="en-US" sz="3600" b="1" dirty="0">
                <a:solidFill>
                  <a:srgbClr val="0046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一维搜索</a:t>
            </a:r>
          </a:p>
        </p:txBody>
      </p:sp>
      <p:sp>
        <p:nvSpPr>
          <p:cNvPr id="26" name="燕尾形 25"/>
          <p:cNvSpPr/>
          <p:nvPr/>
        </p:nvSpPr>
        <p:spPr bwMode="auto">
          <a:xfrm>
            <a:off x="295275" y="273195"/>
            <a:ext cx="276225" cy="349904"/>
          </a:xfrm>
          <a:prstGeom prst="chevron">
            <a:avLst>
              <a:gd name="adj" fmla="val 37480"/>
            </a:avLst>
          </a:prstGeom>
          <a:solidFill>
            <a:srgbClr val="00467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27" name="燕尾形 26"/>
          <p:cNvSpPr/>
          <p:nvPr/>
        </p:nvSpPr>
        <p:spPr bwMode="auto">
          <a:xfrm>
            <a:off x="563432" y="274629"/>
            <a:ext cx="276225" cy="349904"/>
          </a:xfrm>
          <a:prstGeom prst="chevron">
            <a:avLst>
              <a:gd name="adj" fmla="val 37480"/>
            </a:avLst>
          </a:prstGeom>
          <a:solidFill>
            <a:srgbClr val="00467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ltGray">
          <a:xfrm>
            <a:off x="433387" y="966343"/>
            <a:ext cx="6702425" cy="52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/>
          <a:p>
            <a:pPr marL="285750" indent="-285750" fontAlgn="ctr">
              <a:spcBef>
                <a:spcPct val="0"/>
              </a:spcBef>
              <a:buClrTx/>
              <a:buSzTx/>
              <a:buFont typeface="Wingdings" panose="05000000000000000000" pitchFamily="2" charset="2"/>
              <a:buChar char="p"/>
            </a:pP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什么是一维搜索</a:t>
            </a:r>
          </a:p>
        </p:txBody>
      </p:sp>
      <p:sp>
        <p:nvSpPr>
          <p:cNvPr id="19" name="Rectangle 5"/>
          <p:cNvSpPr>
            <a:spLocks noChangeArrowheads="1"/>
          </p:cNvSpPr>
          <p:nvPr/>
        </p:nvSpPr>
        <p:spPr bwMode="auto">
          <a:xfrm>
            <a:off x="665031" y="1432561"/>
            <a:ext cx="9857516" cy="1554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42900" indent="-342900">
              <a:lnSpc>
                <a:spcPct val="125000"/>
              </a:lnSpc>
              <a:buClrTx/>
            </a:pPr>
            <a:r>
              <a:rPr kumimoji="1" lang="en-US" altLang="zh-CN" sz="2800" b="1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zh-CN" altLang="en-US" sz="2800" b="1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一维搜索方法（线性搜索方法）</a:t>
            </a:r>
            <a:endParaRPr kumimoji="1" lang="en-US" altLang="zh-CN" sz="2800" b="1" dirty="0">
              <a:solidFill>
                <a:srgbClr val="0033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25000"/>
              </a:lnSpc>
              <a:buClrTx/>
              <a:buFont typeface="Wingdings" pitchFamily="2" charset="2"/>
              <a:buChar char="Ø"/>
            </a:pPr>
            <a:r>
              <a:rPr kumimoji="1" lang="zh-CN" altLang="en-US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目标函数为一元单值函数 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 </a:t>
            </a:r>
            <a:r>
              <a:rPr kumimoji="1" lang="zh-CN" altLang="en-US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时的最小化优化问题（即一维问题）的</a:t>
            </a:r>
            <a:r>
              <a:rPr kumimoji="1"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迭代求解</a:t>
            </a:r>
            <a:r>
              <a:rPr kumimoji="1" lang="zh-CN" altLang="en-US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。</a:t>
            </a:r>
            <a:endParaRPr kumimoji="1" lang="en-US" altLang="zh-CN" sz="2400" dirty="0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592800" y="3041810"/>
            <a:ext cx="4175125" cy="58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ct val="125000"/>
              </a:lnSpc>
              <a:buClrTx/>
            </a:pPr>
            <a:r>
              <a:rPr kumimoji="1" lang="en-US" altLang="zh-CN" sz="280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zh-CN" altLang="en-US" sz="2800" b="1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迭代算法基本思想</a:t>
            </a:r>
          </a:p>
        </p:txBody>
      </p:sp>
      <p:sp>
        <p:nvSpPr>
          <p:cNvPr id="29" name="Rectangle 5"/>
          <p:cNvSpPr>
            <a:spLocks noChangeArrowheads="1"/>
          </p:cNvSpPr>
          <p:nvPr/>
        </p:nvSpPr>
        <p:spPr bwMode="auto">
          <a:xfrm>
            <a:off x="735675" y="3662522"/>
            <a:ext cx="8208962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ct val="125000"/>
              </a:lnSpc>
              <a:buClrTx/>
              <a:buFont typeface="Wingdings" pitchFamily="2" charset="2"/>
              <a:buChar char="Ø"/>
            </a:pPr>
            <a:r>
              <a:rPr kumimoji="1"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从一个</a:t>
            </a:r>
            <a:r>
              <a:rPr kumimoji="1" lang="zh-CN" altLang="en-US" sz="2400" u="sng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初始搜索点        </a:t>
            </a:r>
            <a:r>
              <a:rPr kumimoji="1"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出发，产生一个迭代序列</a:t>
            </a:r>
            <a:endParaRPr kumimoji="1" lang="en-US" altLang="zh-CN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5000"/>
              </a:lnSpc>
              <a:buClrTx/>
              <a:buFont typeface="Wingdings" pitchFamily="2" charset="2"/>
              <a:buChar char="Ø"/>
            </a:pPr>
            <a:r>
              <a:rPr kumimoji="1"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在第 </a:t>
            </a:r>
            <a:r>
              <a:rPr kumimoji="1" lang="en-US" altLang="zh-CN" sz="2400" i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 </a:t>
            </a:r>
            <a:r>
              <a:rPr kumimoji="1"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次迭代中，通过当前</a:t>
            </a:r>
            <a:r>
              <a:rPr kumimoji="1" lang="zh-CN" altLang="en-US" sz="2400" u="sng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迭代点      </a:t>
            </a:r>
            <a:r>
              <a:rPr kumimoji="1"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kumimoji="1" lang="zh-CN" altLang="en-US" sz="2400" u="sng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目标函数    </a:t>
            </a:r>
            <a:r>
              <a:rPr kumimoji="1"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构建下一个迭代点         </a:t>
            </a:r>
          </a:p>
        </p:txBody>
      </p:sp>
      <p:graphicFrame>
        <p:nvGraphicFramePr>
          <p:cNvPr id="30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3542225"/>
              </p:ext>
            </p:extLst>
          </p:nvPr>
        </p:nvGraphicFramePr>
        <p:xfrm>
          <a:off x="3704300" y="3764122"/>
          <a:ext cx="415925" cy="35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41195" imgH="203112" progId="Equation.DSMT4">
                  <p:embed/>
                </p:oleObj>
              </mc:Choice>
              <mc:Fallback>
                <p:oleObj name="Equation" r:id="rId5" imgW="241195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4300" y="3764122"/>
                        <a:ext cx="415925" cy="350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7894898"/>
              </p:ext>
            </p:extLst>
          </p:nvPr>
        </p:nvGraphicFramePr>
        <p:xfrm>
          <a:off x="7669875" y="3775235"/>
          <a:ext cx="1203325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698500" imgH="228600" progId="Equation.DSMT4">
                  <p:embed/>
                </p:oleObj>
              </mc:Choice>
              <mc:Fallback>
                <p:oleObj name="Equation" r:id="rId7" imgW="6985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69875" y="3775235"/>
                        <a:ext cx="1203325" cy="395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405524"/>
              </p:ext>
            </p:extLst>
          </p:nvPr>
        </p:nvGraphicFramePr>
        <p:xfrm>
          <a:off x="5772812" y="4286410"/>
          <a:ext cx="436563" cy="350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253780" imgH="203024" progId="Equation.DSMT4">
                  <p:embed/>
                </p:oleObj>
              </mc:Choice>
              <mc:Fallback>
                <p:oleObj name="Equation" r:id="rId9" imgW="253780" imgH="2030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72812" y="4286410"/>
                        <a:ext cx="436563" cy="350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2620426"/>
              </p:ext>
            </p:extLst>
          </p:nvPr>
        </p:nvGraphicFramePr>
        <p:xfrm>
          <a:off x="7793700" y="4276885"/>
          <a:ext cx="261937" cy="350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52268" imgH="203024" progId="Equation.DSMT4">
                  <p:embed/>
                </p:oleObj>
              </mc:Choice>
              <mc:Fallback>
                <p:oleObj name="Equation" r:id="rId11" imgW="152268" imgH="2030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93700" y="4276885"/>
                        <a:ext cx="261937" cy="350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2723044"/>
              </p:ext>
            </p:extLst>
          </p:nvPr>
        </p:nvGraphicFramePr>
        <p:xfrm>
          <a:off x="3322982" y="4679475"/>
          <a:ext cx="568325" cy="350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330057" imgH="203112" progId="Equation.DSMT4">
                  <p:embed/>
                </p:oleObj>
              </mc:Choice>
              <mc:Fallback>
                <p:oleObj name="Equation" r:id="rId13" imgW="330057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2982" y="4679475"/>
                        <a:ext cx="568325" cy="350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6078996"/>
              </p:ext>
            </p:extLst>
          </p:nvPr>
        </p:nvGraphicFramePr>
        <p:xfrm>
          <a:off x="3215350" y="5369085"/>
          <a:ext cx="2674937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1206500" imgH="241300" progId="Equation.DSMT4">
                  <p:embed/>
                </p:oleObj>
              </mc:Choice>
              <mc:Fallback>
                <p:oleObj name="Equation" r:id="rId15" imgW="12065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5350" y="5369085"/>
                        <a:ext cx="2674937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矩形 10"/>
          <p:cNvSpPr>
            <a:spLocks noChangeArrowheads="1"/>
          </p:cNvSpPr>
          <p:nvPr/>
        </p:nvSpPr>
        <p:spPr bwMode="auto">
          <a:xfrm>
            <a:off x="2896262" y="5380197"/>
            <a:ext cx="3024188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矩形 11"/>
          <p:cNvSpPr>
            <a:spLocks noChangeArrowheads="1"/>
          </p:cNvSpPr>
          <p:nvPr/>
        </p:nvSpPr>
        <p:spPr bwMode="auto">
          <a:xfrm>
            <a:off x="3112162" y="5213510"/>
            <a:ext cx="3024188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2" name="直接箭头连接符 41"/>
          <p:cNvCxnSpPr/>
          <p:nvPr/>
        </p:nvCxnSpPr>
        <p:spPr bwMode="auto">
          <a:xfrm flipV="1">
            <a:off x="4912387" y="5926297"/>
            <a:ext cx="288925" cy="431800"/>
          </a:xfrm>
          <a:prstGeom prst="straightConnector1">
            <a:avLst/>
          </a:prstGeom>
          <a:ln>
            <a:solidFill>
              <a:srgbClr val="0000FF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 bwMode="auto">
          <a:xfrm flipH="1" flipV="1">
            <a:off x="5633112" y="5926297"/>
            <a:ext cx="431800" cy="431800"/>
          </a:xfrm>
          <a:prstGeom prst="straightConnector1">
            <a:avLst/>
          </a:prstGeom>
          <a:ln>
            <a:solidFill>
              <a:srgbClr val="0000FF"/>
            </a:solidFill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18"/>
          <p:cNvSpPr txBox="1">
            <a:spLocks noChangeArrowheads="1"/>
          </p:cNvSpPr>
          <p:nvPr/>
        </p:nvSpPr>
        <p:spPr bwMode="auto">
          <a:xfrm>
            <a:off x="3688425" y="6431122"/>
            <a:ext cx="151288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itchFamily="2" charset="2"/>
              <a:buChar char="n"/>
              <a:defRPr sz="32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itchFamily="2" charset="2"/>
              <a:buChar char="n"/>
              <a:defRPr sz="32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itchFamily="2" charset="2"/>
              <a:buChar char="n"/>
              <a:defRPr sz="32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itchFamily="2" charset="2"/>
              <a:buChar char="n"/>
              <a:defRPr sz="32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zh-CN" altLang="en-US" sz="2400" b="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搜索步长</a:t>
            </a:r>
          </a:p>
        </p:txBody>
      </p:sp>
      <p:sp>
        <p:nvSpPr>
          <p:cNvPr id="45" name="TextBox 20"/>
          <p:cNvSpPr txBox="1">
            <a:spLocks noChangeArrowheads="1"/>
          </p:cNvSpPr>
          <p:nvPr/>
        </p:nvSpPr>
        <p:spPr bwMode="auto">
          <a:xfrm>
            <a:off x="5920450" y="6472397"/>
            <a:ext cx="17287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itchFamily="2" charset="2"/>
              <a:buChar char="n"/>
              <a:defRPr sz="32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itchFamily="2" charset="2"/>
              <a:buChar char="n"/>
              <a:defRPr sz="32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itchFamily="2" charset="2"/>
              <a:buChar char="n"/>
              <a:defRPr sz="32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itchFamily="2" charset="2"/>
              <a:buChar char="n"/>
              <a:defRPr sz="32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zh-CN" altLang="en-US" sz="2400" b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搜索方向</a:t>
            </a:r>
          </a:p>
        </p:txBody>
      </p:sp>
    </p:spTree>
    <p:extLst>
      <p:ext uri="{BB962C8B-B14F-4D97-AF65-F5344CB8AC3E}">
        <p14:creationId xmlns:p14="http://schemas.microsoft.com/office/powerpoint/2010/main" val="30943560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Picture 2" descr="https://timgsa.baidu.com/timg?image&amp;quality=80&amp;size=b9999_10000&amp;sec=1588692978485&amp;di=455fcb5487d35872cb916953400ed65c&amp;imgtype=0&amp;src=http%3A%2F%2Fimg2.imgtn.bdimg.com%2Fit%2Fu%3D2914887327%2C667118234%26fm%3D214%26gp%3D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7606" y="18434"/>
            <a:ext cx="1024261" cy="1014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3" name="Picture 4" descr="https://timgsa.baidu.com/timg?image&amp;quality=80&amp;size=b9999_10000&amp;sec=1588692981859&amp;di=9b7afc46b400c1cc6e18420af80ca174&amp;imgtype=0&amp;src=http%3A%2F%2Fimg1.imgtn.bdimg.com%2Fit%2Fu%3D3942671111%2C3829192374%26fm%3D214%26gp%3D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7556" y="164014"/>
            <a:ext cx="2969982" cy="578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直接连接符 11"/>
          <p:cNvCxnSpPr/>
          <p:nvPr/>
        </p:nvCxnSpPr>
        <p:spPr>
          <a:xfrm>
            <a:off x="81280" y="809299"/>
            <a:ext cx="7786326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8"/>
          <p:cNvSpPr txBox="1">
            <a:spLocks noChangeArrowheads="1"/>
          </p:cNvSpPr>
          <p:nvPr/>
        </p:nvSpPr>
        <p:spPr bwMode="auto">
          <a:xfrm>
            <a:off x="837922" y="153961"/>
            <a:ext cx="648743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b="1" dirty="0">
                <a:solidFill>
                  <a:srgbClr val="0046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1 </a:t>
            </a:r>
            <a:r>
              <a:rPr lang="zh-CN" altLang="en-US" sz="3600" b="1" dirty="0">
                <a:solidFill>
                  <a:srgbClr val="0046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一维搜索</a:t>
            </a:r>
          </a:p>
        </p:txBody>
      </p:sp>
      <p:sp>
        <p:nvSpPr>
          <p:cNvPr id="26" name="燕尾形 25"/>
          <p:cNvSpPr/>
          <p:nvPr/>
        </p:nvSpPr>
        <p:spPr bwMode="auto">
          <a:xfrm>
            <a:off x="295275" y="273195"/>
            <a:ext cx="276225" cy="349904"/>
          </a:xfrm>
          <a:prstGeom prst="chevron">
            <a:avLst>
              <a:gd name="adj" fmla="val 37480"/>
            </a:avLst>
          </a:prstGeom>
          <a:solidFill>
            <a:srgbClr val="00467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27" name="燕尾形 26"/>
          <p:cNvSpPr/>
          <p:nvPr/>
        </p:nvSpPr>
        <p:spPr bwMode="auto">
          <a:xfrm>
            <a:off x="563432" y="274629"/>
            <a:ext cx="276225" cy="349904"/>
          </a:xfrm>
          <a:prstGeom prst="chevron">
            <a:avLst>
              <a:gd name="adj" fmla="val 37480"/>
            </a:avLst>
          </a:prstGeom>
          <a:solidFill>
            <a:srgbClr val="00467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24" name="Rectangle 5"/>
          <p:cNvSpPr>
            <a:spLocks noChangeArrowheads="1"/>
          </p:cNvSpPr>
          <p:nvPr/>
        </p:nvSpPr>
        <p:spPr bwMode="auto">
          <a:xfrm>
            <a:off x="217487" y="1035209"/>
            <a:ext cx="4175125" cy="58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457200" indent="-457200">
              <a:lnSpc>
                <a:spcPct val="125000"/>
              </a:lnSpc>
              <a:buClrTx/>
              <a:buFont typeface="Wingdings" panose="05000000000000000000" pitchFamily="2" charset="2"/>
              <a:buChar char="p"/>
            </a:pPr>
            <a:r>
              <a:rPr kumimoji="1" lang="en-US" altLang="zh-CN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迭代算法</a:t>
            </a:r>
            <a:endParaRPr kumimoji="1" lang="en-US" altLang="zh-CN" sz="28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Rectangle 5"/>
          <p:cNvSpPr>
            <a:spLocks noChangeArrowheads="1"/>
          </p:cNvSpPr>
          <p:nvPr/>
        </p:nvSpPr>
        <p:spPr bwMode="auto">
          <a:xfrm>
            <a:off x="433387" y="2675097"/>
            <a:ext cx="6264275" cy="13619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457200" indent="-457200">
              <a:lnSpc>
                <a:spcPct val="125000"/>
              </a:lnSpc>
              <a:buClrTx/>
              <a:buFont typeface="Wingdings" pitchFamily="2" charset="2"/>
              <a:buChar char="ü"/>
            </a:pPr>
            <a:r>
              <a:rPr kumimoji="1"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黄金分割法（只使用目标函数值</a:t>
            </a:r>
            <a:r>
              <a:rPr kumimoji="1" lang="en-US" altLang="zh-CN" sz="22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kumimoji="1"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kumimoji="1" lang="en-US" altLang="zh-CN" sz="2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25000"/>
              </a:lnSpc>
              <a:buClrTx/>
              <a:buFont typeface="Wingdings" pitchFamily="2" charset="2"/>
              <a:buChar char="ü"/>
            </a:pPr>
            <a:r>
              <a:rPr kumimoji="1"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Fibonacci</a:t>
            </a:r>
            <a:r>
              <a:rPr kumimoji="1"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方法（只使用目标函数值</a:t>
            </a:r>
            <a:r>
              <a:rPr kumimoji="1" lang="en-US" altLang="zh-CN" sz="22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kumimoji="1"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kumimoji="1" lang="en-US" altLang="zh-CN" sz="2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25000"/>
              </a:lnSpc>
              <a:buClrTx/>
              <a:buFont typeface="Wingdings" pitchFamily="2" charset="2"/>
              <a:buChar char="ü"/>
            </a:pPr>
            <a:r>
              <a:rPr kumimoji="1"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二分法（只使用目标函数的一阶导数</a:t>
            </a:r>
            <a:r>
              <a:rPr kumimoji="1" lang="en-US" altLang="zh-CN" sz="22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f’</a:t>
            </a:r>
            <a:r>
              <a:rPr kumimoji="1"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kumimoji="1" lang="en-US" altLang="zh-CN" sz="2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Rectangle 5"/>
          <p:cNvSpPr>
            <a:spLocks noChangeArrowheads="1"/>
          </p:cNvSpPr>
          <p:nvPr/>
        </p:nvSpPr>
        <p:spPr bwMode="auto">
          <a:xfrm>
            <a:off x="433387" y="4245134"/>
            <a:ext cx="8243887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457200" indent="-457200">
              <a:lnSpc>
                <a:spcPct val="125000"/>
              </a:lnSpc>
              <a:buClrTx/>
              <a:buFont typeface="Wingdings" pitchFamily="2" charset="2"/>
              <a:buChar char="Ø"/>
              <a:defRPr/>
            </a:pPr>
            <a:r>
              <a:rPr kumimoji="1" lang="zh-CN" altLang="en-US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函数逼近法</a:t>
            </a:r>
            <a:endParaRPr kumimoji="1" lang="en-US" altLang="zh-CN" sz="24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  <a:buClrTx/>
              <a:buFont typeface="Wingdings" pitchFamily="2" charset="2"/>
              <a:buNone/>
              <a:defRPr/>
            </a:pPr>
            <a:r>
              <a:rPr kumimoji="1"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r>
              <a:rPr kumimoji="1" lang="zh-CN" altLang="en-US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较简单的曲线逼近</a:t>
            </a:r>
            <a:r>
              <a:rPr kumimoji="1"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本来的函数曲线，求逼近曲线的极小点。</a:t>
            </a:r>
            <a:endParaRPr kumimoji="1"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Rectangle 5"/>
          <p:cNvSpPr>
            <a:spLocks noChangeArrowheads="1"/>
          </p:cNvSpPr>
          <p:nvPr/>
        </p:nvSpPr>
        <p:spPr bwMode="auto">
          <a:xfrm>
            <a:off x="433387" y="1603534"/>
            <a:ext cx="7993062" cy="1054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457200" indent="-457200">
              <a:lnSpc>
                <a:spcPct val="125000"/>
              </a:lnSpc>
              <a:buClrTx/>
              <a:buFont typeface="Wingdings" pitchFamily="2" charset="2"/>
              <a:buChar char="Ø"/>
              <a:defRPr/>
            </a:pPr>
            <a:r>
              <a:rPr kumimoji="1" lang="en-US" altLang="zh-CN" sz="26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zh-CN" altLang="en-US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试探法</a:t>
            </a:r>
            <a:endParaRPr kumimoji="1" lang="en-US" altLang="zh-CN" sz="24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  <a:buClrTx/>
              <a:buFont typeface="Wingdings" pitchFamily="2" charset="2"/>
              <a:buNone/>
              <a:defRPr/>
            </a:pPr>
            <a:r>
              <a:rPr kumimoji="1"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按某种方式找试探点，通过</a:t>
            </a:r>
            <a:r>
              <a:rPr kumimoji="1" lang="zh-CN" altLang="en-US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一系列试探点</a:t>
            </a:r>
            <a:r>
              <a:rPr kumimoji="1"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来确定极小值</a:t>
            </a:r>
            <a:endParaRPr kumimoji="1"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Rectangle 5"/>
          <p:cNvSpPr>
            <a:spLocks noChangeArrowheads="1"/>
          </p:cNvSpPr>
          <p:nvPr/>
        </p:nvSpPr>
        <p:spPr bwMode="auto">
          <a:xfrm>
            <a:off x="433386" y="5324634"/>
            <a:ext cx="8771573" cy="938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7200" indent="-457200">
              <a:lnSpc>
                <a:spcPct val="125000"/>
              </a:lnSpc>
              <a:buClrTx/>
              <a:buFont typeface="Wingdings" pitchFamily="2" charset="2"/>
              <a:buChar char="ü"/>
            </a:pPr>
            <a:r>
              <a:rPr kumimoji="1"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割线法（只使用目标函数的一阶导数</a:t>
            </a:r>
            <a:r>
              <a:rPr kumimoji="1" lang="en-US" altLang="zh-CN" sz="22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f’</a:t>
            </a:r>
            <a:r>
              <a:rPr kumimoji="1"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kumimoji="1" lang="en-US" altLang="zh-CN" sz="2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25000"/>
              </a:lnSpc>
              <a:buClrTx/>
              <a:buFont typeface="Wingdings" pitchFamily="2" charset="2"/>
              <a:buChar char="ü"/>
            </a:pPr>
            <a:r>
              <a:rPr kumimoji="1"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牛顿法（同时使用目标函数的一阶导数</a:t>
            </a:r>
            <a:r>
              <a:rPr kumimoji="1"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f’</a:t>
            </a:r>
            <a:r>
              <a:rPr kumimoji="1"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和二阶导数</a:t>
            </a:r>
            <a:r>
              <a:rPr kumimoji="1"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f’’</a:t>
            </a:r>
            <a:r>
              <a:rPr kumimoji="1"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kumimoji="1" lang="en-US" altLang="zh-CN" sz="2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49145610"/>
      </p:ext>
    </p:extLst>
  </p:cSld>
  <p:clrMapOvr>
    <a:masterClrMapping/>
  </p:clrMapOvr>
</p:sld>
</file>

<file path=ppt/theme/theme1.xml><?xml version="1.0" encoding="utf-8"?>
<a:theme xmlns:a="http://schemas.openxmlformats.org/drawingml/2006/main" name="24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3eb49c193c7573ac1da22f686a6640598885d3bb</Template>
  <TotalTime>13033</TotalTime>
  <Words>2155</Words>
  <Application>Microsoft Office PowerPoint</Application>
  <PresentationFormat>宽屏</PresentationFormat>
  <Paragraphs>343</Paragraphs>
  <Slides>50</Slides>
  <Notes>50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50</vt:i4>
      </vt:variant>
    </vt:vector>
  </HeadingPairs>
  <TitlesOfParts>
    <vt:vector size="60" baseType="lpstr">
      <vt:lpstr>等线</vt:lpstr>
      <vt:lpstr>等线 Light</vt:lpstr>
      <vt:lpstr>隶书</vt:lpstr>
      <vt:lpstr>微软雅黑</vt:lpstr>
      <vt:lpstr>Arial</vt:lpstr>
      <vt:lpstr>Calibri</vt:lpstr>
      <vt:lpstr>Times New Roman</vt:lpstr>
      <vt:lpstr>Wingdings</vt:lpstr>
      <vt:lpstr>24_自定义设计方案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xjtuoa.test0</dc:creator>
  <cp:lastModifiedBy>Feng Fang</cp:lastModifiedBy>
  <cp:revision>2095</cp:revision>
  <dcterms:created xsi:type="dcterms:W3CDTF">2017-01-02T10:35:04Z</dcterms:created>
  <dcterms:modified xsi:type="dcterms:W3CDTF">2023-11-14T01:29:16Z</dcterms:modified>
</cp:coreProperties>
</file>