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56" r:id="rId2"/>
    <p:sldId id="1217" r:id="rId3"/>
    <p:sldId id="257" r:id="rId4"/>
    <p:sldId id="258" r:id="rId5"/>
    <p:sldId id="1005" r:id="rId6"/>
    <p:sldId id="1220" r:id="rId7"/>
    <p:sldId id="1218" r:id="rId8"/>
    <p:sldId id="1219" r:id="rId9"/>
    <p:sldId id="1221" r:id="rId10"/>
    <p:sldId id="1222" r:id="rId11"/>
    <p:sldId id="1223" r:id="rId12"/>
    <p:sldId id="1224" r:id="rId13"/>
    <p:sldId id="1226" r:id="rId14"/>
    <p:sldId id="1228" r:id="rId15"/>
    <p:sldId id="1225" r:id="rId16"/>
    <p:sldId id="1227" r:id="rId17"/>
    <p:sldId id="263" r:id="rId18"/>
  </p:sldIdLst>
  <p:sldSz cx="12192000" cy="6858000"/>
  <p:notesSz cx="6858000" cy="9144000"/>
  <p:embeddedFontLst>
    <p:embeddedFont>
      <p:font typeface="MiSans Demibold" panose="00000700000000000000" pitchFamily="2" charset="-122"/>
      <p:bold r:id="rId20"/>
    </p:embeddedFont>
    <p:embeddedFont>
      <p:font typeface="MiSans Heavy" panose="00000A00000000000000" pitchFamily="2" charset="-122"/>
      <p:bold r:id="rId21"/>
    </p:embeddedFont>
    <p:embeddedFont>
      <p:font typeface="MiSans Normal" panose="00000500000000000000" pitchFamily="2" charset="-122"/>
      <p:regular r:id="rId22"/>
    </p:embeddedFont>
    <p:embeddedFont>
      <p:font typeface="MiSans Semibold" panose="00000700000000000000" pitchFamily="2" charset="-122"/>
      <p:bold r:id="rId23"/>
    </p:embeddedFont>
    <p:embeddedFont>
      <p:font typeface="等线" panose="02010600030101010101" pitchFamily="2" charset="-122"/>
      <p:regular r:id="rId24"/>
      <p:bold r:id="rId25"/>
    </p:embeddedFont>
    <p:embeddedFont>
      <p:font typeface="等线 Light" panose="02010600030101010101" pitchFamily="2" charset="-122"/>
      <p:regular r:id="rId26"/>
    </p:embeddedFont>
    <p:embeddedFont>
      <p:font typeface="华文中宋" panose="02010600040101010101" pitchFamily="2" charset="-122"/>
      <p:regular r:id="rId27"/>
    </p:embeddedFont>
    <p:embeddedFont>
      <p:font typeface="字体家AI造字剑客" panose="03000503000000000000" pitchFamily="66" charset="-122"/>
      <p:regular r:id="rId2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E2E1FA"/>
    <a:srgbClr val="CC6600"/>
    <a:srgbClr val="00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76" autoAdjust="0"/>
    <p:restoredTop sz="94694"/>
  </p:normalViewPr>
  <p:slideViewPr>
    <p:cSldViewPr snapToGrid="0">
      <p:cViewPr>
        <p:scale>
          <a:sx n="75" d="100"/>
          <a:sy n="75" d="100"/>
        </p:scale>
        <p:origin x="126"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4823705448033943E-2"/>
          <c:y val="2.8946577704969313E-2"/>
          <c:w val="0.89523859984791621"/>
          <c:h val="0.66335886660273058"/>
        </c:manualLayout>
      </c:layout>
      <c:bar3DChart>
        <c:barDir val="col"/>
        <c:grouping val="stacked"/>
        <c:varyColors val="0"/>
        <c:ser>
          <c:idx val="0"/>
          <c:order val="0"/>
          <c:tx>
            <c:strRef>
              <c:f>Sheet1!$B$1</c:f>
              <c:strCache>
                <c:ptCount val="1"/>
                <c:pt idx="0">
                  <c:v>人数</c:v>
                </c:pt>
              </c:strCache>
            </c:strRef>
          </c:tx>
          <c:spPr>
            <a:solidFill>
              <a:schemeClr val="accent1"/>
            </a:solidFill>
            <a:ln>
              <a:noFill/>
            </a:ln>
            <a:effectLst/>
            <a:sp3d/>
          </c:spPr>
          <c:invertIfNegative val="0"/>
          <c:dPt>
            <c:idx val="0"/>
            <c:invertIfNegative val="0"/>
            <c:bubble3D val="0"/>
            <c:spPr>
              <a:solidFill>
                <a:srgbClr val="92D050"/>
              </a:solidFill>
              <a:ln>
                <a:noFill/>
              </a:ln>
              <a:effectLst/>
              <a:sp3d/>
            </c:spPr>
            <c:extLst>
              <c:ext xmlns:c16="http://schemas.microsoft.com/office/drawing/2014/chart" uri="{C3380CC4-5D6E-409C-BE32-E72D297353CC}">
                <c16:uniqueId val="{00000001-96CE-44F0-9B92-651A6C5F1200}"/>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3-96CE-44F0-9B92-651A6C5F1200}"/>
              </c:ext>
            </c:extLst>
          </c:dPt>
          <c:dPt>
            <c:idx val="2"/>
            <c:invertIfNegative val="0"/>
            <c:bubble3D val="0"/>
            <c:spPr>
              <a:solidFill>
                <a:srgbClr val="00B0F0"/>
              </a:solidFill>
              <a:ln>
                <a:noFill/>
              </a:ln>
              <a:effectLst/>
              <a:sp3d/>
            </c:spPr>
            <c:extLst>
              <c:ext xmlns:c16="http://schemas.microsoft.com/office/drawing/2014/chart" uri="{C3380CC4-5D6E-409C-BE32-E72D297353CC}">
                <c16:uniqueId val="{00000005-96CE-44F0-9B92-651A6C5F1200}"/>
              </c:ext>
            </c:extLst>
          </c:dPt>
          <c:dPt>
            <c:idx val="3"/>
            <c:invertIfNegative val="0"/>
            <c:bubble3D val="0"/>
            <c:spPr>
              <a:solidFill>
                <a:schemeClr val="accent2">
                  <a:lumMod val="60000"/>
                  <a:lumOff val="40000"/>
                </a:schemeClr>
              </a:solidFill>
              <a:ln>
                <a:noFill/>
              </a:ln>
              <a:effectLst/>
              <a:sp3d/>
            </c:spPr>
            <c:extLst>
              <c:ext xmlns:c16="http://schemas.microsoft.com/office/drawing/2014/chart" uri="{C3380CC4-5D6E-409C-BE32-E72D297353CC}">
                <c16:uniqueId val="{00000007-96CE-44F0-9B92-651A6C5F1200}"/>
              </c:ext>
            </c:extLst>
          </c:dPt>
          <c:dPt>
            <c:idx val="4"/>
            <c:invertIfNegative val="0"/>
            <c:bubble3D val="0"/>
            <c:spPr>
              <a:solidFill>
                <a:schemeClr val="accent4">
                  <a:lumMod val="60000"/>
                  <a:lumOff val="40000"/>
                </a:schemeClr>
              </a:solidFill>
              <a:ln>
                <a:noFill/>
              </a:ln>
              <a:effectLst/>
              <a:sp3d/>
            </c:spPr>
            <c:extLst>
              <c:ext xmlns:c16="http://schemas.microsoft.com/office/drawing/2014/chart" uri="{C3380CC4-5D6E-409C-BE32-E72D297353CC}">
                <c16:uniqueId val="{00000009-96CE-44F0-9B92-651A6C5F1200}"/>
              </c:ext>
            </c:extLst>
          </c:dPt>
          <c:dPt>
            <c:idx val="5"/>
            <c:invertIfNegative val="0"/>
            <c:bubble3D val="0"/>
            <c:spPr>
              <a:solidFill>
                <a:schemeClr val="accent5">
                  <a:lumMod val="60000"/>
                  <a:lumOff val="40000"/>
                </a:schemeClr>
              </a:solidFill>
              <a:ln>
                <a:noFill/>
              </a:ln>
              <a:effectLst/>
              <a:sp3d/>
            </c:spPr>
            <c:extLst>
              <c:ext xmlns:c16="http://schemas.microsoft.com/office/drawing/2014/chart" uri="{C3380CC4-5D6E-409C-BE32-E72D297353CC}">
                <c16:uniqueId val="{0000000B-96CE-44F0-9B92-651A6C5F1200}"/>
              </c:ext>
            </c:extLst>
          </c:dPt>
          <c:dPt>
            <c:idx val="6"/>
            <c:invertIfNegative val="0"/>
            <c:bubble3D val="0"/>
            <c:spPr>
              <a:solidFill>
                <a:schemeClr val="accent4">
                  <a:lumMod val="75000"/>
                </a:schemeClr>
              </a:solidFill>
              <a:ln>
                <a:noFill/>
              </a:ln>
              <a:effectLst/>
              <a:sp3d/>
            </c:spPr>
            <c:extLst>
              <c:ext xmlns:c16="http://schemas.microsoft.com/office/drawing/2014/chart" uri="{C3380CC4-5D6E-409C-BE32-E72D297353CC}">
                <c16:uniqueId val="{0000000D-96CE-44F0-9B92-651A6C5F1200}"/>
              </c:ext>
            </c:extLst>
          </c:dPt>
          <c:dPt>
            <c:idx val="7"/>
            <c:invertIfNegative val="0"/>
            <c:bubble3D val="0"/>
            <c:spPr>
              <a:solidFill>
                <a:schemeClr val="tx2">
                  <a:lumMod val="60000"/>
                  <a:lumOff val="40000"/>
                </a:schemeClr>
              </a:solidFill>
              <a:ln>
                <a:noFill/>
              </a:ln>
              <a:effectLst/>
              <a:sp3d/>
            </c:spPr>
            <c:extLst>
              <c:ext xmlns:c16="http://schemas.microsoft.com/office/drawing/2014/chart" uri="{C3380CC4-5D6E-409C-BE32-E72D297353CC}">
                <c16:uniqueId val="{0000000F-96CE-44F0-9B92-651A6C5F1200}"/>
              </c:ext>
            </c:extLst>
          </c:dPt>
          <c:dPt>
            <c:idx val="8"/>
            <c:invertIfNegative val="0"/>
            <c:bubble3D val="0"/>
            <c:spPr>
              <a:solidFill>
                <a:schemeClr val="accent6">
                  <a:lumMod val="40000"/>
                  <a:lumOff val="60000"/>
                </a:schemeClr>
              </a:solidFill>
              <a:ln>
                <a:noFill/>
              </a:ln>
              <a:effectLst/>
              <a:sp3d/>
            </c:spPr>
            <c:extLst>
              <c:ext xmlns:c16="http://schemas.microsoft.com/office/drawing/2014/chart" uri="{C3380CC4-5D6E-409C-BE32-E72D297353CC}">
                <c16:uniqueId val="{00000011-96CE-44F0-9B92-651A6C5F1200}"/>
              </c:ext>
            </c:extLst>
          </c:dPt>
          <c:dPt>
            <c:idx val="9"/>
            <c:invertIfNegative val="0"/>
            <c:bubble3D val="0"/>
            <c:spPr>
              <a:solidFill>
                <a:schemeClr val="accent3"/>
              </a:solidFill>
              <a:ln>
                <a:noFill/>
              </a:ln>
              <a:effectLst/>
              <a:sp3d/>
            </c:spPr>
            <c:extLst>
              <c:ext xmlns:c16="http://schemas.microsoft.com/office/drawing/2014/chart" uri="{C3380CC4-5D6E-409C-BE32-E72D297353CC}">
                <c16:uniqueId val="{00000013-96CE-44F0-9B92-651A6C5F1200}"/>
              </c:ext>
            </c:extLst>
          </c:dPt>
          <c:cat>
            <c:strRef>
              <c:f>Sheet1!$A$2:$A$11</c:f>
              <c:strCache>
                <c:ptCount val="10"/>
                <c:pt idx="0">
                  <c:v>智能科学与技术</c:v>
                </c:pt>
                <c:pt idx="1">
                  <c:v>人工智能</c:v>
                </c:pt>
                <c:pt idx="2">
                  <c:v>计算机科学与技术</c:v>
                </c:pt>
                <c:pt idx="3">
                  <c:v>电子信息</c:v>
                </c:pt>
                <c:pt idx="4">
                  <c:v>通信工程</c:v>
                </c:pt>
                <c:pt idx="5">
                  <c:v>自动化</c:v>
                </c:pt>
                <c:pt idx="6">
                  <c:v>信息安全</c:v>
                </c:pt>
                <c:pt idx="7">
                  <c:v>网络空间安全</c:v>
                </c:pt>
                <c:pt idx="8">
                  <c:v>数字媒体技术</c:v>
                </c:pt>
                <c:pt idx="9">
                  <c:v>其他</c:v>
                </c:pt>
              </c:strCache>
            </c:strRef>
          </c:cat>
          <c:val>
            <c:numRef>
              <c:f>Sheet1!$B$2:$B$11</c:f>
              <c:numCache>
                <c:formatCode>General</c:formatCode>
                <c:ptCount val="10"/>
                <c:pt idx="0">
                  <c:v>28</c:v>
                </c:pt>
                <c:pt idx="1">
                  <c:v>20</c:v>
                </c:pt>
                <c:pt idx="2">
                  <c:v>18</c:v>
                </c:pt>
                <c:pt idx="3">
                  <c:v>10</c:v>
                </c:pt>
                <c:pt idx="4">
                  <c:v>9</c:v>
                </c:pt>
                <c:pt idx="5">
                  <c:v>9</c:v>
                </c:pt>
                <c:pt idx="6">
                  <c:v>8</c:v>
                </c:pt>
                <c:pt idx="7">
                  <c:v>3</c:v>
                </c:pt>
                <c:pt idx="8">
                  <c:v>2</c:v>
                </c:pt>
                <c:pt idx="9">
                  <c:v>2</c:v>
                </c:pt>
              </c:numCache>
            </c:numRef>
          </c:val>
          <c:extLst>
            <c:ext xmlns:c16="http://schemas.microsoft.com/office/drawing/2014/chart" uri="{C3380CC4-5D6E-409C-BE32-E72D297353CC}">
              <c16:uniqueId val="{00000014-96CE-44F0-9B92-651A6C5F1200}"/>
            </c:ext>
          </c:extLst>
        </c:ser>
        <c:dLbls>
          <c:showLegendKey val="0"/>
          <c:showVal val="0"/>
          <c:showCatName val="0"/>
          <c:showSerName val="0"/>
          <c:showPercent val="0"/>
          <c:showBubbleSize val="0"/>
        </c:dLbls>
        <c:gapWidth val="150"/>
        <c:shape val="box"/>
        <c:axId val="196987920"/>
        <c:axId val="196988336"/>
        <c:axId val="0"/>
      </c:bar3DChart>
      <c:catAx>
        <c:axId val="1969879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196988336"/>
        <c:crosses val="autoZero"/>
        <c:auto val="1"/>
        <c:lblAlgn val="ctr"/>
        <c:lblOffset val="100"/>
        <c:noMultiLvlLbl val="0"/>
      </c:catAx>
      <c:valAx>
        <c:axId val="196988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defRPr>
            </a:pPr>
            <a:endParaRPr lang="zh-CN"/>
          </a:p>
        </c:txPr>
        <c:crossAx val="1969879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latin typeface="Times New Roman" panose="02020603050405020304" pitchFamily="18" charset="0"/>
          <a:ea typeface="宋体" panose="02010600030101010101" pitchFamily="2" charset="-122"/>
          <a:cs typeface="Times New Roman" panose="02020603050405020304" pitchFamily="18" charset="0"/>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8C59A-76B9-468F-9860-73C856CBD3AC}" type="datetimeFigureOut">
              <a:rPr lang="zh-CN" altLang="en-US" smtClean="0"/>
              <a:t>2024/11/11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89359-45CC-4660-9889-625B1E7502B7}" type="slidenum">
              <a:rPr lang="zh-CN" altLang="en-US" smtClean="0"/>
              <a:t>‹#›</a:t>
            </a:fld>
            <a:endParaRPr lang="zh-CN" altLang="en-US"/>
          </a:p>
        </p:txBody>
      </p:sp>
    </p:spTree>
    <p:extLst>
      <p:ext uri="{BB962C8B-B14F-4D97-AF65-F5344CB8AC3E}">
        <p14:creationId xmlns:p14="http://schemas.microsoft.com/office/powerpoint/2010/main" val="111333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89359-45CC-4660-9889-625B1E7502B7}" type="slidenum">
              <a:rPr lang="zh-CN" altLang="en-US" smtClean="0"/>
              <a:t>1</a:t>
            </a:fld>
            <a:endParaRPr lang="zh-CN" altLang="en-US"/>
          </a:p>
        </p:txBody>
      </p:sp>
    </p:spTree>
    <p:extLst>
      <p:ext uri="{BB962C8B-B14F-4D97-AF65-F5344CB8AC3E}">
        <p14:creationId xmlns:p14="http://schemas.microsoft.com/office/powerpoint/2010/main" val="65704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89359-45CC-4660-9889-625B1E7502B7}" type="slidenum">
              <a:rPr lang="zh-CN" altLang="en-US" smtClean="0"/>
              <a:t>13</a:t>
            </a:fld>
            <a:endParaRPr lang="zh-CN" altLang="en-US"/>
          </a:p>
        </p:txBody>
      </p:sp>
    </p:spTree>
    <p:extLst>
      <p:ext uri="{BB962C8B-B14F-4D97-AF65-F5344CB8AC3E}">
        <p14:creationId xmlns:p14="http://schemas.microsoft.com/office/powerpoint/2010/main" val="2949256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89359-45CC-4660-9889-625B1E7502B7}" type="slidenum">
              <a:rPr lang="zh-CN" altLang="en-US" smtClean="0"/>
              <a:t>14</a:t>
            </a:fld>
            <a:endParaRPr lang="zh-CN" altLang="en-US"/>
          </a:p>
        </p:txBody>
      </p:sp>
    </p:spTree>
    <p:extLst>
      <p:ext uri="{BB962C8B-B14F-4D97-AF65-F5344CB8AC3E}">
        <p14:creationId xmlns:p14="http://schemas.microsoft.com/office/powerpoint/2010/main" val="1108767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8A89359-45CC-4660-9889-625B1E7502B7}" type="slidenum">
              <a:rPr lang="zh-CN" altLang="en-US" smtClean="0"/>
              <a:t>17</a:t>
            </a:fld>
            <a:endParaRPr lang="zh-CN" altLang="en-US"/>
          </a:p>
        </p:txBody>
      </p:sp>
    </p:spTree>
    <p:extLst>
      <p:ext uri="{BB962C8B-B14F-4D97-AF65-F5344CB8AC3E}">
        <p14:creationId xmlns:p14="http://schemas.microsoft.com/office/powerpoint/2010/main" val="302814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A32B4-2FF2-2E99-3E48-2EEA6C51968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C44D7AD-02E3-585B-4744-CF438D4FEA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B2C02A2-DDC1-D735-8362-6404CD079F15}"/>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5" name="页脚占位符 4">
            <a:extLst>
              <a:ext uri="{FF2B5EF4-FFF2-40B4-BE49-F238E27FC236}">
                <a16:creationId xmlns:a16="http://schemas.microsoft.com/office/drawing/2014/main" id="{DA005466-1D0C-86C8-B14B-6E0DEC3BAE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128A908-B7E6-EA2A-AF5C-4EA93F6FD304}"/>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28868426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A2D97-F698-811B-FCBF-CBFAE3D7CFC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028C945-0527-10B5-1E3A-77F21059140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659E8F0-1211-7B2F-1B25-76D06E046A97}"/>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5" name="页脚占位符 4">
            <a:extLst>
              <a:ext uri="{FF2B5EF4-FFF2-40B4-BE49-F238E27FC236}">
                <a16:creationId xmlns:a16="http://schemas.microsoft.com/office/drawing/2014/main" id="{523B673B-4EC6-5759-7D9C-13B2934F437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E7C5988-269E-D66B-4474-809057945A87}"/>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158871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517885-8A74-B4D2-A440-088044ED5DE3}"/>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090DF20-410D-4F61-1311-78532537048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4D8D97-DFFB-386D-7DFE-E595CF4CD620}"/>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5" name="页脚占位符 4">
            <a:extLst>
              <a:ext uri="{FF2B5EF4-FFF2-40B4-BE49-F238E27FC236}">
                <a16:creationId xmlns:a16="http://schemas.microsoft.com/office/drawing/2014/main" id="{FE65726E-6F2E-B65D-33EC-6CD2D39D8A0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FBF9E5-4023-3DAC-0D22-E9439EE36CE3}"/>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23010995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737EC4-30F2-DE07-56B7-CCCAF51A36C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6EFC3B5-BA2A-49F8-4530-0C675E26F09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4A1E424-B88F-4129-9E7D-B1E603C1D862}"/>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5" name="页脚占位符 4">
            <a:extLst>
              <a:ext uri="{FF2B5EF4-FFF2-40B4-BE49-F238E27FC236}">
                <a16:creationId xmlns:a16="http://schemas.microsoft.com/office/drawing/2014/main" id="{95B4E6E4-272C-1A23-78E4-6F20546F48F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A069A75-3E37-6E72-68B9-E69AA17F8092}"/>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2895004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06E30-60F9-42AC-FCB1-723C3131007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C27ED502-309C-70E2-6817-14A7FE76BB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10863D58-97C0-9337-0392-72EC53A838AB}"/>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5" name="页脚占位符 4">
            <a:extLst>
              <a:ext uri="{FF2B5EF4-FFF2-40B4-BE49-F238E27FC236}">
                <a16:creationId xmlns:a16="http://schemas.microsoft.com/office/drawing/2014/main" id="{CF66DF65-95B0-AA89-470A-B12A1A3DD3B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DB445FA-0281-B1C8-4D72-4CC48B90B045}"/>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4276113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CBDF9-3571-315D-71C6-29A33ACBE36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28EEA1F-7747-AA20-B343-7E5FA691227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4004F57-7D27-4232-9BD7-212AF16F835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5B76362-5190-6751-33F6-A64DD7E8F03D}"/>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6" name="页脚占位符 5">
            <a:extLst>
              <a:ext uri="{FF2B5EF4-FFF2-40B4-BE49-F238E27FC236}">
                <a16:creationId xmlns:a16="http://schemas.microsoft.com/office/drawing/2014/main" id="{10EA8A2E-2C58-9B4A-7BDE-425B2793511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F6C98A2-8DA7-AAAA-2004-CDFFC8737739}"/>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141041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1EEDF-F9B3-B99D-AD2C-D8551DCD580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12D4561-6C72-2C5A-EF1C-DC0AD5966A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4E8725F-5BFD-77A8-F5A1-C3B72BA0820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777F8C5-6D7A-32F6-B792-60C54A2C5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EC434F1-14FF-8549-8229-0CE8A897E394}"/>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FBD34EB-14FA-2A33-5830-66064B54B533}"/>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8" name="页脚占位符 7">
            <a:extLst>
              <a:ext uri="{FF2B5EF4-FFF2-40B4-BE49-F238E27FC236}">
                <a16:creationId xmlns:a16="http://schemas.microsoft.com/office/drawing/2014/main" id="{72121CA1-1FF1-7A2D-82AB-DCA2EE7BAE3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DAA03AF-3777-2036-384D-1465EFF4EF66}"/>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835571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1DF75-124E-9155-C555-407E9B8CB6A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C9266BF-35E2-E694-DBBB-7EDCE3AE4737}"/>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4" name="页脚占位符 3">
            <a:extLst>
              <a:ext uri="{FF2B5EF4-FFF2-40B4-BE49-F238E27FC236}">
                <a16:creationId xmlns:a16="http://schemas.microsoft.com/office/drawing/2014/main" id="{08F16E78-560A-B573-538E-8B26025E850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7E780FE-9487-B9B0-03DC-BC789E59FFEA}"/>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1196197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3EBF30-4769-B934-9232-BFF1630DC03D}"/>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3" name="页脚占位符 2">
            <a:extLst>
              <a:ext uri="{FF2B5EF4-FFF2-40B4-BE49-F238E27FC236}">
                <a16:creationId xmlns:a16="http://schemas.microsoft.com/office/drawing/2014/main" id="{EEBA5642-2629-37CC-867E-3BCE4C7C61A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84595660-59CB-7F62-DC58-CEAA12FB5ACE}"/>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17460513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276B-FA88-A856-058E-0ACFD4C8203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9AFA5C6-FB98-CEF7-7E19-3EA5A63BA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B699787-A41D-4E3E-89B1-42979B56A3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141C766-AD8E-7231-A98F-872C15C46156}"/>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6" name="页脚占位符 5">
            <a:extLst>
              <a:ext uri="{FF2B5EF4-FFF2-40B4-BE49-F238E27FC236}">
                <a16:creationId xmlns:a16="http://schemas.microsoft.com/office/drawing/2014/main" id="{EA9B665F-C252-EE92-251C-B9706CA6EA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BCD0BB0-E50C-3053-619C-0938CE3AD57C}"/>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3250724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5128C-14D0-23FA-4C4E-571B3A10D81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6AD1616-2946-EA4B-E905-2C3AB9CEA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C3F8132-DFF0-42CD-E19C-30DE02BE3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A6E25B7-8D54-7173-DDD1-C7B5A3575BF4}"/>
              </a:ext>
            </a:extLst>
          </p:cNvPr>
          <p:cNvSpPr>
            <a:spLocks noGrp="1"/>
          </p:cNvSpPr>
          <p:nvPr>
            <p:ph type="dt" sz="half" idx="10"/>
          </p:nvPr>
        </p:nvSpPr>
        <p:spPr/>
        <p:txBody>
          <a:bodyPr/>
          <a:lstStyle/>
          <a:p>
            <a:fld id="{E8A241FC-E24B-9F42-9731-A1B846AEBB4C}" type="datetimeFigureOut">
              <a:t>2024/11/11</a:t>
            </a:fld>
            <a:endParaRPr kumimoji="1" lang="zh-CN" altLang="en-US"/>
          </a:p>
        </p:txBody>
      </p:sp>
      <p:sp>
        <p:nvSpPr>
          <p:cNvPr id="6" name="页脚占位符 5">
            <a:extLst>
              <a:ext uri="{FF2B5EF4-FFF2-40B4-BE49-F238E27FC236}">
                <a16:creationId xmlns:a16="http://schemas.microsoft.com/office/drawing/2014/main" id="{06592781-BC7F-8CF5-66D3-6DBF27D1162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848DD30-8814-215E-62A5-87C8F0ECAEAA}"/>
              </a:ext>
            </a:extLst>
          </p:cNvPr>
          <p:cNvSpPr>
            <a:spLocks noGrp="1"/>
          </p:cNvSpPr>
          <p:nvPr>
            <p:ph type="sldNum" sz="quarter" idx="12"/>
          </p:nvPr>
        </p:nvSpPr>
        <p:spPr/>
        <p:txBody>
          <a:bodyPr/>
          <a:lstStyle/>
          <a:p>
            <a:fld id="{7E13CE7C-0F01-5E4B-ACEB-E5041CE4424A}" type="slidenum">
              <a:t>‹#›</a:t>
            </a:fld>
            <a:endParaRPr kumimoji="1" lang="zh-CN" altLang="en-US"/>
          </a:p>
        </p:txBody>
      </p:sp>
    </p:spTree>
    <p:extLst>
      <p:ext uri="{BB962C8B-B14F-4D97-AF65-F5344CB8AC3E}">
        <p14:creationId xmlns:p14="http://schemas.microsoft.com/office/powerpoint/2010/main" val="4050404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3EF905-27AF-CD5C-971D-96267132DC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9231C07-13DB-243C-4AC9-5B1E4E652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46BFA8-096E-FDFB-EC42-E1106EBEC4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A241FC-E24B-9F42-9731-A1B846AEBB4C}" type="datetimeFigureOut">
              <a:t>2024/11/11</a:t>
            </a:fld>
            <a:endParaRPr kumimoji="1" lang="zh-CN" altLang="en-US"/>
          </a:p>
        </p:txBody>
      </p:sp>
      <p:sp>
        <p:nvSpPr>
          <p:cNvPr id="5" name="页脚占位符 4">
            <a:extLst>
              <a:ext uri="{FF2B5EF4-FFF2-40B4-BE49-F238E27FC236}">
                <a16:creationId xmlns:a16="http://schemas.microsoft.com/office/drawing/2014/main" id="{5FC7AF41-8DBC-B2DF-EF11-3D87E76C5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39FFABC-AEF9-91EE-1143-5A62DD42A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3CE7C-0F01-5E4B-ACEB-E5041CE4424A}" type="slidenum">
              <a:t>‹#›</a:t>
            </a:fld>
            <a:endParaRPr kumimoji="1" lang="zh-CN" altLang="en-US"/>
          </a:p>
        </p:txBody>
      </p:sp>
    </p:spTree>
    <p:extLst>
      <p:ext uri="{BB962C8B-B14F-4D97-AF65-F5344CB8AC3E}">
        <p14:creationId xmlns:p14="http://schemas.microsoft.com/office/powerpoint/2010/main" val="3746197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2">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9D269DF-5521-4E83-938C-593C8A00BE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49"/>
          <a:stretch/>
        </p:blipFill>
        <p:spPr bwMode="auto">
          <a:xfrm>
            <a:off x="21268" y="0"/>
            <a:ext cx="12170732" cy="6946093"/>
          </a:xfrm>
          <a:prstGeom prst="rect">
            <a:avLst/>
          </a:prstGeom>
          <a:noFill/>
          <a:extLst>
            <a:ext uri="{909E8E84-426E-40DD-AFC4-6F175D3DCCD1}">
              <a14:hiddenFill xmlns:a14="http://schemas.microsoft.com/office/drawing/2010/main">
                <a:solidFill>
                  <a:srgbClr val="FFFFFF"/>
                </a:solidFill>
              </a14:hiddenFill>
            </a:ext>
          </a:extLst>
        </p:spPr>
      </p:pic>
      <p:sp>
        <p:nvSpPr>
          <p:cNvPr id="57" name="演示研究所 SlideLab.cc">
            <a:extLst>
              <a:ext uri="{FF2B5EF4-FFF2-40B4-BE49-F238E27FC236}">
                <a16:creationId xmlns:a16="http://schemas.microsoft.com/office/drawing/2014/main" id="{BA5E0BF5-57CD-41A0-8D11-E994AF5C7A65}"/>
              </a:ext>
            </a:extLst>
          </p:cNvPr>
          <p:cNvSpPr/>
          <p:nvPr/>
        </p:nvSpPr>
        <p:spPr>
          <a:xfrm>
            <a:off x="7391" y="-888"/>
            <a:ext cx="12192000" cy="6946093"/>
          </a:xfrm>
          <a:prstGeom prst="rect">
            <a:avLst/>
          </a:prstGeom>
          <a:gradFill flip="none" rotWithShape="1">
            <a:gsLst>
              <a:gs pos="84000">
                <a:srgbClr val="A6A6EF"/>
              </a:gs>
              <a:gs pos="0">
                <a:schemeClr val="accent1">
                  <a:lumMod val="60000"/>
                  <a:lumOff val="40000"/>
                  <a:alpha val="24000"/>
                </a:schemeClr>
              </a:gs>
              <a:gs pos="100000">
                <a:schemeClr val="accent2">
                  <a:lumMod val="40000"/>
                  <a:lumOff val="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演示研究所 SlideLab.cc">
            <a:extLst>
              <a:ext uri="{FF2B5EF4-FFF2-40B4-BE49-F238E27FC236}">
                <a16:creationId xmlns:a16="http://schemas.microsoft.com/office/drawing/2014/main" id="{16221FED-F748-FF46-AB81-E58A716D785C}"/>
              </a:ext>
            </a:extLst>
          </p:cNvPr>
          <p:cNvSpPr/>
          <p:nvPr/>
        </p:nvSpPr>
        <p:spPr>
          <a:xfrm>
            <a:off x="11033587" y="445347"/>
            <a:ext cx="773968" cy="773968"/>
          </a:xfrm>
          <a:prstGeom prst="ellipse">
            <a:avLst/>
          </a:pr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8" name="演示研究所 SlideLab.cc">
            <a:extLst>
              <a:ext uri="{FF2B5EF4-FFF2-40B4-BE49-F238E27FC236}">
                <a16:creationId xmlns:a16="http://schemas.microsoft.com/office/drawing/2014/main" id="{353BCA8D-74EE-67AA-BBEC-A0036DC374E3}"/>
              </a:ext>
            </a:extLst>
          </p:cNvPr>
          <p:cNvGrpSpPr/>
          <p:nvPr/>
        </p:nvGrpSpPr>
        <p:grpSpPr>
          <a:xfrm>
            <a:off x="566580" y="391270"/>
            <a:ext cx="2341757" cy="479502"/>
            <a:chOff x="970154" y="4337824"/>
            <a:chExt cx="2341757" cy="479502"/>
          </a:xfrm>
        </p:grpSpPr>
        <p:sp>
          <p:nvSpPr>
            <p:cNvPr id="39" name="演示研究所 SlideLab.cc">
              <a:extLst>
                <a:ext uri="{FF2B5EF4-FFF2-40B4-BE49-F238E27FC236}">
                  <a16:creationId xmlns:a16="http://schemas.microsoft.com/office/drawing/2014/main" id="{5747F1A6-77CA-A84A-DD72-643DA4804029}"/>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演示研究所 SlideLab.cc">
              <a:extLst>
                <a:ext uri="{FF2B5EF4-FFF2-40B4-BE49-F238E27FC236}">
                  <a16:creationId xmlns:a16="http://schemas.microsoft.com/office/drawing/2014/main" id="{8ED27BB4-86CF-042B-1268-68B16F56BE94}"/>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演示研究所 SlideLab.cc">
              <a:extLst>
                <a:ext uri="{FF2B5EF4-FFF2-40B4-BE49-F238E27FC236}">
                  <a16:creationId xmlns:a16="http://schemas.microsoft.com/office/drawing/2014/main" id="{A6F12919-481C-D9E6-AB1A-79920292C98F}"/>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演示研究所 SlideLab.cc">
              <a:extLst>
                <a:ext uri="{FF2B5EF4-FFF2-40B4-BE49-F238E27FC236}">
                  <a16:creationId xmlns:a16="http://schemas.microsoft.com/office/drawing/2014/main" id="{EFB3756C-D122-90B1-C440-B9B6187FEF9D}"/>
                </a:ext>
              </a:extLst>
            </p:cNvPr>
            <p:cNvSpPr txBox="1"/>
            <p:nvPr/>
          </p:nvSpPr>
          <p:spPr>
            <a:xfrm>
              <a:off x="1375976" y="4409553"/>
              <a:ext cx="1930857" cy="369332"/>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1800" b="1" dirty="0">
                  <a:solidFill>
                    <a:schemeClr val="accent1"/>
                  </a:solidFill>
                  <a:latin typeface="MiSans Demibold" pitchFamily="2" charset="-122"/>
                  <a:ea typeface="MiSans Demibold" pitchFamily="2" charset="-122"/>
                </a:rPr>
                <a:t>实践作业汇报</a:t>
              </a:r>
            </a:p>
          </p:txBody>
        </p:sp>
      </p:grpSp>
      <p:sp>
        <p:nvSpPr>
          <p:cNvPr id="83" name="演示研究所 SlideLab.cc">
            <a:extLst>
              <a:ext uri="{FF2B5EF4-FFF2-40B4-BE49-F238E27FC236}">
                <a16:creationId xmlns:a16="http://schemas.microsoft.com/office/drawing/2014/main" id="{2266E714-5C39-0507-1254-703D25CDDCEC}"/>
              </a:ext>
            </a:extLst>
          </p:cNvPr>
          <p:cNvSpPr/>
          <p:nvPr/>
        </p:nvSpPr>
        <p:spPr>
          <a:xfrm>
            <a:off x="390618" y="2100009"/>
            <a:ext cx="9867404" cy="923330"/>
          </a:xfrm>
          <a:prstGeom prst="rect">
            <a:avLst/>
          </a:prstGeom>
          <a:noFill/>
        </p:spPr>
        <p:txBody>
          <a:bodyPr wrap="square">
            <a:spAutoFit/>
          </a:bodyPr>
          <a:lstStyle/>
          <a:p>
            <a:pPr defTabSz="914400">
              <a:spcBef>
                <a:spcPct val="0"/>
              </a:spcBef>
            </a:pPr>
            <a:r>
              <a:rPr lang="en-US" altLang="zh-CN" sz="5400" spc="-150" dirty="0">
                <a:solidFill>
                  <a:schemeClr val="accent1">
                    <a:lumMod val="75000"/>
                  </a:schemeClr>
                </a:solidFill>
                <a:latin typeface="华文中宋" panose="02010600040101010101" pitchFamily="2" charset="-122"/>
                <a:ea typeface="华文中宋" panose="02010600040101010101" pitchFamily="2" charset="-122"/>
                <a:cs typeface="汉仪文黑-85W" panose="00020600040101010101" pitchFamily="18" charset="-128"/>
              </a:rPr>
              <a:t>AI</a:t>
            </a:r>
            <a:r>
              <a:rPr lang="zh-CN" altLang="en-US" sz="5400" spc="-150" dirty="0">
                <a:solidFill>
                  <a:schemeClr val="accent1">
                    <a:lumMod val="75000"/>
                  </a:schemeClr>
                </a:solidFill>
                <a:latin typeface="华文中宋" panose="02010600040101010101" pitchFamily="2" charset="-122"/>
                <a:ea typeface="华文中宋" panose="02010600040101010101" pitchFamily="2" charset="-122"/>
                <a:cs typeface="汉仪文黑-85W" panose="00020600040101010101" pitchFamily="18" charset="-128"/>
              </a:rPr>
              <a:t>出行时代的新思考 </a:t>
            </a:r>
            <a:r>
              <a:rPr lang="en-US" altLang="zh-CN" sz="5400" spc="-150" dirty="0">
                <a:solidFill>
                  <a:schemeClr val="accent1">
                    <a:lumMod val="75000"/>
                  </a:schemeClr>
                </a:solidFill>
                <a:latin typeface="华文中宋" panose="02010600040101010101" pitchFamily="2" charset="-122"/>
                <a:ea typeface="华文中宋" panose="02010600040101010101" pitchFamily="2" charset="-122"/>
                <a:cs typeface="汉仪文黑-85W" panose="00020600040101010101" pitchFamily="18" charset="-128"/>
              </a:rPr>
              <a:t>——</a:t>
            </a:r>
            <a:endParaRPr lang="zh-CN" altLang="en-US" sz="5400" spc="-150" dirty="0">
              <a:solidFill>
                <a:schemeClr val="accent1">
                  <a:lumMod val="75000"/>
                </a:schemeClr>
              </a:solidFill>
              <a:latin typeface="华文中宋" panose="02010600040101010101" pitchFamily="2" charset="-122"/>
              <a:ea typeface="华文中宋" panose="02010600040101010101" pitchFamily="2" charset="-122"/>
              <a:cs typeface="汉仪文黑-85W" panose="00020600040101010101" pitchFamily="18" charset="-128"/>
            </a:endParaRPr>
          </a:p>
        </p:txBody>
      </p:sp>
      <p:sp>
        <p:nvSpPr>
          <p:cNvPr id="5" name="演示研究所 SlideLab.cc">
            <a:extLst>
              <a:ext uri="{FF2B5EF4-FFF2-40B4-BE49-F238E27FC236}">
                <a16:creationId xmlns:a16="http://schemas.microsoft.com/office/drawing/2014/main" id="{4073D305-25BD-6A87-F5C2-AB053CBC6799}"/>
              </a:ext>
            </a:extLst>
          </p:cNvPr>
          <p:cNvSpPr/>
          <p:nvPr/>
        </p:nvSpPr>
        <p:spPr>
          <a:xfrm>
            <a:off x="690" y="3264009"/>
            <a:ext cx="12535095" cy="1382446"/>
          </a:xfrm>
          <a:custGeom>
            <a:avLst/>
            <a:gdLst>
              <a:gd name="connsiteX0" fmla="*/ 0 w 6471979"/>
              <a:gd name="connsiteY0" fmla="*/ 0 h 323530"/>
              <a:gd name="connsiteX1" fmla="*/ 6310214 w 6471979"/>
              <a:gd name="connsiteY1" fmla="*/ 0 h 323530"/>
              <a:gd name="connsiteX2" fmla="*/ 6471979 w 6471979"/>
              <a:gd name="connsiteY2" fmla="*/ 161765 h 323530"/>
              <a:gd name="connsiteX3" fmla="*/ 6471978 w 6471979"/>
              <a:gd name="connsiteY3" fmla="*/ 161765 h 323530"/>
              <a:gd name="connsiteX4" fmla="*/ 6310213 w 6471979"/>
              <a:gd name="connsiteY4" fmla="*/ 323530 h 323530"/>
              <a:gd name="connsiteX5" fmla="*/ 0 w 6471979"/>
              <a:gd name="connsiteY5" fmla="*/ 323529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1979" h="323530">
                <a:moveTo>
                  <a:pt x="0" y="0"/>
                </a:moveTo>
                <a:lnTo>
                  <a:pt x="6310214" y="0"/>
                </a:lnTo>
                <a:cubicBezTo>
                  <a:pt x="6399554" y="0"/>
                  <a:pt x="6471979" y="72425"/>
                  <a:pt x="6471979" y="161765"/>
                </a:cubicBezTo>
                <a:lnTo>
                  <a:pt x="6471978" y="161765"/>
                </a:lnTo>
                <a:cubicBezTo>
                  <a:pt x="6471978" y="251105"/>
                  <a:pt x="6399553" y="323530"/>
                  <a:pt x="6310213" y="323530"/>
                </a:cubicBezTo>
                <a:lnTo>
                  <a:pt x="0" y="323529"/>
                </a:lnTo>
                <a:close/>
              </a:path>
            </a:pathLst>
          </a:cu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9" name="演示研究所 SlideLab.cc">
            <a:extLst>
              <a:ext uri="{FF2B5EF4-FFF2-40B4-BE49-F238E27FC236}">
                <a16:creationId xmlns:a16="http://schemas.microsoft.com/office/drawing/2014/main" id="{603874FD-F59A-6721-FC8B-135668FBF970}"/>
              </a:ext>
            </a:extLst>
          </p:cNvPr>
          <p:cNvSpPr/>
          <p:nvPr/>
        </p:nvSpPr>
        <p:spPr>
          <a:xfrm>
            <a:off x="566580" y="3461767"/>
            <a:ext cx="9146130" cy="1107996"/>
          </a:xfrm>
          <a:prstGeom prst="rect">
            <a:avLst/>
          </a:prstGeom>
          <a:noFill/>
        </p:spPr>
        <p:txBody>
          <a:bodyPr wrap="square">
            <a:spAutoFit/>
          </a:bodyPr>
          <a:lstStyle/>
          <a:p>
            <a:pPr defTabSz="914400">
              <a:spcBef>
                <a:spcPct val="0"/>
              </a:spcBef>
            </a:pPr>
            <a:r>
              <a:rPr lang="zh-CN" altLang="en-US" sz="6600" dirty="0">
                <a:solidFill>
                  <a:schemeClr val="accent1">
                    <a:lumMod val="20000"/>
                    <a:lumOff val="80000"/>
                  </a:schemeClr>
                </a:solidFill>
                <a:latin typeface="MiSans Semibold" panose="00000700000000000000" pitchFamily="2" charset="-122"/>
                <a:ea typeface="MiSans Semibold" panose="00000700000000000000" pitchFamily="2" charset="-122"/>
                <a:cs typeface="+mj-cs"/>
              </a:rPr>
              <a:t>☆ 以“萝卜快跑”为例</a:t>
            </a:r>
          </a:p>
        </p:txBody>
      </p:sp>
      <p:sp>
        <p:nvSpPr>
          <p:cNvPr id="12" name="演示研究所 SlideLab.cc">
            <a:extLst>
              <a:ext uri="{FF2B5EF4-FFF2-40B4-BE49-F238E27FC236}">
                <a16:creationId xmlns:a16="http://schemas.microsoft.com/office/drawing/2014/main" id="{604E5CBC-A925-1398-5E48-AC1D1FBE2AE2}"/>
              </a:ext>
            </a:extLst>
          </p:cNvPr>
          <p:cNvSpPr/>
          <p:nvPr/>
        </p:nvSpPr>
        <p:spPr>
          <a:xfrm>
            <a:off x="-14781" y="5923643"/>
            <a:ext cx="12192000" cy="102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3" name="演示研究所 SlideLab.cc">
            <a:extLst>
              <a:ext uri="{FF2B5EF4-FFF2-40B4-BE49-F238E27FC236}">
                <a16:creationId xmlns:a16="http://schemas.microsoft.com/office/drawing/2014/main" id="{4AD79EF9-616F-BB1B-D23A-F596E0F74C6D}"/>
              </a:ext>
            </a:extLst>
          </p:cNvPr>
          <p:cNvGrpSpPr/>
          <p:nvPr/>
        </p:nvGrpSpPr>
        <p:grpSpPr>
          <a:xfrm>
            <a:off x="277091" y="6246695"/>
            <a:ext cx="1885535" cy="646331"/>
            <a:chOff x="1746454" y="6025263"/>
            <a:chExt cx="1596046" cy="646331"/>
          </a:xfrm>
        </p:grpSpPr>
        <p:sp>
          <p:nvSpPr>
            <p:cNvPr id="74" name="演示研究所 SlideLab.cc">
              <a:extLst>
                <a:ext uri="{FF2B5EF4-FFF2-40B4-BE49-F238E27FC236}">
                  <a16:creationId xmlns:a16="http://schemas.microsoft.com/office/drawing/2014/main" id="{C3C1F89F-59B9-52DE-5847-4D724BBF8E2E}"/>
                </a:ext>
              </a:extLst>
            </p:cNvPr>
            <p:cNvSpPr/>
            <p:nvPr/>
          </p:nvSpPr>
          <p:spPr>
            <a:xfrm>
              <a:off x="1746454" y="6044155"/>
              <a:ext cx="1596046" cy="313077"/>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中宋" panose="02010600040101010101" pitchFamily="2" charset="-122"/>
                <a:ea typeface="华文中宋" panose="02010600040101010101" pitchFamily="2" charset="-122"/>
              </a:endParaRPr>
            </a:p>
          </p:txBody>
        </p:sp>
        <p:sp>
          <p:nvSpPr>
            <p:cNvPr id="75" name="演示研究所 SlideLab.cc">
              <a:extLst>
                <a:ext uri="{FF2B5EF4-FFF2-40B4-BE49-F238E27FC236}">
                  <a16:creationId xmlns:a16="http://schemas.microsoft.com/office/drawing/2014/main" id="{092C8014-28C3-EB41-9B0A-96958391C6AF}"/>
                </a:ext>
              </a:extLst>
            </p:cNvPr>
            <p:cNvSpPr/>
            <p:nvPr/>
          </p:nvSpPr>
          <p:spPr>
            <a:xfrm>
              <a:off x="1805839" y="6025263"/>
              <a:ext cx="1463700" cy="646331"/>
            </a:xfrm>
            <a:prstGeom prst="rect">
              <a:avLst/>
            </a:prstGeom>
          </p:spPr>
          <p:txBody>
            <a:bodyPr wrap="square">
              <a:spAutoFit/>
            </a:bodyPr>
            <a:lstStyle/>
            <a:p>
              <a:pPr algn="ctr"/>
              <a:r>
                <a:rPr lang="en-US" altLang="zh-CN" dirty="0">
                  <a:solidFill>
                    <a:schemeClr val="tx1">
                      <a:lumMod val="75000"/>
                      <a:lumOff val="25000"/>
                    </a:schemeClr>
                  </a:solidFill>
                  <a:latin typeface="华文中宋" panose="02010600040101010101" pitchFamily="2" charset="-122"/>
                  <a:ea typeface="华文中宋" panose="02010600040101010101" pitchFamily="2" charset="-122"/>
                  <a:sym typeface="思源黑体" panose="020B0400000000000000" pitchFamily="34" charset="-122"/>
                </a:rPr>
                <a:t>2024-11-12</a:t>
              </a:r>
              <a:endParaRPr lang="zh-CN" altLang="en-US" dirty="0">
                <a:solidFill>
                  <a:schemeClr val="tx1">
                    <a:lumMod val="75000"/>
                    <a:lumOff val="25000"/>
                  </a:schemeClr>
                </a:solidFill>
                <a:latin typeface="华文中宋" panose="02010600040101010101" pitchFamily="2" charset="-122"/>
                <a:ea typeface="华文中宋" panose="02010600040101010101" pitchFamily="2" charset="-122"/>
              </a:endParaRPr>
            </a:p>
          </p:txBody>
        </p:sp>
      </p:grpSp>
      <p:grpSp>
        <p:nvGrpSpPr>
          <p:cNvPr id="76" name="演示研究所 SlideLab.cc">
            <a:extLst>
              <a:ext uri="{FF2B5EF4-FFF2-40B4-BE49-F238E27FC236}">
                <a16:creationId xmlns:a16="http://schemas.microsoft.com/office/drawing/2014/main" id="{0911F582-3848-7167-CDC5-2A0BBB79C21C}"/>
              </a:ext>
            </a:extLst>
          </p:cNvPr>
          <p:cNvGrpSpPr/>
          <p:nvPr/>
        </p:nvGrpSpPr>
        <p:grpSpPr>
          <a:xfrm>
            <a:off x="2438458" y="6231730"/>
            <a:ext cx="3103359" cy="369332"/>
            <a:chOff x="3469212" y="5997555"/>
            <a:chExt cx="1305988" cy="369332"/>
          </a:xfrm>
        </p:grpSpPr>
        <p:sp>
          <p:nvSpPr>
            <p:cNvPr id="77" name="演示研究所 SlideLab.cc">
              <a:extLst>
                <a:ext uri="{FF2B5EF4-FFF2-40B4-BE49-F238E27FC236}">
                  <a16:creationId xmlns:a16="http://schemas.microsoft.com/office/drawing/2014/main" id="{F4EB89CC-B6EF-DB90-D19F-6B5143473264}"/>
                </a:ext>
              </a:extLst>
            </p:cNvPr>
            <p:cNvSpPr/>
            <p:nvPr/>
          </p:nvSpPr>
          <p:spPr>
            <a:xfrm>
              <a:off x="3469212" y="6034919"/>
              <a:ext cx="1305988" cy="3130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中宋" panose="02010600040101010101" pitchFamily="2" charset="-122"/>
                <a:ea typeface="华文中宋" panose="02010600040101010101" pitchFamily="2" charset="-122"/>
              </a:endParaRPr>
            </a:p>
          </p:txBody>
        </p:sp>
        <p:sp>
          <p:nvSpPr>
            <p:cNvPr id="78" name="演示研究所 SlideLab.cc">
              <a:extLst>
                <a:ext uri="{FF2B5EF4-FFF2-40B4-BE49-F238E27FC236}">
                  <a16:creationId xmlns:a16="http://schemas.microsoft.com/office/drawing/2014/main" id="{C9588E55-FBEB-5BE5-8041-E1728C35C3F3}"/>
                </a:ext>
              </a:extLst>
            </p:cNvPr>
            <p:cNvSpPr/>
            <p:nvPr/>
          </p:nvSpPr>
          <p:spPr>
            <a:xfrm>
              <a:off x="3486998" y="5997555"/>
              <a:ext cx="1243409" cy="369332"/>
            </a:xfrm>
            <a:prstGeom prst="rect">
              <a:avLst/>
            </a:prstGeom>
          </p:spPr>
          <p:txBody>
            <a:bodyPr wrap="none">
              <a:spAutoFit/>
            </a:bodyPr>
            <a:lstStyle/>
            <a:p>
              <a:r>
                <a:rPr lang="zh-CN" altLang="en-US" dirty="0">
                  <a:solidFill>
                    <a:schemeClr val="bg1"/>
                  </a:solidFill>
                  <a:latin typeface="华文中宋" panose="02010600040101010101" pitchFamily="2" charset="-122"/>
                  <a:ea typeface="华文中宋" panose="02010600040101010101" pitchFamily="2" charset="-122"/>
                  <a:sym typeface="思源黑体" panose="020B0400000000000000" pitchFamily="34" charset="-122"/>
                </a:rPr>
                <a:t>成员：李锦瑄、沈豪、袁语</a:t>
              </a:r>
              <a:endParaRPr lang="zh-CN" altLang="en-US" dirty="0">
                <a:solidFill>
                  <a:schemeClr val="bg1"/>
                </a:solidFill>
                <a:latin typeface="华文中宋" panose="02010600040101010101" pitchFamily="2" charset="-122"/>
                <a:ea typeface="华文中宋" panose="02010600040101010101" pitchFamily="2" charset="-122"/>
              </a:endParaRPr>
            </a:p>
          </p:txBody>
        </p:sp>
      </p:grpSp>
      <p:grpSp>
        <p:nvGrpSpPr>
          <p:cNvPr id="44" name="演示研究所 SlideLab.cc">
            <a:extLst>
              <a:ext uri="{FF2B5EF4-FFF2-40B4-BE49-F238E27FC236}">
                <a16:creationId xmlns:a16="http://schemas.microsoft.com/office/drawing/2014/main" id="{38DD6C51-566A-493B-B2E1-526DA4E8FADD}"/>
              </a:ext>
            </a:extLst>
          </p:cNvPr>
          <p:cNvGrpSpPr/>
          <p:nvPr/>
        </p:nvGrpSpPr>
        <p:grpSpPr>
          <a:xfrm>
            <a:off x="5753474" y="6235319"/>
            <a:ext cx="1672563" cy="369332"/>
            <a:chOff x="3469212" y="5997555"/>
            <a:chExt cx="1164511" cy="369332"/>
          </a:xfrm>
        </p:grpSpPr>
        <p:sp>
          <p:nvSpPr>
            <p:cNvPr id="45" name="演示研究所 SlideLab.cc">
              <a:extLst>
                <a:ext uri="{FF2B5EF4-FFF2-40B4-BE49-F238E27FC236}">
                  <a16:creationId xmlns:a16="http://schemas.microsoft.com/office/drawing/2014/main" id="{E5184BFB-ECA3-4C5C-8E4A-5AD6F1DCB2CC}"/>
                </a:ext>
              </a:extLst>
            </p:cNvPr>
            <p:cNvSpPr/>
            <p:nvPr/>
          </p:nvSpPr>
          <p:spPr>
            <a:xfrm>
              <a:off x="3469212" y="6034919"/>
              <a:ext cx="1164511" cy="3130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中宋" panose="02010600040101010101" pitchFamily="2" charset="-122"/>
                <a:ea typeface="华文中宋" panose="02010600040101010101" pitchFamily="2" charset="-122"/>
              </a:endParaRPr>
            </a:p>
          </p:txBody>
        </p:sp>
        <p:sp>
          <p:nvSpPr>
            <p:cNvPr id="46" name="演示研究所 SlideLab.cc">
              <a:extLst>
                <a:ext uri="{FF2B5EF4-FFF2-40B4-BE49-F238E27FC236}">
                  <a16:creationId xmlns:a16="http://schemas.microsoft.com/office/drawing/2014/main" id="{27002096-3C47-4673-94D3-FD4F8FC8552D}"/>
                </a:ext>
              </a:extLst>
            </p:cNvPr>
            <p:cNvSpPr/>
            <p:nvPr/>
          </p:nvSpPr>
          <p:spPr>
            <a:xfrm>
              <a:off x="3486998" y="5997555"/>
              <a:ext cx="1100566" cy="369332"/>
            </a:xfrm>
            <a:prstGeom prst="rect">
              <a:avLst/>
            </a:prstGeom>
          </p:spPr>
          <p:txBody>
            <a:bodyPr wrap="square">
              <a:spAutoFit/>
            </a:bodyPr>
            <a:lstStyle/>
            <a:p>
              <a:r>
                <a:rPr lang="zh-CN" altLang="en-US" dirty="0">
                  <a:solidFill>
                    <a:schemeClr val="bg1"/>
                  </a:solidFill>
                  <a:latin typeface="华文中宋" panose="02010600040101010101" pitchFamily="2" charset="-122"/>
                  <a:ea typeface="华文中宋" panose="02010600040101010101" pitchFamily="2" charset="-122"/>
                  <a:sym typeface="思源黑体" panose="020B0400000000000000" pitchFamily="34" charset="-122"/>
                </a:rPr>
                <a:t>汇报人：沈豪</a:t>
              </a:r>
              <a:endParaRPr lang="zh-CN" altLang="en-US" dirty="0">
                <a:solidFill>
                  <a:schemeClr val="bg1"/>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12113471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fade">
                                      <p:cBhvr>
                                        <p:cTn id="11" dur="1000"/>
                                        <p:tgtEl>
                                          <p:spTgt spid="83"/>
                                        </p:tgtEl>
                                      </p:cBhvr>
                                    </p:animEffect>
                                    <p:anim calcmode="lin" valueType="num">
                                      <p:cBhvr>
                                        <p:cTn id="12" dur="1000" fill="hold"/>
                                        <p:tgtEl>
                                          <p:spTgt spid="83"/>
                                        </p:tgtEl>
                                        <p:attrNameLst>
                                          <p:attrName>ppt_x</p:attrName>
                                        </p:attrNameLst>
                                      </p:cBhvr>
                                      <p:tavLst>
                                        <p:tav tm="0">
                                          <p:val>
                                            <p:strVal val="#ppt_x"/>
                                          </p:val>
                                        </p:tav>
                                        <p:tav tm="100000">
                                          <p:val>
                                            <p:strVal val="#ppt_x"/>
                                          </p:val>
                                        </p:tav>
                                      </p:tavLst>
                                    </p:anim>
                                    <p:anim calcmode="lin" valueType="num">
                                      <p:cBhvr>
                                        <p:cTn id="13" dur="1000" fill="hold"/>
                                        <p:tgtEl>
                                          <p:spTgt spid="8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1000"/>
                                        <p:tgtEl>
                                          <p:spTgt spid="79"/>
                                        </p:tgtEl>
                                      </p:cBhvr>
                                    </p:animEffect>
                                    <p:anim calcmode="lin" valueType="num">
                                      <p:cBhvr>
                                        <p:cTn id="17" dur="1000" fill="hold"/>
                                        <p:tgtEl>
                                          <p:spTgt spid="79"/>
                                        </p:tgtEl>
                                        <p:attrNameLst>
                                          <p:attrName>ppt_x</p:attrName>
                                        </p:attrNameLst>
                                      </p:cBhvr>
                                      <p:tavLst>
                                        <p:tav tm="0">
                                          <p:val>
                                            <p:strVal val="#ppt_x"/>
                                          </p:val>
                                        </p:tav>
                                        <p:tav tm="100000">
                                          <p:val>
                                            <p:strVal val="#ppt_x"/>
                                          </p:val>
                                        </p:tav>
                                      </p:tavLst>
                                    </p:anim>
                                    <p:anim calcmode="lin" valueType="num">
                                      <p:cBhvr>
                                        <p:cTn id="1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5" grpId="0" animBg="1"/>
      <p:bldP spid="7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2">
                <a:lumMod val="40000"/>
                <a:lumOff val="60000"/>
              </a:schemeClr>
            </a:gs>
          </a:gsLst>
          <a:path path="circle">
            <a:fillToRect l="100000" t="100000"/>
          </a:path>
        </a:gradFill>
        <a:effectLst/>
      </p:bgPr>
    </p:bg>
    <p:spTree>
      <p:nvGrpSpPr>
        <p:cNvPr id="1" name=""/>
        <p:cNvGrpSpPr/>
        <p:nvPr/>
      </p:nvGrpSpPr>
      <p:grpSpPr>
        <a:xfrm>
          <a:off x="0" y="0"/>
          <a:ext cx="0" cy="0"/>
          <a:chOff x="0" y="0"/>
          <a:chExt cx="0" cy="0"/>
        </a:xfrm>
      </p:grpSpPr>
      <p:sp>
        <p:nvSpPr>
          <p:cNvPr id="21" name="演示研究所 SlideLab.cc">
            <a:extLst>
              <a:ext uri="{FF2B5EF4-FFF2-40B4-BE49-F238E27FC236}">
                <a16:creationId xmlns:a16="http://schemas.microsoft.com/office/drawing/2014/main" id="{5F9FDE41-0412-2266-39DF-3C8BE978AA7C}"/>
              </a:ext>
            </a:extLst>
          </p:cNvPr>
          <p:cNvSpPr txBox="1"/>
          <p:nvPr/>
        </p:nvSpPr>
        <p:spPr>
          <a:xfrm>
            <a:off x="6480665" y="1033691"/>
            <a:ext cx="5762484" cy="37702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rgbClr val="FFFFFF"/>
                </a:solidFill>
                <a:effectLst/>
                <a:uLnTx/>
                <a:uFillTx/>
                <a:latin typeface="MiSans Demibold" panose="00000700000000000000" pitchFamily="2" charset="-122"/>
                <a:ea typeface="MiSans Demibold" panose="00000700000000000000" pitchFamily="2" charset="-122"/>
                <a:cs typeface="汉仪旗黑X1-55W" panose="00020600040101010101" pitchFamily="18" charset="-122"/>
                <a:sym typeface="汉仪旗黑X1-55W" panose="00020600040101010101" pitchFamily="18" charset="-122"/>
              </a:rPr>
              <a:t>02</a:t>
            </a:r>
          </a:p>
        </p:txBody>
      </p:sp>
      <p:sp>
        <p:nvSpPr>
          <p:cNvPr id="18" name="演示研究所 SlideLab.cc">
            <a:extLst>
              <a:ext uri="{FF2B5EF4-FFF2-40B4-BE49-F238E27FC236}">
                <a16:creationId xmlns:a16="http://schemas.microsoft.com/office/drawing/2014/main" id="{D3E7C85D-180F-07BD-AE29-23DD4C939FF9}"/>
              </a:ext>
            </a:extLst>
          </p:cNvPr>
          <p:cNvSpPr/>
          <p:nvPr/>
        </p:nvSpPr>
        <p:spPr>
          <a:xfrm>
            <a:off x="0" y="2431633"/>
            <a:ext cx="5903796" cy="4419517"/>
          </a:xfrm>
          <a:custGeom>
            <a:avLst/>
            <a:gdLst>
              <a:gd name="connsiteX0" fmla="*/ 2433233 w 5903796"/>
              <a:gd name="connsiteY0" fmla="*/ 0 h 4419517"/>
              <a:gd name="connsiteX1" fmla="*/ 5903796 w 5903796"/>
              <a:gd name="connsiteY1" fmla="*/ 3470563 h 4419517"/>
              <a:gd name="connsiteX2" fmla="*/ 5833287 w 5903796"/>
              <a:gd name="connsiteY2" fmla="*/ 4170003 h 4419517"/>
              <a:gd name="connsiteX3" fmla="*/ 5769130 w 5903796"/>
              <a:gd name="connsiteY3" fmla="*/ 4419517 h 4419517"/>
              <a:gd name="connsiteX4" fmla="*/ 0 w 5903796"/>
              <a:gd name="connsiteY4" fmla="*/ 4419517 h 4419517"/>
              <a:gd name="connsiteX5" fmla="*/ 0 w 5903796"/>
              <a:gd name="connsiteY5" fmla="*/ 997577 h 4419517"/>
              <a:gd name="connsiteX6" fmla="*/ 225633 w 5903796"/>
              <a:gd name="connsiteY6" fmla="*/ 792508 h 4419517"/>
              <a:gd name="connsiteX7" fmla="*/ 2433233 w 5903796"/>
              <a:gd name="connsiteY7" fmla="*/ 0 h 441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3796" h="4419517">
                <a:moveTo>
                  <a:pt x="2433233" y="0"/>
                </a:moveTo>
                <a:cubicBezTo>
                  <a:pt x="4349972" y="0"/>
                  <a:pt x="5903796" y="1553824"/>
                  <a:pt x="5903796" y="3470563"/>
                </a:cubicBezTo>
                <a:cubicBezTo>
                  <a:pt x="5903796" y="3710156"/>
                  <a:pt x="5879518" y="3944077"/>
                  <a:pt x="5833287" y="4170003"/>
                </a:cubicBezTo>
                <a:lnTo>
                  <a:pt x="5769130" y="4419517"/>
                </a:lnTo>
                <a:lnTo>
                  <a:pt x="0" y="4419517"/>
                </a:lnTo>
                <a:lnTo>
                  <a:pt x="0" y="997577"/>
                </a:lnTo>
                <a:lnTo>
                  <a:pt x="225633" y="792508"/>
                </a:lnTo>
                <a:cubicBezTo>
                  <a:pt x="825551" y="297412"/>
                  <a:pt x="1594660" y="0"/>
                  <a:pt x="24332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grpSp>
        <p:nvGrpSpPr>
          <p:cNvPr id="9" name="演示研究所 SlideLab.cc">
            <a:extLst>
              <a:ext uri="{FF2B5EF4-FFF2-40B4-BE49-F238E27FC236}">
                <a16:creationId xmlns:a16="http://schemas.microsoft.com/office/drawing/2014/main" id="{D940852F-3C42-B2FC-7537-4DD2DCD9DFD7}"/>
              </a:ext>
            </a:extLst>
          </p:cNvPr>
          <p:cNvGrpSpPr/>
          <p:nvPr/>
        </p:nvGrpSpPr>
        <p:grpSpPr>
          <a:xfrm>
            <a:off x="9239525" y="446688"/>
            <a:ext cx="2341757" cy="479502"/>
            <a:chOff x="970154" y="4337824"/>
            <a:chExt cx="2341757" cy="479502"/>
          </a:xfrm>
        </p:grpSpPr>
        <p:sp>
          <p:nvSpPr>
            <p:cNvPr id="10" name="演示研究所 SlideLab.cc">
              <a:extLst>
                <a:ext uri="{FF2B5EF4-FFF2-40B4-BE49-F238E27FC236}">
                  <a16:creationId xmlns:a16="http://schemas.microsoft.com/office/drawing/2014/main" id="{BCD5973F-4406-52C3-F0B3-D7B74F41D128}"/>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1" name="演示研究所 SlideLab.cc">
              <a:extLst>
                <a:ext uri="{FF2B5EF4-FFF2-40B4-BE49-F238E27FC236}">
                  <a16:creationId xmlns:a16="http://schemas.microsoft.com/office/drawing/2014/main" id="{26ED0DCE-C611-25FE-2698-920935E0FB55}"/>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cxnSp>
          <p:nvCxnSpPr>
            <p:cNvPr id="12" name="演示研究所 SlideLab.cc">
              <a:extLst>
                <a:ext uri="{FF2B5EF4-FFF2-40B4-BE49-F238E27FC236}">
                  <a16:creationId xmlns:a16="http://schemas.microsoft.com/office/drawing/2014/main" id="{2FE3CC54-025E-3040-FF6C-0F61485A1B0B}"/>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演示研究所 SlideLab.cc">
              <a:extLst>
                <a:ext uri="{FF2B5EF4-FFF2-40B4-BE49-F238E27FC236}">
                  <a16:creationId xmlns:a16="http://schemas.microsoft.com/office/drawing/2014/main" id="{4DF45B3C-3745-4438-31A2-9C6233DE8A8E}"/>
                </a:ext>
              </a:extLst>
            </p:cNvPr>
            <p:cNvSpPr txBox="1"/>
            <p:nvPr/>
          </p:nvSpPr>
          <p:spPr>
            <a:xfrm>
              <a:off x="1375976" y="4428025"/>
              <a:ext cx="1930857" cy="307777"/>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6D68E4"/>
                  </a:solidFill>
                  <a:effectLst/>
                  <a:uLnTx/>
                  <a:uFillTx/>
                  <a:latin typeface="MiSans Demibold" pitchFamily="2" charset="-122"/>
                  <a:ea typeface="MiSans Demibold" pitchFamily="2" charset="-122"/>
                  <a:cs typeface="+mn-cs"/>
                </a:rPr>
                <a:t>PART TWO</a:t>
              </a:r>
              <a:endParaRPr kumimoji="0" lang="zh-CN" altLang="en-US" sz="1400" b="1" i="0" u="none" strike="noStrike" kern="1200" cap="none" spc="0" normalizeH="0" baseline="0" noProof="0" dirty="0">
                <a:ln>
                  <a:noFill/>
                </a:ln>
                <a:solidFill>
                  <a:srgbClr val="6D68E4"/>
                </a:solidFill>
                <a:effectLst/>
                <a:uLnTx/>
                <a:uFillTx/>
                <a:latin typeface="MiSans Demibold" pitchFamily="2" charset="-122"/>
                <a:ea typeface="MiSans Demibold" pitchFamily="2" charset="-122"/>
                <a:cs typeface="+mn-cs"/>
              </a:endParaRPr>
            </a:p>
          </p:txBody>
        </p:sp>
      </p:grpSp>
      <p:sp>
        <p:nvSpPr>
          <p:cNvPr id="4" name="演示研究所 SlideLab.cc">
            <a:extLst>
              <a:ext uri="{FF2B5EF4-FFF2-40B4-BE49-F238E27FC236}">
                <a16:creationId xmlns:a16="http://schemas.microsoft.com/office/drawing/2014/main" id="{A6B03DDE-A2BB-8610-51FB-0080D51555C5}"/>
              </a:ext>
            </a:extLst>
          </p:cNvPr>
          <p:cNvSpPr/>
          <p:nvPr/>
        </p:nvSpPr>
        <p:spPr>
          <a:xfrm rot="10800000">
            <a:off x="6288206" y="3799632"/>
            <a:ext cx="5903794" cy="3235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7" name="演示研究所 SlideLab.cc">
            <a:extLst>
              <a:ext uri="{FF2B5EF4-FFF2-40B4-BE49-F238E27FC236}">
                <a16:creationId xmlns:a16="http://schemas.microsoft.com/office/drawing/2014/main" id="{99C7B42D-5693-4BFC-DA36-CB90EF367A52}"/>
              </a:ext>
            </a:extLst>
          </p:cNvPr>
          <p:cNvSpPr txBox="1"/>
          <p:nvPr/>
        </p:nvSpPr>
        <p:spPr>
          <a:xfrm>
            <a:off x="6648329" y="4463788"/>
            <a:ext cx="5023073"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800" dirty="0">
                <a:solidFill>
                  <a:srgbClr val="2146C7"/>
                </a:solidFill>
                <a:latin typeface="字体家AI造字剑客" panose="03000503000000000000" pitchFamily="66" charset="-122"/>
                <a:ea typeface="字体家AI造字剑客" panose="03000503000000000000" pitchFamily="66" charset="-122"/>
                <a:cs typeface="汉仪旗黑X1-55W" panose="00020600040101010101" pitchFamily="18" charset="-122"/>
                <a:sym typeface="汉仪旗黑X1-95W" panose="00020600040101010101" charset="-122"/>
              </a:rPr>
              <a:t>调研背景</a:t>
            </a:r>
            <a:endParaRPr kumimoji="0" lang="zh-CN" altLang="en-US" sz="8800" b="0" i="0" u="none" strike="noStrike" kern="1200" cap="none" spc="0" normalizeH="0" baseline="0" noProof="0" dirty="0">
              <a:ln>
                <a:noFill/>
              </a:ln>
              <a:solidFill>
                <a:srgbClr val="2146C7"/>
              </a:solidFill>
              <a:effectLst/>
              <a:uLnTx/>
              <a:uFillTx/>
              <a:latin typeface="字体家AI造字剑客" panose="03000503000000000000" pitchFamily="66" charset="-122"/>
              <a:ea typeface="字体家AI造字剑客" panose="03000503000000000000" pitchFamily="66" charset="-122"/>
              <a:cs typeface="汉仪旗黑X1-55W" panose="00020600040101010101" pitchFamily="18" charset="-122"/>
              <a:sym typeface="汉仪旗黑X1-95W" panose="00020600040101010101" charset="-122"/>
            </a:endParaRPr>
          </a:p>
        </p:txBody>
      </p:sp>
      <p:sp>
        <p:nvSpPr>
          <p:cNvPr id="22" name="演示研究所 SlideLab.cc">
            <a:extLst>
              <a:ext uri="{FF2B5EF4-FFF2-40B4-BE49-F238E27FC236}">
                <a16:creationId xmlns:a16="http://schemas.microsoft.com/office/drawing/2014/main" id="{BFC72408-8B57-D050-E098-AD2E228FB84B}"/>
              </a:ext>
            </a:extLst>
          </p:cNvPr>
          <p:cNvSpPr/>
          <p:nvPr/>
        </p:nvSpPr>
        <p:spPr>
          <a:xfrm>
            <a:off x="622339" y="1308100"/>
            <a:ext cx="773968" cy="773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54108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演示研究所 SlideLab.cc">
            <a:extLst>
              <a:ext uri="{FF2B5EF4-FFF2-40B4-BE49-F238E27FC236}">
                <a16:creationId xmlns:a16="http://schemas.microsoft.com/office/drawing/2014/main" id="{2D15AE84-0B09-4484-818B-EA4DE295D699}"/>
              </a:ext>
            </a:extLst>
          </p:cNvPr>
          <p:cNvSpPr/>
          <p:nvPr/>
        </p:nvSpPr>
        <p:spPr>
          <a:xfrm>
            <a:off x="0" y="1125246"/>
            <a:ext cx="6455385"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rgbClr val="E2E1F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2E1FA"/>
                </a:solidFill>
              </a:endParaRPr>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6E6E6"/>
                </a:solidFill>
              </a:endParaRPr>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326558" y="1224641"/>
            <a:ext cx="5529078"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latin typeface="华文中宋" panose="02010600040101010101" pitchFamily="2" charset="-122"/>
                <a:ea typeface="华文中宋" panose="02010600040101010101" pitchFamily="2" charset="-122"/>
              </a:rPr>
              <a:t>市场背景 </a:t>
            </a:r>
            <a:r>
              <a:rPr lang="en-US" altLang="zh-CN" sz="2800" b="0" cap="none" spc="0" dirty="0">
                <a:ln w="0"/>
                <a:solidFill>
                  <a:schemeClr val="accent1"/>
                </a:solidFill>
                <a:latin typeface="华文中宋" panose="02010600040101010101" pitchFamily="2" charset="-122"/>
                <a:ea typeface="华文中宋" panose="02010600040101010101" pitchFamily="2" charset="-122"/>
              </a:rPr>
              <a:t>&amp; </a:t>
            </a:r>
            <a:r>
              <a:rPr lang="zh-CN" altLang="en-US" sz="2800" b="0" cap="none" spc="0" dirty="0">
                <a:ln w="0"/>
                <a:solidFill>
                  <a:schemeClr val="accent1"/>
                </a:solidFill>
                <a:latin typeface="华文中宋" panose="02010600040101010101" pitchFamily="2" charset="-122"/>
                <a:ea typeface="华文中宋" panose="02010600040101010101" pitchFamily="2" charset="-122"/>
              </a:rPr>
              <a:t>技术现状 </a:t>
            </a:r>
            <a:r>
              <a:rPr lang="en-US" altLang="zh-CN" sz="2800" b="0" cap="none" spc="0" dirty="0">
                <a:ln w="0"/>
                <a:solidFill>
                  <a:schemeClr val="accent1"/>
                </a:solidFill>
                <a:latin typeface="华文中宋" panose="02010600040101010101" pitchFamily="2" charset="-122"/>
                <a:ea typeface="华文中宋" panose="02010600040101010101" pitchFamily="2" charset="-122"/>
              </a:rPr>
              <a:t>&amp; </a:t>
            </a:r>
            <a:r>
              <a:rPr lang="zh-CN" altLang="en-US" sz="2800" b="0" cap="none" spc="0" dirty="0">
                <a:ln w="0"/>
                <a:solidFill>
                  <a:schemeClr val="accent1"/>
                </a:solidFill>
                <a:latin typeface="华文中宋" panose="02010600040101010101" pitchFamily="2" charset="-122"/>
                <a:ea typeface="华文中宋" panose="02010600040101010101" pitchFamily="2" charset="-122"/>
              </a:rPr>
              <a:t>政策支持</a:t>
            </a:r>
            <a:endParaRPr lang="zh-CN" altLang="en-US" sz="2800" cap="none" spc="0" dirty="0">
              <a:ln w="0"/>
              <a:solidFill>
                <a:schemeClr val="accent1"/>
              </a:solidFill>
              <a:latin typeface="华文中宋" panose="02010600040101010101" pitchFamily="2" charset="-122"/>
              <a:ea typeface="华文中宋" panose="02010600040101010101" pitchFamily="2" charset="-122"/>
            </a:endParaRPr>
          </a:p>
        </p:txBody>
      </p:sp>
      <p:sp>
        <p:nvSpPr>
          <p:cNvPr id="34" name="文本框 33">
            <a:extLst>
              <a:ext uri="{FF2B5EF4-FFF2-40B4-BE49-F238E27FC236}">
                <a16:creationId xmlns:a16="http://schemas.microsoft.com/office/drawing/2014/main" id="{4D4B1C3B-4F87-4EDD-860D-7812CC3CF232}"/>
              </a:ext>
            </a:extLst>
          </p:cNvPr>
          <p:cNvSpPr txBox="1"/>
          <p:nvPr/>
        </p:nvSpPr>
        <p:spPr>
          <a:xfrm>
            <a:off x="437592" y="2158680"/>
            <a:ext cx="6017793" cy="4458913"/>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 行业人士普遍认为：汽车产业的下半场是“以自动驾驶为核心的智能化”，而</a:t>
            </a:r>
            <a:r>
              <a:rPr lang="en-US" altLang="zh-CN" sz="2400" dirty="0" err="1">
                <a:latin typeface="华文中宋" panose="02010600040101010101" pitchFamily="2" charset="-122"/>
                <a:ea typeface="华文中宋" panose="02010600040101010101" pitchFamily="2" charset="-122"/>
              </a:rPr>
              <a:t>Robotaxi</a:t>
            </a:r>
            <a:r>
              <a:rPr lang="zh-CN" altLang="en-US" sz="2400" dirty="0">
                <a:latin typeface="华文中宋" panose="02010600040101010101" pitchFamily="2" charset="-122"/>
                <a:ea typeface="华文中宋" panose="02010600040101010101" pitchFamily="2" charset="-122"/>
              </a:rPr>
              <a:t>（无人驾驶出租车），就是其中一个典型场景。</a:t>
            </a:r>
            <a:endParaRPr lang="en-US" altLang="zh-CN" sz="2400" dirty="0">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en-US" altLang="zh-CN" sz="2400" dirty="0">
                <a:latin typeface="华文中宋" panose="02010600040101010101" pitchFamily="2" charset="-122"/>
                <a:ea typeface="华文中宋" panose="02010600040101010101" pitchFamily="2" charset="-122"/>
              </a:rPr>
              <a:t> 5G</a:t>
            </a:r>
            <a:r>
              <a:rPr lang="zh-CN" altLang="en-US" sz="2400" dirty="0">
                <a:latin typeface="华文中宋" panose="02010600040101010101" pitchFamily="2" charset="-122"/>
                <a:ea typeface="华文中宋" panose="02010600040101010101" pitchFamily="2" charset="-122"/>
              </a:rPr>
              <a:t>、大数据和云计算</a:t>
            </a:r>
            <a:endParaRPr lang="en-US" altLang="zh-CN" sz="2400" dirty="0">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传感器和高精度地图</a:t>
            </a:r>
            <a:endParaRPr lang="en-US" altLang="zh-CN" sz="2400" dirty="0">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en-US" altLang="zh-CN" sz="2400" dirty="0">
                <a:latin typeface="华文中宋" panose="02010600040101010101" pitchFamily="2" charset="-122"/>
                <a:ea typeface="华文中宋" panose="02010600040101010101" pitchFamily="2" charset="-122"/>
              </a:rPr>
              <a:t> </a:t>
            </a:r>
            <a:r>
              <a:rPr lang="zh-CN" altLang="en-US" sz="2400" dirty="0">
                <a:latin typeface="华文中宋" panose="02010600040101010101" pitchFamily="2" charset="-122"/>
                <a:ea typeface="华文中宋" panose="02010600040101010101" pitchFamily="2" charset="-122"/>
              </a:rPr>
              <a:t>国家出台的一系列</a:t>
            </a:r>
            <a:r>
              <a:rPr lang="en-US" altLang="zh-CN" sz="2400" dirty="0">
                <a:solidFill>
                  <a:srgbClr val="FF0000"/>
                </a:solidFill>
                <a:latin typeface="华文中宋" panose="02010600040101010101" pitchFamily="2" charset="-122"/>
                <a:ea typeface="华文中宋" panose="02010600040101010101" pitchFamily="2" charset="-122"/>
              </a:rPr>
              <a:t>“AI+</a:t>
            </a:r>
            <a:r>
              <a:rPr lang="zh-CN" altLang="en-US" sz="2400" dirty="0">
                <a:solidFill>
                  <a:srgbClr val="FF0000"/>
                </a:solidFill>
                <a:latin typeface="华文中宋" panose="02010600040101010101" pitchFamily="2" charset="-122"/>
                <a:ea typeface="华文中宋" panose="02010600040101010101" pitchFamily="2" charset="-122"/>
              </a:rPr>
              <a:t>出行”领域重点发展政策（如右图）</a:t>
            </a:r>
          </a:p>
        </p:txBody>
      </p:sp>
      <p:pic>
        <p:nvPicPr>
          <p:cNvPr id="51" name="图片 50">
            <a:extLst>
              <a:ext uri="{FF2B5EF4-FFF2-40B4-BE49-F238E27FC236}">
                <a16:creationId xmlns:a16="http://schemas.microsoft.com/office/drawing/2014/main" id="{C71D7AC4-6DD9-47D7-AD97-4324BC9A3D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943" y="853253"/>
            <a:ext cx="4995134" cy="6004747"/>
          </a:xfrm>
          <a:prstGeom prst="rect">
            <a:avLst/>
          </a:prstGeom>
          <a:noFill/>
          <a:ln>
            <a:noFill/>
          </a:ln>
        </p:spPr>
      </p:pic>
    </p:spTree>
    <p:extLst>
      <p:ext uri="{BB962C8B-B14F-4D97-AF65-F5344CB8AC3E}">
        <p14:creationId xmlns:p14="http://schemas.microsoft.com/office/powerpoint/2010/main" val="17493152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2">
                <a:lumMod val="40000"/>
                <a:lumOff val="60000"/>
              </a:schemeClr>
            </a:gs>
          </a:gsLst>
          <a:path path="circle">
            <a:fillToRect l="100000" t="100000"/>
          </a:path>
        </a:gradFill>
        <a:effectLst/>
      </p:bgPr>
    </p:bg>
    <p:spTree>
      <p:nvGrpSpPr>
        <p:cNvPr id="1" name=""/>
        <p:cNvGrpSpPr/>
        <p:nvPr/>
      </p:nvGrpSpPr>
      <p:grpSpPr>
        <a:xfrm>
          <a:off x="0" y="0"/>
          <a:ext cx="0" cy="0"/>
          <a:chOff x="0" y="0"/>
          <a:chExt cx="0" cy="0"/>
        </a:xfrm>
      </p:grpSpPr>
      <p:sp>
        <p:nvSpPr>
          <p:cNvPr id="21" name="演示研究所 SlideLab.cc">
            <a:extLst>
              <a:ext uri="{FF2B5EF4-FFF2-40B4-BE49-F238E27FC236}">
                <a16:creationId xmlns:a16="http://schemas.microsoft.com/office/drawing/2014/main" id="{5F9FDE41-0412-2266-39DF-3C8BE978AA7C}"/>
              </a:ext>
            </a:extLst>
          </p:cNvPr>
          <p:cNvSpPr txBox="1"/>
          <p:nvPr/>
        </p:nvSpPr>
        <p:spPr>
          <a:xfrm>
            <a:off x="6480665" y="1033691"/>
            <a:ext cx="5762484" cy="37702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rgbClr val="FFFFFF"/>
                </a:solidFill>
                <a:effectLst/>
                <a:uLnTx/>
                <a:uFillTx/>
                <a:latin typeface="MiSans Demibold" panose="00000700000000000000" pitchFamily="2" charset="-122"/>
                <a:ea typeface="MiSans Demibold" panose="00000700000000000000" pitchFamily="2" charset="-122"/>
                <a:cs typeface="汉仪旗黑X1-55W" panose="00020600040101010101" pitchFamily="18" charset="-122"/>
                <a:sym typeface="汉仪旗黑X1-55W" panose="00020600040101010101" pitchFamily="18" charset="-122"/>
              </a:rPr>
              <a:t>03</a:t>
            </a:r>
          </a:p>
        </p:txBody>
      </p:sp>
      <p:sp>
        <p:nvSpPr>
          <p:cNvPr id="18" name="演示研究所 SlideLab.cc">
            <a:extLst>
              <a:ext uri="{FF2B5EF4-FFF2-40B4-BE49-F238E27FC236}">
                <a16:creationId xmlns:a16="http://schemas.microsoft.com/office/drawing/2014/main" id="{D3E7C85D-180F-07BD-AE29-23DD4C939FF9}"/>
              </a:ext>
            </a:extLst>
          </p:cNvPr>
          <p:cNvSpPr/>
          <p:nvPr/>
        </p:nvSpPr>
        <p:spPr>
          <a:xfrm>
            <a:off x="0" y="2431633"/>
            <a:ext cx="5903796" cy="4419517"/>
          </a:xfrm>
          <a:custGeom>
            <a:avLst/>
            <a:gdLst>
              <a:gd name="connsiteX0" fmla="*/ 2433233 w 5903796"/>
              <a:gd name="connsiteY0" fmla="*/ 0 h 4419517"/>
              <a:gd name="connsiteX1" fmla="*/ 5903796 w 5903796"/>
              <a:gd name="connsiteY1" fmla="*/ 3470563 h 4419517"/>
              <a:gd name="connsiteX2" fmla="*/ 5833287 w 5903796"/>
              <a:gd name="connsiteY2" fmla="*/ 4170003 h 4419517"/>
              <a:gd name="connsiteX3" fmla="*/ 5769130 w 5903796"/>
              <a:gd name="connsiteY3" fmla="*/ 4419517 h 4419517"/>
              <a:gd name="connsiteX4" fmla="*/ 0 w 5903796"/>
              <a:gd name="connsiteY4" fmla="*/ 4419517 h 4419517"/>
              <a:gd name="connsiteX5" fmla="*/ 0 w 5903796"/>
              <a:gd name="connsiteY5" fmla="*/ 997577 h 4419517"/>
              <a:gd name="connsiteX6" fmla="*/ 225633 w 5903796"/>
              <a:gd name="connsiteY6" fmla="*/ 792508 h 4419517"/>
              <a:gd name="connsiteX7" fmla="*/ 2433233 w 5903796"/>
              <a:gd name="connsiteY7" fmla="*/ 0 h 441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3796" h="4419517">
                <a:moveTo>
                  <a:pt x="2433233" y="0"/>
                </a:moveTo>
                <a:cubicBezTo>
                  <a:pt x="4349972" y="0"/>
                  <a:pt x="5903796" y="1553824"/>
                  <a:pt x="5903796" y="3470563"/>
                </a:cubicBezTo>
                <a:cubicBezTo>
                  <a:pt x="5903796" y="3710156"/>
                  <a:pt x="5879518" y="3944077"/>
                  <a:pt x="5833287" y="4170003"/>
                </a:cubicBezTo>
                <a:lnTo>
                  <a:pt x="5769130" y="4419517"/>
                </a:lnTo>
                <a:lnTo>
                  <a:pt x="0" y="4419517"/>
                </a:lnTo>
                <a:lnTo>
                  <a:pt x="0" y="997577"/>
                </a:lnTo>
                <a:lnTo>
                  <a:pt x="225633" y="792508"/>
                </a:lnTo>
                <a:cubicBezTo>
                  <a:pt x="825551" y="297412"/>
                  <a:pt x="1594660" y="0"/>
                  <a:pt x="24332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grpSp>
        <p:nvGrpSpPr>
          <p:cNvPr id="9" name="演示研究所 SlideLab.cc">
            <a:extLst>
              <a:ext uri="{FF2B5EF4-FFF2-40B4-BE49-F238E27FC236}">
                <a16:creationId xmlns:a16="http://schemas.microsoft.com/office/drawing/2014/main" id="{D940852F-3C42-B2FC-7537-4DD2DCD9DFD7}"/>
              </a:ext>
            </a:extLst>
          </p:cNvPr>
          <p:cNvGrpSpPr/>
          <p:nvPr/>
        </p:nvGrpSpPr>
        <p:grpSpPr>
          <a:xfrm>
            <a:off x="9239525" y="446688"/>
            <a:ext cx="2341757" cy="479502"/>
            <a:chOff x="970154" y="4337824"/>
            <a:chExt cx="2341757" cy="479502"/>
          </a:xfrm>
        </p:grpSpPr>
        <p:sp>
          <p:nvSpPr>
            <p:cNvPr id="10" name="演示研究所 SlideLab.cc">
              <a:extLst>
                <a:ext uri="{FF2B5EF4-FFF2-40B4-BE49-F238E27FC236}">
                  <a16:creationId xmlns:a16="http://schemas.microsoft.com/office/drawing/2014/main" id="{BCD5973F-4406-52C3-F0B3-D7B74F41D128}"/>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1" name="演示研究所 SlideLab.cc">
              <a:extLst>
                <a:ext uri="{FF2B5EF4-FFF2-40B4-BE49-F238E27FC236}">
                  <a16:creationId xmlns:a16="http://schemas.microsoft.com/office/drawing/2014/main" id="{26ED0DCE-C611-25FE-2698-920935E0FB55}"/>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cxnSp>
          <p:nvCxnSpPr>
            <p:cNvPr id="12" name="演示研究所 SlideLab.cc">
              <a:extLst>
                <a:ext uri="{FF2B5EF4-FFF2-40B4-BE49-F238E27FC236}">
                  <a16:creationId xmlns:a16="http://schemas.microsoft.com/office/drawing/2014/main" id="{2FE3CC54-025E-3040-FF6C-0F61485A1B0B}"/>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演示研究所 SlideLab.cc">
              <a:extLst>
                <a:ext uri="{FF2B5EF4-FFF2-40B4-BE49-F238E27FC236}">
                  <a16:creationId xmlns:a16="http://schemas.microsoft.com/office/drawing/2014/main" id="{4DF45B3C-3745-4438-31A2-9C6233DE8A8E}"/>
                </a:ext>
              </a:extLst>
            </p:cNvPr>
            <p:cNvSpPr txBox="1"/>
            <p:nvPr/>
          </p:nvSpPr>
          <p:spPr>
            <a:xfrm>
              <a:off x="1375976" y="4428025"/>
              <a:ext cx="1930857" cy="307777"/>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6D68E4"/>
                  </a:solidFill>
                  <a:effectLst/>
                  <a:uLnTx/>
                  <a:uFillTx/>
                  <a:latin typeface="MiSans Demibold" pitchFamily="2" charset="-122"/>
                  <a:ea typeface="MiSans Demibold" pitchFamily="2" charset="-122"/>
                  <a:cs typeface="+mn-cs"/>
                </a:rPr>
                <a:t>PART THREE</a:t>
              </a:r>
              <a:endParaRPr kumimoji="0" lang="zh-CN" altLang="en-US" sz="1400" b="1" i="0" u="none" strike="noStrike" kern="1200" cap="none" spc="0" normalizeH="0" baseline="0" noProof="0" dirty="0">
                <a:ln>
                  <a:noFill/>
                </a:ln>
                <a:solidFill>
                  <a:srgbClr val="6D68E4"/>
                </a:solidFill>
                <a:effectLst/>
                <a:uLnTx/>
                <a:uFillTx/>
                <a:latin typeface="MiSans Demibold" pitchFamily="2" charset="-122"/>
                <a:ea typeface="MiSans Demibold" pitchFamily="2" charset="-122"/>
                <a:cs typeface="+mn-cs"/>
              </a:endParaRPr>
            </a:p>
          </p:txBody>
        </p:sp>
      </p:grpSp>
      <p:sp>
        <p:nvSpPr>
          <p:cNvPr id="4" name="演示研究所 SlideLab.cc">
            <a:extLst>
              <a:ext uri="{FF2B5EF4-FFF2-40B4-BE49-F238E27FC236}">
                <a16:creationId xmlns:a16="http://schemas.microsoft.com/office/drawing/2014/main" id="{A6B03DDE-A2BB-8610-51FB-0080D51555C5}"/>
              </a:ext>
            </a:extLst>
          </p:cNvPr>
          <p:cNvSpPr/>
          <p:nvPr/>
        </p:nvSpPr>
        <p:spPr>
          <a:xfrm rot="10800000">
            <a:off x="6288206" y="3799632"/>
            <a:ext cx="5903794" cy="3235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7" name="演示研究所 SlideLab.cc">
            <a:extLst>
              <a:ext uri="{FF2B5EF4-FFF2-40B4-BE49-F238E27FC236}">
                <a16:creationId xmlns:a16="http://schemas.microsoft.com/office/drawing/2014/main" id="{99C7B42D-5693-4BFC-DA36-CB90EF367A52}"/>
              </a:ext>
            </a:extLst>
          </p:cNvPr>
          <p:cNvSpPr txBox="1"/>
          <p:nvPr/>
        </p:nvSpPr>
        <p:spPr>
          <a:xfrm>
            <a:off x="6648329" y="4463788"/>
            <a:ext cx="5023073"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rgbClr val="2146C7"/>
                </a:solidFill>
                <a:effectLst/>
                <a:uLnTx/>
                <a:uFillTx/>
                <a:latin typeface="字体家AI造字剑客" panose="03000503000000000000" pitchFamily="66" charset="-122"/>
                <a:ea typeface="字体家AI造字剑客" panose="03000503000000000000" pitchFamily="66" charset="-122"/>
                <a:cs typeface="汉仪旗黑X1-55W" panose="00020600040101010101" pitchFamily="18" charset="-122"/>
                <a:sym typeface="汉仪旗黑X1-95W" panose="00020600040101010101" charset="-122"/>
              </a:rPr>
              <a:t>多维分析</a:t>
            </a:r>
          </a:p>
        </p:txBody>
      </p:sp>
      <p:sp>
        <p:nvSpPr>
          <p:cNvPr id="22" name="演示研究所 SlideLab.cc">
            <a:extLst>
              <a:ext uri="{FF2B5EF4-FFF2-40B4-BE49-F238E27FC236}">
                <a16:creationId xmlns:a16="http://schemas.microsoft.com/office/drawing/2014/main" id="{BFC72408-8B57-D050-E098-AD2E228FB84B}"/>
              </a:ext>
            </a:extLst>
          </p:cNvPr>
          <p:cNvSpPr/>
          <p:nvPr/>
        </p:nvSpPr>
        <p:spPr>
          <a:xfrm>
            <a:off x="622339" y="1308100"/>
            <a:ext cx="773968" cy="773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85199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图片 49">
            <a:extLst>
              <a:ext uri="{FF2B5EF4-FFF2-40B4-BE49-F238E27FC236}">
                <a16:creationId xmlns:a16="http://schemas.microsoft.com/office/drawing/2014/main" id="{4E4C3F71-65D6-4677-89C8-EADEEB767AD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6068" y="0"/>
            <a:ext cx="10971794" cy="6858000"/>
          </a:xfrm>
          <a:prstGeom prst="rect">
            <a:avLst/>
          </a:prstGeom>
          <a:noFill/>
          <a:ln>
            <a:noFill/>
          </a:ln>
        </p:spPr>
      </p:pic>
      <p:sp>
        <p:nvSpPr>
          <p:cNvPr id="3" name="矩形 2">
            <a:extLst>
              <a:ext uri="{FF2B5EF4-FFF2-40B4-BE49-F238E27FC236}">
                <a16:creationId xmlns:a16="http://schemas.microsoft.com/office/drawing/2014/main" id="{D8188DCD-34BD-4971-A38B-F35DB7294543}"/>
              </a:ext>
            </a:extLst>
          </p:cNvPr>
          <p:cNvSpPr/>
          <p:nvPr/>
        </p:nvSpPr>
        <p:spPr>
          <a:xfrm>
            <a:off x="-16440" y="0"/>
            <a:ext cx="12192000" cy="6858000"/>
          </a:xfrm>
          <a:prstGeom prst="rect">
            <a:avLst/>
          </a:prstGeom>
          <a:gradFill flip="none" rotWithShape="1">
            <a:gsLst>
              <a:gs pos="33000">
                <a:srgbClr val="81B1E1">
                  <a:alpha val="0"/>
                </a:srgbClr>
              </a:gs>
              <a:gs pos="60000">
                <a:srgbClr val="6AA5DB"/>
              </a:gs>
              <a:gs pos="0">
                <a:schemeClr val="accent1">
                  <a:lumMod val="20000"/>
                  <a:lumOff val="80000"/>
                  <a:alpha val="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1150" y="1125246"/>
            <a:ext cx="5174166"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accent5">
                  <a:lumMod val="20000"/>
                  <a:lumOff val="80000"/>
                </a:schemeClr>
              </a:solidFill>
            </a:endParaRPr>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rgbClr val="E2E1F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2E1FA"/>
                </a:solidFill>
              </a:endParaRPr>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6E6E6"/>
                </a:solidFill>
              </a:endParaRPr>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248329" y="1244200"/>
            <a:ext cx="4493538" cy="523220"/>
          </a:xfrm>
          <a:prstGeom prst="rect">
            <a:avLst/>
          </a:prstGeom>
          <a:noFill/>
        </p:spPr>
        <p:txBody>
          <a:bodyPr wrap="none" lIns="91440" tIns="45720" rIns="91440" bIns="45720">
            <a:spAutoFit/>
          </a:bodyPr>
          <a:lstStyle/>
          <a:p>
            <a:pPr algn="ctr"/>
            <a:r>
              <a:rPr lang="zh-CN" altLang="en-US" sz="2800" dirty="0">
                <a:ln w="0"/>
                <a:solidFill>
                  <a:schemeClr val="accent4">
                    <a:lumMod val="60000"/>
                    <a:lumOff val="40000"/>
                  </a:schemeClr>
                </a:solidFill>
                <a:effectLst>
                  <a:outerShdw blurRad="50800" dist="38100" dir="2700000" algn="tl" rotWithShape="0">
                    <a:prstClr val="black">
                      <a:alpha val="40000"/>
                    </a:prstClr>
                  </a:outerShdw>
                </a:effectLst>
                <a:latin typeface="华文中宋" panose="02010600040101010101" pitchFamily="2" charset="-122"/>
                <a:ea typeface="华文中宋" panose="02010600040101010101" pitchFamily="2" charset="-122"/>
              </a:rPr>
              <a:t>“萝卜快跑”的优势与亮点</a:t>
            </a:r>
            <a:endParaRPr lang="zh-CN" altLang="en-US" sz="2800" cap="none" spc="0" dirty="0">
              <a:ln w="0"/>
              <a:solidFill>
                <a:schemeClr val="accent4">
                  <a:lumMod val="60000"/>
                  <a:lumOff val="40000"/>
                </a:schemeClr>
              </a:solidFill>
              <a:effectLst>
                <a:outerShdw blurRad="50800" dist="38100" dir="2700000" algn="tl" rotWithShape="0">
                  <a:prstClr val="black">
                    <a:alpha val="40000"/>
                  </a:prstClr>
                </a:outerShdw>
              </a:effectLst>
              <a:latin typeface="华文中宋" panose="02010600040101010101" pitchFamily="2" charset="-122"/>
              <a:ea typeface="华文中宋" panose="02010600040101010101" pitchFamily="2" charset="-122"/>
            </a:endParaRPr>
          </a:p>
        </p:txBody>
      </p:sp>
      <p:sp>
        <p:nvSpPr>
          <p:cNvPr id="33" name="文本框 32">
            <a:extLst>
              <a:ext uri="{FF2B5EF4-FFF2-40B4-BE49-F238E27FC236}">
                <a16:creationId xmlns:a16="http://schemas.microsoft.com/office/drawing/2014/main" id="{67C791D5-18FE-4005-BCBC-F42864116967}"/>
              </a:ext>
            </a:extLst>
          </p:cNvPr>
          <p:cNvSpPr txBox="1"/>
          <p:nvPr/>
        </p:nvSpPr>
        <p:spPr>
          <a:xfrm>
            <a:off x="684668" y="2306603"/>
            <a:ext cx="4737773" cy="4160113"/>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提升出行效率与安全性</a:t>
            </a:r>
            <a:endParaRPr lang="en-US" altLang="zh-CN"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先进的智能调度系统</a:t>
            </a:r>
            <a:endParaRPr lang="en-US" altLang="zh-CN"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实时交通数据分析</a:t>
            </a:r>
            <a:endParaRPr lang="en-US" altLang="zh-CN"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zh-CN" altLang="en-US" sz="28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云舱安全员 </a:t>
            </a: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及时应对风险</a:t>
            </a:r>
            <a:endParaRPr lang="en-US" altLang="zh-CN"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降低了人力成本</a:t>
            </a:r>
            <a:endParaRPr lang="en-US" altLang="zh-CN"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改善了用户体验</a:t>
            </a:r>
            <a:endParaRPr lang="en-US" altLang="zh-CN"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42900" indent="-342900">
              <a:lnSpc>
                <a:spcPct val="150000"/>
              </a:lnSpc>
              <a:buFont typeface="Wingdings" panose="05000000000000000000" pitchFamily="2" charset="2"/>
              <a:buChar char="u"/>
            </a:pPr>
            <a:r>
              <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推动 </a:t>
            </a:r>
            <a:r>
              <a:rPr lang="zh-CN" altLang="en-US" sz="28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社会可持续发展</a:t>
            </a:r>
            <a:endParaRPr lang="zh-CN" altLang="en-US" sz="2400" dirty="0">
              <a:solidFill>
                <a:schemeClr val="accent5">
                  <a:lumMod val="20000"/>
                  <a:lumOff val="8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2" name="文本框 51">
            <a:extLst>
              <a:ext uri="{FF2B5EF4-FFF2-40B4-BE49-F238E27FC236}">
                <a16:creationId xmlns:a16="http://schemas.microsoft.com/office/drawing/2014/main" id="{92F6A765-9BD0-483B-BF83-5658419EA931}"/>
              </a:ext>
            </a:extLst>
          </p:cNvPr>
          <p:cNvSpPr txBox="1"/>
          <p:nvPr/>
        </p:nvSpPr>
        <p:spPr>
          <a:xfrm>
            <a:off x="6538953" y="6308519"/>
            <a:ext cx="5491671" cy="400110"/>
          </a:xfrm>
          <a:prstGeom prst="rect">
            <a:avLst/>
          </a:prstGeom>
          <a:noFill/>
        </p:spPr>
        <p:txBody>
          <a:bodyPr wrap="square">
            <a:spAutoFit/>
          </a:bodyPr>
          <a:lstStyle/>
          <a:p>
            <a:pPr algn="r"/>
            <a:r>
              <a:rPr lang="zh-CN" altLang="en-US" sz="2000" dirty="0">
                <a:solidFill>
                  <a:schemeClr val="bg1"/>
                </a:solidFill>
                <a:effectLst>
                  <a:glow rad="228600">
                    <a:schemeClr val="accent5">
                      <a:satMod val="175000"/>
                      <a:alpha val="40000"/>
                    </a:schemeClr>
                  </a:glow>
                </a:effectLst>
                <a:latin typeface="华文中宋" panose="02010600040101010101" pitchFamily="2" charset="-122"/>
                <a:ea typeface="华文中宋" panose="02010600040101010101" pitchFamily="2" charset="-122"/>
              </a:rPr>
              <a:t>△ 图：</a:t>
            </a:r>
            <a:r>
              <a:rPr lang="en-US" altLang="zh-CN" sz="2000" dirty="0">
                <a:solidFill>
                  <a:schemeClr val="bg1"/>
                </a:solidFill>
                <a:effectLst>
                  <a:glow rad="228600">
                    <a:schemeClr val="accent5">
                      <a:satMod val="175000"/>
                      <a:alpha val="40000"/>
                    </a:schemeClr>
                  </a:glow>
                </a:effectLst>
                <a:latin typeface="华文中宋" panose="02010600040101010101" pitchFamily="2" charset="-122"/>
                <a:ea typeface="华文中宋" panose="02010600040101010101" pitchFamily="2" charset="-122"/>
              </a:rPr>
              <a:t>“</a:t>
            </a:r>
            <a:r>
              <a:rPr lang="zh-CN" altLang="en-US" sz="2000" dirty="0">
                <a:solidFill>
                  <a:schemeClr val="bg1"/>
                </a:solidFill>
                <a:effectLst>
                  <a:glow rad="228600">
                    <a:schemeClr val="accent5">
                      <a:satMod val="175000"/>
                      <a:alpha val="40000"/>
                    </a:schemeClr>
                  </a:glow>
                </a:effectLst>
                <a:latin typeface="华文中宋" panose="02010600040101010101" pitchFamily="2" charset="-122"/>
                <a:ea typeface="华文中宋" panose="02010600040101010101" pitchFamily="2" charset="-122"/>
              </a:rPr>
              <a:t>萝卜快跑”的云端安全员</a:t>
            </a:r>
            <a:r>
              <a:rPr lang="en-US" altLang="zh-CN" sz="2000" dirty="0">
                <a:solidFill>
                  <a:schemeClr val="bg1"/>
                </a:solidFill>
                <a:effectLst>
                  <a:glow rad="228600">
                    <a:schemeClr val="accent5">
                      <a:satMod val="175000"/>
                      <a:alpha val="40000"/>
                    </a:schemeClr>
                  </a:glow>
                </a:effectLst>
                <a:latin typeface="华文中宋" panose="02010600040101010101" pitchFamily="2" charset="-122"/>
                <a:ea typeface="华文中宋" panose="02010600040101010101" pitchFamily="2" charset="-122"/>
              </a:rPr>
              <a:t>5G</a:t>
            </a:r>
            <a:r>
              <a:rPr lang="zh-CN" altLang="en-US" sz="2000" dirty="0">
                <a:solidFill>
                  <a:schemeClr val="bg1"/>
                </a:solidFill>
                <a:effectLst>
                  <a:glow rad="228600">
                    <a:schemeClr val="accent5">
                      <a:satMod val="175000"/>
                      <a:alpha val="40000"/>
                    </a:schemeClr>
                  </a:glow>
                </a:effectLst>
                <a:latin typeface="华文中宋" panose="02010600040101010101" pitchFamily="2" charset="-122"/>
                <a:ea typeface="华文中宋" panose="02010600040101010101" pitchFamily="2" charset="-122"/>
              </a:rPr>
              <a:t>云代驾</a:t>
            </a:r>
          </a:p>
        </p:txBody>
      </p:sp>
    </p:spTree>
    <p:extLst>
      <p:ext uri="{BB962C8B-B14F-4D97-AF65-F5344CB8AC3E}">
        <p14:creationId xmlns:p14="http://schemas.microsoft.com/office/powerpoint/2010/main" val="39877819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演示研究所 SlideLab.cc">
            <a:extLst>
              <a:ext uri="{FF2B5EF4-FFF2-40B4-BE49-F238E27FC236}">
                <a16:creationId xmlns:a16="http://schemas.microsoft.com/office/drawing/2014/main" id="{2D15AE84-0B09-4484-818B-EA4DE295D699}"/>
              </a:ext>
            </a:extLst>
          </p:cNvPr>
          <p:cNvSpPr/>
          <p:nvPr/>
        </p:nvSpPr>
        <p:spPr>
          <a:xfrm>
            <a:off x="-11150" y="1125246"/>
            <a:ext cx="9874692"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accent5">
                  <a:lumMod val="20000"/>
                  <a:lumOff val="80000"/>
                </a:schemeClr>
              </a:solidFill>
            </a:endParaRPr>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rgbClr val="E2E1F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2E1FA"/>
                </a:solidFill>
              </a:endParaRPr>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6E6E6"/>
                </a:solidFill>
              </a:endParaRPr>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169137" y="1231985"/>
            <a:ext cx="8443337" cy="523220"/>
          </a:xfrm>
          <a:prstGeom prst="rect">
            <a:avLst/>
          </a:prstGeom>
          <a:noFill/>
        </p:spPr>
        <p:txBody>
          <a:bodyPr wrap="none" lIns="91440" tIns="45720" rIns="91440" bIns="45720">
            <a:spAutoFit/>
          </a:bodyPr>
          <a:lstStyle/>
          <a:p>
            <a:r>
              <a:rPr lang="zh-CN" altLang="en-US" sz="2800" dirty="0">
                <a:ln w="0"/>
                <a:solidFill>
                  <a:schemeClr val="accent1"/>
                </a:solidFill>
                <a:latin typeface="华文中宋" panose="02010600040101010101" pitchFamily="2" charset="-122"/>
                <a:ea typeface="华文中宋" panose="02010600040101010101" pitchFamily="2" charset="-122"/>
              </a:rPr>
              <a:t>“新体验，如何从‘新’接受？”</a:t>
            </a:r>
            <a:r>
              <a:rPr lang="en-US" altLang="zh-CN" sz="2800" dirty="0">
                <a:ln w="0"/>
                <a:solidFill>
                  <a:schemeClr val="accent1"/>
                </a:solidFill>
                <a:latin typeface="华文中宋" panose="02010600040101010101" pitchFamily="2" charset="-122"/>
                <a:ea typeface="华文中宋" panose="02010600040101010101" pitchFamily="2" charset="-122"/>
              </a:rPr>
              <a:t>——</a:t>
            </a:r>
            <a:r>
              <a:rPr lang="zh-CN" altLang="en-US" sz="2800" dirty="0">
                <a:ln w="0"/>
                <a:solidFill>
                  <a:schemeClr val="accent6"/>
                </a:solidFill>
                <a:latin typeface="华文中宋" panose="02010600040101010101" pitchFamily="2" charset="-122"/>
                <a:ea typeface="华文中宋" panose="02010600040101010101" pitchFamily="2" charset="-122"/>
              </a:rPr>
              <a:t>用户视角分析</a:t>
            </a:r>
            <a:endParaRPr lang="zh-CN" altLang="en-US" sz="2800" cap="none" spc="0" dirty="0">
              <a:ln w="0"/>
              <a:solidFill>
                <a:schemeClr val="accent6"/>
              </a:solidFill>
              <a:latin typeface="华文中宋" panose="02010600040101010101" pitchFamily="2" charset="-122"/>
              <a:ea typeface="华文中宋" panose="02010600040101010101" pitchFamily="2" charset="-122"/>
            </a:endParaRPr>
          </a:p>
        </p:txBody>
      </p:sp>
      <p:sp>
        <p:nvSpPr>
          <p:cNvPr id="34" name="演示研究所 SlideLab.cc">
            <a:extLst>
              <a:ext uri="{FF2B5EF4-FFF2-40B4-BE49-F238E27FC236}">
                <a16:creationId xmlns:a16="http://schemas.microsoft.com/office/drawing/2014/main" id="{BF716CD8-E4DC-4789-BAEC-2A3754193322}"/>
              </a:ext>
            </a:extLst>
          </p:cNvPr>
          <p:cNvSpPr/>
          <p:nvPr/>
        </p:nvSpPr>
        <p:spPr>
          <a:xfrm>
            <a:off x="-11151" y="3037285"/>
            <a:ext cx="11062010"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accent5">
                  <a:lumMod val="20000"/>
                  <a:lumOff val="80000"/>
                </a:schemeClr>
              </a:solidFill>
            </a:endParaRPr>
          </a:p>
        </p:txBody>
      </p:sp>
      <p:sp>
        <p:nvSpPr>
          <p:cNvPr id="51" name="矩形 50">
            <a:extLst>
              <a:ext uri="{FF2B5EF4-FFF2-40B4-BE49-F238E27FC236}">
                <a16:creationId xmlns:a16="http://schemas.microsoft.com/office/drawing/2014/main" id="{B181224E-FEE7-4CB2-BD3C-F0357464AE08}"/>
              </a:ext>
            </a:extLst>
          </p:cNvPr>
          <p:cNvSpPr/>
          <p:nvPr/>
        </p:nvSpPr>
        <p:spPr>
          <a:xfrm>
            <a:off x="169137" y="3144024"/>
            <a:ext cx="9161482" cy="523220"/>
          </a:xfrm>
          <a:prstGeom prst="rect">
            <a:avLst/>
          </a:prstGeom>
          <a:noFill/>
        </p:spPr>
        <p:txBody>
          <a:bodyPr wrap="none" lIns="91440" tIns="45720" rIns="91440" bIns="45720">
            <a:spAutoFit/>
          </a:bodyPr>
          <a:lstStyle/>
          <a:p>
            <a:r>
              <a:rPr lang="zh-CN" altLang="en-US" sz="2800" dirty="0">
                <a:ln w="0"/>
                <a:solidFill>
                  <a:schemeClr val="accent1"/>
                </a:solidFill>
                <a:latin typeface="华文中宋" panose="02010600040101010101" pitchFamily="2" charset="-122"/>
                <a:ea typeface="华文中宋" panose="02010600040101010101" pitchFamily="2" charset="-122"/>
              </a:rPr>
              <a:t>“新事物‘出炉’，如何可靠？”</a:t>
            </a:r>
            <a:r>
              <a:rPr lang="en-US" altLang="zh-CN" sz="2800" dirty="0">
                <a:ln w="0"/>
                <a:solidFill>
                  <a:schemeClr val="accent1"/>
                </a:solidFill>
                <a:latin typeface="华文中宋" panose="02010600040101010101" pitchFamily="2" charset="-122"/>
                <a:ea typeface="华文中宋" panose="02010600040101010101" pitchFamily="2" charset="-122"/>
              </a:rPr>
              <a:t>——</a:t>
            </a:r>
            <a:r>
              <a:rPr lang="zh-CN" altLang="en-US" sz="2800" dirty="0">
                <a:ln w="0"/>
                <a:solidFill>
                  <a:srgbClr val="FFC000"/>
                </a:solidFill>
                <a:latin typeface="华文中宋" panose="02010600040101010101" pitchFamily="2" charset="-122"/>
                <a:ea typeface="华文中宋" panose="02010600040101010101" pitchFamily="2" charset="-122"/>
              </a:rPr>
              <a:t>技术开发视角分析</a:t>
            </a:r>
            <a:endParaRPr lang="zh-CN" altLang="en-US" sz="2800" cap="none" spc="0" dirty="0">
              <a:ln w="0"/>
              <a:solidFill>
                <a:srgbClr val="FFC000"/>
              </a:solidFill>
              <a:latin typeface="华文中宋" panose="02010600040101010101" pitchFamily="2" charset="-122"/>
              <a:ea typeface="华文中宋" panose="02010600040101010101" pitchFamily="2" charset="-122"/>
            </a:endParaRPr>
          </a:p>
        </p:txBody>
      </p:sp>
      <p:sp>
        <p:nvSpPr>
          <p:cNvPr id="54" name="演示研究所 SlideLab.cc">
            <a:extLst>
              <a:ext uri="{FF2B5EF4-FFF2-40B4-BE49-F238E27FC236}">
                <a16:creationId xmlns:a16="http://schemas.microsoft.com/office/drawing/2014/main" id="{915DC8E4-F3B2-48F9-AA4D-42308CE143B7}"/>
              </a:ext>
            </a:extLst>
          </p:cNvPr>
          <p:cNvSpPr/>
          <p:nvPr/>
        </p:nvSpPr>
        <p:spPr>
          <a:xfrm>
            <a:off x="-11151" y="4949324"/>
            <a:ext cx="11865681"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accent5">
                  <a:lumMod val="20000"/>
                  <a:lumOff val="80000"/>
                </a:schemeClr>
              </a:solidFill>
            </a:endParaRPr>
          </a:p>
        </p:txBody>
      </p:sp>
      <p:sp>
        <p:nvSpPr>
          <p:cNvPr id="55" name="矩形 54">
            <a:extLst>
              <a:ext uri="{FF2B5EF4-FFF2-40B4-BE49-F238E27FC236}">
                <a16:creationId xmlns:a16="http://schemas.microsoft.com/office/drawing/2014/main" id="{B742F811-A6AE-4AA7-B819-1C7EFDDA821C}"/>
              </a:ext>
            </a:extLst>
          </p:cNvPr>
          <p:cNvSpPr/>
          <p:nvPr/>
        </p:nvSpPr>
        <p:spPr>
          <a:xfrm>
            <a:off x="169137" y="5056063"/>
            <a:ext cx="9520555" cy="523220"/>
          </a:xfrm>
          <a:prstGeom prst="rect">
            <a:avLst/>
          </a:prstGeom>
          <a:noFill/>
        </p:spPr>
        <p:txBody>
          <a:bodyPr wrap="none" lIns="91440" tIns="45720" rIns="91440" bIns="45720">
            <a:spAutoFit/>
          </a:bodyPr>
          <a:lstStyle/>
          <a:p>
            <a:r>
              <a:rPr lang="zh-CN" altLang="en-US" sz="2800" dirty="0">
                <a:ln w="0"/>
                <a:solidFill>
                  <a:schemeClr val="accent1"/>
                </a:solidFill>
                <a:latin typeface="华文中宋" panose="02010600040101010101" pitchFamily="2" charset="-122"/>
                <a:ea typeface="华文中宋" panose="02010600040101010101" pitchFamily="2" charset="-122"/>
              </a:rPr>
              <a:t>“依法治理，防止‘肆意放飞’”</a:t>
            </a:r>
            <a:r>
              <a:rPr lang="en-US" altLang="zh-CN" sz="2800" dirty="0">
                <a:ln w="0"/>
                <a:solidFill>
                  <a:schemeClr val="accent1"/>
                </a:solidFill>
                <a:latin typeface="华文中宋" panose="02010600040101010101" pitchFamily="2" charset="-122"/>
                <a:ea typeface="华文中宋" panose="02010600040101010101" pitchFamily="2" charset="-122"/>
              </a:rPr>
              <a:t>——</a:t>
            </a:r>
            <a:r>
              <a:rPr lang="zh-CN" altLang="en-US" sz="2800" dirty="0">
                <a:ln w="0"/>
                <a:solidFill>
                  <a:srgbClr val="FF0000"/>
                </a:solidFill>
                <a:latin typeface="华文中宋" panose="02010600040101010101" pitchFamily="2" charset="-122"/>
                <a:ea typeface="华文中宋" panose="02010600040101010101" pitchFamily="2" charset="-122"/>
              </a:rPr>
              <a:t>立法与监管角度分析</a:t>
            </a:r>
            <a:endParaRPr lang="zh-CN" altLang="en-US" sz="2800" cap="none" spc="0" dirty="0">
              <a:ln w="0"/>
              <a:solidFill>
                <a:srgbClr val="FF0000"/>
              </a:solidFill>
              <a:latin typeface="华文中宋" panose="02010600040101010101" pitchFamily="2" charset="-122"/>
              <a:ea typeface="华文中宋" panose="02010600040101010101" pitchFamily="2" charset="-122"/>
            </a:endParaRPr>
          </a:p>
        </p:txBody>
      </p:sp>
      <p:sp>
        <p:nvSpPr>
          <p:cNvPr id="56" name="文本框 55">
            <a:extLst>
              <a:ext uri="{FF2B5EF4-FFF2-40B4-BE49-F238E27FC236}">
                <a16:creationId xmlns:a16="http://schemas.microsoft.com/office/drawing/2014/main" id="{19652F11-5D8D-4E26-A0D2-FA00BD6FB89E}"/>
              </a:ext>
            </a:extLst>
          </p:cNvPr>
          <p:cNvSpPr txBox="1"/>
          <p:nvPr/>
        </p:nvSpPr>
        <p:spPr>
          <a:xfrm>
            <a:off x="373889" y="2013284"/>
            <a:ext cx="9762570" cy="923330"/>
          </a:xfrm>
          <a:prstGeom prst="rect">
            <a:avLst/>
          </a:prstGeom>
          <a:noFill/>
        </p:spPr>
        <p:txBody>
          <a:bodyPr wrap="square">
            <a:spAutoFit/>
          </a:bodyPr>
          <a:lstStyle/>
          <a:p>
            <a:pPr algn="just"/>
            <a:r>
              <a:rPr lang="zh-CN" altLang="en-US" dirty="0"/>
              <a:t>（</a:t>
            </a:r>
            <a:r>
              <a:rPr lang="en-US" altLang="zh-CN" dirty="0"/>
              <a:t>1</a:t>
            </a:r>
            <a:r>
              <a:rPr lang="zh-CN" altLang="en-US" dirty="0"/>
              <a:t>）用户接受度：部分用户仍对此持观望态度，需要企业宣传和推广</a:t>
            </a:r>
            <a:r>
              <a:rPr lang="zh-CN" altLang="en-US" dirty="0">
                <a:solidFill>
                  <a:srgbClr val="FF0000"/>
                </a:solidFill>
              </a:rPr>
              <a:t>提高用户接受度</a:t>
            </a:r>
            <a:r>
              <a:rPr lang="zh-CN" altLang="en-US" dirty="0"/>
              <a:t>。</a:t>
            </a:r>
          </a:p>
          <a:p>
            <a:pPr algn="just" fontAlgn="t"/>
            <a:r>
              <a:rPr lang="zh-CN" altLang="en-US" dirty="0"/>
              <a:t>（</a:t>
            </a:r>
            <a:r>
              <a:rPr lang="en-US" altLang="zh-CN" dirty="0"/>
              <a:t>2</a:t>
            </a:r>
            <a:r>
              <a:rPr lang="zh-CN" altLang="en-US" dirty="0"/>
              <a:t>）职业稳定性：孙慧倩等</a:t>
            </a:r>
            <a:r>
              <a:rPr lang="en-US" altLang="zh-CN" sz="1200" dirty="0"/>
              <a:t>[6]</a:t>
            </a:r>
            <a:r>
              <a:rPr lang="zh-CN" altLang="en-US" dirty="0"/>
              <a:t>在研究中得出：在“萝卜快跑”事件的影响下，</a:t>
            </a:r>
            <a:r>
              <a:rPr lang="zh-CN" altLang="en-US" dirty="0">
                <a:solidFill>
                  <a:srgbClr val="FF0000"/>
                </a:solidFill>
              </a:rPr>
              <a:t>公众对出租车司机职业稳定性的看法普遍带有消极情绪且占据主导地位</a:t>
            </a:r>
            <a:r>
              <a:rPr lang="zh-CN" altLang="en-US" dirty="0"/>
              <a:t>。</a:t>
            </a:r>
          </a:p>
        </p:txBody>
      </p:sp>
      <p:sp>
        <p:nvSpPr>
          <p:cNvPr id="58" name="文本框 57">
            <a:extLst>
              <a:ext uri="{FF2B5EF4-FFF2-40B4-BE49-F238E27FC236}">
                <a16:creationId xmlns:a16="http://schemas.microsoft.com/office/drawing/2014/main" id="{5A6135C9-D175-4649-AA5F-DC49AEE40FFA}"/>
              </a:ext>
            </a:extLst>
          </p:cNvPr>
          <p:cNvSpPr txBox="1"/>
          <p:nvPr/>
        </p:nvSpPr>
        <p:spPr>
          <a:xfrm>
            <a:off x="441970" y="3967434"/>
            <a:ext cx="10497376" cy="923330"/>
          </a:xfrm>
          <a:prstGeom prst="rect">
            <a:avLst/>
          </a:prstGeom>
          <a:noFill/>
        </p:spPr>
        <p:txBody>
          <a:bodyPr wrap="square">
            <a:spAutoFit/>
          </a:bodyPr>
          <a:lstStyle/>
          <a:p>
            <a:pPr algn="just"/>
            <a:r>
              <a:rPr lang="zh-CN" altLang="en-US" dirty="0"/>
              <a:t>（</a:t>
            </a:r>
            <a:r>
              <a:rPr lang="en-US" altLang="zh-CN" dirty="0"/>
              <a:t>1</a:t>
            </a:r>
            <a:r>
              <a:rPr lang="zh-CN" altLang="en-US" dirty="0"/>
              <a:t>）技术成熟度：仍需进一步解决复杂场景下的自动驾驶问题，提高</a:t>
            </a:r>
            <a:r>
              <a:rPr lang="zh-CN" altLang="en-US" dirty="0">
                <a:solidFill>
                  <a:srgbClr val="FF0000"/>
                </a:solidFill>
              </a:rPr>
              <a:t>安全性和可靠性</a:t>
            </a:r>
            <a:r>
              <a:rPr lang="zh-CN" altLang="en-US" dirty="0"/>
              <a:t>。</a:t>
            </a:r>
          </a:p>
          <a:p>
            <a:pPr algn="just"/>
            <a:r>
              <a:rPr lang="zh-CN" altLang="en-US" dirty="0"/>
              <a:t>（</a:t>
            </a:r>
            <a:r>
              <a:rPr lang="en-US" altLang="zh-CN" dirty="0"/>
              <a:t>2</a:t>
            </a:r>
            <a:r>
              <a:rPr lang="zh-CN" altLang="en-US" dirty="0"/>
              <a:t>）基础设施建设：目前许多城市的</a:t>
            </a:r>
            <a:r>
              <a:rPr lang="zh-CN" altLang="en-US" dirty="0">
                <a:solidFill>
                  <a:srgbClr val="FF0000"/>
                </a:solidFill>
              </a:rPr>
              <a:t>基础设施尚未达到支持大规模自动驾驶的水平</a:t>
            </a:r>
            <a:r>
              <a:rPr lang="zh-CN" altLang="en-US" dirty="0"/>
              <a:t>。企业需要与城市规划者和基础设施提供商合作，以推动必要的升级和建设。</a:t>
            </a:r>
          </a:p>
        </p:txBody>
      </p:sp>
      <p:sp>
        <p:nvSpPr>
          <p:cNvPr id="59" name="文本框 58">
            <a:extLst>
              <a:ext uri="{FF2B5EF4-FFF2-40B4-BE49-F238E27FC236}">
                <a16:creationId xmlns:a16="http://schemas.microsoft.com/office/drawing/2014/main" id="{802FC00E-28CF-4672-804A-9C921E6CAFBE}"/>
              </a:ext>
            </a:extLst>
          </p:cNvPr>
          <p:cNvSpPr txBox="1"/>
          <p:nvPr/>
        </p:nvSpPr>
        <p:spPr>
          <a:xfrm>
            <a:off x="441970" y="5813616"/>
            <a:ext cx="11333718" cy="923330"/>
          </a:xfrm>
          <a:prstGeom prst="rect">
            <a:avLst/>
          </a:prstGeom>
          <a:noFill/>
        </p:spPr>
        <p:txBody>
          <a:bodyPr wrap="square">
            <a:spAutoFit/>
          </a:bodyPr>
          <a:lstStyle/>
          <a:p>
            <a:pPr algn="just"/>
            <a:r>
              <a:rPr lang="zh-CN" altLang="en-US" dirty="0"/>
              <a:t>（</a:t>
            </a:r>
            <a:r>
              <a:rPr lang="en-US" altLang="zh-CN" dirty="0"/>
              <a:t>1</a:t>
            </a:r>
            <a:r>
              <a:rPr lang="zh-CN" altLang="en-US" dirty="0"/>
              <a:t>）政策与法规：关于</a:t>
            </a:r>
            <a:r>
              <a:rPr lang="en-US" altLang="zh-CN" dirty="0"/>
              <a:t>AI</a:t>
            </a:r>
            <a:r>
              <a:rPr lang="zh-CN" altLang="en-US" dirty="0"/>
              <a:t>网约车的交通判罚依旧缺失，需要</a:t>
            </a:r>
            <a:r>
              <a:rPr lang="zh-CN" altLang="en-US" dirty="0">
                <a:solidFill>
                  <a:srgbClr val="FF0000"/>
                </a:solidFill>
              </a:rPr>
              <a:t>政府加快立法步伐</a:t>
            </a:r>
            <a:r>
              <a:rPr lang="zh-CN" altLang="en-US" dirty="0"/>
              <a:t>。</a:t>
            </a:r>
          </a:p>
          <a:p>
            <a:pPr algn="just"/>
            <a:r>
              <a:rPr lang="zh-CN" altLang="en-US" dirty="0"/>
              <a:t>（</a:t>
            </a:r>
            <a:r>
              <a:rPr lang="en-US" altLang="zh-CN" dirty="0"/>
              <a:t>2</a:t>
            </a:r>
            <a:r>
              <a:rPr lang="zh-CN" altLang="en-US" dirty="0"/>
              <a:t>）市场竞争与垄断：需要</a:t>
            </a:r>
            <a:r>
              <a:rPr lang="zh-CN" altLang="en-US" dirty="0">
                <a:solidFill>
                  <a:srgbClr val="FF0000"/>
                </a:solidFill>
              </a:rPr>
              <a:t>完善相关法律法规</a:t>
            </a:r>
            <a:r>
              <a:rPr lang="zh-CN" altLang="en-US" dirty="0"/>
              <a:t>，以确保</a:t>
            </a:r>
            <a:r>
              <a:rPr lang="en-US" altLang="zh-CN" dirty="0"/>
              <a:t>AI</a:t>
            </a:r>
            <a:r>
              <a:rPr lang="zh-CN" altLang="en-US" dirty="0"/>
              <a:t>出行行业稳续健康发展。</a:t>
            </a:r>
          </a:p>
          <a:p>
            <a:pPr algn="just"/>
            <a:r>
              <a:rPr lang="zh-CN" altLang="en-US" dirty="0"/>
              <a:t>（</a:t>
            </a:r>
            <a:r>
              <a:rPr lang="en-US" altLang="zh-CN" dirty="0"/>
              <a:t>3</a:t>
            </a:r>
            <a:r>
              <a:rPr lang="zh-CN" altLang="en-US" dirty="0"/>
              <a:t>）数据隐私安全：必须确保</a:t>
            </a:r>
            <a:r>
              <a:rPr lang="zh-CN" altLang="en-US" dirty="0">
                <a:solidFill>
                  <a:srgbClr val="FF0000"/>
                </a:solidFill>
              </a:rPr>
              <a:t>严格的数据保护措施</a:t>
            </a:r>
            <a:r>
              <a:rPr lang="zh-CN" altLang="en-US" dirty="0"/>
              <a:t>，以防止数据泄露和滥用，同时遵循数据保护法律法规。</a:t>
            </a:r>
          </a:p>
        </p:txBody>
      </p:sp>
    </p:spTree>
    <p:extLst>
      <p:ext uri="{BB962C8B-B14F-4D97-AF65-F5344CB8AC3E}">
        <p14:creationId xmlns:p14="http://schemas.microsoft.com/office/powerpoint/2010/main" val="221719374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2">
                <a:lumMod val="40000"/>
                <a:lumOff val="60000"/>
              </a:schemeClr>
            </a:gs>
          </a:gsLst>
          <a:path path="circle">
            <a:fillToRect l="100000" t="100000"/>
          </a:path>
        </a:gradFill>
        <a:effectLst/>
      </p:bgPr>
    </p:bg>
    <p:spTree>
      <p:nvGrpSpPr>
        <p:cNvPr id="1" name=""/>
        <p:cNvGrpSpPr/>
        <p:nvPr/>
      </p:nvGrpSpPr>
      <p:grpSpPr>
        <a:xfrm>
          <a:off x="0" y="0"/>
          <a:ext cx="0" cy="0"/>
          <a:chOff x="0" y="0"/>
          <a:chExt cx="0" cy="0"/>
        </a:xfrm>
      </p:grpSpPr>
      <p:sp>
        <p:nvSpPr>
          <p:cNvPr id="21" name="演示研究所 SlideLab.cc">
            <a:extLst>
              <a:ext uri="{FF2B5EF4-FFF2-40B4-BE49-F238E27FC236}">
                <a16:creationId xmlns:a16="http://schemas.microsoft.com/office/drawing/2014/main" id="{5F9FDE41-0412-2266-39DF-3C8BE978AA7C}"/>
              </a:ext>
            </a:extLst>
          </p:cNvPr>
          <p:cNvSpPr txBox="1"/>
          <p:nvPr/>
        </p:nvSpPr>
        <p:spPr>
          <a:xfrm>
            <a:off x="6480665" y="1033691"/>
            <a:ext cx="5762484" cy="37702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00" b="0" i="0" u="none" strike="noStrike" kern="1200" cap="none" spc="0" normalizeH="0" baseline="0" noProof="0" dirty="0">
                <a:ln>
                  <a:noFill/>
                </a:ln>
                <a:solidFill>
                  <a:srgbClr val="FFFFFF"/>
                </a:solidFill>
                <a:effectLst/>
                <a:uLnTx/>
                <a:uFillTx/>
                <a:latin typeface="MiSans Demibold" panose="00000700000000000000" pitchFamily="2" charset="-122"/>
                <a:ea typeface="MiSans Demibold" panose="00000700000000000000" pitchFamily="2" charset="-122"/>
                <a:cs typeface="汉仪旗黑X1-55W" panose="00020600040101010101" pitchFamily="18" charset="-122"/>
                <a:sym typeface="汉仪旗黑X1-55W" panose="00020600040101010101" pitchFamily="18" charset="-122"/>
              </a:rPr>
              <a:t>04</a:t>
            </a:r>
          </a:p>
        </p:txBody>
      </p:sp>
      <p:sp>
        <p:nvSpPr>
          <p:cNvPr id="18" name="演示研究所 SlideLab.cc">
            <a:extLst>
              <a:ext uri="{FF2B5EF4-FFF2-40B4-BE49-F238E27FC236}">
                <a16:creationId xmlns:a16="http://schemas.microsoft.com/office/drawing/2014/main" id="{D3E7C85D-180F-07BD-AE29-23DD4C939FF9}"/>
              </a:ext>
            </a:extLst>
          </p:cNvPr>
          <p:cNvSpPr/>
          <p:nvPr/>
        </p:nvSpPr>
        <p:spPr>
          <a:xfrm>
            <a:off x="0" y="2431633"/>
            <a:ext cx="5903796" cy="4419517"/>
          </a:xfrm>
          <a:custGeom>
            <a:avLst/>
            <a:gdLst>
              <a:gd name="connsiteX0" fmla="*/ 2433233 w 5903796"/>
              <a:gd name="connsiteY0" fmla="*/ 0 h 4419517"/>
              <a:gd name="connsiteX1" fmla="*/ 5903796 w 5903796"/>
              <a:gd name="connsiteY1" fmla="*/ 3470563 h 4419517"/>
              <a:gd name="connsiteX2" fmla="*/ 5833287 w 5903796"/>
              <a:gd name="connsiteY2" fmla="*/ 4170003 h 4419517"/>
              <a:gd name="connsiteX3" fmla="*/ 5769130 w 5903796"/>
              <a:gd name="connsiteY3" fmla="*/ 4419517 h 4419517"/>
              <a:gd name="connsiteX4" fmla="*/ 0 w 5903796"/>
              <a:gd name="connsiteY4" fmla="*/ 4419517 h 4419517"/>
              <a:gd name="connsiteX5" fmla="*/ 0 w 5903796"/>
              <a:gd name="connsiteY5" fmla="*/ 997577 h 4419517"/>
              <a:gd name="connsiteX6" fmla="*/ 225633 w 5903796"/>
              <a:gd name="connsiteY6" fmla="*/ 792508 h 4419517"/>
              <a:gd name="connsiteX7" fmla="*/ 2433233 w 5903796"/>
              <a:gd name="connsiteY7" fmla="*/ 0 h 441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3796" h="4419517">
                <a:moveTo>
                  <a:pt x="2433233" y="0"/>
                </a:moveTo>
                <a:cubicBezTo>
                  <a:pt x="4349972" y="0"/>
                  <a:pt x="5903796" y="1553824"/>
                  <a:pt x="5903796" y="3470563"/>
                </a:cubicBezTo>
                <a:cubicBezTo>
                  <a:pt x="5903796" y="3710156"/>
                  <a:pt x="5879518" y="3944077"/>
                  <a:pt x="5833287" y="4170003"/>
                </a:cubicBezTo>
                <a:lnTo>
                  <a:pt x="5769130" y="4419517"/>
                </a:lnTo>
                <a:lnTo>
                  <a:pt x="0" y="4419517"/>
                </a:lnTo>
                <a:lnTo>
                  <a:pt x="0" y="997577"/>
                </a:lnTo>
                <a:lnTo>
                  <a:pt x="225633" y="792508"/>
                </a:lnTo>
                <a:cubicBezTo>
                  <a:pt x="825551" y="297412"/>
                  <a:pt x="1594660" y="0"/>
                  <a:pt x="24332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grpSp>
        <p:nvGrpSpPr>
          <p:cNvPr id="9" name="演示研究所 SlideLab.cc">
            <a:extLst>
              <a:ext uri="{FF2B5EF4-FFF2-40B4-BE49-F238E27FC236}">
                <a16:creationId xmlns:a16="http://schemas.microsoft.com/office/drawing/2014/main" id="{D940852F-3C42-B2FC-7537-4DD2DCD9DFD7}"/>
              </a:ext>
            </a:extLst>
          </p:cNvPr>
          <p:cNvGrpSpPr/>
          <p:nvPr/>
        </p:nvGrpSpPr>
        <p:grpSpPr>
          <a:xfrm>
            <a:off x="9239525" y="446688"/>
            <a:ext cx="2341757" cy="479502"/>
            <a:chOff x="970154" y="4337824"/>
            <a:chExt cx="2341757" cy="479502"/>
          </a:xfrm>
        </p:grpSpPr>
        <p:sp>
          <p:nvSpPr>
            <p:cNvPr id="10" name="演示研究所 SlideLab.cc">
              <a:extLst>
                <a:ext uri="{FF2B5EF4-FFF2-40B4-BE49-F238E27FC236}">
                  <a16:creationId xmlns:a16="http://schemas.microsoft.com/office/drawing/2014/main" id="{BCD5973F-4406-52C3-F0B3-D7B74F41D128}"/>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1" name="演示研究所 SlideLab.cc">
              <a:extLst>
                <a:ext uri="{FF2B5EF4-FFF2-40B4-BE49-F238E27FC236}">
                  <a16:creationId xmlns:a16="http://schemas.microsoft.com/office/drawing/2014/main" id="{26ED0DCE-C611-25FE-2698-920935E0FB55}"/>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cxnSp>
          <p:nvCxnSpPr>
            <p:cNvPr id="12" name="演示研究所 SlideLab.cc">
              <a:extLst>
                <a:ext uri="{FF2B5EF4-FFF2-40B4-BE49-F238E27FC236}">
                  <a16:creationId xmlns:a16="http://schemas.microsoft.com/office/drawing/2014/main" id="{2FE3CC54-025E-3040-FF6C-0F61485A1B0B}"/>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演示研究所 SlideLab.cc">
              <a:extLst>
                <a:ext uri="{FF2B5EF4-FFF2-40B4-BE49-F238E27FC236}">
                  <a16:creationId xmlns:a16="http://schemas.microsoft.com/office/drawing/2014/main" id="{4DF45B3C-3745-4438-31A2-9C6233DE8A8E}"/>
                </a:ext>
              </a:extLst>
            </p:cNvPr>
            <p:cNvSpPr txBox="1"/>
            <p:nvPr/>
          </p:nvSpPr>
          <p:spPr>
            <a:xfrm>
              <a:off x="1375976" y="4428025"/>
              <a:ext cx="1930857" cy="307777"/>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srgbClr val="6D68E4"/>
                  </a:solidFill>
                  <a:effectLst/>
                  <a:uLnTx/>
                  <a:uFillTx/>
                  <a:latin typeface="MiSans Demibold" pitchFamily="2" charset="-122"/>
                  <a:ea typeface="MiSans Demibold" pitchFamily="2" charset="-122"/>
                  <a:cs typeface="+mn-cs"/>
                </a:rPr>
                <a:t>PART FOUR</a:t>
              </a:r>
              <a:endParaRPr kumimoji="0" lang="zh-CN" altLang="en-US" sz="1400" b="1" i="0" u="none" strike="noStrike" kern="1200" cap="none" spc="0" normalizeH="0" baseline="0" noProof="0" dirty="0">
                <a:ln>
                  <a:noFill/>
                </a:ln>
                <a:solidFill>
                  <a:srgbClr val="6D68E4"/>
                </a:solidFill>
                <a:effectLst/>
                <a:uLnTx/>
                <a:uFillTx/>
                <a:latin typeface="MiSans Demibold" pitchFamily="2" charset="-122"/>
                <a:ea typeface="MiSans Demibold" pitchFamily="2" charset="-122"/>
                <a:cs typeface="+mn-cs"/>
              </a:endParaRPr>
            </a:p>
          </p:txBody>
        </p:sp>
      </p:grpSp>
      <p:sp>
        <p:nvSpPr>
          <p:cNvPr id="4" name="演示研究所 SlideLab.cc">
            <a:extLst>
              <a:ext uri="{FF2B5EF4-FFF2-40B4-BE49-F238E27FC236}">
                <a16:creationId xmlns:a16="http://schemas.microsoft.com/office/drawing/2014/main" id="{A6B03DDE-A2BB-8610-51FB-0080D51555C5}"/>
              </a:ext>
            </a:extLst>
          </p:cNvPr>
          <p:cNvSpPr/>
          <p:nvPr/>
        </p:nvSpPr>
        <p:spPr>
          <a:xfrm rot="10800000">
            <a:off x="6288206" y="3799632"/>
            <a:ext cx="5903794" cy="3235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
        <p:nvSpPr>
          <p:cNvPr id="17" name="演示研究所 SlideLab.cc">
            <a:extLst>
              <a:ext uri="{FF2B5EF4-FFF2-40B4-BE49-F238E27FC236}">
                <a16:creationId xmlns:a16="http://schemas.microsoft.com/office/drawing/2014/main" id="{99C7B42D-5693-4BFC-DA36-CB90EF367A52}"/>
              </a:ext>
            </a:extLst>
          </p:cNvPr>
          <p:cNvSpPr txBox="1"/>
          <p:nvPr/>
        </p:nvSpPr>
        <p:spPr>
          <a:xfrm>
            <a:off x="6648329" y="4463788"/>
            <a:ext cx="5023073" cy="14465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8800" b="0" i="0" u="none" strike="noStrike" kern="1200" cap="none" spc="0" normalizeH="0" baseline="0" noProof="0" dirty="0">
                <a:ln>
                  <a:noFill/>
                </a:ln>
                <a:solidFill>
                  <a:srgbClr val="2146C7"/>
                </a:solidFill>
                <a:effectLst/>
                <a:uLnTx/>
                <a:uFillTx/>
                <a:latin typeface="字体家AI造字剑客" panose="03000503000000000000" pitchFamily="66" charset="-122"/>
                <a:ea typeface="字体家AI造字剑客" panose="03000503000000000000" pitchFamily="66" charset="-122"/>
                <a:cs typeface="汉仪旗黑X1-55W" panose="00020600040101010101" pitchFamily="18" charset="-122"/>
                <a:sym typeface="汉仪旗黑X1-95W" panose="00020600040101010101" charset="-122"/>
              </a:rPr>
              <a:t>未来展望</a:t>
            </a:r>
          </a:p>
        </p:txBody>
      </p:sp>
      <p:sp>
        <p:nvSpPr>
          <p:cNvPr id="22" name="演示研究所 SlideLab.cc">
            <a:extLst>
              <a:ext uri="{FF2B5EF4-FFF2-40B4-BE49-F238E27FC236}">
                <a16:creationId xmlns:a16="http://schemas.microsoft.com/office/drawing/2014/main" id="{BFC72408-8B57-D050-E098-AD2E228FB84B}"/>
              </a:ext>
            </a:extLst>
          </p:cNvPr>
          <p:cNvSpPr/>
          <p:nvPr/>
        </p:nvSpPr>
        <p:spPr>
          <a:xfrm>
            <a:off x="622339" y="1308100"/>
            <a:ext cx="773968" cy="773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26374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百度“萝卜快跑”自动驾驶出行服务正式落地深圳__凤凰网">
            <a:extLst>
              <a:ext uri="{FF2B5EF4-FFF2-40B4-BE49-F238E27FC236}">
                <a16:creationId xmlns:a16="http://schemas.microsoft.com/office/drawing/2014/main" id="{C40453A1-54F3-4B13-8D98-4987680BF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303" y="0"/>
            <a:ext cx="10291763" cy="6858000"/>
          </a:xfrm>
          <a:prstGeom prst="rect">
            <a:avLst/>
          </a:prstGeom>
          <a:noFill/>
          <a:extLst>
            <a:ext uri="{909E8E84-426E-40DD-AFC4-6F175D3DCCD1}">
              <a14:hiddenFill xmlns:a14="http://schemas.microsoft.com/office/drawing/2010/main">
                <a:solidFill>
                  <a:srgbClr val="FFFFFF"/>
                </a:solidFill>
              </a14:hiddenFill>
            </a:ext>
          </a:extLst>
        </p:spPr>
      </p:pic>
      <p:sp>
        <p:nvSpPr>
          <p:cNvPr id="50" name="矩形 49">
            <a:extLst>
              <a:ext uri="{FF2B5EF4-FFF2-40B4-BE49-F238E27FC236}">
                <a16:creationId xmlns:a16="http://schemas.microsoft.com/office/drawing/2014/main" id="{0F19BD51-3C45-4087-B6A0-A00CE970C0CE}"/>
              </a:ext>
            </a:extLst>
          </p:cNvPr>
          <p:cNvSpPr/>
          <p:nvPr/>
        </p:nvSpPr>
        <p:spPr>
          <a:xfrm>
            <a:off x="-16440" y="0"/>
            <a:ext cx="12238506" cy="6858000"/>
          </a:xfrm>
          <a:prstGeom prst="rect">
            <a:avLst/>
          </a:prstGeom>
          <a:gradFill flip="none" rotWithShape="1">
            <a:gsLst>
              <a:gs pos="25000">
                <a:srgbClr val="81B1E1">
                  <a:alpha val="34000"/>
                </a:srgbClr>
              </a:gs>
              <a:gs pos="78000">
                <a:srgbClr val="2382C9"/>
              </a:gs>
              <a:gs pos="45000">
                <a:srgbClr val="6AA5DB">
                  <a:alpha val="75000"/>
                </a:srgbClr>
              </a:gs>
              <a:gs pos="0">
                <a:schemeClr val="accent1">
                  <a:lumMod val="20000"/>
                  <a:lumOff val="80000"/>
                  <a:alpha val="43000"/>
                </a:schemeClr>
              </a:gs>
              <a:gs pos="100000">
                <a:srgbClr val="0070C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 y="1125246"/>
            <a:ext cx="4627756"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lumMod val="20000"/>
              <a:lumOff val="80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solidFill>
                <a:schemeClr val="bg1"/>
              </a:solidFill>
            </a:endParaRPr>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rgbClr val="E2E1FA"/>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E2E1FA"/>
                </a:solidFill>
              </a:endParaRPr>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E6E6E6"/>
                </a:solidFill>
              </a:endParaRPr>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accent6"/>
                </a:solidFill>
              </a:endParaRPr>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386211" y="1244200"/>
            <a:ext cx="2698175" cy="523220"/>
          </a:xfrm>
          <a:prstGeom prst="rect">
            <a:avLst/>
          </a:prstGeom>
          <a:noFill/>
        </p:spPr>
        <p:txBody>
          <a:bodyPr wrap="none" lIns="91440" tIns="45720" rIns="91440" bIns="45720">
            <a:spAutoFit/>
          </a:bodyPr>
          <a:lstStyle/>
          <a:p>
            <a:pPr algn="ctr"/>
            <a:r>
              <a:rPr lang="zh-CN" altLang="en-US" sz="2800" b="0" cap="none" spc="0" dirty="0">
                <a:ln w="0"/>
                <a:solidFill>
                  <a:schemeClr val="bg1"/>
                </a:solidFill>
                <a:latin typeface="华文中宋" panose="02010600040101010101" pitchFamily="2" charset="-122"/>
                <a:ea typeface="华文中宋" panose="02010600040101010101" pitchFamily="2" charset="-122"/>
              </a:rPr>
              <a:t>结论与未来展望</a:t>
            </a:r>
            <a:endParaRPr lang="zh-CN" altLang="en-US" sz="2800" cap="none" spc="0" dirty="0">
              <a:ln w="0"/>
              <a:solidFill>
                <a:schemeClr val="bg1"/>
              </a:solidFill>
              <a:latin typeface="华文中宋" panose="02010600040101010101" pitchFamily="2" charset="-122"/>
              <a:ea typeface="华文中宋" panose="02010600040101010101" pitchFamily="2" charset="-122"/>
            </a:endParaRPr>
          </a:p>
        </p:txBody>
      </p:sp>
      <p:sp>
        <p:nvSpPr>
          <p:cNvPr id="33" name="文本框 32">
            <a:extLst>
              <a:ext uri="{FF2B5EF4-FFF2-40B4-BE49-F238E27FC236}">
                <a16:creationId xmlns:a16="http://schemas.microsoft.com/office/drawing/2014/main" id="{866281EA-97E5-4C39-AFE5-8AA0987869F5}"/>
              </a:ext>
            </a:extLst>
          </p:cNvPr>
          <p:cNvSpPr txBox="1"/>
          <p:nvPr/>
        </p:nvSpPr>
        <p:spPr>
          <a:xfrm>
            <a:off x="478374" y="2362443"/>
            <a:ext cx="5022129" cy="3587200"/>
          </a:xfrm>
          <a:prstGeom prst="rect">
            <a:avLst/>
          </a:prstGeom>
          <a:noFill/>
        </p:spPr>
        <p:txBody>
          <a:bodyPr wrap="square">
            <a:spAutoFit/>
          </a:bodyPr>
          <a:lstStyle/>
          <a:p>
            <a:pPr>
              <a:lnSpc>
                <a:spcPct val="150000"/>
              </a:lnSpc>
            </a:pPr>
            <a:r>
              <a:rPr lang="zh-CN" altLang="en-US" sz="2200" dirty="0">
                <a:solidFill>
                  <a:schemeClr val="bg1"/>
                </a:solidFill>
                <a:latin typeface="华文中宋" panose="02010600040101010101" pitchFamily="2" charset="-122"/>
                <a:ea typeface="华文中宋" panose="02010600040101010101" pitchFamily="2" charset="-122"/>
              </a:rPr>
              <a:t>      人工智能时代的出行新风尚正改变着我们的生活方式。以“萝卜快跑”为代表的</a:t>
            </a:r>
            <a:r>
              <a:rPr lang="en-US" altLang="zh-CN" sz="2200" dirty="0">
                <a:solidFill>
                  <a:schemeClr val="bg1"/>
                </a:solidFill>
                <a:latin typeface="华文中宋" panose="02010600040101010101" pitchFamily="2" charset="-122"/>
                <a:ea typeface="华文中宋" panose="02010600040101010101" pitchFamily="2" charset="-122"/>
              </a:rPr>
              <a:t>AI</a:t>
            </a:r>
            <a:r>
              <a:rPr lang="zh-CN" altLang="en-US" sz="2200" dirty="0">
                <a:solidFill>
                  <a:schemeClr val="bg1"/>
                </a:solidFill>
                <a:latin typeface="华文中宋" panose="02010600040101010101" pitchFamily="2" charset="-122"/>
                <a:ea typeface="华文中宋" panose="02010600040101010101" pitchFamily="2" charset="-122"/>
              </a:rPr>
              <a:t>出行产品已逐步融入生活。</a:t>
            </a:r>
            <a:endParaRPr lang="en-US" altLang="zh-CN" sz="2200" dirty="0">
              <a:solidFill>
                <a:schemeClr val="bg1"/>
              </a:solidFill>
              <a:latin typeface="华文中宋" panose="02010600040101010101" pitchFamily="2" charset="-122"/>
              <a:ea typeface="华文中宋" panose="02010600040101010101" pitchFamily="2" charset="-122"/>
            </a:endParaRPr>
          </a:p>
          <a:p>
            <a:pPr>
              <a:lnSpc>
                <a:spcPct val="150000"/>
              </a:lnSpc>
            </a:pPr>
            <a:r>
              <a:rPr lang="en-US" altLang="zh-CN" sz="2200" dirty="0">
                <a:solidFill>
                  <a:schemeClr val="bg1"/>
                </a:solidFill>
                <a:latin typeface="华文中宋" panose="02010600040101010101" pitchFamily="2" charset="-122"/>
                <a:ea typeface="华文中宋" panose="02010600040101010101" pitchFamily="2" charset="-122"/>
              </a:rPr>
              <a:t>      </a:t>
            </a:r>
            <a:r>
              <a:rPr lang="zh-CN" altLang="en-US" sz="2200" dirty="0">
                <a:solidFill>
                  <a:schemeClr val="bg1"/>
                </a:solidFill>
                <a:latin typeface="华文中宋" panose="02010600040101010101" pitchFamily="2" charset="-122"/>
                <a:ea typeface="华文中宋" panose="02010600040101010101" pitchFamily="2" charset="-122"/>
              </a:rPr>
              <a:t>通过政府的依法治理和</a:t>
            </a:r>
            <a:r>
              <a:rPr lang="en-US" altLang="zh-CN" sz="2200" dirty="0">
                <a:solidFill>
                  <a:schemeClr val="bg1"/>
                </a:solidFill>
                <a:latin typeface="华文中宋" panose="02010600040101010101" pitchFamily="2" charset="-122"/>
                <a:ea typeface="华文中宋" panose="02010600040101010101" pitchFamily="2" charset="-122"/>
              </a:rPr>
              <a:t>AI</a:t>
            </a:r>
            <a:r>
              <a:rPr lang="zh-CN" altLang="en-US" sz="2200" dirty="0">
                <a:solidFill>
                  <a:schemeClr val="bg1"/>
                </a:solidFill>
                <a:latin typeface="华文中宋" panose="02010600040101010101" pitchFamily="2" charset="-122"/>
                <a:ea typeface="华文中宋" panose="02010600040101010101" pitchFamily="2" charset="-122"/>
              </a:rPr>
              <a:t>行业的稳续健康发展，随着技术的不断进步和应用场景的拓展，我们有理由相信未来的出行将会更加美好。</a:t>
            </a:r>
          </a:p>
        </p:txBody>
      </p:sp>
    </p:spTree>
    <p:extLst>
      <p:ext uri="{BB962C8B-B14F-4D97-AF65-F5344CB8AC3E}">
        <p14:creationId xmlns:p14="http://schemas.microsoft.com/office/powerpoint/2010/main" val="2410605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100000">
              <a:schemeClr val="accent2">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演示研究所 SlideLab.cc">
            <a:extLst>
              <a:ext uri="{FF2B5EF4-FFF2-40B4-BE49-F238E27FC236}">
                <a16:creationId xmlns:a16="http://schemas.microsoft.com/office/drawing/2014/main" id="{3746B9E7-23A9-3787-4459-F5865083E4C0}"/>
              </a:ext>
            </a:extLst>
          </p:cNvPr>
          <p:cNvSpPr/>
          <p:nvPr/>
        </p:nvSpPr>
        <p:spPr>
          <a:xfrm>
            <a:off x="6811988" y="1183391"/>
            <a:ext cx="5365231" cy="5710702"/>
          </a:xfrm>
          <a:custGeom>
            <a:avLst/>
            <a:gdLst>
              <a:gd name="connsiteX0" fmla="*/ 4100187 w 5653221"/>
              <a:gd name="connsiteY0" fmla="*/ 0 h 6017236"/>
              <a:gd name="connsiteX1" fmla="*/ 5509969 w 5653221"/>
              <a:gd name="connsiteY1" fmla="*/ 248798 h 6017236"/>
              <a:gd name="connsiteX2" fmla="*/ 5653221 w 5653221"/>
              <a:gd name="connsiteY2" fmla="*/ 305281 h 6017236"/>
              <a:gd name="connsiteX3" fmla="*/ 5653221 w 5653221"/>
              <a:gd name="connsiteY3" fmla="*/ 6017236 h 6017236"/>
              <a:gd name="connsiteX4" fmla="*/ 476881 w 5653221"/>
              <a:gd name="connsiteY4" fmla="*/ 6017236 h 6017236"/>
              <a:gd name="connsiteX5" fmla="*/ 322213 w 5653221"/>
              <a:gd name="connsiteY5" fmla="*/ 5696165 h 6017236"/>
              <a:gd name="connsiteX6" fmla="*/ 0 w 5653221"/>
              <a:gd name="connsiteY6" fmla="*/ 4100187 h 6017236"/>
              <a:gd name="connsiteX7" fmla="*/ 4100187 w 5653221"/>
              <a:gd name="connsiteY7" fmla="*/ 0 h 6017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3221" h="6017236">
                <a:moveTo>
                  <a:pt x="4100187" y="0"/>
                </a:moveTo>
                <a:cubicBezTo>
                  <a:pt x="4595540" y="0"/>
                  <a:pt x="5070376" y="87842"/>
                  <a:pt x="5509969" y="248798"/>
                </a:cubicBezTo>
                <a:lnTo>
                  <a:pt x="5653221" y="305281"/>
                </a:lnTo>
                <a:lnTo>
                  <a:pt x="5653221" y="6017236"/>
                </a:lnTo>
                <a:lnTo>
                  <a:pt x="476881" y="6017236"/>
                </a:lnTo>
                <a:lnTo>
                  <a:pt x="322213" y="5696165"/>
                </a:lnTo>
                <a:cubicBezTo>
                  <a:pt x="114733" y="5205626"/>
                  <a:pt x="0" y="4666305"/>
                  <a:pt x="0" y="4100187"/>
                </a:cubicBezTo>
                <a:cubicBezTo>
                  <a:pt x="0" y="1835716"/>
                  <a:pt x="1835716" y="0"/>
                  <a:pt x="41001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1" name="演示研究所 SlideLab.cc">
            <a:extLst>
              <a:ext uri="{FF2B5EF4-FFF2-40B4-BE49-F238E27FC236}">
                <a16:creationId xmlns:a16="http://schemas.microsoft.com/office/drawing/2014/main" id="{16221FED-F748-FF46-AB81-E58A716D785C}"/>
              </a:ext>
            </a:extLst>
          </p:cNvPr>
          <p:cNvSpPr/>
          <p:nvPr/>
        </p:nvSpPr>
        <p:spPr>
          <a:xfrm>
            <a:off x="11026910" y="837319"/>
            <a:ext cx="773968" cy="773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演示研究所 SlideLab.cc">
            <a:extLst>
              <a:ext uri="{FF2B5EF4-FFF2-40B4-BE49-F238E27FC236}">
                <a16:creationId xmlns:a16="http://schemas.microsoft.com/office/drawing/2014/main" id="{604E5CBC-A925-1398-5E48-AC1D1FBE2AE2}"/>
              </a:ext>
            </a:extLst>
          </p:cNvPr>
          <p:cNvSpPr/>
          <p:nvPr/>
        </p:nvSpPr>
        <p:spPr>
          <a:xfrm>
            <a:off x="-14781" y="5923643"/>
            <a:ext cx="12192000" cy="1022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8" name="演示研究所 SlideLab.cc">
            <a:extLst>
              <a:ext uri="{FF2B5EF4-FFF2-40B4-BE49-F238E27FC236}">
                <a16:creationId xmlns:a16="http://schemas.microsoft.com/office/drawing/2014/main" id="{353BCA8D-74EE-67AA-BBEC-A0036DC374E3}"/>
              </a:ext>
            </a:extLst>
          </p:cNvPr>
          <p:cNvGrpSpPr/>
          <p:nvPr/>
        </p:nvGrpSpPr>
        <p:grpSpPr>
          <a:xfrm>
            <a:off x="566580" y="391270"/>
            <a:ext cx="2341757" cy="479502"/>
            <a:chOff x="970154" y="4337824"/>
            <a:chExt cx="2341757" cy="479502"/>
          </a:xfrm>
        </p:grpSpPr>
        <p:sp>
          <p:nvSpPr>
            <p:cNvPr id="39" name="演示研究所 SlideLab.cc">
              <a:extLst>
                <a:ext uri="{FF2B5EF4-FFF2-40B4-BE49-F238E27FC236}">
                  <a16:creationId xmlns:a16="http://schemas.microsoft.com/office/drawing/2014/main" id="{5747F1A6-77CA-A84A-DD72-643DA4804029}"/>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演示研究所 SlideLab.cc">
              <a:extLst>
                <a:ext uri="{FF2B5EF4-FFF2-40B4-BE49-F238E27FC236}">
                  <a16:creationId xmlns:a16="http://schemas.microsoft.com/office/drawing/2014/main" id="{8ED27BB4-86CF-042B-1268-68B16F56BE94}"/>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演示研究所 SlideLab.cc">
              <a:extLst>
                <a:ext uri="{FF2B5EF4-FFF2-40B4-BE49-F238E27FC236}">
                  <a16:creationId xmlns:a16="http://schemas.microsoft.com/office/drawing/2014/main" id="{A6F12919-481C-D9E6-AB1A-79920292C98F}"/>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2" name="演示研究所 SlideLab.cc">
              <a:extLst>
                <a:ext uri="{FF2B5EF4-FFF2-40B4-BE49-F238E27FC236}">
                  <a16:creationId xmlns:a16="http://schemas.microsoft.com/office/drawing/2014/main" id="{EFB3756C-D122-90B1-C440-B9B6187FEF9D}"/>
                </a:ext>
              </a:extLst>
            </p:cNvPr>
            <p:cNvSpPr txBox="1"/>
            <p:nvPr/>
          </p:nvSpPr>
          <p:spPr>
            <a:xfrm>
              <a:off x="1375976" y="4417392"/>
              <a:ext cx="1930857" cy="369332"/>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1800" b="1" dirty="0">
                  <a:solidFill>
                    <a:schemeClr val="accent1"/>
                  </a:solidFill>
                  <a:latin typeface="MiSans Demibold" pitchFamily="2" charset="-122"/>
                  <a:ea typeface="MiSans Demibold" pitchFamily="2" charset="-122"/>
                </a:rPr>
                <a:t>实践作业汇报</a:t>
              </a:r>
            </a:p>
          </p:txBody>
        </p:sp>
      </p:grpSp>
      <p:sp>
        <p:nvSpPr>
          <p:cNvPr id="83" name="演示研究所 SlideLab.cc">
            <a:extLst>
              <a:ext uri="{FF2B5EF4-FFF2-40B4-BE49-F238E27FC236}">
                <a16:creationId xmlns:a16="http://schemas.microsoft.com/office/drawing/2014/main" id="{2266E714-5C39-0507-1254-703D25CDDCEC}"/>
              </a:ext>
            </a:extLst>
          </p:cNvPr>
          <p:cNvSpPr/>
          <p:nvPr/>
        </p:nvSpPr>
        <p:spPr>
          <a:xfrm>
            <a:off x="277091" y="1963465"/>
            <a:ext cx="9182385" cy="1446550"/>
          </a:xfrm>
          <a:prstGeom prst="rect">
            <a:avLst/>
          </a:prstGeom>
          <a:noFill/>
        </p:spPr>
        <p:txBody>
          <a:bodyPr wrap="square">
            <a:spAutoFit/>
          </a:bodyPr>
          <a:lstStyle/>
          <a:p>
            <a:pPr defTabSz="914400">
              <a:spcBef>
                <a:spcPct val="0"/>
              </a:spcBef>
            </a:pPr>
            <a:r>
              <a:rPr lang="en-US" altLang="zh-CN" sz="8800" spc="-150" dirty="0">
                <a:solidFill>
                  <a:schemeClr val="bg1">
                    <a:lumMod val="95000"/>
                  </a:schemeClr>
                </a:solidFill>
                <a:latin typeface="MiSans Normal" pitchFamily="2" charset="-122"/>
                <a:ea typeface="MiSans Normal" pitchFamily="2" charset="-122"/>
                <a:cs typeface="+mj-cs"/>
              </a:rPr>
              <a:t>THANK YOU</a:t>
            </a:r>
            <a:endParaRPr lang="zh-CN" altLang="en-US" sz="8800" spc="-150" dirty="0">
              <a:solidFill>
                <a:schemeClr val="bg1">
                  <a:lumMod val="95000"/>
                </a:schemeClr>
              </a:solidFill>
              <a:latin typeface="MiSans Normal" pitchFamily="2" charset="-122"/>
              <a:ea typeface="MiSans Normal" pitchFamily="2" charset="-122"/>
              <a:cs typeface="+mj-cs"/>
            </a:endParaRPr>
          </a:p>
        </p:txBody>
      </p:sp>
      <p:sp>
        <p:nvSpPr>
          <p:cNvPr id="5" name="演示研究所 SlideLab.cc">
            <a:extLst>
              <a:ext uri="{FF2B5EF4-FFF2-40B4-BE49-F238E27FC236}">
                <a16:creationId xmlns:a16="http://schemas.microsoft.com/office/drawing/2014/main" id="{4073D305-25BD-6A87-F5C2-AB053CBC6799}"/>
              </a:ext>
            </a:extLst>
          </p:cNvPr>
          <p:cNvSpPr/>
          <p:nvPr/>
        </p:nvSpPr>
        <p:spPr>
          <a:xfrm>
            <a:off x="0" y="4381960"/>
            <a:ext cx="7940904" cy="378389"/>
          </a:xfrm>
          <a:custGeom>
            <a:avLst/>
            <a:gdLst>
              <a:gd name="connsiteX0" fmla="*/ 0 w 6471979"/>
              <a:gd name="connsiteY0" fmla="*/ 0 h 323530"/>
              <a:gd name="connsiteX1" fmla="*/ 6310214 w 6471979"/>
              <a:gd name="connsiteY1" fmla="*/ 0 h 323530"/>
              <a:gd name="connsiteX2" fmla="*/ 6471979 w 6471979"/>
              <a:gd name="connsiteY2" fmla="*/ 161765 h 323530"/>
              <a:gd name="connsiteX3" fmla="*/ 6471978 w 6471979"/>
              <a:gd name="connsiteY3" fmla="*/ 161765 h 323530"/>
              <a:gd name="connsiteX4" fmla="*/ 6310213 w 6471979"/>
              <a:gd name="connsiteY4" fmla="*/ 323530 h 323530"/>
              <a:gd name="connsiteX5" fmla="*/ 0 w 6471979"/>
              <a:gd name="connsiteY5" fmla="*/ 323529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1979" h="323530">
                <a:moveTo>
                  <a:pt x="0" y="0"/>
                </a:moveTo>
                <a:lnTo>
                  <a:pt x="6310214" y="0"/>
                </a:lnTo>
                <a:cubicBezTo>
                  <a:pt x="6399554" y="0"/>
                  <a:pt x="6471979" y="72425"/>
                  <a:pt x="6471979" y="161765"/>
                </a:cubicBezTo>
                <a:lnTo>
                  <a:pt x="6471978" y="161765"/>
                </a:lnTo>
                <a:cubicBezTo>
                  <a:pt x="6471978" y="251105"/>
                  <a:pt x="6399553" y="323530"/>
                  <a:pt x="6310213" y="323530"/>
                </a:cubicBezTo>
                <a:lnTo>
                  <a:pt x="0" y="323529"/>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9" name="演示研究所 SlideLab.cc">
            <a:extLst>
              <a:ext uri="{FF2B5EF4-FFF2-40B4-BE49-F238E27FC236}">
                <a16:creationId xmlns:a16="http://schemas.microsoft.com/office/drawing/2014/main" id="{603874FD-F59A-6721-FC8B-135668FBF970}"/>
              </a:ext>
            </a:extLst>
          </p:cNvPr>
          <p:cNvSpPr/>
          <p:nvPr/>
        </p:nvSpPr>
        <p:spPr>
          <a:xfrm>
            <a:off x="951075" y="3097169"/>
            <a:ext cx="6897217" cy="1569660"/>
          </a:xfrm>
          <a:prstGeom prst="rect">
            <a:avLst/>
          </a:prstGeom>
          <a:noFill/>
        </p:spPr>
        <p:txBody>
          <a:bodyPr wrap="square">
            <a:spAutoFit/>
          </a:bodyPr>
          <a:lstStyle/>
          <a:p>
            <a:pPr defTabSz="914400">
              <a:spcBef>
                <a:spcPct val="0"/>
              </a:spcBef>
            </a:pPr>
            <a:r>
              <a:rPr lang="zh-CN" altLang="en-US" sz="9600" spc="-150" dirty="0">
                <a:solidFill>
                  <a:schemeClr val="accent2"/>
                </a:solidFill>
                <a:latin typeface="字体家AI造字剑客" panose="03000503000000000000" pitchFamily="66" charset="-122"/>
                <a:ea typeface="字体家AI造字剑客" panose="03000503000000000000" pitchFamily="66" charset="-122"/>
                <a:cs typeface="+mj-cs"/>
              </a:rPr>
              <a:t>谢谢观看</a:t>
            </a:r>
          </a:p>
        </p:txBody>
      </p:sp>
      <p:grpSp>
        <p:nvGrpSpPr>
          <p:cNvPr id="44" name="演示研究所 SlideLab.cc">
            <a:extLst>
              <a:ext uri="{FF2B5EF4-FFF2-40B4-BE49-F238E27FC236}">
                <a16:creationId xmlns:a16="http://schemas.microsoft.com/office/drawing/2014/main" id="{90930ED5-0C35-4915-AB29-048CDD21CE8F}"/>
              </a:ext>
            </a:extLst>
          </p:cNvPr>
          <p:cNvGrpSpPr/>
          <p:nvPr/>
        </p:nvGrpSpPr>
        <p:grpSpPr>
          <a:xfrm>
            <a:off x="277091" y="6246695"/>
            <a:ext cx="1885535" cy="646331"/>
            <a:chOff x="1746454" y="6025263"/>
            <a:chExt cx="1596046" cy="646331"/>
          </a:xfrm>
        </p:grpSpPr>
        <p:sp>
          <p:nvSpPr>
            <p:cNvPr id="45" name="演示研究所 SlideLab.cc">
              <a:extLst>
                <a:ext uri="{FF2B5EF4-FFF2-40B4-BE49-F238E27FC236}">
                  <a16:creationId xmlns:a16="http://schemas.microsoft.com/office/drawing/2014/main" id="{501A3758-B0E3-4995-857E-E5CA3343B066}"/>
                </a:ext>
              </a:extLst>
            </p:cNvPr>
            <p:cNvSpPr/>
            <p:nvPr/>
          </p:nvSpPr>
          <p:spPr>
            <a:xfrm>
              <a:off x="1746454" y="6044155"/>
              <a:ext cx="1596046" cy="313077"/>
            </a:xfrm>
            <a:prstGeom prst="roundRect">
              <a:avLst>
                <a:gd name="adj" fmla="val 50000"/>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中宋" panose="02010600040101010101" pitchFamily="2" charset="-122"/>
                <a:ea typeface="华文中宋" panose="02010600040101010101" pitchFamily="2" charset="-122"/>
              </a:endParaRPr>
            </a:p>
          </p:txBody>
        </p:sp>
        <p:sp>
          <p:nvSpPr>
            <p:cNvPr id="46" name="演示研究所 SlideLab.cc">
              <a:extLst>
                <a:ext uri="{FF2B5EF4-FFF2-40B4-BE49-F238E27FC236}">
                  <a16:creationId xmlns:a16="http://schemas.microsoft.com/office/drawing/2014/main" id="{DBFE4DE9-037F-4AFC-83B2-89D43BAE6E7D}"/>
                </a:ext>
              </a:extLst>
            </p:cNvPr>
            <p:cNvSpPr/>
            <p:nvPr/>
          </p:nvSpPr>
          <p:spPr>
            <a:xfrm>
              <a:off x="1805839" y="6025263"/>
              <a:ext cx="1463700" cy="646331"/>
            </a:xfrm>
            <a:prstGeom prst="rect">
              <a:avLst/>
            </a:prstGeom>
          </p:spPr>
          <p:txBody>
            <a:bodyPr wrap="square">
              <a:spAutoFit/>
            </a:bodyPr>
            <a:lstStyle/>
            <a:p>
              <a:pPr algn="ctr"/>
              <a:r>
                <a:rPr lang="en-US" altLang="zh-CN" dirty="0">
                  <a:solidFill>
                    <a:schemeClr val="tx1">
                      <a:lumMod val="75000"/>
                      <a:lumOff val="25000"/>
                    </a:schemeClr>
                  </a:solidFill>
                  <a:latin typeface="华文中宋" panose="02010600040101010101" pitchFamily="2" charset="-122"/>
                  <a:ea typeface="华文中宋" panose="02010600040101010101" pitchFamily="2" charset="-122"/>
                  <a:sym typeface="思源黑体" panose="020B0400000000000000" pitchFamily="34" charset="-122"/>
                </a:rPr>
                <a:t>2024-11-12</a:t>
              </a:r>
              <a:endParaRPr lang="zh-CN" altLang="en-US" dirty="0">
                <a:solidFill>
                  <a:schemeClr val="tx1">
                    <a:lumMod val="75000"/>
                    <a:lumOff val="25000"/>
                  </a:schemeClr>
                </a:solidFill>
                <a:latin typeface="华文中宋" panose="02010600040101010101" pitchFamily="2" charset="-122"/>
                <a:ea typeface="华文中宋" panose="02010600040101010101" pitchFamily="2" charset="-122"/>
              </a:endParaRPr>
            </a:p>
          </p:txBody>
        </p:sp>
      </p:grpSp>
      <p:grpSp>
        <p:nvGrpSpPr>
          <p:cNvPr id="47" name="演示研究所 SlideLab.cc">
            <a:extLst>
              <a:ext uri="{FF2B5EF4-FFF2-40B4-BE49-F238E27FC236}">
                <a16:creationId xmlns:a16="http://schemas.microsoft.com/office/drawing/2014/main" id="{612E3D7C-964D-4D74-87EF-8A962CB0FF52}"/>
              </a:ext>
            </a:extLst>
          </p:cNvPr>
          <p:cNvGrpSpPr/>
          <p:nvPr/>
        </p:nvGrpSpPr>
        <p:grpSpPr>
          <a:xfrm>
            <a:off x="2438458" y="6231730"/>
            <a:ext cx="3103359" cy="369332"/>
            <a:chOff x="3469212" y="5997555"/>
            <a:chExt cx="1305988" cy="369332"/>
          </a:xfrm>
        </p:grpSpPr>
        <p:sp>
          <p:nvSpPr>
            <p:cNvPr id="48" name="演示研究所 SlideLab.cc">
              <a:extLst>
                <a:ext uri="{FF2B5EF4-FFF2-40B4-BE49-F238E27FC236}">
                  <a16:creationId xmlns:a16="http://schemas.microsoft.com/office/drawing/2014/main" id="{46B1DC4D-A2FA-4295-B5AE-18EE6E1B43D2}"/>
                </a:ext>
              </a:extLst>
            </p:cNvPr>
            <p:cNvSpPr/>
            <p:nvPr/>
          </p:nvSpPr>
          <p:spPr>
            <a:xfrm>
              <a:off x="3469212" y="6034919"/>
              <a:ext cx="1305988" cy="3130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中宋" panose="02010600040101010101" pitchFamily="2" charset="-122"/>
                <a:ea typeface="华文中宋" panose="02010600040101010101" pitchFamily="2" charset="-122"/>
              </a:endParaRPr>
            </a:p>
          </p:txBody>
        </p:sp>
        <p:sp>
          <p:nvSpPr>
            <p:cNvPr id="49" name="演示研究所 SlideLab.cc">
              <a:extLst>
                <a:ext uri="{FF2B5EF4-FFF2-40B4-BE49-F238E27FC236}">
                  <a16:creationId xmlns:a16="http://schemas.microsoft.com/office/drawing/2014/main" id="{2A51B160-C05F-42F1-8E62-7E1630E42175}"/>
                </a:ext>
              </a:extLst>
            </p:cNvPr>
            <p:cNvSpPr/>
            <p:nvPr/>
          </p:nvSpPr>
          <p:spPr>
            <a:xfrm>
              <a:off x="3486998" y="5997555"/>
              <a:ext cx="1243409" cy="369332"/>
            </a:xfrm>
            <a:prstGeom prst="rect">
              <a:avLst/>
            </a:prstGeom>
          </p:spPr>
          <p:txBody>
            <a:bodyPr wrap="none">
              <a:spAutoFit/>
            </a:bodyPr>
            <a:lstStyle/>
            <a:p>
              <a:r>
                <a:rPr lang="zh-CN" altLang="en-US" dirty="0">
                  <a:solidFill>
                    <a:schemeClr val="bg1"/>
                  </a:solidFill>
                  <a:latin typeface="华文中宋" panose="02010600040101010101" pitchFamily="2" charset="-122"/>
                  <a:ea typeface="华文中宋" panose="02010600040101010101" pitchFamily="2" charset="-122"/>
                  <a:sym typeface="思源黑体" panose="020B0400000000000000" pitchFamily="34" charset="-122"/>
                </a:rPr>
                <a:t>成员：李锦瑄、沈豪、袁语</a:t>
              </a:r>
              <a:endParaRPr lang="zh-CN" altLang="en-US" dirty="0">
                <a:solidFill>
                  <a:schemeClr val="bg1"/>
                </a:solidFill>
                <a:latin typeface="华文中宋" panose="02010600040101010101" pitchFamily="2" charset="-122"/>
                <a:ea typeface="华文中宋" panose="02010600040101010101" pitchFamily="2" charset="-122"/>
              </a:endParaRPr>
            </a:p>
          </p:txBody>
        </p:sp>
      </p:grpSp>
      <p:grpSp>
        <p:nvGrpSpPr>
          <p:cNvPr id="50" name="演示研究所 SlideLab.cc">
            <a:extLst>
              <a:ext uri="{FF2B5EF4-FFF2-40B4-BE49-F238E27FC236}">
                <a16:creationId xmlns:a16="http://schemas.microsoft.com/office/drawing/2014/main" id="{4DF61322-C535-41B2-B8AA-9E1DBB16AF21}"/>
              </a:ext>
            </a:extLst>
          </p:cNvPr>
          <p:cNvGrpSpPr/>
          <p:nvPr/>
        </p:nvGrpSpPr>
        <p:grpSpPr>
          <a:xfrm>
            <a:off x="5753474" y="6235319"/>
            <a:ext cx="1672563" cy="369332"/>
            <a:chOff x="3469212" y="5997555"/>
            <a:chExt cx="1164511" cy="369332"/>
          </a:xfrm>
        </p:grpSpPr>
        <p:sp>
          <p:nvSpPr>
            <p:cNvPr id="51" name="演示研究所 SlideLab.cc">
              <a:extLst>
                <a:ext uri="{FF2B5EF4-FFF2-40B4-BE49-F238E27FC236}">
                  <a16:creationId xmlns:a16="http://schemas.microsoft.com/office/drawing/2014/main" id="{053D41A0-D1C5-4718-8668-1976B4813457}"/>
                </a:ext>
              </a:extLst>
            </p:cNvPr>
            <p:cNvSpPr/>
            <p:nvPr/>
          </p:nvSpPr>
          <p:spPr>
            <a:xfrm>
              <a:off x="3469212" y="6034919"/>
              <a:ext cx="1164511" cy="3130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华文中宋" panose="02010600040101010101" pitchFamily="2" charset="-122"/>
                <a:ea typeface="华文中宋" panose="02010600040101010101" pitchFamily="2" charset="-122"/>
              </a:endParaRPr>
            </a:p>
          </p:txBody>
        </p:sp>
        <p:sp>
          <p:nvSpPr>
            <p:cNvPr id="52" name="演示研究所 SlideLab.cc">
              <a:extLst>
                <a:ext uri="{FF2B5EF4-FFF2-40B4-BE49-F238E27FC236}">
                  <a16:creationId xmlns:a16="http://schemas.microsoft.com/office/drawing/2014/main" id="{D25A427A-BC37-489E-97F3-B94BF3B4ED0B}"/>
                </a:ext>
              </a:extLst>
            </p:cNvPr>
            <p:cNvSpPr/>
            <p:nvPr/>
          </p:nvSpPr>
          <p:spPr>
            <a:xfrm>
              <a:off x="3486998" y="5997555"/>
              <a:ext cx="1100566" cy="369332"/>
            </a:xfrm>
            <a:prstGeom prst="rect">
              <a:avLst/>
            </a:prstGeom>
          </p:spPr>
          <p:txBody>
            <a:bodyPr wrap="square">
              <a:spAutoFit/>
            </a:bodyPr>
            <a:lstStyle/>
            <a:p>
              <a:r>
                <a:rPr lang="zh-CN" altLang="en-US" dirty="0">
                  <a:solidFill>
                    <a:schemeClr val="bg1"/>
                  </a:solidFill>
                  <a:latin typeface="华文中宋" panose="02010600040101010101" pitchFamily="2" charset="-122"/>
                  <a:ea typeface="华文中宋" panose="02010600040101010101" pitchFamily="2" charset="-122"/>
                  <a:sym typeface="思源黑体" panose="020B0400000000000000" pitchFamily="34" charset="-122"/>
                </a:rPr>
                <a:t>汇报人：沈豪</a:t>
              </a:r>
              <a:endParaRPr lang="zh-CN" altLang="en-US" dirty="0">
                <a:solidFill>
                  <a:schemeClr val="bg1"/>
                </a:solidFill>
                <a:latin typeface="华文中宋" panose="02010600040101010101" pitchFamily="2" charset="-122"/>
                <a:ea typeface="华文中宋" panose="02010600040101010101" pitchFamily="2" charset="-122"/>
              </a:endParaRPr>
            </a:p>
          </p:txBody>
        </p:sp>
      </p:grpSp>
    </p:spTree>
    <p:extLst>
      <p:ext uri="{BB962C8B-B14F-4D97-AF65-F5344CB8AC3E}">
        <p14:creationId xmlns:p14="http://schemas.microsoft.com/office/powerpoint/2010/main" val="29812124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演示研究所 SlideLab.cc">
            <a:extLst>
              <a:ext uri="{FF2B5EF4-FFF2-40B4-BE49-F238E27FC236}">
                <a16:creationId xmlns:a16="http://schemas.microsoft.com/office/drawing/2014/main" id="{2C7BD8DA-2C31-55C2-CC0D-ED486309A9ED}"/>
              </a:ext>
            </a:extLst>
          </p:cNvPr>
          <p:cNvSpPr/>
          <p:nvPr/>
        </p:nvSpPr>
        <p:spPr>
          <a:xfrm>
            <a:off x="0" y="0"/>
            <a:ext cx="12192000" cy="6858000"/>
          </a:xfrm>
          <a:prstGeom prst="rect">
            <a:avLst/>
          </a:prstGeom>
          <a:gradFill>
            <a:gsLst>
              <a:gs pos="0">
                <a:schemeClr val="accent1">
                  <a:lumMod val="20000"/>
                  <a:lumOff val="80000"/>
                </a:schemeClr>
              </a:gs>
              <a:gs pos="100000">
                <a:schemeClr val="accent2">
                  <a:lumMod val="40000"/>
                  <a:lumOff val="6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演示研究所 SlideLab.cc">
            <a:extLst>
              <a:ext uri="{FF2B5EF4-FFF2-40B4-BE49-F238E27FC236}">
                <a16:creationId xmlns:a16="http://schemas.microsoft.com/office/drawing/2014/main" id="{23CB75BD-7414-1A91-6FB5-46F43A860724}"/>
              </a:ext>
            </a:extLst>
          </p:cNvPr>
          <p:cNvSpPr/>
          <p:nvPr/>
        </p:nvSpPr>
        <p:spPr>
          <a:xfrm>
            <a:off x="0" y="1356428"/>
            <a:ext cx="3035125" cy="323530"/>
          </a:xfrm>
          <a:custGeom>
            <a:avLst/>
            <a:gdLst>
              <a:gd name="connsiteX0" fmla="*/ 0 w 3035125"/>
              <a:gd name="connsiteY0" fmla="*/ 0 h 323530"/>
              <a:gd name="connsiteX1" fmla="*/ 2873360 w 3035125"/>
              <a:gd name="connsiteY1" fmla="*/ 0 h 323530"/>
              <a:gd name="connsiteX2" fmla="*/ 3035125 w 3035125"/>
              <a:gd name="connsiteY2" fmla="*/ 161765 h 323530"/>
              <a:gd name="connsiteX3" fmla="*/ 3035124 w 3035125"/>
              <a:gd name="connsiteY3" fmla="*/ 161765 h 323530"/>
              <a:gd name="connsiteX4" fmla="*/ 2873359 w 3035125"/>
              <a:gd name="connsiteY4" fmla="*/ 323530 h 323530"/>
              <a:gd name="connsiteX5" fmla="*/ 0 w 3035125"/>
              <a:gd name="connsiteY5"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125" h="323530">
                <a:moveTo>
                  <a:pt x="0" y="0"/>
                </a:moveTo>
                <a:lnTo>
                  <a:pt x="2873360" y="0"/>
                </a:lnTo>
                <a:cubicBezTo>
                  <a:pt x="2962700" y="0"/>
                  <a:pt x="3035125" y="72425"/>
                  <a:pt x="3035125" y="161765"/>
                </a:cubicBezTo>
                <a:lnTo>
                  <a:pt x="3035124" y="161765"/>
                </a:lnTo>
                <a:cubicBezTo>
                  <a:pt x="3035124" y="251105"/>
                  <a:pt x="2962699" y="323530"/>
                  <a:pt x="2873359" y="323530"/>
                </a:cubicBezTo>
                <a:lnTo>
                  <a:pt x="0" y="323530"/>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演示研究所 SlideLab.cc">
            <a:extLst>
              <a:ext uri="{FF2B5EF4-FFF2-40B4-BE49-F238E27FC236}">
                <a16:creationId xmlns:a16="http://schemas.microsoft.com/office/drawing/2014/main" id="{058412B4-3CBF-FA94-0FE9-6C094001C91A}"/>
              </a:ext>
            </a:extLst>
          </p:cNvPr>
          <p:cNvSpPr/>
          <p:nvPr/>
        </p:nvSpPr>
        <p:spPr>
          <a:xfrm>
            <a:off x="625963" y="593436"/>
            <a:ext cx="2464921" cy="1200329"/>
          </a:xfrm>
          <a:prstGeom prst="rect">
            <a:avLst/>
          </a:prstGeom>
          <a:noFill/>
        </p:spPr>
        <p:txBody>
          <a:bodyPr wrap="square">
            <a:spAutoFit/>
          </a:bodyPr>
          <a:lstStyle/>
          <a:p>
            <a:pPr defTabSz="914400">
              <a:spcBef>
                <a:spcPct val="0"/>
              </a:spcBef>
            </a:pPr>
            <a:r>
              <a:rPr lang="zh-CN" altLang="en-US" sz="7200" spc="-150" dirty="0">
                <a:solidFill>
                  <a:schemeClr val="accent2"/>
                </a:solidFill>
                <a:latin typeface="MiSans Heavy" pitchFamily="2" charset="-122"/>
                <a:ea typeface="MiSans Heavy" pitchFamily="2" charset="-122"/>
                <a:cs typeface="+mj-cs"/>
              </a:rPr>
              <a:t>摘要</a:t>
            </a:r>
          </a:p>
        </p:txBody>
      </p:sp>
      <p:sp>
        <p:nvSpPr>
          <p:cNvPr id="10" name="演示研究所 SlideLab.cc">
            <a:extLst>
              <a:ext uri="{FF2B5EF4-FFF2-40B4-BE49-F238E27FC236}">
                <a16:creationId xmlns:a16="http://schemas.microsoft.com/office/drawing/2014/main" id="{B5832557-A27B-8D76-D038-3BD839636E46}"/>
              </a:ext>
            </a:extLst>
          </p:cNvPr>
          <p:cNvSpPr/>
          <p:nvPr/>
        </p:nvSpPr>
        <p:spPr>
          <a:xfrm>
            <a:off x="682361" y="1793765"/>
            <a:ext cx="2567000" cy="584775"/>
          </a:xfrm>
          <a:prstGeom prst="rect">
            <a:avLst/>
          </a:prstGeom>
          <a:noFill/>
        </p:spPr>
        <p:txBody>
          <a:bodyPr wrap="square">
            <a:spAutoFit/>
          </a:bodyPr>
          <a:lstStyle/>
          <a:p>
            <a:pPr defTabSz="914400">
              <a:spcBef>
                <a:spcPct val="0"/>
              </a:spcBef>
            </a:pPr>
            <a:r>
              <a:rPr lang="en-US" altLang="zh-CN" sz="3200" spc="-150" dirty="0">
                <a:solidFill>
                  <a:schemeClr val="bg1">
                    <a:lumMod val="95000"/>
                  </a:schemeClr>
                </a:solidFill>
                <a:latin typeface="MiSans Normal" pitchFamily="2" charset="-122"/>
                <a:ea typeface="MiSans Normal" pitchFamily="2" charset="-122"/>
                <a:cs typeface="+mj-cs"/>
              </a:rPr>
              <a:t>ABSTRACT</a:t>
            </a:r>
            <a:endParaRPr lang="zh-CN" altLang="en-US" sz="3200" spc="-150" dirty="0">
              <a:solidFill>
                <a:schemeClr val="bg1">
                  <a:lumMod val="95000"/>
                </a:schemeClr>
              </a:solidFill>
              <a:latin typeface="MiSans Normal" pitchFamily="2" charset="-122"/>
              <a:ea typeface="MiSans Normal" pitchFamily="2" charset="-122"/>
              <a:cs typeface="+mj-cs"/>
            </a:endParaRPr>
          </a:p>
        </p:txBody>
      </p:sp>
      <p:sp>
        <p:nvSpPr>
          <p:cNvPr id="28" name="演示研究所 SlideLab.cc">
            <a:extLst>
              <a:ext uri="{FF2B5EF4-FFF2-40B4-BE49-F238E27FC236}">
                <a16:creationId xmlns:a16="http://schemas.microsoft.com/office/drawing/2014/main" id="{E4EE7DE0-FE83-3563-A316-3380CA59E296}"/>
              </a:ext>
            </a:extLst>
          </p:cNvPr>
          <p:cNvSpPr/>
          <p:nvPr/>
        </p:nvSpPr>
        <p:spPr>
          <a:xfrm>
            <a:off x="817198" y="2641467"/>
            <a:ext cx="10564081" cy="3374870"/>
          </a:xfrm>
          <a:prstGeom prst="roundRect">
            <a:avLst/>
          </a:prstGeom>
          <a:solidFill>
            <a:schemeClr val="bg1"/>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solidFill>
                <a:schemeClr val="accent1"/>
              </a:solidFill>
              <a:latin typeface="MiSans Normal" pitchFamily="2" charset="-122"/>
              <a:ea typeface="MiSans Normal" pitchFamily="2" charset="-122"/>
            </a:endParaRPr>
          </a:p>
        </p:txBody>
      </p:sp>
      <p:grpSp>
        <p:nvGrpSpPr>
          <p:cNvPr id="33" name="组合 32">
            <a:extLst>
              <a:ext uri="{FF2B5EF4-FFF2-40B4-BE49-F238E27FC236}">
                <a16:creationId xmlns:a16="http://schemas.microsoft.com/office/drawing/2014/main" id="{FB8E9CE9-B212-F086-228E-CF465699A669}"/>
              </a:ext>
            </a:extLst>
          </p:cNvPr>
          <p:cNvGrpSpPr/>
          <p:nvPr/>
        </p:nvGrpSpPr>
        <p:grpSpPr>
          <a:xfrm>
            <a:off x="10085704" y="2364004"/>
            <a:ext cx="554926" cy="554926"/>
            <a:chOff x="6426287" y="6354026"/>
            <a:chExt cx="236522" cy="236522"/>
          </a:xfrm>
        </p:grpSpPr>
        <p:sp>
          <p:nvSpPr>
            <p:cNvPr id="34" name="演示研究所 SlideLab.cc">
              <a:extLst>
                <a:ext uri="{FF2B5EF4-FFF2-40B4-BE49-F238E27FC236}">
                  <a16:creationId xmlns:a16="http://schemas.microsoft.com/office/drawing/2014/main" id="{A38447F8-D252-54DA-F2F4-7AAE15C0690C}"/>
                </a:ext>
              </a:extLst>
            </p:cNvPr>
            <p:cNvSpPr/>
            <p:nvPr/>
          </p:nvSpPr>
          <p:spPr>
            <a:xfrm rot="10800000" flipV="1">
              <a:off x="6426287" y="6354026"/>
              <a:ext cx="236522" cy="236522"/>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演示研究所 SlideLab.cc">
              <a:extLst>
                <a:ext uri="{FF2B5EF4-FFF2-40B4-BE49-F238E27FC236}">
                  <a16:creationId xmlns:a16="http://schemas.microsoft.com/office/drawing/2014/main" id="{A068DDA2-6DA9-BAD7-78D3-9AE8F0D57B48}"/>
                </a:ext>
              </a:extLst>
            </p:cNvPr>
            <p:cNvSpPr/>
            <p:nvPr/>
          </p:nvSpPr>
          <p:spPr>
            <a:xfrm rot="10800000" flipV="1">
              <a:off x="6471979" y="6399717"/>
              <a:ext cx="145139" cy="145139"/>
            </a:xfrm>
            <a:prstGeom prst="mathPlus">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0" name="演示研究所 SlideLab.cc">
            <a:extLst>
              <a:ext uri="{FF2B5EF4-FFF2-40B4-BE49-F238E27FC236}">
                <a16:creationId xmlns:a16="http://schemas.microsoft.com/office/drawing/2014/main" id="{22BC7CA8-D6BB-3B90-D016-5751E9B7D10B}"/>
              </a:ext>
            </a:extLst>
          </p:cNvPr>
          <p:cNvCxnSpPr>
            <a:cxnSpLocks/>
          </p:cNvCxnSpPr>
          <p:nvPr/>
        </p:nvCxnSpPr>
        <p:spPr>
          <a:xfrm>
            <a:off x="3352798" y="1523998"/>
            <a:ext cx="60682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2" name="演示研究所 SlideLab.cc">
            <a:extLst>
              <a:ext uri="{FF2B5EF4-FFF2-40B4-BE49-F238E27FC236}">
                <a16:creationId xmlns:a16="http://schemas.microsoft.com/office/drawing/2014/main" id="{AEE098DF-805E-C51B-6E9A-8C563A816E2E}"/>
              </a:ext>
            </a:extLst>
          </p:cNvPr>
          <p:cNvGrpSpPr/>
          <p:nvPr/>
        </p:nvGrpSpPr>
        <p:grpSpPr>
          <a:xfrm>
            <a:off x="3156694" y="1278442"/>
            <a:ext cx="2341757" cy="479502"/>
            <a:chOff x="970154" y="4337824"/>
            <a:chExt cx="2341757" cy="479502"/>
          </a:xfrm>
        </p:grpSpPr>
        <p:sp>
          <p:nvSpPr>
            <p:cNvPr id="53" name="演示研究所 SlideLab.cc">
              <a:extLst>
                <a:ext uri="{FF2B5EF4-FFF2-40B4-BE49-F238E27FC236}">
                  <a16:creationId xmlns:a16="http://schemas.microsoft.com/office/drawing/2014/main" id="{CF1BC017-CB15-1970-EE50-0E80CD5E044E}"/>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演示研究所 SlideLab.cc">
              <a:extLst>
                <a:ext uri="{FF2B5EF4-FFF2-40B4-BE49-F238E27FC236}">
                  <a16:creationId xmlns:a16="http://schemas.microsoft.com/office/drawing/2014/main" id="{58B0FDE9-2A09-A6C1-D8F9-D2421EAA80D5}"/>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演示研究所 SlideLab.cc">
              <a:extLst>
                <a:ext uri="{FF2B5EF4-FFF2-40B4-BE49-F238E27FC236}">
                  <a16:creationId xmlns:a16="http://schemas.microsoft.com/office/drawing/2014/main" id="{E6D415B9-E1DC-9C35-0F6F-97142062045B}"/>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6" name="演示研究所 SlideLab.cc">
              <a:extLst>
                <a:ext uri="{FF2B5EF4-FFF2-40B4-BE49-F238E27FC236}">
                  <a16:creationId xmlns:a16="http://schemas.microsoft.com/office/drawing/2014/main" id="{B0B9CC80-7840-8687-9504-889A86580A28}"/>
                </a:ext>
              </a:extLst>
            </p:cNvPr>
            <p:cNvSpPr txBox="1"/>
            <p:nvPr/>
          </p:nvSpPr>
          <p:spPr>
            <a:xfrm>
              <a:off x="1375976" y="4406759"/>
              <a:ext cx="1930857" cy="369332"/>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1800" b="1" dirty="0">
                  <a:solidFill>
                    <a:schemeClr val="accent1"/>
                  </a:solidFill>
                  <a:latin typeface="MiSans Demibold" pitchFamily="2" charset="-122"/>
                  <a:ea typeface="MiSans Demibold" pitchFamily="2" charset="-122"/>
                </a:rPr>
                <a:t>实践作业汇报</a:t>
              </a:r>
            </a:p>
          </p:txBody>
        </p:sp>
      </p:grpSp>
      <p:sp>
        <p:nvSpPr>
          <p:cNvPr id="9" name="文本框 8">
            <a:extLst>
              <a:ext uri="{FF2B5EF4-FFF2-40B4-BE49-F238E27FC236}">
                <a16:creationId xmlns:a16="http://schemas.microsoft.com/office/drawing/2014/main" id="{21522D85-8A48-4DD8-95BC-4E53CB0E1F4F}"/>
              </a:ext>
            </a:extLst>
          </p:cNvPr>
          <p:cNvSpPr txBox="1"/>
          <p:nvPr/>
        </p:nvSpPr>
        <p:spPr>
          <a:xfrm>
            <a:off x="1382286" y="2933723"/>
            <a:ext cx="9407634" cy="2796920"/>
          </a:xfrm>
          <a:prstGeom prst="rect">
            <a:avLst/>
          </a:prstGeom>
          <a:noFill/>
        </p:spPr>
        <p:txBody>
          <a:bodyPr wrap="square" rtlCol="0">
            <a:spAutoFit/>
          </a:bodyPr>
          <a:lstStyle/>
          <a:p>
            <a:pPr algn="just">
              <a:lnSpc>
                <a:spcPct val="150000"/>
              </a:lnSpc>
            </a:pPr>
            <a:r>
              <a:rPr lang="zh-CN" altLang="en-US" sz="2400" dirty="0">
                <a:latin typeface="华文中宋" panose="02010600040101010101" pitchFamily="2" charset="-122"/>
                <a:ea typeface="华文中宋" panose="02010600040101010101" pitchFamily="2" charset="-122"/>
              </a:rPr>
              <a:t>      本调研聚焦于人工智能时代下对以“萝卜快跑” 为代表的</a:t>
            </a:r>
            <a:r>
              <a:rPr lang="en-US" altLang="zh-CN" sz="2400" dirty="0">
                <a:latin typeface="华文中宋" panose="02010600040101010101" pitchFamily="2" charset="-122"/>
                <a:ea typeface="华文中宋" panose="02010600040101010101" pitchFamily="2" charset="-122"/>
              </a:rPr>
              <a:t>AI</a:t>
            </a:r>
            <a:r>
              <a:rPr lang="zh-CN" altLang="en-US" sz="2400" dirty="0">
                <a:latin typeface="华文中宋" panose="02010600040101010101" pitchFamily="2" charset="-122"/>
                <a:ea typeface="华文中宋" panose="02010600040101010101" pitchFamily="2" charset="-122"/>
              </a:rPr>
              <a:t>出行产品的思考。</a:t>
            </a:r>
            <a:r>
              <a:rPr lang="en-US" altLang="zh-CN" sz="2400" dirty="0">
                <a:latin typeface="华文中宋" panose="02010600040101010101" pitchFamily="2" charset="-122"/>
                <a:ea typeface="华文中宋" panose="02010600040101010101" pitchFamily="2" charset="-122"/>
              </a:rPr>
              <a:t> AI</a:t>
            </a:r>
            <a:r>
              <a:rPr lang="zh-CN" altLang="en-US" sz="2400" dirty="0">
                <a:latin typeface="华文中宋" panose="02010600040101010101" pitchFamily="2" charset="-122"/>
                <a:ea typeface="华文中宋" panose="02010600040101010101" pitchFamily="2" charset="-122"/>
              </a:rPr>
              <a:t>网约车等</a:t>
            </a:r>
            <a:r>
              <a:rPr lang="en-US" altLang="zh-CN" sz="2400" dirty="0">
                <a:latin typeface="华文中宋" panose="02010600040101010101" pitchFamily="2" charset="-122"/>
                <a:ea typeface="华文中宋" panose="02010600040101010101" pitchFamily="2" charset="-122"/>
              </a:rPr>
              <a:t>AI</a:t>
            </a:r>
            <a:r>
              <a:rPr lang="zh-CN" altLang="en-US" sz="2400" dirty="0">
                <a:latin typeface="华文中宋" panose="02010600040101010101" pitchFamily="2" charset="-122"/>
                <a:ea typeface="华文中宋" panose="02010600040101010101" pitchFamily="2" charset="-122"/>
              </a:rPr>
              <a:t>出行产品应运而生，在</a:t>
            </a:r>
            <a:r>
              <a:rPr lang="zh-CN" altLang="en-US" sz="2400" dirty="0">
                <a:solidFill>
                  <a:schemeClr val="accent1">
                    <a:lumMod val="75000"/>
                  </a:schemeClr>
                </a:solidFill>
                <a:latin typeface="华文中宋" panose="02010600040101010101" pitchFamily="2" charset="-122"/>
                <a:ea typeface="华文中宋" panose="02010600040101010101" pitchFamily="2" charset="-122"/>
              </a:rPr>
              <a:t>降低成本、改善用户体验</a:t>
            </a:r>
            <a:r>
              <a:rPr lang="zh-CN" altLang="en-US" sz="2400" dirty="0">
                <a:latin typeface="华文中宋" panose="02010600040101010101" pitchFamily="2" charset="-122"/>
                <a:ea typeface="华文中宋" panose="02010600040101010101" pitchFamily="2" charset="-122"/>
              </a:rPr>
              <a:t>的同时，也</a:t>
            </a:r>
            <a:r>
              <a:rPr lang="zh-CN" altLang="en-US" sz="2400" dirty="0">
                <a:solidFill>
                  <a:srgbClr val="CC6600"/>
                </a:solidFill>
                <a:latin typeface="华文中宋" panose="02010600040101010101" pitchFamily="2" charset="-122"/>
                <a:ea typeface="华文中宋" panose="02010600040101010101" pitchFamily="2" charset="-122"/>
              </a:rPr>
              <a:t>面临着一些挑战</a:t>
            </a:r>
            <a:r>
              <a:rPr lang="zh-CN" altLang="en-US" sz="2400" dirty="0">
                <a:latin typeface="华文中宋" panose="02010600040101010101" pitchFamily="2" charset="-122"/>
                <a:ea typeface="华文中宋" panose="02010600040101010101" pitchFamily="2" charset="-122"/>
              </a:rPr>
              <a:t>。“萝卜快跑”是中国首个自动驾驶商业化出行试点并开启多地商业化探索的产品。本调研小组选取“萝卜快跑” 来代表</a:t>
            </a:r>
            <a:r>
              <a:rPr lang="en-US" altLang="zh-CN" sz="2400" dirty="0">
                <a:latin typeface="华文中宋" panose="02010600040101010101" pitchFamily="2" charset="-122"/>
                <a:ea typeface="华文中宋" panose="02010600040101010101" pitchFamily="2" charset="-122"/>
              </a:rPr>
              <a:t>AI</a:t>
            </a:r>
            <a:r>
              <a:rPr lang="zh-CN" altLang="en-US" sz="2400" dirty="0">
                <a:latin typeface="华文中宋" panose="02010600040101010101" pitchFamily="2" charset="-122"/>
                <a:ea typeface="华文中宋" panose="02010600040101010101" pitchFamily="2" charset="-122"/>
              </a:rPr>
              <a:t>网约车行业，具有</a:t>
            </a:r>
            <a:r>
              <a:rPr lang="zh-CN" altLang="en-US" sz="2400" dirty="0">
                <a:solidFill>
                  <a:srgbClr val="FF0000"/>
                </a:solidFill>
                <a:latin typeface="华文中宋" panose="02010600040101010101" pitchFamily="2" charset="-122"/>
                <a:ea typeface="华文中宋" panose="02010600040101010101" pitchFamily="2" charset="-122"/>
              </a:rPr>
              <a:t>典型的代表性</a:t>
            </a:r>
            <a:r>
              <a:rPr lang="zh-CN" altLang="en-US" sz="240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4242382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演示研究所 SlideLab.cc">
            <a:extLst>
              <a:ext uri="{FF2B5EF4-FFF2-40B4-BE49-F238E27FC236}">
                <a16:creationId xmlns:a16="http://schemas.microsoft.com/office/drawing/2014/main" id="{2C7BD8DA-2C31-55C2-CC0D-ED486309A9ED}"/>
              </a:ext>
            </a:extLst>
          </p:cNvPr>
          <p:cNvSpPr/>
          <p:nvPr/>
        </p:nvSpPr>
        <p:spPr>
          <a:xfrm>
            <a:off x="0" y="0"/>
            <a:ext cx="12192000" cy="6858000"/>
          </a:xfrm>
          <a:prstGeom prst="rect">
            <a:avLst/>
          </a:prstGeom>
          <a:gradFill>
            <a:gsLst>
              <a:gs pos="0">
                <a:schemeClr val="accent1">
                  <a:lumMod val="20000"/>
                  <a:lumOff val="80000"/>
                </a:schemeClr>
              </a:gs>
              <a:gs pos="100000">
                <a:schemeClr val="accent2">
                  <a:lumMod val="40000"/>
                  <a:lumOff val="6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演示研究所 SlideLab.cc">
            <a:extLst>
              <a:ext uri="{FF2B5EF4-FFF2-40B4-BE49-F238E27FC236}">
                <a16:creationId xmlns:a16="http://schemas.microsoft.com/office/drawing/2014/main" id="{23CB75BD-7414-1A91-6FB5-46F43A860724}"/>
              </a:ext>
            </a:extLst>
          </p:cNvPr>
          <p:cNvSpPr/>
          <p:nvPr/>
        </p:nvSpPr>
        <p:spPr>
          <a:xfrm>
            <a:off x="0" y="1356428"/>
            <a:ext cx="3035125" cy="323530"/>
          </a:xfrm>
          <a:custGeom>
            <a:avLst/>
            <a:gdLst>
              <a:gd name="connsiteX0" fmla="*/ 0 w 3035125"/>
              <a:gd name="connsiteY0" fmla="*/ 0 h 323530"/>
              <a:gd name="connsiteX1" fmla="*/ 2873360 w 3035125"/>
              <a:gd name="connsiteY1" fmla="*/ 0 h 323530"/>
              <a:gd name="connsiteX2" fmla="*/ 3035125 w 3035125"/>
              <a:gd name="connsiteY2" fmla="*/ 161765 h 323530"/>
              <a:gd name="connsiteX3" fmla="*/ 3035124 w 3035125"/>
              <a:gd name="connsiteY3" fmla="*/ 161765 h 323530"/>
              <a:gd name="connsiteX4" fmla="*/ 2873359 w 3035125"/>
              <a:gd name="connsiteY4" fmla="*/ 323530 h 323530"/>
              <a:gd name="connsiteX5" fmla="*/ 0 w 3035125"/>
              <a:gd name="connsiteY5"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5125" h="323530">
                <a:moveTo>
                  <a:pt x="0" y="0"/>
                </a:moveTo>
                <a:lnTo>
                  <a:pt x="2873360" y="0"/>
                </a:lnTo>
                <a:cubicBezTo>
                  <a:pt x="2962700" y="0"/>
                  <a:pt x="3035125" y="72425"/>
                  <a:pt x="3035125" y="161765"/>
                </a:cubicBezTo>
                <a:lnTo>
                  <a:pt x="3035124" y="161765"/>
                </a:lnTo>
                <a:cubicBezTo>
                  <a:pt x="3035124" y="251105"/>
                  <a:pt x="2962699" y="323530"/>
                  <a:pt x="2873359" y="323530"/>
                </a:cubicBezTo>
                <a:lnTo>
                  <a:pt x="0" y="323530"/>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演示研究所 SlideLab.cc">
            <a:extLst>
              <a:ext uri="{FF2B5EF4-FFF2-40B4-BE49-F238E27FC236}">
                <a16:creationId xmlns:a16="http://schemas.microsoft.com/office/drawing/2014/main" id="{058412B4-3CBF-FA94-0FE9-6C094001C91A}"/>
              </a:ext>
            </a:extLst>
          </p:cNvPr>
          <p:cNvSpPr/>
          <p:nvPr/>
        </p:nvSpPr>
        <p:spPr>
          <a:xfrm>
            <a:off x="625963" y="593436"/>
            <a:ext cx="2464921" cy="1200329"/>
          </a:xfrm>
          <a:prstGeom prst="rect">
            <a:avLst/>
          </a:prstGeom>
          <a:noFill/>
        </p:spPr>
        <p:txBody>
          <a:bodyPr wrap="square">
            <a:spAutoFit/>
          </a:bodyPr>
          <a:lstStyle/>
          <a:p>
            <a:pPr defTabSz="914400">
              <a:spcBef>
                <a:spcPct val="0"/>
              </a:spcBef>
            </a:pPr>
            <a:r>
              <a:rPr lang="zh-CN" altLang="en-US" sz="7200" spc="-150" dirty="0">
                <a:solidFill>
                  <a:schemeClr val="accent2"/>
                </a:solidFill>
                <a:latin typeface="MiSans Heavy" pitchFamily="2" charset="-122"/>
                <a:ea typeface="MiSans Heavy" pitchFamily="2" charset="-122"/>
                <a:cs typeface="+mj-cs"/>
              </a:rPr>
              <a:t>目录</a:t>
            </a:r>
          </a:p>
        </p:txBody>
      </p:sp>
      <p:sp>
        <p:nvSpPr>
          <p:cNvPr id="10" name="演示研究所 SlideLab.cc">
            <a:extLst>
              <a:ext uri="{FF2B5EF4-FFF2-40B4-BE49-F238E27FC236}">
                <a16:creationId xmlns:a16="http://schemas.microsoft.com/office/drawing/2014/main" id="{B5832557-A27B-8D76-D038-3BD839636E46}"/>
              </a:ext>
            </a:extLst>
          </p:cNvPr>
          <p:cNvSpPr/>
          <p:nvPr/>
        </p:nvSpPr>
        <p:spPr>
          <a:xfrm>
            <a:off x="682361" y="1793765"/>
            <a:ext cx="2567000" cy="584775"/>
          </a:xfrm>
          <a:prstGeom prst="rect">
            <a:avLst/>
          </a:prstGeom>
          <a:noFill/>
        </p:spPr>
        <p:txBody>
          <a:bodyPr wrap="square">
            <a:spAutoFit/>
          </a:bodyPr>
          <a:lstStyle/>
          <a:p>
            <a:pPr defTabSz="914400">
              <a:spcBef>
                <a:spcPct val="0"/>
              </a:spcBef>
            </a:pPr>
            <a:r>
              <a:rPr lang="en-US" altLang="zh-CN" sz="3200" spc="-150" dirty="0">
                <a:solidFill>
                  <a:schemeClr val="bg1">
                    <a:lumMod val="95000"/>
                  </a:schemeClr>
                </a:solidFill>
                <a:latin typeface="MiSans Normal" pitchFamily="2" charset="-122"/>
                <a:ea typeface="MiSans Normal" pitchFamily="2" charset="-122"/>
                <a:cs typeface="+mj-cs"/>
              </a:rPr>
              <a:t>CONTENTS</a:t>
            </a:r>
            <a:endParaRPr lang="zh-CN" altLang="en-US" sz="3200" spc="-150" dirty="0">
              <a:solidFill>
                <a:schemeClr val="bg1">
                  <a:lumMod val="95000"/>
                </a:schemeClr>
              </a:solidFill>
              <a:latin typeface="MiSans Normal" pitchFamily="2" charset="-122"/>
              <a:ea typeface="MiSans Normal" pitchFamily="2" charset="-122"/>
              <a:cs typeface="+mj-cs"/>
            </a:endParaRPr>
          </a:p>
        </p:txBody>
      </p:sp>
      <p:sp>
        <p:nvSpPr>
          <p:cNvPr id="28" name="演示研究所 SlideLab.cc">
            <a:extLst>
              <a:ext uri="{FF2B5EF4-FFF2-40B4-BE49-F238E27FC236}">
                <a16:creationId xmlns:a16="http://schemas.microsoft.com/office/drawing/2014/main" id="{E4EE7DE0-FE83-3563-A316-3380CA59E296}"/>
              </a:ext>
            </a:extLst>
          </p:cNvPr>
          <p:cNvSpPr/>
          <p:nvPr/>
        </p:nvSpPr>
        <p:spPr>
          <a:xfrm>
            <a:off x="1047037" y="3057168"/>
            <a:ext cx="4502648" cy="1091544"/>
          </a:xfrm>
          <a:prstGeom prst="roundRect">
            <a:avLst/>
          </a:prstGeom>
          <a:solidFill>
            <a:schemeClr val="bg1"/>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华文中宋" panose="02010600040101010101" pitchFamily="2" charset="-122"/>
              <a:ea typeface="华文中宋" panose="02010600040101010101" pitchFamily="2" charset="-122"/>
            </a:endParaRPr>
          </a:p>
        </p:txBody>
      </p:sp>
      <p:sp>
        <p:nvSpPr>
          <p:cNvPr id="16" name="演示研究所 SlideLab.cc">
            <a:extLst>
              <a:ext uri="{FF2B5EF4-FFF2-40B4-BE49-F238E27FC236}">
                <a16:creationId xmlns:a16="http://schemas.microsoft.com/office/drawing/2014/main" id="{74E27DE2-C675-2EC8-6C74-2EF371853246}"/>
              </a:ext>
            </a:extLst>
          </p:cNvPr>
          <p:cNvSpPr txBox="1"/>
          <p:nvPr/>
        </p:nvSpPr>
        <p:spPr>
          <a:xfrm>
            <a:off x="2692166" y="3250891"/>
            <a:ext cx="2096875" cy="584775"/>
          </a:xfrm>
          <a:prstGeom prst="rect">
            <a:avLst/>
          </a:prstGeom>
          <a:noFill/>
        </p:spPr>
        <p:txBody>
          <a:bodyPr wrap="square" rtlCol="0">
            <a:spAutoFit/>
          </a:bodyPr>
          <a:lstStyle/>
          <a:p>
            <a:pPr algn="dist"/>
            <a:r>
              <a:rPr lang="zh-CN" altLang="en-US" sz="3200" dirty="0">
                <a:solidFill>
                  <a:schemeClr val="accent1"/>
                </a:solidFill>
                <a:latin typeface="华文中宋" panose="02010600040101010101" pitchFamily="2" charset="-122"/>
                <a:ea typeface="华文中宋" panose="02010600040101010101" pitchFamily="2" charset="-122"/>
                <a:sym typeface="OPPOSans H" panose="00020600040101010101" pitchFamily="18" charset="-122"/>
              </a:rPr>
              <a:t>初步调研</a:t>
            </a:r>
          </a:p>
        </p:txBody>
      </p:sp>
      <p:sp>
        <p:nvSpPr>
          <p:cNvPr id="17" name="演示研究所 SlideLab.cc">
            <a:extLst>
              <a:ext uri="{FF2B5EF4-FFF2-40B4-BE49-F238E27FC236}">
                <a16:creationId xmlns:a16="http://schemas.microsoft.com/office/drawing/2014/main" id="{D6DD6873-B0A0-005E-36ED-850B2F96C424}"/>
              </a:ext>
            </a:extLst>
          </p:cNvPr>
          <p:cNvSpPr txBox="1"/>
          <p:nvPr/>
        </p:nvSpPr>
        <p:spPr>
          <a:xfrm>
            <a:off x="1306208" y="3221028"/>
            <a:ext cx="1051788" cy="830997"/>
          </a:xfrm>
          <a:prstGeom prst="rect">
            <a:avLst/>
          </a:prstGeom>
          <a:noFill/>
          <a:ln>
            <a:noFill/>
          </a:ln>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pPr algn="ctr"/>
            <a:r>
              <a:rPr lang="en-US" altLang="zh-CN" sz="4800" spc="-300" dirty="0">
                <a:solidFill>
                  <a:schemeClr val="accent1"/>
                </a:solidFill>
                <a:latin typeface="华文中宋" panose="02010600040101010101" pitchFamily="2" charset="-122"/>
                <a:ea typeface="华文中宋" panose="02010600040101010101" pitchFamily="2" charset="-122"/>
              </a:rPr>
              <a:t>01</a:t>
            </a:r>
            <a:endParaRPr lang="zh-CN" altLang="en-US" sz="4800" spc="-300" dirty="0">
              <a:solidFill>
                <a:schemeClr val="accent1"/>
              </a:solidFill>
              <a:latin typeface="华文中宋" panose="02010600040101010101" pitchFamily="2" charset="-122"/>
              <a:ea typeface="华文中宋" panose="02010600040101010101" pitchFamily="2" charset="-122"/>
            </a:endParaRPr>
          </a:p>
        </p:txBody>
      </p:sp>
      <p:sp>
        <p:nvSpPr>
          <p:cNvPr id="18" name="演示研究所 SlideLab.cc">
            <a:extLst>
              <a:ext uri="{FF2B5EF4-FFF2-40B4-BE49-F238E27FC236}">
                <a16:creationId xmlns:a16="http://schemas.microsoft.com/office/drawing/2014/main" id="{20A85598-E932-65D0-8AE5-2C5BF892C79D}"/>
              </a:ext>
            </a:extLst>
          </p:cNvPr>
          <p:cNvSpPr txBox="1"/>
          <p:nvPr/>
        </p:nvSpPr>
        <p:spPr>
          <a:xfrm>
            <a:off x="2692167" y="3779462"/>
            <a:ext cx="2096875" cy="261610"/>
          </a:xfrm>
          <a:prstGeom prst="rect">
            <a:avLst/>
          </a:prstGeom>
          <a:noFill/>
        </p:spPr>
        <p:txBody>
          <a:bodyPr wrap="square" rtlCol="0">
            <a:spAutoFit/>
          </a:bodyPr>
          <a:lstStyle/>
          <a:p>
            <a:pPr algn="dist"/>
            <a:r>
              <a:rPr lang="en-US" altLang="zh-CN"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rPr>
              <a:t>Preliminary Research</a:t>
            </a:r>
            <a:endParaRPr lang="zh-CN" altLang="en-US"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endParaRPr>
          </a:p>
        </p:txBody>
      </p:sp>
      <p:grpSp>
        <p:nvGrpSpPr>
          <p:cNvPr id="33" name="组合 32">
            <a:extLst>
              <a:ext uri="{FF2B5EF4-FFF2-40B4-BE49-F238E27FC236}">
                <a16:creationId xmlns:a16="http://schemas.microsoft.com/office/drawing/2014/main" id="{FB8E9CE9-B212-F086-228E-CF465699A669}"/>
              </a:ext>
            </a:extLst>
          </p:cNvPr>
          <p:cNvGrpSpPr/>
          <p:nvPr/>
        </p:nvGrpSpPr>
        <p:grpSpPr>
          <a:xfrm>
            <a:off x="4997482" y="2938907"/>
            <a:ext cx="236522" cy="236522"/>
            <a:chOff x="6426287" y="6354026"/>
            <a:chExt cx="236522" cy="236522"/>
          </a:xfrm>
        </p:grpSpPr>
        <p:sp>
          <p:nvSpPr>
            <p:cNvPr id="34" name="演示研究所 SlideLab.cc">
              <a:extLst>
                <a:ext uri="{FF2B5EF4-FFF2-40B4-BE49-F238E27FC236}">
                  <a16:creationId xmlns:a16="http://schemas.microsoft.com/office/drawing/2014/main" id="{A38447F8-D252-54DA-F2F4-7AAE15C0690C}"/>
                </a:ext>
              </a:extLst>
            </p:cNvPr>
            <p:cNvSpPr/>
            <p:nvPr/>
          </p:nvSpPr>
          <p:spPr>
            <a:xfrm rot="10800000" flipV="1">
              <a:off x="6426287" y="6354026"/>
              <a:ext cx="236522" cy="236522"/>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35" name="演示研究所 SlideLab.cc">
              <a:extLst>
                <a:ext uri="{FF2B5EF4-FFF2-40B4-BE49-F238E27FC236}">
                  <a16:creationId xmlns:a16="http://schemas.microsoft.com/office/drawing/2014/main" id="{A068DDA2-6DA9-BAD7-78D3-9AE8F0D57B48}"/>
                </a:ext>
              </a:extLst>
            </p:cNvPr>
            <p:cNvSpPr/>
            <p:nvPr/>
          </p:nvSpPr>
          <p:spPr>
            <a:xfrm rot="10800000" flipV="1">
              <a:off x="6471979" y="6399717"/>
              <a:ext cx="145139" cy="145139"/>
            </a:xfrm>
            <a:prstGeom prst="mathPlus">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6" name="演示研究所 SlideLab.cc">
            <a:extLst>
              <a:ext uri="{FF2B5EF4-FFF2-40B4-BE49-F238E27FC236}">
                <a16:creationId xmlns:a16="http://schemas.microsoft.com/office/drawing/2014/main" id="{89A0F77C-F6BF-3477-6FC6-E0A9F364B0E1}"/>
              </a:ext>
            </a:extLst>
          </p:cNvPr>
          <p:cNvGrpSpPr/>
          <p:nvPr/>
        </p:nvGrpSpPr>
        <p:grpSpPr>
          <a:xfrm>
            <a:off x="1047037" y="4511293"/>
            <a:ext cx="4502648" cy="1209805"/>
            <a:chOff x="1047037" y="4511293"/>
            <a:chExt cx="4502648" cy="1209805"/>
          </a:xfrm>
        </p:grpSpPr>
        <p:sp>
          <p:nvSpPr>
            <p:cNvPr id="30" name="演示研究所 SlideLab.cc">
              <a:extLst>
                <a:ext uri="{FF2B5EF4-FFF2-40B4-BE49-F238E27FC236}">
                  <a16:creationId xmlns:a16="http://schemas.microsoft.com/office/drawing/2014/main" id="{DC7319EA-31C3-1A21-4577-6DE93338CA17}"/>
                </a:ext>
              </a:extLst>
            </p:cNvPr>
            <p:cNvSpPr/>
            <p:nvPr/>
          </p:nvSpPr>
          <p:spPr>
            <a:xfrm>
              <a:off x="1047037" y="4629554"/>
              <a:ext cx="4502648" cy="1091544"/>
            </a:xfrm>
            <a:prstGeom prst="roundRect">
              <a:avLst/>
            </a:prstGeom>
            <a:solidFill>
              <a:schemeClr val="bg1"/>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华文中宋" panose="02010600040101010101" pitchFamily="2" charset="-122"/>
                <a:ea typeface="华文中宋" panose="02010600040101010101" pitchFamily="2" charset="-122"/>
              </a:endParaRPr>
            </a:p>
          </p:txBody>
        </p:sp>
        <p:sp>
          <p:nvSpPr>
            <p:cNvPr id="22" name="演示研究所 SlideLab.cc">
              <a:extLst>
                <a:ext uri="{FF2B5EF4-FFF2-40B4-BE49-F238E27FC236}">
                  <a16:creationId xmlns:a16="http://schemas.microsoft.com/office/drawing/2014/main" id="{A24A7FDB-872A-42B3-8F47-16BADE5E365C}"/>
                </a:ext>
              </a:extLst>
            </p:cNvPr>
            <p:cNvSpPr txBox="1"/>
            <p:nvPr/>
          </p:nvSpPr>
          <p:spPr>
            <a:xfrm>
              <a:off x="2692166" y="4824699"/>
              <a:ext cx="2096875" cy="584775"/>
            </a:xfrm>
            <a:prstGeom prst="rect">
              <a:avLst/>
            </a:prstGeom>
            <a:noFill/>
          </p:spPr>
          <p:txBody>
            <a:bodyPr wrap="square" rtlCol="0">
              <a:spAutoFit/>
            </a:bodyPr>
            <a:lstStyle/>
            <a:p>
              <a:pPr algn="dist"/>
              <a:r>
                <a:rPr lang="zh-CN" altLang="en-US" sz="3200" dirty="0">
                  <a:solidFill>
                    <a:schemeClr val="accent1"/>
                  </a:solidFill>
                  <a:latin typeface="华文中宋" panose="02010600040101010101" pitchFamily="2" charset="-122"/>
                  <a:ea typeface="华文中宋" panose="02010600040101010101" pitchFamily="2" charset="-122"/>
                  <a:sym typeface="OPPOSans H" panose="00020600040101010101" pitchFamily="18" charset="-122"/>
                </a:rPr>
                <a:t>多维分析</a:t>
              </a:r>
            </a:p>
          </p:txBody>
        </p:sp>
        <p:sp>
          <p:nvSpPr>
            <p:cNvPr id="23" name="演示研究所 SlideLab.cc">
              <a:extLst>
                <a:ext uri="{FF2B5EF4-FFF2-40B4-BE49-F238E27FC236}">
                  <a16:creationId xmlns:a16="http://schemas.microsoft.com/office/drawing/2014/main" id="{F5DE9712-5EA1-530E-7922-8BC9ECA90D3A}"/>
                </a:ext>
              </a:extLst>
            </p:cNvPr>
            <p:cNvSpPr txBox="1"/>
            <p:nvPr/>
          </p:nvSpPr>
          <p:spPr>
            <a:xfrm>
              <a:off x="1306208" y="4794836"/>
              <a:ext cx="1051788" cy="830997"/>
            </a:xfrm>
            <a:prstGeom prst="rect">
              <a:avLst/>
            </a:prstGeom>
            <a:noFill/>
            <a:ln>
              <a:noFill/>
            </a:ln>
          </p:spPr>
          <p:txBody>
            <a:bodyPr wrap="square" rtlCol="0">
              <a:spAutoFit/>
            </a:bodyPr>
            <a:lstStyle>
              <a:defPPr>
                <a:defRPr lang="zh-CN"/>
              </a:defPPr>
              <a:lvl1pPr algn="dist">
                <a:defRPr sz="4800" spc="-300">
                  <a:gradFill>
                    <a:gsLst>
                      <a:gs pos="0">
                        <a:srgbClr val="305CF0"/>
                      </a:gs>
                      <a:gs pos="100000">
                        <a:srgbClr val="00B0F0"/>
                      </a:gs>
                    </a:gsLst>
                    <a:lin ang="2700000" scaled="0"/>
                  </a:gradFill>
                  <a:latin typeface="Roboto Bk" pitchFamily="2" charset="0"/>
                  <a:ea typeface="Roboto Bk" pitchFamily="2" charset="0"/>
                </a:defRPr>
              </a:lvl1pPr>
            </a:lstStyle>
            <a:p>
              <a:pPr algn="ctr"/>
              <a:r>
                <a:rPr lang="en-US" altLang="zh-CN" dirty="0">
                  <a:solidFill>
                    <a:schemeClr val="accent2"/>
                  </a:solidFill>
                  <a:latin typeface="华文中宋" panose="02010600040101010101" pitchFamily="2" charset="-122"/>
                  <a:ea typeface="华文中宋" panose="02010600040101010101" pitchFamily="2" charset="-122"/>
                </a:rPr>
                <a:t>03</a:t>
              </a:r>
              <a:endParaRPr lang="zh-CN" altLang="en-US" dirty="0">
                <a:solidFill>
                  <a:schemeClr val="accent2"/>
                </a:solidFill>
                <a:latin typeface="华文中宋" panose="02010600040101010101" pitchFamily="2" charset="-122"/>
                <a:ea typeface="华文中宋" panose="02010600040101010101" pitchFamily="2" charset="-122"/>
              </a:endParaRPr>
            </a:p>
          </p:txBody>
        </p:sp>
        <p:sp>
          <p:nvSpPr>
            <p:cNvPr id="24" name="演示研究所 SlideLab.cc">
              <a:extLst>
                <a:ext uri="{FF2B5EF4-FFF2-40B4-BE49-F238E27FC236}">
                  <a16:creationId xmlns:a16="http://schemas.microsoft.com/office/drawing/2014/main" id="{90D68A6B-83DE-D49F-5FD0-3A58B2BFB6F3}"/>
                </a:ext>
              </a:extLst>
            </p:cNvPr>
            <p:cNvSpPr txBox="1"/>
            <p:nvPr/>
          </p:nvSpPr>
          <p:spPr>
            <a:xfrm>
              <a:off x="2692167" y="5353269"/>
              <a:ext cx="2305314" cy="262321"/>
            </a:xfrm>
            <a:prstGeom prst="rect">
              <a:avLst/>
            </a:prstGeom>
            <a:noFill/>
          </p:spPr>
          <p:txBody>
            <a:bodyPr wrap="square" rtlCol="0">
              <a:spAutoFit/>
            </a:bodyPr>
            <a:lstStyle/>
            <a:p>
              <a:pPr algn="dist"/>
              <a:r>
                <a:rPr lang="en-US" altLang="zh-CN"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rPr>
                <a:t>Multidimensional Analysis</a:t>
              </a:r>
              <a:endParaRPr lang="zh-CN" altLang="en-US"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endParaRPr>
            </a:p>
          </p:txBody>
        </p:sp>
        <p:grpSp>
          <p:nvGrpSpPr>
            <p:cNvPr id="40" name="组合 39">
              <a:extLst>
                <a:ext uri="{FF2B5EF4-FFF2-40B4-BE49-F238E27FC236}">
                  <a16:creationId xmlns:a16="http://schemas.microsoft.com/office/drawing/2014/main" id="{CF2AB694-A1A8-411D-D61C-ABE718EE68AF}"/>
                </a:ext>
              </a:extLst>
            </p:cNvPr>
            <p:cNvGrpSpPr/>
            <p:nvPr/>
          </p:nvGrpSpPr>
          <p:grpSpPr>
            <a:xfrm>
              <a:off x="4997482" y="4511293"/>
              <a:ext cx="236522" cy="236522"/>
              <a:chOff x="6426287" y="6354026"/>
              <a:chExt cx="236522" cy="236522"/>
            </a:xfrm>
          </p:grpSpPr>
          <p:sp>
            <p:nvSpPr>
              <p:cNvPr id="41" name="演示研究所 SlideLab.cc">
                <a:extLst>
                  <a:ext uri="{FF2B5EF4-FFF2-40B4-BE49-F238E27FC236}">
                    <a16:creationId xmlns:a16="http://schemas.microsoft.com/office/drawing/2014/main" id="{E849A213-4210-74AC-BEDE-A1B820C6B480}"/>
                  </a:ext>
                </a:extLst>
              </p:cNvPr>
              <p:cNvSpPr/>
              <p:nvPr/>
            </p:nvSpPr>
            <p:spPr>
              <a:xfrm rot="10800000" flipV="1">
                <a:off x="6426287" y="6354026"/>
                <a:ext cx="236522" cy="236522"/>
              </a:xfrm>
              <a:prstGeom prst="ellipse">
                <a:avLst/>
              </a:prstGeom>
              <a:solidFill>
                <a:schemeClr val="accent2"/>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2" name="演示研究所 SlideLab.cc">
                <a:extLst>
                  <a:ext uri="{FF2B5EF4-FFF2-40B4-BE49-F238E27FC236}">
                    <a16:creationId xmlns:a16="http://schemas.microsoft.com/office/drawing/2014/main" id="{B692087A-3CFE-5D3F-1242-FE2391BE1360}"/>
                  </a:ext>
                </a:extLst>
              </p:cNvPr>
              <p:cNvSpPr/>
              <p:nvPr/>
            </p:nvSpPr>
            <p:spPr>
              <a:xfrm rot="10800000" flipV="1">
                <a:off x="6471979" y="6399717"/>
                <a:ext cx="145139" cy="145139"/>
              </a:xfrm>
              <a:prstGeom prst="mathPlus">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grpSp>
        <p:nvGrpSpPr>
          <p:cNvPr id="3" name="演示研究所 SlideLab.cc">
            <a:extLst>
              <a:ext uri="{FF2B5EF4-FFF2-40B4-BE49-F238E27FC236}">
                <a16:creationId xmlns:a16="http://schemas.microsoft.com/office/drawing/2014/main" id="{D8BF7153-16AE-1CC6-0FDF-99C7321BA2F0}"/>
              </a:ext>
            </a:extLst>
          </p:cNvPr>
          <p:cNvGrpSpPr/>
          <p:nvPr/>
        </p:nvGrpSpPr>
        <p:grpSpPr>
          <a:xfrm>
            <a:off x="6751136" y="2938907"/>
            <a:ext cx="4502648" cy="1209805"/>
            <a:chOff x="6751136" y="2938907"/>
            <a:chExt cx="4502648" cy="1209805"/>
          </a:xfrm>
        </p:grpSpPr>
        <p:sp>
          <p:nvSpPr>
            <p:cNvPr id="29" name="演示研究所 SlideLab.cc">
              <a:extLst>
                <a:ext uri="{FF2B5EF4-FFF2-40B4-BE49-F238E27FC236}">
                  <a16:creationId xmlns:a16="http://schemas.microsoft.com/office/drawing/2014/main" id="{D848C0DB-F65A-89B2-BADB-C663FC9B480B}"/>
                </a:ext>
              </a:extLst>
            </p:cNvPr>
            <p:cNvSpPr/>
            <p:nvPr/>
          </p:nvSpPr>
          <p:spPr>
            <a:xfrm>
              <a:off x="6751136" y="3057168"/>
              <a:ext cx="4502648" cy="1091544"/>
            </a:xfrm>
            <a:prstGeom prst="roundRect">
              <a:avLst/>
            </a:prstGeom>
            <a:solidFill>
              <a:schemeClr val="bg1"/>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华文中宋" panose="02010600040101010101" pitchFamily="2" charset="-122"/>
                <a:ea typeface="华文中宋" panose="02010600040101010101" pitchFamily="2" charset="-122"/>
              </a:endParaRPr>
            </a:p>
          </p:txBody>
        </p:sp>
        <p:sp>
          <p:nvSpPr>
            <p:cNvPr id="19" name="演示研究所 SlideLab.cc">
              <a:extLst>
                <a:ext uri="{FF2B5EF4-FFF2-40B4-BE49-F238E27FC236}">
                  <a16:creationId xmlns:a16="http://schemas.microsoft.com/office/drawing/2014/main" id="{A6F0A6A7-AA74-1A6E-8B96-DCC0D453EEFB}"/>
                </a:ext>
              </a:extLst>
            </p:cNvPr>
            <p:cNvSpPr txBox="1"/>
            <p:nvPr/>
          </p:nvSpPr>
          <p:spPr>
            <a:xfrm>
              <a:off x="8396265" y="3251602"/>
              <a:ext cx="2096875" cy="584775"/>
            </a:xfrm>
            <a:prstGeom prst="rect">
              <a:avLst/>
            </a:prstGeom>
            <a:noFill/>
          </p:spPr>
          <p:txBody>
            <a:bodyPr wrap="square" rtlCol="0">
              <a:spAutoFit/>
            </a:bodyPr>
            <a:lstStyle/>
            <a:p>
              <a:pPr algn="dist"/>
              <a:r>
                <a:rPr lang="zh-CN" altLang="en-US" sz="3200" dirty="0">
                  <a:solidFill>
                    <a:schemeClr val="accent1"/>
                  </a:solidFill>
                  <a:latin typeface="华文中宋" panose="02010600040101010101" pitchFamily="2" charset="-122"/>
                  <a:ea typeface="华文中宋" panose="02010600040101010101" pitchFamily="2" charset="-122"/>
                  <a:sym typeface="OPPOSans H" panose="00020600040101010101" pitchFamily="18" charset="-122"/>
                </a:rPr>
                <a:t>调研背景</a:t>
              </a:r>
            </a:p>
          </p:txBody>
        </p:sp>
        <p:sp>
          <p:nvSpPr>
            <p:cNvPr id="20" name="演示研究所 SlideLab.cc">
              <a:extLst>
                <a:ext uri="{FF2B5EF4-FFF2-40B4-BE49-F238E27FC236}">
                  <a16:creationId xmlns:a16="http://schemas.microsoft.com/office/drawing/2014/main" id="{C50F3B49-25DC-9774-781E-3CCA37680379}"/>
                </a:ext>
              </a:extLst>
            </p:cNvPr>
            <p:cNvSpPr txBox="1"/>
            <p:nvPr/>
          </p:nvSpPr>
          <p:spPr>
            <a:xfrm>
              <a:off x="7010307" y="3221739"/>
              <a:ext cx="1051788" cy="830997"/>
            </a:xfrm>
            <a:prstGeom prst="rect">
              <a:avLst/>
            </a:prstGeom>
            <a:solidFill>
              <a:schemeClr val="bg1"/>
            </a:solidFill>
            <a:ln>
              <a:noFill/>
            </a:ln>
          </p:spPr>
          <p:txBody>
            <a:bodyPr wrap="square" rtlCol="0">
              <a:spAutoFit/>
            </a:bodyPr>
            <a:lstStyle>
              <a:defPPr>
                <a:defRPr lang="zh-CN"/>
              </a:defPPr>
              <a:lvl1pPr algn="dist">
                <a:defRPr sz="9600" spc="-150">
                  <a:gradFill>
                    <a:gsLst>
                      <a:gs pos="0">
                        <a:schemeClr val="accent3">
                          <a:lumMod val="75000"/>
                        </a:schemeClr>
                      </a:gs>
                      <a:gs pos="100000">
                        <a:schemeClr val="accent1">
                          <a:lumMod val="60000"/>
                          <a:lumOff val="40000"/>
                        </a:schemeClr>
                      </a:gs>
                    </a:gsLst>
                    <a:lin ang="0" scaled="1"/>
                  </a:gradFill>
                  <a:latin typeface="优设标题黑" panose="00000500000000000000" pitchFamily="2" charset="-122"/>
                  <a:ea typeface="优设标题黑" panose="00000500000000000000" pitchFamily="2" charset="-122"/>
                </a:defRPr>
              </a:lvl1pPr>
            </a:lstStyle>
            <a:p>
              <a:pPr algn="ctr"/>
              <a:r>
                <a:rPr lang="en-US" altLang="zh-CN" sz="4800" spc="-300" dirty="0">
                  <a:solidFill>
                    <a:schemeClr val="accent2"/>
                  </a:solidFill>
                  <a:latin typeface="华文中宋" panose="02010600040101010101" pitchFamily="2" charset="-122"/>
                  <a:ea typeface="华文中宋" panose="02010600040101010101" pitchFamily="2" charset="-122"/>
                </a:rPr>
                <a:t>02</a:t>
              </a:r>
              <a:endParaRPr lang="zh-CN" altLang="en-US" sz="4800" spc="-300" dirty="0">
                <a:solidFill>
                  <a:schemeClr val="accent2"/>
                </a:solidFill>
                <a:latin typeface="华文中宋" panose="02010600040101010101" pitchFamily="2" charset="-122"/>
                <a:ea typeface="华文中宋" panose="02010600040101010101" pitchFamily="2" charset="-122"/>
              </a:endParaRPr>
            </a:p>
          </p:txBody>
        </p:sp>
        <p:sp>
          <p:nvSpPr>
            <p:cNvPr id="21" name="演示研究所 SlideLab.cc">
              <a:extLst>
                <a:ext uri="{FF2B5EF4-FFF2-40B4-BE49-F238E27FC236}">
                  <a16:creationId xmlns:a16="http://schemas.microsoft.com/office/drawing/2014/main" id="{04E6283B-DC35-2573-69FB-0A35B3E0D9CE}"/>
                </a:ext>
              </a:extLst>
            </p:cNvPr>
            <p:cNvSpPr txBox="1"/>
            <p:nvPr/>
          </p:nvSpPr>
          <p:spPr>
            <a:xfrm>
              <a:off x="8396266" y="3780173"/>
              <a:ext cx="2096875" cy="261610"/>
            </a:xfrm>
            <a:prstGeom prst="rect">
              <a:avLst/>
            </a:prstGeom>
            <a:noFill/>
          </p:spPr>
          <p:txBody>
            <a:bodyPr wrap="square" rtlCol="0">
              <a:spAutoFit/>
            </a:bodyPr>
            <a:lstStyle/>
            <a:p>
              <a:pPr algn="dist"/>
              <a:r>
                <a:rPr lang="en-US" altLang="zh-CN"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rPr>
                <a:t>Research Background</a:t>
              </a:r>
              <a:endParaRPr lang="zh-CN" altLang="en-US"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endParaRPr>
            </a:p>
          </p:txBody>
        </p:sp>
        <p:grpSp>
          <p:nvGrpSpPr>
            <p:cNvPr id="43" name="组合 42">
              <a:extLst>
                <a:ext uri="{FF2B5EF4-FFF2-40B4-BE49-F238E27FC236}">
                  <a16:creationId xmlns:a16="http://schemas.microsoft.com/office/drawing/2014/main" id="{D720B0E8-874B-DB32-79A9-663259A93389}"/>
                </a:ext>
              </a:extLst>
            </p:cNvPr>
            <p:cNvGrpSpPr/>
            <p:nvPr/>
          </p:nvGrpSpPr>
          <p:grpSpPr>
            <a:xfrm>
              <a:off x="10699780" y="2938907"/>
              <a:ext cx="236522" cy="236522"/>
              <a:chOff x="6426287" y="6354026"/>
              <a:chExt cx="236522" cy="236522"/>
            </a:xfrm>
          </p:grpSpPr>
          <p:sp>
            <p:nvSpPr>
              <p:cNvPr id="44" name="演示研究所 SlideLab.cc">
                <a:extLst>
                  <a:ext uri="{FF2B5EF4-FFF2-40B4-BE49-F238E27FC236}">
                    <a16:creationId xmlns:a16="http://schemas.microsoft.com/office/drawing/2014/main" id="{C7ED1511-11CB-D22A-C85F-A9D1012C861F}"/>
                  </a:ext>
                </a:extLst>
              </p:cNvPr>
              <p:cNvSpPr/>
              <p:nvPr/>
            </p:nvSpPr>
            <p:spPr>
              <a:xfrm rot="10800000" flipV="1">
                <a:off x="6426287" y="6354026"/>
                <a:ext cx="236522" cy="236522"/>
              </a:xfrm>
              <a:prstGeom prst="ellipse">
                <a:avLst/>
              </a:prstGeom>
              <a:solidFill>
                <a:schemeClr val="accent2"/>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5" name="演示研究所 SlideLab.cc">
                <a:extLst>
                  <a:ext uri="{FF2B5EF4-FFF2-40B4-BE49-F238E27FC236}">
                    <a16:creationId xmlns:a16="http://schemas.microsoft.com/office/drawing/2014/main" id="{2665B91E-F0A2-303D-98A2-F41D39B14D30}"/>
                  </a:ext>
                </a:extLst>
              </p:cNvPr>
              <p:cNvSpPr/>
              <p:nvPr/>
            </p:nvSpPr>
            <p:spPr>
              <a:xfrm rot="10800000" flipV="1">
                <a:off x="6471979" y="6399717"/>
                <a:ext cx="145139" cy="145139"/>
              </a:xfrm>
              <a:prstGeom prst="mathPlus">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grpSp>
        <p:nvGrpSpPr>
          <p:cNvPr id="8" name="演示研究所 SlideLab.cc">
            <a:extLst>
              <a:ext uri="{FF2B5EF4-FFF2-40B4-BE49-F238E27FC236}">
                <a16:creationId xmlns:a16="http://schemas.microsoft.com/office/drawing/2014/main" id="{CCB0F73D-FAE1-A916-F40E-01412A3C4443}"/>
              </a:ext>
            </a:extLst>
          </p:cNvPr>
          <p:cNvGrpSpPr/>
          <p:nvPr/>
        </p:nvGrpSpPr>
        <p:grpSpPr>
          <a:xfrm>
            <a:off x="6751136" y="4511293"/>
            <a:ext cx="4502648" cy="1209805"/>
            <a:chOff x="6751136" y="4511293"/>
            <a:chExt cx="4502648" cy="1209805"/>
          </a:xfrm>
        </p:grpSpPr>
        <p:sp>
          <p:nvSpPr>
            <p:cNvPr id="31" name="演示研究所 SlideLab.cc">
              <a:extLst>
                <a:ext uri="{FF2B5EF4-FFF2-40B4-BE49-F238E27FC236}">
                  <a16:creationId xmlns:a16="http://schemas.microsoft.com/office/drawing/2014/main" id="{55F5EF6B-BE57-BDF8-672D-E3C9C8D1DA7D}"/>
                </a:ext>
              </a:extLst>
            </p:cNvPr>
            <p:cNvSpPr/>
            <p:nvPr/>
          </p:nvSpPr>
          <p:spPr>
            <a:xfrm>
              <a:off x="6751136" y="4629554"/>
              <a:ext cx="4502648" cy="1091544"/>
            </a:xfrm>
            <a:prstGeom prst="roundRect">
              <a:avLst/>
            </a:prstGeom>
            <a:solidFill>
              <a:schemeClr val="bg1"/>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accent1"/>
                </a:solidFill>
                <a:latin typeface="华文中宋" panose="02010600040101010101" pitchFamily="2" charset="-122"/>
                <a:ea typeface="华文中宋" panose="02010600040101010101" pitchFamily="2" charset="-122"/>
              </a:endParaRPr>
            </a:p>
          </p:txBody>
        </p:sp>
        <p:sp>
          <p:nvSpPr>
            <p:cNvPr id="25" name="演示研究所 SlideLab.cc">
              <a:extLst>
                <a:ext uri="{FF2B5EF4-FFF2-40B4-BE49-F238E27FC236}">
                  <a16:creationId xmlns:a16="http://schemas.microsoft.com/office/drawing/2014/main" id="{7CB487F6-A940-E212-C630-7C48B7A50A7B}"/>
                </a:ext>
              </a:extLst>
            </p:cNvPr>
            <p:cNvSpPr txBox="1"/>
            <p:nvPr/>
          </p:nvSpPr>
          <p:spPr>
            <a:xfrm>
              <a:off x="8396265" y="4825410"/>
              <a:ext cx="2096875" cy="584775"/>
            </a:xfrm>
            <a:prstGeom prst="rect">
              <a:avLst/>
            </a:prstGeom>
            <a:noFill/>
          </p:spPr>
          <p:txBody>
            <a:bodyPr wrap="square" rtlCol="0">
              <a:spAutoFit/>
            </a:bodyPr>
            <a:lstStyle/>
            <a:p>
              <a:pPr algn="dist"/>
              <a:r>
                <a:rPr lang="zh-CN" altLang="en-US" sz="3200" dirty="0">
                  <a:solidFill>
                    <a:schemeClr val="accent1"/>
                  </a:solidFill>
                  <a:latin typeface="华文中宋" panose="02010600040101010101" pitchFamily="2" charset="-122"/>
                  <a:ea typeface="华文中宋" panose="02010600040101010101" pitchFamily="2" charset="-122"/>
                  <a:sym typeface="OPPOSans H" panose="00020600040101010101" pitchFamily="18" charset="-122"/>
                </a:rPr>
                <a:t>未来展望</a:t>
              </a:r>
            </a:p>
          </p:txBody>
        </p:sp>
        <p:sp>
          <p:nvSpPr>
            <p:cNvPr id="26" name="演示研究所 SlideLab.cc">
              <a:extLst>
                <a:ext uri="{FF2B5EF4-FFF2-40B4-BE49-F238E27FC236}">
                  <a16:creationId xmlns:a16="http://schemas.microsoft.com/office/drawing/2014/main" id="{84D60117-60E2-4B6D-5B68-8D3AE85A9A9F}"/>
                </a:ext>
              </a:extLst>
            </p:cNvPr>
            <p:cNvSpPr txBox="1"/>
            <p:nvPr/>
          </p:nvSpPr>
          <p:spPr>
            <a:xfrm>
              <a:off x="7010307" y="4795547"/>
              <a:ext cx="1051788" cy="830997"/>
            </a:xfrm>
            <a:prstGeom prst="rect">
              <a:avLst/>
            </a:prstGeom>
            <a:noFill/>
            <a:ln>
              <a:noFill/>
            </a:ln>
          </p:spPr>
          <p:txBody>
            <a:bodyPr wrap="square" rtlCol="0">
              <a:spAutoFit/>
            </a:bodyPr>
            <a:lstStyle>
              <a:defPPr>
                <a:defRPr lang="zh-CN"/>
              </a:defPPr>
              <a:lvl1pPr algn="dist">
                <a:defRPr sz="4800" spc="-300">
                  <a:gradFill>
                    <a:gsLst>
                      <a:gs pos="0">
                        <a:srgbClr val="305CF0"/>
                      </a:gs>
                      <a:gs pos="100000">
                        <a:srgbClr val="00B0F0"/>
                      </a:gs>
                    </a:gsLst>
                    <a:lin ang="2700000" scaled="0"/>
                  </a:gradFill>
                  <a:latin typeface="Roboto Bk" pitchFamily="2" charset="0"/>
                  <a:ea typeface="Roboto Bk" pitchFamily="2" charset="0"/>
                </a:defRPr>
              </a:lvl1pPr>
            </a:lstStyle>
            <a:p>
              <a:pPr algn="ctr"/>
              <a:r>
                <a:rPr lang="en-US" altLang="zh-CN" dirty="0">
                  <a:solidFill>
                    <a:schemeClr val="accent1"/>
                  </a:solidFill>
                  <a:latin typeface="华文中宋" panose="02010600040101010101" pitchFamily="2" charset="-122"/>
                  <a:ea typeface="华文中宋" panose="02010600040101010101" pitchFamily="2" charset="-122"/>
                </a:rPr>
                <a:t>04</a:t>
              </a:r>
              <a:endParaRPr lang="zh-CN" altLang="en-US" dirty="0">
                <a:solidFill>
                  <a:schemeClr val="accent1"/>
                </a:solidFill>
                <a:latin typeface="华文中宋" panose="02010600040101010101" pitchFamily="2" charset="-122"/>
                <a:ea typeface="华文中宋" panose="02010600040101010101" pitchFamily="2" charset="-122"/>
              </a:endParaRPr>
            </a:p>
          </p:txBody>
        </p:sp>
        <p:sp>
          <p:nvSpPr>
            <p:cNvPr id="27" name="演示研究所 SlideLab.cc">
              <a:extLst>
                <a:ext uri="{FF2B5EF4-FFF2-40B4-BE49-F238E27FC236}">
                  <a16:creationId xmlns:a16="http://schemas.microsoft.com/office/drawing/2014/main" id="{315117D1-7A38-134B-D994-984B0C00C36A}"/>
                </a:ext>
              </a:extLst>
            </p:cNvPr>
            <p:cNvSpPr txBox="1"/>
            <p:nvPr/>
          </p:nvSpPr>
          <p:spPr>
            <a:xfrm>
              <a:off x="8396266" y="5353981"/>
              <a:ext cx="1887765" cy="261610"/>
            </a:xfrm>
            <a:prstGeom prst="rect">
              <a:avLst/>
            </a:prstGeom>
            <a:noFill/>
          </p:spPr>
          <p:txBody>
            <a:bodyPr wrap="square" rtlCol="0">
              <a:spAutoFit/>
            </a:bodyPr>
            <a:lstStyle/>
            <a:p>
              <a:pPr algn="dist"/>
              <a:r>
                <a:rPr lang="en-US" altLang="zh-CN"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rPr>
                <a:t>Future Prospects</a:t>
              </a:r>
              <a:endParaRPr lang="zh-CN" altLang="en-US" sz="1100" dirty="0">
                <a:solidFill>
                  <a:schemeClr val="accent1"/>
                </a:solidFill>
                <a:latin typeface="华文中宋" panose="02010600040101010101" pitchFamily="2" charset="-122"/>
                <a:ea typeface="华文中宋" panose="02010600040101010101" pitchFamily="2" charset="-122"/>
                <a:cs typeface="+mn-ea"/>
                <a:sym typeface="字魂58号-创中黑" panose="00000500000000000000" pitchFamily="2" charset="-122"/>
              </a:endParaRPr>
            </a:p>
          </p:txBody>
        </p:sp>
        <p:grpSp>
          <p:nvGrpSpPr>
            <p:cNvPr id="46" name="组合 45">
              <a:extLst>
                <a:ext uri="{FF2B5EF4-FFF2-40B4-BE49-F238E27FC236}">
                  <a16:creationId xmlns:a16="http://schemas.microsoft.com/office/drawing/2014/main" id="{4DE12545-073E-D332-0FF0-D7AE5EA7168A}"/>
                </a:ext>
              </a:extLst>
            </p:cNvPr>
            <p:cNvGrpSpPr/>
            <p:nvPr/>
          </p:nvGrpSpPr>
          <p:grpSpPr>
            <a:xfrm>
              <a:off x="10699780" y="4511293"/>
              <a:ext cx="236522" cy="236522"/>
              <a:chOff x="6426287" y="6354026"/>
              <a:chExt cx="236522" cy="236522"/>
            </a:xfrm>
          </p:grpSpPr>
          <p:sp>
            <p:nvSpPr>
              <p:cNvPr id="47" name="演示研究所 SlideLab.cc">
                <a:extLst>
                  <a:ext uri="{FF2B5EF4-FFF2-40B4-BE49-F238E27FC236}">
                    <a16:creationId xmlns:a16="http://schemas.microsoft.com/office/drawing/2014/main" id="{065620E2-458F-8C6C-8733-2BD8DE36DE71}"/>
                  </a:ext>
                </a:extLst>
              </p:cNvPr>
              <p:cNvSpPr/>
              <p:nvPr/>
            </p:nvSpPr>
            <p:spPr>
              <a:xfrm rot="10800000" flipV="1">
                <a:off x="6426287" y="6354026"/>
                <a:ext cx="236522" cy="236522"/>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8" name="演示研究所 SlideLab.cc">
                <a:extLst>
                  <a:ext uri="{FF2B5EF4-FFF2-40B4-BE49-F238E27FC236}">
                    <a16:creationId xmlns:a16="http://schemas.microsoft.com/office/drawing/2014/main" id="{E5D01080-CD0D-EE69-3AC6-46A31D738E2D}"/>
                  </a:ext>
                </a:extLst>
              </p:cNvPr>
              <p:cNvSpPr/>
              <p:nvPr/>
            </p:nvSpPr>
            <p:spPr>
              <a:xfrm rot="10800000" flipV="1">
                <a:off x="6471979" y="6399717"/>
                <a:ext cx="145139" cy="145139"/>
              </a:xfrm>
              <a:prstGeom prst="mathPlus">
                <a:avLst/>
              </a:prstGeom>
              <a:solidFill>
                <a:schemeClr val="bg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cxnSp>
        <p:nvCxnSpPr>
          <p:cNvPr id="50" name="演示研究所 SlideLab.cc">
            <a:extLst>
              <a:ext uri="{FF2B5EF4-FFF2-40B4-BE49-F238E27FC236}">
                <a16:creationId xmlns:a16="http://schemas.microsoft.com/office/drawing/2014/main" id="{22BC7CA8-D6BB-3B90-D016-5751E9B7D10B}"/>
              </a:ext>
            </a:extLst>
          </p:cNvPr>
          <p:cNvCxnSpPr>
            <a:cxnSpLocks/>
          </p:cNvCxnSpPr>
          <p:nvPr/>
        </p:nvCxnSpPr>
        <p:spPr>
          <a:xfrm>
            <a:off x="3352798" y="1523998"/>
            <a:ext cx="606829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2" name="演示研究所 SlideLab.cc">
            <a:extLst>
              <a:ext uri="{FF2B5EF4-FFF2-40B4-BE49-F238E27FC236}">
                <a16:creationId xmlns:a16="http://schemas.microsoft.com/office/drawing/2014/main" id="{AEE098DF-805E-C51B-6E9A-8C563A816E2E}"/>
              </a:ext>
            </a:extLst>
          </p:cNvPr>
          <p:cNvGrpSpPr/>
          <p:nvPr/>
        </p:nvGrpSpPr>
        <p:grpSpPr>
          <a:xfrm>
            <a:off x="8912027" y="1309315"/>
            <a:ext cx="2341757" cy="479502"/>
            <a:chOff x="970154" y="4337824"/>
            <a:chExt cx="2341757" cy="479502"/>
          </a:xfrm>
        </p:grpSpPr>
        <p:sp>
          <p:nvSpPr>
            <p:cNvPr id="53" name="演示研究所 SlideLab.cc">
              <a:extLst>
                <a:ext uri="{FF2B5EF4-FFF2-40B4-BE49-F238E27FC236}">
                  <a16:creationId xmlns:a16="http://schemas.microsoft.com/office/drawing/2014/main" id="{CF1BC017-CB15-1970-EE50-0E80CD5E044E}"/>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演示研究所 SlideLab.cc">
              <a:extLst>
                <a:ext uri="{FF2B5EF4-FFF2-40B4-BE49-F238E27FC236}">
                  <a16:creationId xmlns:a16="http://schemas.microsoft.com/office/drawing/2014/main" id="{58B0FDE9-2A09-A6C1-D8F9-D2421EAA80D5}"/>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演示研究所 SlideLab.cc">
              <a:extLst>
                <a:ext uri="{FF2B5EF4-FFF2-40B4-BE49-F238E27FC236}">
                  <a16:creationId xmlns:a16="http://schemas.microsoft.com/office/drawing/2014/main" id="{E6D415B9-E1DC-9C35-0F6F-97142062045B}"/>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6" name="演示研究所 SlideLab.cc">
              <a:extLst>
                <a:ext uri="{FF2B5EF4-FFF2-40B4-BE49-F238E27FC236}">
                  <a16:creationId xmlns:a16="http://schemas.microsoft.com/office/drawing/2014/main" id="{B0B9CC80-7840-8687-9504-889A86580A28}"/>
                </a:ext>
              </a:extLst>
            </p:cNvPr>
            <p:cNvSpPr txBox="1"/>
            <p:nvPr/>
          </p:nvSpPr>
          <p:spPr>
            <a:xfrm>
              <a:off x="1375976" y="4406759"/>
              <a:ext cx="1930857" cy="369332"/>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1800" b="1" dirty="0">
                  <a:solidFill>
                    <a:schemeClr val="accent1"/>
                  </a:solidFill>
                  <a:latin typeface="MiSans Demibold" pitchFamily="2" charset="-122"/>
                  <a:ea typeface="MiSans Demibold" pitchFamily="2" charset="-122"/>
                </a:rPr>
                <a:t>实践作业汇报</a:t>
              </a:r>
            </a:p>
          </p:txBody>
        </p:sp>
      </p:grpSp>
    </p:spTree>
    <p:extLst>
      <p:ext uri="{BB962C8B-B14F-4D97-AF65-F5344CB8AC3E}">
        <p14:creationId xmlns:p14="http://schemas.microsoft.com/office/powerpoint/2010/main" val="2302044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2">
                <a:lumMod val="40000"/>
                <a:lumOff val="60000"/>
              </a:schemeClr>
            </a:gs>
          </a:gsLst>
          <a:path path="circle">
            <a:fillToRect l="100000" t="100000"/>
          </a:path>
        </a:gradFill>
        <a:effectLst/>
      </p:bgPr>
    </p:bg>
    <p:spTree>
      <p:nvGrpSpPr>
        <p:cNvPr id="1" name=""/>
        <p:cNvGrpSpPr/>
        <p:nvPr/>
      </p:nvGrpSpPr>
      <p:grpSpPr>
        <a:xfrm>
          <a:off x="0" y="0"/>
          <a:ext cx="0" cy="0"/>
          <a:chOff x="0" y="0"/>
          <a:chExt cx="0" cy="0"/>
        </a:xfrm>
      </p:grpSpPr>
      <p:sp>
        <p:nvSpPr>
          <p:cNvPr id="21" name="演示研究所 SlideLab.cc">
            <a:extLst>
              <a:ext uri="{FF2B5EF4-FFF2-40B4-BE49-F238E27FC236}">
                <a16:creationId xmlns:a16="http://schemas.microsoft.com/office/drawing/2014/main" id="{5F9FDE41-0412-2266-39DF-3C8BE978AA7C}"/>
              </a:ext>
            </a:extLst>
          </p:cNvPr>
          <p:cNvSpPr txBox="1"/>
          <p:nvPr/>
        </p:nvSpPr>
        <p:spPr>
          <a:xfrm>
            <a:off x="6480665" y="1033691"/>
            <a:ext cx="5762484" cy="3770263"/>
          </a:xfrm>
          <a:prstGeom prst="rect">
            <a:avLst/>
          </a:prstGeom>
          <a:noFill/>
        </p:spPr>
        <p:txBody>
          <a:bodyPr wrap="square">
            <a:spAutoFit/>
          </a:bodyPr>
          <a:lstStyle/>
          <a:p>
            <a:pPr lvl="0"/>
            <a:r>
              <a:rPr lang="en-US" altLang="zh-CN" sz="23900" dirty="0">
                <a:solidFill>
                  <a:schemeClr val="bg1"/>
                </a:solidFill>
                <a:latin typeface="MiSans Demibold" panose="00000700000000000000" pitchFamily="2" charset="-122"/>
                <a:ea typeface="MiSans Demibold" panose="00000700000000000000" pitchFamily="2" charset="-122"/>
                <a:cs typeface="汉仪旗黑X1-55W" panose="00020600040101010101" pitchFamily="18" charset="-122"/>
                <a:sym typeface="汉仪旗黑X1-55W" panose="00020600040101010101" pitchFamily="18" charset="-122"/>
              </a:rPr>
              <a:t>01</a:t>
            </a:r>
          </a:p>
        </p:txBody>
      </p:sp>
      <p:sp>
        <p:nvSpPr>
          <p:cNvPr id="18" name="演示研究所 SlideLab.cc">
            <a:extLst>
              <a:ext uri="{FF2B5EF4-FFF2-40B4-BE49-F238E27FC236}">
                <a16:creationId xmlns:a16="http://schemas.microsoft.com/office/drawing/2014/main" id="{D3E7C85D-180F-07BD-AE29-23DD4C939FF9}"/>
              </a:ext>
            </a:extLst>
          </p:cNvPr>
          <p:cNvSpPr/>
          <p:nvPr/>
        </p:nvSpPr>
        <p:spPr>
          <a:xfrm>
            <a:off x="0" y="2431633"/>
            <a:ext cx="5903796" cy="4419517"/>
          </a:xfrm>
          <a:custGeom>
            <a:avLst/>
            <a:gdLst>
              <a:gd name="connsiteX0" fmla="*/ 2433233 w 5903796"/>
              <a:gd name="connsiteY0" fmla="*/ 0 h 4419517"/>
              <a:gd name="connsiteX1" fmla="*/ 5903796 w 5903796"/>
              <a:gd name="connsiteY1" fmla="*/ 3470563 h 4419517"/>
              <a:gd name="connsiteX2" fmla="*/ 5833287 w 5903796"/>
              <a:gd name="connsiteY2" fmla="*/ 4170003 h 4419517"/>
              <a:gd name="connsiteX3" fmla="*/ 5769130 w 5903796"/>
              <a:gd name="connsiteY3" fmla="*/ 4419517 h 4419517"/>
              <a:gd name="connsiteX4" fmla="*/ 0 w 5903796"/>
              <a:gd name="connsiteY4" fmla="*/ 4419517 h 4419517"/>
              <a:gd name="connsiteX5" fmla="*/ 0 w 5903796"/>
              <a:gd name="connsiteY5" fmla="*/ 997577 h 4419517"/>
              <a:gd name="connsiteX6" fmla="*/ 225633 w 5903796"/>
              <a:gd name="connsiteY6" fmla="*/ 792508 h 4419517"/>
              <a:gd name="connsiteX7" fmla="*/ 2433233 w 5903796"/>
              <a:gd name="connsiteY7" fmla="*/ 0 h 4419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3796" h="4419517">
                <a:moveTo>
                  <a:pt x="2433233" y="0"/>
                </a:moveTo>
                <a:cubicBezTo>
                  <a:pt x="4349972" y="0"/>
                  <a:pt x="5903796" y="1553824"/>
                  <a:pt x="5903796" y="3470563"/>
                </a:cubicBezTo>
                <a:cubicBezTo>
                  <a:pt x="5903796" y="3710156"/>
                  <a:pt x="5879518" y="3944077"/>
                  <a:pt x="5833287" y="4170003"/>
                </a:cubicBezTo>
                <a:lnTo>
                  <a:pt x="5769130" y="4419517"/>
                </a:lnTo>
                <a:lnTo>
                  <a:pt x="0" y="4419517"/>
                </a:lnTo>
                <a:lnTo>
                  <a:pt x="0" y="997577"/>
                </a:lnTo>
                <a:lnTo>
                  <a:pt x="225633" y="792508"/>
                </a:lnTo>
                <a:cubicBezTo>
                  <a:pt x="825551" y="297412"/>
                  <a:pt x="1594660" y="0"/>
                  <a:pt x="243323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nvGrpSpPr>
          <p:cNvPr id="9" name="演示研究所 SlideLab.cc">
            <a:extLst>
              <a:ext uri="{FF2B5EF4-FFF2-40B4-BE49-F238E27FC236}">
                <a16:creationId xmlns:a16="http://schemas.microsoft.com/office/drawing/2014/main" id="{D940852F-3C42-B2FC-7537-4DD2DCD9DFD7}"/>
              </a:ext>
            </a:extLst>
          </p:cNvPr>
          <p:cNvGrpSpPr/>
          <p:nvPr/>
        </p:nvGrpSpPr>
        <p:grpSpPr>
          <a:xfrm>
            <a:off x="9239525" y="446688"/>
            <a:ext cx="2341757" cy="479502"/>
            <a:chOff x="970154" y="4337824"/>
            <a:chExt cx="2341757" cy="479502"/>
          </a:xfrm>
        </p:grpSpPr>
        <p:sp>
          <p:nvSpPr>
            <p:cNvPr id="10" name="演示研究所 SlideLab.cc">
              <a:extLst>
                <a:ext uri="{FF2B5EF4-FFF2-40B4-BE49-F238E27FC236}">
                  <a16:creationId xmlns:a16="http://schemas.microsoft.com/office/drawing/2014/main" id="{BCD5973F-4406-52C3-F0B3-D7B74F41D128}"/>
                </a:ext>
              </a:extLst>
            </p:cNvPr>
            <p:cNvSpPr/>
            <p:nvPr/>
          </p:nvSpPr>
          <p:spPr>
            <a:xfrm>
              <a:off x="970154" y="4337824"/>
              <a:ext cx="2341757" cy="479502"/>
            </a:xfrm>
            <a:prstGeom prst="roundRect">
              <a:avLst>
                <a:gd name="adj" fmla="val 50000"/>
              </a:avLst>
            </a:prstGeom>
            <a:gradFill flip="none" rotWithShape="1">
              <a:gsLst>
                <a:gs pos="0">
                  <a:schemeClr val="bg1"/>
                </a:gs>
                <a:gs pos="100000">
                  <a:schemeClr val="bg1"/>
                </a:gs>
              </a:gsLst>
              <a:lin ang="0" scaled="1"/>
              <a:tileRect/>
            </a:gra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演示研究所 SlideLab.cc">
              <a:extLst>
                <a:ext uri="{FF2B5EF4-FFF2-40B4-BE49-F238E27FC236}">
                  <a16:creationId xmlns:a16="http://schemas.microsoft.com/office/drawing/2014/main" id="{26ED0DCE-C611-25FE-2698-920935E0FB55}"/>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演示研究所 SlideLab.cc">
              <a:extLst>
                <a:ext uri="{FF2B5EF4-FFF2-40B4-BE49-F238E27FC236}">
                  <a16:creationId xmlns:a16="http://schemas.microsoft.com/office/drawing/2014/main" id="{2FE3CC54-025E-3040-FF6C-0F61485A1B0B}"/>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演示研究所 SlideLab.cc">
              <a:extLst>
                <a:ext uri="{FF2B5EF4-FFF2-40B4-BE49-F238E27FC236}">
                  <a16:creationId xmlns:a16="http://schemas.microsoft.com/office/drawing/2014/main" id="{4DF45B3C-3745-4438-31A2-9C6233DE8A8E}"/>
                </a:ext>
              </a:extLst>
            </p:cNvPr>
            <p:cNvSpPr txBox="1"/>
            <p:nvPr/>
          </p:nvSpPr>
          <p:spPr>
            <a:xfrm>
              <a:off x="1375976" y="4428025"/>
              <a:ext cx="1930857" cy="307777"/>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en-US" altLang="zh-CN" sz="1400" b="1" dirty="0">
                  <a:solidFill>
                    <a:schemeClr val="accent1"/>
                  </a:solidFill>
                  <a:latin typeface="MiSans Demibold" pitchFamily="2" charset="-122"/>
                  <a:ea typeface="MiSans Demibold" pitchFamily="2" charset="-122"/>
                </a:rPr>
                <a:t>PART ONE</a:t>
              </a:r>
              <a:endParaRPr lang="zh-CN" altLang="en-US" sz="1400" b="1" dirty="0">
                <a:solidFill>
                  <a:schemeClr val="accent1"/>
                </a:solidFill>
                <a:latin typeface="MiSans Demibold" pitchFamily="2" charset="-122"/>
                <a:ea typeface="MiSans Demibold" pitchFamily="2" charset="-122"/>
              </a:endParaRPr>
            </a:p>
          </p:txBody>
        </p:sp>
      </p:grpSp>
      <p:sp>
        <p:nvSpPr>
          <p:cNvPr id="4" name="演示研究所 SlideLab.cc">
            <a:extLst>
              <a:ext uri="{FF2B5EF4-FFF2-40B4-BE49-F238E27FC236}">
                <a16:creationId xmlns:a16="http://schemas.microsoft.com/office/drawing/2014/main" id="{A6B03DDE-A2BB-8610-51FB-0080D51555C5}"/>
              </a:ext>
            </a:extLst>
          </p:cNvPr>
          <p:cNvSpPr/>
          <p:nvPr/>
        </p:nvSpPr>
        <p:spPr>
          <a:xfrm rot="10800000">
            <a:off x="6288206" y="3799632"/>
            <a:ext cx="5903794" cy="3235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7" name="演示研究所 SlideLab.cc">
            <a:extLst>
              <a:ext uri="{FF2B5EF4-FFF2-40B4-BE49-F238E27FC236}">
                <a16:creationId xmlns:a16="http://schemas.microsoft.com/office/drawing/2014/main" id="{99C7B42D-5693-4BFC-DA36-CB90EF367A52}"/>
              </a:ext>
            </a:extLst>
          </p:cNvPr>
          <p:cNvSpPr txBox="1"/>
          <p:nvPr/>
        </p:nvSpPr>
        <p:spPr>
          <a:xfrm>
            <a:off x="6648329" y="4463788"/>
            <a:ext cx="5023073" cy="1446550"/>
          </a:xfrm>
          <a:prstGeom prst="rect">
            <a:avLst/>
          </a:prstGeom>
          <a:noFill/>
        </p:spPr>
        <p:txBody>
          <a:bodyPr wrap="square">
            <a:spAutoFit/>
          </a:bodyPr>
          <a:lstStyle/>
          <a:p>
            <a:r>
              <a:rPr lang="zh-CN" altLang="en-US" sz="8800" dirty="0">
                <a:solidFill>
                  <a:schemeClr val="accent2"/>
                </a:solidFill>
                <a:latin typeface="字体家AI造字剑客" panose="03000503000000000000" pitchFamily="66" charset="-122"/>
                <a:ea typeface="字体家AI造字剑客" panose="03000503000000000000" pitchFamily="66" charset="-122"/>
                <a:cs typeface="汉仪旗黑X1-55W" panose="00020600040101010101" pitchFamily="18" charset="-122"/>
                <a:sym typeface="汉仪旗黑X1-95W" panose="00020600040101010101" charset="-122"/>
              </a:rPr>
              <a:t>初步调研</a:t>
            </a:r>
          </a:p>
        </p:txBody>
      </p:sp>
      <p:sp>
        <p:nvSpPr>
          <p:cNvPr id="22" name="演示研究所 SlideLab.cc">
            <a:extLst>
              <a:ext uri="{FF2B5EF4-FFF2-40B4-BE49-F238E27FC236}">
                <a16:creationId xmlns:a16="http://schemas.microsoft.com/office/drawing/2014/main" id="{BFC72408-8B57-D050-E098-AD2E228FB84B}"/>
              </a:ext>
            </a:extLst>
          </p:cNvPr>
          <p:cNvSpPr/>
          <p:nvPr/>
        </p:nvSpPr>
        <p:spPr>
          <a:xfrm>
            <a:off x="622339" y="1308100"/>
            <a:ext cx="773968" cy="7739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453349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20000"/>
                <a:lumOff val="80000"/>
              </a:schemeClr>
            </a:gs>
            <a:gs pos="100000">
              <a:schemeClr val="accent2">
                <a:lumMod val="40000"/>
                <a:lumOff val="60000"/>
              </a:schemeClr>
            </a:gs>
          </a:gsLst>
          <a:path path="circle">
            <a:fillToRect l="100000" t="100000"/>
          </a:path>
        </a:gradFill>
        <a:effectLst/>
      </p:bgPr>
    </p:bg>
    <p:spTree>
      <p:nvGrpSpPr>
        <p:cNvPr id="1" name=""/>
        <p:cNvGrpSpPr/>
        <p:nvPr/>
      </p:nvGrpSpPr>
      <p:grpSpPr>
        <a:xfrm>
          <a:off x="0" y="0"/>
          <a:ext cx="0" cy="0"/>
          <a:chOff x="0" y="0"/>
          <a:chExt cx="0" cy="0"/>
        </a:xfrm>
      </p:grpSpPr>
      <p:sp>
        <p:nvSpPr>
          <p:cNvPr id="60" name="矩形 59">
            <a:extLst>
              <a:ext uri="{FF2B5EF4-FFF2-40B4-BE49-F238E27FC236}">
                <a16:creationId xmlns:a16="http://schemas.microsoft.com/office/drawing/2014/main" id="{9B798EEE-551B-498A-B9DE-70BD75A80065}"/>
              </a:ext>
            </a:extLst>
          </p:cNvPr>
          <p:cNvSpPr/>
          <p:nvPr/>
        </p:nvSpPr>
        <p:spPr>
          <a:xfrm>
            <a:off x="2191758" y="1108224"/>
            <a:ext cx="1727612" cy="783430"/>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 y="1108949"/>
            <a:ext cx="6455385"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26" name="演示研究所 SlideLab.cc">
            <a:extLst>
              <a:ext uri="{FF2B5EF4-FFF2-40B4-BE49-F238E27FC236}">
                <a16:creationId xmlns:a16="http://schemas.microsoft.com/office/drawing/2014/main" id="{1DA04D2C-8899-4609-D3A6-0BD0CC0C4342}"/>
              </a:ext>
            </a:extLst>
          </p:cNvPr>
          <p:cNvSpPr/>
          <p:nvPr/>
        </p:nvSpPr>
        <p:spPr>
          <a:xfrm>
            <a:off x="11150995" y="5902035"/>
            <a:ext cx="1041005" cy="949113"/>
          </a:xfrm>
          <a:custGeom>
            <a:avLst/>
            <a:gdLst>
              <a:gd name="connsiteX0" fmla="*/ 1185139 w 1469731"/>
              <a:gd name="connsiteY0" fmla="*/ 0 h 1339994"/>
              <a:gd name="connsiteX1" fmla="*/ 1423986 w 1469731"/>
              <a:gd name="connsiteY1" fmla="*/ 24078 h 1339994"/>
              <a:gd name="connsiteX2" fmla="*/ 1469731 w 1469731"/>
              <a:gd name="connsiteY2" fmla="*/ 35840 h 1339994"/>
              <a:gd name="connsiteX3" fmla="*/ 1469731 w 1469731"/>
              <a:gd name="connsiteY3" fmla="*/ 1339994 h 1339994"/>
              <a:gd name="connsiteX4" fmla="*/ 15611 w 1469731"/>
              <a:gd name="connsiteY4" fmla="*/ 1339994 h 1339994"/>
              <a:gd name="connsiteX5" fmla="*/ 0 w 1469731"/>
              <a:gd name="connsiteY5" fmla="*/ 1185139 h 1339994"/>
              <a:gd name="connsiteX6" fmla="*/ 1185139 w 1469731"/>
              <a:gd name="connsiteY6" fmla="*/ 0 h 13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731" h="1339994">
                <a:moveTo>
                  <a:pt x="1185139" y="0"/>
                </a:moveTo>
                <a:cubicBezTo>
                  <a:pt x="1266956" y="0"/>
                  <a:pt x="1346836" y="8291"/>
                  <a:pt x="1423986" y="24078"/>
                </a:cubicBezTo>
                <a:lnTo>
                  <a:pt x="1469731" y="35840"/>
                </a:lnTo>
                <a:lnTo>
                  <a:pt x="1469731" y="1339994"/>
                </a:lnTo>
                <a:lnTo>
                  <a:pt x="15611" y="1339994"/>
                </a:lnTo>
                <a:lnTo>
                  <a:pt x="0" y="1185139"/>
                </a:lnTo>
                <a:cubicBezTo>
                  <a:pt x="0" y="530605"/>
                  <a:pt x="530605" y="0"/>
                  <a:pt x="118513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441970" y="1208344"/>
            <a:ext cx="5298246"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latin typeface="华文中宋" panose="02010600040101010101" pitchFamily="2" charset="-122"/>
                <a:ea typeface="华文中宋" panose="02010600040101010101" pitchFamily="2" charset="-122"/>
              </a:rPr>
              <a:t>调研方式：</a:t>
            </a:r>
            <a:r>
              <a:rPr lang="zh-CN" altLang="en-US" sz="2800" cap="none" spc="0" dirty="0">
                <a:ln w="0"/>
                <a:solidFill>
                  <a:schemeClr val="accent2"/>
                </a:solidFill>
                <a:latin typeface="华文中宋" panose="02010600040101010101" pitchFamily="2" charset="-122"/>
                <a:ea typeface="华文中宋" panose="02010600040101010101" pitchFamily="2" charset="-122"/>
              </a:rPr>
              <a:t>问卷调研</a:t>
            </a:r>
            <a:r>
              <a:rPr lang="en-US" altLang="zh-CN" sz="2800" cap="none" spc="0" dirty="0">
                <a:ln w="0"/>
                <a:solidFill>
                  <a:schemeClr val="accent2"/>
                </a:solidFill>
                <a:latin typeface="华文中宋" panose="02010600040101010101" pitchFamily="2" charset="-122"/>
                <a:ea typeface="华文中宋" panose="02010600040101010101" pitchFamily="2" charset="-122"/>
              </a:rPr>
              <a:t> </a:t>
            </a:r>
            <a:r>
              <a:rPr lang="en-US" altLang="zh-CN" sz="2800" b="0" cap="none" spc="0" dirty="0">
                <a:ln w="0"/>
                <a:solidFill>
                  <a:schemeClr val="accent1"/>
                </a:solidFill>
                <a:latin typeface="华文中宋" panose="02010600040101010101" pitchFamily="2" charset="-122"/>
                <a:ea typeface="华文中宋" panose="02010600040101010101" pitchFamily="2" charset="-122"/>
              </a:rPr>
              <a:t>+ </a:t>
            </a:r>
            <a:r>
              <a:rPr lang="zh-CN" altLang="en-US" sz="2800" b="0" cap="none" spc="0" dirty="0">
                <a:ln w="0"/>
                <a:solidFill>
                  <a:schemeClr val="accent1"/>
                </a:solidFill>
                <a:latin typeface="华文中宋" panose="02010600040101010101" pitchFamily="2" charset="-122"/>
                <a:ea typeface="华文中宋" panose="02010600040101010101" pitchFamily="2" charset="-122"/>
              </a:rPr>
              <a:t>网络文献</a:t>
            </a:r>
          </a:p>
        </p:txBody>
      </p:sp>
      <p:sp>
        <p:nvSpPr>
          <p:cNvPr id="56" name="文本框 55">
            <a:extLst>
              <a:ext uri="{FF2B5EF4-FFF2-40B4-BE49-F238E27FC236}">
                <a16:creationId xmlns:a16="http://schemas.microsoft.com/office/drawing/2014/main" id="{5D404DA0-C3A7-4923-82BF-5F400DF5D4DF}"/>
              </a:ext>
            </a:extLst>
          </p:cNvPr>
          <p:cNvSpPr txBox="1"/>
          <p:nvPr/>
        </p:nvSpPr>
        <p:spPr>
          <a:xfrm>
            <a:off x="441970" y="3048275"/>
            <a:ext cx="11448570" cy="1460656"/>
          </a:xfrm>
          <a:prstGeom prst="rect">
            <a:avLst/>
          </a:prstGeom>
          <a:noFill/>
        </p:spPr>
        <p:txBody>
          <a:bodyPr wrap="square">
            <a:spAutoFit/>
          </a:bodyPr>
          <a:lstStyle/>
          <a:p>
            <a:pPr marL="342900" indent="-342900" algn="just">
              <a:lnSpc>
                <a:spcPct val="150000"/>
              </a:lnSpc>
              <a:buFont typeface="Wingdings" panose="05000000000000000000" pitchFamily="2" charset="2"/>
              <a:buChar char="u"/>
            </a:pPr>
            <a:r>
              <a:rPr lang="en-US"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2024</a:t>
            </a:r>
            <a:r>
              <a:rPr lang="zh-CN"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年</a:t>
            </a:r>
            <a:r>
              <a:rPr lang="en-US"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10</a:t>
            </a:r>
            <a:r>
              <a:rPr lang="zh-CN"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月，本调研小组发布了在线问卷《关于</a:t>
            </a:r>
            <a:r>
              <a:rPr lang="en-US"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AI</a:t>
            </a:r>
            <a:r>
              <a:rPr lang="zh-CN"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无人驾驶网约车的小调查》，受调研群体为我校及周边在读本科生</a:t>
            </a:r>
            <a:r>
              <a:rPr lang="zh-CN" altLang="en-US" sz="2400" kern="0" dirty="0">
                <a:solidFill>
                  <a:schemeClr val="accent2"/>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累计收到</a:t>
            </a:r>
            <a:r>
              <a:rPr lang="en-US" altLang="zh-CN" sz="4000" b="1" kern="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109</a:t>
            </a:r>
            <a:r>
              <a:rPr lang="zh-CN" altLang="zh-CN" sz="4000" b="1" kern="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份</a:t>
            </a:r>
            <a:r>
              <a:rPr lang="zh-CN" altLang="zh-CN" sz="2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有效问卷。</a:t>
            </a:r>
            <a:endParaRPr lang="zh-CN" altLang="zh-CN" sz="2400" kern="1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134886168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1A91A58F-D881-4ADA-BE17-F3919F0AEB75}"/>
              </a:ext>
            </a:extLst>
          </p:cNvPr>
          <p:cNvSpPr/>
          <p:nvPr/>
        </p:nvSpPr>
        <p:spPr>
          <a:xfrm>
            <a:off x="2191758" y="1108224"/>
            <a:ext cx="1727612" cy="783430"/>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8A6052E9-E33F-4323-9EC3-48E2FDA06181}"/>
              </a:ext>
            </a:extLst>
          </p:cNvPr>
          <p:cNvSpPr/>
          <p:nvPr/>
        </p:nvSpPr>
        <p:spPr>
          <a:xfrm>
            <a:off x="-1" y="3428999"/>
            <a:ext cx="12192001" cy="1839443"/>
          </a:xfrm>
          <a:prstGeom prst="rect">
            <a:avLst/>
          </a:prstGeom>
          <a:gradFill flip="none" rotWithShape="1">
            <a:gsLst>
              <a:gs pos="47000">
                <a:srgbClr val="FFF6DB">
                  <a:alpha val="48000"/>
                </a:srgbClr>
              </a:gs>
              <a:gs pos="31000">
                <a:schemeClr val="bg1">
                  <a:alpha val="8000"/>
                </a:schemeClr>
              </a:gs>
              <a:gs pos="0">
                <a:schemeClr val="bg1"/>
              </a:gs>
              <a:gs pos="100000">
                <a:schemeClr val="accent4">
                  <a:alpha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 y="1108949"/>
            <a:ext cx="6455385"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演示研究所 SlideLab.cc">
            <a:extLst>
              <a:ext uri="{FF2B5EF4-FFF2-40B4-BE49-F238E27FC236}">
                <a16:creationId xmlns:a16="http://schemas.microsoft.com/office/drawing/2014/main" id="{1DA04D2C-8899-4609-D3A6-0BD0CC0C4342}"/>
              </a:ext>
            </a:extLst>
          </p:cNvPr>
          <p:cNvSpPr/>
          <p:nvPr/>
        </p:nvSpPr>
        <p:spPr>
          <a:xfrm>
            <a:off x="11150995" y="5902035"/>
            <a:ext cx="1041005" cy="949113"/>
          </a:xfrm>
          <a:custGeom>
            <a:avLst/>
            <a:gdLst>
              <a:gd name="connsiteX0" fmla="*/ 1185139 w 1469731"/>
              <a:gd name="connsiteY0" fmla="*/ 0 h 1339994"/>
              <a:gd name="connsiteX1" fmla="*/ 1423986 w 1469731"/>
              <a:gd name="connsiteY1" fmla="*/ 24078 h 1339994"/>
              <a:gd name="connsiteX2" fmla="*/ 1469731 w 1469731"/>
              <a:gd name="connsiteY2" fmla="*/ 35840 h 1339994"/>
              <a:gd name="connsiteX3" fmla="*/ 1469731 w 1469731"/>
              <a:gd name="connsiteY3" fmla="*/ 1339994 h 1339994"/>
              <a:gd name="connsiteX4" fmla="*/ 15611 w 1469731"/>
              <a:gd name="connsiteY4" fmla="*/ 1339994 h 1339994"/>
              <a:gd name="connsiteX5" fmla="*/ 0 w 1469731"/>
              <a:gd name="connsiteY5" fmla="*/ 1185139 h 1339994"/>
              <a:gd name="connsiteX6" fmla="*/ 1185139 w 1469731"/>
              <a:gd name="connsiteY6" fmla="*/ 0 h 13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731" h="1339994">
                <a:moveTo>
                  <a:pt x="1185139" y="0"/>
                </a:moveTo>
                <a:cubicBezTo>
                  <a:pt x="1266956" y="0"/>
                  <a:pt x="1346836" y="8291"/>
                  <a:pt x="1423986" y="24078"/>
                </a:cubicBezTo>
                <a:lnTo>
                  <a:pt x="1469731" y="35840"/>
                </a:lnTo>
                <a:lnTo>
                  <a:pt x="1469731" y="1339994"/>
                </a:lnTo>
                <a:lnTo>
                  <a:pt x="15611" y="1339994"/>
                </a:lnTo>
                <a:lnTo>
                  <a:pt x="0" y="1185139"/>
                </a:lnTo>
                <a:cubicBezTo>
                  <a:pt x="0" y="530605"/>
                  <a:pt x="530605" y="0"/>
                  <a:pt x="118513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441970" y="1208344"/>
            <a:ext cx="5298245"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latin typeface="华文中宋" panose="02010600040101010101" pitchFamily="2" charset="-122"/>
                <a:ea typeface="华文中宋" panose="02010600040101010101" pitchFamily="2" charset="-122"/>
              </a:rPr>
              <a:t>调研方式：</a:t>
            </a:r>
            <a:r>
              <a:rPr lang="zh-CN" altLang="en-US" sz="2800" cap="none" spc="0" dirty="0">
                <a:ln w="0"/>
                <a:solidFill>
                  <a:schemeClr val="accent2"/>
                </a:solidFill>
                <a:latin typeface="华文中宋" panose="02010600040101010101" pitchFamily="2" charset="-122"/>
                <a:ea typeface="华文中宋" panose="02010600040101010101" pitchFamily="2" charset="-122"/>
              </a:rPr>
              <a:t>问卷调研</a:t>
            </a:r>
            <a:r>
              <a:rPr lang="en-US" altLang="zh-CN" sz="2800" cap="none" spc="0" dirty="0">
                <a:ln w="0"/>
                <a:solidFill>
                  <a:schemeClr val="accent2"/>
                </a:solidFill>
                <a:latin typeface="华文中宋" panose="02010600040101010101" pitchFamily="2" charset="-122"/>
                <a:ea typeface="华文中宋" panose="02010600040101010101" pitchFamily="2" charset="-122"/>
              </a:rPr>
              <a:t> </a:t>
            </a:r>
            <a:r>
              <a:rPr lang="en-US" altLang="zh-CN" sz="2800" b="0" cap="none" spc="0" dirty="0">
                <a:ln w="0"/>
                <a:solidFill>
                  <a:schemeClr val="accent1"/>
                </a:solidFill>
                <a:latin typeface="华文中宋" panose="02010600040101010101" pitchFamily="2" charset="-122"/>
                <a:ea typeface="华文中宋" panose="02010600040101010101" pitchFamily="2" charset="-122"/>
              </a:rPr>
              <a:t>+ </a:t>
            </a:r>
            <a:r>
              <a:rPr lang="zh-CN" altLang="en-US" sz="2800" b="0" cap="none" spc="0" dirty="0">
                <a:ln w="0"/>
                <a:solidFill>
                  <a:schemeClr val="accent1"/>
                </a:solidFill>
                <a:latin typeface="华文中宋" panose="02010600040101010101" pitchFamily="2" charset="-122"/>
                <a:ea typeface="华文中宋" panose="02010600040101010101" pitchFamily="2" charset="-122"/>
              </a:rPr>
              <a:t>网络文献</a:t>
            </a:r>
          </a:p>
        </p:txBody>
      </p:sp>
      <p:sp>
        <p:nvSpPr>
          <p:cNvPr id="56" name="文本框 55">
            <a:extLst>
              <a:ext uri="{FF2B5EF4-FFF2-40B4-BE49-F238E27FC236}">
                <a16:creationId xmlns:a16="http://schemas.microsoft.com/office/drawing/2014/main" id="{5D404DA0-C3A7-4923-82BF-5F400DF5D4DF}"/>
              </a:ext>
            </a:extLst>
          </p:cNvPr>
          <p:cNvSpPr txBox="1"/>
          <p:nvPr/>
        </p:nvSpPr>
        <p:spPr>
          <a:xfrm>
            <a:off x="-1" y="1892833"/>
            <a:ext cx="12192001" cy="458780"/>
          </a:xfrm>
          <a:prstGeom prst="rect">
            <a:avLst/>
          </a:prstGeom>
          <a:noFill/>
        </p:spPr>
        <p:txBody>
          <a:bodyPr wrap="square">
            <a:spAutoFit/>
          </a:bodyPr>
          <a:lstStyle/>
          <a:p>
            <a:pPr marL="342900" indent="-342900" algn="just">
              <a:lnSpc>
                <a:spcPct val="150000"/>
              </a:lnSpc>
              <a:buFont typeface="Wingdings" panose="05000000000000000000" pitchFamily="2" charset="2"/>
              <a:buChar char="u"/>
            </a:pPr>
            <a:r>
              <a:rPr lang="en-US"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2024</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年</a:t>
            </a:r>
            <a:r>
              <a:rPr lang="en-US"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10</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月，本调研小组发布了在线问卷《关于</a:t>
            </a:r>
            <a:r>
              <a:rPr lang="en-US"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AI</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无人驾驶网约车的小调查》，受调研群体为我校及周边在读本科生</a:t>
            </a:r>
            <a:r>
              <a:rPr lang="zh-CN" altLang="en-US" sz="1400" kern="0" dirty="0">
                <a:solidFill>
                  <a:schemeClr val="accent2"/>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累计收到</a:t>
            </a:r>
            <a:r>
              <a:rPr lang="en-US" altLang="zh-CN" b="1" kern="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109</a:t>
            </a:r>
            <a:r>
              <a:rPr lang="zh-CN" altLang="zh-CN" b="1" kern="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份</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有效问卷。</a:t>
            </a:r>
            <a:endParaRPr lang="zh-CN" altLang="zh-CN" sz="1400" kern="1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p:txBody>
      </p:sp>
      <p:graphicFrame>
        <p:nvGraphicFramePr>
          <p:cNvPr id="33" name="图表 32">
            <a:extLst>
              <a:ext uri="{FF2B5EF4-FFF2-40B4-BE49-F238E27FC236}">
                <a16:creationId xmlns:a16="http://schemas.microsoft.com/office/drawing/2014/main" id="{F4FED7C9-1B23-4D11-9FCC-B6C9EA96B31E}"/>
              </a:ext>
            </a:extLst>
          </p:cNvPr>
          <p:cNvGraphicFramePr/>
          <p:nvPr/>
        </p:nvGraphicFramePr>
        <p:xfrm>
          <a:off x="440729" y="2468911"/>
          <a:ext cx="5655270" cy="3634912"/>
        </p:xfrm>
        <a:graphic>
          <a:graphicData uri="http://schemas.openxmlformats.org/drawingml/2006/chart">
            <c:chart xmlns:c="http://schemas.openxmlformats.org/drawingml/2006/chart" xmlns:r="http://schemas.openxmlformats.org/officeDocument/2006/relationships" r:id="rId2"/>
          </a:graphicData>
        </a:graphic>
      </p:graphicFrame>
      <p:sp>
        <p:nvSpPr>
          <p:cNvPr id="34" name="文本框 33">
            <a:extLst>
              <a:ext uri="{FF2B5EF4-FFF2-40B4-BE49-F238E27FC236}">
                <a16:creationId xmlns:a16="http://schemas.microsoft.com/office/drawing/2014/main" id="{80C765CD-A6C0-4351-88D2-49FADB686DAB}"/>
              </a:ext>
            </a:extLst>
          </p:cNvPr>
          <p:cNvSpPr txBox="1"/>
          <p:nvPr/>
        </p:nvSpPr>
        <p:spPr>
          <a:xfrm>
            <a:off x="206511" y="5844975"/>
            <a:ext cx="6105236" cy="460382"/>
          </a:xfrm>
          <a:prstGeom prst="rect">
            <a:avLst/>
          </a:prstGeom>
          <a:noFill/>
        </p:spPr>
        <p:txBody>
          <a:bodyPr wrap="square">
            <a:spAutoFit/>
          </a:bodyPr>
          <a:lstStyle/>
          <a:p>
            <a:pPr algn="ctr">
              <a:lnSpc>
                <a:spcPct val="150000"/>
              </a:lnSpc>
            </a:pPr>
            <a:r>
              <a:rPr lang="zh-CN"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图</a:t>
            </a:r>
            <a:r>
              <a:rPr lang="en-US"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1 </a:t>
            </a:r>
            <a:r>
              <a:rPr lang="zh-CN"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受调研对象的就读专业分布</a:t>
            </a:r>
            <a:endParaRPr lang="zh-CN" altLang="zh-CN" sz="1800" kern="10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 name="文本框 49">
            <a:extLst>
              <a:ext uri="{FF2B5EF4-FFF2-40B4-BE49-F238E27FC236}">
                <a16:creationId xmlns:a16="http://schemas.microsoft.com/office/drawing/2014/main" id="{9BD5A1E4-0DC2-45FC-B8A8-045DF80BABCA}"/>
              </a:ext>
            </a:extLst>
          </p:cNvPr>
          <p:cNvSpPr txBox="1"/>
          <p:nvPr/>
        </p:nvSpPr>
        <p:spPr>
          <a:xfrm>
            <a:off x="6455384" y="3441905"/>
            <a:ext cx="5370945" cy="1688924"/>
          </a:xfrm>
          <a:prstGeom prst="rect">
            <a:avLst/>
          </a:prstGeom>
          <a:noFill/>
        </p:spPr>
        <p:txBody>
          <a:bodyPr wrap="square">
            <a:spAutoFit/>
          </a:bodyPr>
          <a:lstStyle/>
          <a:p>
            <a:pPr>
              <a:lnSpc>
                <a:spcPct val="150000"/>
              </a:lnSpc>
            </a:pPr>
            <a:r>
              <a:rPr lang="zh-CN" altLang="zh-CN"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工科专业（尤其是</a:t>
            </a:r>
            <a:r>
              <a:rPr lang="zh-CN" altLang="zh-CN" sz="2400" dirty="0">
                <a:solidFill>
                  <a:schemeClr val="accent2"/>
                </a:solidFill>
                <a:effectLst/>
                <a:latin typeface="华文中宋" panose="02010600040101010101" pitchFamily="2" charset="-122"/>
                <a:ea typeface="华文中宋" panose="02010600040101010101" pitchFamily="2" charset="-122"/>
              </a:rPr>
              <a:t> </a:t>
            </a:r>
            <a:r>
              <a:rPr lang="zh-CN" altLang="zh-CN"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“智能科学与技术”</a:t>
            </a:r>
            <a:r>
              <a:rPr lang="zh-CN" altLang="zh-CN" sz="2400" dirty="0">
                <a:solidFill>
                  <a:schemeClr val="accent2"/>
                </a:solidFill>
                <a:effectLst/>
                <a:latin typeface="华文中宋" panose="02010600040101010101" pitchFamily="2" charset="-122"/>
                <a:ea typeface="华文中宋" panose="02010600040101010101" pitchFamily="2" charset="-122"/>
              </a:rPr>
              <a:t> </a:t>
            </a:r>
            <a:r>
              <a:rPr lang="zh-CN" altLang="zh-CN"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“人工智能”等相关性较强的专业）的受调研对象呈现出了更高的关注度。</a:t>
            </a:r>
            <a:endParaRPr lang="zh-CN" altLang="en-US" sz="2400" dirty="0">
              <a:solidFill>
                <a:schemeClr val="accent2"/>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86535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矩形 74">
            <a:extLst>
              <a:ext uri="{FF2B5EF4-FFF2-40B4-BE49-F238E27FC236}">
                <a16:creationId xmlns:a16="http://schemas.microsoft.com/office/drawing/2014/main" id="{5943CC20-2300-4469-A3EF-CE4AAC31DAD5}"/>
              </a:ext>
            </a:extLst>
          </p:cNvPr>
          <p:cNvSpPr/>
          <p:nvPr/>
        </p:nvSpPr>
        <p:spPr>
          <a:xfrm>
            <a:off x="2191758" y="1108224"/>
            <a:ext cx="1727612" cy="783430"/>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63329B8A-59DD-495E-8512-CEBDF28381C7}"/>
              </a:ext>
            </a:extLst>
          </p:cNvPr>
          <p:cNvSpPr/>
          <p:nvPr/>
        </p:nvSpPr>
        <p:spPr>
          <a:xfrm>
            <a:off x="-1" y="3306195"/>
            <a:ext cx="12192001" cy="2174610"/>
          </a:xfrm>
          <a:prstGeom prst="rect">
            <a:avLst/>
          </a:prstGeom>
          <a:gradFill flip="none" rotWithShape="1">
            <a:gsLst>
              <a:gs pos="0">
                <a:srgbClr val="FFF6DB">
                  <a:alpha val="48000"/>
                </a:srgbClr>
              </a:gs>
              <a:gs pos="100000">
                <a:schemeClr val="accent4">
                  <a:alpha val="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 y="1108949"/>
            <a:ext cx="6455385"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演示研究所 SlideLab.cc">
            <a:extLst>
              <a:ext uri="{FF2B5EF4-FFF2-40B4-BE49-F238E27FC236}">
                <a16:creationId xmlns:a16="http://schemas.microsoft.com/office/drawing/2014/main" id="{1DA04D2C-8899-4609-D3A6-0BD0CC0C4342}"/>
              </a:ext>
            </a:extLst>
          </p:cNvPr>
          <p:cNvSpPr/>
          <p:nvPr/>
        </p:nvSpPr>
        <p:spPr>
          <a:xfrm>
            <a:off x="11150995" y="5902035"/>
            <a:ext cx="1041005" cy="949113"/>
          </a:xfrm>
          <a:custGeom>
            <a:avLst/>
            <a:gdLst>
              <a:gd name="connsiteX0" fmla="*/ 1185139 w 1469731"/>
              <a:gd name="connsiteY0" fmla="*/ 0 h 1339994"/>
              <a:gd name="connsiteX1" fmla="*/ 1423986 w 1469731"/>
              <a:gd name="connsiteY1" fmla="*/ 24078 h 1339994"/>
              <a:gd name="connsiteX2" fmla="*/ 1469731 w 1469731"/>
              <a:gd name="connsiteY2" fmla="*/ 35840 h 1339994"/>
              <a:gd name="connsiteX3" fmla="*/ 1469731 w 1469731"/>
              <a:gd name="connsiteY3" fmla="*/ 1339994 h 1339994"/>
              <a:gd name="connsiteX4" fmla="*/ 15611 w 1469731"/>
              <a:gd name="connsiteY4" fmla="*/ 1339994 h 1339994"/>
              <a:gd name="connsiteX5" fmla="*/ 0 w 1469731"/>
              <a:gd name="connsiteY5" fmla="*/ 1185139 h 1339994"/>
              <a:gd name="connsiteX6" fmla="*/ 1185139 w 1469731"/>
              <a:gd name="connsiteY6" fmla="*/ 0 h 13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731" h="1339994">
                <a:moveTo>
                  <a:pt x="1185139" y="0"/>
                </a:moveTo>
                <a:cubicBezTo>
                  <a:pt x="1266956" y="0"/>
                  <a:pt x="1346836" y="8291"/>
                  <a:pt x="1423986" y="24078"/>
                </a:cubicBezTo>
                <a:lnTo>
                  <a:pt x="1469731" y="35840"/>
                </a:lnTo>
                <a:lnTo>
                  <a:pt x="1469731" y="1339994"/>
                </a:lnTo>
                <a:lnTo>
                  <a:pt x="15611" y="1339994"/>
                </a:lnTo>
                <a:lnTo>
                  <a:pt x="0" y="1185139"/>
                </a:lnTo>
                <a:cubicBezTo>
                  <a:pt x="0" y="530605"/>
                  <a:pt x="530605" y="0"/>
                  <a:pt x="118513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441970" y="1208344"/>
            <a:ext cx="5298245"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latin typeface="华文中宋" panose="02010600040101010101" pitchFamily="2" charset="-122"/>
                <a:ea typeface="华文中宋" panose="02010600040101010101" pitchFamily="2" charset="-122"/>
              </a:rPr>
              <a:t>调研方式：</a:t>
            </a:r>
            <a:r>
              <a:rPr lang="zh-CN" altLang="en-US" sz="2800" cap="none" spc="0" dirty="0">
                <a:ln w="0"/>
                <a:solidFill>
                  <a:schemeClr val="accent2"/>
                </a:solidFill>
                <a:latin typeface="华文中宋" panose="02010600040101010101" pitchFamily="2" charset="-122"/>
                <a:ea typeface="华文中宋" panose="02010600040101010101" pitchFamily="2" charset="-122"/>
              </a:rPr>
              <a:t>问卷调研</a:t>
            </a:r>
            <a:r>
              <a:rPr lang="en-US" altLang="zh-CN" sz="2800" cap="none" spc="0" dirty="0">
                <a:ln w="0"/>
                <a:solidFill>
                  <a:schemeClr val="accent2"/>
                </a:solidFill>
                <a:latin typeface="华文中宋" panose="02010600040101010101" pitchFamily="2" charset="-122"/>
                <a:ea typeface="华文中宋" panose="02010600040101010101" pitchFamily="2" charset="-122"/>
              </a:rPr>
              <a:t> </a:t>
            </a:r>
            <a:r>
              <a:rPr lang="en-US" altLang="zh-CN" sz="2800" b="0" cap="none" spc="0" dirty="0">
                <a:ln w="0"/>
                <a:solidFill>
                  <a:schemeClr val="accent1"/>
                </a:solidFill>
                <a:latin typeface="华文中宋" panose="02010600040101010101" pitchFamily="2" charset="-122"/>
                <a:ea typeface="华文中宋" panose="02010600040101010101" pitchFamily="2" charset="-122"/>
              </a:rPr>
              <a:t>+ </a:t>
            </a:r>
            <a:r>
              <a:rPr lang="zh-CN" altLang="en-US" sz="2800" b="0" cap="none" spc="0" dirty="0">
                <a:ln w="0"/>
                <a:solidFill>
                  <a:schemeClr val="accent1"/>
                </a:solidFill>
                <a:latin typeface="华文中宋" panose="02010600040101010101" pitchFamily="2" charset="-122"/>
                <a:ea typeface="华文中宋" panose="02010600040101010101" pitchFamily="2" charset="-122"/>
              </a:rPr>
              <a:t>网络文献</a:t>
            </a:r>
          </a:p>
        </p:txBody>
      </p:sp>
      <p:sp>
        <p:nvSpPr>
          <p:cNvPr id="56" name="文本框 55">
            <a:extLst>
              <a:ext uri="{FF2B5EF4-FFF2-40B4-BE49-F238E27FC236}">
                <a16:creationId xmlns:a16="http://schemas.microsoft.com/office/drawing/2014/main" id="{5D404DA0-C3A7-4923-82BF-5F400DF5D4DF}"/>
              </a:ext>
            </a:extLst>
          </p:cNvPr>
          <p:cNvSpPr txBox="1"/>
          <p:nvPr/>
        </p:nvSpPr>
        <p:spPr>
          <a:xfrm>
            <a:off x="-1" y="1892833"/>
            <a:ext cx="12192001" cy="458780"/>
          </a:xfrm>
          <a:prstGeom prst="rect">
            <a:avLst/>
          </a:prstGeom>
          <a:noFill/>
        </p:spPr>
        <p:txBody>
          <a:bodyPr wrap="square">
            <a:spAutoFit/>
          </a:bodyPr>
          <a:lstStyle/>
          <a:p>
            <a:pPr marL="342900" indent="-342900" algn="just">
              <a:lnSpc>
                <a:spcPct val="150000"/>
              </a:lnSpc>
              <a:buFont typeface="Wingdings" panose="05000000000000000000" pitchFamily="2" charset="2"/>
              <a:buChar char="u"/>
            </a:pPr>
            <a:r>
              <a:rPr lang="en-US"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2024</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年</a:t>
            </a:r>
            <a:r>
              <a:rPr lang="en-US"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10</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月，本调研小组发布了在线问卷《关于</a:t>
            </a:r>
            <a:r>
              <a:rPr lang="en-US"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AI</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无人驾驶网约车的小调查》，受调研群体为我校及周边在读本科生</a:t>
            </a:r>
            <a:r>
              <a:rPr lang="zh-CN" altLang="en-US" sz="1400" kern="0" dirty="0">
                <a:solidFill>
                  <a:schemeClr val="accent2"/>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累计收到</a:t>
            </a:r>
            <a:r>
              <a:rPr lang="en-US" altLang="zh-CN" b="1" kern="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109</a:t>
            </a:r>
            <a:r>
              <a:rPr lang="zh-CN" altLang="zh-CN" b="1" kern="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份</a:t>
            </a:r>
            <a:r>
              <a:rPr lang="zh-CN" altLang="zh-CN" sz="1400"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有效问卷。</a:t>
            </a:r>
            <a:endParaRPr lang="zh-CN" altLang="zh-CN" sz="1400" kern="1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62" name="画布 3">
            <a:extLst>
              <a:ext uri="{FF2B5EF4-FFF2-40B4-BE49-F238E27FC236}">
                <a16:creationId xmlns:a16="http://schemas.microsoft.com/office/drawing/2014/main" id="{936FC07E-7DE8-48B6-B60C-6FB1B022953E}"/>
              </a:ext>
            </a:extLst>
          </p:cNvPr>
          <p:cNvGrpSpPr/>
          <p:nvPr/>
        </p:nvGrpSpPr>
        <p:grpSpPr>
          <a:xfrm>
            <a:off x="6425879" y="2733492"/>
            <a:ext cx="5211952" cy="3071260"/>
            <a:chOff x="0" y="0"/>
            <a:chExt cx="3971925" cy="2432050"/>
          </a:xfrm>
          <a:effectLst>
            <a:outerShdw blurRad="50800" dist="38100" dir="5400000" algn="t" rotWithShape="0">
              <a:prstClr val="black">
                <a:alpha val="40000"/>
              </a:prstClr>
            </a:outerShdw>
          </a:effectLst>
        </p:grpSpPr>
        <p:sp>
          <p:nvSpPr>
            <p:cNvPr id="63" name="矩形 62">
              <a:extLst>
                <a:ext uri="{FF2B5EF4-FFF2-40B4-BE49-F238E27FC236}">
                  <a16:creationId xmlns:a16="http://schemas.microsoft.com/office/drawing/2014/main" id="{5FAC61FE-464A-43B4-8CE8-886AB14FE0DE}"/>
                </a:ext>
              </a:extLst>
            </p:cNvPr>
            <p:cNvSpPr/>
            <p:nvPr/>
          </p:nvSpPr>
          <p:spPr>
            <a:xfrm>
              <a:off x="0" y="0"/>
              <a:ext cx="3971925" cy="2432050"/>
            </a:xfrm>
            <a:prstGeom prst="rect">
              <a:avLst/>
            </a:prstGeom>
            <a:solidFill>
              <a:prstClr val="white"/>
            </a:solidFill>
            <a:ln w="6350">
              <a:noFill/>
              <a:prstDash val="solid"/>
            </a:ln>
          </p:spPr>
        </p:sp>
        <p:sp>
          <p:nvSpPr>
            <p:cNvPr id="64" name="椭圆 63">
              <a:extLst>
                <a:ext uri="{FF2B5EF4-FFF2-40B4-BE49-F238E27FC236}">
                  <a16:creationId xmlns:a16="http://schemas.microsoft.com/office/drawing/2014/main" id="{D2AD5C87-D7C5-4DD4-9E22-91BBE077158C}"/>
                </a:ext>
              </a:extLst>
            </p:cNvPr>
            <p:cNvSpPr/>
            <p:nvPr/>
          </p:nvSpPr>
          <p:spPr>
            <a:xfrm>
              <a:off x="549329" y="106674"/>
              <a:ext cx="1282455" cy="1282535"/>
            </a:xfrm>
            <a:prstGeom prst="ellipse">
              <a:avLst/>
            </a:prstGeom>
            <a:solidFill>
              <a:srgbClr val="70AD47">
                <a:lumMod val="20000"/>
                <a:lumOff val="80000"/>
              </a:srgb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期待</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5" name="椭圆 64">
              <a:extLst>
                <a:ext uri="{FF2B5EF4-FFF2-40B4-BE49-F238E27FC236}">
                  <a16:creationId xmlns:a16="http://schemas.microsoft.com/office/drawing/2014/main" id="{1C5C533D-D5C1-44A9-B88D-CD078110AE16}"/>
                </a:ext>
              </a:extLst>
            </p:cNvPr>
            <p:cNvSpPr/>
            <p:nvPr/>
          </p:nvSpPr>
          <p:spPr>
            <a:xfrm>
              <a:off x="1914919" y="514795"/>
              <a:ext cx="1001048" cy="1001594"/>
            </a:xfrm>
            <a:prstGeom prst="ellipse">
              <a:avLst/>
            </a:prstGeom>
            <a:solidFill>
              <a:srgbClr val="4472C4">
                <a:lumMod val="20000"/>
                <a:lumOff val="80000"/>
              </a:srgb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好奇</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6" name="椭圆 65">
              <a:extLst>
                <a:ext uri="{FF2B5EF4-FFF2-40B4-BE49-F238E27FC236}">
                  <a16:creationId xmlns:a16="http://schemas.microsoft.com/office/drawing/2014/main" id="{38986C23-38EE-4E39-97B5-4E4B7419B602}"/>
                </a:ext>
              </a:extLst>
            </p:cNvPr>
            <p:cNvSpPr/>
            <p:nvPr/>
          </p:nvSpPr>
          <p:spPr>
            <a:xfrm>
              <a:off x="97491" y="1296077"/>
              <a:ext cx="1000760" cy="1001395"/>
            </a:xfrm>
            <a:prstGeom prst="ellipse">
              <a:avLst/>
            </a:prstGeom>
            <a:solidFill>
              <a:srgbClr val="ED7D31">
                <a:lumMod val="40000"/>
                <a:lumOff val="60000"/>
              </a:srgb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谨慎</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7" name="椭圆 66">
              <a:extLst>
                <a:ext uri="{FF2B5EF4-FFF2-40B4-BE49-F238E27FC236}">
                  <a16:creationId xmlns:a16="http://schemas.microsoft.com/office/drawing/2014/main" id="{F02262CE-1576-4E9E-B893-D5D73879E5E9}"/>
                </a:ext>
              </a:extLst>
            </p:cNvPr>
            <p:cNvSpPr/>
            <p:nvPr/>
          </p:nvSpPr>
          <p:spPr>
            <a:xfrm>
              <a:off x="1291340" y="1353583"/>
              <a:ext cx="865546" cy="866699"/>
            </a:xfrm>
            <a:prstGeom prst="ellipse">
              <a:avLst/>
            </a:prstGeom>
            <a:solidFill>
              <a:srgbClr val="ED7D31">
                <a:lumMod val="40000"/>
                <a:lumOff val="60000"/>
              </a:srgb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担忧</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8" name="椭圆 67">
              <a:extLst>
                <a:ext uri="{FF2B5EF4-FFF2-40B4-BE49-F238E27FC236}">
                  <a16:creationId xmlns:a16="http://schemas.microsoft.com/office/drawing/2014/main" id="{08565EB2-F0C8-449D-A47C-94BA4221CBB9}"/>
                </a:ext>
              </a:extLst>
            </p:cNvPr>
            <p:cNvSpPr/>
            <p:nvPr/>
          </p:nvSpPr>
          <p:spPr>
            <a:xfrm>
              <a:off x="2876946" y="202105"/>
              <a:ext cx="694324" cy="695387"/>
            </a:xfrm>
            <a:prstGeom prst="ellipse">
              <a:avLst/>
            </a:prstGeom>
            <a:solidFill>
              <a:srgbClr val="ED7D31">
                <a:lumMod val="40000"/>
                <a:lumOff val="60000"/>
              </a:srgb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怀疑</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69" name="椭圆 68">
              <a:extLst>
                <a:ext uri="{FF2B5EF4-FFF2-40B4-BE49-F238E27FC236}">
                  <a16:creationId xmlns:a16="http://schemas.microsoft.com/office/drawing/2014/main" id="{D04AE937-B5E9-4297-9DC9-FF48188A32C2}"/>
                </a:ext>
              </a:extLst>
            </p:cNvPr>
            <p:cNvSpPr/>
            <p:nvPr/>
          </p:nvSpPr>
          <p:spPr>
            <a:xfrm>
              <a:off x="3185706" y="939037"/>
              <a:ext cx="635374" cy="636729"/>
            </a:xfrm>
            <a:prstGeom prst="ellipse">
              <a:avLst/>
            </a:prstGeom>
            <a:solidFill>
              <a:srgbClr val="ED7D31">
                <a:lumMod val="40000"/>
                <a:lumOff val="60000"/>
              </a:srgb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50"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反感</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0" name="椭圆 69">
              <a:extLst>
                <a:ext uri="{FF2B5EF4-FFF2-40B4-BE49-F238E27FC236}">
                  <a16:creationId xmlns:a16="http://schemas.microsoft.com/office/drawing/2014/main" id="{2E135C5F-D753-4095-BCCE-694B24180211}"/>
                </a:ext>
              </a:extLst>
            </p:cNvPr>
            <p:cNvSpPr/>
            <p:nvPr/>
          </p:nvSpPr>
          <p:spPr>
            <a:xfrm>
              <a:off x="2528040" y="1493613"/>
              <a:ext cx="775635" cy="775770"/>
            </a:xfrm>
            <a:prstGeom prst="ellipse">
              <a:avLst/>
            </a:prstGeom>
            <a:solidFill>
              <a:sysClr val="window" lastClr="FFFFFF">
                <a:lumMod val="85000"/>
              </a:sysClr>
            </a:solidFill>
            <a:ln w="6350" cap="flat" cmpd="sng" algn="ctr">
              <a:solidFill>
                <a:srgbClr val="70AD47"/>
              </a:solidFill>
              <a:prstDash val="dash"/>
              <a:miter lim="800000"/>
            </a:ln>
            <a:effectLst>
              <a:glow rad="63500">
                <a:srgbClr val="A5A5A5">
                  <a:satMod val="175000"/>
                  <a:alpha val="40000"/>
                </a:srgbClr>
              </a:glo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100" cap="none" spc="0" normalizeH="0" baseline="0" noProof="0">
                  <a:ln>
                    <a:noFill/>
                  </a:ln>
                  <a:solidFill>
                    <a:srgbClr val="000000"/>
                  </a:solidFill>
                  <a:effectLst/>
                  <a:uLnTx/>
                  <a:uFillTx/>
                  <a:latin typeface="华文中宋" panose="02010600040101010101" pitchFamily="2" charset="-122"/>
                  <a:ea typeface="华文中宋" panose="02010600040101010101" pitchFamily="2" charset="-122"/>
                  <a:cs typeface="Times New Roman" panose="02020603050405020304" pitchFamily="18" charset="0"/>
                </a:rPr>
                <a:t>观望</a:t>
              </a:r>
              <a:endParaRPr kumimoji="0" lang="zh-CN" altLang="en-US" sz="1200" b="0" i="0" u="none" strike="noStrike" kern="100" cap="none" spc="0" normalizeH="0" baseline="0" noProof="0">
                <a:ln>
                  <a:noFill/>
                </a:ln>
                <a:solidFill>
                  <a:sysClr val="window" lastClr="FFFFFF"/>
                </a:solidFill>
                <a:effectLst/>
                <a:uLnTx/>
                <a:uFillTx/>
                <a:latin typeface="华文中宋" panose="02010600040101010101" pitchFamily="2" charset="-122"/>
                <a:ea typeface="华文中宋" panose="02010600040101010101" pitchFamily="2" charset="-122"/>
                <a:cs typeface="Times New Roman" panose="02020603050405020304" pitchFamily="18" charset="0"/>
              </a:endParaRPr>
            </a:p>
          </p:txBody>
        </p:sp>
      </p:grpSp>
      <p:sp>
        <p:nvSpPr>
          <p:cNvPr id="71" name="文本框 70">
            <a:extLst>
              <a:ext uri="{FF2B5EF4-FFF2-40B4-BE49-F238E27FC236}">
                <a16:creationId xmlns:a16="http://schemas.microsoft.com/office/drawing/2014/main" id="{1BC29A48-C5D6-4A0F-8B99-C109F84C352B}"/>
              </a:ext>
            </a:extLst>
          </p:cNvPr>
          <p:cNvSpPr txBox="1"/>
          <p:nvPr/>
        </p:nvSpPr>
        <p:spPr>
          <a:xfrm>
            <a:off x="6008060" y="5902035"/>
            <a:ext cx="6105236" cy="460382"/>
          </a:xfrm>
          <a:prstGeom prst="rect">
            <a:avLst/>
          </a:prstGeom>
          <a:noFill/>
        </p:spPr>
        <p:txBody>
          <a:bodyPr wrap="square">
            <a:spAutoFit/>
          </a:bodyPr>
          <a:lstStyle/>
          <a:p>
            <a:pPr algn="ctr">
              <a:lnSpc>
                <a:spcPct val="150000"/>
              </a:lnSpc>
            </a:pPr>
            <a:r>
              <a:rPr lang="zh-CN"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图</a:t>
            </a:r>
            <a:r>
              <a:rPr lang="en-US"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2 </a:t>
            </a:r>
            <a:r>
              <a:rPr lang="zh-CN"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受调研对象对</a:t>
            </a:r>
            <a:r>
              <a:rPr lang="en-US"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AI</a:t>
            </a:r>
            <a:r>
              <a:rPr lang="zh-CN" altLang="zh-CN" sz="1800" kern="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rPr>
              <a:t>无人驾驶的情绪态度</a:t>
            </a:r>
            <a:endParaRPr lang="zh-CN" altLang="zh-CN" sz="1800" kern="100" dirty="0">
              <a:solidFill>
                <a:schemeClr val="accent1"/>
              </a:solidFill>
              <a:effectLst/>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73" name="文本框 72">
            <a:extLst>
              <a:ext uri="{FF2B5EF4-FFF2-40B4-BE49-F238E27FC236}">
                <a16:creationId xmlns:a16="http://schemas.microsoft.com/office/drawing/2014/main" id="{EB0B471B-CC22-4DAA-B967-B569E4371663}"/>
              </a:ext>
            </a:extLst>
          </p:cNvPr>
          <p:cNvSpPr txBox="1"/>
          <p:nvPr/>
        </p:nvSpPr>
        <p:spPr>
          <a:xfrm>
            <a:off x="637115" y="3329199"/>
            <a:ext cx="5370945" cy="2036455"/>
          </a:xfrm>
          <a:prstGeom prst="rect">
            <a:avLst/>
          </a:prstGeom>
          <a:noFill/>
        </p:spPr>
        <p:txBody>
          <a:bodyPr wrap="square">
            <a:spAutoFit/>
          </a:bodyPr>
          <a:lstStyle/>
          <a:p>
            <a:pPr>
              <a:lnSpc>
                <a:spcPct val="150000"/>
              </a:lnSpc>
            </a:pPr>
            <a:r>
              <a:rPr lang="zh-CN" altLang="en-US"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各种正、负面情绪均包含，</a:t>
            </a:r>
            <a:endParaRPr lang="en-US" altLang="zh-CN"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r>
              <a:rPr lang="zh-CN" altLang="en-US" sz="3200" dirty="0">
                <a:solidFill>
                  <a:srgbClr val="00B050"/>
                </a:solidFill>
                <a:effectLst/>
                <a:latin typeface="华文中宋" panose="02010600040101010101" pitchFamily="2" charset="-122"/>
                <a:ea typeface="华文中宋" panose="02010600040101010101" pitchFamily="2" charset="-122"/>
                <a:cs typeface="Times New Roman" panose="02020603050405020304" pitchFamily="18" charset="0"/>
              </a:rPr>
              <a:t>“好奇”“期待”</a:t>
            </a:r>
            <a:r>
              <a:rPr lang="zh-CN" altLang="en-US"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虽然居多，</a:t>
            </a:r>
            <a:endParaRPr lang="en-US" altLang="zh-CN"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a:p>
            <a:pPr>
              <a:lnSpc>
                <a:spcPct val="150000"/>
              </a:lnSpc>
            </a:pPr>
            <a:r>
              <a:rPr lang="zh-CN" altLang="en-US" sz="3200" dirty="0">
                <a:solidFill>
                  <a:srgbClr val="FF0000"/>
                </a:solidFill>
                <a:effectLst/>
                <a:latin typeface="华文中宋" panose="02010600040101010101" pitchFamily="2" charset="-122"/>
                <a:ea typeface="华文中宋" panose="02010600040101010101" pitchFamily="2" charset="-122"/>
                <a:cs typeface="Times New Roman" panose="02020603050405020304" pitchFamily="18" charset="0"/>
              </a:rPr>
              <a:t>“谨慎”“担忧”</a:t>
            </a:r>
            <a:r>
              <a:rPr lang="zh-CN" altLang="en-US" sz="24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亦有不少。</a:t>
            </a:r>
            <a:endParaRPr lang="zh-CN" altLang="en-US" sz="2400" dirty="0">
              <a:solidFill>
                <a:schemeClr val="accent2"/>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05375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B8B8BD4B-2C8C-478D-9846-DDF528D61C90}"/>
              </a:ext>
            </a:extLst>
          </p:cNvPr>
          <p:cNvSpPr/>
          <p:nvPr/>
        </p:nvSpPr>
        <p:spPr>
          <a:xfrm>
            <a:off x="4044877" y="1108950"/>
            <a:ext cx="1727612" cy="783430"/>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 y="1108949"/>
            <a:ext cx="6455385"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演示研究所 SlideLab.cc">
            <a:extLst>
              <a:ext uri="{FF2B5EF4-FFF2-40B4-BE49-F238E27FC236}">
                <a16:creationId xmlns:a16="http://schemas.microsoft.com/office/drawing/2014/main" id="{1DA04D2C-8899-4609-D3A6-0BD0CC0C4342}"/>
              </a:ext>
            </a:extLst>
          </p:cNvPr>
          <p:cNvSpPr/>
          <p:nvPr/>
        </p:nvSpPr>
        <p:spPr>
          <a:xfrm>
            <a:off x="11150995" y="5902035"/>
            <a:ext cx="1041005" cy="949113"/>
          </a:xfrm>
          <a:custGeom>
            <a:avLst/>
            <a:gdLst>
              <a:gd name="connsiteX0" fmla="*/ 1185139 w 1469731"/>
              <a:gd name="connsiteY0" fmla="*/ 0 h 1339994"/>
              <a:gd name="connsiteX1" fmla="*/ 1423986 w 1469731"/>
              <a:gd name="connsiteY1" fmla="*/ 24078 h 1339994"/>
              <a:gd name="connsiteX2" fmla="*/ 1469731 w 1469731"/>
              <a:gd name="connsiteY2" fmla="*/ 35840 h 1339994"/>
              <a:gd name="connsiteX3" fmla="*/ 1469731 w 1469731"/>
              <a:gd name="connsiteY3" fmla="*/ 1339994 h 1339994"/>
              <a:gd name="connsiteX4" fmla="*/ 15611 w 1469731"/>
              <a:gd name="connsiteY4" fmla="*/ 1339994 h 1339994"/>
              <a:gd name="connsiteX5" fmla="*/ 0 w 1469731"/>
              <a:gd name="connsiteY5" fmla="*/ 1185139 h 1339994"/>
              <a:gd name="connsiteX6" fmla="*/ 1185139 w 1469731"/>
              <a:gd name="connsiteY6" fmla="*/ 0 h 13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731" h="1339994">
                <a:moveTo>
                  <a:pt x="1185139" y="0"/>
                </a:moveTo>
                <a:cubicBezTo>
                  <a:pt x="1266956" y="0"/>
                  <a:pt x="1346836" y="8291"/>
                  <a:pt x="1423986" y="24078"/>
                </a:cubicBezTo>
                <a:lnTo>
                  <a:pt x="1469731" y="35840"/>
                </a:lnTo>
                <a:lnTo>
                  <a:pt x="1469731" y="1339994"/>
                </a:lnTo>
                <a:lnTo>
                  <a:pt x="15611" y="1339994"/>
                </a:lnTo>
                <a:lnTo>
                  <a:pt x="0" y="1185139"/>
                </a:lnTo>
                <a:cubicBezTo>
                  <a:pt x="0" y="530605"/>
                  <a:pt x="530605" y="0"/>
                  <a:pt x="118513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441970" y="1208344"/>
            <a:ext cx="5298245"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latin typeface="华文中宋" panose="02010600040101010101" pitchFamily="2" charset="-122"/>
                <a:ea typeface="华文中宋" panose="02010600040101010101" pitchFamily="2" charset="-122"/>
              </a:rPr>
              <a:t>调研方式：问卷调研</a:t>
            </a:r>
            <a:r>
              <a:rPr lang="en-US" altLang="zh-CN" sz="2800" b="0" cap="none" spc="0" dirty="0">
                <a:ln w="0"/>
                <a:solidFill>
                  <a:schemeClr val="accent1"/>
                </a:solidFill>
                <a:latin typeface="华文中宋" panose="02010600040101010101" pitchFamily="2" charset="-122"/>
                <a:ea typeface="华文中宋" panose="02010600040101010101" pitchFamily="2" charset="-122"/>
              </a:rPr>
              <a:t> + </a:t>
            </a:r>
            <a:r>
              <a:rPr lang="zh-CN" altLang="en-US" sz="2800" cap="none" spc="0" dirty="0">
                <a:ln w="0"/>
                <a:solidFill>
                  <a:schemeClr val="accent2"/>
                </a:solidFill>
                <a:latin typeface="华文中宋" panose="02010600040101010101" pitchFamily="2" charset="-122"/>
                <a:ea typeface="华文中宋" panose="02010600040101010101" pitchFamily="2" charset="-122"/>
              </a:rPr>
              <a:t>网络文献</a:t>
            </a:r>
          </a:p>
        </p:txBody>
      </p:sp>
      <p:sp>
        <p:nvSpPr>
          <p:cNvPr id="56" name="文本框 55">
            <a:extLst>
              <a:ext uri="{FF2B5EF4-FFF2-40B4-BE49-F238E27FC236}">
                <a16:creationId xmlns:a16="http://schemas.microsoft.com/office/drawing/2014/main" id="{5D404DA0-C3A7-4923-82BF-5F400DF5D4DF}"/>
              </a:ext>
            </a:extLst>
          </p:cNvPr>
          <p:cNvSpPr txBox="1"/>
          <p:nvPr/>
        </p:nvSpPr>
        <p:spPr>
          <a:xfrm>
            <a:off x="-1" y="1892833"/>
            <a:ext cx="11150995" cy="996427"/>
          </a:xfrm>
          <a:prstGeom prst="rect">
            <a:avLst/>
          </a:prstGeom>
          <a:noFill/>
        </p:spPr>
        <p:txBody>
          <a:bodyPr wrap="square">
            <a:spAutoFit/>
          </a:bodyPr>
          <a:lstStyle/>
          <a:p>
            <a:pPr marL="342900" indent="-342900" algn="just">
              <a:lnSpc>
                <a:spcPct val="150000"/>
              </a:lnSpc>
              <a:buFont typeface="Wingdings" panose="05000000000000000000" pitchFamily="2" charset="2"/>
              <a:buChar char="u"/>
            </a:pPr>
            <a:r>
              <a:rPr lang="zh-CN" altLang="en-US"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除问卷调查外，我们在互联网搜索得到了大量数据和资料，根据第一财经与</a:t>
            </a:r>
            <a:r>
              <a:rPr lang="en-US" altLang="zh-CN"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DT</a:t>
            </a:r>
            <a:r>
              <a:rPr lang="zh-CN" altLang="en-US"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研究院</a:t>
            </a:r>
            <a:endParaRPr lang="en-US" altLang="zh-CN"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a:p>
            <a:pPr algn="just">
              <a:lnSpc>
                <a:spcPct val="150000"/>
              </a:lnSpc>
            </a:pPr>
            <a:r>
              <a:rPr lang="en-US" altLang="zh-CN" kern="0" dirty="0">
                <a:solidFill>
                  <a:schemeClr val="accent2"/>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于</a:t>
            </a:r>
            <a:r>
              <a:rPr lang="en-US" altLang="zh-CN"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2024</a:t>
            </a:r>
            <a:r>
              <a:rPr lang="zh-CN" altLang="en-US"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年</a:t>
            </a:r>
            <a:r>
              <a:rPr lang="en-US" altLang="zh-CN"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7</a:t>
            </a:r>
            <a:r>
              <a:rPr lang="zh-CN" altLang="en-US"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月发布的</a:t>
            </a:r>
            <a:r>
              <a:rPr lang="en-US" altLang="zh-CN" sz="2400" kern="0" dirty="0">
                <a:solidFill>
                  <a:schemeClr val="accent6"/>
                </a:solidFill>
                <a:effectLst/>
                <a:latin typeface="华文中宋" panose="02010600040101010101" pitchFamily="2" charset="-122"/>
                <a:ea typeface="华文中宋" panose="02010600040101010101" pitchFamily="2" charset="-122"/>
                <a:cs typeface="Times New Roman" panose="02020603050405020304" pitchFamily="18" charset="0"/>
              </a:rPr>
              <a:t>《2024</a:t>
            </a:r>
            <a:r>
              <a:rPr lang="zh-CN" altLang="en-US" sz="2400" kern="0" dirty="0">
                <a:solidFill>
                  <a:schemeClr val="accent6"/>
                </a:solidFill>
                <a:effectLst/>
                <a:latin typeface="华文中宋" panose="02010600040101010101" pitchFamily="2" charset="-122"/>
                <a:ea typeface="华文中宋" panose="02010600040101010101" pitchFamily="2" charset="-122"/>
                <a:cs typeface="Times New Roman" panose="02020603050405020304" pitchFamily="18" charset="0"/>
              </a:rPr>
              <a:t>无人驾驶网约车乘坐意愿调查报告</a:t>
            </a:r>
            <a:r>
              <a:rPr lang="en-US" altLang="zh-CN" sz="2400" kern="0" dirty="0">
                <a:solidFill>
                  <a:schemeClr val="accent6"/>
                </a:solidFill>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en-US" kern="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rPr>
              <a:t>，得出了以下结论。</a:t>
            </a:r>
            <a:endParaRPr lang="zh-CN" altLang="zh-CN" kern="100" dirty="0">
              <a:solidFill>
                <a:schemeClr val="accent2"/>
              </a:solidFill>
              <a:effectLst/>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2" name="文本框 51">
            <a:extLst>
              <a:ext uri="{FF2B5EF4-FFF2-40B4-BE49-F238E27FC236}">
                <a16:creationId xmlns:a16="http://schemas.microsoft.com/office/drawing/2014/main" id="{C37A4A5E-9976-44BD-9C62-CC27231355FC}"/>
              </a:ext>
            </a:extLst>
          </p:cNvPr>
          <p:cNvSpPr txBox="1"/>
          <p:nvPr/>
        </p:nvSpPr>
        <p:spPr>
          <a:xfrm>
            <a:off x="6455384" y="3252794"/>
            <a:ext cx="5654030" cy="2796920"/>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CN" altLang="en-US" sz="2400" dirty="0">
                <a:latin typeface="华文中宋" panose="02010600040101010101" pitchFamily="2" charset="-122"/>
                <a:ea typeface="华文中宋" panose="02010600040101010101" pitchFamily="2" charset="-122"/>
              </a:rPr>
              <a:t> 安全性 仍是第一关注要素</a:t>
            </a:r>
          </a:p>
          <a:p>
            <a:pPr>
              <a:lnSpc>
                <a:spcPct val="150000"/>
              </a:lnSpc>
            </a:pPr>
            <a:r>
              <a:rPr lang="zh-CN" altLang="en-US" sz="2400" dirty="0">
                <a:latin typeface="华文中宋" panose="02010600040101010101" pitchFamily="2" charset="-122"/>
                <a:ea typeface="华文中宋" panose="02010600040101010101" pitchFamily="2" charset="-122"/>
              </a:rPr>
              <a:t>    大众主要关注</a:t>
            </a:r>
            <a:r>
              <a:rPr lang="zh-CN" altLang="en-US" sz="2400" dirty="0">
                <a:solidFill>
                  <a:schemeClr val="accent2"/>
                </a:solidFill>
                <a:latin typeface="华文中宋" panose="02010600040101010101" pitchFamily="2" charset="-122"/>
                <a:ea typeface="华文中宋" panose="02010600040101010101" pitchFamily="2" charset="-122"/>
              </a:rPr>
              <a:t>安全、效率、价格、判责等</a:t>
            </a:r>
            <a:r>
              <a:rPr lang="zh-CN" altLang="en-US" sz="2400" dirty="0">
                <a:latin typeface="华文中宋" panose="02010600040101010101" pitchFamily="2" charset="-122"/>
                <a:ea typeface="华文中宋" panose="02010600040101010101" pitchFamily="2" charset="-122"/>
              </a:rPr>
              <a:t>方面，其中普遍关心：</a:t>
            </a:r>
            <a:endParaRPr lang="en-US" altLang="zh-CN" sz="2400" dirty="0">
              <a:latin typeface="华文中宋" panose="02010600040101010101" pitchFamily="2" charset="-122"/>
              <a:ea typeface="华文中宋" panose="02010600040101010101" pitchFamily="2" charset="-122"/>
            </a:endParaRPr>
          </a:p>
          <a:p>
            <a:pPr>
              <a:lnSpc>
                <a:spcPct val="150000"/>
              </a:lnSpc>
            </a:pPr>
            <a:r>
              <a:rPr lang="zh-CN" altLang="en-US" sz="2400" dirty="0">
                <a:solidFill>
                  <a:srgbClr val="FF0000"/>
                </a:solidFill>
                <a:latin typeface="华文中宋" panose="02010600040101010101" pitchFamily="2" charset="-122"/>
                <a:ea typeface="华文中宋" panose="02010600040101010101" pitchFamily="2" charset="-122"/>
              </a:rPr>
              <a:t>安全性（</a:t>
            </a:r>
            <a:r>
              <a:rPr lang="en-US" altLang="zh-CN" sz="2400" dirty="0">
                <a:solidFill>
                  <a:srgbClr val="FF0000"/>
                </a:solidFill>
                <a:latin typeface="华文中宋" panose="02010600040101010101" pitchFamily="2" charset="-122"/>
                <a:ea typeface="华文中宋" panose="02010600040101010101" pitchFamily="2" charset="-122"/>
              </a:rPr>
              <a:t>87.3%</a:t>
            </a:r>
            <a:r>
              <a:rPr lang="zh-CN" altLang="en-US" sz="2400" dirty="0">
                <a:solidFill>
                  <a:srgbClr val="FF0000"/>
                </a:solidFill>
                <a:latin typeface="华文中宋" panose="02010600040101010101" pitchFamily="2" charset="-122"/>
                <a:ea typeface="华文中宋" panose="02010600040101010101" pitchFamily="2" charset="-122"/>
              </a:rPr>
              <a:t>）、出行效率（</a:t>
            </a:r>
            <a:r>
              <a:rPr lang="en-US" altLang="zh-CN" sz="2400" dirty="0">
                <a:solidFill>
                  <a:srgbClr val="FF0000"/>
                </a:solidFill>
                <a:latin typeface="华文中宋" panose="02010600040101010101" pitchFamily="2" charset="-122"/>
                <a:ea typeface="华文中宋" panose="02010600040101010101" pitchFamily="2" charset="-122"/>
              </a:rPr>
              <a:t>60.3%</a:t>
            </a:r>
            <a:r>
              <a:rPr lang="zh-CN" altLang="en-US" sz="2400" dirty="0">
                <a:solidFill>
                  <a:srgbClr val="FF0000"/>
                </a:solidFill>
                <a:latin typeface="华文中宋" panose="02010600040101010101" pitchFamily="2" charset="-122"/>
                <a:ea typeface="华文中宋" panose="02010600040101010101" pitchFamily="2" charset="-122"/>
              </a:rPr>
              <a:t>）和价格（</a:t>
            </a:r>
            <a:r>
              <a:rPr lang="en-US" altLang="zh-CN" sz="2400" dirty="0">
                <a:solidFill>
                  <a:srgbClr val="FF0000"/>
                </a:solidFill>
                <a:latin typeface="华文中宋" panose="02010600040101010101" pitchFamily="2" charset="-122"/>
                <a:ea typeface="华文中宋" panose="02010600040101010101" pitchFamily="2" charset="-122"/>
              </a:rPr>
              <a:t>53.9%</a:t>
            </a:r>
            <a:r>
              <a:rPr lang="zh-CN" altLang="en-US" sz="2400" dirty="0">
                <a:solidFill>
                  <a:srgbClr val="FF0000"/>
                </a:solidFill>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这三个因素。</a:t>
            </a:r>
          </a:p>
        </p:txBody>
      </p:sp>
      <p:pic>
        <p:nvPicPr>
          <p:cNvPr id="54" name="图片 53">
            <a:extLst>
              <a:ext uri="{FF2B5EF4-FFF2-40B4-BE49-F238E27FC236}">
                <a16:creationId xmlns:a16="http://schemas.microsoft.com/office/drawing/2014/main" id="{170B719C-0CB8-4D63-9385-7D09B3E7FCAE}"/>
              </a:ext>
            </a:extLst>
          </p:cNvPr>
          <p:cNvPicPr/>
          <p:nvPr/>
        </p:nvPicPr>
        <p:blipFill>
          <a:blip r:embed="rId2"/>
          <a:stretch>
            <a:fillRect/>
          </a:stretch>
        </p:blipFill>
        <p:spPr>
          <a:xfrm>
            <a:off x="670388" y="2909376"/>
            <a:ext cx="5445062" cy="3948624"/>
          </a:xfrm>
          <a:prstGeom prst="rect">
            <a:avLst/>
          </a:prstGeom>
          <a:ln>
            <a:solidFill>
              <a:schemeClr val="bg1">
                <a:lumMod val="75000"/>
              </a:schemeClr>
            </a:solidFill>
          </a:ln>
        </p:spPr>
      </p:pic>
    </p:spTree>
    <p:extLst>
      <p:ext uri="{BB962C8B-B14F-4D97-AF65-F5344CB8AC3E}">
        <p14:creationId xmlns:p14="http://schemas.microsoft.com/office/powerpoint/2010/main" val="9383216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39CFE9-748B-4B08-9C45-DF472DC03BFF}"/>
              </a:ext>
            </a:extLst>
          </p:cNvPr>
          <p:cNvSpPr/>
          <p:nvPr/>
        </p:nvSpPr>
        <p:spPr>
          <a:xfrm>
            <a:off x="4044877" y="1108950"/>
            <a:ext cx="1727612" cy="783430"/>
          </a:xfrm>
          <a:prstGeom prst="rect">
            <a:avLst/>
          </a:prstGeom>
          <a:solidFill>
            <a:schemeClr val="accent6">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演示研究所 SlideLab.cc">
            <a:extLst>
              <a:ext uri="{FF2B5EF4-FFF2-40B4-BE49-F238E27FC236}">
                <a16:creationId xmlns:a16="http://schemas.microsoft.com/office/drawing/2014/main" id="{2D15AE84-0B09-4484-818B-EA4DE295D699}"/>
              </a:ext>
            </a:extLst>
          </p:cNvPr>
          <p:cNvSpPr/>
          <p:nvPr/>
        </p:nvSpPr>
        <p:spPr>
          <a:xfrm>
            <a:off x="-1" y="1108949"/>
            <a:ext cx="6455385" cy="783430"/>
          </a:xfrm>
          <a:custGeom>
            <a:avLst/>
            <a:gdLst>
              <a:gd name="connsiteX0" fmla="*/ 5742028 w 5903794"/>
              <a:gd name="connsiteY0" fmla="*/ 323530 h 323530"/>
              <a:gd name="connsiteX1" fmla="*/ 0 w 5903794"/>
              <a:gd name="connsiteY1" fmla="*/ 323529 h 323530"/>
              <a:gd name="connsiteX2" fmla="*/ 0 w 5903794"/>
              <a:gd name="connsiteY2" fmla="*/ 0 h 323530"/>
              <a:gd name="connsiteX3" fmla="*/ 5742029 w 5903794"/>
              <a:gd name="connsiteY3" fmla="*/ 0 h 323530"/>
              <a:gd name="connsiteX4" fmla="*/ 5903794 w 5903794"/>
              <a:gd name="connsiteY4" fmla="*/ 161765 h 323530"/>
              <a:gd name="connsiteX5" fmla="*/ 5903793 w 5903794"/>
              <a:gd name="connsiteY5" fmla="*/ 161765 h 323530"/>
              <a:gd name="connsiteX6" fmla="*/ 5742028 w 5903794"/>
              <a:gd name="connsiteY6" fmla="*/ 323530 h 32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3794" h="323530">
                <a:moveTo>
                  <a:pt x="5742028" y="323530"/>
                </a:moveTo>
                <a:lnTo>
                  <a:pt x="0" y="323529"/>
                </a:lnTo>
                <a:lnTo>
                  <a:pt x="0" y="0"/>
                </a:lnTo>
                <a:lnTo>
                  <a:pt x="5742029" y="0"/>
                </a:lnTo>
                <a:cubicBezTo>
                  <a:pt x="5831369" y="0"/>
                  <a:pt x="5903794" y="72425"/>
                  <a:pt x="5903794" y="161765"/>
                </a:cubicBezTo>
                <a:lnTo>
                  <a:pt x="5903793" y="161765"/>
                </a:lnTo>
                <a:cubicBezTo>
                  <a:pt x="5903793" y="251105"/>
                  <a:pt x="5831368" y="323530"/>
                  <a:pt x="5742028" y="323530"/>
                </a:cubicBez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演示研究所 SlideLab.cc">
            <a:extLst>
              <a:ext uri="{FF2B5EF4-FFF2-40B4-BE49-F238E27FC236}">
                <a16:creationId xmlns:a16="http://schemas.microsoft.com/office/drawing/2014/main" id="{1DA04D2C-8899-4609-D3A6-0BD0CC0C4342}"/>
              </a:ext>
            </a:extLst>
          </p:cNvPr>
          <p:cNvSpPr/>
          <p:nvPr/>
        </p:nvSpPr>
        <p:spPr>
          <a:xfrm>
            <a:off x="11150995" y="5902035"/>
            <a:ext cx="1041005" cy="949113"/>
          </a:xfrm>
          <a:custGeom>
            <a:avLst/>
            <a:gdLst>
              <a:gd name="connsiteX0" fmla="*/ 1185139 w 1469731"/>
              <a:gd name="connsiteY0" fmla="*/ 0 h 1339994"/>
              <a:gd name="connsiteX1" fmla="*/ 1423986 w 1469731"/>
              <a:gd name="connsiteY1" fmla="*/ 24078 h 1339994"/>
              <a:gd name="connsiteX2" fmla="*/ 1469731 w 1469731"/>
              <a:gd name="connsiteY2" fmla="*/ 35840 h 1339994"/>
              <a:gd name="connsiteX3" fmla="*/ 1469731 w 1469731"/>
              <a:gd name="connsiteY3" fmla="*/ 1339994 h 1339994"/>
              <a:gd name="connsiteX4" fmla="*/ 15611 w 1469731"/>
              <a:gd name="connsiteY4" fmla="*/ 1339994 h 1339994"/>
              <a:gd name="connsiteX5" fmla="*/ 0 w 1469731"/>
              <a:gd name="connsiteY5" fmla="*/ 1185139 h 1339994"/>
              <a:gd name="connsiteX6" fmla="*/ 1185139 w 1469731"/>
              <a:gd name="connsiteY6" fmla="*/ 0 h 13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731" h="1339994">
                <a:moveTo>
                  <a:pt x="1185139" y="0"/>
                </a:moveTo>
                <a:cubicBezTo>
                  <a:pt x="1266956" y="0"/>
                  <a:pt x="1346836" y="8291"/>
                  <a:pt x="1423986" y="24078"/>
                </a:cubicBezTo>
                <a:lnTo>
                  <a:pt x="1469731" y="35840"/>
                </a:lnTo>
                <a:lnTo>
                  <a:pt x="1469731" y="1339994"/>
                </a:lnTo>
                <a:lnTo>
                  <a:pt x="15611" y="1339994"/>
                </a:lnTo>
                <a:lnTo>
                  <a:pt x="0" y="1185139"/>
                </a:lnTo>
                <a:cubicBezTo>
                  <a:pt x="0" y="530605"/>
                  <a:pt x="530605" y="0"/>
                  <a:pt x="118513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27" name="演示研究所 SlideLab.cc">
            <a:extLst>
              <a:ext uri="{FF2B5EF4-FFF2-40B4-BE49-F238E27FC236}">
                <a16:creationId xmlns:a16="http://schemas.microsoft.com/office/drawing/2014/main" id="{43AAF4E6-5FC7-4ACE-B2E9-4AE394468EF8}"/>
              </a:ext>
            </a:extLst>
          </p:cNvPr>
          <p:cNvCxnSpPr>
            <a:cxnSpLocks/>
          </p:cNvCxnSpPr>
          <p:nvPr/>
        </p:nvCxnSpPr>
        <p:spPr>
          <a:xfrm>
            <a:off x="0" y="532417"/>
            <a:ext cx="121920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8" name="演示研究所 SlideLab.cc">
            <a:extLst>
              <a:ext uri="{FF2B5EF4-FFF2-40B4-BE49-F238E27FC236}">
                <a16:creationId xmlns:a16="http://schemas.microsoft.com/office/drawing/2014/main" id="{9F8B06F4-2BD7-4C88-A067-A9F0C6D4BD53}"/>
              </a:ext>
            </a:extLst>
          </p:cNvPr>
          <p:cNvGrpSpPr/>
          <p:nvPr/>
        </p:nvGrpSpPr>
        <p:grpSpPr>
          <a:xfrm>
            <a:off x="386211" y="293743"/>
            <a:ext cx="2341757" cy="479502"/>
            <a:chOff x="970154" y="4337824"/>
            <a:chExt cx="2341757" cy="479502"/>
          </a:xfrm>
        </p:grpSpPr>
        <p:sp>
          <p:nvSpPr>
            <p:cNvPr id="29" name="演示研究所 SlideLab.cc">
              <a:extLst>
                <a:ext uri="{FF2B5EF4-FFF2-40B4-BE49-F238E27FC236}">
                  <a16:creationId xmlns:a16="http://schemas.microsoft.com/office/drawing/2014/main" id="{8F3DF5E1-31F9-46B3-806C-9B355434C238}"/>
                </a:ext>
              </a:extLst>
            </p:cNvPr>
            <p:cNvSpPr/>
            <p:nvPr/>
          </p:nvSpPr>
          <p:spPr>
            <a:xfrm>
              <a:off x="970154" y="4337824"/>
              <a:ext cx="2341757" cy="479502"/>
            </a:xfrm>
            <a:prstGeom prst="roundRect">
              <a:avLst>
                <a:gd name="adj" fmla="val 50000"/>
              </a:avLst>
            </a:prstGeom>
            <a:solidFill>
              <a:schemeClr val="accent6">
                <a:lumMod val="40000"/>
                <a:lumOff val="6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演示研究所 SlideLab.cc">
              <a:extLst>
                <a:ext uri="{FF2B5EF4-FFF2-40B4-BE49-F238E27FC236}">
                  <a16:creationId xmlns:a16="http://schemas.microsoft.com/office/drawing/2014/main" id="{C513EC4B-9E21-41E2-B555-A2FD9EF95869}"/>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1" name="演示研究所 SlideLab.cc">
              <a:extLst>
                <a:ext uri="{FF2B5EF4-FFF2-40B4-BE49-F238E27FC236}">
                  <a16:creationId xmlns:a16="http://schemas.microsoft.com/office/drawing/2014/main" id="{68DE31E4-83B5-4FBD-B051-E11C5F75A938}"/>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演示研究所 SlideLab.cc">
              <a:extLst>
                <a:ext uri="{FF2B5EF4-FFF2-40B4-BE49-F238E27FC236}">
                  <a16:creationId xmlns:a16="http://schemas.microsoft.com/office/drawing/2014/main" id="{9C4DAC0E-C024-41DA-926A-2550EAB33012}"/>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6"/>
                  </a:solidFill>
                  <a:latin typeface="MiSans Demibold" pitchFamily="2" charset="-122"/>
                  <a:ea typeface="MiSans Demibold" pitchFamily="2" charset="-122"/>
                </a:rPr>
                <a:t>初步调研</a:t>
              </a:r>
            </a:p>
          </p:txBody>
        </p:sp>
      </p:grpSp>
      <p:grpSp>
        <p:nvGrpSpPr>
          <p:cNvPr id="35" name="演示研究所 SlideLab.cc">
            <a:extLst>
              <a:ext uri="{FF2B5EF4-FFF2-40B4-BE49-F238E27FC236}">
                <a16:creationId xmlns:a16="http://schemas.microsoft.com/office/drawing/2014/main" id="{7EA1D1CC-C454-47E5-AC9C-B8EC7EC711ED}"/>
              </a:ext>
            </a:extLst>
          </p:cNvPr>
          <p:cNvGrpSpPr/>
          <p:nvPr/>
        </p:nvGrpSpPr>
        <p:grpSpPr>
          <a:xfrm>
            <a:off x="3392919" y="293743"/>
            <a:ext cx="2341757" cy="479502"/>
            <a:chOff x="970154" y="4337824"/>
            <a:chExt cx="2341757" cy="479502"/>
          </a:xfrm>
        </p:grpSpPr>
        <p:sp>
          <p:nvSpPr>
            <p:cNvPr id="36" name="演示研究所 SlideLab.cc">
              <a:extLst>
                <a:ext uri="{FF2B5EF4-FFF2-40B4-BE49-F238E27FC236}">
                  <a16:creationId xmlns:a16="http://schemas.microsoft.com/office/drawing/2014/main" id="{F8BFFB8D-81BB-4587-8802-9BAEA05931F7}"/>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7" name="演示研究所 SlideLab.cc">
              <a:extLst>
                <a:ext uri="{FF2B5EF4-FFF2-40B4-BE49-F238E27FC236}">
                  <a16:creationId xmlns:a16="http://schemas.microsoft.com/office/drawing/2014/main" id="{7C846BCA-8863-4EE8-8ECB-D92ACB396716}"/>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8" name="演示研究所 SlideLab.cc">
              <a:extLst>
                <a:ext uri="{FF2B5EF4-FFF2-40B4-BE49-F238E27FC236}">
                  <a16:creationId xmlns:a16="http://schemas.microsoft.com/office/drawing/2014/main" id="{F73D9889-9BAC-4F47-A727-E134E94002C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演示研究所 SlideLab.cc">
              <a:extLst>
                <a:ext uri="{FF2B5EF4-FFF2-40B4-BE49-F238E27FC236}">
                  <a16:creationId xmlns:a16="http://schemas.microsoft.com/office/drawing/2014/main" id="{DED0C6BA-4864-406E-9345-5FAB01FCD980}"/>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调研背景</a:t>
              </a:r>
            </a:p>
          </p:txBody>
        </p:sp>
      </p:grpSp>
      <p:grpSp>
        <p:nvGrpSpPr>
          <p:cNvPr id="40" name="演示研究所 SlideLab.cc">
            <a:extLst>
              <a:ext uri="{FF2B5EF4-FFF2-40B4-BE49-F238E27FC236}">
                <a16:creationId xmlns:a16="http://schemas.microsoft.com/office/drawing/2014/main" id="{B9A878AE-2BDD-4B66-93DC-96D9F1800FC9}"/>
              </a:ext>
            </a:extLst>
          </p:cNvPr>
          <p:cNvGrpSpPr/>
          <p:nvPr/>
        </p:nvGrpSpPr>
        <p:grpSpPr>
          <a:xfrm>
            <a:off x="6455385" y="293743"/>
            <a:ext cx="2341757" cy="479502"/>
            <a:chOff x="970154" y="4337824"/>
            <a:chExt cx="2341757" cy="479502"/>
          </a:xfrm>
        </p:grpSpPr>
        <p:sp>
          <p:nvSpPr>
            <p:cNvPr id="41" name="演示研究所 SlideLab.cc">
              <a:extLst>
                <a:ext uri="{FF2B5EF4-FFF2-40B4-BE49-F238E27FC236}">
                  <a16:creationId xmlns:a16="http://schemas.microsoft.com/office/drawing/2014/main" id="{A2BFC786-4C72-44EF-B6F8-16AA43DE393F}"/>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2" name="演示研究所 SlideLab.cc">
              <a:extLst>
                <a:ext uri="{FF2B5EF4-FFF2-40B4-BE49-F238E27FC236}">
                  <a16:creationId xmlns:a16="http://schemas.microsoft.com/office/drawing/2014/main" id="{A0B7D2D2-5B57-48F4-B083-ACD8739823E3}"/>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3" name="演示研究所 SlideLab.cc">
              <a:extLst>
                <a:ext uri="{FF2B5EF4-FFF2-40B4-BE49-F238E27FC236}">
                  <a16:creationId xmlns:a16="http://schemas.microsoft.com/office/drawing/2014/main" id="{B4B398C9-2088-4E09-9AA9-CBD79272D3A5}"/>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演示研究所 SlideLab.cc">
              <a:extLst>
                <a:ext uri="{FF2B5EF4-FFF2-40B4-BE49-F238E27FC236}">
                  <a16:creationId xmlns:a16="http://schemas.microsoft.com/office/drawing/2014/main" id="{BF1AA603-1D6D-4C90-9F6A-C987BFC5FD6F}"/>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多维分析</a:t>
              </a:r>
            </a:p>
          </p:txBody>
        </p:sp>
      </p:grpSp>
      <p:grpSp>
        <p:nvGrpSpPr>
          <p:cNvPr id="45" name="演示研究所 SlideLab.cc">
            <a:extLst>
              <a:ext uri="{FF2B5EF4-FFF2-40B4-BE49-F238E27FC236}">
                <a16:creationId xmlns:a16="http://schemas.microsoft.com/office/drawing/2014/main" id="{235FF795-9D1E-4C29-A195-39D4ED212D1C}"/>
              </a:ext>
            </a:extLst>
          </p:cNvPr>
          <p:cNvGrpSpPr/>
          <p:nvPr/>
        </p:nvGrpSpPr>
        <p:grpSpPr>
          <a:xfrm>
            <a:off x="9517852" y="293743"/>
            <a:ext cx="2341757" cy="479502"/>
            <a:chOff x="970154" y="4337824"/>
            <a:chExt cx="2341757" cy="479502"/>
          </a:xfrm>
        </p:grpSpPr>
        <p:sp>
          <p:nvSpPr>
            <p:cNvPr id="46" name="演示研究所 SlideLab.cc">
              <a:extLst>
                <a:ext uri="{FF2B5EF4-FFF2-40B4-BE49-F238E27FC236}">
                  <a16:creationId xmlns:a16="http://schemas.microsoft.com/office/drawing/2014/main" id="{951886DC-62FD-42D5-9E4C-D1A2D557FB4A}"/>
                </a:ext>
              </a:extLst>
            </p:cNvPr>
            <p:cNvSpPr/>
            <p:nvPr/>
          </p:nvSpPr>
          <p:spPr>
            <a:xfrm>
              <a:off x="970154" y="4337824"/>
              <a:ext cx="2341757" cy="479502"/>
            </a:xfrm>
            <a:prstGeom prst="roundRect">
              <a:avLst>
                <a:gd name="adj" fmla="val 50000"/>
              </a:avLst>
            </a:prstGeom>
            <a:solidFill>
              <a:schemeClr val="accent1">
                <a:lumMod val="20000"/>
                <a:lumOff val="80000"/>
              </a:schemeClr>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7" name="演示研究所 SlideLab.cc">
              <a:extLst>
                <a:ext uri="{FF2B5EF4-FFF2-40B4-BE49-F238E27FC236}">
                  <a16:creationId xmlns:a16="http://schemas.microsoft.com/office/drawing/2014/main" id="{AD839C93-605F-4A7D-A0BE-C1BCD78DB0B2}"/>
                </a:ext>
              </a:extLst>
            </p:cNvPr>
            <p:cNvSpPr/>
            <p:nvPr/>
          </p:nvSpPr>
          <p:spPr>
            <a:xfrm>
              <a:off x="1025913" y="4382429"/>
              <a:ext cx="401444" cy="401444"/>
            </a:xfrm>
            <a:prstGeom prst="ellipse">
              <a:avLst/>
            </a:pr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演示研究所 SlideLab.cc">
              <a:extLst>
                <a:ext uri="{FF2B5EF4-FFF2-40B4-BE49-F238E27FC236}">
                  <a16:creationId xmlns:a16="http://schemas.microsoft.com/office/drawing/2014/main" id="{8312E3C7-7C1D-4ADE-B96F-52E678944961}"/>
                </a:ext>
              </a:extLst>
            </p:cNvPr>
            <p:cNvCxnSpPr/>
            <p:nvPr/>
          </p:nvCxnSpPr>
          <p:spPr>
            <a:xfrm>
              <a:off x="1126273" y="4571999"/>
              <a:ext cx="189571"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9" name="演示研究所 SlideLab.cc">
              <a:extLst>
                <a:ext uri="{FF2B5EF4-FFF2-40B4-BE49-F238E27FC236}">
                  <a16:creationId xmlns:a16="http://schemas.microsoft.com/office/drawing/2014/main" id="{02284ECC-AB17-4849-AA56-78349E053749}"/>
                </a:ext>
              </a:extLst>
            </p:cNvPr>
            <p:cNvSpPr txBox="1"/>
            <p:nvPr/>
          </p:nvSpPr>
          <p:spPr>
            <a:xfrm>
              <a:off x="1375976" y="4393507"/>
              <a:ext cx="1930857" cy="400110"/>
            </a:xfrm>
            <a:prstGeom prst="rect">
              <a:avLst/>
            </a:prstGeom>
            <a:noFill/>
          </p:spPr>
          <p:txBody>
            <a:bodyPr vert="horz" wrap="square" rtlCol="0">
              <a:spAutoFit/>
            </a:bodyPr>
            <a:lstStyle>
              <a:defPPr>
                <a:defRPr lang="zh-CN"/>
              </a:defPPr>
              <a:lvl1pPr>
                <a:defRPr sz="1200">
                  <a:solidFill>
                    <a:srgbClr val="A0DD6D"/>
                  </a:solidFill>
                  <a:latin typeface="+mj-ea"/>
                  <a:ea typeface="+mj-ea"/>
                </a:defRPr>
              </a:lvl1pPr>
            </a:lstStyle>
            <a:p>
              <a:pPr algn="ctr"/>
              <a:r>
                <a:rPr lang="zh-CN" altLang="en-US" sz="2000" b="1" dirty="0">
                  <a:solidFill>
                    <a:schemeClr val="accent1"/>
                  </a:solidFill>
                  <a:latin typeface="MiSans Demibold" pitchFamily="2" charset="-122"/>
                  <a:ea typeface="MiSans Demibold" pitchFamily="2" charset="-122"/>
                </a:rPr>
                <a:t>未来展望</a:t>
              </a:r>
            </a:p>
          </p:txBody>
        </p:sp>
      </p:grpSp>
      <p:sp>
        <p:nvSpPr>
          <p:cNvPr id="53" name="矩形 52">
            <a:extLst>
              <a:ext uri="{FF2B5EF4-FFF2-40B4-BE49-F238E27FC236}">
                <a16:creationId xmlns:a16="http://schemas.microsoft.com/office/drawing/2014/main" id="{B756F6DB-817A-4788-B168-12ACED7E4CBC}"/>
              </a:ext>
            </a:extLst>
          </p:cNvPr>
          <p:cNvSpPr/>
          <p:nvPr/>
        </p:nvSpPr>
        <p:spPr>
          <a:xfrm>
            <a:off x="441970" y="1208344"/>
            <a:ext cx="5298245" cy="523220"/>
          </a:xfrm>
          <a:prstGeom prst="rect">
            <a:avLst/>
          </a:prstGeom>
          <a:noFill/>
        </p:spPr>
        <p:txBody>
          <a:bodyPr wrap="none" lIns="91440" tIns="45720" rIns="91440" bIns="45720">
            <a:spAutoFit/>
          </a:bodyPr>
          <a:lstStyle/>
          <a:p>
            <a:pPr algn="ctr"/>
            <a:r>
              <a:rPr lang="zh-CN" altLang="en-US" sz="2800" b="0" cap="none" spc="0" dirty="0">
                <a:ln w="0"/>
                <a:solidFill>
                  <a:schemeClr val="accent1"/>
                </a:solidFill>
                <a:latin typeface="华文中宋" panose="02010600040101010101" pitchFamily="2" charset="-122"/>
                <a:ea typeface="华文中宋" panose="02010600040101010101" pitchFamily="2" charset="-122"/>
              </a:rPr>
              <a:t>调研方式：问卷调研</a:t>
            </a:r>
            <a:r>
              <a:rPr lang="en-US" altLang="zh-CN" sz="2800" b="0" cap="none" spc="0" dirty="0">
                <a:ln w="0"/>
                <a:solidFill>
                  <a:schemeClr val="accent1"/>
                </a:solidFill>
                <a:latin typeface="华文中宋" panose="02010600040101010101" pitchFamily="2" charset="-122"/>
                <a:ea typeface="华文中宋" panose="02010600040101010101" pitchFamily="2" charset="-122"/>
              </a:rPr>
              <a:t> + </a:t>
            </a:r>
            <a:r>
              <a:rPr lang="zh-CN" altLang="en-US" sz="2800" cap="none" spc="0" dirty="0">
                <a:ln w="0"/>
                <a:solidFill>
                  <a:schemeClr val="accent1"/>
                </a:solidFill>
                <a:latin typeface="华文中宋" panose="02010600040101010101" pitchFamily="2" charset="-122"/>
                <a:ea typeface="华文中宋" panose="02010600040101010101" pitchFamily="2" charset="-122"/>
              </a:rPr>
              <a:t>网络文献</a:t>
            </a:r>
          </a:p>
        </p:txBody>
      </p:sp>
      <p:sp>
        <p:nvSpPr>
          <p:cNvPr id="52" name="文本框 51">
            <a:extLst>
              <a:ext uri="{FF2B5EF4-FFF2-40B4-BE49-F238E27FC236}">
                <a16:creationId xmlns:a16="http://schemas.microsoft.com/office/drawing/2014/main" id="{C37A4A5E-9976-44BD-9C62-CC27231355FC}"/>
              </a:ext>
            </a:extLst>
          </p:cNvPr>
          <p:cNvSpPr txBox="1"/>
          <p:nvPr/>
        </p:nvSpPr>
        <p:spPr>
          <a:xfrm>
            <a:off x="564842" y="2937859"/>
            <a:ext cx="5837955" cy="2427588"/>
          </a:xfrm>
          <a:prstGeom prst="rect">
            <a:avLst/>
          </a:prstGeom>
          <a:noFill/>
        </p:spPr>
        <p:txBody>
          <a:bodyPr wrap="square">
            <a:spAutoFit/>
          </a:bodyPr>
          <a:lstStyle/>
          <a:p>
            <a:pPr marL="457200" indent="-457200">
              <a:lnSpc>
                <a:spcPct val="150000"/>
              </a:lnSpc>
              <a:buFont typeface="Wingdings" panose="05000000000000000000" pitchFamily="2" charset="2"/>
              <a:buChar char="u"/>
            </a:pPr>
            <a:r>
              <a:rPr lang="zh-CN" altLang="en-US" sz="3200" dirty="0">
                <a:latin typeface="华文中宋" panose="02010600040101010101" pitchFamily="2" charset="-122"/>
                <a:ea typeface="华文中宋" panose="02010600040101010101" pitchFamily="2" charset="-122"/>
              </a:rPr>
              <a:t> 未来的无人驾驶？</a:t>
            </a:r>
            <a:endParaRPr lang="en-US" altLang="zh-CN" sz="3200" dirty="0">
              <a:latin typeface="华文中宋" panose="02010600040101010101" pitchFamily="2" charset="-122"/>
              <a:ea typeface="华文中宋" panose="02010600040101010101" pitchFamily="2" charset="-122"/>
            </a:endParaRPr>
          </a:p>
          <a:p>
            <a:pPr>
              <a:lnSpc>
                <a:spcPct val="150000"/>
              </a:lnSpc>
            </a:pPr>
            <a:endParaRPr lang="en-US" altLang="zh-CN" sz="2400" dirty="0">
              <a:latin typeface="华文中宋" panose="02010600040101010101" pitchFamily="2" charset="-122"/>
              <a:ea typeface="华文中宋" panose="02010600040101010101" pitchFamily="2" charset="-122"/>
            </a:endParaRPr>
          </a:p>
          <a:p>
            <a:pPr>
              <a:lnSpc>
                <a:spcPct val="150000"/>
              </a:lnSpc>
            </a:pPr>
            <a:r>
              <a:rPr lang="zh-CN" altLang="en-US" sz="2400" dirty="0">
                <a:latin typeface="华文中宋" panose="02010600040101010101" pitchFamily="2" charset="-122"/>
                <a:ea typeface="华文中宋" panose="02010600040101010101" pitchFamily="2" charset="-122"/>
              </a:rPr>
              <a:t>对于无人驾驶未来的发展，</a:t>
            </a:r>
            <a:endParaRPr lang="en-US" altLang="zh-CN" sz="2400" dirty="0">
              <a:latin typeface="华文中宋" panose="02010600040101010101" pitchFamily="2" charset="-122"/>
              <a:ea typeface="华文中宋" panose="02010600040101010101" pitchFamily="2" charset="-122"/>
            </a:endParaRPr>
          </a:p>
          <a:p>
            <a:pPr>
              <a:lnSpc>
                <a:spcPct val="150000"/>
              </a:lnSpc>
            </a:pPr>
            <a:r>
              <a:rPr lang="zh-CN" altLang="en-US" sz="2400" dirty="0">
                <a:latin typeface="华文中宋" panose="02010600040101010101" pitchFamily="2" charset="-122"/>
                <a:ea typeface="华文中宋" panose="02010600040101010101" pitchFamily="2" charset="-122"/>
              </a:rPr>
              <a:t>正、负面意见的分布呈现得</a:t>
            </a:r>
            <a:r>
              <a:rPr lang="zh-CN" altLang="en-US" sz="2400" dirty="0">
                <a:solidFill>
                  <a:srgbClr val="FF0000"/>
                </a:solidFill>
                <a:latin typeface="华文中宋" panose="02010600040101010101" pitchFamily="2" charset="-122"/>
                <a:ea typeface="华文中宋" panose="02010600040101010101" pitchFamily="2" charset="-122"/>
              </a:rPr>
              <a:t>较为平衡</a:t>
            </a:r>
            <a:r>
              <a:rPr lang="zh-CN" altLang="en-US" sz="2400" dirty="0">
                <a:latin typeface="华文中宋" panose="02010600040101010101" pitchFamily="2" charset="-122"/>
                <a:ea typeface="华文中宋" panose="02010600040101010101" pitchFamily="2" charset="-122"/>
              </a:rPr>
              <a:t>。</a:t>
            </a:r>
          </a:p>
        </p:txBody>
      </p:sp>
      <p:pic>
        <p:nvPicPr>
          <p:cNvPr id="33" name="图片 32">
            <a:extLst>
              <a:ext uri="{FF2B5EF4-FFF2-40B4-BE49-F238E27FC236}">
                <a16:creationId xmlns:a16="http://schemas.microsoft.com/office/drawing/2014/main" id="{CDE1F1DD-9BBE-4EBD-A92F-0A64F57D3227}"/>
              </a:ext>
            </a:extLst>
          </p:cNvPr>
          <p:cNvPicPr/>
          <p:nvPr/>
        </p:nvPicPr>
        <p:blipFill>
          <a:blip r:embed="rId2"/>
          <a:stretch>
            <a:fillRect/>
          </a:stretch>
        </p:blipFill>
        <p:spPr>
          <a:xfrm>
            <a:off x="6611504" y="1208345"/>
            <a:ext cx="5580496" cy="5642804"/>
          </a:xfrm>
          <a:prstGeom prst="rect">
            <a:avLst/>
          </a:prstGeom>
          <a:ln>
            <a:noFill/>
          </a:ln>
        </p:spPr>
      </p:pic>
    </p:spTree>
    <p:extLst>
      <p:ext uri="{BB962C8B-B14F-4D97-AF65-F5344CB8AC3E}">
        <p14:creationId xmlns:p14="http://schemas.microsoft.com/office/powerpoint/2010/main" val="34483703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主题​​">
  <a:themeElements>
    <a:clrScheme name="自定义 91">
      <a:dk1>
        <a:srgbClr val="000000"/>
      </a:dk1>
      <a:lt1>
        <a:srgbClr val="FFFFFF"/>
      </a:lt1>
      <a:dk2>
        <a:srgbClr val="44546A"/>
      </a:dk2>
      <a:lt2>
        <a:srgbClr val="E7E6E6"/>
      </a:lt2>
      <a:accent1>
        <a:srgbClr val="6D68E4"/>
      </a:accent1>
      <a:accent2>
        <a:srgbClr val="2146C7"/>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200</TotalTime>
  <Words>1056</Words>
  <Application>Microsoft Office PowerPoint</Application>
  <PresentationFormat>宽屏</PresentationFormat>
  <Paragraphs>142</Paragraphs>
  <Slides>17</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等线</vt:lpstr>
      <vt:lpstr>华文中宋</vt:lpstr>
      <vt:lpstr>MiSans Normal</vt:lpstr>
      <vt:lpstr>MiSans Heavy</vt:lpstr>
      <vt:lpstr>Wingdings</vt:lpstr>
      <vt:lpstr>MiSans Semibold</vt:lpstr>
      <vt:lpstr>Arial</vt:lpstr>
      <vt:lpstr>字体家AI造字剑客</vt:lpstr>
      <vt:lpstr>MiSans Demibold</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Jaser Li</cp:lastModifiedBy>
  <cp:revision>56</cp:revision>
  <dcterms:created xsi:type="dcterms:W3CDTF">2023-02-21T04:20:28Z</dcterms:created>
  <dcterms:modified xsi:type="dcterms:W3CDTF">2024-11-11T15:16:02Z</dcterms:modified>
</cp:coreProperties>
</file>