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340" r:id="rId3"/>
    <p:sldId id="347" r:id="rId4"/>
    <p:sldId id="353" r:id="rId5"/>
    <p:sldId id="354" r:id="rId6"/>
    <p:sldId id="352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8" r:id="rId18"/>
    <p:sldId id="365" r:id="rId19"/>
    <p:sldId id="366" r:id="rId20"/>
    <p:sldId id="367" r:id="rId21"/>
    <p:sldId id="369" r:id="rId22"/>
    <p:sldId id="370" r:id="rId23"/>
    <p:sldId id="371" r:id="rId24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CC"/>
    <a:srgbClr val="00FF00"/>
    <a:srgbClr val="FF3300"/>
    <a:srgbClr val="663300"/>
    <a:srgbClr val="CC6600"/>
    <a:srgbClr val="FFFF00"/>
    <a:srgbClr val="CC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06"/>
    <p:restoredTop sz="94139"/>
  </p:normalViewPr>
  <p:slideViewPr>
    <p:cSldViewPr showGuides="1">
      <p:cViewPr>
        <p:scale>
          <a:sx n="75" d="100"/>
          <a:sy n="75" d="100"/>
        </p:scale>
        <p:origin x="-420" y="-72"/>
      </p:cViewPr>
      <p:guideLst>
        <p:guide orient="horz" pos="2160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4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lnSpc>
                <a:spcPct val="100000"/>
              </a:lnSpc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850" y="6532563"/>
            <a:ext cx="1873250" cy="13652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l" defTabSz="7620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 typeface="Symbol" panose="05050102010706020507" pitchFamily="18" charset="2"/>
              <a:buChar char="ã"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UFSOFT 2003  Corporate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125" name="Picture 5" descr="logo3 拷贝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63" y="6097588"/>
            <a:ext cx="4011612" cy="357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Picture 6" descr="135拷贝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4141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95288" y="6524625"/>
            <a:ext cx="5740400" cy="13652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l" defTabSz="7620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 typeface="Symbol" panose="05050102010706020507" pitchFamily="18" charset="2"/>
              <a:buChar char="ã"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UFSOFT 2003  Corporate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128" name="Picture 8" descr="logo3 拷贝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3" y="6059488"/>
            <a:ext cx="4443412" cy="395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23850" y="6532563"/>
            <a:ext cx="1873250" cy="13652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l" defTabSz="7620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 typeface="Symbol" panose="05050102010706020507" pitchFamily="18" charset="2"/>
              <a:buChar char="ã"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UFSOFT 2003  Corporate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130" name="Picture 10" descr="logo3 拷贝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16463" y="6097588"/>
            <a:ext cx="4011612" cy="357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1" name="Picture 11" descr="135拷贝a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295400"/>
            <a:ext cx="9144000" cy="4141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95288" y="6524625"/>
            <a:ext cx="5740400" cy="13652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l" defTabSz="7620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 typeface="Symbol" panose="05050102010706020507" pitchFamily="18" charset="2"/>
              <a:buChar char="ã"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UFSOFT 2003  Corporate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133" name="Picture 13" descr="logo3 拷贝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00563" y="6059488"/>
            <a:ext cx="4443412" cy="395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7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549275"/>
            <a:ext cx="7778750" cy="1470025"/>
          </a:xfrm>
        </p:spPr>
        <p:txBody>
          <a:bodyPr/>
          <a:lstStyle>
            <a:lvl1pPr>
              <a:defRPr sz="65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0" y="5029200"/>
            <a:ext cx="3200400" cy="105568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3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60350"/>
            <a:ext cx="2051050" cy="57610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260350"/>
            <a:ext cx="6005512" cy="57610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3990975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268413"/>
            <a:ext cx="3992562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vmlDrawing" Target="../drawings/vmlDrawing1.vml"/><Relationship Id="rId15" Type="http://schemas.openxmlformats.org/officeDocument/2006/relationships/image" Target="../media/image6.png"/><Relationship Id="rId14" Type="http://schemas.openxmlformats.org/officeDocument/2006/relationships/image" Target="../media/image5.png"/><Relationship Id="rId13" Type="http://schemas.openxmlformats.org/officeDocument/2006/relationships/oleObject" Target="../embeddings/oleObject1.bin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8" name="Picture 1026" descr="13509022 拷贝"/>
          <p:cNvPicPr>
            <a:picLocks noChangeAspect="1"/>
          </p:cNvPicPr>
          <p:nvPr/>
        </p:nvPicPr>
        <p:blipFill>
          <a:blip r:embed="rId12"/>
          <a:srcRect b="38681"/>
          <a:stretch>
            <a:fillRect/>
          </a:stretch>
        </p:blipFill>
        <p:spPr>
          <a:xfrm>
            <a:off x="0" y="0"/>
            <a:ext cx="9144000" cy="782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9" name="Rectangle 1027"/>
          <p:cNvSpPr>
            <a:spLocks noGrp="1"/>
          </p:cNvSpPr>
          <p:nvPr>
            <p:ph type="title"/>
          </p:nvPr>
        </p:nvSpPr>
        <p:spPr>
          <a:xfrm>
            <a:off x="395288" y="260350"/>
            <a:ext cx="6851650" cy="5619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Rectangle 1028"/>
          <p:cNvSpPr>
            <a:spLocks noGrp="1"/>
          </p:cNvSpPr>
          <p:nvPr>
            <p:ph type="body" idx="1"/>
          </p:nvPr>
        </p:nvSpPr>
        <p:spPr>
          <a:xfrm>
            <a:off x="468313" y="1268413"/>
            <a:ext cx="8135937" cy="47529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aphicFrame>
        <p:nvGraphicFramePr>
          <p:cNvPr id="1026" name="Object 1030"/>
          <p:cNvGraphicFramePr/>
          <p:nvPr/>
        </p:nvGraphicFramePr>
        <p:xfrm>
          <a:off x="0" y="762000"/>
          <a:ext cx="914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5495925" imgH="333375" progId="PBrush">
                  <p:embed/>
                </p:oleObj>
              </mc:Choice>
              <mc:Fallback>
                <p:oleObj name="" r:id="rId13" imgW="5495925" imgH="333375" progId="PBrush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762000"/>
                        <a:ext cx="91440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d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15"/>
        </a:buBlip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2355" name="Rectangle 3"/>
          <p:cNvSpPr/>
          <p:nvPr/>
        </p:nvSpPr>
        <p:spPr>
          <a:xfrm>
            <a:off x="1871663" y="800100"/>
            <a:ext cx="53594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zh-CN" sz="2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第一节</a:t>
            </a:r>
            <a:r>
              <a:rPr lang="en-US" altLang="zh-CN" sz="2800" b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zh-CN" altLang="zh-CN" sz="2800" b="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创业企业概况与规则介绍</a:t>
            </a:r>
            <a:endParaRPr lang="zh-CN" altLang="en-US" sz="2800" b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147" name="Rectangle 27"/>
          <p:cNvSpPr/>
          <p:nvPr/>
        </p:nvSpPr>
        <p:spPr>
          <a:xfrm>
            <a:off x="287338" y="80963"/>
            <a:ext cx="8548687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第四章 “商战”电子沙盘的创业运营仿真实战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9" name="TextBox 14"/>
          <p:cNvSpPr txBox="1"/>
          <p:nvPr/>
        </p:nvSpPr>
        <p:spPr>
          <a:xfrm>
            <a:off x="250825" y="1376363"/>
            <a:ext cx="87503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80000"/>
              </a:lnSpc>
            </a:pPr>
            <a:r>
              <a:rPr lang="zh-CN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创业企业就只有股东注册资金一项，一般为</a:t>
            </a:r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600</a:t>
            </a:r>
            <a:r>
              <a:rPr lang="zh-CN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万（</a:t>
            </a:r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600W</a:t>
            </a:r>
            <a:r>
              <a:rPr lang="zh-CN" altLang="zh-CN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）元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52" name="TextBox 14"/>
          <p:cNvSpPr txBox="1"/>
          <p:nvPr/>
        </p:nvSpPr>
        <p:spPr>
          <a:xfrm>
            <a:off x="2411413" y="6416675"/>
            <a:ext cx="4608512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8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  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教师端规则设置启动图 </a:t>
            </a:r>
            <a:endParaRPr lang="zh-CN" altLang="en-US" sz="24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153" name="图片 6152"/>
          <p:cNvPicPr>
            <a:picLocks noChangeAspect="1"/>
          </p:cNvPicPr>
          <p:nvPr/>
        </p:nvPicPr>
        <p:blipFill>
          <a:blip r:embed="rId1"/>
          <a:srcRect t="15749" b="18701"/>
          <a:stretch>
            <a:fillRect/>
          </a:stretch>
        </p:blipFill>
        <p:spPr>
          <a:xfrm>
            <a:off x="107950" y="1773238"/>
            <a:ext cx="8964613" cy="4605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4" name="图片 6153"/>
          <p:cNvPicPr>
            <a:picLocks noChangeAspect="1"/>
          </p:cNvPicPr>
          <p:nvPr/>
        </p:nvPicPr>
        <p:blipFill>
          <a:blip r:embed="rId2"/>
          <a:srcRect t="6915" b="6915"/>
          <a:stretch>
            <a:fillRect/>
          </a:stretch>
        </p:blipFill>
        <p:spPr>
          <a:xfrm>
            <a:off x="3492500" y="2457450"/>
            <a:ext cx="5003800" cy="2197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TextBox 14"/>
          <p:cNvSpPr txBox="1"/>
          <p:nvPr/>
        </p:nvSpPr>
        <p:spPr>
          <a:xfrm>
            <a:off x="1547813" y="6308725"/>
            <a:ext cx="6300787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8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4-5 “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商战”学生端的查询规则结果（续）</a:t>
            </a:r>
            <a:endParaRPr lang="en-US" altLang="zh-CN" sz="240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9397" name="图片 593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00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TextBox 14"/>
          <p:cNvSpPr txBox="1"/>
          <p:nvPr/>
        </p:nvSpPr>
        <p:spPr>
          <a:xfrm>
            <a:off x="1547813" y="6308725"/>
            <a:ext cx="6300787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8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4-5 “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商战”学生端的查询规则结果（续）</a:t>
            </a:r>
            <a:endParaRPr lang="en-US" altLang="zh-CN" sz="240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0420" name="图片 604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372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TextBox 14"/>
          <p:cNvSpPr txBox="1"/>
          <p:nvPr/>
        </p:nvSpPr>
        <p:spPr>
          <a:xfrm>
            <a:off x="179388" y="6308725"/>
            <a:ext cx="8605837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8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4-6 “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商战”学生端的市场预测信息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注：实际订单有微调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</a:t>
            </a:r>
            <a:endParaRPr lang="en-US" altLang="zh-CN" sz="180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1444" name="图片 614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372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TextBox 14"/>
          <p:cNvSpPr txBox="1"/>
          <p:nvPr/>
        </p:nvSpPr>
        <p:spPr>
          <a:xfrm>
            <a:off x="179388" y="6308725"/>
            <a:ext cx="8605837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0" hangingPunct="0">
              <a:lnSpc>
                <a:spcPct val="8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4-6 “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商战”学生端的市场预测信息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续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</a:t>
            </a:r>
            <a:endParaRPr lang="en-US" altLang="zh-CN" sz="180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2468" name="图片 624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372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TextBox 14"/>
          <p:cNvSpPr txBox="1"/>
          <p:nvPr/>
        </p:nvSpPr>
        <p:spPr>
          <a:xfrm>
            <a:off x="179388" y="6308725"/>
            <a:ext cx="8605837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0" hangingPunct="0">
              <a:lnSpc>
                <a:spcPct val="8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4-6 “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商战”学生端的市场预测信息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续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</a:t>
            </a:r>
            <a:endParaRPr lang="en-US" altLang="zh-CN" sz="180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3493" name="图片 634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176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标题 64513"/>
          <p:cNvSpPr>
            <a:spLocks noGrp="1"/>
          </p:cNvSpPr>
          <p:nvPr>
            <p:ph type="title"/>
          </p:nvPr>
        </p:nvSpPr>
        <p:spPr>
          <a:xfrm>
            <a:off x="71438" y="115888"/>
            <a:ext cx="8964612" cy="561975"/>
          </a:xfrm>
        </p:spPr>
        <p:txBody>
          <a:bodyPr anchor="ctr" anchorCtr="0"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第二节 “商战”电子沙盘创业运营仿真流程示例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64515" name="文本占位符 64514"/>
          <p:cNvSpPr>
            <a:spLocks noGrp="1"/>
          </p:cNvSpPr>
          <p:nvPr>
            <p:ph type="body" idx="1"/>
          </p:nvPr>
        </p:nvSpPr>
        <p:spPr>
          <a:xfrm>
            <a:off x="1836738" y="6165850"/>
            <a:ext cx="5580062" cy="431800"/>
          </a:xfrm>
        </p:spPr>
        <p:txBody>
          <a:bodyPr lIns="0" tIns="0" rIns="0" bIns="0"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4-7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年初运营流程图</a:t>
            </a:r>
            <a:endParaRPr lang="zh-CN" altLang="en-US" dirty="0"/>
          </a:p>
        </p:txBody>
      </p:sp>
      <p:sp>
        <p:nvSpPr>
          <p:cNvPr id="64517" name="矩形 64516"/>
          <p:cNvSpPr/>
          <p:nvPr/>
        </p:nvSpPr>
        <p:spPr>
          <a:xfrm>
            <a:off x="0" y="31416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64520" name="图片 645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4184650"/>
            <a:ext cx="9109075" cy="1800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24" name="矩形 64523"/>
          <p:cNvSpPr/>
          <p:nvPr/>
        </p:nvSpPr>
        <p:spPr>
          <a:xfrm>
            <a:off x="107950" y="944563"/>
            <a:ext cx="4356100" cy="396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一、全年运营流程简介</a:t>
            </a:r>
            <a:endParaRPr lang="zh-CN" altLang="en-US" sz="2800" dirty="0"/>
          </a:p>
        </p:txBody>
      </p:sp>
      <p:sp>
        <p:nvSpPr>
          <p:cNvPr id="64525" name="矩形 64524"/>
          <p:cNvSpPr/>
          <p:nvPr/>
        </p:nvSpPr>
        <p:spPr>
          <a:xfrm>
            <a:off x="107950" y="1592263"/>
            <a:ext cx="8893175" cy="25923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（一）年初运营流程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正常的年初企业运营过程包括年度规划（无需在系统内操作）、投放广告、支付广告费、支付所得税、参加订货会、长期贷款，具体流程参见图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4-7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。第一年年初创企业仅有注册资本，所有资源都需从头开始准备，暂无产品销售，只有进行长期贷款一项，见图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4-8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。此后点击“当季开始”就进入下一个操作界面，见图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4-9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，此时不能再进行当年长期贷款。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标题 69633"/>
          <p:cNvSpPr>
            <a:spLocks noGrp="1"/>
          </p:cNvSpPr>
          <p:nvPr>
            <p:ph type="title"/>
          </p:nvPr>
        </p:nvSpPr>
        <p:spPr>
          <a:xfrm>
            <a:off x="71438" y="115888"/>
            <a:ext cx="8964612" cy="561975"/>
          </a:xfrm>
        </p:spPr>
        <p:txBody>
          <a:bodyPr anchor="ctr" anchorCtr="0"/>
          <a:p>
            <a:pPr algn="ctr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 （一）年初运营流程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69635" name="文本占位符 69634"/>
          <p:cNvSpPr>
            <a:spLocks noGrp="1"/>
          </p:cNvSpPr>
          <p:nvPr>
            <p:ph type="body" idx="1"/>
          </p:nvPr>
        </p:nvSpPr>
        <p:spPr>
          <a:xfrm>
            <a:off x="863600" y="6165850"/>
            <a:ext cx="7451725" cy="396875"/>
          </a:xfrm>
        </p:spPr>
        <p:txBody>
          <a:bodyPr lIns="0" tIns="0" rIns="0" bIns="0"/>
          <a:p>
            <a:pPr algn="ctr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4-8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第一年年初运营“长期贷款”和“当季开始”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69636" name="矩形 69635"/>
          <p:cNvSpPr/>
          <p:nvPr/>
        </p:nvSpPr>
        <p:spPr>
          <a:xfrm>
            <a:off x="0" y="31416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69641" name="图片 696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463" y="1016000"/>
            <a:ext cx="8928100" cy="4895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9" name="文本占位符 65538"/>
          <p:cNvSpPr>
            <a:spLocks noGrp="1"/>
          </p:cNvSpPr>
          <p:nvPr>
            <p:ph type="body" idx="1"/>
          </p:nvPr>
        </p:nvSpPr>
        <p:spPr>
          <a:xfrm>
            <a:off x="468313" y="6345238"/>
            <a:ext cx="8135937" cy="396875"/>
          </a:xfrm>
        </p:spPr>
        <p:txBody>
          <a:bodyPr lIns="0" tIns="0" rIns="0" bIns="0"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4-9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第一年年初点击“当季开始”后进入第一季运营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5540" name="图片 655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372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7" name="文本占位符 67586"/>
          <p:cNvSpPr>
            <a:spLocks noGrp="1"/>
          </p:cNvSpPr>
          <p:nvPr>
            <p:ph type="body" idx="1"/>
          </p:nvPr>
        </p:nvSpPr>
        <p:spPr>
          <a:xfrm>
            <a:off x="468313" y="6426200"/>
            <a:ext cx="8135937" cy="431800"/>
          </a:xfrm>
        </p:spPr>
        <p:txBody>
          <a:bodyPr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4-10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每季度企业运营流程图</a:t>
            </a:r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67588" name="图片 675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0713"/>
            <a:ext cx="9144000" cy="57388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590" name="标题 67589"/>
          <p:cNvSpPr>
            <a:spLocks noGrp="1"/>
          </p:cNvSpPr>
          <p:nvPr>
            <p:ph type="title"/>
          </p:nvPr>
        </p:nvSpPr>
        <p:spPr>
          <a:xfrm>
            <a:off x="1068388" y="0"/>
            <a:ext cx="6851650" cy="561975"/>
          </a:xfrm>
        </p:spPr>
        <p:txBody>
          <a:bodyPr anchor="ctr" anchorCtr="0"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（二）每季度内运营流程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2" name="圆角矩形 1"/>
          <p:cNvSpPr/>
          <p:nvPr/>
        </p:nvSpPr>
        <p:spPr>
          <a:xfrm>
            <a:off x="3491865" y="5625465"/>
            <a:ext cx="1800225" cy="791845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2484120" y="5250815"/>
            <a:ext cx="899795" cy="5543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标题 68609"/>
          <p:cNvSpPr>
            <a:spLocks noGrp="1"/>
          </p:cNvSpPr>
          <p:nvPr>
            <p:ph type="title"/>
          </p:nvPr>
        </p:nvSpPr>
        <p:spPr>
          <a:xfrm>
            <a:off x="1068388" y="0"/>
            <a:ext cx="6851650" cy="561975"/>
          </a:xfrm>
        </p:spPr>
        <p:txBody>
          <a:bodyPr anchor="ctr" anchorCtr="0"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（三）年末操作流程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68611" name="文本占位符 68610"/>
          <p:cNvSpPr>
            <a:spLocks noGrp="1"/>
          </p:cNvSpPr>
          <p:nvPr>
            <p:ph type="body" idx="1"/>
          </p:nvPr>
        </p:nvSpPr>
        <p:spPr>
          <a:xfrm>
            <a:off x="479425" y="2817813"/>
            <a:ext cx="8135938" cy="395287"/>
          </a:xfrm>
        </p:spPr>
        <p:txBody>
          <a:bodyPr/>
          <a:p>
            <a:pPr algn="ctr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4-11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企业年末经营流程图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68613" name="矩形 68612"/>
          <p:cNvSpPr/>
          <p:nvPr/>
        </p:nvSpPr>
        <p:spPr>
          <a:xfrm>
            <a:off x="0" y="30813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8614" name="矩形 68613"/>
          <p:cNvSpPr/>
          <p:nvPr/>
        </p:nvSpPr>
        <p:spPr>
          <a:xfrm>
            <a:off x="1079500" y="3271838"/>
            <a:ext cx="6851650" cy="5619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</a:lstStyle>
          <a:p>
            <a:pPr lvl="0"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（四）流程外运营操作  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8615" name="文本框 68614"/>
          <p:cNvSpPr txBox="1"/>
          <p:nvPr/>
        </p:nvSpPr>
        <p:spPr>
          <a:xfrm>
            <a:off x="647700" y="3933825"/>
            <a:ext cx="8208963" cy="1309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除上述运营操作外，企业随时可进行以下下运营操作，参见图</a:t>
            </a:r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4-12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。注意：为了保证企业按规则经营，系统限制了各组企业在参加竞单会过程中进行紧急采购和间谍操作。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8616" name="图片 686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265738"/>
            <a:ext cx="9144000" cy="828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8617" name="矩形 68616"/>
          <p:cNvSpPr/>
          <p:nvPr/>
        </p:nvSpPr>
        <p:spPr>
          <a:xfrm>
            <a:off x="468313" y="6273800"/>
            <a:ext cx="8135937" cy="3952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algn="ctr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4-12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其他操作</a:t>
            </a:r>
            <a:r>
              <a:rPr lang="zh-CN" altLang="en-US" dirty="0"/>
              <a:t>  </a:t>
            </a:r>
            <a:endParaRPr lang="zh-CN" altLang="en-US" dirty="0"/>
          </a:p>
        </p:txBody>
      </p:sp>
      <p:pic>
        <p:nvPicPr>
          <p:cNvPr id="68618" name="图片 686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836613"/>
            <a:ext cx="8677275" cy="1752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214" name="图片 7213"/>
          <p:cNvPicPr/>
          <p:nvPr/>
        </p:nvPicPr>
        <p:blipFill>
          <a:blip r:embed="rId1"/>
          <a:srcRect b="19017"/>
          <a:stretch>
            <a:fillRect/>
          </a:stretch>
        </p:blipFill>
        <p:spPr>
          <a:xfrm>
            <a:off x="0" y="0"/>
            <a:ext cx="9144000" cy="2079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215" name="图片 7214"/>
          <p:cNvPicPr>
            <a:picLocks noChangeAspect="1"/>
          </p:cNvPicPr>
          <p:nvPr/>
        </p:nvPicPr>
        <p:blipFill>
          <a:blip r:embed="rId2"/>
          <a:srcRect b="16985"/>
          <a:stretch>
            <a:fillRect/>
          </a:stretch>
        </p:blipFill>
        <p:spPr>
          <a:xfrm>
            <a:off x="0" y="2205038"/>
            <a:ext cx="9144000" cy="2266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16" name="TextBox 14"/>
          <p:cNvSpPr txBox="1"/>
          <p:nvPr/>
        </p:nvSpPr>
        <p:spPr>
          <a:xfrm>
            <a:off x="2411413" y="6429375"/>
            <a:ext cx="3924300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0" hangingPunct="0">
              <a:lnSpc>
                <a:spcPct val="8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4-2  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教师规则设置模板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217" name="图片 7216"/>
          <p:cNvPicPr/>
          <p:nvPr/>
        </p:nvPicPr>
        <p:blipFill>
          <a:blip r:embed="rId3"/>
          <a:srcRect b="15195"/>
          <a:stretch>
            <a:fillRect/>
          </a:stretch>
        </p:blipFill>
        <p:spPr>
          <a:xfrm>
            <a:off x="0" y="4606925"/>
            <a:ext cx="9144000" cy="1774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标题 70657"/>
          <p:cNvSpPr>
            <a:spLocks noGrp="1"/>
          </p:cNvSpPr>
          <p:nvPr>
            <p:ph type="title"/>
          </p:nvPr>
        </p:nvSpPr>
        <p:spPr>
          <a:xfrm>
            <a:off x="539750" y="95250"/>
            <a:ext cx="8280400" cy="561975"/>
          </a:xfrm>
        </p:spPr>
        <p:txBody>
          <a:bodyPr anchor="ctr" anchorCtr="0"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（五）“商战”电子沙盘创业运营仿真流程表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70659" name="文本占位符 70658"/>
          <p:cNvSpPr>
            <a:spLocks noGrp="1"/>
          </p:cNvSpPr>
          <p:nvPr>
            <p:ph type="body" idx="1"/>
          </p:nvPr>
        </p:nvSpPr>
        <p:spPr>
          <a:xfrm>
            <a:off x="0" y="765175"/>
            <a:ext cx="9144000" cy="900113"/>
          </a:xfrm>
        </p:spPr>
        <p:txBody>
          <a:bodyPr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与手工沙盘操作流程对应“商战”电子沙盘创业运营仿真流程表参见表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4-1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企业运营流程表</a:t>
            </a:r>
            <a:r>
              <a:rPr lang="zh-CN" altLang="en-US" dirty="0"/>
              <a:t> </a:t>
            </a:r>
            <a:endParaRPr lang="zh-CN" altLang="en-US" dirty="0"/>
          </a:p>
        </p:txBody>
      </p:sp>
      <p:pic>
        <p:nvPicPr>
          <p:cNvPr id="70661" name="图片 706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1557338"/>
            <a:ext cx="8713788" cy="52657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圆角矩形 1"/>
          <p:cNvSpPr/>
          <p:nvPr/>
        </p:nvSpPr>
        <p:spPr>
          <a:xfrm>
            <a:off x="2556510" y="1490345"/>
            <a:ext cx="6444615" cy="5394960"/>
          </a:xfrm>
          <a:prstGeom prst="roundRect">
            <a:avLst/>
          </a:prstGeom>
          <a:solidFill>
            <a:schemeClr val="accent5">
              <a:alpha val="19000"/>
            </a:schemeClr>
          </a:solidFill>
          <a:ln w="28575" cap="flat" cmpd="sng" algn="ctr"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383915" y="1988820"/>
            <a:ext cx="1008380" cy="39306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8575" cap="flat" cmpd="sng" algn="ctr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312160" y="2853055"/>
            <a:ext cx="1008380" cy="107632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8575" cap="flat" cmpd="sng" algn="ctr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2519680" y="2059305"/>
            <a:ext cx="720090" cy="252095"/>
          </a:xfrm>
          <a:prstGeom prst="leftArrow">
            <a:avLst/>
          </a:prstGeom>
          <a:solidFill>
            <a:srgbClr val="C00000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2555875" y="2924810"/>
            <a:ext cx="720090" cy="781050"/>
          </a:xfrm>
          <a:prstGeom prst="leftArrow">
            <a:avLst/>
          </a:prstGeom>
          <a:solidFill>
            <a:srgbClr val="C00000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312160" y="4472940"/>
            <a:ext cx="1008380" cy="107632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2555875" y="4545330"/>
            <a:ext cx="720090" cy="78105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左箭头 8"/>
          <p:cNvSpPr/>
          <p:nvPr/>
        </p:nvSpPr>
        <p:spPr>
          <a:xfrm rot="9180000">
            <a:off x="4368800" y="4626610"/>
            <a:ext cx="598805" cy="339725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3" grpId="0" animBg="1"/>
      <p:bldP spid="3" grpId="1" animBg="1"/>
      <p:bldP spid="4" grpId="0" bldLvl="0" animBg="1"/>
      <p:bldP spid="4" grpId="1" animBg="1"/>
      <p:bldP spid="5" grpId="0" animBg="1"/>
      <p:bldP spid="5" grpId="1" animBg="1"/>
      <p:bldP spid="6" grpId="0" bldLvl="0" animBg="1"/>
      <p:bldP spid="6" grpId="1" animBg="1"/>
      <p:bldP spid="7" grpId="0" bldLvl="0" animBg="1"/>
      <p:bldP spid="7" grpId="1" animBg="1"/>
      <p:bldP spid="8" grpId="0" bldLvl="0" animBg="1"/>
      <p:bldP spid="8" grpId="1" animBg="1"/>
      <p:bldP spid="9" grpId="0" bldLvl="0" animBg="1"/>
      <p:bldP spid="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标题 71681"/>
          <p:cNvSpPr>
            <a:spLocks noGrp="1"/>
          </p:cNvSpPr>
          <p:nvPr>
            <p:ph type="title"/>
          </p:nvPr>
        </p:nvSpPr>
        <p:spPr>
          <a:xfrm>
            <a:off x="539750" y="95250"/>
            <a:ext cx="8280400" cy="561975"/>
          </a:xfrm>
        </p:spPr>
        <p:txBody>
          <a:bodyPr anchor="ctr" anchorCtr="0"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4-1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企业运营流程表</a:t>
            </a:r>
            <a:r>
              <a:rPr lang="zh-CN" altLang="en-US" sz="2400" dirty="0"/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（续）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1686" name="图片 716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836613"/>
            <a:ext cx="8785225" cy="5761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圆角矩形 6"/>
          <p:cNvSpPr/>
          <p:nvPr/>
        </p:nvSpPr>
        <p:spPr>
          <a:xfrm>
            <a:off x="3131820" y="1376680"/>
            <a:ext cx="1443990" cy="41719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2303780" y="1389380"/>
            <a:ext cx="720090" cy="39116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3060065" y="6201410"/>
            <a:ext cx="1443990" cy="417195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2484120" y="6206490"/>
            <a:ext cx="590550" cy="39116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8" grpId="0" bldLvl="0" animBg="1"/>
      <p:bldP spid="8" grpId="1" animBg="1"/>
      <p:bldP spid="2" grpId="0" bldLvl="0" animBg="1"/>
      <p:bldP spid="2" grpId="1" animBg="1"/>
      <p:bldP spid="3" grpId="0" bldLvl="0" animBg="1"/>
      <p:bldP spid="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标题 72705"/>
          <p:cNvSpPr>
            <a:spLocks noGrp="1"/>
          </p:cNvSpPr>
          <p:nvPr>
            <p:ph type="title"/>
          </p:nvPr>
        </p:nvSpPr>
        <p:spPr>
          <a:xfrm>
            <a:off x="539750" y="95250"/>
            <a:ext cx="8280400" cy="561975"/>
          </a:xfrm>
        </p:spPr>
        <p:txBody>
          <a:bodyPr anchor="ctr" anchorCtr="0"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4-1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企业运营流程表</a:t>
            </a:r>
            <a:r>
              <a:rPr lang="zh-CN" altLang="en-US" sz="2400" dirty="0"/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（续）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2708" name="图片 727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944563"/>
            <a:ext cx="8856662" cy="4356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圆角矩形 6"/>
          <p:cNvSpPr/>
          <p:nvPr/>
        </p:nvSpPr>
        <p:spPr>
          <a:xfrm>
            <a:off x="3168015" y="2924810"/>
            <a:ext cx="1443990" cy="226568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2447925" y="3213100"/>
            <a:ext cx="720090" cy="1620520"/>
          </a:xfrm>
          <a:prstGeom prst="leftArrow">
            <a:avLst/>
          </a:prstGeom>
          <a:solidFill>
            <a:schemeClr val="accent1">
              <a:lumMod val="90000"/>
            </a:schemeClr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normalizeH="0" baseline="0" smtClean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8" grpId="0" bldLvl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253" name="图片 532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305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4" name="图片 532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1663"/>
            <a:ext cx="9144000" cy="3135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5" name="TextBox 14"/>
          <p:cNvSpPr txBox="1"/>
          <p:nvPr/>
        </p:nvSpPr>
        <p:spPr>
          <a:xfrm>
            <a:off x="2411413" y="6308725"/>
            <a:ext cx="4716462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0" hangingPunct="0">
              <a:lnSpc>
                <a:spcPct val="8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4-2  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教师规则设置模板（续）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4276" name="图片 542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308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77" name="TextBox 14"/>
          <p:cNvSpPr txBox="1"/>
          <p:nvPr/>
        </p:nvSpPr>
        <p:spPr>
          <a:xfrm>
            <a:off x="142875" y="6308725"/>
            <a:ext cx="8928100" cy="482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0" hangingPunct="0">
              <a:lnSpc>
                <a:spcPct val="8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4-3  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系统参数设定（初期使用建议开启“用户端还原本季”）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8" name="TextBox 14"/>
          <p:cNvSpPr txBox="1"/>
          <p:nvPr/>
        </p:nvSpPr>
        <p:spPr>
          <a:xfrm>
            <a:off x="2411413" y="6308725"/>
            <a:ext cx="4789487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8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4-4 “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商战”学生用户界面图 </a:t>
            </a:r>
            <a:endParaRPr lang="en-US" altLang="zh-CN" sz="240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2231" name="图片 522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165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TextBox 14"/>
          <p:cNvSpPr txBox="1"/>
          <p:nvPr/>
        </p:nvSpPr>
        <p:spPr>
          <a:xfrm>
            <a:off x="2411413" y="6308725"/>
            <a:ext cx="5400675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8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4-5 “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商战”学生端的查询规则结果</a:t>
            </a:r>
            <a:endParaRPr lang="en-US" altLang="zh-CN" sz="240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5302" name="图片 553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165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TextBox 14"/>
          <p:cNvSpPr txBox="1"/>
          <p:nvPr/>
        </p:nvSpPr>
        <p:spPr>
          <a:xfrm>
            <a:off x="2016125" y="6308725"/>
            <a:ext cx="6372225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8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4-5 “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商战”学生端的查询规则结果（续）</a:t>
            </a:r>
            <a:endParaRPr lang="en-US" altLang="zh-CN" sz="240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6325" name="图片 563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165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TextBox 14"/>
          <p:cNvSpPr txBox="1"/>
          <p:nvPr/>
        </p:nvSpPr>
        <p:spPr>
          <a:xfrm>
            <a:off x="1547813" y="6308725"/>
            <a:ext cx="6300787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8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4-5 “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商战”学生端的查询规则结果（续）</a:t>
            </a:r>
            <a:endParaRPr lang="en-US" altLang="zh-CN" sz="240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7348" name="图片 573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00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TextBox 14"/>
          <p:cNvSpPr txBox="1"/>
          <p:nvPr/>
        </p:nvSpPr>
        <p:spPr>
          <a:xfrm>
            <a:off x="1547813" y="6308725"/>
            <a:ext cx="6300787" cy="38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8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24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4-5 “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商战”学生端的查询规则结果（续）</a:t>
            </a:r>
            <a:endParaRPr lang="en-US" altLang="zh-CN" sz="2400" b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8373" name="图片 583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3968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8374" name="图片 583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0338"/>
            <a:ext cx="9144000" cy="2374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/>
  </p:transition>
</p:sld>
</file>

<file path=ppt/tags/tag1.xml><?xml version="1.0" encoding="utf-8"?>
<p:tagLst xmlns:p="http://schemas.openxmlformats.org/presentationml/2006/main">
  <p:tag name="COMMONDATA" val="eyJoZGlkIjoiMjU2OWYwZjU5Y2E5YzdhYTZlZjFjMjliZmFiMzQ0YmEifQ=="/>
  <p:tag name="commondata" val="eyJoZGlkIjoiZDM1OGU1MjJhNGUxMThmYTdmNjE4OTU1M2U5YTExOWMifQ=="/>
</p:tagLst>
</file>

<file path=ppt/theme/theme1.xml><?xml version="1.0" encoding="utf-8"?>
<a:theme xmlns:a="http://schemas.openxmlformats.org/drawingml/2006/main" name="财务总体">
  <a:themeElements>
    <a:clrScheme name="财务总体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财务总体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2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200" b="1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财务总体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财务总体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财务总体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财务总体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财务总体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财务总体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财务总体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财务总体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财务总体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财务总体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财务总体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财务总体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D:\zrj\nc\方案\2003方案\财务总体.ppt</Template>
  <TotalTime>0</TotalTime>
  <Words>918</Words>
  <Application>WPS 演示</Application>
  <PresentationFormat>在屏幕上显示</PresentationFormat>
  <Paragraphs>72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黑体</vt:lpstr>
      <vt:lpstr>Symbol</vt:lpstr>
      <vt:lpstr>微软雅黑</vt:lpstr>
      <vt:lpstr>Arial Unicode MS</vt:lpstr>
      <vt:lpstr>财务总体</vt:lpstr>
      <vt:lpstr>PBrush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第二节 “商战”电子沙盘创业运营仿真流程示例 </vt:lpstr>
      <vt:lpstr> （一）年初运营流程 </vt:lpstr>
      <vt:lpstr>PowerPoint 演示文稿</vt:lpstr>
      <vt:lpstr>（二）每季度内运营流程 </vt:lpstr>
      <vt:lpstr>（三）年末操作流程 </vt:lpstr>
      <vt:lpstr>（五）“商战”电子沙盘创业运营仿真流程表 </vt:lpstr>
      <vt:lpstr>表4-1 企业运营流程表 （续）</vt:lpstr>
      <vt:lpstr>表4-1 企业运营流程表 （续）</vt:lpstr>
    </vt:vector>
  </TitlesOfParts>
  <Company>M.G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财务集中管理解决方案</dc:title>
  <dc:creator>hxd</dc:creator>
  <cp:lastModifiedBy>ruby</cp:lastModifiedBy>
  <cp:revision>1525</cp:revision>
  <dcterms:created xsi:type="dcterms:W3CDTF">2003-02-13T10:16:00Z</dcterms:created>
  <dcterms:modified xsi:type="dcterms:W3CDTF">2024-06-05T01:06:56Z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682DDD8FF99047C68CE73A085E39E7B4</vt:lpwstr>
  </property>
  <property fmtid="{D5CDD505-2E9C-101B-9397-08002B2CF9AE}" pid="3" name="KSOProductBuildVer">
    <vt:lpwstr>2052-12.1.0.16929</vt:lpwstr>
  </property>
</Properties>
</file>