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72" r:id="rId6"/>
    <p:sldId id="271" r:id="rId7"/>
    <p:sldId id="273" r:id="rId8"/>
    <p:sldId id="261" r:id="rId9"/>
    <p:sldId id="263" r:id="rId10"/>
    <p:sldId id="274" r:id="rId11"/>
    <p:sldId id="264" r:id="rId12"/>
    <p:sldId id="276" r:id="rId13"/>
    <p:sldId id="266" r:id="rId14"/>
    <p:sldId id="278" r:id="rId15"/>
    <p:sldId id="265" r:id="rId16"/>
    <p:sldId id="267" r:id="rId17"/>
    <p:sldId id="268" r:id="rId18"/>
    <p:sldId id="269" r:id="rId19"/>
    <p:sldId id="270"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60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8194"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smtClean="0"/>
              <a:t>单击此处编辑母版标题样式</a:t>
            </a:r>
          </a:p>
        </p:txBody>
      </p:sp>
      <p:sp>
        <p:nvSpPr>
          <p:cNvPr id="819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fld id="{6080617B-5177-4E84-BD73-AFF97A76AD3E}" type="datetimeFigureOut">
              <a:rPr lang="zh-CN" altLang="en-US" smtClean="0"/>
              <a:pPr/>
              <a:t>2014/12/13</a:t>
            </a:fld>
            <a:endParaRPr lang="zh-CN"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fld id="{9E3DF120-2E6E-41C3-971D-41C867B06C5C}" type="slidenum">
              <a:rPr lang="zh-CN" altLang="en-US" smtClean="0"/>
              <a:pPr/>
              <a:t>‹#›</a:t>
            </a:fld>
            <a:endParaRPr lang="zh-CN" altLang="en-US"/>
          </a:p>
        </p:txBody>
      </p:sp>
    </p:spTree>
    <p:extLst>
      <p:ext uri="{BB962C8B-B14F-4D97-AF65-F5344CB8AC3E}">
        <p14:creationId xmlns:p14="http://schemas.microsoft.com/office/powerpoint/2010/main" val="85445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6080617B-5177-4E84-BD73-AFF97A76AD3E}" type="datetimeFigureOut">
              <a:rPr lang="zh-CN" altLang="en-US" smtClean="0"/>
              <a:pPr/>
              <a:t>2014/12/13</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9E3DF120-2E6E-41C3-971D-41C867B06C5C}" type="slidenum">
              <a:rPr lang="zh-CN" altLang="en-US" smtClean="0"/>
              <a:pPr/>
              <a:t>‹#›</a:t>
            </a:fld>
            <a:endParaRPr lang="zh-CN" altLang="en-US"/>
          </a:p>
        </p:txBody>
      </p:sp>
    </p:spTree>
    <p:extLst>
      <p:ext uri="{BB962C8B-B14F-4D97-AF65-F5344CB8AC3E}">
        <p14:creationId xmlns:p14="http://schemas.microsoft.com/office/powerpoint/2010/main" val="318791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6080617B-5177-4E84-BD73-AFF97A76AD3E}" type="datetimeFigureOut">
              <a:rPr lang="zh-CN" altLang="en-US" smtClean="0"/>
              <a:pPr/>
              <a:t>2014/12/13</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9E3DF120-2E6E-41C3-971D-41C867B06C5C}" type="slidenum">
              <a:rPr lang="zh-CN" altLang="en-US" smtClean="0"/>
              <a:pPr/>
              <a:t>‹#›</a:t>
            </a:fld>
            <a:endParaRPr lang="zh-CN" altLang="en-US"/>
          </a:p>
        </p:txBody>
      </p:sp>
    </p:spTree>
    <p:extLst>
      <p:ext uri="{BB962C8B-B14F-4D97-AF65-F5344CB8AC3E}">
        <p14:creationId xmlns:p14="http://schemas.microsoft.com/office/powerpoint/2010/main" val="2244662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6080617B-5177-4E84-BD73-AFF97A76AD3E}" type="datetimeFigureOut">
              <a:rPr lang="zh-CN" altLang="en-US" smtClean="0"/>
              <a:pPr/>
              <a:t>2014/12/13</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9E3DF120-2E6E-41C3-971D-41C867B06C5C}" type="slidenum">
              <a:rPr lang="zh-CN" altLang="en-US" smtClean="0"/>
              <a:pPr/>
              <a:t>‹#›</a:t>
            </a:fld>
            <a:endParaRPr lang="zh-CN" altLang="en-US"/>
          </a:p>
        </p:txBody>
      </p:sp>
    </p:spTree>
    <p:extLst>
      <p:ext uri="{BB962C8B-B14F-4D97-AF65-F5344CB8AC3E}">
        <p14:creationId xmlns:p14="http://schemas.microsoft.com/office/powerpoint/2010/main" val="114251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6080617B-5177-4E84-BD73-AFF97A76AD3E}" type="datetimeFigureOut">
              <a:rPr lang="zh-CN" altLang="en-US" smtClean="0"/>
              <a:pPr/>
              <a:t>2014/12/13</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9E3DF120-2E6E-41C3-971D-41C867B06C5C}" type="slidenum">
              <a:rPr lang="zh-CN" altLang="en-US" smtClean="0"/>
              <a:pPr/>
              <a:t>‹#›</a:t>
            </a:fld>
            <a:endParaRPr lang="zh-CN" altLang="en-US"/>
          </a:p>
        </p:txBody>
      </p:sp>
    </p:spTree>
    <p:extLst>
      <p:ext uri="{BB962C8B-B14F-4D97-AF65-F5344CB8AC3E}">
        <p14:creationId xmlns:p14="http://schemas.microsoft.com/office/powerpoint/2010/main" val="140360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fld id="{6080617B-5177-4E84-BD73-AFF97A76AD3E}" type="datetimeFigureOut">
              <a:rPr lang="zh-CN" altLang="en-US" smtClean="0"/>
              <a:pPr/>
              <a:t>2014/12/13</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9E3DF120-2E6E-41C3-971D-41C867B06C5C}" type="slidenum">
              <a:rPr lang="zh-CN" altLang="en-US" smtClean="0"/>
              <a:pPr/>
              <a:t>‹#›</a:t>
            </a:fld>
            <a:endParaRPr lang="zh-CN" altLang="en-US"/>
          </a:p>
        </p:txBody>
      </p:sp>
    </p:spTree>
    <p:extLst>
      <p:ext uri="{BB962C8B-B14F-4D97-AF65-F5344CB8AC3E}">
        <p14:creationId xmlns:p14="http://schemas.microsoft.com/office/powerpoint/2010/main" val="473412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fld id="{6080617B-5177-4E84-BD73-AFF97A76AD3E}" type="datetimeFigureOut">
              <a:rPr lang="zh-CN" altLang="en-US" smtClean="0"/>
              <a:pPr/>
              <a:t>2014/12/13</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9E3DF120-2E6E-41C3-971D-41C867B06C5C}" type="slidenum">
              <a:rPr lang="zh-CN" altLang="en-US" smtClean="0"/>
              <a:pPr/>
              <a:t>‹#›</a:t>
            </a:fld>
            <a:endParaRPr lang="zh-CN" altLang="en-US"/>
          </a:p>
        </p:txBody>
      </p:sp>
    </p:spTree>
    <p:extLst>
      <p:ext uri="{BB962C8B-B14F-4D97-AF65-F5344CB8AC3E}">
        <p14:creationId xmlns:p14="http://schemas.microsoft.com/office/powerpoint/2010/main" val="128787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fld id="{6080617B-5177-4E84-BD73-AFF97A76AD3E}" type="datetimeFigureOut">
              <a:rPr lang="zh-CN" altLang="en-US" smtClean="0"/>
              <a:pPr/>
              <a:t>2014/12/13</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9E3DF120-2E6E-41C3-971D-41C867B06C5C}" type="slidenum">
              <a:rPr lang="zh-CN" altLang="en-US" smtClean="0"/>
              <a:pPr/>
              <a:t>‹#›</a:t>
            </a:fld>
            <a:endParaRPr lang="zh-CN" altLang="en-US"/>
          </a:p>
        </p:txBody>
      </p:sp>
    </p:spTree>
    <p:extLst>
      <p:ext uri="{BB962C8B-B14F-4D97-AF65-F5344CB8AC3E}">
        <p14:creationId xmlns:p14="http://schemas.microsoft.com/office/powerpoint/2010/main" val="77679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6080617B-5177-4E84-BD73-AFF97A76AD3E}" type="datetimeFigureOut">
              <a:rPr lang="zh-CN" altLang="en-US" smtClean="0"/>
              <a:pPr/>
              <a:t>2014/12/13</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9E3DF120-2E6E-41C3-971D-41C867B06C5C}" type="slidenum">
              <a:rPr lang="zh-CN" altLang="en-US" smtClean="0"/>
              <a:pPr/>
              <a:t>‹#›</a:t>
            </a:fld>
            <a:endParaRPr lang="zh-CN" altLang="en-US"/>
          </a:p>
        </p:txBody>
      </p:sp>
    </p:spTree>
    <p:extLst>
      <p:ext uri="{BB962C8B-B14F-4D97-AF65-F5344CB8AC3E}">
        <p14:creationId xmlns:p14="http://schemas.microsoft.com/office/powerpoint/2010/main" val="3858450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6080617B-5177-4E84-BD73-AFF97A76AD3E}" type="datetimeFigureOut">
              <a:rPr lang="zh-CN" altLang="en-US" smtClean="0"/>
              <a:pPr/>
              <a:t>2014/12/13</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9E3DF120-2E6E-41C3-971D-41C867B06C5C}" type="slidenum">
              <a:rPr lang="zh-CN" altLang="en-US" smtClean="0"/>
              <a:pPr/>
              <a:t>‹#›</a:t>
            </a:fld>
            <a:endParaRPr lang="zh-CN" altLang="en-US"/>
          </a:p>
        </p:txBody>
      </p:sp>
    </p:spTree>
    <p:extLst>
      <p:ext uri="{BB962C8B-B14F-4D97-AF65-F5344CB8AC3E}">
        <p14:creationId xmlns:p14="http://schemas.microsoft.com/office/powerpoint/2010/main" val="191188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6080617B-5177-4E84-BD73-AFF97A76AD3E}" type="datetimeFigureOut">
              <a:rPr lang="zh-CN" altLang="en-US" smtClean="0"/>
              <a:pPr/>
              <a:t>2014/12/13</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9E3DF120-2E6E-41C3-971D-41C867B06C5C}" type="slidenum">
              <a:rPr lang="zh-CN" altLang="en-US" smtClean="0"/>
              <a:pPr/>
              <a:t>‹#›</a:t>
            </a:fld>
            <a:endParaRPr lang="zh-CN" altLang="en-US"/>
          </a:p>
        </p:txBody>
      </p:sp>
    </p:spTree>
    <p:extLst>
      <p:ext uri="{BB962C8B-B14F-4D97-AF65-F5344CB8AC3E}">
        <p14:creationId xmlns:p14="http://schemas.microsoft.com/office/powerpoint/2010/main" val="408668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4"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fld id="{6080617B-5177-4E84-BD73-AFF97A76AD3E}" type="datetimeFigureOut">
              <a:rPr lang="zh-CN" altLang="en-US" smtClean="0"/>
              <a:pPr/>
              <a:t>2014/12/13</a:t>
            </a:fld>
            <a:endParaRPr lang="zh-CN" altLang="en-US"/>
          </a:p>
        </p:txBody>
      </p:sp>
      <p:sp>
        <p:nvSpPr>
          <p:cNvPr id="7175"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vl1pPr>
          </a:lstStyle>
          <a:p>
            <a:endParaRPr lang="zh-CN" altLang="en-US"/>
          </a:p>
        </p:txBody>
      </p:sp>
      <p:sp>
        <p:nvSpPr>
          <p:cNvPr id="7176"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9E3DF120-2E6E-41C3-971D-41C867B06C5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2.bin"/><Relationship Id="rId5" Type="http://schemas.openxmlformats.org/officeDocument/2006/relationships/image" Target="../media/image27.wmf"/><Relationship Id="rId4" Type="http://schemas.openxmlformats.org/officeDocument/2006/relationships/oleObject" Target="../embeddings/oleObject2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26.png"/><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4.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1.wmf"/></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3.w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28.bin"/><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9.wmf"/><Relationship Id="rId4" Type="http://schemas.openxmlformats.org/officeDocument/2006/relationships/oleObject" Target="../embeddings/oleObject29.bin"/></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3.wmf"/><Relationship Id="rId4" Type="http://schemas.openxmlformats.org/officeDocument/2006/relationships/oleObject" Target="../embeddings/oleObject3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1.bin"/><Relationship Id="rId3" Type="http://schemas.openxmlformats.org/officeDocument/2006/relationships/image" Target="../media/image14.png"/><Relationship Id="rId7" Type="http://schemas.openxmlformats.org/officeDocument/2006/relationships/image" Target="../media/image9.wmf"/><Relationship Id="rId12"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image" Target="../media/image13.wmf"/><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oleObject" Target="../embeddings/oleObject10.bin"/><Relationship Id="rId5" Type="http://schemas.openxmlformats.org/officeDocument/2006/relationships/image" Target="../media/image8.wmf"/><Relationship Id="rId15" Type="http://schemas.openxmlformats.org/officeDocument/2006/relationships/oleObject" Target="../embeddings/oleObject12.bin"/><Relationship Id="rId10" Type="http://schemas.openxmlformats.org/officeDocument/2006/relationships/image" Target="../media/image15.png"/><Relationship Id="rId4" Type="http://schemas.openxmlformats.org/officeDocument/2006/relationships/oleObject" Target="../embeddings/oleObject7.bin"/><Relationship Id="rId9" Type="http://schemas.openxmlformats.org/officeDocument/2006/relationships/image" Target="../media/image10.wmf"/><Relationship Id="rId14" Type="http://schemas.openxmlformats.org/officeDocument/2006/relationships/image" Target="../media/image12.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9.png"/><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image" Target="../media/image16.wmf"/><Relationship Id="rId4" Type="http://schemas.openxmlformats.org/officeDocument/2006/relationships/oleObject" Target="../embeddings/oleObject13.bin"/><Relationship Id="rId9" Type="http://schemas.openxmlformats.org/officeDocument/2006/relationships/image" Target="../media/image18.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24.png"/><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7.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990600"/>
            <a:ext cx="8134672" cy="1371600"/>
          </a:xfrm>
        </p:spPr>
        <p:txBody>
          <a:bodyPr/>
          <a:lstStyle/>
          <a:p>
            <a:r>
              <a:rPr lang="zh-CN" altLang="en-US" dirty="0"/>
              <a:t>第</a:t>
            </a:r>
            <a:r>
              <a:rPr lang="en-US" altLang="zh-CN" dirty="0"/>
              <a:t>13</a:t>
            </a:r>
            <a:r>
              <a:rPr lang="zh-CN" altLang="en-US" dirty="0"/>
              <a:t>章直流稳压电路和集成稳压器</a:t>
            </a:r>
          </a:p>
        </p:txBody>
      </p:sp>
      <p:sp>
        <p:nvSpPr>
          <p:cNvPr id="5" name="副标题 4"/>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x-none" sz="3600" b="1" dirty="0" smtClean="0"/>
              <a:t>13.2.1  电源滤波电路</a:t>
            </a:r>
            <a:endParaRPr lang="zh-CN" altLang="en-US" dirty="0"/>
          </a:p>
        </p:txBody>
      </p:sp>
      <p:sp>
        <p:nvSpPr>
          <p:cNvPr id="3" name="内容占位符 2"/>
          <p:cNvSpPr>
            <a:spLocks noGrp="1"/>
          </p:cNvSpPr>
          <p:nvPr>
            <p:ph idx="1"/>
          </p:nvPr>
        </p:nvSpPr>
        <p:spPr/>
        <p:txBody>
          <a:bodyPr/>
          <a:lstStyle/>
          <a:p>
            <a:r>
              <a:rPr lang="zh-CN" altLang="en-US" dirty="0" smtClean="0"/>
              <a:t>滤波电路的作用</a:t>
            </a:r>
            <a:endParaRPr lang="en-US" altLang="zh-CN" dirty="0" smtClean="0"/>
          </a:p>
          <a:p>
            <a:pPr lvl="1"/>
            <a:r>
              <a:rPr lang="zh-CN" altLang="en-US" dirty="0" smtClean="0"/>
              <a:t>整流电路的输出信号中交流分量变化较大，无法进行稳压，因此需要平滑输出电压</a:t>
            </a:r>
            <a:endParaRPr lang="en-US" altLang="zh-CN" dirty="0"/>
          </a:p>
          <a:p>
            <a:r>
              <a:rPr lang="zh-CN" altLang="en-US" dirty="0" smtClean="0"/>
              <a:t>滤波电路的实现</a:t>
            </a:r>
            <a:endParaRPr lang="en-US" altLang="zh-CN" dirty="0" smtClean="0"/>
          </a:p>
          <a:p>
            <a:pPr lvl="1"/>
            <a:r>
              <a:rPr lang="zh-CN" altLang="en-US" dirty="0" smtClean="0"/>
              <a:t>采用低通滤波电路</a:t>
            </a:r>
            <a:endParaRPr lang="zh-CN" altLang="en-US" dirty="0"/>
          </a:p>
        </p:txBody>
      </p:sp>
      <p:pic>
        <p:nvPicPr>
          <p:cNvPr id="22530" name="Picture 2"/>
          <p:cNvPicPr>
            <a:picLocks noChangeAspect="1" noChangeArrowheads="1"/>
          </p:cNvPicPr>
          <p:nvPr/>
        </p:nvPicPr>
        <p:blipFill>
          <a:blip r:embed="rId3"/>
          <a:srcRect/>
          <a:stretch>
            <a:fillRect/>
          </a:stretch>
        </p:blipFill>
        <p:spPr bwMode="auto">
          <a:xfrm>
            <a:off x="4286247" y="3212976"/>
            <a:ext cx="4591157" cy="3143272"/>
          </a:xfrm>
          <a:prstGeom prst="rect">
            <a:avLst/>
          </a:prstGeom>
          <a:noFill/>
          <a:ln w="9525">
            <a:noFill/>
            <a:miter lim="800000"/>
            <a:headEnd/>
            <a:tailEnd/>
          </a:ln>
          <a:effectLst/>
        </p:spPr>
      </p:pic>
      <p:sp>
        <p:nvSpPr>
          <p:cNvPr id="3891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131676195"/>
              </p:ext>
            </p:extLst>
          </p:nvPr>
        </p:nvGraphicFramePr>
        <p:xfrm>
          <a:off x="1619672" y="4398261"/>
          <a:ext cx="1944217" cy="772702"/>
        </p:xfrm>
        <a:graphic>
          <a:graphicData uri="http://schemas.openxmlformats.org/presentationml/2006/ole">
            <mc:AlternateContent xmlns:mc="http://schemas.openxmlformats.org/markup-compatibility/2006">
              <mc:Choice xmlns:v="urn:schemas-microsoft-com:vml" Requires="v">
                <p:oleObj spid="_x0000_s49157" name="Equation" r:id="rId4" imgW="990360" imgH="393480" progId="Equation.DSMT4">
                  <p:embed/>
                </p:oleObj>
              </mc:Choice>
              <mc:Fallback>
                <p:oleObj name="Equation" r:id="rId4" imgW="990360" imgH="393480" progId="Equation.DSMT4">
                  <p:embed/>
                  <p:pic>
                    <p:nvPicPr>
                      <p:cNvPr id="0" name=""/>
                      <p:cNvPicPr/>
                      <p:nvPr/>
                    </p:nvPicPr>
                    <p:blipFill>
                      <a:blip r:embed="rId5"/>
                      <a:stretch>
                        <a:fillRect/>
                      </a:stretch>
                    </p:blipFill>
                    <p:spPr>
                      <a:xfrm>
                        <a:off x="1619672" y="4398261"/>
                        <a:ext cx="1944217" cy="772702"/>
                      </a:xfrm>
                      <a:prstGeom prst="rect">
                        <a:avLst/>
                      </a:prstGeom>
                    </p:spPr>
                  </p:pic>
                </p:oleObj>
              </mc:Fallback>
            </mc:AlternateContent>
          </a:graphicData>
        </a:graphic>
      </p:graphicFrame>
      <p:sp>
        <p:nvSpPr>
          <p:cNvPr id="5" name="TextBox 4"/>
          <p:cNvSpPr txBox="1"/>
          <p:nvPr/>
        </p:nvSpPr>
        <p:spPr>
          <a:xfrm>
            <a:off x="1547664" y="5265249"/>
            <a:ext cx="2220480" cy="461665"/>
          </a:xfrm>
          <a:prstGeom prst="rect">
            <a:avLst/>
          </a:prstGeom>
          <a:noFill/>
        </p:spPr>
        <p:txBody>
          <a:bodyPr wrap="none" rtlCol="0">
            <a:spAutoFit/>
          </a:bodyPr>
          <a:lstStyle/>
          <a:p>
            <a:r>
              <a:rPr lang="en-US" altLang="zh-CN" sz="2400" dirty="0" smtClean="0"/>
              <a:t>T</a:t>
            </a:r>
            <a:r>
              <a:rPr lang="zh-CN" altLang="en-US" sz="2400" dirty="0" smtClean="0"/>
              <a:t>为电源的周期</a:t>
            </a:r>
            <a:endParaRPr lang="zh-CN" altLang="en-US" sz="2400" dirty="0"/>
          </a:p>
        </p:txBody>
      </p:sp>
    </p:spTree>
    <p:extLst>
      <p:ext uri="{BB962C8B-B14F-4D97-AF65-F5344CB8AC3E}">
        <p14:creationId xmlns:p14="http://schemas.microsoft.com/office/powerpoint/2010/main" val="381073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22530"/>
                                        </p:tgtEl>
                                        <p:attrNameLst>
                                          <p:attrName>style.visibility</p:attrName>
                                        </p:attrNameLst>
                                      </p:cBhvr>
                                      <p:to>
                                        <p:strVal val="visible"/>
                                      </p:to>
                                    </p:set>
                                    <p:anim calcmode="lin" valueType="num">
                                      <p:cBhvr>
                                        <p:cTn id="25" dur="1000" fill="hold"/>
                                        <p:tgtEl>
                                          <p:spTgt spid="22530"/>
                                        </p:tgtEl>
                                        <p:attrNameLst>
                                          <p:attrName>ppt_w</p:attrName>
                                        </p:attrNameLst>
                                      </p:cBhvr>
                                      <p:tavLst>
                                        <p:tav tm="0">
                                          <p:val>
                                            <p:strVal val="#ppt_w*0.70"/>
                                          </p:val>
                                        </p:tav>
                                        <p:tav tm="100000">
                                          <p:val>
                                            <p:strVal val="#ppt_w"/>
                                          </p:val>
                                        </p:tav>
                                      </p:tavLst>
                                    </p:anim>
                                    <p:anim calcmode="lin" valueType="num">
                                      <p:cBhvr>
                                        <p:cTn id="26" dur="1000" fill="hold"/>
                                        <p:tgtEl>
                                          <p:spTgt spid="22530"/>
                                        </p:tgtEl>
                                        <p:attrNameLst>
                                          <p:attrName>ppt_h</p:attrName>
                                        </p:attrNameLst>
                                      </p:cBhvr>
                                      <p:tavLst>
                                        <p:tav tm="0">
                                          <p:val>
                                            <p:strVal val="#ppt_h"/>
                                          </p:val>
                                        </p:tav>
                                        <p:tav tm="100000">
                                          <p:val>
                                            <p:strVal val="#ppt_h"/>
                                          </p:val>
                                        </p:tav>
                                      </p:tavLst>
                                    </p:anim>
                                    <p:animEffect transition="in" filter="fade">
                                      <p:cBhvr>
                                        <p:cTn id="27" dur="1000"/>
                                        <p:tgtEl>
                                          <p:spTgt spid="225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x-none" sz="3600" b="1" dirty="0" smtClean="0"/>
              <a:t>13.2.1  电源滤波电路</a:t>
            </a:r>
            <a:endParaRPr lang="zh-CN" altLang="en-US" dirty="0"/>
          </a:p>
        </p:txBody>
      </p:sp>
      <p:pic>
        <p:nvPicPr>
          <p:cNvPr id="22530" name="Picture 2"/>
          <p:cNvPicPr>
            <a:picLocks noChangeAspect="1" noChangeArrowheads="1"/>
          </p:cNvPicPr>
          <p:nvPr/>
        </p:nvPicPr>
        <p:blipFill>
          <a:blip r:embed="rId3"/>
          <a:srcRect/>
          <a:stretch>
            <a:fillRect/>
          </a:stretch>
        </p:blipFill>
        <p:spPr bwMode="auto">
          <a:xfrm>
            <a:off x="4572000" y="1628800"/>
            <a:ext cx="4591157" cy="3143272"/>
          </a:xfrm>
          <a:prstGeom prst="rect">
            <a:avLst/>
          </a:prstGeom>
          <a:noFill/>
          <a:ln w="9525">
            <a:noFill/>
            <a:miter lim="800000"/>
            <a:headEnd/>
            <a:tailEnd/>
          </a:ln>
          <a:effectLst/>
        </p:spPr>
      </p:pic>
      <p:sp>
        <p:nvSpPr>
          <p:cNvPr id="3891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内容占位符 3"/>
          <p:cNvSpPr>
            <a:spLocks noGrp="1"/>
          </p:cNvSpPr>
          <p:nvPr>
            <p:ph idx="1"/>
          </p:nvPr>
        </p:nvSpPr>
        <p:spPr/>
        <p:txBody>
          <a:bodyPr/>
          <a:lstStyle/>
          <a:p>
            <a:r>
              <a:rPr lang="zh-CN" altLang="en-US" dirty="0" smtClean="0"/>
              <a:t>工程上一般取近似值</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854682372"/>
              </p:ext>
            </p:extLst>
          </p:nvPr>
        </p:nvGraphicFramePr>
        <p:xfrm>
          <a:off x="1259631" y="2492896"/>
          <a:ext cx="1512169" cy="544381"/>
        </p:xfrm>
        <a:graphic>
          <a:graphicData uri="http://schemas.openxmlformats.org/presentationml/2006/ole">
            <mc:AlternateContent xmlns:mc="http://schemas.openxmlformats.org/markup-compatibility/2006">
              <mc:Choice xmlns:v="urn:schemas-microsoft-com:vml" Requires="v">
                <p:oleObj spid="_x0000_s38963" name="Equation" r:id="rId4" imgW="634680" imgH="228600" progId="Equation.DSMT4">
                  <p:embed/>
                </p:oleObj>
              </mc:Choice>
              <mc:Fallback>
                <p:oleObj name="Equation" r:id="rId4" imgW="634680" imgH="228600" progId="Equation.DSMT4">
                  <p:embed/>
                  <p:pic>
                    <p:nvPicPr>
                      <p:cNvPr id="0" name=""/>
                      <p:cNvPicPr/>
                      <p:nvPr/>
                    </p:nvPicPr>
                    <p:blipFill>
                      <a:blip r:embed="rId5"/>
                      <a:stretch>
                        <a:fillRect/>
                      </a:stretch>
                    </p:blipFill>
                    <p:spPr>
                      <a:xfrm>
                        <a:off x="1259631" y="2492896"/>
                        <a:ext cx="1512169" cy="544381"/>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653470021"/>
              </p:ext>
            </p:extLst>
          </p:nvPr>
        </p:nvGraphicFramePr>
        <p:xfrm>
          <a:off x="1259632" y="3356992"/>
          <a:ext cx="1724025" cy="544512"/>
        </p:xfrm>
        <a:graphic>
          <a:graphicData uri="http://schemas.openxmlformats.org/presentationml/2006/ole">
            <mc:AlternateContent xmlns:mc="http://schemas.openxmlformats.org/markup-compatibility/2006">
              <mc:Choice xmlns:v="urn:schemas-microsoft-com:vml" Requires="v">
                <p:oleObj spid="_x0000_s38964" name="Equation" r:id="rId6" imgW="723600" imgH="228600" progId="Equation.DSMT4">
                  <p:embed/>
                </p:oleObj>
              </mc:Choice>
              <mc:Fallback>
                <p:oleObj name="Equation" r:id="rId6" imgW="723600" imgH="228600" progId="Equation.DSMT4">
                  <p:embed/>
                  <p:pic>
                    <p:nvPicPr>
                      <p:cNvPr id="0" name=""/>
                      <p:cNvPicPr/>
                      <p:nvPr/>
                    </p:nvPicPr>
                    <p:blipFill>
                      <a:blip r:embed="rId7"/>
                      <a:stretch>
                        <a:fillRect/>
                      </a:stretch>
                    </p:blipFill>
                    <p:spPr>
                      <a:xfrm>
                        <a:off x="1259632" y="3356992"/>
                        <a:ext cx="1724025" cy="544512"/>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x-none" sz="3600" b="1" dirty="0" smtClean="0"/>
              <a:t>13.2.1  电源滤波电路</a:t>
            </a:r>
            <a:endParaRPr lang="zh-CN" altLang="en-US" dirty="0"/>
          </a:p>
        </p:txBody>
      </p:sp>
      <p:pic>
        <p:nvPicPr>
          <p:cNvPr id="22530" name="Picture 2"/>
          <p:cNvPicPr>
            <a:picLocks noChangeAspect="1" noChangeArrowheads="1"/>
          </p:cNvPicPr>
          <p:nvPr/>
        </p:nvPicPr>
        <p:blipFill>
          <a:blip r:embed="rId3"/>
          <a:srcRect/>
          <a:stretch>
            <a:fillRect/>
          </a:stretch>
        </p:blipFill>
        <p:spPr bwMode="auto">
          <a:xfrm>
            <a:off x="4286247" y="3212976"/>
            <a:ext cx="4591157" cy="3143272"/>
          </a:xfrm>
          <a:prstGeom prst="rect">
            <a:avLst/>
          </a:prstGeom>
          <a:noFill/>
          <a:ln w="9525">
            <a:noFill/>
            <a:miter lim="800000"/>
            <a:headEnd/>
            <a:tailEnd/>
          </a:ln>
          <a:effectLst/>
        </p:spPr>
      </p:pic>
      <p:sp>
        <p:nvSpPr>
          <p:cNvPr id="3891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89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p:cNvSpPr>
            <a:spLocks noChangeArrowheads="1"/>
          </p:cNvSpPr>
          <p:nvPr/>
        </p:nvSpPr>
        <p:spPr bwMode="auto">
          <a:xfrm>
            <a:off x="500034" y="1801316"/>
            <a:ext cx="550072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6700" algn="r"/>
                <a:tab pos="5364163" algn="r"/>
              </a:tabLst>
            </a:pP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选择二极管时，注意下列参数</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369372721"/>
              </p:ext>
            </p:extLst>
          </p:nvPr>
        </p:nvGraphicFramePr>
        <p:xfrm>
          <a:off x="766986" y="2424882"/>
          <a:ext cx="1428750" cy="500062"/>
        </p:xfrm>
        <a:graphic>
          <a:graphicData uri="http://schemas.openxmlformats.org/presentationml/2006/ole">
            <mc:AlternateContent xmlns:mc="http://schemas.openxmlformats.org/markup-compatibility/2006">
              <mc:Choice xmlns:v="urn:schemas-microsoft-com:vml" Requires="v">
                <p:oleObj spid="_x0000_s50182" name="Equation" r:id="rId4" imgW="622080" imgH="215640" progId="Equation.DSMT4">
                  <p:embed/>
                </p:oleObj>
              </mc:Choice>
              <mc:Fallback>
                <p:oleObj name="Equation" r:id="rId4" imgW="622080" imgH="215640" progId="Equation.DSMT4">
                  <p:embed/>
                  <p:pic>
                    <p:nvPicPr>
                      <p:cNvPr id="0" name=""/>
                      <p:cNvPicPr>
                        <a:picLocks noChangeAspect="1" noChangeArrowheads="1"/>
                      </p:cNvPicPr>
                      <p:nvPr/>
                    </p:nvPicPr>
                    <p:blipFill>
                      <a:blip r:embed="rId5"/>
                      <a:srcRect/>
                      <a:stretch>
                        <a:fillRect/>
                      </a:stretch>
                    </p:blipFill>
                    <p:spPr bwMode="auto">
                      <a:xfrm>
                        <a:off x="766986" y="2424882"/>
                        <a:ext cx="1428750"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2719295025"/>
              </p:ext>
            </p:extLst>
          </p:nvPr>
        </p:nvGraphicFramePr>
        <p:xfrm>
          <a:off x="2643174" y="2276872"/>
          <a:ext cx="3187234" cy="857256"/>
        </p:xfrm>
        <a:graphic>
          <a:graphicData uri="http://schemas.openxmlformats.org/presentationml/2006/ole">
            <mc:AlternateContent xmlns:mc="http://schemas.openxmlformats.org/markup-compatibility/2006">
              <mc:Choice xmlns:v="urn:schemas-microsoft-com:vml" Requires="v">
                <p:oleObj spid="_x0000_s50183" r:id="rId6" imgW="1384300" imgH="368300" progId="Equation.DSMT4">
                  <p:embed/>
                </p:oleObj>
              </mc:Choice>
              <mc:Fallback>
                <p:oleObj r:id="rId6" imgW="1384300" imgH="368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3174" y="2276872"/>
                        <a:ext cx="3187234"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p:cNvSpPr/>
          <p:nvPr/>
        </p:nvSpPr>
        <p:spPr>
          <a:xfrm>
            <a:off x="683568" y="3140968"/>
            <a:ext cx="3959738" cy="461665"/>
          </a:xfrm>
          <a:prstGeom prst="rect">
            <a:avLst/>
          </a:prstGeom>
        </p:spPr>
        <p:txBody>
          <a:bodyPr wrap="none">
            <a:spAutoFit/>
          </a:bodyPr>
          <a:lstStyle/>
          <a:p>
            <a:r>
              <a:rPr lang="zh-CN" altLang="en-US" sz="2400" dirty="0" smtClean="0"/>
              <a:t>一般选择二极管参数应满足</a:t>
            </a:r>
            <a:r>
              <a:rPr lang="en-US" altLang="zh-CN" sz="2400" dirty="0" smtClean="0"/>
              <a:t>:</a:t>
            </a:r>
            <a:endParaRPr lang="zh-CN" altLang="en-US" sz="2400" dirty="0"/>
          </a:p>
        </p:txBody>
      </p:sp>
      <p:graphicFrame>
        <p:nvGraphicFramePr>
          <p:cNvPr id="16" name="Object 6"/>
          <p:cNvGraphicFramePr>
            <a:graphicFrameLocks noChangeAspect="1"/>
          </p:cNvGraphicFramePr>
          <p:nvPr>
            <p:extLst>
              <p:ext uri="{D42A27DB-BD31-4B8C-83A1-F6EECF244321}">
                <p14:modId xmlns:p14="http://schemas.microsoft.com/office/powerpoint/2010/main" val="93644860"/>
              </p:ext>
            </p:extLst>
          </p:nvPr>
        </p:nvGraphicFramePr>
        <p:xfrm>
          <a:off x="858218" y="3861048"/>
          <a:ext cx="2633662" cy="500062"/>
        </p:xfrm>
        <a:graphic>
          <a:graphicData uri="http://schemas.openxmlformats.org/presentationml/2006/ole">
            <mc:AlternateContent xmlns:mc="http://schemas.openxmlformats.org/markup-compatibility/2006">
              <mc:Choice xmlns:v="urn:schemas-microsoft-com:vml" Requires="v">
                <p:oleObj spid="_x0000_s50184" name="Equation" r:id="rId8" imgW="1002960" imgH="190440" progId="Equation.DSMT4">
                  <p:embed/>
                </p:oleObj>
              </mc:Choice>
              <mc:Fallback>
                <p:oleObj name="Equation" r:id="rId8" imgW="1002960" imgH="190440" progId="Equation.DSMT4">
                  <p:embed/>
                  <p:pic>
                    <p:nvPicPr>
                      <p:cNvPr id="0" name=""/>
                      <p:cNvPicPr>
                        <a:picLocks noChangeAspect="1" noChangeArrowheads="1"/>
                      </p:cNvPicPr>
                      <p:nvPr/>
                    </p:nvPicPr>
                    <p:blipFill>
                      <a:blip r:embed="rId9"/>
                      <a:srcRect/>
                      <a:stretch>
                        <a:fillRect/>
                      </a:stretch>
                    </p:blipFill>
                    <p:spPr bwMode="auto">
                      <a:xfrm>
                        <a:off x="858218" y="3861048"/>
                        <a:ext cx="2633662"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8"/>
          <p:cNvGraphicFramePr>
            <a:graphicFrameLocks noChangeAspect="1"/>
          </p:cNvGraphicFramePr>
          <p:nvPr>
            <p:extLst>
              <p:ext uri="{D42A27DB-BD31-4B8C-83A1-F6EECF244321}">
                <p14:modId xmlns:p14="http://schemas.microsoft.com/office/powerpoint/2010/main" val="1622835469"/>
              </p:ext>
            </p:extLst>
          </p:nvPr>
        </p:nvGraphicFramePr>
        <p:xfrm>
          <a:off x="926157" y="4725144"/>
          <a:ext cx="2925763" cy="500063"/>
        </p:xfrm>
        <a:graphic>
          <a:graphicData uri="http://schemas.openxmlformats.org/presentationml/2006/ole">
            <mc:AlternateContent xmlns:mc="http://schemas.openxmlformats.org/markup-compatibility/2006">
              <mc:Choice xmlns:v="urn:schemas-microsoft-com:vml" Requires="v">
                <p:oleObj spid="_x0000_s50185" name="Equation" r:id="rId10" imgW="1117440" imgH="190440" progId="Equation.DSMT4">
                  <p:embed/>
                </p:oleObj>
              </mc:Choice>
              <mc:Fallback>
                <p:oleObj name="Equation" r:id="rId10" imgW="1117440" imgH="190440" progId="Equation.DSMT4">
                  <p:embed/>
                  <p:pic>
                    <p:nvPicPr>
                      <p:cNvPr id="0" name=""/>
                      <p:cNvPicPr>
                        <a:picLocks noChangeAspect="1" noChangeArrowheads="1"/>
                      </p:cNvPicPr>
                      <p:nvPr/>
                    </p:nvPicPr>
                    <p:blipFill>
                      <a:blip r:embed="rId11"/>
                      <a:srcRect/>
                      <a:stretch>
                        <a:fillRect/>
                      </a:stretch>
                    </p:blipFill>
                    <p:spPr bwMode="auto">
                      <a:xfrm>
                        <a:off x="926157" y="4725144"/>
                        <a:ext cx="292576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0167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0.70"/>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1000" fill="hold"/>
                                        <p:tgtEl>
                                          <p:spTgt spid="16"/>
                                        </p:tgtEl>
                                        <p:attrNameLst>
                                          <p:attrName>ppt_w</p:attrName>
                                        </p:attrNameLst>
                                      </p:cBhvr>
                                      <p:tavLst>
                                        <p:tav tm="0">
                                          <p:val>
                                            <p:strVal val="#ppt_w*0.70"/>
                                          </p:val>
                                        </p:tav>
                                        <p:tav tm="100000">
                                          <p:val>
                                            <p:strVal val="#ppt_w"/>
                                          </p:val>
                                        </p:tav>
                                      </p:tavLst>
                                    </p:anim>
                                    <p:anim calcmode="lin" valueType="num">
                                      <p:cBhvr>
                                        <p:cTn id="15" dur="1000" fill="hold"/>
                                        <p:tgtEl>
                                          <p:spTgt spid="16"/>
                                        </p:tgtEl>
                                        <p:attrNameLst>
                                          <p:attrName>ppt_h</p:attrName>
                                        </p:attrNameLst>
                                      </p:cBhvr>
                                      <p:tavLst>
                                        <p:tav tm="0">
                                          <p:val>
                                            <p:strVal val="#ppt_h"/>
                                          </p:val>
                                        </p:tav>
                                        <p:tav tm="100000">
                                          <p:val>
                                            <p:strVal val="#ppt_h"/>
                                          </p:val>
                                        </p:tav>
                                      </p:tavLst>
                                    </p:anim>
                                    <p:animEffect transition="in" filter="fade">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1000" fill="hold"/>
                                        <p:tgtEl>
                                          <p:spTgt spid="17"/>
                                        </p:tgtEl>
                                        <p:attrNameLst>
                                          <p:attrName>ppt_w</p:attrName>
                                        </p:attrNameLst>
                                      </p:cBhvr>
                                      <p:tavLst>
                                        <p:tav tm="0">
                                          <p:val>
                                            <p:strVal val="#ppt_w*0.70"/>
                                          </p:val>
                                        </p:tav>
                                        <p:tav tm="100000">
                                          <p:val>
                                            <p:strVal val="#ppt_w"/>
                                          </p:val>
                                        </p:tav>
                                      </p:tavLst>
                                    </p:anim>
                                    <p:anim calcmode="lin" valueType="num">
                                      <p:cBhvr>
                                        <p:cTn id="22" dur="1000" fill="hold"/>
                                        <p:tgtEl>
                                          <p:spTgt spid="17"/>
                                        </p:tgtEl>
                                        <p:attrNameLst>
                                          <p:attrName>ppt_h</p:attrName>
                                        </p:attrNameLst>
                                      </p:cBhvr>
                                      <p:tavLst>
                                        <p:tav tm="0">
                                          <p:val>
                                            <p:strVal val="#ppt_h"/>
                                          </p:val>
                                        </p:tav>
                                        <p:tav tm="100000">
                                          <p:val>
                                            <p:strVal val="#ppt_h"/>
                                          </p:val>
                                        </p:tav>
                                      </p:tavLst>
                                    </p:anim>
                                    <p:animEffect transition="in" filter="fade">
                                      <p:cBhvr>
                                        <p:cTn id="2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srcRect/>
          <a:stretch>
            <a:fillRect/>
          </a:stretch>
        </p:blipFill>
        <p:spPr bwMode="auto">
          <a:xfrm>
            <a:off x="448228" y="2285583"/>
            <a:ext cx="4555819" cy="3929090"/>
          </a:xfrm>
          <a:prstGeom prst="rect">
            <a:avLst/>
          </a:prstGeom>
          <a:noFill/>
          <a:ln w="9525">
            <a:noFill/>
            <a:miter lim="800000"/>
            <a:headEnd/>
            <a:tailEnd/>
          </a:ln>
          <a:effectLst/>
        </p:spPr>
      </p:pic>
      <p:sp>
        <p:nvSpPr>
          <p:cNvPr id="7" name="矩形 6"/>
          <p:cNvSpPr/>
          <p:nvPr/>
        </p:nvSpPr>
        <p:spPr>
          <a:xfrm>
            <a:off x="428596" y="1700808"/>
            <a:ext cx="3279308" cy="584775"/>
          </a:xfrm>
          <a:prstGeom prst="rect">
            <a:avLst/>
          </a:prstGeom>
        </p:spPr>
        <p:txBody>
          <a:bodyPr wrap="square">
            <a:spAutoFit/>
          </a:bodyPr>
          <a:lstStyle/>
          <a:p>
            <a:r>
              <a:rPr lang="en-US" altLang="zh-CN" sz="3200" b="1" dirty="0" smtClean="0"/>
              <a:t>1.</a:t>
            </a:r>
            <a:r>
              <a:rPr lang="zh-CN" altLang="en-US" sz="3200" b="1" dirty="0" smtClean="0"/>
              <a:t>电路组成</a:t>
            </a:r>
            <a:endParaRPr lang="zh-CN" altLang="en-US" sz="3200" dirty="0"/>
          </a:p>
        </p:txBody>
      </p:sp>
      <p:graphicFrame>
        <p:nvGraphicFramePr>
          <p:cNvPr id="40963" name="Object 3"/>
          <p:cNvGraphicFramePr>
            <a:graphicFrameLocks noChangeAspect="1"/>
          </p:cNvGraphicFramePr>
          <p:nvPr>
            <p:extLst>
              <p:ext uri="{D42A27DB-BD31-4B8C-83A1-F6EECF244321}">
                <p14:modId xmlns:p14="http://schemas.microsoft.com/office/powerpoint/2010/main" val="1961758848"/>
              </p:ext>
            </p:extLst>
          </p:nvPr>
        </p:nvGraphicFramePr>
        <p:xfrm>
          <a:off x="5796136" y="3243538"/>
          <a:ext cx="2016224" cy="827829"/>
        </p:xfrm>
        <a:graphic>
          <a:graphicData uri="http://schemas.openxmlformats.org/presentationml/2006/ole">
            <mc:AlternateContent xmlns:mc="http://schemas.openxmlformats.org/markup-compatibility/2006">
              <mc:Choice xmlns:v="urn:schemas-microsoft-com:vml" Requires="v">
                <p:oleObj spid="_x0000_s40998" r:id="rId4" imgW="901309" imgH="368140" progId="Equation.DSMT4">
                  <p:embed/>
                </p:oleObj>
              </mc:Choice>
              <mc:Fallback>
                <p:oleObj r:id="rId4" imgW="901309" imgH="3681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136" y="3243538"/>
                        <a:ext cx="2016224" cy="827829"/>
                      </a:xfrm>
                      <a:prstGeom prst="rect">
                        <a:avLst/>
                      </a:prstGeom>
                      <a:noFill/>
                      <a:extLst/>
                    </p:spPr>
                  </p:pic>
                </p:oleObj>
              </mc:Fallback>
            </mc:AlternateContent>
          </a:graphicData>
        </a:graphic>
      </p:graphicFrame>
      <p:sp>
        <p:nvSpPr>
          <p:cNvPr id="409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096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标题 1"/>
          <p:cNvSpPr>
            <a:spLocks noGrp="1"/>
          </p:cNvSpPr>
          <p:nvPr>
            <p:ph type="title"/>
          </p:nvPr>
        </p:nvSpPr>
        <p:spPr>
          <a:xfrm>
            <a:off x="467544" y="304800"/>
            <a:ext cx="8569326" cy="1216025"/>
          </a:xfrm>
        </p:spPr>
        <p:txBody>
          <a:bodyPr/>
          <a:lstStyle/>
          <a:p>
            <a:r>
              <a:rPr lang="x-none" altLang="zh-CN" sz="4000" b="1" dirty="0"/>
              <a:t>13.2.2  </a:t>
            </a:r>
            <a:r>
              <a:rPr lang="x-none" altLang="zh-CN" sz="4000" b="1" dirty="0" smtClean="0"/>
              <a:t>串联型线性稳压电源及应用</a:t>
            </a:r>
            <a:endParaRPr lang="zh-CN" altLang="en-US" dirty="0"/>
          </a:p>
        </p:txBody>
      </p:sp>
      <p:sp>
        <p:nvSpPr>
          <p:cNvPr id="15" name="TextBox 14"/>
          <p:cNvSpPr txBox="1"/>
          <p:nvPr/>
        </p:nvSpPr>
        <p:spPr>
          <a:xfrm>
            <a:off x="2195736" y="3212976"/>
            <a:ext cx="189154" cy="276999"/>
          </a:xfrm>
          <a:prstGeom prst="rect">
            <a:avLst/>
          </a:prstGeom>
          <a:solidFill>
            <a:schemeClr val="bg1"/>
          </a:solidFill>
        </p:spPr>
        <p:txBody>
          <a:bodyPr wrap="none" lIns="0" tIns="0" rIns="0" bIns="0" rtlCol="0" anchor="ctr" anchorCtr="1">
            <a:spAutoFit/>
          </a:bodyPr>
          <a:lstStyle/>
          <a:p>
            <a:r>
              <a:rPr lang="en-US" altLang="zh-CN" dirty="0" smtClean="0"/>
              <a:t>+</a:t>
            </a:r>
            <a:endParaRPr lang="zh-CN" altLang="en-US" dirty="0"/>
          </a:p>
        </p:txBody>
      </p:sp>
      <p:sp>
        <p:nvSpPr>
          <p:cNvPr id="16" name="TextBox 15"/>
          <p:cNvSpPr txBox="1"/>
          <p:nvPr/>
        </p:nvSpPr>
        <p:spPr>
          <a:xfrm>
            <a:off x="2235556" y="3501008"/>
            <a:ext cx="104196" cy="276999"/>
          </a:xfrm>
          <a:prstGeom prst="rect">
            <a:avLst/>
          </a:prstGeom>
          <a:solidFill>
            <a:schemeClr val="bg1"/>
          </a:solidFill>
        </p:spPr>
        <p:txBody>
          <a:bodyPr wrap="none" lIns="0" tIns="0" rIns="0" bIns="0" rtlCol="0">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blinds(horizontal)">
                                      <p:cBhvr>
                                        <p:cTn id="7"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096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标题 1"/>
          <p:cNvSpPr>
            <a:spLocks noGrp="1"/>
          </p:cNvSpPr>
          <p:nvPr>
            <p:ph type="title"/>
          </p:nvPr>
        </p:nvSpPr>
        <p:spPr>
          <a:xfrm>
            <a:off x="467544" y="304800"/>
            <a:ext cx="8569326" cy="1216025"/>
          </a:xfrm>
        </p:spPr>
        <p:txBody>
          <a:bodyPr/>
          <a:lstStyle/>
          <a:p>
            <a:r>
              <a:rPr lang="x-none" altLang="zh-CN" sz="4000" b="1" dirty="0"/>
              <a:t>13.2.2  </a:t>
            </a:r>
            <a:r>
              <a:rPr lang="x-none" altLang="zh-CN" sz="4000" b="1" dirty="0" smtClean="0"/>
              <a:t>串联型线性稳压电源及应用</a:t>
            </a:r>
            <a:endParaRPr lang="zh-CN" altLang="en-US" dirty="0"/>
          </a:p>
        </p:txBody>
      </p:sp>
      <p:pic>
        <p:nvPicPr>
          <p:cNvPr id="10" name="Picture 2"/>
          <p:cNvPicPr>
            <a:picLocks noChangeAspect="1" noChangeArrowheads="1"/>
          </p:cNvPicPr>
          <p:nvPr/>
        </p:nvPicPr>
        <p:blipFill>
          <a:blip r:embed="rId2"/>
          <a:srcRect/>
          <a:stretch>
            <a:fillRect/>
          </a:stretch>
        </p:blipFill>
        <p:spPr bwMode="auto">
          <a:xfrm>
            <a:off x="1259632" y="1993195"/>
            <a:ext cx="5760640" cy="4137682"/>
          </a:xfrm>
          <a:prstGeom prst="rect">
            <a:avLst/>
          </a:prstGeom>
          <a:noFill/>
          <a:ln w="9525">
            <a:noFill/>
            <a:miter lim="800000"/>
            <a:headEnd/>
            <a:tailEnd/>
          </a:ln>
          <a:effectLst/>
        </p:spPr>
      </p:pic>
      <p:sp>
        <p:nvSpPr>
          <p:cNvPr id="11" name="矩形 10"/>
          <p:cNvSpPr/>
          <p:nvPr/>
        </p:nvSpPr>
        <p:spPr>
          <a:xfrm>
            <a:off x="467544" y="1700808"/>
            <a:ext cx="4104456" cy="584775"/>
          </a:xfrm>
          <a:prstGeom prst="rect">
            <a:avLst/>
          </a:prstGeom>
        </p:spPr>
        <p:txBody>
          <a:bodyPr wrap="square">
            <a:spAutoFit/>
          </a:bodyPr>
          <a:lstStyle/>
          <a:p>
            <a:r>
              <a:rPr lang="en-US" altLang="zh-CN" sz="3200" b="1" dirty="0" smtClean="0"/>
              <a:t>2.</a:t>
            </a:r>
            <a:r>
              <a:rPr lang="zh-CN" altLang="en-US" sz="3200" b="1" dirty="0" smtClean="0"/>
              <a:t>集成线性稳压器</a:t>
            </a:r>
            <a:endParaRPr lang="zh-CN" altLang="en-US" sz="3200" dirty="0"/>
          </a:p>
        </p:txBody>
      </p:sp>
    </p:spTree>
    <p:extLst>
      <p:ext uri="{BB962C8B-B14F-4D97-AF65-F5344CB8AC3E}">
        <p14:creationId xmlns:p14="http://schemas.microsoft.com/office/powerpoint/2010/main" val="1560267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sz="4000" b="1" dirty="0" smtClean="0"/>
              <a:t>3</a:t>
            </a:r>
            <a:r>
              <a:rPr lang="zh-CN" altLang="en-US" sz="4000" b="1" dirty="0" smtClean="0"/>
              <a:t>．三端可调稳压器</a:t>
            </a:r>
            <a:endParaRPr lang="zh-CN" altLang="en-US" sz="4000" dirty="0"/>
          </a:p>
        </p:txBody>
      </p:sp>
      <p:sp>
        <p:nvSpPr>
          <p:cNvPr id="3" name="内容占位符 2"/>
          <p:cNvSpPr>
            <a:spLocks noGrp="1"/>
          </p:cNvSpPr>
          <p:nvPr>
            <p:ph idx="1"/>
          </p:nvPr>
        </p:nvSpPr>
        <p:spPr/>
        <p:txBody>
          <a:bodyPr/>
          <a:lstStyle/>
          <a:p>
            <a:endParaRPr lang="en-US" altLang="zh-CN" b="1" dirty="0" smtClean="0"/>
          </a:p>
          <a:p>
            <a:endParaRPr lang="en-US" altLang="zh-CN" b="1" dirty="0" smtClean="0"/>
          </a:p>
          <a:p>
            <a:pPr>
              <a:buNone/>
            </a:pPr>
            <a:endParaRPr lang="zh-CN" altLang="en-US" b="1" dirty="0" smtClean="0"/>
          </a:p>
          <a:p>
            <a:endParaRPr lang="zh-CN" altLang="en-US" dirty="0"/>
          </a:p>
        </p:txBody>
      </p:sp>
      <p:sp>
        <p:nvSpPr>
          <p:cNvPr id="39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9941" name="Picture 5"/>
          <p:cNvPicPr>
            <a:picLocks noChangeAspect="1" noChangeArrowheads="1"/>
          </p:cNvPicPr>
          <p:nvPr/>
        </p:nvPicPr>
        <p:blipFill>
          <a:blip r:embed="rId3"/>
          <a:srcRect/>
          <a:stretch>
            <a:fillRect/>
          </a:stretch>
        </p:blipFill>
        <p:spPr bwMode="auto">
          <a:xfrm>
            <a:off x="214282" y="1879594"/>
            <a:ext cx="4357718" cy="4357718"/>
          </a:xfrm>
          <a:prstGeom prst="rect">
            <a:avLst/>
          </a:prstGeom>
          <a:noFill/>
          <a:ln w="9525">
            <a:noFill/>
            <a:miter lim="800000"/>
            <a:headEnd/>
            <a:tailEnd/>
          </a:ln>
          <a:effectLst/>
        </p:spPr>
      </p:pic>
      <p:pic>
        <p:nvPicPr>
          <p:cNvPr id="39942" name="Picture 6"/>
          <p:cNvPicPr>
            <a:picLocks noChangeAspect="1" noChangeArrowheads="1"/>
          </p:cNvPicPr>
          <p:nvPr/>
        </p:nvPicPr>
        <p:blipFill>
          <a:blip r:embed="rId4"/>
          <a:srcRect/>
          <a:stretch>
            <a:fillRect/>
          </a:stretch>
        </p:blipFill>
        <p:spPr bwMode="auto">
          <a:xfrm>
            <a:off x="4785303" y="3071810"/>
            <a:ext cx="4358697" cy="3000396"/>
          </a:xfrm>
          <a:prstGeom prst="rect">
            <a:avLst/>
          </a:prstGeom>
          <a:noFill/>
          <a:ln w="9525">
            <a:noFill/>
            <a:miter lim="800000"/>
            <a:headEnd/>
            <a:tailEnd/>
          </a:ln>
          <a:effectLst/>
        </p:spPr>
      </p:pic>
      <p:sp>
        <p:nvSpPr>
          <p:cNvPr id="399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943" name="Object 7"/>
          <p:cNvGraphicFramePr>
            <a:graphicFrameLocks noChangeAspect="1"/>
          </p:cNvGraphicFramePr>
          <p:nvPr/>
        </p:nvGraphicFramePr>
        <p:xfrm>
          <a:off x="5357819" y="1857364"/>
          <a:ext cx="2428892" cy="966840"/>
        </p:xfrm>
        <a:graphic>
          <a:graphicData uri="http://schemas.openxmlformats.org/presentationml/2006/ole">
            <mc:AlternateContent xmlns:mc="http://schemas.openxmlformats.org/markup-compatibility/2006">
              <mc:Choice xmlns:v="urn:schemas-microsoft-com:vml" Requires="v">
                <p:oleObj spid="_x0000_s39956" r:id="rId5" imgW="977476" imgH="393529" progId="Equation.DSMT4">
                  <p:embed/>
                </p:oleObj>
              </mc:Choice>
              <mc:Fallback>
                <p:oleObj r:id="rId5" imgW="977476" imgH="393529"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7819" y="1857364"/>
                        <a:ext cx="2428892" cy="9668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edge">
                                      <p:cBhvr>
                                        <p:cTn id="7" dur="2000"/>
                                        <p:tgtEl>
                                          <p:spTgt spid="39943"/>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9942"/>
                                        </p:tgtEl>
                                        <p:attrNameLst>
                                          <p:attrName>style.visibility</p:attrName>
                                        </p:attrNameLst>
                                      </p:cBhvr>
                                      <p:to>
                                        <p:strVal val="visible"/>
                                      </p:to>
                                    </p:set>
                                    <p:animEffect transition="in" filter="wedge">
                                      <p:cBhvr>
                                        <p:cTn id="12" dur="20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13.3  </a:t>
            </a:r>
            <a:r>
              <a:rPr lang="zh-CN" altLang="en-US" b="1" dirty="0" smtClean="0"/>
              <a:t>开关型稳压器</a:t>
            </a:r>
            <a:endParaRPr lang="zh-CN" altLang="en-US" dirty="0"/>
          </a:p>
        </p:txBody>
      </p:sp>
      <p:sp>
        <p:nvSpPr>
          <p:cNvPr id="3" name="内容占位符 2"/>
          <p:cNvSpPr>
            <a:spLocks noGrp="1"/>
          </p:cNvSpPr>
          <p:nvPr>
            <p:ph idx="1"/>
          </p:nvPr>
        </p:nvSpPr>
        <p:spPr>
          <a:xfrm>
            <a:off x="566738" y="1752600"/>
            <a:ext cx="8001000" cy="884312"/>
          </a:xfrm>
        </p:spPr>
        <p:txBody>
          <a:bodyPr/>
          <a:lstStyle/>
          <a:p>
            <a:r>
              <a:rPr lang="x-none" b="1" dirty="0" smtClean="0"/>
              <a:t>13.3.1  开关串联稳压电路</a:t>
            </a:r>
            <a:endParaRPr lang="zh-CN" altLang="en-US" b="1" dirty="0" smtClean="0"/>
          </a:p>
          <a:p>
            <a:endParaRPr lang="zh-CN" altLang="en-US" dirty="0"/>
          </a:p>
        </p:txBody>
      </p:sp>
      <p:pic>
        <p:nvPicPr>
          <p:cNvPr id="41986" name="Picture 2"/>
          <p:cNvPicPr>
            <a:picLocks noChangeAspect="1" noChangeArrowheads="1"/>
          </p:cNvPicPr>
          <p:nvPr/>
        </p:nvPicPr>
        <p:blipFill>
          <a:blip r:embed="rId3"/>
          <a:srcRect/>
          <a:stretch>
            <a:fillRect/>
          </a:stretch>
        </p:blipFill>
        <p:spPr bwMode="auto">
          <a:xfrm>
            <a:off x="4143372" y="2214554"/>
            <a:ext cx="4707130" cy="3000396"/>
          </a:xfrm>
          <a:prstGeom prst="rect">
            <a:avLst/>
          </a:prstGeom>
          <a:noFill/>
          <a:ln w="9525">
            <a:noFill/>
            <a:miter lim="800000"/>
            <a:headEnd/>
            <a:tailEnd/>
          </a:ln>
          <a:effectLst/>
        </p:spPr>
      </p:pic>
      <p:sp>
        <p:nvSpPr>
          <p:cNvPr id="5" name="矩形 4"/>
          <p:cNvSpPr/>
          <p:nvPr/>
        </p:nvSpPr>
        <p:spPr>
          <a:xfrm>
            <a:off x="500034" y="4000504"/>
            <a:ext cx="3214710" cy="1569660"/>
          </a:xfrm>
          <a:prstGeom prst="rect">
            <a:avLst/>
          </a:prstGeom>
        </p:spPr>
        <p:txBody>
          <a:bodyPr wrap="square">
            <a:spAutoFit/>
          </a:bodyPr>
          <a:lstStyle/>
          <a:p>
            <a:r>
              <a:rPr lang="zh-CN" altLang="en-US" sz="2400" dirty="0" smtClean="0"/>
              <a:t>输出电压的调节方式</a:t>
            </a:r>
            <a:r>
              <a:rPr lang="en-US" altLang="zh-CN" sz="2400" dirty="0" smtClean="0"/>
              <a:t>:</a:t>
            </a:r>
            <a:endParaRPr lang="zh-CN" altLang="en-US" sz="2400" dirty="0" smtClean="0"/>
          </a:p>
          <a:p>
            <a:r>
              <a:rPr lang="en-US" sz="2400" dirty="0" smtClean="0"/>
              <a:t>(1)PWM</a:t>
            </a:r>
            <a:r>
              <a:rPr lang="zh-CN" altLang="en-US" sz="2400" dirty="0" smtClean="0"/>
              <a:t>方式；</a:t>
            </a:r>
            <a:endParaRPr lang="en-US" altLang="zh-CN" sz="2400" dirty="0" smtClean="0"/>
          </a:p>
          <a:p>
            <a:r>
              <a:rPr lang="en-US" sz="2400" dirty="0" smtClean="0"/>
              <a:t>(2)PFM</a:t>
            </a:r>
            <a:r>
              <a:rPr lang="zh-CN" altLang="en-US" sz="2400" dirty="0" smtClean="0"/>
              <a:t>方式；</a:t>
            </a:r>
            <a:endParaRPr lang="en-US" altLang="zh-CN" sz="2400" dirty="0" smtClean="0"/>
          </a:p>
          <a:p>
            <a:r>
              <a:rPr lang="en-US" sz="2400" dirty="0" smtClean="0"/>
              <a:t>(3)</a:t>
            </a:r>
            <a:r>
              <a:rPr lang="zh-CN" altLang="en-US" sz="2400" dirty="0" smtClean="0"/>
              <a:t>混合调节。</a:t>
            </a:r>
            <a:endParaRPr lang="zh-CN" altLang="en-US" sz="2400" dirty="0"/>
          </a:p>
        </p:txBody>
      </p:sp>
      <p:sp>
        <p:nvSpPr>
          <p:cNvPr id="419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987" name="Object 3"/>
          <p:cNvGraphicFramePr>
            <a:graphicFrameLocks noChangeAspect="1"/>
          </p:cNvGraphicFramePr>
          <p:nvPr/>
        </p:nvGraphicFramePr>
        <p:xfrm>
          <a:off x="1000100" y="2786058"/>
          <a:ext cx="1436924" cy="785818"/>
        </p:xfrm>
        <a:graphic>
          <a:graphicData uri="http://schemas.openxmlformats.org/presentationml/2006/ole">
            <mc:AlternateContent xmlns:mc="http://schemas.openxmlformats.org/markup-compatibility/2006">
              <mc:Choice xmlns:v="urn:schemas-microsoft-com:vml" Requires="v">
                <p:oleObj spid="_x0000_s42000" r:id="rId4" imgW="609600" imgH="330200" progId="Equation.DSMT4">
                  <p:embed/>
                </p:oleObj>
              </mc:Choice>
              <mc:Fallback>
                <p:oleObj r:id="rId4" imgW="609600" imgH="3302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2786058"/>
                        <a:ext cx="1436924"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checkerboard(across)">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88640"/>
            <a:ext cx="8001000" cy="1216025"/>
          </a:xfrm>
        </p:spPr>
        <p:txBody>
          <a:bodyPr>
            <a:normAutofit/>
          </a:bodyPr>
          <a:lstStyle/>
          <a:p>
            <a:pPr algn="l"/>
            <a:r>
              <a:rPr lang="en-US" sz="3600" b="1" dirty="0" smtClean="0">
                <a:latin typeface="+mn-ea"/>
                <a:ea typeface="+mn-ea"/>
              </a:rPr>
              <a:t>PWM</a:t>
            </a:r>
            <a:r>
              <a:rPr lang="zh-CN" altLang="en-US" sz="3600" b="1" dirty="0" smtClean="0">
                <a:latin typeface="+mn-ea"/>
                <a:ea typeface="+mn-ea"/>
              </a:rPr>
              <a:t>开关串联稳压电路</a:t>
            </a:r>
            <a:endParaRPr lang="zh-CN" altLang="en-US" sz="3600" dirty="0">
              <a:latin typeface="+mn-ea"/>
              <a:ea typeface="+mn-ea"/>
            </a:endParaRPr>
          </a:p>
        </p:txBody>
      </p:sp>
      <p:sp>
        <p:nvSpPr>
          <p:cNvPr id="3" name="内容占位符 2"/>
          <p:cNvSpPr>
            <a:spLocks noGrp="1"/>
          </p:cNvSpPr>
          <p:nvPr>
            <p:ph idx="1"/>
          </p:nvPr>
        </p:nvSpPr>
        <p:spPr/>
        <p:txBody>
          <a:bodyPr/>
          <a:lstStyle/>
          <a:p>
            <a:endParaRPr lang="zh-CN" altLang="en-US" dirty="0"/>
          </a:p>
        </p:txBody>
      </p:sp>
      <p:pic>
        <p:nvPicPr>
          <p:cNvPr id="43010" name="Picture 2"/>
          <p:cNvPicPr>
            <a:picLocks noChangeAspect="1" noChangeArrowheads="1"/>
          </p:cNvPicPr>
          <p:nvPr/>
        </p:nvPicPr>
        <p:blipFill>
          <a:blip r:embed="rId2"/>
          <a:srcRect/>
          <a:stretch>
            <a:fillRect/>
          </a:stretch>
        </p:blipFill>
        <p:spPr bwMode="auto">
          <a:xfrm>
            <a:off x="837980" y="1628800"/>
            <a:ext cx="5447607" cy="45891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x-none" sz="3600" b="1" dirty="0" smtClean="0"/>
              <a:t>13.3.2  开关集成稳压器及应用</a:t>
            </a:r>
            <a:endParaRPr lang="zh-CN" altLang="en-US" sz="3600" dirty="0"/>
          </a:p>
        </p:txBody>
      </p:sp>
      <p:sp>
        <p:nvSpPr>
          <p:cNvPr id="3" name="内容占位符 2"/>
          <p:cNvSpPr>
            <a:spLocks noGrp="1"/>
          </p:cNvSpPr>
          <p:nvPr>
            <p:ph idx="1"/>
          </p:nvPr>
        </p:nvSpPr>
        <p:spPr/>
        <p:txBody>
          <a:bodyPr/>
          <a:lstStyle/>
          <a:p>
            <a:endParaRPr lang="zh-CN" altLang="en-US"/>
          </a:p>
        </p:txBody>
      </p:sp>
      <p:pic>
        <p:nvPicPr>
          <p:cNvPr id="44034" name="Picture 2"/>
          <p:cNvPicPr>
            <a:picLocks noChangeAspect="1" noChangeArrowheads="1"/>
          </p:cNvPicPr>
          <p:nvPr/>
        </p:nvPicPr>
        <p:blipFill>
          <a:blip r:embed="rId2"/>
          <a:srcRect/>
          <a:stretch>
            <a:fillRect/>
          </a:stretch>
        </p:blipFill>
        <p:spPr bwMode="auto">
          <a:xfrm>
            <a:off x="323528" y="1628800"/>
            <a:ext cx="8244408" cy="50883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45058" name="Picture 2"/>
          <p:cNvPicPr>
            <a:picLocks noChangeAspect="1" noChangeArrowheads="1"/>
          </p:cNvPicPr>
          <p:nvPr/>
        </p:nvPicPr>
        <p:blipFill>
          <a:blip r:embed="rId3"/>
          <a:srcRect/>
          <a:stretch>
            <a:fillRect/>
          </a:stretch>
        </p:blipFill>
        <p:spPr bwMode="auto">
          <a:xfrm>
            <a:off x="357158" y="1428736"/>
            <a:ext cx="8568635" cy="5214950"/>
          </a:xfrm>
          <a:prstGeom prst="rect">
            <a:avLst/>
          </a:prstGeom>
          <a:noFill/>
          <a:ln w="9525">
            <a:noFill/>
            <a:miter lim="800000"/>
            <a:headEnd/>
            <a:tailEnd/>
          </a:ln>
          <a:effectLst/>
        </p:spPr>
      </p:pic>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5059" name="Object 3"/>
          <p:cNvGraphicFramePr>
            <a:graphicFrameLocks noChangeAspect="1"/>
          </p:cNvGraphicFramePr>
          <p:nvPr/>
        </p:nvGraphicFramePr>
        <p:xfrm>
          <a:off x="642910" y="500041"/>
          <a:ext cx="2214578" cy="790819"/>
        </p:xfrm>
        <a:graphic>
          <a:graphicData uri="http://schemas.openxmlformats.org/presentationml/2006/ole">
            <mc:AlternateContent xmlns:mc="http://schemas.openxmlformats.org/markup-compatibility/2006">
              <mc:Choice xmlns:v="urn:schemas-microsoft-com:vml" Requires="v">
                <p:oleObj spid="_x0000_s45071" r:id="rId4" imgW="952087" imgH="393529" progId="Equation.DSMT4">
                  <p:embed/>
                </p:oleObj>
              </mc:Choice>
              <mc:Fallback>
                <p:oleObj r:id="rId4" imgW="952087" imgH="393529"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10" y="500041"/>
                        <a:ext cx="2214578" cy="7908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a:xfrm>
            <a:off x="457200" y="1857364"/>
            <a:ext cx="8229600" cy="4268799"/>
          </a:xfrm>
        </p:spPr>
        <p:txBody>
          <a:bodyPr/>
          <a:lstStyle/>
          <a:p>
            <a:r>
              <a:rPr lang="zh-CN" altLang="en-US" dirty="0" smtClean="0"/>
              <a:t>直流</a:t>
            </a:r>
            <a:r>
              <a:rPr lang="zh-CN" altLang="en-US" dirty="0"/>
              <a:t>稳压电源概述</a:t>
            </a:r>
          </a:p>
          <a:p>
            <a:r>
              <a:rPr lang="zh-CN" altLang="en-US" dirty="0" smtClean="0"/>
              <a:t>电源</a:t>
            </a:r>
            <a:r>
              <a:rPr lang="zh-CN" altLang="en-US" dirty="0"/>
              <a:t>滤波电路和串联型线性</a:t>
            </a:r>
            <a:r>
              <a:rPr lang="zh-CN" altLang="en-US" dirty="0" smtClean="0"/>
              <a:t>稳压电源</a:t>
            </a:r>
            <a:endParaRPr lang="zh-CN" altLang="en-US" dirty="0"/>
          </a:p>
          <a:p>
            <a:r>
              <a:rPr lang="zh-CN" altLang="en-US" dirty="0" smtClean="0"/>
              <a:t>开关</a:t>
            </a:r>
            <a:r>
              <a:rPr lang="zh-CN" altLang="en-US" dirty="0"/>
              <a:t>型稳压器</a:t>
            </a: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
            </a:r>
            <a:br>
              <a:rPr lang="zh-CN" altLang="en-US" b="1" dirty="0"/>
            </a:br>
            <a:r>
              <a:rPr lang="en-US" altLang="zh-CN" b="1" dirty="0"/>
              <a:t>13.1  </a:t>
            </a:r>
            <a:r>
              <a:rPr lang="zh-CN" altLang="en-US" b="1" dirty="0"/>
              <a:t>直流稳压电源</a:t>
            </a:r>
            <a:r>
              <a:rPr lang="zh-CN" altLang="en-US" b="1" dirty="0" smtClean="0"/>
              <a:t>概述</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srcRect/>
          <a:stretch>
            <a:fillRect/>
          </a:stretch>
        </p:blipFill>
        <p:spPr bwMode="auto">
          <a:xfrm>
            <a:off x="285720" y="1857364"/>
            <a:ext cx="8516739" cy="2786082"/>
          </a:xfrm>
          <a:prstGeom prst="rect">
            <a:avLst/>
          </a:prstGeom>
          <a:noFill/>
          <a:ln w="9525">
            <a:noFill/>
            <a:miter lim="800000"/>
            <a:headEnd/>
            <a:tailEnd/>
          </a:ln>
          <a:effectLst/>
        </p:spPr>
      </p:pic>
      <p:sp>
        <p:nvSpPr>
          <p:cNvPr id="5" name="矩形 4"/>
          <p:cNvSpPr/>
          <p:nvPr/>
        </p:nvSpPr>
        <p:spPr>
          <a:xfrm>
            <a:off x="571472" y="4929198"/>
            <a:ext cx="7786742" cy="1200329"/>
          </a:xfrm>
          <a:prstGeom prst="rect">
            <a:avLst/>
          </a:prstGeom>
        </p:spPr>
        <p:txBody>
          <a:bodyPr wrap="square">
            <a:spAutoFit/>
          </a:bodyPr>
          <a:lstStyle/>
          <a:p>
            <a:r>
              <a:rPr lang="zh-CN" altLang="en-US" sz="2400" dirty="0"/>
              <a:t>直流稳压电源的技术指标可以分为两大类：一类是特性指标，反映直流稳压电源的固有特性；另一类是质量指标，反映直流稳压电源的优劣。</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8001000" cy="1216025"/>
          </a:xfrm>
        </p:spPr>
        <p:txBody>
          <a:bodyPr/>
          <a:lstStyle/>
          <a:p>
            <a:r>
              <a:rPr lang="x-none" altLang="zh-CN" sz="4000" b="1"/>
              <a:t>13.1.1  直流稳压电源主要指标</a:t>
            </a:r>
            <a:endParaRPr lang="zh-CN" altLang="en-US" dirty="0"/>
          </a:p>
        </p:txBody>
      </p:sp>
      <p:sp>
        <p:nvSpPr>
          <p:cNvPr id="3" name="内容占位符 2"/>
          <p:cNvSpPr>
            <a:spLocks noGrp="1"/>
          </p:cNvSpPr>
          <p:nvPr>
            <p:ph idx="1"/>
          </p:nvPr>
        </p:nvSpPr>
        <p:spPr/>
        <p:txBody>
          <a:bodyPr/>
          <a:lstStyle/>
          <a:p>
            <a:r>
              <a:rPr lang="zh-CN" altLang="en-US" b="1" dirty="0" smtClean="0"/>
              <a:t>特性</a:t>
            </a:r>
            <a:r>
              <a:rPr lang="zh-CN" altLang="en-US" b="1" dirty="0"/>
              <a:t>指标</a:t>
            </a:r>
          </a:p>
          <a:p>
            <a:pPr lvl="1"/>
            <a:r>
              <a:rPr lang="zh-CN" altLang="en-US" dirty="0" smtClean="0"/>
              <a:t>输入</a:t>
            </a:r>
            <a:r>
              <a:rPr lang="zh-CN" altLang="en-US" dirty="0"/>
              <a:t>电压（</a:t>
            </a:r>
            <a:r>
              <a:rPr lang="en-US" i="1" dirty="0"/>
              <a:t>V</a:t>
            </a:r>
            <a:r>
              <a:rPr lang="en-US" baseline="-25000" dirty="0"/>
              <a:t>i</a:t>
            </a:r>
            <a:r>
              <a:rPr lang="zh-CN" altLang="en-US" dirty="0"/>
              <a:t>）及变化范围</a:t>
            </a:r>
          </a:p>
          <a:p>
            <a:pPr lvl="1"/>
            <a:r>
              <a:rPr lang="zh-CN" altLang="en-US" dirty="0"/>
              <a:t>输出电压</a:t>
            </a:r>
            <a:r>
              <a:rPr lang="zh-CN" altLang="en-US" dirty="0" smtClean="0"/>
              <a:t>（</a:t>
            </a:r>
            <a:r>
              <a:rPr lang="en-US" i="1" dirty="0"/>
              <a:t>V</a:t>
            </a:r>
            <a:r>
              <a:rPr lang="en-US" baseline="-25000" dirty="0"/>
              <a:t>o</a:t>
            </a:r>
            <a:r>
              <a:rPr lang="zh-CN" altLang="en-US" dirty="0"/>
              <a:t>）及调节范围</a:t>
            </a:r>
          </a:p>
          <a:p>
            <a:pPr lvl="1"/>
            <a:r>
              <a:rPr lang="zh-CN" altLang="en-US" dirty="0" smtClean="0"/>
              <a:t>额定</a:t>
            </a:r>
            <a:r>
              <a:rPr lang="zh-CN" altLang="en-US" dirty="0"/>
              <a:t>输出电流（</a:t>
            </a:r>
            <a:r>
              <a:rPr lang="en-US" i="1" dirty="0"/>
              <a:t>I</a:t>
            </a:r>
            <a:r>
              <a:rPr lang="en-US" baseline="-25000" dirty="0"/>
              <a:t>o</a:t>
            </a:r>
            <a:r>
              <a:rPr lang="zh-CN" altLang="en-US" dirty="0"/>
              <a:t>）及过流</a:t>
            </a:r>
            <a:r>
              <a:rPr lang="zh-CN" altLang="en-US" dirty="0" smtClean="0"/>
              <a:t>保护电流</a:t>
            </a:r>
          </a:p>
          <a:p>
            <a:endParaRPr lang="zh-CN" altLang="en-US" b="1"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8001000" cy="1216025"/>
          </a:xfrm>
        </p:spPr>
        <p:txBody>
          <a:bodyPr/>
          <a:lstStyle/>
          <a:p>
            <a:r>
              <a:rPr lang="x-none" altLang="zh-CN" sz="4000" b="1"/>
              <a:t>13.1.1  直流稳压电源主要指标</a:t>
            </a:r>
            <a:endParaRPr lang="zh-CN" altLang="en-US" dirty="0"/>
          </a:p>
        </p:txBody>
      </p:sp>
      <p:sp>
        <p:nvSpPr>
          <p:cNvPr id="3" name="内容占位符 2"/>
          <p:cNvSpPr>
            <a:spLocks noGrp="1"/>
          </p:cNvSpPr>
          <p:nvPr>
            <p:ph idx="1"/>
          </p:nvPr>
        </p:nvSpPr>
        <p:spPr/>
        <p:txBody>
          <a:bodyPr/>
          <a:lstStyle/>
          <a:p>
            <a:r>
              <a:rPr lang="zh-CN" altLang="en-US" b="1" dirty="0" smtClean="0"/>
              <a:t>质量指标</a:t>
            </a:r>
            <a:endParaRPr lang="en-US" altLang="zh-CN" b="1" dirty="0" smtClean="0"/>
          </a:p>
          <a:p>
            <a:pPr lvl="1"/>
            <a:r>
              <a:rPr lang="zh-CN" altLang="en-US" dirty="0" smtClean="0"/>
              <a:t>稳压</a:t>
            </a:r>
            <a:r>
              <a:rPr lang="zh-CN" altLang="en-US" dirty="0"/>
              <a:t>系数</a:t>
            </a:r>
            <a:r>
              <a:rPr lang="en-US" i="1" dirty="0" err="1" smtClean="0"/>
              <a:t>S</a:t>
            </a:r>
            <a:r>
              <a:rPr lang="en-US" altLang="zh-CN" i="1" baseline="-25000" dirty="0" err="1" smtClean="0"/>
              <a:t>r</a:t>
            </a:r>
            <a:r>
              <a:rPr lang="zh-CN" altLang="en-US" dirty="0" smtClean="0"/>
              <a:t>的定义</a:t>
            </a:r>
            <a:endParaRPr lang="en-US" altLang="zh-CN" dirty="0" smtClean="0"/>
          </a:p>
          <a:p>
            <a:pPr lvl="1"/>
            <a:endParaRPr lang="en-US" baseline="-25000" dirty="0"/>
          </a:p>
          <a:p>
            <a:pPr lvl="1"/>
            <a:endParaRPr lang="en-US" baseline="-25000" dirty="0" smtClean="0"/>
          </a:p>
          <a:p>
            <a:pPr lvl="1"/>
            <a:endParaRPr lang="en-US" baseline="-25000" dirty="0"/>
          </a:p>
          <a:p>
            <a:pPr marL="471487" lvl="1" indent="0">
              <a:buNone/>
            </a:pPr>
            <a:endParaRPr lang="en-US" altLang="zh-CN" dirty="0" smtClean="0"/>
          </a:p>
          <a:p>
            <a:pPr marL="471487" lvl="1" indent="0">
              <a:buNone/>
            </a:pPr>
            <a:r>
              <a:rPr lang="zh-CN" altLang="en-US" dirty="0" smtClean="0"/>
              <a:t>工程上常用电压调整率</a:t>
            </a:r>
            <a:r>
              <a:rPr lang="en-US" altLang="zh-CN" dirty="0" err="1" smtClean="0"/>
              <a:t>Sv</a:t>
            </a:r>
            <a:r>
              <a:rPr lang="zh-CN" altLang="en-US" dirty="0" smtClean="0"/>
              <a:t>表征稳压电路的稳压性能：</a:t>
            </a:r>
            <a:endParaRPr lang="en-US" dirty="0"/>
          </a:p>
          <a:p>
            <a:pPr lvl="1"/>
            <a:endParaRPr lang="en-US" altLang="zh-CN" dirty="0" smtClean="0"/>
          </a:p>
          <a:p>
            <a:pPr lvl="1"/>
            <a:endParaRPr lang="zh-CN" altLang="en-US" dirty="0"/>
          </a:p>
          <a:p>
            <a:endParaRPr lang="zh-CN" altLang="en-US" b="1"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593033104"/>
              </p:ext>
            </p:extLst>
          </p:nvPr>
        </p:nvGraphicFramePr>
        <p:xfrm>
          <a:off x="1547664" y="2860849"/>
          <a:ext cx="2664296" cy="1288231"/>
        </p:xfrm>
        <a:graphic>
          <a:graphicData uri="http://schemas.openxmlformats.org/presentationml/2006/ole">
            <mc:AlternateContent xmlns:mc="http://schemas.openxmlformats.org/markup-compatibility/2006">
              <mc:Choice xmlns:v="urn:schemas-microsoft-com:vml" Requires="v">
                <p:oleObj spid="_x0000_s46098" name="Equation" r:id="rId3" imgW="1155600" imgH="558720" progId="Equation.DSMT4">
                  <p:embed/>
                </p:oleObj>
              </mc:Choice>
              <mc:Fallback>
                <p:oleObj name="Equation" r:id="rId3" imgW="1155600" imgH="558720" progId="Equation.DSMT4">
                  <p:embed/>
                  <p:pic>
                    <p:nvPicPr>
                      <p:cNvPr id="0" name=""/>
                      <p:cNvPicPr/>
                      <p:nvPr/>
                    </p:nvPicPr>
                    <p:blipFill>
                      <a:blip r:embed="rId4"/>
                      <a:stretch>
                        <a:fillRect/>
                      </a:stretch>
                    </p:blipFill>
                    <p:spPr>
                      <a:xfrm>
                        <a:off x="1547664" y="2860849"/>
                        <a:ext cx="2664296" cy="1288231"/>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87237264"/>
              </p:ext>
            </p:extLst>
          </p:nvPr>
        </p:nvGraphicFramePr>
        <p:xfrm>
          <a:off x="1691680" y="4804246"/>
          <a:ext cx="3717925" cy="1289050"/>
        </p:xfrm>
        <a:graphic>
          <a:graphicData uri="http://schemas.openxmlformats.org/presentationml/2006/ole">
            <mc:AlternateContent xmlns:mc="http://schemas.openxmlformats.org/markup-compatibility/2006">
              <mc:Choice xmlns:v="urn:schemas-microsoft-com:vml" Requires="v">
                <p:oleObj spid="_x0000_s46099" name="Equation" r:id="rId5" imgW="1612800" imgH="558720" progId="Equation.DSMT4">
                  <p:embed/>
                </p:oleObj>
              </mc:Choice>
              <mc:Fallback>
                <p:oleObj name="Equation" r:id="rId5" imgW="1612800" imgH="558720" progId="Equation.DSMT4">
                  <p:embed/>
                  <p:pic>
                    <p:nvPicPr>
                      <p:cNvPr id="0" name=""/>
                      <p:cNvPicPr/>
                      <p:nvPr/>
                    </p:nvPicPr>
                    <p:blipFill>
                      <a:blip r:embed="rId6"/>
                      <a:stretch>
                        <a:fillRect/>
                      </a:stretch>
                    </p:blipFill>
                    <p:spPr>
                      <a:xfrm>
                        <a:off x="1691680" y="4804246"/>
                        <a:ext cx="3717925" cy="1289050"/>
                      </a:xfrm>
                      <a:prstGeom prst="rect">
                        <a:avLst/>
                      </a:prstGeom>
                    </p:spPr>
                  </p:pic>
                </p:oleObj>
              </mc:Fallback>
            </mc:AlternateContent>
          </a:graphicData>
        </a:graphic>
      </p:graphicFrame>
    </p:spTree>
    <p:extLst>
      <p:ext uri="{BB962C8B-B14F-4D97-AF65-F5344CB8AC3E}">
        <p14:creationId xmlns:p14="http://schemas.microsoft.com/office/powerpoint/2010/main" val="2876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8001000" cy="1216025"/>
          </a:xfrm>
        </p:spPr>
        <p:txBody>
          <a:bodyPr/>
          <a:lstStyle/>
          <a:p>
            <a:r>
              <a:rPr lang="x-none" altLang="zh-CN" sz="4000" b="1" dirty="0"/>
              <a:t>13.1.1  直流稳压电源主要指标</a:t>
            </a:r>
            <a:endParaRPr lang="zh-CN" altLang="en-US" dirty="0"/>
          </a:p>
        </p:txBody>
      </p:sp>
      <p:sp>
        <p:nvSpPr>
          <p:cNvPr id="3" name="内容占位符 2"/>
          <p:cNvSpPr>
            <a:spLocks noGrp="1"/>
          </p:cNvSpPr>
          <p:nvPr>
            <p:ph idx="1"/>
          </p:nvPr>
        </p:nvSpPr>
        <p:spPr/>
        <p:txBody>
          <a:bodyPr/>
          <a:lstStyle/>
          <a:p>
            <a:r>
              <a:rPr lang="zh-CN" altLang="en-US" b="1" dirty="0" smtClean="0"/>
              <a:t>质量指标</a:t>
            </a:r>
            <a:endParaRPr lang="zh-CN" altLang="en-US" dirty="0"/>
          </a:p>
          <a:p>
            <a:pPr lvl="1"/>
            <a:r>
              <a:rPr lang="zh-CN" altLang="en-US" dirty="0" smtClean="0"/>
              <a:t>输出电阻</a:t>
            </a:r>
            <a:r>
              <a:rPr lang="en-US" i="1" dirty="0" smtClean="0"/>
              <a:t>R</a:t>
            </a:r>
            <a:r>
              <a:rPr lang="en-US" baseline="-25000" dirty="0" smtClean="0"/>
              <a:t>o</a:t>
            </a:r>
          </a:p>
          <a:p>
            <a:pPr lvl="1"/>
            <a:endParaRPr lang="en-US" altLang="zh-CN" baseline="-25000" dirty="0"/>
          </a:p>
          <a:p>
            <a:pPr lvl="1"/>
            <a:endParaRPr lang="zh-CN" altLang="en-US" dirty="0"/>
          </a:p>
          <a:p>
            <a:pPr lvl="1"/>
            <a:r>
              <a:rPr lang="zh-CN" altLang="en-US" dirty="0" smtClean="0"/>
              <a:t>温度系数</a:t>
            </a:r>
            <a:r>
              <a:rPr lang="en-US" i="1" dirty="0" smtClean="0"/>
              <a:t>S</a:t>
            </a:r>
            <a:r>
              <a:rPr lang="en-US" baseline="-25000" dirty="0" smtClean="0"/>
              <a:t>t</a:t>
            </a:r>
          </a:p>
          <a:p>
            <a:pPr lvl="1"/>
            <a:endParaRPr lang="en-US" altLang="zh-CN" baseline="-25000" dirty="0"/>
          </a:p>
          <a:p>
            <a:pPr lvl="1"/>
            <a:endParaRPr lang="zh-CN" altLang="en-US" dirty="0"/>
          </a:p>
          <a:p>
            <a:pPr lvl="1"/>
            <a:r>
              <a:rPr lang="zh-CN" altLang="en-US" dirty="0" smtClean="0"/>
              <a:t>纹波系数</a:t>
            </a:r>
            <a:r>
              <a:rPr lang="en-US" i="1" dirty="0"/>
              <a:t>K</a:t>
            </a:r>
            <a:r>
              <a:rPr lang="en-US" baseline="-25000" dirty="0"/>
              <a:t>r</a:t>
            </a:r>
            <a:endParaRPr lang="zh-CN" altLang="en-US" dirty="0"/>
          </a:p>
          <a:p>
            <a:pPr marL="0" indent="0">
              <a:buNone/>
            </a:pPr>
            <a:r>
              <a:rPr lang="en-US" altLang="zh-CN" b="1" dirty="0"/>
              <a:t> </a:t>
            </a:r>
            <a:r>
              <a:rPr lang="en-US" altLang="zh-CN" b="1" dirty="0" smtClean="0"/>
              <a:t>                               </a:t>
            </a:r>
            <a:r>
              <a:rPr lang="zh-CN" altLang="en-US" sz="2600" dirty="0" smtClean="0"/>
              <a:t>其中</a:t>
            </a:r>
            <a:endParaRPr lang="zh-CN" altLang="en-US" sz="2600" dirty="0"/>
          </a:p>
          <a:p>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637208584"/>
              </p:ext>
            </p:extLst>
          </p:nvPr>
        </p:nvGraphicFramePr>
        <p:xfrm>
          <a:off x="2627784" y="2636912"/>
          <a:ext cx="1740644" cy="1094119"/>
        </p:xfrm>
        <a:graphic>
          <a:graphicData uri="http://schemas.openxmlformats.org/presentationml/2006/ole">
            <mc:AlternateContent xmlns:mc="http://schemas.openxmlformats.org/markup-compatibility/2006">
              <mc:Choice xmlns:v="urn:schemas-microsoft-com:vml" Requires="v">
                <p:oleObj spid="_x0000_s47138" name="Equation" r:id="rId3" imgW="888840" imgH="558720" progId="Equation.DSMT4">
                  <p:embed/>
                </p:oleObj>
              </mc:Choice>
              <mc:Fallback>
                <p:oleObj name="Equation" r:id="rId3" imgW="888840" imgH="558720" progId="Equation.DSMT4">
                  <p:embed/>
                  <p:pic>
                    <p:nvPicPr>
                      <p:cNvPr id="0" name=""/>
                      <p:cNvPicPr/>
                      <p:nvPr/>
                    </p:nvPicPr>
                    <p:blipFill>
                      <a:blip r:embed="rId4"/>
                      <a:stretch>
                        <a:fillRect/>
                      </a:stretch>
                    </p:blipFill>
                    <p:spPr>
                      <a:xfrm>
                        <a:off x="2627784" y="2636912"/>
                        <a:ext cx="1740644" cy="109411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968571735"/>
              </p:ext>
            </p:extLst>
          </p:nvPr>
        </p:nvGraphicFramePr>
        <p:xfrm>
          <a:off x="2652713" y="3911699"/>
          <a:ext cx="1873918" cy="1101477"/>
        </p:xfrm>
        <a:graphic>
          <a:graphicData uri="http://schemas.openxmlformats.org/presentationml/2006/ole">
            <mc:AlternateContent xmlns:mc="http://schemas.openxmlformats.org/markup-compatibility/2006">
              <mc:Choice xmlns:v="urn:schemas-microsoft-com:vml" Requires="v">
                <p:oleObj spid="_x0000_s47139" name="Equation" r:id="rId5" imgW="863280" imgH="507960" progId="Equation.DSMT4">
                  <p:embed/>
                </p:oleObj>
              </mc:Choice>
              <mc:Fallback>
                <p:oleObj name="Equation" r:id="rId5" imgW="863280" imgH="507960" progId="Equation.DSMT4">
                  <p:embed/>
                  <p:pic>
                    <p:nvPicPr>
                      <p:cNvPr id="0" name="对象 5"/>
                      <p:cNvPicPr>
                        <a:picLocks noChangeAspect="1" noChangeArrowheads="1"/>
                      </p:cNvPicPr>
                      <p:nvPr/>
                    </p:nvPicPr>
                    <p:blipFill>
                      <a:blip r:embed="rId6"/>
                      <a:srcRect/>
                      <a:stretch>
                        <a:fillRect/>
                      </a:stretch>
                    </p:blipFill>
                    <p:spPr bwMode="auto">
                      <a:xfrm>
                        <a:off x="2652713" y="3911699"/>
                        <a:ext cx="1873918" cy="1101477"/>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088417147"/>
              </p:ext>
            </p:extLst>
          </p:nvPr>
        </p:nvGraphicFramePr>
        <p:xfrm>
          <a:off x="2627783" y="5157192"/>
          <a:ext cx="1620181" cy="1080121"/>
        </p:xfrm>
        <a:graphic>
          <a:graphicData uri="http://schemas.openxmlformats.org/presentationml/2006/ole">
            <mc:AlternateContent xmlns:mc="http://schemas.openxmlformats.org/markup-compatibility/2006">
              <mc:Choice xmlns:v="urn:schemas-microsoft-com:vml" Requires="v">
                <p:oleObj spid="_x0000_s47140" name="Equation" r:id="rId7" imgW="647640" imgH="431640" progId="Equation.DSMT4">
                  <p:embed/>
                </p:oleObj>
              </mc:Choice>
              <mc:Fallback>
                <p:oleObj name="Equation" r:id="rId7" imgW="647640" imgH="431640" progId="Equation.DSMT4">
                  <p:embed/>
                  <p:pic>
                    <p:nvPicPr>
                      <p:cNvPr id="0" name=""/>
                      <p:cNvPicPr/>
                      <p:nvPr/>
                    </p:nvPicPr>
                    <p:blipFill>
                      <a:blip r:embed="rId8"/>
                      <a:stretch>
                        <a:fillRect/>
                      </a:stretch>
                    </p:blipFill>
                    <p:spPr>
                      <a:xfrm>
                        <a:off x="2627783" y="5157192"/>
                        <a:ext cx="1620181" cy="1080121"/>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090812596"/>
              </p:ext>
            </p:extLst>
          </p:nvPr>
        </p:nvGraphicFramePr>
        <p:xfrm>
          <a:off x="5436096" y="5157192"/>
          <a:ext cx="2355359" cy="936104"/>
        </p:xfrm>
        <a:graphic>
          <a:graphicData uri="http://schemas.openxmlformats.org/presentationml/2006/ole">
            <mc:AlternateContent xmlns:mc="http://schemas.openxmlformats.org/markup-compatibility/2006">
              <mc:Choice xmlns:v="urn:schemas-microsoft-com:vml" Requires="v">
                <p:oleObj spid="_x0000_s47141" name="Equation" r:id="rId9" imgW="990360" imgH="393480" progId="Equation.DSMT4">
                  <p:embed/>
                </p:oleObj>
              </mc:Choice>
              <mc:Fallback>
                <p:oleObj name="Equation" r:id="rId9" imgW="990360" imgH="393480" progId="Equation.DSMT4">
                  <p:embed/>
                  <p:pic>
                    <p:nvPicPr>
                      <p:cNvPr id="0" name=""/>
                      <p:cNvPicPr/>
                      <p:nvPr/>
                    </p:nvPicPr>
                    <p:blipFill>
                      <a:blip r:embed="rId10"/>
                      <a:stretch>
                        <a:fillRect/>
                      </a:stretch>
                    </p:blipFill>
                    <p:spPr>
                      <a:xfrm>
                        <a:off x="5436096" y="5157192"/>
                        <a:ext cx="2355359" cy="936104"/>
                      </a:xfrm>
                      <a:prstGeom prst="rect">
                        <a:avLst/>
                      </a:prstGeom>
                    </p:spPr>
                  </p:pic>
                </p:oleObj>
              </mc:Fallback>
            </mc:AlternateContent>
          </a:graphicData>
        </a:graphic>
      </p:graphicFrame>
    </p:spTree>
    <p:extLst>
      <p:ext uri="{BB962C8B-B14F-4D97-AF65-F5344CB8AC3E}">
        <p14:creationId xmlns:p14="http://schemas.microsoft.com/office/powerpoint/2010/main" val="294838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sz="3600" b="1" dirty="0" smtClean="0"/>
              <a:t>13.1.</a:t>
            </a:r>
            <a:r>
              <a:rPr lang="en-US" altLang="zh-CN" sz="3600" b="1" dirty="0" smtClean="0"/>
              <a:t>2</a:t>
            </a:r>
            <a:r>
              <a:rPr lang="x-none" altLang="zh-CN" sz="3600" b="1" dirty="0" smtClean="0"/>
              <a:t>  </a:t>
            </a:r>
            <a:r>
              <a:rPr lang="zh-CN" altLang="en-US" sz="3600" b="1" dirty="0"/>
              <a:t>单相</a:t>
            </a:r>
            <a:r>
              <a:rPr lang="zh-CN" altLang="en-US" sz="3600" b="1" dirty="0" smtClean="0"/>
              <a:t>整流电路</a:t>
            </a:r>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b="21043"/>
          <a:stretch>
            <a:fillRect/>
          </a:stretch>
        </p:blipFill>
        <p:spPr bwMode="auto">
          <a:xfrm>
            <a:off x="-32887" y="1710680"/>
            <a:ext cx="443706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对象 4"/>
          <p:cNvGraphicFramePr>
            <a:graphicFrameLocks noChangeAspect="1"/>
          </p:cNvGraphicFramePr>
          <p:nvPr>
            <p:extLst>
              <p:ext uri="{D42A27DB-BD31-4B8C-83A1-F6EECF244321}">
                <p14:modId xmlns:p14="http://schemas.microsoft.com/office/powerpoint/2010/main" val="522613624"/>
              </p:ext>
            </p:extLst>
          </p:nvPr>
        </p:nvGraphicFramePr>
        <p:xfrm>
          <a:off x="611560" y="4389735"/>
          <a:ext cx="1571625" cy="479425"/>
        </p:xfrm>
        <a:graphic>
          <a:graphicData uri="http://schemas.openxmlformats.org/presentationml/2006/ole">
            <mc:AlternateContent xmlns:mc="http://schemas.openxmlformats.org/markup-compatibility/2006">
              <mc:Choice xmlns:v="urn:schemas-microsoft-com:vml" Requires="v">
                <p:oleObj spid="_x0000_s48184" name="公式" r:id="rId4" imgW="749300" imgH="228600" progId="Equation.3">
                  <p:embed/>
                </p:oleObj>
              </mc:Choice>
              <mc:Fallback>
                <p:oleObj name="公式" r:id="rId4" imgW="7493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4389735"/>
                        <a:ext cx="15716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113267794"/>
              </p:ext>
            </p:extLst>
          </p:nvPr>
        </p:nvGraphicFramePr>
        <p:xfrm>
          <a:off x="571500" y="4797152"/>
          <a:ext cx="2889250" cy="928688"/>
        </p:xfrm>
        <a:graphic>
          <a:graphicData uri="http://schemas.openxmlformats.org/presentationml/2006/ole">
            <mc:AlternateContent xmlns:mc="http://schemas.openxmlformats.org/markup-compatibility/2006">
              <mc:Choice xmlns:v="urn:schemas-microsoft-com:vml" Requires="v">
                <p:oleObj spid="_x0000_s48185" r:id="rId6" imgW="952087" imgH="368140" progId="Equation.DSMT4">
                  <p:embed/>
                </p:oleObj>
              </mc:Choice>
              <mc:Fallback>
                <p:oleObj r:id="rId6" imgW="952087" imgH="36814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 y="4797152"/>
                        <a:ext cx="288925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255552923"/>
              </p:ext>
            </p:extLst>
          </p:nvPr>
        </p:nvGraphicFramePr>
        <p:xfrm>
          <a:off x="539552" y="5665812"/>
          <a:ext cx="1714500" cy="571500"/>
        </p:xfrm>
        <a:graphic>
          <a:graphicData uri="http://schemas.openxmlformats.org/presentationml/2006/ole">
            <mc:AlternateContent xmlns:mc="http://schemas.openxmlformats.org/markup-compatibility/2006">
              <mc:Choice xmlns:v="urn:schemas-microsoft-com:vml" Requires="v">
                <p:oleObj spid="_x0000_s48186" name="公式" r:id="rId8" imgW="723586" imgH="241195" progId="Equation.3">
                  <p:embed/>
                </p:oleObj>
              </mc:Choice>
              <mc:Fallback>
                <p:oleObj name="公式" r:id="rId8" imgW="723586" imgH="241195"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552" y="5665812"/>
                        <a:ext cx="17145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0424" y="1484784"/>
            <a:ext cx="3952056" cy="2643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899592" y="3861048"/>
            <a:ext cx="2646878" cy="461665"/>
          </a:xfrm>
          <a:prstGeom prst="rect">
            <a:avLst/>
          </a:prstGeom>
          <a:noFill/>
        </p:spPr>
        <p:txBody>
          <a:bodyPr wrap="none" rtlCol="0">
            <a:spAutoFit/>
          </a:bodyPr>
          <a:lstStyle/>
          <a:p>
            <a:r>
              <a:rPr lang="zh-CN" altLang="en-US" sz="2400" dirty="0" smtClean="0"/>
              <a:t>单相半波整流电路</a:t>
            </a:r>
            <a:endParaRPr lang="zh-CN" altLang="en-US" sz="2400" dirty="0"/>
          </a:p>
        </p:txBody>
      </p:sp>
      <p:sp>
        <p:nvSpPr>
          <p:cNvPr id="10" name="TextBox 9"/>
          <p:cNvSpPr txBox="1"/>
          <p:nvPr/>
        </p:nvSpPr>
        <p:spPr>
          <a:xfrm>
            <a:off x="5525522" y="3861048"/>
            <a:ext cx="2646878" cy="461665"/>
          </a:xfrm>
          <a:prstGeom prst="rect">
            <a:avLst/>
          </a:prstGeom>
          <a:noFill/>
        </p:spPr>
        <p:txBody>
          <a:bodyPr wrap="none" rtlCol="0">
            <a:spAutoFit/>
          </a:bodyPr>
          <a:lstStyle/>
          <a:p>
            <a:r>
              <a:rPr lang="zh-CN" altLang="en-US" sz="2400" dirty="0" smtClean="0"/>
              <a:t>单相全波整流电路</a:t>
            </a:r>
            <a:endParaRPr lang="zh-CN" altLang="en-US" sz="2400" dirty="0"/>
          </a:p>
        </p:txBody>
      </p:sp>
      <p:graphicFrame>
        <p:nvGraphicFramePr>
          <p:cNvPr id="11" name="对象 10"/>
          <p:cNvGraphicFramePr>
            <a:graphicFrameLocks noChangeAspect="1"/>
          </p:cNvGraphicFramePr>
          <p:nvPr>
            <p:extLst>
              <p:ext uri="{D42A27DB-BD31-4B8C-83A1-F6EECF244321}">
                <p14:modId xmlns:p14="http://schemas.microsoft.com/office/powerpoint/2010/main" val="2016520811"/>
              </p:ext>
            </p:extLst>
          </p:nvPr>
        </p:nvGraphicFramePr>
        <p:xfrm>
          <a:off x="5292080" y="4369097"/>
          <a:ext cx="1473200" cy="500063"/>
        </p:xfrm>
        <a:graphic>
          <a:graphicData uri="http://schemas.openxmlformats.org/presentationml/2006/ole">
            <mc:AlternateContent xmlns:mc="http://schemas.openxmlformats.org/markup-compatibility/2006">
              <mc:Choice xmlns:v="urn:schemas-microsoft-com:vml" Requires="v">
                <p:oleObj spid="_x0000_s48187" name="公式" r:id="rId11" imgW="672808" imgH="228501" progId="Equation.3">
                  <p:embed/>
                </p:oleObj>
              </mc:Choice>
              <mc:Fallback>
                <p:oleObj name="公式" r:id="rId11" imgW="672808" imgH="228501"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080" y="4369097"/>
                        <a:ext cx="147320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23709936"/>
              </p:ext>
            </p:extLst>
          </p:nvPr>
        </p:nvGraphicFramePr>
        <p:xfrm>
          <a:off x="5285060" y="4797152"/>
          <a:ext cx="2527300" cy="857250"/>
        </p:xfrm>
        <a:graphic>
          <a:graphicData uri="http://schemas.openxmlformats.org/presentationml/2006/ole">
            <mc:AlternateContent xmlns:mc="http://schemas.openxmlformats.org/markup-compatibility/2006">
              <mc:Choice xmlns:v="urn:schemas-microsoft-com:vml" Requires="v">
                <p:oleObj spid="_x0000_s48188" r:id="rId13" imgW="1091726" imgH="368140" progId="Equation.DSMT4">
                  <p:embed/>
                </p:oleObj>
              </mc:Choice>
              <mc:Fallback>
                <p:oleObj r:id="rId13" imgW="1091726" imgH="36814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85060" y="4797152"/>
                        <a:ext cx="25273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106738027"/>
              </p:ext>
            </p:extLst>
          </p:nvPr>
        </p:nvGraphicFramePr>
        <p:xfrm>
          <a:off x="5268813" y="5589240"/>
          <a:ext cx="1895475" cy="571500"/>
        </p:xfrm>
        <a:graphic>
          <a:graphicData uri="http://schemas.openxmlformats.org/presentationml/2006/ole">
            <mc:AlternateContent xmlns:mc="http://schemas.openxmlformats.org/markup-compatibility/2006">
              <mc:Choice xmlns:v="urn:schemas-microsoft-com:vml" Requires="v">
                <p:oleObj spid="_x0000_s48189" name="公式" r:id="rId15" imgW="799753" imgH="241195" progId="Equation.3">
                  <p:embed/>
                </p:oleObj>
              </mc:Choice>
              <mc:Fallback>
                <p:oleObj name="公式" r:id="rId15" imgW="799753" imgH="241195"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68813" y="5589240"/>
                        <a:ext cx="18954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7079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61" name="Picture 5"/>
          <p:cNvPicPr>
            <a:picLocks noChangeAspect="1" noChangeArrowheads="1"/>
          </p:cNvPicPr>
          <p:nvPr/>
        </p:nvPicPr>
        <p:blipFill rotWithShape="1">
          <a:blip r:embed="rId3"/>
          <a:srcRect b="15978"/>
          <a:stretch/>
        </p:blipFill>
        <p:spPr bwMode="auto">
          <a:xfrm>
            <a:off x="3203848" y="1844824"/>
            <a:ext cx="5572132" cy="3505098"/>
          </a:xfrm>
          <a:prstGeom prst="rect">
            <a:avLst/>
          </a:prstGeom>
          <a:noFill/>
          <a:ln w="9525">
            <a:noFill/>
            <a:miter lim="800000"/>
            <a:headEnd/>
            <a:tailEnd/>
          </a:ln>
          <a:effectLst/>
        </p:spPr>
      </p:pic>
      <p:sp>
        <p:nvSpPr>
          <p:cNvPr id="1947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4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473" name="Object 17"/>
          <p:cNvGraphicFramePr>
            <a:graphicFrameLocks noChangeAspect="1"/>
          </p:cNvGraphicFramePr>
          <p:nvPr>
            <p:extLst>
              <p:ext uri="{D42A27DB-BD31-4B8C-83A1-F6EECF244321}">
                <p14:modId xmlns:p14="http://schemas.microsoft.com/office/powerpoint/2010/main" val="3296071335"/>
              </p:ext>
            </p:extLst>
          </p:nvPr>
        </p:nvGraphicFramePr>
        <p:xfrm>
          <a:off x="523952" y="2852936"/>
          <a:ext cx="2751904" cy="933254"/>
        </p:xfrm>
        <a:graphic>
          <a:graphicData uri="http://schemas.openxmlformats.org/presentationml/2006/ole">
            <mc:AlternateContent xmlns:mc="http://schemas.openxmlformats.org/markup-compatibility/2006">
              <mc:Choice xmlns:v="urn:schemas-microsoft-com:vml" Requires="v">
                <p:oleObj spid="_x0000_s19516" r:id="rId4" imgW="1091726" imgH="368140" progId="">
                  <p:embed/>
                </p:oleObj>
              </mc:Choice>
              <mc:Fallback>
                <p:oleObj r:id="rId4" imgW="1091726" imgH="368140" progId="">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952" y="2852936"/>
                        <a:ext cx="2751904" cy="933254"/>
                      </a:xfrm>
                      <a:prstGeom prst="rect">
                        <a:avLst/>
                      </a:prstGeom>
                      <a:noFill/>
                      <a:extLst/>
                    </p:spPr>
                  </p:pic>
                </p:oleObj>
              </mc:Fallback>
            </mc:AlternateContent>
          </a:graphicData>
        </a:graphic>
      </p:graphicFrame>
      <p:graphicFrame>
        <p:nvGraphicFramePr>
          <p:cNvPr id="19475" name="Object 19"/>
          <p:cNvGraphicFramePr>
            <a:graphicFrameLocks noChangeAspect="1"/>
          </p:cNvGraphicFramePr>
          <p:nvPr>
            <p:extLst>
              <p:ext uri="{D42A27DB-BD31-4B8C-83A1-F6EECF244321}">
                <p14:modId xmlns:p14="http://schemas.microsoft.com/office/powerpoint/2010/main" val="2010460655"/>
              </p:ext>
            </p:extLst>
          </p:nvPr>
        </p:nvGraphicFramePr>
        <p:xfrm>
          <a:off x="571473" y="2204864"/>
          <a:ext cx="1624264" cy="551637"/>
        </p:xfrm>
        <a:graphic>
          <a:graphicData uri="http://schemas.openxmlformats.org/presentationml/2006/ole">
            <mc:AlternateContent xmlns:mc="http://schemas.openxmlformats.org/markup-compatibility/2006">
              <mc:Choice xmlns:v="urn:schemas-microsoft-com:vml" Requires="v">
                <p:oleObj spid="_x0000_s19517" name="公式" r:id="rId6" imgW="672840" imgH="228600" progId="Equation.3">
                  <p:embed/>
                </p:oleObj>
              </mc:Choice>
              <mc:Fallback>
                <p:oleObj name="公式" r:id="rId6" imgW="672840" imgH="228600" progId="Equation.3">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473" y="2204864"/>
                        <a:ext cx="1624264" cy="551637"/>
                      </a:xfrm>
                      <a:prstGeom prst="rect">
                        <a:avLst/>
                      </a:prstGeom>
                      <a:noFill/>
                      <a:ln>
                        <a:noFill/>
                      </a:ln>
                      <a:effectLst/>
                      <a:extLst/>
                    </p:spPr>
                  </p:pic>
                </p:oleObj>
              </mc:Fallback>
            </mc:AlternateContent>
          </a:graphicData>
        </a:graphic>
      </p:graphicFrame>
      <p:graphicFrame>
        <p:nvGraphicFramePr>
          <p:cNvPr id="19476" name="Object 20"/>
          <p:cNvGraphicFramePr>
            <a:graphicFrameLocks noChangeAspect="1"/>
          </p:cNvGraphicFramePr>
          <p:nvPr>
            <p:extLst>
              <p:ext uri="{D42A27DB-BD31-4B8C-83A1-F6EECF244321}">
                <p14:modId xmlns:p14="http://schemas.microsoft.com/office/powerpoint/2010/main" val="4016374357"/>
              </p:ext>
            </p:extLst>
          </p:nvPr>
        </p:nvGraphicFramePr>
        <p:xfrm>
          <a:off x="625475" y="3940175"/>
          <a:ext cx="1679575" cy="600075"/>
        </p:xfrm>
        <a:graphic>
          <a:graphicData uri="http://schemas.openxmlformats.org/presentationml/2006/ole">
            <mc:AlternateContent xmlns:mc="http://schemas.openxmlformats.org/markup-compatibility/2006">
              <mc:Choice xmlns:v="urn:schemas-microsoft-com:vml" Requires="v">
                <p:oleObj spid="_x0000_s19518" name="Equation" r:id="rId8" imgW="711000" imgH="253800" progId="Equation.DSMT4">
                  <p:embed/>
                </p:oleObj>
              </mc:Choice>
              <mc:Fallback>
                <p:oleObj name="Equation" r:id="rId8" imgW="711000" imgH="253800" progId="Equation.DSMT4">
                  <p:embed/>
                  <p:pic>
                    <p:nvPicPr>
                      <p:cNvPr id="0" name="Picture 20"/>
                      <p:cNvPicPr>
                        <a:picLocks noChangeAspect="1" noChangeArrowheads="1"/>
                      </p:cNvPicPr>
                      <p:nvPr/>
                    </p:nvPicPr>
                    <p:blipFill>
                      <a:blip r:embed="rId9"/>
                      <a:srcRect/>
                      <a:stretch>
                        <a:fillRect/>
                      </a:stretch>
                    </p:blipFill>
                    <p:spPr bwMode="auto">
                      <a:xfrm>
                        <a:off x="625475" y="3940175"/>
                        <a:ext cx="1679575" cy="600075"/>
                      </a:xfrm>
                      <a:prstGeom prst="rect">
                        <a:avLst/>
                      </a:prstGeom>
                      <a:noFill/>
                      <a:ln>
                        <a:noFill/>
                      </a:ln>
                      <a:effectLst/>
                      <a:extLst/>
                    </p:spPr>
                  </p:pic>
                </p:oleObj>
              </mc:Fallback>
            </mc:AlternateContent>
          </a:graphicData>
        </a:graphic>
      </p:graphicFrame>
      <p:sp>
        <p:nvSpPr>
          <p:cNvPr id="11" name="TextBox 10"/>
          <p:cNvSpPr txBox="1"/>
          <p:nvPr/>
        </p:nvSpPr>
        <p:spPr>
          <a:xfrm>
            <a:off x="4445402" y="5119089"/>
            <a:ext cx="2646878" cy="461665"/>
          </a:xfrm>
          <a:prstGeom prst="rect">
            <a:avLst/>
          </a:prstGeom>
          <a:noFill/>
        </p:spPr>
        <p:txBody>
          <a:bodyPr wrap="none" rtlCol="0">
            <a:spAutoFit/>
          </a:bodyPr>
          <a:lstStyle/>
          <a:p>
            <a:r>
              <a:rPr lang="zh-CN" altLang="en-US" sz="2400" dirty="0" smtClean="0"/>
              <a:t>单相桥式整流电路</a:t>
            </a:r>
            <a:endParaRPr lang="zh-CN" alt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rotWithShape="1">
          <a:blip r:embed="rId3"/>
          <a:srcRect b="17279"/>
          <a:stretch/>
        </p:blipFill>
        <p:spPr bwMode="auto">
          <a:xfrm>
            <a:off x="3176358" y="1052736"/>
            <a:ext cx="6004154" cy="3545642"/>
          </a:xfrm>
          <a:prstGeom prst="rect">
            <a:avLst/>
          </a:prstGeom>
          <a:noFill/>
          <a:ln w="9525">
            <a:noFill/>
            <a:miter lim="800000"/>
            <a:headEnd/>
            <a:tailEnd/>
          </a:ln>
          <a:effectLst/>
        </p:spPr>
      </p:pic>
      <p:graphicFrame>
        <p:nvGraphicFramePr>
          <p:cNvPr id="21507" name="Object 3"/>
          <p:cNvGraphicFramePr>
            <a:graphicFrameLocks noChangeAspect="1"/>
          </p:cNvGraphicFramePr>
          <p:nvPr>
            <p:extLst>
              <p:ext uri="{D42A27DB-BD31-4B8C-83A1-F6EECF244321}">
                <p14:modId xmlns:p14="http://schemas.microsoft.com/office/powerpoint/2010/main" val="1175191209"/>
              </p:ext>
            </p:extLst>
          </p:nvPr>
        </p:nvGraphicFramePr>
        <p:xfrm>
          <a:off x="1187624" y="5229504"/>
          <a:ext cx="1501329" cy="658917"/>
        </p:xfrm>
        <a:graphic>
          <a:graphicData uri="http://schemas.openxmlformats.org/presentationml/2006/ole">
            <mc:AlternateContent xmlns:mc="http://schemas.openxmlformats.org/markup-compatibility/2006">
              <mc:Choice xmlns:v="urn:schemas-microsoft-com:vml" Requires="v">
                <p:oleObj spid="_x0000_s21529" name="Equation" r:id="rId4" imgW="711000" imgH="253800" progId="Equation.DSMT4">
                  <p:embed/>
                </p:oleObj>
              </mc:Choice>
              <mc:Fallback>
                <p:oleObj name="Equation" r:id="rId4" imgW="711000" imgH="253800" progId="Equation.DSMT4">
                  <p:embed/>
                  <p:pic>
                    <p:nvPicPr>
                      <p:cNvPr id="0" name="Picture 3"/>
                      <p:cNvPicPr>
                        <a:picLocks noChangeAspect="1" noChangeArrowheads="1"/>
                      </p:cNvPicPr>
                      <p:nvPr/>
                    </p:nvPicPr>
                    <p:blipFill>
                      <a:blip r:embed="rId5"/>
                      <a:srcRect/>
                      <a:stretch>
                        <a:fillRect/>
                      </a:stretch>
                    </p:blipFill>
                    <p:spPr bwMode="auto">
                      <a:xfrm>
                        <a:off x="1187624" y="5229504"/>
                        <a:ext cx="1501329" cy="658917"/>
                      </a:xfrm>
                      <a:prstGeom prst="rect">
                        <a:avLst/>
                      </a:prstGeom>
                      <a:noFill/>
                      <a:ln>
                        <a:noFill/>
                      </a:ln>
                      <a:effectLst/>
                      <a:extLst/>
                    </p:spPr>
                  </p:pic>
                </p:oleObj>
              </mc:Fallback>
            </mc:AlternateContent>
          </a:graphicData>
        </a:graphic>
      </p:graphicFrame>
      <p:sp>
        <p:nvSpPr>
          <p:cNvPr id="2" name="矩形 1"/>
          <p:cNvSpPr/>
          <p:nvPr/>
        </p:nvSpPr>
        <p:spPr>
          <a:xfrm>
            <a:off x="143125" y="2499816"/>
            <a:ext cx="3086271" cy="2677656"/>
          </a:xfrm>
          <a:prstGeom prst="rect">
            <a:avLst/>
          </a:prstGeom>
        </p:spPr>
        <p:txBody>
          <a:bodyPr wrap="square">
            <a:spAutoFit/>
          </a:bodyPr>
          <a:lstStyle/>
          <a:p>
            <a:r>
              <a:rPr lang="zh-CN" altLang="en-US" sz="2400" dirty="0"/>
              <a:t>利用二极管的单向导电性，可以为电容提供单极性电压，然后通过电容存储的电压累加形成若干倍交流电压峰值的直流输出电压。</a:t>
            </a:r>
          </a:p>
        </p:txBody>
      </p:sp>
      <p:sp>
        <p:nvSpPr>
          <p:cNvPr id="5" name="TextBox 4"/>
          <p:cNvSpPr txBox="1"/>
          <p:nvPr/>
        </p:nvSpPr>
        <p:spPr>
          <a:xfrm>
            <a:off x="5436096" y="5199583"/>
            <a:ext cx="2031325" cy="461665"/>
          </a:xfrm>
          <a:prstGeom prst="rect">
            <a:avLst/>
          </a:prstGeom>
          <a:noFill/>
        </p:spPr>
        <p:txBody>
          <a:bodyPr wrap="none" rtlCol="0">
            <a:spAutoFit/>
          </a:bodyPr>
          <a:lstStyle/>
          <a:p>
            <a:r>
              <a:rPr lang="zh-CN" altLang="en-US" sz="2400" dirty="0"/>
              <a:t>倍压</a:t>
            </a:r>
            <a:r>
              <a:rPr lang="zh-CN" altLang="en-US" sz="2400" dirty="0" smtClean="0"/>
              <a:t>整流电路</a:t>
            </a:r>
            <a:endParaRPr lang="zh-CN" altLang="en-US" sz="2400" dirty="0"/>
          </a:p>
        </p:txBody>
      </p:sp>
      <p:sp>
        <p:nvSpPr>
          <p:cNvPr id="6" name="矩形 5"/>
          <p:cNvSpPr/>
          <p:nvPr/>
        </p:nvSpPr>
        <p:spPr>
          <a:xfrm>
            <a:off x="107504" y="1684227"/>
            <a:ext cx="4572000" cy="830997"/>
          </a:xfrm>
          <a:prstGeom prst="rect">
            <a:avLst/>
          </a:prstGeom>
        </p:spPr>
        <p:txBody>
          <a:bodyPr>
            <a:spAutoFit/>
          </a:bodyPr>
          <a:lstStyle/>
          <a:p>
            <a:r>
              <a:rPr lang="zh-CN" altLang="en-US" sz="2400" dirty="0" smtClean="0"/>
              <a:t>在某些需要高电压、小电流的场合</a:t>
            </a:r>
            <a:r>
              <a:rPr lang="zh-CN" altLang="en-US" sz="2400" dirty="0" smtClean="0"/>
              <a:t>。</a:t>
            </a:r>
            <a:endParaRPr lang="zh-CN" altLang="en-US" sz="2400" dirty="0"/>
          </a:p>
        </p:txBody>
      </p:sp>
      <p:sp>
        <p:nvSpPr>
          <p:cNvPr id="3" name="TextBox 2"/>
          <p:cNvSpPr txBox="1"/>
          <p:nvPr/>
        </p:nvSpPr>
        <p:spPr>
          <a:xfrm>
            <a:off x="5523699" y="4229046"/>
            <a:ext cx="373820" cy="369332"/>
          </a:xfrm>
          <a:prstGeom prst="rect">
            <a:avLst/>
          </a:prstGeom>
          <a:noFill/>
        </p:spPr>
        <p:txBody>
          <a:bodyPr wrap="none" rtlCol="0">
            <a:spAutoFit/>
          </a:bodyPr>
          <a:lstStyle/>
          <a:p>
            <a:r>
              <a:rPr lang="en-US" altLang="zh-CN" dirty="0" smtClean="0"/>
              <a:t>+</a:t>
            </a:r>
            <a:endParaRPr lang="zh-CN" altLang="en-US" dirty="0"/>
          </a:p>
        </p:txBody>
      </p:sp>
      <p:sp>
        <p:nvSpPr>
          <p:cNvPr id="4" name="TextBox 3"/>
          <p:cNvSpPr txBox="1"/>
          <p:nvPr/>
        </p:nvSpPr>
        <p:spPr>
          <a:xfrm>
            <a:off x="4382317" y="4221088"/>
            <a:ext cx="288862" cy="369332"/>
          </a:xfrm>
          <a:prstGeom prst="rect">
            <a:avLst/>
          </a:prstGeom>
          <a:noFill/>
        </p:spPr>
        <p:txBody>
          <a:bodyPr wrap="none" rtlCol="0">
            <a:spAutoFit/>
          </a:bodyPr>
          <a:lstStyle/>
          <a:p>
            <a:r>
              <a:rPr lang="en-US" altLang="zh-CN" dirty="0" smtClean="0"/>
              <a:t>-</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279409396"/>
              </p:ext>
            </p:extLst>
          </p:nvPr>
        </p:nvGraphicFramePr>
        <p:xfrm>
          <a:off x="4752561" y="4238103"/>
          <a:ext cx="681857" cy="487041"/>
        </p:xfrm>
        <a:graphic>
          <a:graphicData uri="http://schemas.openxmlformats.org/presentationml/2006/ole">
            <mc:AlternateContent xmlns:mc="http://schemas.openxmlformats.org/markup-compatibility/2006">
              <mc:Choice xmlns:v="urn:schemas-microsoft-com:vml" Requires="v">
                <p:oleObj spid="_x0000_s21530" name="Equation" r:id="rId6" imgW="355320" imgH="253800" progId="Equation.DSMT4">
                  <p:embed/>
                </p:oleObj>
              </mc:Choice>
              <mc:Fallback>
                <p:oleObj name="Equation" r:id="rId6" imgW="355320" imgH="253800" progId="Equation.DSMT4">
                  <p:embed/>
                  <p:pic>
                    <p:nvPicPr>
                      <p:cNvPr id="0" name=""/>
                      <p:cNvPicPr/>
                      <p:nvPr/>
                    </p:nvPicPr>
                    <p:blipFill>
                      <a:blip r:embed="rId7"/>
                      <a:stretch>
                        <a:fillRect/>
                      </a:stretch>
                    </p:blipFill>
                    <p:spPr>
                      <a:xfrm>
                        <a:off x="4752561" y="4238103"/>
                        <a:ext cx="681857" cy="487041"/>
                      </a:xfrm>
                      <a:prstGeom prst="rect">
                        <a:avLst/>
                      </a:prstGeom>
                    </p:spPr>
                  </p:pic>
                </p:oleObj>
              </mc:Fallback>
            </mc:AlternateContent>
          </a:graphicData>
        </a:graphic>
      </p:graphicFrame>
      <p:sp>
        <p:nvSpPr>
          <p:cNvPr id="11" name="TextBox 10"/>
          <p:cNvSpPr txBox="1"/>
          <p:nvPr/>
        </p:nvSpPr>
        <p:spPr>
          <a:xfrm>
            <a:off x="6934484" y="1780774"/>
            <a:ext cx="373820" cy="369332"/>
          </a:xfrm>
          <a:prstGeom prst="rect">
            <a:avLst/>
          </a:prstGeom>
          <a:noFill/>
        </p:spPr>
        <p:txBody>
          <a:bodyPr wrap="none" rtlCol="0">
            <a:spAutoFit/>
          </a:bodyPr>
          <a:lstStyle/>
          <a:p>
            <a:r>
              <a:rPr lang="en-US" altLang="zh-CN" dirty="0" smtClean="0"/>
              <a:t>+</a:t>
            </a:r>
            <a:endParaRPr lang="zh-CN" altLang="en-US" dirty="0"/>
          </a:p>
        </p:txBody>
      </p:sp>
      <p:sp>
        <p:nvSpPr>
          <p:cNvPr id="12" name="TextBox 11"/>
          <p:cNvSpPr txBox="1"/>
          <p:nvPr/>
        </p:nvSpPr>
        <p:spPr>
          <a:xfrm>
            <a:off x="5793102" y="1772816"/>
            <a:ext cx="288862" cy="369332"/>
          </a:xfrm>
          <a:prstGeom prst="rect">
            <a:avLst/>
          </a:prstGeom>
          <a:noFill/>
        </p:spPr>
        <p:txBody>
          <a:bodyPr wrap="none" rtlCol="0">
            <a:spAutoFit/>
          </a:bodyPr>
          <a:lstStyle/>
          <a:p>
            <a:r>
              <a:rPr lang="en-US" altLang="zh-CN" dirty="0" smtClean="0"/>
              <a:t>-</a:t>
            </a:r>
            <a:endParaRPr lang="zh-CN" altLang="en-US" dirty="0"/>
          </a:p>
        </p:txBody>
      </p:sp>
      <p:graphicFrame>
        <p:nvGraphicFramePr>
          <p:cNvPr id="13" name="对象 12"/>
          <p:cNvGraphicFramePr>
            <a:graphicFrameLocks noChangeAspect="1"/>
          </p:cNvGraphicFramePr>
          <p:nvPr>
            <p:extLst>
              <p:ext uri="{D42A27DB-BD31-4B8C-83A1-F6EECF244321}">
                <p14:modId xmlns:p14="http://schemas.microsoft.com/office/powerpoint/2010/main" val="2799141441"/>
              </p:ext>
            </p:extLst>
          </p:nvPr>
        </p:nvGraphicFramePr>
        <p:xfrm>
          <a:off x="6089650" y="1789113"/>
          <a:ext cx="828675" cy="487362"/>
        </p:xfrm>
        <a:graphic>
          <a:graphicData uri="http://schemas.openxmlformats.org/presentationml/2006/ole">
            <mc:AlternateContent xmlns:mc="http://schemas.openxmlformats.org/markup-compatibility/2006">
              <mc:Choice xmlns:v="urn:schemas-microsoft-com:vml" Requires="v">
                <p:oleObj spid="_x0000_s21531" name="Equation" r:id="rId8" imgW="431640" imgH="253800" progId="Equation.DSMT4">
                  <p:embed/>
                </p:oleObj>
              </mc:Choice>
              <mc:Fallback>
                <p:oleObj name="Equation" r:id="rId8" imgW="431640" imgH="253800" progId="Equation.DSMT4">
                  <p:embed/>
                  <p:pic>
                    <p:nvPicPr>
                      <p:cNvPr id="0" name=""/>
                      <p:cNvPicPr/>
                      <p:nvPr/>
                    </p:nvPicPr>
                    <p:blipFill>
                      <a:blip r:embed="rId9"/>
                      <a:stretch>
                        <a:fillRect/>
                      </a:stretch>
                    </p:blipFill>
                    <p:spPr>
                      <a:xfrm>
                        <a:off x="6089650" y="1789113"/>
                        <a:ext cx="828675" cy="487362"/>
                      </a:xfrm>
                      <a:prstGeom prst="rect">
                        <a:avLst/>
                      </a:prstGeom>
                    </p:spPr>
                  </p:pic>
                </p:oleObj>
              </mc:Fallback>
            </mc:AlternateContent>
          </a:graphicData>
        </a:graphic>
      </p:graphicFrame>
      <p:sp>
        <p:nvSpPr>
          <p:cNvPr id="14" name="TextBox 13"/>
          <p:cNvSpPr txBox="1"/>
          <p:nvPr/>
        </p:nvSpPr>
        <p:spPr>
          <a:xfrm>
            <a:off x="8239768" y="4153176"/>
            <a:ext cx="373820" cy="369332"/>
          </a:xfrm>
          <a:prstGeom prst="rect">
            <a:avLst/>
          </a:prstGeom>
          <a:noFill/>
        </p:spPr>
        <p:txBody>
          <a:bodyPr wrap="none" rtlCol="0">
            <a:spAutoFit/>
          </a:bodyPr>
          <a:lstStyle/>
          <a:p>
            <a:r>
              <a:rPr lang="en-US" altLang="zh-CN" dirty="0" smtClean="0"/>
              <a:t>+</a:t>
            </a:r>
            <a:endParaRPr lang="zh-CN" altLang="en-US" dirty="0"/>
          </a:p>
        </p:txBody>
      </p:sp>
      <p:sp>
        <p:nvSpPr>
          <p:cNvPr id="15" name="TextBox 14"/>
          <p:cNvSpPr txBox="1"/>
          <p:nvPr/>
        </p:nvSpPr>
        <p:spPr>
          <a:xfrm>
            <a:off x="7098386" y="4145218"/>
            <a:ext cx="288862" cy="369332"/>
          </a:xfrm>
          <a:prstGeom prst="rect">
            <a:avLst/>
          </a:prstGeom>
          <a:noFill/>
        </p:spPr>
        <p:txBody>
          <a:bodyPr wrap="none" rtlCol="0">
            <a:spAutoFit/>
          </a:bodyPr>
          <a:lstStyle/>
          <a:p>
            <a:r>
              <a:rPr lang="en-US" altLang="zh-CN" dirty="0" smtClean="0"/>
              <a:t>-</a:t>
            </a:r>
            <a:endParaRPr lang="zh-CN" altLang="en-US" dirty="0"/>
          </a:p>
        </p:txBody>
      </p:sp>
      <p:graphicFrame>
        <p:nvGraphicFramePr>
          <p:cNvPr id="16" name="对象 15"/>
          <p:cNvGraphicFramePr>
            <a:graphicFrameLocks noChangeAspect="1"/>
          </p:cNvGraphicFramePr>
          <p:nvPr>
            <p:extLst>
              <p:ext uri="{D42A27DB-BD31-4B8C-83A1-F6EECF244321}">
                <p14:modId xmlns:p14="http://schemas.microsoft.com/office/powerpoint/2010/main" val="2586230805"/>
              </p:ext>
            </p:extLst>
          </p:nvPr>
        </p:nvGraphicFramePr>
        <p:xfrm>
          <a:off x="7396163" y="4162425"/>
          <a:ext cx="827087" cy="487363"/>
        </p:xfrm>
        <a:graphic>
          <a:graphicData uri="http://schemas.openxmlformats.org/presentationml/2006/ole">
            <mc:AlternateContent xmlns:mc="http://schemas.openxmlformats.org/markup-compatibility/2006">
              <mc:Choice xmlns:v="urn:schemas-microsoft-com:vml" Requires="v">
                <p:oleObj spid="_x0000_s21532" name="Equation" r:id="rId10" imgW="431640" imgH="253800" progId="Equation.DSMT4">
                  <p:embed/>
                </p:oleObj>
              </mc:Choice>
              <mc:Fallback>
                <p:oleObj name="Equation" r:id="rId10" imgW="431640" imgH="253800" progId="Equation.DSMT4">
                  <p:embed/>
                  <p:pic>
                    <p:nvPicPr>
                      <p:cNvPr id="0" name=""/>
                      <p:cNvPicPr/>
                      <p:nvPr/>
                    </p:nvPicPr>
                    <p:blipFill>
                      <a:blip r:embed="rId11"/>
                      <a:stretch>
                        <a:fillRect/>
                      </a:stretch>
                    </p:blipFill>
                    <p:spPr>
                      <a:xfrm>
                        <a:off x="7396163" y="4162425"/>
                        <a:ext cx="827087" cy="487363"/>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nodeType="clickEffect">
                                  <p:stCondLst>
                                    <p:cond delay="0"/>
                                  </p:stCondLst>
                                  <p:childTnLst>
                                    <p:set>
                                      <p:cBhvr>
                                        <p:cTn id="39" dur="1" fill="hold">
                                          <p:stCondLst>
                                            <p:cond delay="0"/>
                                          </p:stCondLst>
                                        </p:cTn>
                                        <p:tgtEl>
                                          <p:spTgt spid="21507"/>
                                        </p:tgtEl>
                                        <p:attrNameLst>
                                          <p:attrName>style.visibility</p:attrName>
                                        </p:attrNameLst>
                                      </p:cBhvr>
                                      <p:to>
                                        <p:strVal val="visible"/>
                                      </p:to>
                                    </p:set>
                                    <p:anim calcmode="lin" valueType="num">
                                      <p:cBhvr>
                                        <p:cTn id="40" dur="1000" fill="hold"/>
                                        <p:tgtEl>
                                          <p:spTgt spid="21507"/>
                                        </p:tgtEl>
                                        <p:attrNameLst>
                                          <p:attrName>ppt_x</p:attrName>
                                        </p:attrNameLst>
                                      </p:cBhvr>
                                      <p:tavLst>
                                        <p:tav tm="0">
                                          <p:val>
                                            <p:strVal val="#ppt_x-.2"/>
                                          </p:val>
                                        </p:tav>
                                        <p:tav tm="100000">
                                          <p:val>
                                            <p:strVal val="#ppt_x"/>
                                          </p:val>
                                        </p:tav>
                                      </p:tavLst>
                                    </p:anim>
                                    <p:anim calcmode="lin" valueType="num">
                                      <p:cBhvr>
                                        <p:cTn id="41" dur="1000" fill="hold"/>
                                        <p:tgtEl>
                                          <p:spTgt spid="21507"/>
                                        </p:tgtEl>
                                        <p:attrNameLst>
                                          <p:attrName>ppt_y</p:attrName>
                                        </p:attrNameLst>
                                      </p:cBhvr>
                                      <p:tavLst>
                                        <p:tav tm="0">
                                          <p:val>
                                            <p:strVal val="#ppt_y"/>
                                          </p:val>
                                        </p:tav>
                                        <p:tav tm="100000">
                                          <p:val>
                                            <p:strVal val="#ppt_y"/>
                                          </p:val>
                                        </p:tav>
                                      </p:tavLst>
                                    </p:anim>
                                    <p:animEffect transition="in" filter="wipe(right)" prLst="gradientSize: 0.1">
                                      <p:cBhvr>
                                        <p:cTn id="42" dur="10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p:bldP spid="12" grpId="0"/>
      <p:bldP spid="14" grpId="0"/>
      <p:bldP spid="15" grpId="0"/>
    </p:bldLst>
  </p:timing>
</p:sld>
</file>

<file path=ppt/theme/theme1.xml><?xml version="1.0" encoding="utf-8"?>
<a:theme xmlns:a="http://schemas.openxmlformats.org/drawingml/2006/main" name="主题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主题1</Template>
  <TotalTime>1455</TotalTime>
  <Words>294</Words>
  <Application>Microsoft Office PowerPoint</Application>
  <PresentationFormat>全屏显示(4:3)</PresentationFormat>
  <Paragraphs>73</Paragraphs>
  <Slides>19</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19</vt:i4>
      </vt:variant>
    </vt:vector>
  </HeadingPairs>
  <TitlesOfParts>
    <vt:vector size="23" baseType="lpstr">
      <vt:lpstr>主题1</vt:lpstr>
      <vt:lpstr>Equation</vt:lpstr>
      <vt:lpstr>公式</vt:lpstr>
      <vt:lpstr>MathType 6.0 Equation</vt:lpstr>
      <vt:lpstr>第13章直流稳压电路和集成稳压器</vt:lpstr>
      <vt:lpstr>主要内容</vt:lpstr>
      <vt:lpstr> 13.1  直流稳压电源概述</vt:lpstr>
      <vt:lpstr>13.1.1  直流稳压电源主要指标</vt:lpstr>
      <vt:lpstr>13.1.1  直流稳压电源主要指标</vt:lpstr>
      <vt:lpstr>13.1.1  直流稳压电源主要指标</vt:lpstr>
      <vt:lpstr>13.1.2  单相整流电路</vt:lpstr>
      <vt:lpstr>PowerPoint 演示文稿</vt:lpstr>
      <vt:lpstr>PowerPoint 演示文稿</vt:lpstr>
      <vt:lpstr>13.2.1  电源滤波电路</vt:lpstr>
      <vt:lpstr>13.2.1  电源滤波电路</vt:lpstr>
      <vt:lpstr>13.2.1  电源滤波电路</vt:lpstr>
      <vt:lpstr>13.2.2  串联型线性稳压电源及应用</vt:lpstr>
      <vt:lpstr>13.2.2  串联型线性稳压电源及应用</vt:lpstr>
      <vt:lpstr>3．三端可调稳压器</vt:lpstr>
      <vt:lpstr>13.3  开关型稳压器</vt:lpstr>
      <vt:lpstr>PWM开关串联稳压电路</vt:lpstr>
      <vt:lpstr>13.3.2  开关集成稳压器及应用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直流稳压电路和集成稳压器</dc:title>
  <dc:creator>hanluyun</dc:creator>
  <cp:lastModifiedBy>DINGDING</cp:lastModifiedBy>
  <cp:revision>43</cp:revision>
  <dcterms:created xsi:type="dcterms:W3CDTF">2013-12-11T08:51:41Z</dcterms:created>
  <dcterms:modified xsi:type="dcterms:W3CDTF">2014-12-13T15:47:27Z</dcterms:modified>
</cp:coreProperties>
</file>