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handoutMasterIdLst>
    <p:handoutMasterId r:id="rId15"/>
  </p:handoutMasterIdLst>
  <p:sldIdLst>
    <p:sldId id="256" r:id="rId3"/>
    <p:sldId id="257" r:id="rId4"/>
    <p:sldId id="258" r:id="rId5"/>
    <p:sldId id="259" r:id="rId6"/>
    <p:sldId id="260" r:id="rId7"/>
    <p:sldId id="270" r:id="rId8"/>
    <p:sldId id="265" r:id="rId9"/>
    <p:sldId id="267" r:id="rId10"/>
    <p:sldId id="271" r:id="rId11"/>
    <p:sldId id="268" r:id="rId12"/>
    <p:sldId id="261" r:id="rId13"/>
    <p:sldId id="262" r:id="rId14"/>
  </p:sldIdLst>
  <p:sldSz cx="12192000" cy="6858000"/>
  <p:notesSz cx="6858000" cy="9144000"/>
  <p:embeddedFontLst>
    <p:embeddedFont>
      <p:font typeface="Aa福禄榜书" panose="00020600040101010101" pitchFamily="18" charset="-122"/>
      <p:regular r:id="rId16"/>
    </p:embeddedFont>
    <p:embeddedFont>
      <p:font typeface="Segoe UI" panose="020B0502040204020203" pitchFamily="34" charset="0"/>
      <p:regular r:id="rId17"/>
      <p:bold r:id="rId18"/>
      <p:italic r:id="rId19"/>
      <p:boldItalic r:id="rId20"/>
    </p:embeddedFont>
    <p:embeddedFont>
      <p:font typeface="Tw Cen MT" panose="020B0602020104020603" pitchFamily="34" charset="0"/>
      <p:regular r:id="rId21"/>
      <p:bold r:id="rId22"/>
      <p:italic r:id="rId23"/>
      <p:boldItalic r:id="rId24"/>
    </p:embeddedFont>
    <p:embeddedFont>
      <p:font typeface="Tw Cen MT Condensed" panose="020B0606020104020203" pitchFamily="34" charset="0"/>
      <p:regular r:id="rId25"/>
      <p:bold r:id="rId26"/>
    </p:embeddedFont>
    <p:embeddedFont>
      <p:font typeface="Wingdings 3" panose="05040102010807070707" pitchFamily="18" charset="2"/>
      <p:regular r:id="rId27"/>
    </p:embeddedFont>
    <p:embeddedFont>
      <p:font typeface="等线" panose="02010600030101010101" pitchFamily="2" charset="-122"/>
      <p:regular r:id="rId28"/>
      <p:bold r:id="rId29"/>
    </p:embeddedFont>
    <p:embeddedFont>
      <p:font typeface="等线 Light" panose="02010600030101010101" pitchFamily="2" charset="-122"/>
      <p:regular r:id="rId30"/>
    </p:embeddedFont>
    <p:embeddedFont>
      <p:font typeface="方正大标宋简体" panose="03000509000000000000" pitchFamily="65" charset="-122"/>
      <p:regular r:id="rId31"/>
    </p:embeddedFont>
    <p:embeddedFont>
      <p:font typeface="仿宋" panose="02010609060101010101" pitchFamily="49" charset="-122"/>
      <p:regular r:id="rId32"/>
    </p:embeddedFont>
    <p:embeddedFont>
      <p:font typeface="黑体" panose="02010609060101010101" pitchFamily="49" charset="-122"/>
      <p:regular r:id="rId33"/>
    </p:embeddedFont>
    <p:embeddedFont>
      <p:font typeface="华文中宋" panose="02010600040101010101" pitchFamily="2"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5" d="100"/>
          <a:sy n="95" d="100"/>
        </p:scale>
        <p:origin x="120" y="79"/>
      </p:cViewPr>
      <p:guideLst>
        <p:guide orient="horz" pos="2160"/>
        <p:guide pos="3840"/>
      </p:guideLst>
    </p:cSldViewPr>
  </p:slideViewPr>
  <p:notesTextViewPr>
    <p:cViewPr>
      <p:scale>
        <a:sx n="1" d="1"/>
        <a:sy n="1" d="1"/>
      </p:scale>
      <p:origin x="0" y="0"/>
    </p:cViewPr>
  </p:notesTextViewPr>
  <p:notesViewPr>
    <p:cSldViewPr snapToGrid="0" showGuides="1">
      <p:cViewPr varScale="1">
        <p:scale>
          <a:sx n="72" d="100"/>
          <a:sy n="72" d="100"/>
        </p:scale>
        <p:origin x="2885"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490A863-E6AE-444B-826C-F186D50EFE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B6565E2-EE66-4B7A-B3CF-AFC4217014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E3D678-91B1-416E-8331-0FE75487AFE9}" type="datetimeFigureOut">
              <a:rPr lang="zh-CN" altLang="en-US" smtClean="0"/>
              <a:t>2025/03/24</a:t>
            </a:fld>
            <a:endParaRPr lang="zh-CN" altLang="en-US"/>
          </a:p>
        </p:txBody>
      </p:sp>
      <p:sp>
        <p:nvSpPr>
          <p:cNvPr id="4" name="页脚占位符 3">
            <a:extLst>
              <a:ext uri="{FF2B5EF4-FFF2-40B4-BE49-F238E27FC236}">
                <a16:creationId xmlns:a16="http://schemas.microsoft.com/office/drawing/2014/main" id="{50B5BC4A-2FB4-4DC6-A4B1-B1CB20C1F5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122A0C9-817F-46E6-A179-66FBFDC018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097B5-4101-4C6B-9E11-3059987BD87E}" type="slidenum">
              <a:rPr lang="zh-CN" altLang="en-US" smtClean="0"/>
              <a:t>‹#›</a:t>
            </a:fld>
            <a:endParaRPr lang="zh-CN" altLang="en-US"/>
          </a:p>
        </p:txBody>
      </p:sp>
    </p:spTree>
    <p:extLst>
      <p:ext uri="{BB962C8B-B14F-4D97-AF65-F5344CB8AC3E}">
        <p14:creationId xmlns:p14="http://schemas.microsoft.com/office/powerpoint/2010/main" val="68607887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403B6-6348-4B5E-A931-EE3B4EBD7D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5660C6-60E3-4590-95D1-985EC5ECB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38DC07-E357-4D51-BC9F-04C4A272D80B}"/>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7BC7197C-D4F1-49B5-A572-B3F9225D4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EB828-6546-42A0-B5A2-800665EC0042}"/>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91291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0C5AA-4E95-47ED-879F-BFC8F4FFCC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DF262A-3102-42CB-979C-F4DC5B0EF66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713CAE-C7F7-4FD8-BC81-6E0BE595AC00}"/>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02C42957-AF19-435A-8EF3-9A016D0BBE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CBE1DC-A4C8-4528-A751-6F2A7364AD40}"/>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45863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9D6C96-FB37-4718-84EE-F73A537141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A5B019-711B-4DE0-84FF-F14A2D7431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F3426-9DFC-4E29-BD53-1D6636F75C94}"/>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76E5E6E5-6FF2-4AEA-8D2C-FCA984845B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175B20-39D1-4863-B75C-B8A801307B7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411750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1921" y="4960137"/>
            <a:ext cx="8107679" cy="1463040"/>
          </a:xfrm>
        </p:spPr>
        <p:txBody>
          <a:bodyPr anchor="ctr">
            <a:normAutofit/>
          </a:bodyPr>
          <a:lstStyle>
            <a:lvl1pPr algn="r">
              <a:defRPr sz="5000" spc="20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78135" y="504286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4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779634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82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43891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554937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347969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248096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77063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E1360-9833-44E1-BF4C-9DBFECB5A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D5989-9F95-48F6-856A-6CD4472861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28FDF2-356B-4657-A556-9D659A13597B}"/>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78E83C19-C4ED-4C0A-9BD3-2B965B86EF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DF4B0-660D-4615-ABB4-59E29A30228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390949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239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007886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33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9E94-29AD-43B1-AE44-D3BDC6C5C8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E77A1C-59E1-43BC-A755-A3E7DD091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FB6619-D7AC-4FB9-BC7E-5015809F7344}"/>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2F01F2B6-7BE9-406A-97D1-F873B8340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AFD5E8-F3F8-4C07-A41A-F5DF110CE3D9}"/>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9527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143B8-6F07-4BB3-8C85-7D8E476BB8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9664B4-82E6-420E-8642-3E66538FE7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89BB94-4796-4163-9478-E7470C5D44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326AFD-37A0-4B22-B844-38DCF0213209}"/>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页脚占位符 5">
            <a:extLst>
              <a:ext uri="{FF2B5EF4-FFF2-40B4-BE49-F238E27FC236}">
                <a16:creationId xmlns:a16="http://schemas.microsoft.com/office/drawing/2014/main" id="{F6D0B878-DD05-4BEA-B8DC-83A91BD08B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5760B6-9E4B-4ADB-95BE-01198EF33AE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412625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D8969-CF85-48CF-944A-2DE6E3D4AB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2F685F-0039-4E86-B345-092F005512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C0438F-BBA7-4396-8641-A574733BE6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6CF1E2-1545-4826-A534-38EC3C880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5C3F8A-8407-4ACD-B63D-F29E4522F5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1F448B-61B3-4507-9FFE-85061EE122E6}"/>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8" name="页脚占位符 7">
            <a:extLst>
              <a:ext uri="{FF2B5EF4-FFF2-40B4-BE49-F238E27FC236}">
                <a16:creationId xmlns:a16="http://schemas.microsoft.com/office/drawing/2014/main" id="{DBB86700-8D23-4CD5-BB08-6B225500C0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E3B235-F8A4-4810-80DF-10B162122294}"/>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58090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631F7-E325-4523-9472-BF9A3CF224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4B6462-E0D3-45E5-849C-7BDE7D44B07B}"/>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4" name="页脚占位符 3">
            <a:extLst>
              <a:ext uri="{FF2B5EF4-FFF2-40B4-BE49-F238E27FC236}">
                <a16:creationId xmlns:a16="http://schemas.microsoft.com/office/drawing/2014/main" id="{4BD825AA-6E4C-4CEA-A8E4-3C883654D2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A57C1E-4C92-4267-9AEC-F8B4252B7B4B}"/>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54372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3EBE88-35BB-47C9-848F-687C6E9D4754}"/>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3" name="页脚占位符 2">
            <a:extLst>
              <a:ext uri="{FF2B5EF4-FFF2-40B4-BE49-F238E27FC236}">
                <a16:creationId xmlns:a16="http://schemas.microsoft.com/office/drawing/2014/main" id="{60587661-40D8-4EB1-A920-8545F723E2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B4E4D3-2605-4316-BB30-3C3FE7FF8699}"/>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19192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9821D-53A4-4F9C-9143-74D25DCB24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BC8AF6-ACCB-47C0-89B9-7C11C117B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0ACBD8-A1BD-441A-AF27-6462DA4F2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423146-2F31-4DC4-8215-4F0B18855BC7}"/>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页脚占位符 5">
            <a:extLst>
              <a:ext uri="{FF2B5EF4-FFF2-40B4-BE49-F238E27FC236}">
                <a16:creationId xmlns:a16="http://schemas.microsoft.com/office/drawing/2014/main" id="{9927E58B-850A-4A45-B50F-DDC6ACE029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C07059-0193-499C-9018-8DA33AC0B2B5}"/>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72355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6DAFE-6635-408A-883B-3929A6F048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12A9B6-96CC-41B9-B195-CC19656F7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618B42-45E6-4BC8-BC46-79A8614A0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5AF2D7-EEA1-4380-AFE1-3F49EE1F2B18}"/>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页脚占位符 5">
            <a:extLst>
              <a:ext uri="{FF2B5EF4-FFF2-40B4-BE49-F238E27FC236}">
                <a16:creationId xmlns:a16="http://schemas.microsoft.com/office/drawing/2014/main" id="{89B70182-8FB1-49FB-8810-676092E0EC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4C60AC-3E15-402B-9704-A38A4AA6A5E7}"/>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03803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41B62B-2CBD-45CE-8F9F-D2A2DD8A1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3A3C8C-BA75-47B0-8CC6-DB1B2B2F0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60E74-3D1A-4BF1-AF14-598603BDA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9452D6EF-6650-4C63-8020-BDA832D65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946B88-0809-4090-B951-F38A7F112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82595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BF6E77-3915-442C-9338-D119A91B9BE4}"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264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ilibili.com/video/BV1MEpZe4EN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huanlan.zhihu.com/p/617428670" TargetMode="External"/><Relationship Id="rId2" Type="http://schemas.openxmlformats.org/officeDocument/2006/relationships/hyperlink" Target="https://static.kaoyan.cn/file/2024/10/12/dc4a36ab6131de7e02aec60204fc293d.pd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3CC37-AA2E-4DF6-938C-F21C0D06D0AB}"/>
              </a:ext>
            </a:extLst>
          </p:cNvPr>
          <p:cNvSpPr>
            <a:spLocks noGrp="1"/>
          </p:cNvSpPr>
          <p:nvPr>
            <p:ph type="ctrTitle"/>
          </p:nvPr>
        </p:nvSpPr>
        <p:spPr>
          <a:xfrm>
            <a:off x="0" y="4828256"/>
            <a:ext cx="8212016" cy="1463040"/>
          </a:xfrm>
        </p:spPr>
        <p:txBody>
          <a:bodyPr>
            <a:normAutofit/>
          </a:bodyPr>
          <a:lstStyle/>
          <a:p>
            <a:r>
              <a:rPr lang="en-US" altLang="zh-CN" sz="5400" dirty="0">
                <a:latin typeface="Aa福禄榜书" panose="00020600040101010101" pitchFamily="18" charset="-122"/>
                <a:ea typeface="Aa福禄榜书" panose="00020600040101010101" pitchFamily="18" charset="-122"/>
              </a:rPr>
              <a:t>HDU</a:t>
            </a:r>
            <a:r>
              <a:rPr lang="zh-CN" altLang="en-US" sz="5400" dirty="0">
                <a:latin typeface="Aa福禄榜书" panose="00020600040101010101" pitchFamily="18" charset="-122"/>
                <a:ea typeface="Aa福禄榜书" panose="00020600040101010101" pitchFamily="18" charset="-122"/>
              </a:rPr>
              <a:t>智科专业考研指引</a:t>
            </a:r>
          </a:p>
        </p:txBody>
      </p:sp>
      <p:sp>
        <p:nvSpPr>
          <p:cNvPr id="3" name="副标题 2">
            <a:extLst>
              <a:ext uri="{FF2B5EF4-FFF2-40B4-BE49-F238E27FC236}">
                <a16:creationId xmlns:a16="http://schemas.microsoft.com/office/drawing/2014/main" id="{88E27ECC-06FC-4360-9986-9846FED9A4F3}"/>
              </a:ext>
            </a:extLst>
          </p:cNvPr>
          <p:cNvSpPr>
            <a:spLocks noGrp="1"/>
          </p:cNvSpPr>
          <p:nvPr>
            <p:ph type="subTitle" idx="1"/>
          </p:nvPr>
        </p:nvSpPr>
        <p:spPr>
          <a:xfrm>
            <a:off x="0" y="6032039"/>
            <a:ext cx="12192000" cy="825961"/>
          </a:xfrm>
        </p:spPr>
        <p:txBody>
          <a:bodyPr>
            <a:normAutofit/>
          </a:bodyPr>
          <a:lstStyle/>
          <a:p>
            <a:pPr algn="r">
              <a:lnSpc>
                <a:spcPct val="160000"/>
              </a:lnSpc>
            </a:pPr>
            <a:r>
              <a:rPr lang="zh-CN" altLang="en-US"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智能科学与技术</a:t>
            </a:r>
            <a:r>
              <a:rPr lang="en-US" altLang="zh-CN"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a:t>
            </a:r>
            <a:r>
              <a:rPr lang="zh-CN" altLang="en-US"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人工智能</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专业适用（</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2026.12</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初试</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+2027.3</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复试）  </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Powered by Arisu Shiro  </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未经允许禁止转载</a:t>
            </a:r>
          </a:p>
        </p:txBody>
      </p:sp>
    </p:spTree>
    <p:extLst>
      <p:ext uri="{BB962C8B-B14F-4D97-AF65-F5344CB8AC3E}">
        <p14:creationId xmlns:p14="http://schemas.microsoft.com/office/powerpoint/2010/main" val="13034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8828058"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观点辨析：</a:t>
            </a:r>
            <a:r>
              <a:rPr lang="zh-CN" altLang="en-US" sz="3200" b="1" dirty="0">
                <a:solidFill>
                  <a:schemeClr val="accent6"/>
                </a:solidFill>
                <a:latin typeface="仿宋" panose="02010609060101010101" pitchFamily="49" charset="-122"/>
                <a:ea typeface="仿宋" panose="02010609060101010101" pitchFamily="49" charset="-122"/>
              </a:rPr>
              <a:t>课内知识学的好，就能考上好大学？</a:t>
            </a:r>
          </a:p>
        </p:txBody>
      </p:sp>
      <p:sp>
        <p:nvSpPr>
          <p:cNvPr id="8" name="文本框 7">
            <a:extLst>
              <a:ext uri="{FF2B5EF4-FFF2-40B4-BE49-F238E27FC236}">
                <a16:creationId xmlns:a16="http://schemas.microsoft.com/office/drawing/2014/main" id="{C658DA17-842C-4DCE-AE27-24E08BF75068}"/>
              </a:ext>
            </a:extLst>
          </p:cNvPr>
          <p:cNvSpPr txBox="1"/>
          <p:nvPr/>
        </p:nvSpPr>
        <p:spPr>
          <a:xfrm>
            <a:off x="230764" y="1137201"/>
            <a:ext cx="8697792" cy="217380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dirty="0">
                <a:solidFill>
                  <a:schemeClr val="accent1"/>
                </a:solidFill>
                <a:latin typeface="+mn-ea"/>
              </a:rPr>
              <a:t>考研人至暗时刻：</a:t>
            </a:r>
            <a:r>
              <a:rPr lang="zh-CN" altLang="en-US" sz="3200" b="1" dirty="0">
                <a:solidFill>
                  <a:srgbClr val="FF0000"/>
                </a:solidFill>
                <a:latin typeface="+mn-ea"/>
              </a:rPr>
              <a:t>初试第一、复试被刷</a:t>
            </a:r>
            <a:endParaRPr lang="en-US" altLang="zh-CN" sz="3200" b="1" dirty="0">
              <a:solidFill>
                <a:srgbClr val="FF0000"/>
              </a:solidFill>
              <a:latin typeface="+mn-ea"/>
            </a:endParaRPr>
          </a:p>
          <a:p>
            <a:pPr>
              <a:lnSpc>
                <a:spcPct val="150000"/>
              </a:lnSpc>
            </a:pPr>
            <a:r>
              <a:rPr lang="en-US" altLang="zh-CN" dirty="0">
                <a:latin typeface="+mn-ea"/>
              </a:rPr>
              <a:t>2024</a:t>
            </a:r>
            <a:r>
              <a:rPr lang="zh-CN" altLang="en-US" dirty="0">
                <a:latin typeface="+mn-ea"/>
              </a:rPr>
              <a:t>年</a:t>
            </a:r>
            <a:r>
              <a:rPr lang="en-US" altLang="zh-CN" dirty="0">
                <a:latin typeface="+mn-ea"/>
              </a:rPr>
              <a:t>4</a:t>
            </a:r>
            <a:r>
              <a:rPr lang="zh-CN" altLang="en-US" dirty="0">
                <a:latin typeface="+mn-ea"/>
              </a:rPr>
              <a:t>月，一位报考上海交通大学应用统计专业的学生，连续三年入围初试，复试被刷。今年初试</a:t>
            </a:r>
            <a:r>
              <a:rPr lang="en-US" altLang="zh-CN" dirty="0">
                <a:latin typeface="+mn-ea"/>
              </a:rPr>
              <a:t>437</a:t>
            </a:r>
            <a:r>
              <a:rPr lang="zh-CN" altLang="en-US" dirty="0">
                <a:latin typeface="+mn-ea"/>
              </a:rPr>
              <a:t>的高分，却因为</a:t>
            </a:r>
            <a:r>
              <a:rPr lang="zh-CN" altLang="en-US" sz="2400" b="1" dirty="0">
                <a:solidFill>
                  <a:srgbClr val="FF0000"/>
                </a:solidFill>
                <a:latin typeface="+mn-ea"/>
              </a:rPr>
              <a:t>复试成绩不合格</a:t>
            </a:r>
            <a:r>
              <a:rPr lang="zh-CN" altLang="en-US" dirty="0">
                <a:latin typeface="+mn-ea"/>
              </a:rPr>
              <a:t>被后面的同学反超。</a:t>
            </a:r>
            <a:endParaRPr lang="en-US" altLang="zh-CN" dirty="0">
              <a:latin typeface="+mn-ea"/>
            </a:endParaRPr>
          </a:p>
          <a:p>
            <a:pPr>
              <a:lnSpc>
                <a:spcPct val="150000"/>
              </a:lnSpc>
            </a:pPr>
            <a:r>
              <a:rPr lang="zh-CN" altLang="en-US" dirty="0">
                <a:solidFill>
                  <a:srgbClr val="FF0000"/>
                </a:solidFill>
                <a:latin typeface="+mn-ea"/>
              </a:rPr>
              <a:t>“一年又一年的努力，都被复试那十五分钟击溃了，不敢想他会多么崩溃。”</a:t>
            </a:r>
            <a:endParaRPr lang="en-US" altLang="zh-CN" dirty="0">
              <a:solidFill>
                <a:srgbClr val="FF0000"/>
              </a:solidFill>
              <a:latin typeface="+mn-ea"/>
            </a:endParaRPr>
          </a:p>
        </p:txBody>
      </p:sp>
      <p:sp>
        <p:nvSpPr>
          <p:cNvPr id="5" name="文本框 4">
            <a:extLst>
              <a:ext uri="{FF2B5EF4-FFF2-40B4-BE49-F238E27FC236}">
                <a16:creationId xmlns:a16="http://schemas.microsoft.com/office/drawing/2014/main" id="{06ED666B-45A4-4C2A-AA59-18A1C9F86DCE}"/>
              </a:ext>
            </a:extLst>
          </p:cNvPr>
          <p:cNvSpPr txBox="1"/>
          <p:nvPr/>
        </p:nvSpPr>
        <p:spPr>
          <a:xfrm>
            <a:off x="230764" y="3577673"/>
            <a:ext cx="8697792" cy="2723118"/>
          </a:xfrm>
          <a:prstGeom prst="rect">
            <a:avLst/>
          </a:prstGeom>
          <a:noFill/>
        </p:spPr>
        <p:txBody>
          <a:bodyPr wrap="square">
            <a:spAutoFit/>
          </a:bodyPr>
          <a:lstStyle/>
          <a:p>
            <a:pPr marL="342900" indent="-342900">
              <a:lnSpc>
                <a:spcPct val="150000"/>
              </a:lnSpc>
              <a:buFont typeface="Wingdings" panose="05000000000000000000" pitchFamily="2" charset="2"/>
              <a:buChar char="p"/>
            </a:pPr>
            <a:r>
              <a:rPr lang="zh-CN" altLang="en-US" sz="2400" dirty="0">
                <a:solidFill>
                  <a:schemeClr val="accent1"/>
                </a:solidFill>
                <a:latin typeface="+mn-ea"/>
              </a:rPr>
              <a:t>复试问什么？</a:t>
            </a:r>
            <a:endParaRPr lang="en-US" altLang="zh-CN" sz="2400" dirty="0">
              <a:solidFill>
                <a:schemeClr val="accent1"/>
              </a:solidFill>
              <a:latin typeface="+mn-ea"/>
            </a:endParaRPr>
          </a:p>
          <a:p>
            <a:pPr lvl="1">
              <a:lnSpc>
                <a:spcPct val="150000"/>
              </a:lnSpc>
            </a:pPr>
            <a:r>
              <a:rPr lang="zh-CN" altLang="en-US" sz="2000" i="0" dirty="0">
                <a:effectLst/>
                <a:latin typeface="+mn-ea"/>
              </a:rPr>
              <a:t>讲讲你的本科经历</a:t>
            </a:r>
            <a:r>
              <a:rPr lang="zh-CN" altLang="en-US" sz="2800" b="1" i="0" dirty="0">
                <a:solidFill>
                  <a:srgbClr val="FF0000"/>
                </a:solidFill>
                <a:effectLst/>
                <a:latin typeface="+mn-ea"/>
              </a:rPr>
              <a:t>（学习</a:t>
            </a:r>
            <a:r>
              <a:rPr lang="en-US" altLang="zh-CN" sz="2800" b="1" i="0" dirty="0">
                <a:solidFill>
                  <a:srgbClr val="FF0000"/>
                </a:solidFill>
                <a:effectLst/>
                <a:latin typeface="+mn-ea"/>
              </a:rPr>
              <a:t>/</a:t>
            </a:r>
            <a:r>
              <a:rPr lang="zh-CN" altLang="en-US" sz="2800" b="1" i="0" dirty="0">
                <a:solidFill>
                  <a:srgbClr val="FF0000"/>
                </a:solidFill>
                <a:effectLst/>
                <a:latin typeface="+mn-ea"/>
              </a:rPr>
              <a:t>比赛</a:t>
            </a:r>
            <a:r>
              <a:rPr lang="en-US" altLang="zh-CN" sz="2800" b="1" i="0" dirty="0">
                <a:solidFill>
                  <a:srgbClr val="FF0000"/>
                </a:solidFill>
                <a:effectLst/>
                <a:latin typeface="+mn-ea"/>
              </a:rPr>
              <a:t>/</a:t>
            </a:r>
            <a:r>
              <a:rPr lang="zh-CN" altLang="en-US" sz="2800" b="1" i="0" dirty="0">
                <a:solidFill>
                  <a:srgbClr val="FF0000"/>
                </a:solidFill>
                <a:effectLst/>
                <a:latin typeface="+mn-ea"/>
              </a:rPr>
              <a:t>实践</a:t>
            </a:r>
            <a:r>
              <a:rPr lang="en-US" altLang="zh-CN" sz="2800" b="1" i="0" dirty="0">
                <a:solidFill>
                  <a:srgbClr val="FF0000"/>
                </a:solidFill>
                <a:effectLst/>
                <a:latin typeface="+mn-ea"/>
              </a:rPr>
              <a:t>/</a:t>
            </a:r>
            <a:r>
              <a:rPr lang="zh-CN" altLang="en-US" sz="2800" b="1" i="0" dirty="0">
                <a:solidFill>
                  <a:srgbClr val="FF0000"/>
                </a:solidFill>
                <a:effectLst/>
                <a:latin typeface="+mn-ea"/>
              </a:rPr>
              <a:t>科研）</a:t>
            </a:r>
            <a:r>
              <a:rPr lang="zh-CN" altLang="en-US" sz="2000" i="0" dirty="0">
                <a:effectLst/>
                <a:latin typeface="+mn-ea"/>
              </a:rPr>
              <a:t>。</a:t>
            </a:r>
            <a:endParaRPr lang="en-US" altLang="zh-CN" sz="2000" i="0" dirty="0">
              <a:effectLst/>
              <a:latin typeface="+mn-ea"/>
            </a:endParaRPr>
          </a:p>
          <a:p>
            <a:pPr lvl="1">
              <a:lnSpc>
                <a:spcPct val="150000"/>
              </a:lnSpc>
            </a:pPr>
            <a:r>
              <a:rPr lang="zh-CN" altLang="en-US" sz="2000" i="0" dirty="0">
                <a:effectLst/>
                <a:latin typeface="+mn-ea"/>
              </a:rPr>
              <a:t>研究生期间希望研究什么方向？有什么感兴趣的研究方向吗？</a:t>
            </a:r>
            <a:endParaRPr lang="en-US" altLang="zh-CN" sz="2000" i="0" dirty="0">
              <a:effectLst/>
              <a:latin typeface="+mn-ea"/>
            </a:endParaRPr>
          </a:p>
          <a:p>
            <a:pPr marL="342900" indent="-342900">
              <a:lnSpc>
                <a:spcPct val="150000"/>
              </a:lnSpc>
              <a:buFont typeface="Wingdings" panose="05000000000000000000" pitchFamily="2" charset="2"/>
              <a:buChar char="p"/>
            </a:pPr>
            <a:r>
              <a:rPr lang="zh-CN" altLang="en-US" sz="2400" dirty="0">
                <a:solidFill>
                  <a:schemeClr val="accent1"/>
                </a:solidFill>
                <a:latin typeface="+mn-ea"/>
              </a:rPr>
              <a:t>突然发现自己很缺</a:t>
            </a:r>
            <a:r>
              <a:rPr lang="zh-CN" altLang="en-US" sz="2400" b="1" dirty="0">
                <a:solidFill>
                  <a:schemeClr val="accent1"/>
                </a:solidFill>
                <a:latin typeface="+mn-ea"/>
              </a:rPr>
              <a:t>科研竞赛经历</a:t>
            </a:r>
            <a:r>
              <a:rPr lang="zh-CN" altLang="en-US" sz="2400" dirty="0">
                <a:solidFill>
                  <a:schemeClr val="accent1"/>
                </a:solidFill>
                <a:latin typeface="+mn-ea"/>
              </a:rPr>
              <a:t>，但是还是想勇闯考研？</a:t>
            </a:r>
            <a:endParaRPr lang="en-US" altLang="zh-CN" sz="2400" dirty="0">
              <a:solidFill>
                <a:schemeClr val="accent1"/>
              </a:solidFill>
              <a:latin typeface="+mn-ea"/>
            </a:endParaRPr>
          </a:p>
          <a:p>
            <a:pPr>
              <a:lnSpc>
                <a:spcPct val="150000"/>
              </a:lnSpc>
            </a:pPr>
            <a:r>
              <a:rPr lang="zh-CN" altLang="en-US" sz="2000" i="0" dirty="0">
                <a:effectLst/>
                <a:latin typeface="+mn-ea"/>
              </a:rPr>
              <a:t>       赶紧做规划！多做科研竞赛！！！</a:t>
            </a:r>
            <a:endParaRPr lang="en-US" altLang="zh-CN" sz="2000" i="0" dirty="0">
              <a:effectLst/>
              <a:latin typeface="+mn-ea"/>
            </a:endParaRPr>
          </a:p>
        </p:txBody>
      </p:sp>
      <p:pic>
        <p:nvPicPr>
          <p:cNvPr id="1030" name="Picture 6">
            <a:extLst>
              <a:ext uri="{FF2B5EF4-FFF2-40B4-BE49-F238E27FC236}">
                <a16:creationId xmlns:a16="http://schemas.microsoft.com/office/drawing/2014/main" id="{6B5A3D52-5752-46E0-8B80-A75A14923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947" y="1709809"/>
            <a:ext cx="2825694" cy="1584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47595A4-6841-433E-82B3-BA07772D9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827" y="3429000"/>
            <a:ext cx="3902814" cy="137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9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331533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自学 </a:t>
            </a:r>
            <a:r>
              <a:rPr lang="en-US" altLang="zh-CN" sz="3200" dirty="0">
                <a:latin typeface="方正大标宋简体" panose="03000509000000000000" pitchFamily="65" charset="-122"/>
                <a:ea typeface="方正大标宋简体" panose="03000509000000000000" pitchFamily="65" charset="-122"/>
              </a:rPr>
              <a:t>or </a:t>
            </a:r>
            <a:r>
              <a:rPr lang="zh-CN" altLang="en-US" sz="3200" dirty="0">
                <a:latin typeface="方正大标宋简体" panose="03000509000000000000" pitchFamily="65" charset="-122"/>
                <a:ea typeface="方正大标宋简体" panose="03000509000000000000" pitchFamily="65" charset="-122"/>
              </a:rPr>
              <a:t>找老师？</a:t>
            </a:r>
          </a:p>
        </p:txBody>
      </p:sp>
      <p:sp>
        <p:nvSpPr>
          <p:cNvPr id="8" name="文本框 7">
            <a:extLst>
              <a:ext uri="{FF2B5EF4-FFF2-40B4-BE49-F238E27FC236}">
                <a16:creationId xmlns:a16="http://schemas.microsoft.com/office/drawing/2014/main" id="{C658DA17-842C-4DCE-AE27-24E08BF75068}"/>
              </a:ext>
            </a:extLst>
          </p:cNvPr>
          <p:cNvSpPr txBox="1"/>
          <p:nvPr/>
        </p:nvSpPr>
        <p:spPr>
          <a:xfrm>
            <a:off x="1233120" y="1134143"/>
            <a:ext cx="9203349" cy="793487"/>
          </a:xfrm>
          <a:prstGeom prst="rect">
            <a:avLst/>
          </a:prstGeom>
          <a:noFill/>
        </p:spPr>
        <p:txBody>
          <a:bodyPr wrap="square">
            <a:spAutoFit/>
          </a:bodyPr>
          <a:lstStyle/>
          <a:p>
            <a:pPr algn="l">
              <a:lnSpc>
                <a:spcPct val="150000"/>
              </a:lnSpc>
            </a:pPr>
            <a:r>
              <a:rPr lang="zh-CN" altLang="en-US" sz="3600" dirty="0">
                <a:solidFill>
                  <a:srgbClr val="FF0000"/>
                </a:solidFill>
                <a:latin typeface="黑体" panose="02010609060101010101" pitchFamily="49" charset="-122"/>
                <a:ea typeface="黑体" panose="02010609060101010101" pitchFamily="49" charset="-122"/>
              </a:rPr>
              <a:t>首先强调：看自己意愿！不要听推销的！</a:t>
            </a:r>
          </a:p>
        </p:txBody>
      </p:sp>
      <p:sp>
        <p:nvSpPr>
          <p:cNvPr id="10" name="文本框 9">
            <a:extLst>
              <a:ext uri="{FF2B5EF4-FFF2-40B4-BE49-F238E27FC236}">
                <a16:creationId xmlns:a16="http://schemas.microsoft.com/office/drawing/2014/main" id="{F26416C4-B333-426D-A26D-A664E261D748}"/>
              </a:ext>
            </a:extLst>
          </p:cNvPr>
          <p:cNvSpPr txBox="1"/>
          <p:nvPr/>
        </p:nvSpPr>
        <p:spPr>
          <a:xfrm>
            <a:off x="1233120" y="2273630"/>
            <a:ext cx="8170252" cy="923330"/>
          </a:xfrm>
          <a:prstGeom prst="rect">
            <a:avLst/>
          </a:prstGeom>
          <a:noFill/>
        </p:spPr>
        <p:txBody>
          <a:bodyPr wrap="square">
            <a:spAutoFit/>
          </a:bodyPr>
          <a:lstStyle/>
          <a:p>
            <a:r>
              <a:rPr lang="zh-CN" altLang="en-US" dirty="0"/>
              <a:t>考研要培养的是：有自学能力、热爱科研的人。</a:t>
            </a:r>
            <a:endParaRPr lang="en-US" altLang="zh-CN" dirty="0"/>
          </a:p>
          <a:p>
            <a:endParaRPr lang="en-US" altLang="zh-CN" dirty="0"/>
          </a:p>
          <a:p>
            <a:r>
              <a:rPr lang="zh-CN" altLang="en-US" dirty="0"/>
              <a:t>不喜欢科研、不会自学，就没必要考研，考进了也是坐牢三年。</a:t>
            </a:r>
            <a:endParaRPr lang="en-US" altLang="zh-CN" dirty="0"/>
          </a:p>
        </p:txBody>
      </p:sp>
    </p:spTree>
    <p:extLst>
      <p:ext uri="{BB962C8B-B14F-4D97-AF65-F5344CB8AC3E}">
        <p14:creationId xmlns:p14="http://schemas.microsoft.com/office/powerpoint/2010/main" val="410291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6340197"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附录：为了保研，我可以做什么？</a:t>
            </a:r>
          </a:p>
        </p:txBody>
      </p:sp>
      <p:sp>
        <p:nvSpPr>
          <p:cNvPr id="8" name="文本框 7">
            <a:extLst>
              <a:ext uri="{FF2B5EF4-FFF2-40B4-BE49-F238E27FC236}">
                <a16:creationId xmlns:a16="http://schemas.microsoft.com/office/drawing/2014/main" id="{C658DA17-842C-4DCE-AE27-24E08BF75068}"/>
              </a:ext>
            </a:extLst>
          </p:cNvPr>
          <p:cNvSpPr txBox="1"/>
          <p:nvPr/>
        </p:nvSpPr>
        <p:spPr>
          <a:xfrm>
            <a:off x="316523" y="1340758"/>
            <a:ext cx="5671040" cy="5078313"/>
          </a:xfrm>
          <a:prstGeom prst="rect">
            <a:avLst/>
          </a:prstGeom>
          <a:noFill/>
        </p:spPr>
        <p:txBody>
          <a:bodyPr wrap="square">
            <a:spAutoFit/>
          </a:bodyPr>
          <a:lstStyle/>
          <a:p>
            <a:pPr algn="just"/>
            <a:r>
              <a:rPr lang="en-US" altLang="zh-CN" sz="2000" b="1" dirty="0">
                <a:solidFill>
                  <a:srgbClr val="FF0000"/>
                </a:solidFill>
                <a:latin typeface="+mn-ea"/>
              </a:rPr>
              <a:t>1. </a:t>
            </a:r>
            <a:r>
              <a:rPr lang="zh-CN" altLang="en-US" sz="2000" b="1" dirty="0">
                <a:solidFill>
                  <a:srgbClr val="FF0000"/>
                </a:solidFill>
                <a:latin typeface="+mn-ea"/>
              </a:rPr>
              <a:t>一定要有丰富的科研和竞赛经历</a:t>
            </a:r>
            <a:endParaRPr lang="zh-CN" altLang="en-US" sz="2000" dirty="0">
              <a:solidFill>
                <a:srgbClr val="FF0000"/>
              </a:solidFill>
              <a:latin typeface="+mn-ea"/>
            </a:endParaRPr>
          </a:p>
          <a:p>
            <a:pPr algn="just"/>
            <a:r>
              <a:rPr lang="zh-CN" altLang="en-US" sz="1600" dirty="0">
                <a:latin typeface="+mn-ea"/>
              </a:rPr>
              <a:t>        有很多人会说，我成绩特别好，是专业第一，绩点</a:t>
            </a:r>
            <a:r>
              <a:rPr lang="en-US" altLang="zh-CN" sz="1600" dirty="0">
                <a:latin typeface="+mn-ea"/>
              </a:rPr>
              <a:t>(GPA)</a:t>
            </a:r>
            <a:r>
              <a:rPr lang="zh-CN" altLang="en-US" sz="1600" dirty="0">
                <a:latin typeface="+mn-ea"/>
              </a:rPr>
              <a:t>快要达到满绩甚至已经是满绩了，这样的成绩能够保研顶流高校嘛？</a:t>
            </a:r>
            <a:r>
              <a:rPr lang="zh-CN" altLang="en-US" sz="1600" dirty="0">
                <a:solidFill>
                  <a:srgbClr val="FF0000"/>
                </a:solidFill>
                <a:latin typeface="+mn-ea"/>
              </a:rPr>
              <a:t>（杭电的期末考很水，体现不了专业素养）</a:t>
            </a:r>
          </a:p>
          <a:p>
            <a:pPr algn="just"/>
            <a:r>
              <a:rPr lang="zh-CN" altLang="en-US" sz="1600" dirty="0">
                <a:latin typeface="+mn-ea"/>
              </a:rPr>
              <a:t>       竞赛和科研经历就显得尤为重要了，丰富的竞赛经历能够证明你有很好的团队协作意识以及努力拼搏的精神品质，并且已经形成了自己解决问题的一套完善的方法，这对于老师来判断你个人能力方面是一个非常重要的点。</a:t>
            </a:r>
            <a:r>
              <a:rPr lang="zh-CN" altLang="en-US" sz="1600" dirty="0">
                <a:solidFill>
                  <a:srgbClr val="FF0000"/>
                </a:solidFill>
                <a:latin typeface="+mn-ea"/>
              </a:rPr>
              <a:t>科研经历</a:t>
            </a:r>
            <a:r>
              <a:rPr lang="zh-CN" altLang="en-US" sz="1600" dirty="0">
                <a:latin typeface="+mn-ea"/>
              </a:rPr>
              <a:t>可能更为重要，不管你的科研项目是什么，老师都可以根据他的科研经验在基本的科研方法以及与老师研究方向相关的内容上对你提问，了解你在这个项目中做了哪些工作，老师提问的环节内容一般都是之前老师自己有过研究的，所以就能够更客观准确的判断你的能力。另外对于一个研究生导师来说，他招收学生的目的之一就是你能够为他分担一些学术科研任务，那么与其招收一个毫无科研经历的人来慢慢培养，倒不如直接招收有科研经历的人可以马上上手帮忙做事情。</a:t>
            </a:r>
            <a:endParaRPr lang="en-US" altLang="zh-CN" sz="1600" dirty="0">
              <a:latin typeface="+mn-ea"/>
            </a:endParaRPr>
          </a:p>
          <a:p>
            <a:pPr algn="just"/>
            <a:r>
              <a:rPr lang="en-US" altLang="zh-CN" sz="1600" dirty="0">
                <a:latin typeface="+mn-ea"/>
              </a:rPr>
              <a:t>        </a:t>
            </a:r>
            <a:r>
              <a:rPr lang="zh-CN" altLang="en-US" sz="1600" dirty="0">
                <a:solidFill>
                  <a:srgbClr val="FF0000"/>
                </a:solidFill>
                <a:latin typeface="+mn-ea"/>
              </a:rPr>
              <a:t>在本科阶段在学习之余尽量的多去参加一些竞赛并且参与老师的科研项目，如果能够</a:t>
            </a:r>
            <a:r>
              <a:rPr lang="zh-CN" altLang="en-US" sz="1600" b="1" dirty="0">
                <a:solidFill>
                  <a:srgbClr val="FF0000"/>
                </a:solidFill>
                <a:latin typeface="+mn-ea"/>
              </a:rPr>
              <a:t>发表北大核心甚至</a:t>
            </a:r>
            <a:r>
              <a:rPr lang="en-US" altLang="zh-CN" sz="1600" b="1" dirty="0">
                <a:solidFill>
                  <a:srgbClr val="FF0000"/>
                </a:solidFill>
                <a:latin typeface="+mn-ea"/>
              </a:rPr>
              <a:t>EI</a:t>
            </a:r>
            <a:r>
              <a:rPr lang="zh-CN" altLang="en-US" sz="1600" b="1" dirty="0">
                <a:solidFill>
                  <a:srgbClr val="FF0000"/>
                </a:solidFill>
                <a:latin typeface="+mn-ea"/>
              </a:rPr>
              <a:t>和</a:t>
            </a:r>
            <a:r>
              <a:rPr lang="en-US" altLang="zh-CN" sz="1600" b="1" dirty="0">
                <a:solidFill>
                  <a:srgbClr val="FF0000"/>
                </a:solidFill>
                <a:latin typeface="+mn-ea"/>
              </a:rPr>
              <a:t>SCI</a:t>
            </a:r>
            <a:r>
              <a:rPr lang="zh-CN" altLang="en-US" sz="1600" b="1" dirty="0">
                <a:solidFill>
                  <a:srgbClr val="FF0000"/>
                </a:solidFill>
                <a:latin typeface="+mn-ea"/>
              </a:rPr>
              <a:t>的论文</a:t>
            </a:r>
            <a:r>
              <a:rPr lang="zh-CN" altLang="en-US" sz="1600" dirty="0">
                <a:solidFill>
                  <a:srgbClr val="FF0000"/>
                </a:solidFill>
                <a:latin typeface="+mn-ea"/>
              </a:rPr>
              <a:t>就更好了，这些将会成为你与</a:t>
            </a:r>
            <a:r>
              <a:rPr lang="en-US" altLang="zh-CN" sz="1600" dirty="0">
                <a:solidFill>
                  <a:srgbClr val="FF0000"/>
                </a:solidFill>
                <a:latin typeface="+mn-ea"/>
              </a:rPr>
              <a:t>985</a:t>
            </a:r>
            <a:r>
              <a:rPr lang="zh-CN" altLang="en-US" sz="1600" dirty="0">
                <a:solidFill>
                  <a:srgbClr val="FF0000"/>
                </a:solidFill>
                <a:latin typeface="+mn-ea"/>
              </a:rPr>
              <a:t>学校学生竞争的资本，在你学习和那些学生差不多的情况下，会成为你独到的闪光点。</a:t>
            </a:r>
          </a:p>
        </p:txBody>
      </p:sp>
      <p:sp>
        <p:nvSpPr>
          <p:cNvPr id="5" name="文本框 4">
            <a:extLst>
              <a:ext uri="{FF2B5EF4-FFF2-40B4-BE49-F238E27FC236}">
                <a16:creationId xmlns:a16="http://schemas.microsoft.com/office/drawing/2014/main" id="{B9FFE52E-2066-456F-AB9A-4C397F8BE522}"/>
              </a:ext>
            </a:extLst>
          </p:cNvPr>
          <p:cNvSpPr txBox="1"/>
          <p:nvPr/>
        </p:nvSpPr>
        <p:spPr>
          <a:xfrm>
            <a:off x="6286499" y="1340758"/>
            <a:ext cx="5395548" cy="4832092"/>
          </a:xfrm>
          <a:prstGeom prst="rect">
            <a:avLst/>
          </a:prstGeom>
          <a:noFill/>
        </p:spPr>
        <p:txBody>
          <a:bodyPr wrap="square">
            <a:spAutoFit/>
          </a:bodyPr>
          <a:lstStyle/>
          <a:p>
            <a:pPr algn="just"/>
            <a:r>
              <a:rPr lang="en-US" altLang="zh-CN" sz="2000" b="1" dirty="0">
                <a:solidFill>
                  <a:srgbClr val="FF0000"/>
                </a:solidFill>
                <a:latin typeface="+mn-ea"/>
              </a:rPr>
              <a:t>2. </a:t>
            </a:r>
            <a:r>
              <a:rPr lang="zh-CN" altLang="en-US" sz="2000" b="1" dirty="0">
                <a:solidFill>
                  <a:srgbClr val="FF0000"/>
                </a:solidFill>
                <a:latin typeface="+mn-ea"/>
              </a:rPr>
              <a:t>向老师更全面更清晰的展现自己的所有优点</a:t>
            </a:r>
            <a:endParaRPr lang="zh-CN" altLang="en-US" sz="2000" dirty="0">
              <a:solidFill>
                <a:srgbClr val="FF0000"/>
              </a:solidFill>
              <a:latin typeface="+mn-ea"/>
            </a:endParaRPr>
          </a:p>
          <a:p>
            <a:pPr algn="just"/>
            <a:r>
              <a:rPr lang="zh-CN" altLang="en-US" sz="1400" dirty="0">
                <a:latin typeface="+mn-ea"/>
              </a:rPr>
              <a:t>       </a:t>
            </a:r>
            <a:r>
              <a:rPr lang="zh-CN" altLang="en-US" sz="1600" dirty="0">
                <a:latin typeface="+mn-ea"/>
              </a:rPr>
              <a:t>在大三上半年三四五月份时就要开始进行保研导师的选择了，那个时候只要你有打算保研的话就要开始联系导师了，联系导师是一个非常讲究的事情，这个不仅关系到你后面研究生阶段的学习，还会直接影响到你以后的就业方向，选择导师不仅是选择一个未来三年学习工作的领路人和伙伴，更重要的是选择了你未来研究的方向和想要发展的道路，所以务必要慎重。</a:t>
            </a:r>
          </a:p>
          <a:p>
            <a:pPr algn="just"/>
            <a:r>
              <a:rPr lang="zh-CN" altLang="en-US" sz="1600" dirty="0">
                <a:latin typeface="+mn-ea"/>
              </a:rPr>
              <a:t>        首先你要明白自己以后是要干什么的，如果是要进入</a:t>
            </a:r>
            <a:r>
              <a:rPr lang="zh-CN" altLang="en-US" sz="1600" b="1" dirty="0">
                <a:latin typeface="+mn-ea"/>
              </a:rPr>
              <a:t>企业工作</a:t>
            </a:r>
            <a:r>
              <a:rPr lang="zh-CN" altLang="en-US" sz="1600" dirty="0">
                <a:latin typeface="+mn-ea"/>
              </a:rPr>
              <a:t>，那么是否跟随大牛并不是特别重要，只要选一个容易相处的人品没有问题的好老师就可以了。如果你以后的目标是</a:t>
            </a:r>
            <a:r>
              <a:rPr lang="zh-CN" altLang="en-US" sz="1600" b="1" dirty="0">
                <a:latin typeface="+mn-ea"/>
              </a:rPr>
              <a:t>读博士走科研道路</a:t>
            </a:r>
            <a:r>
              <a:rPr lang="zh-CN" altLang="en-US" sz="1600" dirty="0">
                <a:latin typeface="+mn-ea"/>
              </a:rPr>
              <a:t>，那么最好是去到有头衔的大牛手下做事情，科研这条路是讲师门和传承的，大牛手底下的资源会更多。不管你的选择是什么，都一定要在</a:t>
            </a:r>
            <a:r>
              <a:rPr lang="zh-CN" altLang="en-US" sz="1600" b="1" dirty="0">
                <a:latin typeface="+mn-ea"/>
              </a:rPr>
              <a:t>经过多方对比并且得到导师所在学校的学生们的评价和其他人的意见以后再做决定</a:t>
            </a:r>
            <a:r>
              <a:rPr lang="zh-CN" altLang="en-US" sz="1600" dirty="0">
                <a:latin typeface="+mn-ea"/>
              </a:rPr>
              <a:t>，这是非常非常重要的，当你选择好导师以后，就要开始去给老师发邮件询问老师的意愿了，这也是非常需要注意的一个环节，我会从几个方面总结如何得到顶流院校老师的喜爱和欣赏。</a:t>
            </a:r>
          </a:p>
        </p:txBody>
      </p:sp>
    </p:spTree>
    <p:extLst>
      <p:ext uri="{BB962C8B-B14F-4D97-AF65-F5344CB8AC3E}">
        <p14:creationId xmlns:p14="http://schemas.microsoft.com/office/powerpoint/2010/main" val="20962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1EC9717-E297-4DC8-9707-8FE6C8C90E23}"/>
              </a:ext>
            </a:extLst>
          </p:cNvPr>
          <p:cNvSpPr txBox="1"/>
          <p:nvPr/>
        </p:nvSpPr>
        <p:spPr>
          <a:xfrm>
            <a:off x="485644" y="1141277"/>
            <a:ext cx="6097464" cy="5636287"/>
          </a:xfrm>
          <a:prstGeom prst="rect">
            <a:avLst/>
          </a:prstGeom>
          <a:noFill/>
        </p:spPr>
        <p:txBody>
          <a:bodyPr wrap="square">
            <a:spAutoFit/>
          </a:bodyPr>
          <a:lstStyle/>
          <a:p>
            <a:pPr>
              <a:lnSpc>
                <a:spcPct val="150000"/>
              </a:lnSpc>
            </a:pPr>
            <a:r>
              <a:rPr lang="en-US" altLang="zh-CN" sz="2400" dirty="0">
                <a:solidFill>
                  <a:srgbClr val="FF0000"/>
                </a:solidFill>
              </a:rPr>
              <a:t>DAY1</a:t>
            </a:r>
            <a:r>
              <a:rPr lang="zh-CN" altLang="en-US" sz="2400" dirty="0">
                <a:solidFill>
                  <a:srgbClr val="FF0000"/>
                </a:solidFill>
              </a:rPr>
              <a:t>上午 思想政治理论</a:t>
            </a:r>
            <a:r>
              <a:rPr lang="en-US" altLang="zh-CN" sz="2400" dirty="0">
                <a:solidFill>
                  <a:srgbClr val="0070C0"/>
                </a:solidFill>
              </a:rPr>
              <a:t>【101】100</a:t>
            </a:r>
            <a:r>
              <a:rPr lang="zh-CN" altLang="en-US" sz="2400" dirty="0">
                <a:solidFill>
                  <a:srgbClr val="0070C0"/>
                </a:solidFill>
              </a:rPr>
              <a:t>分</a:t>
            </a:r>
            <a:endParaRPr lang="en-US" altLang="zh-CN" sz="2400" dirty="0">
              <a:solidFill>
                <a:srgbClr val="0070C0"/>
              </a:solidFill>
            </a:endParaRPr>
          </a:p>
          <a:p>
            <a:pPr>
              <a:lnSpc>
                <a:spcPct val="150000"/>
              </a:lnSpc>
            </a:pPr>
            <a:r>
              <a:rPr lang="en-US" altLang="zh-CN" dirty="0"/>
              <a:t>1. </a:t>
            </a:r>
            <a:r>
              <a:rPr lang="zh-CN" altLang="en-US" dirty="0"/>
              <a:t>马克思主义基本原理概论 </a:t>
            </a:r>
            <a:r>
              <a:rPr lang="en-US" altLang="zh-CN" dirty="0"/>
              <a:t>24%</a:t>
            </a:r>
          </a:p>
          <a:p>
            <a:pPr>
              <a:lnSpc>
                <a:spcPct val="150000"/>
              </a:lnSpc>
            </a:pPr>
            <a:r>
              <a:rPr lang="en-US" altLang="zh-CN" dirty="0"/>
              <a:t>2. </a:t>
            </a:r>
            <a:r>
              <a:rPr lang="zh-CN" altLang="en-US" dirty="0"/>
              <a:t>毛概</a:t>
            </a:r>
            <a:r>
              <a:rPr lang="en-US" altLang="zh-CN" dirty="0"/>
              <a:t>+</a:t>
            </a:r>
            <a:r>
              <a:rPr lang="zh-CN" altLang="en-US" dirty="0"/>
              <a:t>习概 </a:t>
            </a:r>
            <a:r>
              <a:rPr lang="en-US" altLang="zh-CN" dirty="0"/>
              <a:t>30%</a:t>
            </a:r>
          </a:p>
          <a:p>
            <a:pPr>
              <a:lnSpc>
                <a:spcPct val="150000"/>
              </a:lnSpc>
            </a:pPr>
            <a:r>
              <a:rPr lang="en-US" altLang="zh-CN" dirty="0"/>
              <a:t>3. </a:t>
            </a:r>
            <a:r>
              <a:rPr lang="zh-CN" altLang="en-US" dirty="0"/>
              <a:t>中国近现代史纲要 </a:t>
            </a:r>
            <a:r>
              <a:rPr lang="en-US" altLang="zh-CN" dirty="0"/>
              <a:t>14%</a:t>
            </a:r>
          </a:p>
          <a:p>
            <a:pPr>
              <a:lnSpc>
                <a:spcPct val="150000"/>
              </a:lnSpc>
            </a:pPr>
            <a:r>
              <a:rPr lang="en-US" altLang="zh-CN" dirty="0"/>
              <a:t>4. </a:t>
            </a:r>
            <a:r>
              <a:rPr lang="zh-CN" altLang="en-US" dirty="0"/>
              <a:t>思想道德与法治 </a:t>
            </a:r>
            <a:r>
              <a:rPr lang="en-US" altLang="zh-CN" dirty="0"/>
              <a:t>16%</a:t>
            </a:r>
          </a:p>
          <a:p>
            <a:pPr>
              <a:lnSpc>
                <a:spcPct val="150000"/>
              </a:lnSpc>
            </a:pPr>
            <a:r>
              <a:rPr lang="en-US" altLang="zh-CN" dirty="0"/>
              <a:t>5. </a:t>
            </a:r>
            <a:r>
              <a:rPr lang="zh-CN" altLang="en-US" dirty="0"/>
              <a:t>形势与政策</a:t>
            </a:r>
            <a:r>
              <a:rPr lang="en-US" altLang="zh-CN" dirty="0"/>
              <a:t>+</a:t>
            </a:r>
            <a:r>
              <a:rPr lang="zh-CN" altLang="en-US" dirty="0"/>
              <a:t>当代世界经济与政治 </a:t>
            </a:r>
            <a:r>
              <a:rPr lang="en-US" altLang="zh-CN" dirty="0"/>
              <a:t>16%</a:t>
            </a:r>
          </a:p>
          <a:p>
            <a:pPr>
              <a:lnSpc>
                <a:spcPct val="150000"/>
              </a:lnSpc>
            </a:pPr>
            <a:r>
              <a:rPr lang="en-US" altLang="zh-CN" sz="2400" dirty="0">
                <a:solidFill>
                  <a:srgbClr val="FF0000"/>
                </a:solidFill>
              </a:rPr>
              <a:t>DAY1</a:t>
            </a:r>
            <a:r>
              <a:rPr lang="zh-CN" altLang="en-US" sz="2400" dirty="0">
                <a:solidFill>
                  <a:srgbClr val="FF0000"/>
                </a:solidFill>
              </a:rPr>
              <a:t>下午 英语一</a:t>
            </a:r>
            <a:r>
              <a:rPr lang="en-US" altLang="zh-CN" sz="2400" dirty="0">
                <a:solidFill>
                  <a:srgbClr val="0070C0"/>
                </a:solidFill>
              </a:rPr>
              <a:t>【201】100</a:t>
            </a:r>
            <a:r>
              <a:rPr lang="zh-CN" altLang="en-US" sz="2400" dirty="0">
                <a:solidFill>
                  <a:srgbClr val="0070C0"/>
                </a:solidFill>
              </a:rPr>
              <a:t>分</a:t>
            </a:r>
          </a:p>
          <a:p>
            <a:pPr>
              <a:lnSpc>
                <a:spcPct val="150000"/>
              </a:lnSpc>
            </a:pPr>
            <a:r>
              <a:rPr lang="zh-CN" altLang="en-US" dirty="0"/>
              <a:t>英语知识运用</a:t>
            </a:r>
            <a:r>
              <a:rPr lang="en-US" altLang="zh-CN" dirty="0"/>
              <a:t>+</a:t>
            </a:r>
            <a:r>
              <a:rPr lang="zh-CN" altLang="en-US" dirty="0"/>
              <a:t>阅读理解</a:t>
            </a:r>
            <a:r>
              <a:rPr lang="en-US" altLang="zh-CN" dirty="0"/>
              <a:t>+</a:t>
            </a:r>
            <a:r>
              <a:rPr lang="zh-CN" altLang="en-US" dirty="0"/>
              <a:t>写作（不含听力）</a:t>
            </a:r>
            <a:endParaRPr lang="en-US" altLang="zh-CN" dirty="0"/>
          </a:p>
          <a:p>
            <a:pPr>
              <a:lnSpc>
                <a:spcPct val="150000"/>
              </a:lnSpc>
            </a:pPr>
            <a:r>
              <a:rPr lang="en-US" altLang="zh-CN" sz="2400" dirty="0">
                <a:solidFill>
                  <a:srgbClr val="FF0000"/>
                </a:solidFill>
              </a:rPr>
              <a:t>DAY2</a:t>
            </a:r>
            <a:r>
              <a:rPr lang="zh-CN" altLang="en-US" sz="2400" dirty="0">
                <a:solidFill>
                  <a:srgbClr val="FF0000"/>
                </a:solidFill>
              </a:rPr>
              <a:t>上午 </a:t>
            </a:r>
            <a:r>
              <a:rPr lang="zh-CN" altLang="en-US" sz="1600" dirty="0">
                <a:solidFill>
                  <a:srgbClr val="FF0000"/>
                </a:solidFill>
              </a:rPr>
              <a:t>业务课一：</a:t>
            </a:r>
            <a:r>
              <a:rPr lang="zh-CN" altLang="en-US" sz="2400" dirty="0">
                <a:solidFill>
                  <a:srgbClr val="FF0000"/>
                </a:solidFill>
              </a:rPr>
              <a:t>数学一</a:t>
            </a:r>
            <a:r>
              <a:rPr lang="en-US" altLang="zh-CN" sz="2400" dirty="0">
                <a:solidFill>
                  <a:srgbClr val="0070C0"/>
                </a:solidFill>
              </a:rPr>
              <a:t>【301】150</a:t>
            </a:r>
            <a:r>
              <a:rPr lang="zh-CN" altLang="en-US" sz="2400" dirty="0">
                <a:solidFill>
                  <a:srgbClr val="0070C0"/>
                </a:solidFill>
              </a:rPr>
              <a:t>分</a:t>
            </a:r>
            <a:endParaRPr lang="en-US" altLang="zh-CN" sz="2400" dirty="0">
              <a:solidFill>
                <a:srgbClr val="0070C0"/>
              </a:solidFill>
            </a:endParaRPr>
          </a:p>
          <a:p>
            <a:pPr>
              <a:lnSpc>
                <a:spcPct val="150000"/>
              </a:lnSpc>
            </a:pPr>
            <a:r>
              <a:rPr lang="zh-CN" altLang="en-US" dirty="0"/>
              <a:t>高等数学　</a:t>
            </a:r>
            <a:r>
              <a:rPr lang="en-US" altLang="zh-CN" dirty="0"/>
              <a:t>56%</a:t>
            </a:r>
          </a:p>
          <a:p>
            <a:pPr>
              <a:lnSpc>
                <a:spcPct val="150000"/>
              </a:lnSpc>
            </a:pPr>
            <a:r>
              <a:rPr lang="zh-CN" altLang="en-US" dirty="0"/>
              <a:t>线性代数　</a:t>
            </a:r>
            <a:r>
              <a:rPr lang="en-US" altLang="zh-CN" dirty="0"/>
              <a:t>22%</a:t>
            </a:r>
          </a:p>
          <a:p>
            <a:pPr>
              <a:lnSpc>
                <a:spcPct val="150000"/>
              </a:lnSpc>
            </a:pPr>
            <a:r>
              <a:rPr lang="zh-CN" altLang="en-US" dirty="0"/>
              <a:t>概率论与数理统计 </a:t>
            </a:r>
            <a:r>
              <a:rPr lang="en-US" altLang="zh-CN" dirty="0"/>
              <a:t>22%</a:t>
            </a:r>
            <a:endParaRPr lang="zh-CN" altLang="en-US" dirty="0"/>
          </a:p>
        </p:txBody>
      </p:sp>
      <p:sp>
        <p:nvSpPr>
          <p:cNvPr id="6" name="文本框 5">
            <a:extLst>
              <a:ext uri="{FF2B5EF4-FFF2-40B4-BE49-F238E27FC236}">
                <a16:creationId xmlns:a16="http://schemas.microsoft.com/office/drawing/2014/main" id="{911E254F-818E-45E2-8A4C-563522B4B557}"/>
              </a:ext>
            </a:extLst>
          </p:cNvPr>
          <p:cNvSpPr txBox="1"/>
          <p:nvPr/>
        </p:nvSpPr>
        <p:spPr>
          <a:xfrm>
            <a:off x="448407" y="360487"/>
            <a:ext cx="7571303"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全国研究生招生考试</a:t>
            </a:r>
            <a:r>
              <a:rPr lang="en-US" altLang="zh-CN" sz="3200" dirty="0">
                <a:latin typeface="方正大标宋简体" panose="03000509000000000000" pitchFamily="65" charset="-122"/>
                <a:ea typeface="方正大标宋简体" panose="03000509000000000000" pitchFamily="65" charset="-122"/>
              </a:rPr>
              <a:t>——</a:t>
            </a:r>
            <a:r>
              <a:rPr lang="zh-CN" altLang="en-US" sz="3200" dirty="0">
                <a:latin typeface="方正大标宋简体" panose="03000509000000000000" pitchFamily="65" charset="-122"/>
                <a:ea typeface="方正大标宋简体" panose="03000509000000000000" pitchFamily="65" charset="-122"/>
              </a:rPr>
              <a:t>考试时间与科目</a:t>
            </a:r>
          </a:p>
        </p:txBody>
      </p:sp>
      <p:sp>
        <p:nvSpPr>
          <p:cNvPr id="10" name="文本框 9">
            <a:extLst>
              <a:ext uri="{FF2B5EF4-FFF2-40B4-BE49-F238E27FC236}">
                <a16:creationId xmlns:a16="http://schemas.microsoft.com/office/drawing/2014/main" id="{4CB51E14-6934-42B0-AD20-2C4069DC1EE2}"/>
              </a:ext>
            </a:extLst>
          </p:cNvPr>
          <p:cNvSpPr txBox="1"/>
          <p:nvPr/>
        </p:nvSpPr>
        <p:spPr>
          <a:xfrm>
            <a:off x="6233789" y="1123693"/>
            <a:ext cx="6097464" cy="5174622"/>
          </a:xfrm>
          <a:prstGeom prst="rect">
            <a:avLst/>
          </a:prstGeom>
          <a:noFill/>
        </p:spPr>
        <p:txBody>
          <a:bodyPr wrap="square">
            <a:spAutoFit/>
          </a:bodyPr>
          <a:lstStyle/>
          <a:p>
            <a:pPr>
              <a:lnSpc>
                <a:spcPct val="150000"/>
              </a:lnSpc>
            </a:pPr>
            <a:r>
              <a:rPr lang="en-US" altLang="zh-CN" sz="2400" dirty="0">
                <a:solidFill>
                  <a:srgbClr val="FF0000"/>
                </a:solidFill>
              </a:rPr>
              <a:t>DAY2</a:t>
            </a:r>
            <a:r>
              <a:rPr lang="zh-CN" altLang="en-US" sz="2400" dirty="0">
                <a:solidFill>
                  <a:srgbClr val="FF0000"/>
                </a:solidFill>
              </a:rPr>
              <a:t>下午 </a:t>
            </a:r>
            <a:r>
              <a:rPr lang="zh-CN" altLang="en-US" dirty="0">
                <a:solidFill>
                  <a:srgbClr val="FF0000"/>
                </a:solidFill>
              </a:rPr>
              <a:t>业务课二：</a:t>
            </a:r>
            <a:r>
              <a:rPr lang="zh-CN" altLang="en-US" sz="2400" dirty="0">
                <a:solidFill>
                  <a:srgbClr val="FF0000"/>
                </a:solidFill>
              </a:rPr>
              <a:t>根据专业而不同 </a:t>
            </a:r>
            <a:r>
              <a:rPr lang="en-US" altLang="zh-CN" sz="2400" dirty="0">
                <a:solidFill>
                  <a:srgbClr val="0070C0"/>
                </a:solidFill>
              </a:rPr>
              <a:t>150</a:t>
            </a:r>
            <a:r>
              <a:rPr lang="zh-CN" altLang="en-US" sz="2400" dirty="0">
                <a:solidFill>
                  <a:srgbClr val="0070C0"/>
                </a:solidFill>
              </a:rPr>
              <a:t>分</a:t>
            </a:r>
            <a:endParaRPr lang="en-US" altLang="zh-CN" sz="2800" dirty="0">
              <a:solidFill>
                <a:srgbClr val="0070C0"/>
              </a:solidFill>
            </a:endParaRPr>
          </a:p>
          <a:p>
            <a:pPr>
              <a:lnSpc>
                <a:spcPct val="150000"/>
              </a:lnSpc>
            </a:pPr>
            <a:r>
              <a:rPr lang="zh-CN" altLang="en-US" sz="2400" dirty="0">
                <a:solidFill>
                  <a:srgbClr val="00B050"/>
                </a:solidFill>
              </a:rPr>
              <a:t>例如：代码</a:t>
            </a:r>
            <a:r>
              <a:rPr lang="en-US" altLang="zh-CN" sz="2400" dirty="0">
                <a:solidFill>
                  <a:srgbClr val="00B050"/>
                </a:solidFill>
              </a:rPr>
              <a:t>4</a:t>
            </a:r>
            <a:r>
              <a:rPr lang="zh-CN" altLang="en-US" sz="2400" dirty="0">
                <a:solidFill>
                  <a:srgbClr val="00B050"/>
                </a:solidFill>
              </a:rPr>
              <a:t>开头为统考科目</a:t>
            </a:r>
            <a:endParaRPr lang="en-US" altLang="zh-CN" sz="2400" dirty="0">
              <a:solidFill>
                <a:srgbClr val="00B050"/>
              </a:solidFill>
            </a:endParaRPr>
          </a:p>
          <a:p>
            <a:pPr>
              <a:lnSpc>
                <a:spcPct val="150000"/>
              </a:lnSpc>
            </a:pPr>
            <a:r>
              <a:rPr lang="zh-CN" altLang="en-US" sz="2800" dirty="0">
                <a:solidFill>
                  <a:srgbClr val="0070C0"/>
                </a:solidFill>
              </a:rPr>
              <a:t>计算机学科专业基础综合</a:t>
            </a:r>
            <a:r>
              <a:rPr lang="en-US" altLang="zh-CN" sz="2800" dirty="0">
                <a:solidFill>
                  <a:srgbClr val="0070C0"/>
                </a:solidFill>
              </a:rPr>
              <a:t>【408】</a:t>
            </a:r>
          </a:p>
          <a:p>
            <a:pPr>
              <a:lnSpc>
                <a:spcPct val="150000"/>
              </a:lnSpc>
            </a:pPr>
            <a:r>
              <a:rPr lang="en-US" altLang="zh-CN" dirty="0"/>
              <a:t>《</a:t>
            </a:r>
            <a:r>
              <a:rPr lang="zh-CN" altLang="en-US" dirty="0"/>
              <a:t>数据结构</a:t>
            </a:r>
            <a:r>
              <a:rPr lang="en-US" altLang="zh-CN" dirty="0"/>
              <a:t>》45</a:t>
            </a:r>
            <a:r>
              <a:rPr lang="zh-CN" altLang="en-US" dirty="0"/>
              <a:t>分</a:t>
            </a:r>
          </a:p>
          <a:p>
            <a:pPr>
              <a:lnSpc>
                <a:spcPct val="150000"/>
              </a:lnSpc>
            </a:pPr>
            <a:r>
              <a:rPr lang="en-US" altLang="zh-CN" dirty="0"/>
              <a:t>《</a:t>
            </a:r>
            <a:r>
              <a:rPr lang="zh-CN" altLang="en-US" dirty="0"/>
              <a:t>计算机组成原理</a:t>
            </a:r>
            <a:r>
              <a:rPr lang="en-US" altLang="zh-CN" dirty="0"/>
              <a:t>》45</a:t>
            </a:r>
            <a:r>
              <a:rPr lang="zh-CN" altLang="en-US" dirty="0"/>
              <a:t>分</a:t>
            </a:r>
          </a:p>
          <a:p>
            <a:pPr>
              <a:lnSpc>
                <a:spcPct val="150000"/>
              </a:lnSpc>
            </a:pPr>
            <a:r>
              <a:rPr lang="en-US" altLang="zh-CN" dirty="0"/>
              <a:t>《</a:t>
            </a:r>
            <a:r>
              <a:rPr lang="zh-CN" altLang="en-US" dirty="0"/>
              <a:t>操作系统</a:t>
            </a:r>
            <a:r>
              <a:rPr lang="en-US" altLang="zh-CN" dirty="0"/>
              <a:t>》35</a:t>
            </a:r>
            <a:r>
              <a:rPr lang="zh-CN" altLang="en-US" dirty="0"/>
              <a:t>分</a:t>
            </a:r>
          </a:p>
          <a:p>
            <a:pPr>
              <a:lnSpc>
                <a:spcPct val="150000"/>
              </a:lnSpc>
            </a:pPr>
            <a:r>
              <a:rPr lang="en-US" altLang="zh-CN" dirty="0"/>
              <a:t>《</a:t>
            </a:r>
            <a:r>
              <a:rPr lang="zh-CN" altLang="en-US" dirty="0"/>
              <a:t>计算机网络</a:t>
            </a:r>
            <a:r>
              <a:rPr lang="en-US" altLang="zh-CN" dirty="0"/>
              <a:t>》25</a:t>
            </a:r>
            <a:r>
              <a:rPr lang="zh-CN" altLang="en-US" dirty="0"/>
              <a:t>分</a:t>
            </a:r>
            <a:br>
              <a:rPr lang="en-US" altLang="zh-CN" dirty="0"/>
            </a:br>
            <a:r>
              <a:rPr lang="zh-CN" altLang="en-US" sz="2400" dirty="0">
                <a:solidFill>
                  <a:srgbClr val="00B050"/>
                </a:solidFill>
              </a:rPr>
              <a:t>例如：代码</a:t>
            </a:r>
            <a:r>
              <a:rPr lang="en-US" altLang="zh-CN" sz="2400" dirty="0">
                <a:solidFill>
                  <a:srgbClr val="00B050"/>
                </a:solidFill>
              </a:rPr>
              <a:t>8/9</a:t>
            </a:r>
            <a:r>
              <a:rPr lang="zh-CN" altLang="en-US" sz="2400" dirty="0">
                <a:solidFill>
                  <a:srgbClr val="00B050"/>
                </a:solidFill>
              </a:rPr>
              <a:t>开头为自命题科目</a:t>
            </a:r>
            <a:endParaRPr lang="en-US" altLang="zh-CN" sz="2800" dirty="0"/>
          </a:p>
          <a:p>
            <a:pPr>
              <a:lnSpc>
                <a:spcPct val="150000"/>
              </a:lnSpc>
            </a:pPr>
            <a:r>
              <a:rPr lang="zh-CN" altLang="en-US" sz="2800" dirty="0">
                <a:solidFill>
                  <a:srgbClr val="FFC000"/>
                </a:solidFill>
              </a:rPr>
              <a:t>杭电</a:t>
            </a:r>
            <a:r>
              <a:rPr lang="zh-CN" altLang="en-US" sz="2800" dirty="0">
                <a:solidFill>
                  <a:srgbClr val="0070C0"/>
                </a:solidFill>
              </a:rPr>
              <a:t>自动控制原理</a:t>
            </a:r>
            <a:r>
              <a:rPr lang="en-US" altLang="zh-CN" sz="2800" dirty="0">
                <a:solidFill>
                  <a:srgbClr val="0070C0"/>
                </a:solidFill>
              </a:rPr>
              <a:t>【861】</a:t>
            </a:r>
          </a:p>
          <a:p>
            <a:pPr>
              <a:lnSpc>
                <a:spcPct val="150000"/>
              </a:lnSpc>
            </a:pPr>
            <a:endParaRPr lang="zh-CN" altLang="en-US" dirty="0"/>
          </a:p>
        </p:txBody>
      </p:sp>
      <p:cxnSp>
        <p:nvCxnSpPr>
          <p:cNvPr id="7" name="直接连接符 6">
            <a:extLst>
              <a:ext uri="{FF2B5EF4-FFF2-40B4-BE49-F238E27FC236}">
                <a16:creationId xmlns:a16="http://schemas.microsoft.com/office/drawing/2014/main" id="{0141F17B-962C-434D-870D-2D1A22512455}"/>
              </a:ext>
            </a:extLst>
          </p:cNvPr>
          <p:cNvCxnSpPr>
            <a:cxnSpLocks/>
          </p:cNvCxnSpPr>
          <p:nvPr/>
        </p:nvCxnSpPr>
        <p:spPr>
          <a:xfrm flipH="1">
            <a:off x="6091531" y="1236012"/>
            <a:ext cx="1" cy="54016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41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1EC9717-E297-4DC8-9707-8FE6C8C90E23}"/>
              </a:ext>
            </a:extLst>
          </p:cNvPr>
          <p:cNvSpPr txBox="1"/>
          <p:nvPr/>
        </p:nvSpPr>
        <p:spPr>
          <a:xfrm>
            <a:off x="852852" y="1538352"/>
            <a:ext cx="10436471" cy="3170099"/>
          </a:xfrm>
          <a:prstGeom prst="rect">
            <a:avLst/>
          </a:prstGeom>
          <a:noFill/>
        </p:spPr>
        <p:txBody>
          <a:bodyPr wrap="square">
            <a:spAutoFit/>
          </a:bodyPr>
          <a:lstStyle/>
          <a:p>
            <a:r>
              <a:rPr lang="zh-CN" altLang="en-US" sz="3600" b="1" dirty="0">
                <a:solidFill>
                  <a:srgbClr val="0070C0"/>
                </a:solidFill>
              </a:rPr>
              <a:t>大二下暑假</a:t>
            </a:r>
            <a:r>
              <a:rPr lang="en-US" altLang="zh-CN" sz="3600" b="1" dirty="0">
                <a:solidFill>
                  <a:srgbClr val="0070C0"/>
                </a:solidFill>
              </a:rPr>
              <a:t>/</a:t>
            </a:r>
            <a:r>
              <a:rPr lang="zh-CN" altLang="en-US" sz="3600" b="1" dirty="0">
                <a:solidFill>
                  <a:srgbClr val="0070C0"/>
                </a:solidFill>
              </a:rPr>
              <a:t>大三上</a:t>
            </a:r>
            <a:r>
              <a:rPr lang="zh-CN" altLang="en-US" sz="2800" b="1" dirty="0">
                <a:solidFill>
                  <a:schemeClr val="accent2"/>
                </a:solidFill>
              </a:rPr>
              <a:t>（想冲顶尖院校则更早开始）</a:t>
            </a:r>
            <a:endParaRPr lang="en-US" altLang="zh-CN" sz="2800" b="1" dirty="0">
              <a:solidFill>
                <a:schemeClr val="accent2"/>
              </a:solidFill>
            </a:endParaRPr>
          </a:p>
          <a:p>
            <a:endParaRPr lang="en-US" altLang="zh-CN" sz="2000" dirty="0"/>
          </a:p>
          <a:p>
            <a:endParaRPr lang="en-US" altLang="zh-CN" sz="2000" dirty="0"/>
          </a:p>
          <a:p>
            <a:r>
              <a:rPr lang="zh-CN" altLang="en-US" sz="2000" dirty="0"/>
              <a:t>大二下学习</a:t>
            </a:r>
            <a:r>
              <a:rPr lang="en-US" altLang="zh-CN" sz="2000" dirty="0">
                <a:solidFill>
                  <a:srgbClr val="FF0000"/>
                </a:solidFill>
              </a:rPr>
              <a:t>《</a:t>
            </a:r>
            <a:r>
              <a:rPr lang="zh-CN" altLang="en-US" sz="2000" dirty="0">
                <a:solidFill>
                  <a:srgbClr val="FF0000"/>
                </a:solidFill>
              </a:rPr>
              <a:t>数据结构</a:t>
            </a:r>
            <a:r>
              <a:rPr lang="en-US" altLang="zh-CN" sz="2000" dirty="0">
                <a:solidFill>
                  <a:srgbClr val="FF0000"/>
                </a:solidFill>
              </a:rPr>
              <a:t>》《</a:t>
            </a:r>
            <a:r>
              <a:rPr lang="zh-CN" altLang="en-US" sz="2000" dirty="0">
                <a:solidFill>
                  <a:srgbClr val="FF0000"/>
                </a:solidFill>
              </a:rPr>
              <a:t>自动控制原理</a:t>
            </a:r>
            <a:r>
              <a:rPr lang="en-US" altLang="zh-CN" sz="2000" dirty="0">
                <a:solidFill>
                  <a:srgbClr val="FF0000"/>
                </a:solidFill>
              </a:rPr>
              <a:t>》</a:t>
            </a:r>
            <a:r>
              <a:rPr lang="zh-CN" altLang="en-US" sz="2000" dirty="0"/>
              <a:t>，可尝试初步确定报考专业方向。</a:t>
            </a:r>
            <a:endParaRPr lang="en-US" altLang="zh-CN" sz="2000" dirty="0"/>
          </a:p>
          <a:p>
            <a:endParaRPr lang="en-US" altLang="zh-CN" sz="2000" dirty="0"/>
          </a:p>
          <a:p>
            <a:r>
              <a:rPr lang="zh-CN" altLang="en-US" sz="2000" dirty="0"/>
              <a:t>不要盲目自信，杭电考研升学率仅约为</a:t>
            </a:r>
            <a:r>
              <a:rPr lang="en-US" altLang="zh-CN" sz="2000" dirty="0"/>
              <a:t>30%</a:t>
            </a:r>
            <a:r>
              <a:rPr lang="zh-CN" altLang="en-US" sz="2000" dirty="0"/>
              <a:t>！</a:t>
            </a:r>
            <a:endParaRPr lang="en-US" altLang="zh-CN" sz="2000" dirty="0"/>
          </a:p>
          <a:p>
            <a:endParaRPr lang="en-US" altLang="zh-CN" sz="2000" dirty="0"/>
          </a:p>
          <a:p>
            <a:endParaRPr lang="en-US" altLang="zh-CN" sz="2000" dirty="0"/>
          </a:p>
          <a:p>
            <a:r>
              <a:rPr lang="zh-CN" altLang="en-US" sz="2000" dirty="0"/>
              <a:t>方向较为迷茫？</a:t>
            </a:r>
            <a:r>
              <a:rPr lang="zh-CN" altLang="en-US" sz="2400" dirty="0">
                <a:latin typeface="华文中宋" panose="02010600040101010101" pitchFamily="2" charset="-122"/>
                <a:ea typeface="华文中宋" panose="02010600040101010101" pitchFamily="2" charset="-122"/>
              </a:rPr>
              <a:t>寻求 学长学姐</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指导老师 针对性给出备考决策。</a:t>
            </a:r>
            <a:endParaRPr lang="en-US" altLang="zh-CN" sz="2400" dirty="0">
              <a:latin typeface="华文中宋" panose="02010600040101010101" pitchFamily="2" charset="-122"/>
              <a:ea typeface="华文中宋" panose="02010600040101010101" pitchFamily="2" charset="-122"/>
            </a:endParaRPr>
          </a:p>
        </p:txBody>
      </p:sp>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3057247"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何时开始备考？</a:t>
            </a:r>
          </a:p>
        </p:txBody>
      </p:sp>
    </p:spTree>
    <p:extLst>
      <p:ext uri="{BB962C8B-B14F-4D97-AF65-F5344CB8AC3E}">
        <p14:creationId xmlns:p14="http://schemas.microsoft.com/office/powerpoint/2010/main" val="254864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10854253"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a:t>
            </a:r>
            <a:r>
              <a:rPr lang="zh-CN" altLang="en-US" sz="2400" dirty="0">
                <a:latin typeface="方正大标宋简体" panose="03000509000000000000" pitchFamily="65" charset="-122"/>
                <a:ea typeface="方正大标宋简体" panose="03000509000000000000" pitchFamily="65" charset="-122"/>
              </a:rPr>
              <a:t>（节选，以</a:t>
            </a:r>
            <a:r>
              <a:rPr lang="zh-CN" altLang="en-US" sz="2400" dirty="0">
                <a:solidFill>
                  <a:srgbClr val="0070C0"/>
                </a:solidFill>
                <a:latin typeface="方正大标宋简体" panose="03000509000000000000" pitchFamily="65" charset="-122"/>
                <a:ea typeface="方正大标宋简体" panose="03000509000000000000" pitchFamily="65" charset="-122"/>
              </a:rPr>
              <a:t>杭州电子科技大学</a:t>
            </a:r>
            <a:r>
              <a:rPr lang="zh-CN" altLang="en-US" sz="2400" dirty="0">
                <a:latin typeface="方正大标宋简体" panose="03000509000000000000" pitchFamily="65" charset="-122"/>
                <a:ea typeface="方正大标宋简体" panose="03000509000000000000" pitchFamily="65" charset="-122"/>
              </a:rPr>
              <a:t>为例）</a:t>
            </a:r>
            <a:endParaRPr lang="zh-CN" altLang="en-US" sz="3200" dirty="0">
              <a:latin typeface="方正大标宋简体" panose="03000509000000000000" pitchFamily="65" charset="-122"/>
              <a:ea typeface="方正大标宋简体" panose="03000509000000000000" pitchFamily="65" charset="-122"/>
            </a:endParaRPr>
          </a:p>
        </p:txBody>
      </p:sp>
      <p:graphicFrame>
        <p:nvGraphicFramePr>
          <p:cNvPr id="7" name="表格 6">
            <a:extLst>
              <a:ext uri="{FF2B5EF4-FFF2-40B4-BE49-F238E27FC236}">
                <a16:creationId xmlns:a16="http://schemas.microsoft.com/office/drawing/2014/main" id="{A9CFBB10-CD23-4580-AC60-29D22BE0595C}"/>
              </a:ext>
            </a:extLst>
          </p:cNvPr>
          <p:cNvGraphicFramePr>
            <a:graphicFrameLocks noGrp="1"/>
          </p:cNvGraphicFramePr>
          <p:nvPr>
            <p:extLst>
              <p:ext uri="{D42A27DB-BD31-4B8C-83A1-F6EECF244321}">
                <p14:modId xmlns:p14="http://schemas.microsoft.com/office/powerpoint/2010/main" val="3533558052"/>
              </p:ext>
            </p:extLst>
          </p:nvPr>
        </p:nvGraphicFramePr>
        <p:xfrm>
          <a:off x="448407" y="943985"/>
          <a:ext cx="11298116" cy="5829160"/>
        </p:xfrm>
        <a:graphic>
          <a:graphicData uri="http://schemas.openxmlformats.org/drawingml/2006/table">
            <a:tbl>
              <a:tblPr>
                <a:tableStyleId>{5C22544A-7EE6-4342-B048-85BDC9FD1C3A}</a:tableStyleId>
              </a:tblPr>
              <a:tblGrid>
                <a:gridCol w="550525">
                  <a:extLst>
                    <a:ext uri="{9D8B030D-6E8A-4147-A177-3AD203B41FA5}">
                      <a16:colId xmlns:a16="http://schemas.microsoft.com/office/drawing/2014/main" val="4191497079"/>
                    </a:ext>
                  </a:extLst>
                </a:gridCol>
                <a:gridCol w="833935">
                  <a:extLst>
                    <a:ext uri="{9D8B030D-6E8A-4147-A177-3AD203B41FA5}">
                      <a16:colId xmlns:a16="http://schemas.microsoft.com/office/drawing/2014/main" val="3340139077"/>
                    </a:ext>
                  </a:extLst>
                </a:gridCol>
                <a:gridCol w="752576">
                  <a:extLst>
                    <a:ext uri="{9D8B030D-6E8A-4147-A177-3AD203B41FA5}">
                      <a16:colId xmlns:a16="http://schemas.microsoft.com/office/drawing/2014/main" val="3563633054"/>
                    </a:ext>
                  </a:extLst>
                </a:gridCol>
                <a:gridCol w="1663828">
                  <a:extLst>
                    <a:ext uri="{9D8B030D-6E8A-4147-A177-3AD203B41FA5}">
                      <a16:colId xmlns:a16="http://schemas.microsoft.com/office/drawing/2014/main" val="3537737679"/>
                    </a:ext>
                  </a:extLst>
                </a:gridCol>
                <a:gridCol w="718383">
                  <a:extLst>
                    <a:ext uri="{9D8B030D-6E8A-4147-A177-3AD203B41FA5}">
                      <a16:colId xmlns:a16="http://schemas.microsoft.com/office/drawing/2014/main" val="268043034"/>
                    </a:ext>
                  </a:extLst>
                </a:gridCol>
                <a:gridCol w="589084">
                  <a:extLst>
                    <a:ext uri="{9D8B030D-6E8A-4147-A177-3AD203B41FA5}">
                      <a16:colId xmlns:a16="http://schemas.microsoft.com/office/drawing/2014/main" val="110748210"/>
                    </a:ext>
                  </a:extLst>
                </a:gridCol>
                <a:gridCol w="553916">
                  <a:extLst>
                    <a:ext uri="{9D8B030D-6E8A-4147-A177-3AD203B41FA5}">
                      <a16:colId xmlns:a16="http://schemas.microsoft.com/office/drawing/2014/main" val="2450220183"/>
                    </a:ext>
                  </a:extLst>
                </a:gridCol>
                <a:gridCol w="1028700">
                  <a:extLst>
                    <a:ext uri="{9D8B030D-6E8A-4147-A177-3AD203B41FA5}">
                      <a16:colId xmlns:a16="http://schemas.microsoft.com/office/drawing/2014/main" val="1311053432"/>
                    </a:ext>
                  </a:extLst>
                </a:gridCol>
                <a:gridCol w="1895012">
                  <a:extLst>
                    <a:ext uri="{9D8B030D-6E8A-4147-A177-3AD203B41FA5}">
                      <a16:colId xmlns:a16="http://schemas.microsoft.com/office/drawing/2014/main" val="1822963535"/>
                    </a:ext>
                  </a:extLst>
                </a:gridCol>
                <a:gridCol w="1546539">
                  <a:extLst>
                    <a:ext uri="{9D8B030D-6E8A-4147-A177-3AD203B41FA5}">
                      <a16:colId xmlns:a16="http://schemas.microsoft.com/office/drawing/2014/main" val="3675741267"/>
                    </a:ext>
                  </a:extLst>
                </a:gridCol>
                <a:gridCol w="1165618">
                  <a:extLst>
                    <a:ext uri="{9D8B030D-6E8A-4147-A177-3AD203B41FA5}">
                      <a16:colId xmlns:a16="http://schemas.microsoft.com/office/drawing/2014/main" val="3521462001"/>
                    </a:ext>
                  </a:extLst>
                </a:gridCol>
              </a:tblGrid>
              <a:tr h="0">
                <a:tc>
                  <a:txBody>
                    <a:bodyPr/>
                    <a:lstStyle/>
                    <a:p>
                      <a:pPr algn="ctr" rtl="0" fontAlgn="ctr"/>
                      <a:r>
                        <a:rPr lang="zh-CN" altLang="en-US" sz="900" u="none" strike="noStrike" dirty="0">
                          <a:effectLst/>
                        </a:rPr>
                        <a:t>院系所</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专业</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学位类型</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研究方向</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学习方式</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是否接收退役专项</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是否接收少骨专项</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拟招生人数（全日制</a:t>
                      </a:r>
                      <a:r>
                        <a:rPr lang="en-US" altLang="zh-CN" sz="900" u="none" strike="noStrike" dirty="0">
                          <a:effectLst/>
                        </a:rPr>
                        <a:t>/</a:t>
                      </a:r>
                      <a:r>
                        <a:rPr lang="zh-CN" altLang="en-US" sz="900" u="none" strike="noStrike" dirty="0">
                          <a:effectLst/>
                        </a:rPr>
                        <a:t>非全日制）</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考试科目</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复试专业知识考查范围</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同等学力复试加试科目</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902097286"/>
                  </a:ext>
                </a:extLst>
              </a:tr>
              <a:tr h="0">
                <a:tc rowSpan="19">
                  <a:txBody>
                    <a:bodyPr/>
                    <a:lstStyle/>
                    <a:p>
                      <a:pPr algn="ctr" fontAlgn="ctr"/>
                      <a:r>
                        <a:rPr lang="en-US" altLang="zh-CN" sz="900" u="none" strike="noStrike" dirty="0">
                          <a:effectLst/>
                        </a:rPr>
                        <a:t>040</a:t>
                      </a:r>
                      <a:r>
                        <a:rPr lang="zh-CN" altLang="en-US" sz="900" u="none" strike="noStrike" dirty="0">
                          <a:effectLst/>
                        </a:rPr>
                        <a:t>自动化学院</a:t>
                      </a:r>
                      <a:endParaRPr lang="zh-CN" altLang="en-US" sz="900" b="0" i="0" u="none" strike="noStrike" dirty="0">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900" u="none" strike="noStrike" dirty="0">
                          <a:effectLst/>
                        </a:rPr>
                        <a:t>081100</a:t>
                      </a:r>
                      <a:r>
                        <a:rPr lang="zh-CN" altLang="en-US" sz="900" u="none" strike="noStrike" dirty="0">
                          <a:effectLst/>
                        </a:rPr>
                        <a:t>控制科学与工程</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学术学位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控制理论与控制工程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98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信号分析与处理</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4884716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检测技术与自动化装置</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0646849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系统工程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744900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模式识别与智能系统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5476591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导航、制导与控制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33325711"/>
                  </a:ext>
                </a:extLst>
              </a:tr>
              <a:tr h="0">
                <a:tc vMerge="1">
                  <a:txBody>
                    <a:bodyPr/>
                    <a:lstStyle/>
                    <a:p>
                      <a:endParaRPr lang="zh-CN" altLang="en-US"/>
                    </a:p>
                  </a:txBody>
                  <a:tcPr/>
                </a:tc>
                <a:tc rowSpan="5">
                  <a:txBody>
                    <a:bodyPr/>
                    <a:lstStyle/>
                    <a:p>
                      <a:pPr algn="ctr" rtl="0" fontAlgn="ctr"/>
                      <a:r>
                        <a:rPr lang="en-US" altLang="zh-CN" sz="900" u="none" strike="noStrike" dirty="0">
                          <a:effectLst/>
                        </a:rPr>
                        <a:t>085406</a:t>
                      </a:r>
                      <a:r>
                        <a:rPr lang="zh-CN" altLang="en-US" sz="900" u="none" strike="noStrike" dirty="0">
                          <a:effectLst/>
                        </a:rPr>
                        <a:t>控制工程</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a:effectLst/>
                        </a:rPr>
                        <a:t>专业学位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过程诊断监测与控制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199</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信号分析与处理</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94745813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节能控制与优化</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8110332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网络技术与应用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6269565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智能信息融合与处理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0287588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综合自动化控制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67581927"/>
                  </a:ext>
                </a:extLst>
              </a:tr>
              <a:tr h="0">
                <a:tc vMerge="1">
                  <a:txBody>
                    <a:bodyPr/>
                    <a:lstStyle/>
                    <a:p>
                      <a:endParaRPr lang="zh-CN" altLang="en-US"/>
                    </a:p>
                  </a:txBody>
                  <a:tcPr/>
                </a:tc>
                <a:tc rowSpan="6">
                  <a:txBody>
                    <a:bodyPr/>
                    <a:lstStyle/>
                    <a:p>
                      <a:pPr algn="ctr" rtl="0" fontAlgn="ctr"/>
                      <a:r>
                        <a:rPr lang="en-US" altLang="zh-CN" sz="900" u="none" strike="noStrike" dirty="0">
                          <a:effectLst/>
                        </a:rPr>
                        <a:t>085410</a:t>
                      </a:r>
                      <a:r>
                        <a:rPr lang="zh-CN" altLang="en-US" sz="900" u="none" strike="noStrike" dirty="0">
                          <a:effectLst/>
                        </a:rPr>
                        <a:t>人工智能</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zh-CN" altLang="en-US" sz="900" u="none" strike="noStrike">
                          <a:effectLst/>
                        </a:rPr>
                        <a:t>专业学位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智能控制与计算智能</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en-US" altLang="zh-CN" sz="1600" u="none" strike="noStrike" dirty="0">
                          <a:solidFill>
                            <a:srgbClr val="FF0000"/>
                          </a:solidFill>
                          <a:effectLst/>
                        </a:rPr>
                        <a:t>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dirty="0">
                          <a:effectLst/>
                        </a:rPr>
                        <a:t>人工智能基础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60084317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图像处理与计算机视觉</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4773721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人机交互与混合智能</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3322323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大数据技术与应用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89667054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自然语言处理与大语言模型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8709483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06</a:t>
                      </a:r>
                      <a:r>
                        <a:rPr lang="zh-CN" altLang="en-US" sz="900" u="none" strike="noStrike">
                          <a:effectLst/>
                        </a:rPr>
                        <a:t>智能机器人与智能系统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12712059"/>
                  </a:ext>
                </a:extLst>
              </a:tr>
              <a:tr h="0">
                <a:tc vMerge="1">
                  <a:txBody>
                    <a:bodyPr/>
                    <a:lstStyle/>
                    <a:p>
                      <a:endParaRPr lang="zh-CN" altLang="en-US"/>
                    </a:p>
                  </a:txBody>
                  <a:tcPr/>
                </a:tc>
                <a:tc rowSpan="3">
                  <a:txBody>
                    <a:bodyPr/>
                    <a:lstStyle/>
                    <a:p>
                      <a:pPr algn="ctr" rtl="0" fontAlgn="ctr"/>
                      <a:r>
                        <a:rPr lang="en-US" altLang="zh-CN" sz="900" u="none" strike="noStrike" dirty="0">
                          <a:effectLst/>
                        </a:rPr>
                        <a:t>140500</a:t>
                      </a:r>
                      <a:r>
                        <a:rPr lang="zh-CN" altLang="en-US" sz="900" u="none" strike="noStrike" dirty="0">
                          <a:effectLst/>
                        </a:rPr>
                        <a:t>智能科学与技术</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ctr" rtl="0" fontAlgn="ctr"/>
                      <a:r>
                        <a:rPr lang="zh-CN" altLang="en-US" sz="900" u="none" strike="noStrike">
                          <a:effectLst/>
                        </a:rPr>
                        <a:t>学术学位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智能基础理论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ctr" rtl="0" fontAlgn="ctr"/>
                      <a:r>
                        <a:rPr lang="en-US" altLang="zh-CN" sz="1600" u="none" strike="noStrike" dirty="0">
                          <a:solidFill>
                            <a:srgbClr val="FF0000"/>
                          </a:solidFill>
                          <a:effectLst/>
                        </a:rPr>
                        <a:t>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dirty="0">
                          <a:effectLst/>
                        </a:rPr>
                        <a:t>人工智能基础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85768532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智能系统与工程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1727038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人工智能应用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70480602"/>
                  </a:ext>
                </a:extLst>
              </a:tr>
              <a:tr h="0">
                <a:tc rowSpan="20">
                  <a:txBody>
                    <a:bodyPr/>
                    <a:lstStyle/>
                    <a:p>
                      <a:pPr algn="ctr" rtl="0" fontAlgn="ctr"/>
                      <a:r>
                        <a:rPr lang="en-US" altLang="zh-CN" sz="900" u="none" strike="noStrike">
                          <a:effectLst/>
                        </a:rPr>
                        <a:t>050</a:t>
                      </a:r>
                      <a:r>
                        <a:rPr lang="zh-CN" altLang="en-US" sz="900" u="none" strike="noStrike">
                          <a:effectLst/>
                        </a:rPr>
                        <a:t>计算机学院</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en-US" altLang="zh-CN" sz="900" u="none" strike="noStrike" dirty="0">
                          <a:effectLst/>
                        </a:rPr>
                        <a:t>081200</a:t>
                      </a:r>
                      <a:r>
                        <a:rPr lang="zh-CN" altLang="en-US" sz="900" u="none" strike="noStrike" dirty="0">
                          <a:effectLst/>
                        </a:rPr>
                        <a:t>计算机科学与技术</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zh-CN" altLang="en-US" sz="900" u="none" strike="noStrike">
                          <a:effectLst/>
                        </a:rPr>
                        <a:t>学术学位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计算机系统结构</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en-US" altLang="zh-CN" sz="1600" u="none" strike="noStrike" dirty="0">
                          <a:solidFill>
                            <a:srgbClr val="FF0000"/>
                          </a:solidFill>
                          <a:effectLst/>
                        </a:rPr>
                        <a:t>78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48731667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计算机软件与理论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6173475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计算机应用技术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4522558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物联网技术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23256770"/>
                  </a:ext>
                </a:extLst>
              </a:tr>
              <a:tr h="0">
                <a:tc vMerge="1">
                  <a:txBody>
                    <a:bodyPr/>
                    <a:lstStyle/>
                    <a:p>
                      <a:endParaRPr lang="zh-CN" altLang="en-US"/>
                    </a:p>
                  </a:txBody>
                  <a:tcPr/>
                </a:tc>
                <a:tc rowSpan="5">
                  <a:txBody>
                    <a:bodyPr/>
                    <a:lstStyle/>
                    <a:p>
                      <a:pPr algn="ctr" rtl="0" fontAlgn="ctr"/>
                      <a:r>
                        <a:rPr lang="en-US" altLang="zh-CN" sz="900" u="none" strike="noStrike">
                          <a:effectLst/>
                        </a:rPr>
                        <a:t>083500</a:t>
                      </a:r>
                      <a:r>
                        <a:rPr lang="zh-CN" altLang="en-US" sz="900" u="none" strike="noStrike">
                          <a:effectLst/>
                        </a:rPr>
                        <a:t>软件工程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学术学位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软件测试与分析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18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effectLst/>
                        </a:rPr>
                        <a:t>408</a:t>
                      </a:r>
                      <a:r>
                        <a:rPr lang="zh-CN" altLang="en-US" sz="900" u="none" strike="noStrike" dirty="0">
                          <a:effectLst/>
                        </a:rPr>
                        <a:t>计算机学科专业基础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32537096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02Web</a:t>
                      </a:r>
                      <a:r>
                        <a:rPr lang="zh-CN" altLang="en-US" sz="900" u="none" strike="noStrike">
                          <a:effectLst/>
                        </a:rPr>
                        <a:t>服务与业务过程管理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852099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工业互联网与工业软件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632674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大数据理论与方法</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80766888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深度学习与推荐系统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55528150"/>
                  </a:ext>
                </a:extLst>
              </a:tr>
              <a:tr h="0">
                <a:tc vMerge="1">
                  <a:txBody>
                    <a:bodyPr/>
                    <a:lstStyle/>
                    <a:p>
                      <a:endParaRPr lang="zh-CN" altLang="en-US"/>
                    </a:p>
                  </a:txBody>
                  <a:tcPr/>
                </a:tc>
                <a:tc rowSpan="6">
                  <a:txBody>
                    <a:bodyPr/>
                    <a:lstStyle/>
                    <a:p>
                      <a:pPr algn="ctr" rtl="0" fontAlgn="ctr"/>
                      <a:r>
                        <a:rPr lang="en-US" altLang="zh-CN" sz="900" u="none" strike="noStrike">
                          <a:effectLst/>
                        </a:rPr>
                        <a:t>085404</a:t>
                      </a:r>
                      <a:r>
                        <a:rPr lang="zh-CN" altLang="en-US" sz="900" u="none" strike="noStrike">
                          <a:effectLst/>
                        </a:rPr>
                        <a:t>计算机技术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zh-CN" altLang="en-US" sz="900" u="none" strike="noStrike" dirty="0">
                          <a:effectLst/>
                        </a:rPr>
                        <a:t>专业学位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软件工程与软件系统架构</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en-US" altLang="zh-CN" sz="1600" u="none" strike="noStrike" dirty="0">
                          <a:solidFill>
                            <a:srgbClr val="FF0000"/>
                          </a:solidFill>
                          <a:effectLst/>
                        </a:rPr>
                        <a:t>147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68593812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计算机图像与视频处理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18372513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机器学习与数据挖掘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3175908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163866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物联网技术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68291190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06</a:t>
                      </a:r>
                      <a:r>
                        <a:rPr lang="zh-CN" altLang="en-US" sz="900" u="none" strike="noStrike">
                          <a:effectLst/>
                        </a:rPr>
                        <a:t>计算机网络理论与技术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32684301"/>
                  </a:ext>
                </a:extLst>
              </a:tr>
              <a:tr h="0">
                <a:tc vMerge="1">
                  <a:txBody>
                    <a:bodyPr/>
                    <a:lstStyle/>
                    <a:p>
                      <a:endParaRPr lang="zh-CN" altLang="en-US"/>
                    </a:p>
                  </a:txBody>
                  <a:tcPr/>
                </a:tc>
                <a:tc rowSpan="5">
                  <a:txBody>
                    <a:bodyPr/>
                    <a:lstStyle/>
                    <a:p>
                      <a:pPr algn="ctr" rtl="0" fontAlgn="ctr"/>
                      <a:r>
                        <a:rPr lang="en-US" altLang="zh-CN" sz="900" u="none" strike="noStrike">
                          <a:effectLst/>
                        </a:rPr>
                        <a:t>085405</a:t>
                      </a:r>
                      <a:r>
                        <a:rPr lang="zh-CN" altLang="en-US" sz="900" u="none" strike="noStrike">
                          <a:effectLst/>
                        </a:rPr>
                        <a:t>软件工程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专业学位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新一代软件开发技术和方法</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53</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94277578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软件过程与项目管理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508761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工业互联网与工业软件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8542348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智慧城市软件及其应用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9250952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行业大数据方法和技术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dirty="0">
                          <a:effectLst/>
                        </a:rPr>
                        <a:t>(1)</a:t>
                      </a:r>
                      <a:r>
                        <a:rPr lang="zh-CN" altLang="en-US" sz="900" u="none" strike="noStrike" dirty="0">
                          <a:effectLst/>
                        </a:rPr>
                        <a:t>全日制</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91517706"/>
                  </a:ext>
                </a:extLst>
              </a:tr>
            </a:tbl>
          </a:graphicData>
        </a:graphic>
      </p:graphicFrame>
      <p:sp>
        <p:nvSpPr>
          <p:cNvPr id="8" name="矩形 7">
            <a:extLst>
              <a:ext uri="{FF2B5EF4-FFF2-40B4-BE49-F238E27FC236}">
                <a16:creationId xmlns:a16="http://schemas.microsoft.com/office/drawing/2014/main" id="{A31373AC-7535-4289-A885-C7AF21E0AEF9}"/>
              </a:ext>
            </a:extLst>
          </p:cNvPr>
          <p:cNvSpPr/>
          <p:nvPr/>
        </p:nvSpPr>
        <p:spPr>
          <a:xfrm>
            <a:off x="7112978" y="943986"/>
            <a:ext cx="3437792" cy="576454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C9F722A-BA71-4794-9DFA-8222E596845D}"/>
              </a:ext>
            </a:extLst>
          </p:cNvPr>
          <p:cNvSpPr/>
          <p:nvPr/>
        </p:nvSpPr>
        <p:spPr>
          <a:xfrm>
            <a:off x="1867762" y="943985"/>
            <a:ext cx="678215" cy="582916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471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9623147"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a:t>
            </a:r>
            <a:r>
              <a:rPr lang="zh-CN" altLang="en-US" sz="2400" dirty="0">
                <a:latin typeface="方正大标宋简体" panose="03000509000000000000" pitchFamily="65" charset="-122"/>
                <a:ea typeface="方正大标宋简体" panose="03000509000000000000" pitchFamily="65" charset="-122"/>
              </a:rPr>
              <a:t>（节选，以</a:t>
            </a:r>
            <a:r>
              <a:rPr lang="zh-CN" altLang="en-US" sz="2400" dirty="0">
                <a:solidFill>
                  <a:srgbClr val="0070C0"/>
                </a:solidFill>
                <a:latin typeface="方正大标宋简体" panose="03000509000000000000" pitchFamily="65" charset="-122"/>
                <a:ea typeface="方正大标宋简体" panose="03000509000000000000" pitchFamily="65" charset="-122"/>
              </a:rPr>
              <a:t>浙江大学</a:t>
            </a:r>
            <a:r>
              <a:rPr lang="zh-CN" altLang="en-US" sz="2400" dirty="0">
                <a:latin typeface="方正大标宋简体" panose="03000509000000000000" pitchFamily="65" charset="-122"/>
                <a:ea typeface="方正大标宋简体" panose="03000509000000000000" pitchFamily="65" charset="-122"/>
              </a:rPr>
              <a:t>为例）</a:t>
            </a:r>
            <a:endParaRPr lang="zh-CN" altLang="en-US" sz="3200" dirty="0">
              <a:latin typeface="方正大标宋简体" panose="03000509000000000000" pitchFamily="65" charset="-122"/>
              <a:ea typeface="方正大标宋简体" panose="03000509000000000000" pitchFamily="65" charset="-122"/>
            </a:endParaRPr>
          </a:p>
        </p:txBody>
      </p:sp>
      <p:graphicFrame>
        <p:nvGraphicFramePr>
          <p:cNvPr id="3" name="表格 2">
            <a:extLst>
              <a:ext uri="{FF2B5EF4-FFF2-40B4-BE49-F238E27FC236}">
                <a16:creationId xmlns:a16="http://schemas.microsoft.com/office/drawing/2014/main" id="{6EC81C70-A62E-437B-AD36-C3615585C1D6}"/>
              </a:ext>
            </a:extLst>
          </p:cNvPr>
          <p:cNvGraphicFramePr>
            <a:graphicFrameLocks noGrp="1"/>
          </p:cNvGraphicFramePr>
          <p:nvPr>
            <p:extLst>
              <p:ext uri="{D42A27DB-BD31-4B8C-83A1-F6EECF244321}">
                <p14:modId xmlns:p14="http://schemas.microsoft.com/office/powerpoint/2010/main" val="2060108300"/>
              </p:ext>
            </p:extLst>
          </p:nvPr>
        </p:nvGraphicFramePr>
        <p:xfrm>
          <a:off x="448407" y="1021207"/>
          <a:ext cx="11421212" cy="5620951"/>
        </p:xfrm>
        <a:graphic>
          <a:graphicData uri="http://schemas.openxmlformats.org/drawingml/2006/table">
            <a:tbl>
              <a:tblPr>
                <a:tableStyleId>{5C22544A-7EE6-4342-B048-85BDC9FD1C3A}</a:tableStyleId>
              </a:tblPr>
              <a:tblGrid>
                <a:gridCol w="848021">
                  <a:extLst>
                    <a:ext uri="{9D8B030D-6E8A-4147-A177-3AD203B41FA5}">
                      <a16:colId xmlns:a16="http://schemas.microsoft.com/office/drawing/2014/main" val="2458600114"/>
                    </a:ext>
                  </a:extLst>
                </a:gridCol>
                <a:gridCol w="848021">
                  <a:extLst>
                    <a:ext uri="{9D8B030D-6E8A-4147-A177-3AD203B41FA5}">
                      <a16:colId xmlns:a16="http://schemas.microsoft.com/office/drawing/2014/main" val="544666132"/>
                    </a:ext>
                  </a:extLst>
                </a:gridCol>
                <a:gridCol w="704259">
                  <a:extLst>
                    <a:ext uri="{9D8B030D-6E8A-4147-A177-3AD203B41FA5}">
                      <a16:colId xmlns:a16="http://schemas.microsoft.com/office/drawing/2014/main" val="686146902"/>
                    </a:ext>
                  </a:extLst>
                </a:gridCol>
                <a:gridCol w="729761">
                  <a:extLst>
                    <a:ext uri="{9D8B030D-6E8A-4147-A177-3AD203B41FA5}">
                      <a16:colId xmlns:a16="http://schemas.microsoft.com/office/drawing/2014/main" val="1733547210"/>
                    </a:ext>
                  </a:extLst>
                </a:gridCol>
                <a:gridCol w="650631">
                  <a:extLst>
                    <a:ext uri="{9D8B030D-6E8A-4147-A177-3AD203B41FA5}">
                      <a16:colId xmlns:a16="http://schemas.microsoft.com/office/drawing/2014/main" val="1855003150"/>
                    </a:ext>
                  </a:extLst>
                </a:gridCol>
                <a:gridCol w="1134208">
                  <a:extLst>
                    <a:ext uri="{9D8B030D-6E8A-4147-A177-3AD203B41FA5}">
                      <a16:colId xmlns:a16="http://schemas.microsoft.com/office/drawing/2014/main" val="1009120540"/>
                    </a:ext>
                  </a:extLst>
                </a:gridCol>
                <a:gridCol w="2409092">
                  <a:extLst>
                    <a:ext uri="{9D8B030D-6E8A-4147-A177-3AD203B41FA5}">
                      <a16:colId xmlns:a16="http://schemas.microsoft.com/office/drawing/2014/main" val="1342525978"/>
                    </a:ext>
                  </a:extLst>
                </a:gridCol>
                <a:gridCol w="2206869">
                  <a:extLst>
                    <a:ext uri="{9D8B030D-6E8A-4147-A177-3AD203B41FA5}">
                      <a16:colId xmlns:a16="http://schemas.microsoft.com/office/drawing/2014/main" val="3548942632"/>
                    </a:ext>
                  </a:extLst>
                </a:gridCol>
                <a:gridCol w="756139">
                  <a:extLst>
                    <a:ext uri="{9D8B030D-6E8A-4147-A177-3AD203B41FA5}">
                      <a16:colId xmlns:a16="http://schemas.microsoft.com/office/drawing/2014/main" val="1172856940"/>
                    </a:ext>
                  </a:extLst>
                </a:gridCol>
                <a:gridCol w="1134211">
                  <a:extLst>
                    <a:ext uri="{9D8B030D-6E8A-4147-A177-3AD203B41FA5}">
                      <a16:colId xmlns:a16="http://schemas.microsoft.com/office/drawing/2014/main" val="2510700558"/>
                    </a:ext>
                  </a:extLst>
                </a:gridCol>
              </a:tblGrid>
              <a:tr h="358727">
                <a:tc>
                  <a:txBody>
                    <a:bodyPr/>
                    <a:lstStyle/>
                    <a:p>
                      <a:pPr algn="ctr" fontAlgn="ctr"/>
                      <a:r>
                        <a:rPr lang="zh-CN" altLang="en-US" sz="1100" u="none" strike="noStrike" dirty="0">
                          <a:effectLst/>
                        </a:rPr>
                        <a:t>院系</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a:effectLst/>
                        </a:rPr>
                        <a:t>学位类别</a:t>
                      </a:r>
                      <a:endParaRPr lang="zh-CN" altLang="en-US" sz="1100" b="0" i="0" u="none" strike="noStrike">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一级学科</a:t>
                      </a:r>
                      <a:r>
                        <a:rPr lang="en-US" altLang="zh-CN" sz="1100" u="none" strike="noStrike" dirty="0">
                          <a:effectLst/>
                        </a:rPr>
                        <a:t>/</a:t>
                      </a:r>
                      <a:r>
                        <a:rPr lang="zh-CN" altLang="en-US" sz="1100" u="none" strike="noStrike" dirty="0">
                          <a:effectLst/>
                        </a:rPr>
                        <a:t>专业类别</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a:effectLst/>
                        </a:rPr>
                        <a:t>招生专业</a:t>
                      </a:r>
                      <a:endParaRPr lang="zh-CN" altLang="en-US" sz="1100" b="0" i="0" u="none" strike="noStrike">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学习方式</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研究方向</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具体研究方向</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考试科目</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统考生名额</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备注</a:t>
                      </a:r>
                      <a:endParaRPr lang="zh-CN" altLang="en-US" sz="1100" b="0" i="0" u="none" strike="noStrike" dirty="0">
                        <a:effectLst/>
                        <a:latin typeface="Segoe UI" panose="020B0502040204020203" pitchFamily="34" charset="0"/>
                      </a:endParaRPr>
                    </a:p>
                  </a:txBody>
                  <a:tcPr marL="8313" marR="8313" marT="8313" marB="0" anchor="ctr"/>
                </a:tc>
                <a:extLst>
                  <a:ext uri="{0D108BD9-81ED-4DB2-BD59-A6C34878D82A}">
                    <a16:rowId xmlns:a16="http://schemas.microsoft.com/office/drawing/2014/main" val="425627436"/>
                  </a:ext>
                </a:extLst>
              </a:tr>
              <a:tr h="3385180">
                <a:tc>
                  <a:txBody>
                    <a:bodyPr/>
                    <a:lstStyle/>
                    <a:p>
                      <a:pPr algn="ctr" fontAlgn="ctr"/>
                      <a:r>
                        <a:rPr lang="zh-CN" altLang="en-US" sz="1100" u="none" strike="noStrike" dirty="0">
                          <a:effectLst/>
                        </a:rPr>
                        <a:t>计算机科学与技术学院</a:t>
                      </a:r>
                      <a:endParaRPr lang="zh-CN" altLang="en-US"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学术学位</a:t>
                      </a:r>
                      <a:endParaRPr lang="zh-CN" altLang="en-US"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a:effectLst/>
                        </a:rPr>
                        <a:t>计算机科学与技术</a:t>
                      </a:r>
                      <a:r>
                        <a:rPr lang="en-US" altLang="zh-CN" sz="1100" u="none" strike="noStrike">
                          <a:effectLst/>
                        </a:rPr>
                        <a:t>(0812)</a:t>
                      </a:r>
                      <a:endParaRPr lang="en-US" altLang="zh-CN" sz="1100" b="0" i="0" u="none" strike="noStrike">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a:t>
                      </a:r>
                      <a:r>
                        <a:rPr lang="en-US" altLang="zh-CN" sz="1100" u="none" strike="noStrike" dirty="0">
                          <a:effectLst/>
                        </a:rPr>
                        <a:t>※</a:t>
                      </a:r>
                      <a:r>
                        <a:rPr lang="zh-CN" altLang="en-US" sz="1100" u="none" strike="noStrike" dirty="0">
                          <a:effectLst/>
                        </a:rPr>
                        <a:t>计算机科学与技术</a:t>
                      </a:r>
                      <a:r>
                        <a:rPr lang="en-US" altLang="zh-CN" sz="1100" u="none" strike="noStrike" dirty="0">
                          <a:effectLst/>
                        </a:rPr>
                        <a:t>(081200)</a:t>
                      </a:r>
                      <a:endParaRPr lang="en-US" altLang="zh-CN"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全日制</a:t>
                      </a:r>
                      <a:endParaRPr lang="zh-CN" altLang="en-US" sz="1100" b="0" i="0" u="none" strike="noStrike" dirty="0">
                        <a:effectLst/>
                        <a:latin typeface="Segoe UI" panose="020B0502040204020203" pitchFamily="34" charset="0"/>
                      </a:endParaRPr>
                    </a:p>
                  </a:txBody>
                  <a:tcPr marL="8313" marR="8313" marT="8313" anchor="ctr"/>
                </a:tc>
                <a:tc>
                  <a:txBody>
                    <a:bodyPr/>
                    <a:lstStyle/>
                    <a:p>
                      <a:pPr algn="l" fontAlgn="ctr"/>
                      <a:r>
                        <a:rPr lang="en-US" altLang="zh-CN" sz="1100" u="none" strike="noStrike" dirty="0">
                          <a:effectLst/>
                        </a:rPr>
                        <a:t>081201</a:t>
                      </a:r>
                      <a:r>
                        <a:rPr lang="zh-CN" altLang="en-US" sz="1100" u="none" strike="noStrike" dirty="0">
                          <a:effectLst/>
                        </a:rPr>
                        <a:t>计算机系统结构 </a:t>
                      </a:r>
                      <a:r>
                        <a:rPr lang="en-US" altLang="zh-CN" sz="1100" u="none" strike="noStrike" dirty="0">
                          <a:effectLst/>
                        </a:rPr>
                        <a:t>081203</a:t>
                      </a:r>
                      <a:r>
                        <a:rPr lang="zh-CN" altLang="en-US" sz="1100" u="none" strike="noStrike" dirty="0">
                          <a:effectLst/>
                        </a:rPr>
                        <a:t>计算机应用技术 </a:t>
                      </a:r>
                      <a:r>
                        <a:rPr lang="en-US" altLang="zh-CN" sz="1100" u="none" strike="noStrike" dirty="0">
                          <a:effectLst/>
                        </a:rPr>
                        <a:t>(01)</a:t>
                      </a:r>
                      <a:endParaRPr lang="en-US" altLang="zh-CN" sz="1100" b="0" i="0" u="none" strike="noStrike" dirty="0">
                        <a:effectLst/>
                        <a:latin typeface="Segoe UI" panose="020B0502040204020203" pitchFamily="34" charset="0"/>
                      </a:endParaRPr>
                    </a:p>
                  </a:txBody>
                  <a:tcPr marL="8313" marR="8313" marT="8313" anchor="ctr"/>
                </a:tc>
                <a:tc>
                  <a:txBody>
                    <a:bodyPr/>
                    <a:lstStyle/>
                    <a:p>
                      <a:pPr algn="l" fontAlgn="ctr"/>
                      <a:r>
                        <a:rPr lang="en-US" altLang="zh-CN" sz="1100" u="none" strike="noStrike" dirty="0">
                          <a:effectLst/>
                        </a:rPr>
                        <a:t>081201</a:t>
                      </a:r>
                      <a:r>
                        <a:rPr lang="zh-CN" altLang="en-US" sz="1100" u="none" strike="noStrike" dirty="0">
                          <a:effectLst/>
                        </a:rPr>
                        <a:t>计算机系统结构 </a:t>
                      </a:r>
                      <a:r>
                        <a:rPr lang="en-US" altLang="zh-CN" sz="1100" u="none" strike="noStrike" dirty="0">
                          <a:effectLst/>
                        </a:rPr>
                        <a:t>01</a:t>
                      </a:r>
                      <a:r>
                        <a:rPr lang="zh-CN" altLang="en-US" sz="1100" u="none" strike="noStrike" dirty="0">
                          <a:effectLst/>
                        </a:rPr>
                        <a:t>复杂系统与服务计算 </a:t>
                      </a:r>
                      <a:r>
                        <a:rPr lang="en-US" altLang="zh-CN" sz="1100" u="none" strike="noStrike" dirty="0">
                          <a:effectLst/>
                        </a:rPr>
                        <a:t>02</a:t>
                      </a:r>
                      <a:r>
                        <a:rPr lang="zh-CN" altLang="en-US" sz="1100" u="none" strike="noStrike" dirty="0">
                          <a:effectLst/>
                        </a:rPr>
                        <a:t>脑机交互与混合智能 </a:t>
                      </a:r>
                      <a:r>
                        <a:rPr lang="en-US" altLang="zh-CN" sz="1100" u="none" strike="noStrike" dirty="0">
                          <a:effectLst/>
                        </a:rPr>
                        <a:t>03</a:t>
                      </a:r>
                      <a:r>
                        <a:rPr lang="zh-CN" altLang="en-US" sz="1100" u="none" strike="noStrike" dirty="0">
                          <a:effectLst/>
                        </a:rPr>
                        <a:t>嵌入式系统与普适计算 </a:t>
                      </a:r>
                      <a:r>
                        <a:rPr lang="en-US" altLang="zh-CN" sz="1100" u="none" strike="noStrike" dirty="0">
                          <a:effectLst/>
                        </a:rPr>
                        <a:t>04 </a:t>
                      </a:r>
                      <a:r>
                        <a:rPr lang="zh-CN" altLang="en-US" sz="1100" u="none" strike="noStrike" dirty="0">
                          <a:effectLst/>
                        </a:rPr>
                        <a:t>区块链与网络安全 </a:t>
                      </a:r>
                      <a:r>
                        <a:rPr lang="en-US" altLang="zh-CN" sz="1100" u="none" strike="noStrike" dirty="0">
                          <a:effectLst/>
                        </a:rPr>
                        <a:t>05 </a:t>
                      </a:r>
                      <a:r>
                        <a:rPr lang="zh-CN" altLang="en-US" sz="1100" u="none" strike="noStrike" dirty="0">
                          <a:effectLst/>
                        </a:rPr>
                        <a:t>并行分布式计算 </a:t>
                      </a:r>
                      <a:r>
                        <a:rPr lang="en-US" altLang="zh-CN" sz="1100" u="none" strike="noStrike" dirty="0">
                          <a:effectLst/>
                        </a:rPr>
                        <a:t>06 </a:t>
                      </a:r>
                      <a:r>
                        <a:rPr lang="zh-CN" altLang="en-US" sz="1100" u="none" strike="noStrike" dirty="0">
                          <a:effectLst/>
                        </a:rPr>
                        <a:t>计算机体系结构与存储 </a:t>
                      </a:r>
                      <a:r>
                        <a:rPr lang="en-US" altLang="zh-CN" sz="1100" u="none" strike="noStrike" dirty="0">
                          <a:effectLst/>
                        </a:rPr>
                        <a:t>07 </a:t>
                      </a:r>
                      <a:r>
                        <a:rPr lang="zh-CN" altLang="en-US" sz="1100" u="none" strike="noStrike" dirty="0">
                          <a:effectLst/>
                        </a:rPr>
                        <a:t>计算机网络、物联网及其他新型网络 </a:t>
                      </a:r>
                      <a:r>
                        <a:rPr lang="en-US" altLang="zh-CN" sz="1100" u="none" strike="noStrike" dirty="0">
                          <a:effectLst/>
                        </a:rPr>
                        <a:t>08 </a:t>
                      </a:r>
                      <a:r>
                        <a:rPr lang="zh-CN" altLang="en-US" sz="1100" u="none" strike="noStrike" dirty="0">
                          <a:effectLst/>
                        </a:rPr>
                        <a:t>操作系统、虚拟化与云计算 </a:t>
                      </a:r>
                      <a:r>
                        <a:rPr lang="en-US" altLang="zh-CN" sz="1100" u="none" strike="noStrike" dirty="0">
                          <a:effectLst/>
                        </a:rPr>
                        <a:t>081203</a:t>
                      </a:r>
                      <a:r>
                        <a:rPr lang="zh-CN" altLang="en-US" sz="1100" u="none" strike="noStrike" dirty="0">
                          <a:effectLst/>
                        </a:rPr>
                        <a:t>计算机应用技术 </a:t>
                      </a:r>
                      <a:r>
                        <a:rPr lang="en-US" altLang="zh-CN" sz="1100" u="none" strike="noStrike" dirty="0">
                          <a:effectLst/>
                        </a:rPr>
                        <a:t>01</a:t>
                      </a:r>
                      <a:r>
                        <a:rPr lang="zh-CN" altLang="en-US" sz="1100" u="none" strike="noStrike" dirty="0">
                          <a:effectLst/>
                        </a:rPr>
                        <a:t>人工智能 </a:t>
                      </a:r>
                      <a:r>
                        <a:rPr lang="en-US" altLang="zh-CN" sz="1100" u="none" strike="noStrike" dirty="0">
                          <a:effectLst/>
                        </a:rPr>
                        <a:t>02</a:t>
                      </a:r>
                      <a:r>
                        <a:rPr lang="zh-CN" altLang="en-US" sz="1100" u="none" strike="noStrike" dirty="0">
                          <a:effectLst/>
                        </a:rPr>
                        <a:t>计算机图形学 </a:t>
                      </a:r>
                      <a:r>
                        <a:rPr lang="en-US" altLang="zh-CN" sz="1100" u="none" strike="noStrike" dirty="0">
                          <a:effectLst/>
                        </a:rPr>
                        <a:t>03</a:t>
                      </a:r>
                      <a:r>
                        <a:rPr lang="zh-CN" altLang="en-US" sz="1100" u="none" strike="noStrike" dirty="0">
                          <a:effectLst/>
                        </a:rPr>
                        <a:t>类脑计算与脑机接口 </a:t>
                      </a:r>
                      <a:r>
                        <a:rPr lang="en-US" altLang="zh-CN" sz="1100" u="none" strike="noStrike" dirty="0">
                          <a:effectLst/>
                        </a:rPr>
                        <a:t>04</a:t>
                      </a:r>
                      <a:r>
                        <a:rPr lang="zh-CN" altLang="en-US" sz="1100" u="none" strike="noStrike" dirty="0">
                          <a:effectLst/>
                        </a:rPr>
                        <a:t>跨媒体计算与多媒体技术 </a:t>
                      </a:r>
                      <a:r>
                        <a:rPr lang="en-US" altLang="zh-CN" sz="1100" u="none" strike="noStrike" dirty="0">
                          <a:effectLst/>
                        </a:rPr>
                        <a:t>05</a:t>
                      </a:r>
                      <a:r>
                        <a:rPr lang="zh-CN" altLang="en-US" sz="1100" u="none" strike="noStrike" dirty="0">
                          <a:effectLst/>
                        </a:rPr>
                        <a:t>虚拟现实 </a:t>
                      </a:r>
                      <a:r>
                        <a:rPr lang="en-US" altLang="zh-CN" sz="1100" u="none" strike="noStrike" dirty="0">
                          <a:effectLst/>
                        </a:rPr>
                        <a:t>06</a:t>
                      </a:r>
                      <a:r>
                        <a:rPr lang="zh-CN" altLang="en-US" sz="1100" u="none" strike="noStrike" dirty="0">
                          <a:effectLst/>
                        </a:rPr>
                        <a:t>大数据智能与可视分析 </a:t>
                      </a:r>
                      <a:r>
                        <a:rPr lang="en-US" altLang="zh-CN" sz="1100" u="none" strike="noStrike" dirty="0">
                          <a:effectLst/>
                        </a:rPr>
                        <a:t>07</a:t>
                      </a:r>
                      <a:r>
                        <a:rPr lang="zh-CN" altLang="en-US" sz="1100" u="none" strike="noStrike" dirty="0">
                          <a:effectLst/>
                        </a:rPr>
                        <a:t>计算机视觉与深度学习 </a:t>
                      </a:r>
                      <a:r>
                        <a:rPr lang="en-US" altLang="zh-CN" sz="1100" u="none" strike="noStrike" dirty="0">
                          <a:effectLst/>
                        </a:rPr>
                        <a:t>08</a:t>
                      </a:r>
                      <a:r>
                        <a:rPr lang="zh-CN" altLang="en-US" sz="1100" u="none" strike="noStrike" dirty="0">
                          <a:effectLst/>
                        </a:rPr>
                        <a:t>智能计算与系统 </a:t>
                      </a:r>
                      <a:r>
                        <a:rPr lang="en-US" altLang="zh-CN" sz="1100" u="none" strike="noStrike" dirty="0">
                          <a:effectLst/>
                        </a:rPr>
                        <a:t>09</a:t>
                      </a:r>
                      <a:r>
                        <a:rPr lang="zh-CN" altLang="en-US" sz="1100" u="none" strike="noStrike" dirty="0">
                          <a:effectLst/>
                        </a:rPr>
                        <a:t>计算机辅助设计与智能</a:t>
                      </a:r>
                      <a:r>
                        <a:rPr lang="en-US" altLang="zh-CN" sz="1100" u="none" strike="noStrike" dirty="0">
                          <a:effectLst/>
                        </a:rPr>
                        <a:t>CAD 10</a:t>
                      </a:r>
                      <a:r>
                        <a:rPr lang="zh-CN" altLang="en-US" sz="1100" u="none" strike="noStrike" dirty="0">
                          <a:effectLst/>
                        </a:rPr>
                        <a:t>文物数字化保护与传承 </a:t>
                      </a:r>
                      <a:r>
                        <a:rPr lang="en-US" altLang="zh-CN" sz="1100" u="none" strike="noStrike" dirty="0">
                          <a:effectLst/>
                        </a:rPr>
                        <a:t>11</a:t>
                      </a:r>
                      <a:r>
                        <a:rPr lang="zh-CN" altLang="en-US" sz="1100" u="none" strike="noStrike" dirty="0">
                          <a:effectLst/>
                        </a:rPr>
                        <a:t>人工智能安全 </a:t>
                      </a:r>
                      <a:r>
                        <a:rPr lang="en-US" altLang="zh-CN" sz="1100" u="none" strike="noStrike" dirty="0">
                          <a:effectLst/>
                        </a:rPr>
                        <a:t>12</a:t>
                      </a:r>
                      <a:r>
                        <a:rPr lang="zh-CN" altLang="en-US" sz="1100" u="none" strike="noStrike" dirty="0">
                          <a:effectLst/>
                        </a:rPr>
                        <a:t>自然语言与知识图谱 </a:t>
                      </a:r>
                      <a:r>
                        <a:rPr lang="en-US" altLang="zh-CN" sz="1100" u="none" strike="noStrike" dirty="0">
                          <a:effectLst/>
                        </a:rPr>
                        <a:t>13</a:t>
                      </a:r>
                      <a:r>
                        <a:rPr lang="zh-CN" altLang="en-US" sz="1100" u="none" strike="noStrike" dirty="0">
                          <a:effectLst/>
                        </a:rPr>
                        <a:t>自动驾驶 </a:t>
                      </a:r>
                      <a:r>
                        <a:rPr lang="en-US" altLang="zh-CN" sz="1100" u="none" strike="noStrike" dirty="0">
                          <a:effectLst/>
                        </a:rPr>
                        <a:t>14</a:t>
                      </a:r>
                      <a:r>
                        <a:rPr lang="zh-CN" altLang="en-US" sz="1100" u="none" strike="noStrike" dirty="0">
                          <a:effectLst/>
                        </a:rPr>
                        <a:t>医学人工智能 </a:t>
                      </a:r>
                      <a:r>
                        <a:rPr lang="en-US" altLang="zh-CN" sz="1100" u="none" strike="noStrike" dirty="0">
                          <a:effectLst/>
                        </a:rPr>
                        <a:t>15 </a:t>
                      </a:r>
                      <a:r>
                        <a:rPr lang="zh-CN" altLang="en-US" sz="1100" u="none" strike="noStrike" dirty="0">
                          <a:effectLst/>
                        </a:rPr>
                        <a:t>智能计算软硬体系与架构</a:t>
                      </a:r>
                      <a:endParaRPr lang="zh-CN" altLang="en-US" sz="1100" b="0" i="0" u="none" strike="noStrike" dirty="0">
                        <a:effectLst/>
                        <a:latin typeface="Segoe UI" panose="020B0502040204020203" pitchFamily="34" charset="0"/>
                      </a:endParaRPr>
                    </a:p>
                  </a:txBody>
                  <a:tcPr marL="8313" marR="8313" marT="8313" anchor="ctr"/>
                </a:tc>
                <a:tc>
                  <a:txBody>
                    <a:bodyPr/>
                    <a:lstStyle/>
                    <a:p>
                      <a:pPr algn="l" fontAlgn="ctr"/>
                      <a:r>
                        <a:rPr lang="zh-CN" altLang="en-US" sz="1600" u="none" strike="noStrike" dirty="0">
                          <a:solidFill>
                            <a:schemeClr val="tx1"/>
                          </a:solidFill>
                          <a:effectLst/>
                        </a:rPr>
                        <a:t>①</a:t>
                      </a:r>
                      <a:r>
                        <a:rPr lang="en-US" altLang="zh-CN" sz="1600" u="none" strike="noStrike" dirty="0">
                          <a:solidFill>
                            <a:schemeClr val="tx1"/>
                          </a:solidFill>
                          <a:effectLst/>
                        </a:rPr>
                        <a:t>.101</a:t>
                      </a:r>
                      <a:r>
                        <a:rPr lang="zh-CN" altLang="en-US" sz="1600" u="none" strike="noStrike" dirty="0">
                          <a:solidFill>
                            <a:schemeClr val="tx1"/>
                          </a:solidFill>
                          <a:effectLst/>
                        </a:rPr>
                        <a:t>思想政治理论 </a:t>
                      </a:r>
                      <a:endParaRPr lang="en-US" altLang="zh-CN" sz="1600" u="none" strike="noStrike" dirty="0">
                        <a:solidFill>
                          <a:schemeClr val="tx1"/>
                        </a:solidFill>
                        <a:effectLst/>
                      </a:endParaRPr>
                    </a:p>
                    <a:p>
                      <a:pPr algn="l" fontAlgn="ctr"/>
                      <a:r>
                        <a:rPr lang="zh-CN" altLang="en-US" sz="1600" u="none" strike="noStrike" dirty="0">
                          <a:solidFill>
                            <a:schemeClr val="tx1"/>
                          </a:solidFill>
                          <a:effectLst/>
                        </a:rPr>
                        <a:t>②</a:t>
                      </a:r>
                      <a:r>
                        <a:rPr lang="en-US" altLang="zh-CN" sz="1600" u="none" strike="noStrike" dirty="0">
                          <a:solidFill>
                            <a:schemeClr val="tx1"/>
                          </a:solidFill>
                          <a:effectLst/>
                        </a:rPr>
                        <a:t>.201</a:t>
                      </a:r>
                      <a:r>
                        <a:rPr lang="zh-CN" altLang="en-US" sz="1600" u="none" strike="noStrike" dirty="0">
                          <a:solidFill>
                            <a:schemeClr val="tx1"/>
                          </a:solidFill>
                          <a:effectLst/>
                        </a:rPr>
                        <a:t>英语（一） </a:t>
                      </a:r>
                      <a:endParaRPr lang="en-US" altLang="zh-CN" sz="1600" u="none" strike="noStrike" dirty="0">
                        <a:solidFill>
                          <a:schemeClr val="tx1"/>
                        </a:solidFill>
                        <a:effectLst/>
                      </a:endParaRPr>
                    </a:p>
                    <a:p>
                      <a:pPr algn="l" fontAlgn="ctr"/>
                      <a:r>
                        <a:rPr lang="zh-CN" altLang="en-US" sz="1600" u="none" strike="noStrike" dirty="0">
                          <a:solidFill>
                            <a:schemeClr val="tx1"/>
                          </a:solidFill>
                          <a:effectLst/>
                        </a:rPr>
                        <a:t>③</a:t>
                      </a:r>
                      <a:r>
                        <a:rPr lang="en-US" altLang="zh-CN" sz="1600" u="none" strike="noStrike" dirty="0">
                          <a:solidFill>
                            <a:schemeClr val="tx1"/>
                          </a:solidFill>
                          <a:effectLst/>
                        </a:rPr>
                        <a:t>.301</a:t>
                      </a:r>
                      <a:r>
                        <a:rPr lang="zh-CN" altLang="en-US" sz="1600" u="none" strike="noStrike" dirty="0">
                          <a:solidFill>
                            <a:schemeClr val="tx1"/>
                          </a:solidFill>
                          <a:effectLst/>
                        </a:rPr>
                        <a:t>数学（一） </a:t>
                      </a:r>
                      <a:endParaRPr lang="en-US" altLang="zh-CN" sz="1600" u="none" strike="noStrike" dirty="0">
                        <a:solidFill>
                          <a:schemeClr val="tx1"/>
                        </a:solidFill>
                        <a:effectLst/>
                      </a:endParaRPr>
                    </a:p>
                    <a:p>
                      <a:pPr algn="l" fontAlgn="ctr"/>
                      <a:r>
                        <a:rPr lang="zh-CN" altLang="en-US" sz="1600" u="none" strike="noStrike" dirty="0">
                          <a:solidFill>
                            <a:srgbClr val="FF0000"/>
                          </a:solidFill>
                          <a:effectLst/>
                        </a:rPr>
                        <a:t>④</a:t>
                      </a:r>
                      <a:r>
                        <a:rPr lang="en-US" altLang="zh-CN" sz="1600" u="none" strike="noStrike" dirty="0">
                          <a:solidFill>
                            <a:srgbClr val="FF0000"/>
                          </a:solidFill>
                          <a:effectLst/>
                        </a:rPr>
                        <a:t>.408</a:t>
                      </a:r>
                      <a:r>
                        <a:rPr lang="zh-CN" altLang="en-US" sz="1600" u="none" strike="noStrike" dirty="0">
                          <a:solidFill>
                            <a:srgbClr val="FF0000"/>
                          </a:solidFill>
                          <a:effectLst/>
                        </a:rPr>
                        <a:t>计算机学科专业基础</a:t>
                      </a:r>
                      <a:endParaRPr lang="zh-CN" altLang="en-US" sz="1600" b="0" i="0" u="none" strike="noStrike" dirty="0">
                        <a:solidFill>
                          <a:srgbClr val="FF0000"/>
                        </a:solidFill>
                        <a:effectLst/>
                        <a:latin typeface="Segoe UI" panose="020B0502040204020203" pitchFamily="34" charset="0"/>
                      </a:endParaRPr>
                    </a:p>
                  </a:txBody>
                  <a:tcPr marL="8313" marR="8313" marT="8313" anchor="ctr"/>
                </a:tc>
                <a:tc>
                  <a:txBody>
                    <a:bodyPr/>
                    <a:lstStyle/>
                    <a:p>
                      <a:pPr algn="ctr" fontAlgn="ctr"/>
                      <a:r>
                        <a:rPr lang="en-US" altLang="zh-CN" sz="2400" u="none" strike="noStrike" dirty="0">
                          <a:solidFill>
                            <a:srgbClr val="FF0000"/>
                          </a:solidFill>
                          <a:effectLst/>
                        </a:rPr>
                        <a:t>17</a:t>
                      </a:r>
                    </a:p>
                    <a:p>
                      <a:pPr algn="ctr" fontAlgn="ctr"/>
                      <a:r>
                        <a:rPr lang="en-US" altLang="zh-CN" sz="1100" u="none" strike="noStrike" dirty="0">
                          <a:effectLst/>
                        </a:rPr>
                        <a:t>(</a:t>
                      </a:r>
                      <a:r>
                        <a:rPr lang="zh-CN" altLang="en-US" sz="1100" u="none" strike="noStrike" dirty="0">
                          <a:effectLst/>
                        </a:rPr>
                        <a:t>以最终实际录取人数为准。</a:t>
                      </a:r>
                      <a:r>
                        <a:rPr lang="en-US" altLang="zh-CN" sz="1100" u="none" strike="noStrike" dirty="0">
                          <a:effectLst/>
                        </a:rPr>
                        <a:t>)</a:t>
                      </a:r>
                      <a:endParaRPr lang="en-US" altLang="zh-CN" sz="1100" b="0" i="0" u="none" strike="noStrike" dirty="0">
                        <a:effectLst/>
                        <a:latin typeface="Segoe UI" panose="020B0502040204020203" pitchFamily="34" charset="0"/>
                      </a:endParaRPr>
                    </a:p>
                  </a:txBody>
                  <a:tcPr marL="8313" marR="8313" marT="8313" anchor="ctr"/>
                </a:tc>
                <a:tc>
                  <a:txBody>
                    <a:bodyPr/>
                    <a:lstStyle/>
                    <a:p>
                      <a:pPr algn="l" fontAlgn="ctr"/>
                      <a:r>
                        <a:rPr lang="zh-CN" altLang="en-US" sz="1100" u="none" strike="noStrike">
                          <a:effectLst/>
                        </a:rPr>
                        <a:t>按专业划线参加复试、录取。初试科目请见教育部公布的统一考试大纲。</a:t>
                      </a:r>
                      <a:endParaRPr lang="zh-CN" altLang="en-US" sz="1100" b="0" i="0" u="none" strike="noStrike">
                        <a:effectLst/>
                        <a:latin typeface="Segoe UI" panose="020B0502040204020203" pitchFamily="34" charset="0"/>
                      </a:endParaRPr>
                    </a:p>
                  </a:txBody>
                  <a:tcPr marL="8313" marR="8313" marT="8313" anchor="ctr"/>
                </a:tc>
                <a:extLst>
                  <a:ext uri="{0D108BD9-81ED-4DB2-BD59-A6C34878D82A}">
                    <a16:rowId xmlns:a16="http://schemas.microsoft.com/office/drawing/2014/main" val="2979748646"/>
                  </a:ext>
                </a:extLst>
              </a:tr>
              <a:tr h="1877044">
                <a:tc>
                  <a:txBody>
                    <a:bodyPr/>
                    <a:lstStyle/>
                    <a:p>
                      <a:pPr algn="ctr" fontAlgn="ctr"/>
                      <a:r>
                        <a:rPr lang="zh-CN" altLang="en-US" sz="1100" b="0" i="0" u="none" strike="noStrike" dirty="0">
                          <a:effectLst/>
                          <a:latin typeface="Segoe UI" panose="020B0502040204020203" pitchFamily="34" charset="0"/>
                        </a:rPr>
                        <a:t>控制科学与工程学院</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学术学位</a:t>
                      </a:r>
                    </a:p>
                  </a:txBody>
                  <a:tcPr marL="8313" marR="8313" marT="8313" marB="0" anchor="ctr"/>
                </a:tc>
                <a:tc>
                  <a:txBody>
                    <a:bodyPr/>
                    <a:lstStyle/>
                    <a:p>
                      <a:pPr algn="ctr" fontAlgn="ctr"/>
                      <a:r>
                        <a:rPr lang="zh-CN" altLang="en-US" sz="1100" b="0" i="0" u="none" strike="noStrike">
                          <a:effectLst/>
                          <a:latin typeface="Segoe UI" panose="020B0502040204020203" pitchFamily="34" charset="0"/>
                        </a:rPr>
                        <a:t>控制科学与工程</a:t>
                      </a:r>
                      <a:r>
                        <a:rPr lang="en-US" altLang="zh-CN" sz="1100" b="0" i="0" u="none" strike="noStrike">
                          <a:effectLst/>
                          <a:latin typeface="Segoe UI" panose="020B0502040204020203" pitchFamily="34" charset="0"/>
                        </a:rPr>
                        <a:t>(0811)</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a:t>
                      </a:r>
                      <a:r>
                        <a:rPr lang="en-US" altLang="zh-CN" sz="1100" b="0" i="0" u="none" strike="noStrike" dirty="0">
                          <a:effectLst/>
                          <a:latin typeface="Segoe UI" panose="020B0502040204020203" pitchFamily="34" charset="0"/>
                        </a:rPr>
                        <a:t>※</a:t>
                      </a:r>
                      <a:r>
                        <a:rPr lang="zh-CN" altLang="en-US" sz="1100" b="0" i="0" u="none" strike="noStrike" dirty="0">
                          <a:effectLst/>
                          <a:latin typeface="Segoe UI" panose="020B0502040204020203" pitchFamily="34" charset="0"/>
                        </a:rPr>
                        <a:t>控制科学与工程</a:t>
                      </a:r>
                      <a:r>
                        <a:rPr lang="en-US" altLang="zh-CN" sz="1100" b="0" i="0" u="none" strike="noStrike" dirty="0">
                          <a:effectLst/>
                          <a:latin typeface="Segoe UI" panose="020B0502040204020203" pitchFamily="34" charset="0"/>
                        </a:rPr>
                        <a:t>(081100)</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全日制</a:t>
                      </a:r>
                    </a:p>
                  </a:txBody>
                  <a:tcPr marL="8313" marR="8313" marT="8313" marB="0" anchor="ctr"/>
                </a:tc>
                <a:tc>
                  <a:txBody>
                    <a:bodyPr/>
                    <a:lstStyle/>
                    <a:p>
                      <a:pPr algn="l" fontAlgn="ctr"/>
                      <a:r>
                        <a:rPr lang="en-US" altLang="zh-CN" sz="1100" b="0" i="0" u="none" strike="noStrike" dirty="0">
                          <a:effectLst/>
                          <a:latin typeface="Segoe UI" panose="020B0502040204020203" pitchFamily="34" charset="0"/>
                        </a:rPr>
                        <a:t>081101 </a:t>
                      </a:r>
                      <a:r>
                        <a:rPr lang="zh-CN" altLang="en-US" sz="1100" b="0" i="0" u="none" strike="noStrike" dirty="0">
                          <a:effectLst/>
                          <a:latin typeface="Segoe UI" panose="020B0502040204020203" pitchFamily="34" charset="0"/>
                        </a:rPr>
                        <a:t>控制理论与控制工程； </a:t>
                      </a:r>
                      <a:r>
                        <a:rPr lang="en-US" altLang="zh-CN" sz="1100" b="0" i="0" u="none" strike="noStrike" dirty="0">
                          <a:effectLst/>
                          <a:latin typeface="Segoe UI" panose="020B0502040204020203" pitchFamily="34" charset="0"/>
                        </a:rPr>
                        <a:t>081102 </a:t>
                      </a:r>
                      <a:r>
                        <a:rPr lang="zh-CN" altLang="en-US" sz="1100" b="0" i="0" u="none" strike="noStrike" dirty="0">
                          <a:effectLst/>
                          <a:latin typeface="Segoe UI" panose="020B0502040204020203" pitchFamily="34" charset="0"/>
                        </a:rPr>
                        <a:t>检测技术和自动化装置；</a:t>
                      </a:r>
                      <a:r>
                        <a:rPr lang="en-US" altLang="zh-CN" sz="1100" b="0" i="0" u="none" strike="noStrike" dirty="0">
                          <a:effectLst/>
                          <a:latin typeface="Segoe UI" panose="020B0502040204020203" pitchFamily="34" charset="0"/>
                        </a:rPr>
                        <a:t>081103 </a:t>
                      </a:r>
                      <a:r>
                        <a:rPr lang="zh-CN" altLang="en-US" sz="1100" b="0" i="0" u="none" strike="noStrike" dirty="0">
                          <a:effectLst/>
                          <a:latin typeface="Segoe UI" panose="020B0502040204020203" pitchFamily="34" charset="0"/>
                        </a:rPr>
                        <a:t>系统工程；</a:t>
                      </a:r>
                      <a:r>
                        <a:rPr lang="en-US" altLang="zh-CN" sz="1100" b="0" i="0" u="none" strike="noStrike" dirty="0">
                          <a:effectLst/>
                          <a:latin typeface="Segoe UI" panose="020B0502040204020203" pitchFamily="34" charset="0"/>
                        </a:rPr>
                        <a:t>(01)</a:t>
                      </a:r>
                    </a:p>
                  </a:txBody>
                  <a:tcPr marL="8313" marR="8313" marT="8313" marB="0" anchor="ctr"/>
                </a:tc>
                <a:tc>
                  <a:txBody>
                    <a:bodyPr/>
                    <a:lstStyle/>
                    <a:p>
                      <a:pPr algn="l" fontAlgn="ctr"/>
                      <a:r>
                        <a:rPr lang="zh-CN" altLang="en-US" sz="1100" b="0" i="0" u="none" strike="noStrike" dirty="0">
                          <a:effectLst/>
                          <a:latin typeface="Segoe UI" panose="020B0502040204020203" pitchFamily="34" charset="0"/>
                        </a:rPr>
                        <a:t>不区分研究方向</a:t>
                      </a:r>
                    </a:p>
                  </a:txBody>
                  <a:tcPr marL="8313" marR="8313" marT="8313" marB="0" anchor="ctr"/>
                </a:tc>
                <a:tc>
                  <a:txBody>
                    <a:bodyPr/>
                    <a:lstStyle/>
                    <a:p>
                      <a:pPr algn="l" fontAlgn="ctr"/>
                      <a:r>
                        <a:rPr lang="zh-CN" altLang="en-US" sz="1600" b="0" i="0" u="none" strike="noStrike" dirty="0">
                          <a:effectLst/>
                          <a:latin typeface="Segoe UI" panose="020B0502040204020203" pitchFamily="34" charset="0"/>
                        </a:rPr>
                        <a:t>①</a:t>
                      </a:r>
                      <a:r>
                        <a:rPr lang="en-US" altLang="zh-CN" sz="1600" b="0" i="0" u="none" strike="noStrike" dirty="0">
                          <a:effectLst/>
                          <a:latin typeface="Segoe UI" panose="020B0502040204020203" pitchFamily="34" charset="0"/>
                        </a:rPr>
                        <a:t>.101</a:t>
                      </a:r>
                      <a:r>
                        <a:rPr lang="zh-CN" altLang="en-US" sz="1600" b="0" i="0" u="none" strike="noStrike" dirty="0">
                          <a:effectLst/>
                          <a:latin typeface="Segoe UI" panose="020B0502040204020203" pitchFamily="34" charset="0"/>
                        </a:rPr>
                        <a:t>思想政治理论 </a:t>
                      </a:r>
                      <a:endParaRPr lang="en-US" altLang="zh-CN" sz="1600" b="0" i="0" u="none" strike="noStrike" dirty="0">
                        <a:effectLst/>
                        <a:latin typeface="Segoe UI" panose="020B0502040204020203" pitchFamily="34" charset="0"/>
                      </a:endParaRPr>
                    </a:p>
                    <a:p>
                      <a:pPr algn="l" fontAlgn="ctr"/>
                      <a:r>
                        <a:rPr lang="zh-CN" altLang="en-US" sz="1600" b="0" i="0" u="none" strike="noStrike" dirty="0">
                          <a:effectLst/>
                          <a:latin typeface="Segoe UI" panose="020B0502040204020203" pitchFamily="34" charset="0"/>
                        </a:rPr>
                        <a:t>②</a:t>
                      </a:r>
                      <a:r>
                        <a:rPr lang="en-US" altLang="zh-CN" sz="1600" b="0" i="0" u="none" strike="noStrike" dirty="0">
                          <a:effectLst/>
                          <a:latin typeface="Segoe UI" panose="020B0502040204020203" pitchFamily="34" charset="0"/>
                        </a:rPr>
                        <a:t>.201</a:t>
                      </a:r>
                      <a:r>
                        <a:rPr lang="zh-CN" altLang="en-US" sz="1600" b="0" i="0" u="none" strike="noStrike" dirty="0">
                          <a:effectLst/>
                          <a:latin typeface="Segoe UI" panose="020B0502040204020203" pitchFamily="34" charset="0"/>
                        </a:rPr>
                        <a:t>英语（一） </a:t>
                      </a:r>
                      <a:endParaRPr lang="en-US" altLang="zh-CN" sz="1600" b="0" i="0" u="none" strike="noStrike" dirty="0">
                        <a:effectLst/>
                        <a:latin typeface="Segoe UI" panose="020B0502040204020203" pitchFamily="34" charset="0"/>
                      </a:endParaRPr>
                    </a:p>
                    <a:p>
                      <a:pPr algn="l" fontAlgn="ctr"/>
                      <a:r>
                        <a:rPr lang="zh-CN" altLang="en-US" sz="1600" b="0" i="0" u="none" strike="noStrike" dirty="0">
                          <a:effectLst/>
                          <a:latin typeface="Segoe UI" panose="020B0502040204020203" pitchFamily="34" charset="0"/>
                        </a:rPr>
                        <a:t>③</a:t>
                      </a:r>
                      <a:r>
                        <a:rPr lang="en-US" altLang="zh-CN" sz="1600" b="0" i="0" u="none" strike="noStrike" dirty="0">
                          <a:effectLst/>
                          <a:latin typeface="Segoe UI" panose="020B0502040204020203" pitchFamily="34" charset="0"/>
                        </a:rPr>
                        <a:t>.301</a:t>
                      </a:r>
                      <a:r>
                        <a:rPr lang="zh-CN" altLang="en-US" sz="1600" b="0" i="0" u="none" strike="noStrike" dirty="0">
                          <a:effectLst/>
                          <a:latin typeface="Segoe UI" panose="020B0502040204020203" pitchFamily="34" charset="0"/>
                        </a:rPr>
                        <a:t>数学（一） </a:t>
                      </a:r>
                      <a:endParaRPr lang="en-US" altLang="zh-CN" sz="1600" b="0" i="0" u="none" strike="noStrike" dirty="0">
                        <a:effectLst/>
                        <a:latin typeface="Segoe UI" panose="020B0502040204020203" pitchFamily="34" charset="0"/>
                      </a:endParaRPr>
                    </a:p>
                    <a:p>
                      <a:pPr algn="l" fontAlgn="ctr"/>
                      <a:r>
                        <a:rPr lang="zh-CN" altLang="en-US" sz="1600" b="0" i="0" u="none" strike="noStrike" dirty="0">
                          <a:solidFill>
                            <a:srgbClr val="FF0000"/>
                          </a:solidFill>
                          <a:effectLst/>
                          <a:latin typeface="Segoe UI" panose="020B0502040204020203" pitchFamily="34" charset="0"/>
                        </a:rPr>
                        <a:t>④</a:t>
                      </a:r>
                      <a:r>
                        <a:rPr lang="en-US" altLang="zh-CN" sz="1600" b="0" i="0" u="none" strike="noStrike" dirty="0">
                          <a:solidFill>
                            <a:srgbClr val="FF0000"/>
                          </a:solidFill>
                          <a:effectLst/>
                          <a:latin typeface="Segoe UI" panose="020B0502040204020203" pitchFamily="34" charset="0"/>
                        </a:rPr>
                        <a:t>.845</a:t>
                      </a:r>
                      <a:r>
                        <a:rPr lang="zh-CN" altLang="en-US" sz="1600" b="0" i="0" u="none" strike="noStrike" dirty="0">
                          <a:solidFill>
                            <a:srgbClr val="FF0000"/>
                          </a:solidFill>
                          <a:effectLst/>
                          <a:latin typeface="Segoe UI" panose="020B0502040204020203" pitchFamily="34" charset="0"/>
                        </a:rPr>
                        <a:t>自动控制原理</a:t>
                      </a:r>
                    </a:p>
                  </a:txBody>
                  <a:tcPr marL="8313" marR="8313" marT="8313" marB="0" anchor="ctr"/>
                </a:tc>
                <a:tc>
                  <a:txBody>
                    <a:bodyPr/>
                    <a:lstStyle/>
                    <a:p>
                      <a:pPr algn="ctr" fontAlgn="ctr"/>
                      <a:r>
                        <a:rPr lang="en-US" altLang="zh-CN" sz="2400" b="0" i="0" u="none" strike="noStrike" dirty="0">
                          <a:solidFill>
                            <a:srgbClr val="FF0000"/>
                          </a:solidFill>
                          <a:effectLst/>
                          <a:latin typeface="Segoe UI" panose="020B0502040204020203" pitchFamily="34" charset="0"/>
                        </a:rPr>
                        <a:t>17</a:t>
                      </a:r>
                    </a:p>
                    <a:p>
                      <a:pPr algn="ctr" fontAlgn="ctr"/>
                      <a:r>
                        <a:rPr lang="en-US" altLang="zh-CN" sz="1100" b="0" i="0" u="none" strike="noStrike" dirty="0">
                          <a:effectLst/>
                          <a:latin typeface="Segoe UI" panose="020B0502040204020203" pitchFamily="34" charset="0"/>
                        </a:rPr>
                        <a:t>(</a:t>
                      </a:r>
                      <a:r>
                        <a:rPr lang="zh-CN" altLang="en-US" sz="1100" b="0" i="0" u="none" strike="noStrike" dirty="0">
                          <a:effectLst/>
                          <a:latin typeface="Segoe UI" panose="020B0502040204020203" pitchFamily="34" charset="0"/>
                        </a:rPr>
                        <a:t>以最终实际录取人数为准。</a:t>
                      </a:r>
                      <a:r>
                        <a:rPr lang="en-US" altLang="zh-CN" sz="1100" b="0" i="0" u="none" strike="noStrike" dirty="0">
                          <a:effectLst/>
                          <a:latin typeface="Segoe UI" panose="020B0502040204020203" pitchFamily="34" charset="0"/>
                        </a:rPr>
                        <a:t>)</a:t>
                      </a:r>
                    </a:p>
                  </a:txBody>
                  <a:tcPr marL="8313" marR="8313" marT="8313" marB="0" anchor="ctr"/>
                </a:tc>
                <a:tc>
                  <a:txBody>
                    <a:bodyPr/>
                    <a:lstStyle/>
                    <a:p>
                      <a:pPr algn="l" fontAlgn="ctr"/>
                      <a:r>
                        <a:rPr lang="en-US" altLang="zh-CN" sz="1100" b="0" i="0" u="none" strike="noStrike" dirty="0">
                          <a:effectLst/>
                          <a:latin typeface="Segoe UI" panose="020B0502040204020203" pitchFamily="34" charset="0"/>
                        </a:rPr>
                        <a:t>2025</a:t>
                      </a:r>
                      <a:r>
                        <a:rPr lang="zh-CN" altLang="en-US" sz="1100" b="0" i="0" u="none" strike="noStrike" dirty="0">
                          <a:effectLst/>
                          <a:latin typeface="Segoe UI" panose="020B0502040204020203" pitchFamily="34" charset="0"/>
                        </a:rPr>
                        <a:t>级全日制学术学位硕士学制</a:t>
                      </a:r>
                      <a:r>
                        <a:rPr lang="en-US" altLang="zh-CN" sz="1100" b="0" i="0" u="none" strike="noStrike" dirty="0">
                          <a:effectLst/>
                          <a:latin typeface="Segoe UI" panose="020B0502040204020203" pitchFamily="34" charset="0"/>
                        </a:rPr>
                        <a:t>3</a:t>
                      </a:r>
                      <a:r>
                        <a:rPr lang="zh-CN" altLang="en-US" sz="1100" b="0" i="0" u="none" strike="noStrike" dirty="0">
                          <a:effectLst/>
                          <a:latin typeface="Segoe UI" panose="020B0502040204020203" pitchFamily="34" charset="0"/>
                        </a:rPr>
                        <a:t>年。</a:t>
                      </a:r>
                    </a:p>
                  </a:txBody>
                  <a:tcPr marL="8313" marR="8313" marT="8313" marB="0" anchor="ctr"/>
                </a:tc>
                <a:extLst>
                  <a:ext uri="{0D108BD9-81ED-4DB2-BD59-A6C34878D82A}">
                    <a16:rowId xmlns:a16="http://schemas.microsoft.com/office/drawing/2014/main" val="4040388505"/>
                  </a:ext>
                </a:extLst>
              </a:tr>
            </a:tbl>
          </a:graphicData>
        </a:graphic>
      </p:graphicFrame>
      <p:sp>
        <p:nvSpPr>
          <p:cNvPr id="5" name="矩形 4">
            <a:extLst>
              <a:ext uri="{FF2B5EF4-FFF2-40B4-BE49-F238E27FC236}">
                <a16:creationId xmlns:a16="http://schemas.microsoft.com/office/drawing/2014/main" id="{7595011C-EDFE-4AD5-9D07-7EE97F95359E}"/>
              </a:ext>
            </a:extLst>
          </p:cNvPr>
          <p:cNvSpPr/>
          <p:nvPr/>
        </p:nvSpPr>
        <p:spPr>
          <a:xfrm>
            <a:off x="1290918" y="1021207"/>
            <a:ext cx="860611" cy="562095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38EE190-8BE9-4161-9713-4EA84D061906}"/>
              </a:ext>
            </a:extLst>
          </p:cNvPr>
          <p:cNvSpPr/>
          <p:nvPr/>
        </p:nvSpPr>
        <p:spPr>
          <a:xfrm>
            <a:off x="7745505" y="1021207"/>
            <a:ext cx="2223248" cy="562095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05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7981672"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硕士研究生招生专业目录：学位类型</a:t>
            </a:r>
          </a:p>
        </p:txBody>
      </p:sp>
      <p:sp>
        <p:nvSpPr>
          <p:cNvPr id="5" name="文本框 4">
            <a:extLst>
              <a:ext uri="{FF2B5EF4-FFF2-40B4-BE49-F238E27FC236}">
                <a16:creationId xmlns:a16="http://schemas.microsoft.com/office/drawing/2014/main" id="{73478861-F017-44DB-A844-F9F9FFD034D0}"/>
              </a:ext>
            </a:extLst>
          </p:cNvPr>
          <p:cNvSpPr txBox="1"/>
          <p:nvPr/>
        </p:nvSpPr>
        <p:spPr>
          <a:xfrm>
            <a:off x="703663" y="1259832"/>
            <a:ext cx="6048829" cy="4712957"/>
          </a:xfrm>
          <a:prstGeom prst="rect">
            <a:avLst/>
          </a:prstGeom>
          <a:noFill/>
        </p:spPr>
        <p:txBody>
          <a:bodyPr wrap="square">
            <a:spAutoFit/>
          </a:bodyPr>
          <a:lstStyle/>
          <a:p>
            <a:pPr algn="just">
              <a:lnSpc>
                <a:spcPct val="150000"/>
              </a:lnSpc>
            </a:pPr>
            <a:r>
              <a:rPr lang="zh-CN" altLang="en-US" sz="2800" b="1" i="0" dirty="0">
                <a:solidFill>
                  <a:srgbClr val="111111"/>
                </a:solidFill>
                <a:effectLst/>
                <a:latin typeface="Arial" panose="020B0604020202020204" pitchFamily="34" charset="0"/>
              </a:rPr>
              <a:t>何为“学硕”和“专硕”？</a:t>
            </a:r>
            <a:endParaRPr lang="en-US" altLang="zh-CN" sz="2800" b="1" i="0" dirty="0">
              <a:solidFill>
                <a:srgbClr val="111111"/>
              </a:solidFill>
              <a:effectLst/>
              <a:latin typeface="Arial" panose="020B0604020202020204" pitchFamily="34" charset="0"/>
            </a:endParaRPr>
          </a:p>
          <a:p>
            <a:pPr algn="just">
              <a:lnSpc>
                <a:spcPct val="150000"/>
              </a:lnSpc>
            </a:pPr>
            <a:endParaRPr lang="en-US" altLang="zh-CN" i="0" dirty="0">
              <a:solidFill>
                <a:srgbClr val="111111"/>
              </a:solidFill>
              <a:effectLst/>
              <a:latin typeface="Arial" panose="020B0604020202020204" pitchFamily="34" charset="0"/>
            </a:endParaRPr>
          </a:p>
          <a:p>
            <a:pPr algn="just">
              <a:lnSpc>
                <a:spcPct val="150000"/>
              </a:lnSpc>
            </a:pPr>
            <a:r>
              <a:rPr lang="zh-CN" altLang="en-US" sz="2400" b="1" i="0" dirty="0">
                <a:solidFill>
                  <a:srgbClr val="111111"/>
                </a:solidFill>
                <a:effectLst/>
                <a:latin typeface="Arial" panose="020B0604020202020204" pitchFamily="34" charset="0"/>
              </a:rPr>
              <a:t>学术型硕士：</a:t>
            </a:r>
            <a:r>
              <a:rPr lang="zh-CN" altLang="en-US" i="0" dirty="0">
                <a:solidFill>
                  <a:srgbClr val="111111"/>
                </a:solidFill>
                <a:effectLst/>
                <a:latin typeface="Arial" panose="020B0604020202020204" pitchFamily="34" charset="0"/>
              </a:rPr>
              <a:t>是以培养教学和科研人才为主，授予学位的类型主要是学术型学位。学术型学位按学科设立，其以学术研究为导向，偏重理论和研究，培养大学教师和科研机构的研究人员。</a:t>
            </a:r>
          </a:p>
          <a:p>
            <a:pPr algn="just">
              <a:lnSpc>
                <a:spcPct val="150000"/>
              </a:lnSpc>
            </a:pPr>
            <a:r>
              <a:rPr lang="zh-CN" altLang="en-US" sz="2400" b="1" i="0" dirty="0">
                <a:solidFill>
                  <a:srgbClr val="111111"/>
                </a:solidFill>
                <a:effectLst/>
                <a:latin typeface="Arial" panose="020B0604020202020204" pitchFamily="34" charset="0"/>
              </a:rPr>
              <a:t>专业型硕士：</a:t>
            </a:r>
            <a:r>
              <a:rPr lang="zh-CN" altLang="en-US" i="0" dirty="0">
                <a:solidFill>
                  <a:srgbClr val="111111"/>
                </a:solidFill>
                <a:effectLst/>
                <a:latin typeface="Arial" panose="020B0604020202020204" pitchFamily="34" charset="0"/>
              </a:rPr>
              <a:t>是以专业实践为导向，重视实践和应用，培养在专业和专门技术上受到正规的、高水平训练的高层次人才。授予学位的标准要反映该专业领域的特点和对高层次人才在专门技术工作能力和学术能力上的要求。</a:t>
            </a:r>
            <a:endParaRPr lang="zh-CN" altLang="en-US" dirty="0"/>
          </a:p>
        </p:txBody>
      </p:sp>
      <p:pic>
        <p:nvPicPr>
          <p:cNvPr id="2050" name="Picture 2">
            <a:extLst>
              <a:ext uri="{FF2B5EF4-FFF2-40B4-BE49-F238E27FC236}">
                <a16:creationId xmlns:a16="http://schemas.microsoft.com/office/drawing/2014/main" id="{BB9DE68A-754F-4A94-B3FF-C43833065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486" y="3044027"/>
            <a:ext cx="4267200" cy="18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03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4698722"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分叉一：考计算机方向？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439441" y="1390650"/>
            <a:ext cx="6893687" cy="5104987"/>
          </a:xfrm>
          <a:prstGeom prst="rect">
            <a:avLst/>
          </a:prstGeom>
          <a:noFill/>
        </p:spPr>
        <p:txBody>
          <a:bodyPr wrap="square">
            <a:spAutoFit/>
          </a:bodyPr>
          <a:lstStyle/>
          <a:p>
            <a:pPr>
              <a:lnSpc>
                <a:spcPct val="150000"/>
              </a:lnSpc>
            </a:pPr>
            <a:r>
              <a:rPr lang="zh-CN" altLang="en-US" sz="3200" b="1" dirty="0">
                <a:solidFill>
                  <a:srgbClr val="0070C0"/>
                </a:solidFill>
              </a:rPr>
              <a:t>计算机学科专业基础综合</a:t>
            </a:r>
            <a:r>
              <a:rPr lang="en-US" altLang="zh-CN" sz="3200" b="1" dirty="0">
                <a:solidFill>
                  <a:srgbClr val="0070C0"/>
                </a:solidFill>
              </a:rPr>
              <a:t>【408】</a:t>
            </a:r>
          </a:p>
          <a:p>
            <a:pPr>
              <a:lnSpc>
                <a:spcPct val="150000"/>
              </a:lnSpc>
            </a:pPr>
            <a:r>
              <a:rPr lang="en-US" altLang="zh-CN" sz="2000" dirty="0">
                <a:solidFill>
                  <a:srgbClr val="FF0000"/>
                </a:solidFill>
              </a:rPr>
              <a:t>《</a:t>
            </a:r>
            <a:r>
              <a:rPr lang="zh-CN" altLang="en-US" sz="2000" dirty="0">
                <a:solidFill>
                  <a:srgbClr val="FF0000"/>
                </a:solidFill>
              </a:rPr>
              <a:t>数据结构</a:t>
            </a:r>
            <a:r>
              <a:rPr lang="en-US" altLang="zh-CN" sz="2000" dirty="0">
                <a:solidFill>
                  <a:srgbClr val="FF0000"/>
                </a:solidFill>
              </a:rPr>
              <a:t>》45</a:t>
            </a:r>
            <a:r>
              <a:rPr lang="zh-CN" altLang="en-US" sz="2000" dirty="0">
                <a:solidFill>
                  <a:srgbClr val="FF0000"/>
                </a:solidFill>
              </a:rPr>
              <a:t>分  →  分值占比大，需重视</a:t>
            </a:r>
          </a:p>
          <a:p>
            <a:pPr>
              <a:lnSpc>
                <a:spcPct val="150000"/>
              </a:lnSpc>
            </a:pPr>
            <a:r>
              <a:rPr lang="en-US" altLang="zh-CN" sz="2000" dirty="0">
                <a:solidFill>
                  <a:srgbClr val="FF0000"/>
                </a:solidFill>
              </a:rPr>
              <a:t>《</a:t>
            </a:r>
            <a:r>
              <a:rPr lang="zh-CN" altLang="en-US" sz="2000" dirty="0">
                <a:solidFill>
                  <a:srgbClr val="FF0000"/>
                </a:solidFill>
              </a:rPr>
              <a:t>计算机组成原理</a:t>
            </a:r>
            <a:r>
              <a:rPr lang="en-US" altLang="zh-CN" sz="2000" dirty="0">
                <a:solidFill>
                  <a:srgbClr val="FF0000"/>
                </a:solidFill>
              </a:rPr>
              <a:t>》45</a:t>
            </a:r>
            <a:r>
              <a:rPr lang="zh-CN" altLang="en-US" sz="2000" dirty="0">
                <a:solidFill>
                  <a:srgbClr val="FF0000"/>
                </a:solidFill>
              </a:rPr>
              <a:t>分</a:t>
            </a:r>
          </a:p>
          <a:p>
            <a:pPr>
              <a:lnSpc>
                <a:spcPct val="150000"/>
              </a:lnSpc>
            </a:pPr>
            <a:r>
              <a:rPr lang="en-US" altLang="zh-CN" sz="2000" dirty="0">
                <a:solidFill>
                  <a:srgbClr val="FF0000"/>
                </a:solidFill>
              </a:rPr>
              <a:t>《</a:t>
            </a:r>
            <a:r>
              <a:rPr lang="zh-CN" altLang="en-US" sz="2000" dirty="0">
                <a:solidFill>
                  <a:srgbClr val="FF0000"/>
                </a:solidFill>
              </a:rPr>
              <a:t>操作系统</a:t>
            </a:r>
            <a:r>
              <a:rPr lang="en-US" altLang="zh-CN" sz="2000" dirty="0">
                <a:solidFill>
                  <a:srgbClr val="FF0000"/>
                </a:solidFill>
              </a:rPr>
              <a:t>》35</a:t>
            </a:r>
            <a:r>
              <a:rPr lang="zh-CN" altLang="en-US" sz="2000" dirty="0">
                <a:solidFill>
                  <a:srgbClr val="FF0000"/>
                </a:solidFill>
              </a:rPr>
              <a:t>分</a:t>
            </a:r>
            <a:endParaRPr lang="en-US" altLang="zh-CN" sz="2000" dirty="0">
              <a:solidFill>
                <a:srgbClr val="FF0000"/>
              </a:solidFill>
            </a:endParaRPr>
          </a:p>
          <a:p>
            <a:pPr>
              <a:lnSpc>
                <a:spcPct val="150000"/>
              </a:lnSpc>
            </a:pPr>
            <a:r>
              <a:rPr lang="en-US" altLang="zh-CN" sz="2000" dirty="0">
                <a:solidFill>
                  <a:srgbClr val="FF0000"/>
                </a:solidFill>
              </a:rPr>
              <a:t>《</a:t>
            </a:r>
            <a:r>
              <a:rPr lang="zh-CN" altLang="en-US" sz="2000" dirty="0">
                <a:solidFill>
                  <a:srgbClr val="FF0000"/>
                </a:solidFill>
              </a:rPr>
              <a:t>计算机网络</a:t>
            </a:r>
            <a:r>
              <a:rPr lang="en-US" altLang="zh-CN" sz="2000" dirty="0">
                <a:solidFill>
                  <a:srgbClr val="FF0000"/>
                </a:solidFill>
              </a:rPr>
              <a:t>》25</a:t>
            </a:r>
            <a:r>
              <a:rPr lang="zh-CN" altLang="en-US" sz="2000" dirty="0">
                <a:solidFill>
                  <a:srgbClr val="FF0000"/>
                </a:solidFill>
              </a:rPr>
              <a:t>分</a:t>
            </a:r>
            <a:endParaRPr lang="en-US" altLang="zh-CN" sz="3200" dirty="0">
              <a:solidFill>
                <a:srgbClr val="FF0000"/>
              </a:solidFill>
            </a:endParaRPr>
          </a:p>
          <a:p>
            <a:pPr>
              <a:lnSpc>
                <a:spcPct val="150000"/>
              </a:lnSpc>
            </a:pPr>
            <a:endParaRPr lang="zh-CN" altLang="en-US" sz="2000" dirty="0"/>
          </a:p>
          <a:p>
            <a:pPr>
              <a:lnSpc>
                <a:spcPct val="150000"/>
              </a:lnSpc>
            </a:pPr>
            <a:r>
              <a:rPr lang="zh-CN" altLang="en-US" sz="3200" dirty="0">
                <a:solidFill>
                  <a:schemeClr val="accent6"/>
                </a:solidFill>
              </a:rPr>
              <a:t>备考路径：</a:t>
            </a:r>
            <a:endParaRPr lang="en-US" altLang="zh-CN" sz="3200" dirty="0">
              <a:solidFill>
                <a:schemeClr val="accent6"/>
              </a:solidFill>
            </a:endParaRPr>
          </a:p>
          <a:p>
            <a:pPr>
              <a:lnSpc>
                <a:spcPct val="150000"/>
              </a:lnSpc>
            </a:pPr>
            <a:r>
              <a:rPr lang="zh-CN" altLang="en-US" sz="2000" dirty="0"/>
              <a:t>①</a:t>
            </a:r>
            <a:r>
              <a:rPr lang="zh-CN" altLang="en-US" sz="2800" dirty="0"/>
              <a:t> </a:t>
            </a:r>
            <a:r>
              <a:rPr lang="en-US" altLang="zh-CN" sz="2800" dirty="0" err="1">
                <a:latin typeface="+mn-ea"/>
              </a:rPr>
              <a:t>Bilibili</a:t>
            </a:r>
            <a:r>
              <a:rPr lang="zh-CN" altLang="en-US" sz="2800" dirty="0">
                <a:latin typeface="+mn-ea"/>
              </a:rPr>
              <a:t> </a:t>
            </a:r>
            <a:r>
              <a:rPr lang="zh-CN" altLang="en-US" sz="2000" dirty="0"/>
              <a:t>网课自学</a:t>
            </a:r>
            <a:endParaRPr lang="en-US" altLang="zh-CN" sz="2000" dirty="0"/>
          </a:p>
          <a:p>
            <a:pPr>
              <a:lnSpc>
                <a:spcPct val="150000"/>
              </a:lnSpc>
            </a:pPr>
            <a:r>
              <a:rPr lang="zh-CN" altLang="en-US" sz="2000" dirty="0"/>
              <a:t>② </a:t>
            </a:r>
            <a:r>
              <a:rPr lang="en-US" altLang="zh-CN" sz="2800" dirty="0"/>
              <a:t>HDU</a:t>
            </a:r>
            <a:r>
              <a:rPr lang="zh-CN" altLang="en-US" sz="2800" dirty="0"/>
              <a:t>计院 </a:t>
            </a:r>
            <a:r>
              <a:rPr lang="zh-CN" altLang="en-US" sz="2000" dirty="0"/>
              <a:t>串班旁听</a:t>
            </a:r>
          </a:p>
        </p:txBody>
      </p:sp>
      <p:pic>
        <p:nvPicPr>
          <p:cNvPr id="3" name="图片 2">
            <a:extLst>
              <a:ext uri="{FF2B5EF4-FFF2-40B4-BE49-F238E27FC236}">
                <a16:creationId xmlns:a16="http://schemas.microsoft.com/office/drawing/2014/main" id="{FD279E45-1C5C-4DF4-9C9A-EBA8F20DDF9D}"/>
              </a:ext>
            </a:extLst>
          </p:cNvPr>
          <p:cNvPicPr>
            <a:picLocks noChangeAspect="1"/>
          </p:cNvPicPr>
          <p:nvPr/>
        </p:nvPicPr>
        <p:blipFill>
          <a:blip r:embed="rId2"/>
          <a:stretch>
            <a:fillRect/>
          </a:stretch>
        </p:blipFill>
        <p:spPr>
          <a:xfrm>
            <a:off x="6893169" y="1885536"/>
            <a:ext cx="4859390" cy="4434581"/>
          </a:xfrm>
          <a:prstGeom prst="rect">
            <a:avLst/>
          </a:prstGeom>
        </p:spPr>
      </p:pic>
      <p:sp>
        <p:nvSpPr>
          <p:cNvPr id="5" name="文本框 4">
            <a:extLst>
              <a:ext uri="{FF2B5EF4-FFF2-40B4-BE49-F238E27FC236}">
                <a16:creationId xmlns:a16="http://schemas.microsoft.com/office/drawing/2014/main" id="{3B3C97CF-AFF3-4F9A-9004-C5C05759B4B7}"/>
              </a:ext>
            </a:extLst>
          </p:cNvPr>
          <p:cNvSpPr txBox="1"/>
          <p:nvPr/>
        </p:nvSpPr>
        <p:spPr>
          <a:xfrm>
            <a:off x="5557498" y="537883"/>
            <a:ext cx="4493908"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Tree>
    <p:extLst>
      <p:ext uri="{BB962C8B-B14F-4D97-AF65-F5344CB8AC3E}">
        <p14:creationId xmlns:p14="http://schemas.microsoft.com/office/powerpoint/2010/main" val="137393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510909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分叉二：考自动控制方向？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311520" y="1425632"/>
            <a:ext cx="6912951" cy="1153457"/>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杭电</a:t>
            </a:r>
            <a:r>
              <a:rPr lang="zh-CN" altLang="en-US" sz="2800" dirty="0">
                <a:solidFill>
                  <a:srgbClr val="FF0000"/>
                </a:solidFill>
              </a:rPr>
              <a:t>自动控制原理</a:t>
            </a:r>
            <a:r>
              <a:rPr lang="en-US" altLang="zh-CN" sz="2800" dirty="0">
                <a:solidFill>
                  <a:srgbClr val="FF0000"/>
                </a:solidFill>
              </a:rPr>
              <a:t>【861】</a:t>
            </a:r>
          </a:p>
          <a:p>
            <a:pPr>
              <a:lnSpc>
                <a:spcPct val="150000"/>
              </a:lnSpc>
            </a:pPr>
            <a:r>
              <a:rPr lang="zh-CN" altLang="en-US" sz="2000" dirty="0"/>
              <a:t>注意：研考参考书目和本科教材不是同一本！</a:t>
            </a:r>
            <a:endParaRPr lang="en-US" altLang="zh-CN" sz="2000" dirty="0"/>
          </a:p>
        </p:txBody>
      </p:sp>
      <p:sp>
        <p:nvSpPr>
          <p:cNvPr id="9" name="文本框 8">
            <a:extLst>
              <a:ext uri="{FF2B5EF4-FFF2-40B4-BE49-F238E27FC236}">
                <a16:creationId xmlns:a16="http://schemas.microsoft.com/office/drawing/2014/main" id="{BFD8588A-77F1-42D8-B4A4-1A8C8C8C1277}"/>
              </a:ext>
            </a:extLst>
          </p:cNvPr>
          <p:cNvSpPr txBox="1"/>
          <p:nvPr/>
        </p:nvSpPr>
        <p:spPr>
          <a:xfrm>
            <a:off x="287417" y="5080800"/>
            <a:ext cx="2968858" cy="830997"/>
          </a:xfrm>
          <a:prstGeom prst="rect">
            <a:avLst/>
          </a:prstGeom>
          <a:noFill/>
        </p:spPr>
        <p:txBody>
          <a:bodyPr wrap="square">
            <a:spAutoFit/>
          </a:bodyPr>
          <a:lstStyle/>
          <a:p>
            <a:r>
              <a:rPr lang="en-US" altLang="zh-CN" sz="1600" b="0" dirty="0">
                <a:effectLst/>
                <a:latin typeface="+mn-ea"/>
              </a:rPr>
              <a:t>2025</a:t>
            </a:r>
            <a:r>
              <a:rPr lang="zh-CN" altLang="en-US" sz="1600" b="0" dirty="0">
                <a:effectLst/>
                <a:latin typeface="+mn-ea"/>
              </a:rPr>
              <a:t>年杭电</a:t>
            </a:r>
            <a:r>
              <a:rPr lang="en-US" altLang="zh-CN" sz="1600" b="0" dirty="0">
                <a:effectLst/>
                <a:latin typeface="+mn-ea"/>
              </a:rPr>
              <a:t>861</a:t>
            </a:r>
            <a:r>
              <a:rPr lang="zh-CN" altLang="en-US" sz="1600" b="0" dirty="0">
                <a:effectLst/>
                <a:latin typeface="+mn-ea"/>
              </a:rPr>
              <a:t>大纲分析讲座</a:t>
            </a:r>
            <a:endParaRPr lang="en-US" altLang="zh-CN" sz="1600" b="0" dirty="0">
              <a:effectLst/>
              <a:latin typeface="+mn-ea"/>
            </a:endParaRPr>
          </a:p>
          <a:p>
            <a:r>
              <a:rPr lang="en-US" altLang="zh-CN" sz="1600" dirty="0">
                <a:latin typeface="+mn-ea"/>
                <a:hlinkClick r:id="rId2"/>
              </a:rPr>
              <a:t>https://www.bilibili.com/video/BV1MEpZe4ENF/</a:t>
            </a:r>
            <a:endParaRPr lang="en-US" altLang="zh-CN" sz="1600" dirty="0">
              <a:latin typeface="+mn-ea"/>
            </a:endParaRPr>
          </a:p>
        </p:txBody>
      </p:sp>
      <p:sp>
        <p:nvSpPr>
          <p:cNvPr id="10" name="文本框 9">
            <a:extLst>
              <a:ext uri="{FF2B5EF4-FFF2-40B4-BE49-F238E27FC236}">
                <a16:creationId xmlns:a16="http://schemas.microsoft.com/office/drawing/2014/main" id="{72179976-CFF1-4837-8CAE-B43CEBDF64A0}"/>
              </a:ext>
            </a:extLst>
          </p:cNvPr>
          <p:cNvSpPr txBox="1"/>
          <p:nvPr/>
        </p:nvSpPr>
        <p:spPr>
          <a:xfrm>
            <a:off x="311520" y="2906491"/>
            <a:ext cx="6435970" cy="923330"/>
          </a:xfrm>
          <a:prstGeom prst="rect">
            <a:avLst/>
          </a:prstGeom>
          <a:noFill/>
        </p:spPr>
        <p:txBody>
          <a:bodyPr wrap="square">
            <a:spAutoFit/>
          </a:bodyPr>
          <a:lstStyle/>
          <a:p>
            <a:r>
              <a:rPr lang="en-US" altLang="zh-CN" b="1" i="0" dirty="0">
                <a:solidFill>
                  <a:srgbClr val="FF0000"/>
                </a:solidFill>
                <a:effectLst/>
                <a:latin typeface="+mn-ea"/>
              </a:rPr>
              <a:t>《</a:t>
            </a:r>
            <a:r>
              <a:rPr lang="zh-CN" altLang="en-US" b="1" i="0" dirty="0">
                <a:solidFill>
                  <a:srgbClr val="FF0000"/>
                </a:solidFill>
                <a:effectLst/>
                <a:latin typeface="+mn-ea"/>
              </a:rPr>
              <a:t>自动控制原理</a:t>
            </a:r>
            <a:r>
              <a:rPr lang="en-US" altLang="zh-CN" b="1" i="0" dirty="0">
                <a:solidFill>
                  <a:srgbClr val="FF0000"/>
                </a:solidFill>
                <a:effectLst/>
                <a:latin typeface="+mn-ea"/>
              </a:rPr>
              <a:t>》(</a:t>
            </a:r>
            <a:r>
              <a:rPr lang="zh-CN" altLang="en-US" b="1" i="0" dirty="0">
                <a:solidFill>
                  <a:srgbClr val="FF0000"/>
                </a:solidFill>
                <a:effectLst/>
                <a:latin typeface="+mn-ea"/>
              </a:rPr>
              <a:t>第五版</a:t>
            </a:r>
            <a:r>
              <a:rPr lang="en-US" altLang="zh-CN" b="1" i="0" dirty="0">
                <a:solidFill>
                  <a:srgbClr val="FF0000"/>
                </a:solidFill>
                <a:effectLst/>
                <a:latin typeface="+mn-ea"/>
              </a:rPr>
              <a:t>)</a:t>
            </a:r>
            <a:r>
              <a:rPr lang="zh-CN" altLang="en-US" b="1" i="0" dirty="0">
                <a:solidFill>
                  <a:srgbClr val="FF0000"/>
                </a:solidFill>
                <a:effectLst/>
                <a:latin typeface="+mn-ea"/>
              </a:rPr>
              <a:t>，</a:t>
            </a:r>
            <a:endParaRPr lang="en-US" altLang="zh-CN" b="1" i="0" dirty="0">
              <a:solidFill>
                <a:srgbClr val="FF0000"/>
              </a:solidFill>
              <a:effectLst/>
              <a:latin typeface="+mn-ea"/>
            </a:endParaRPr>
          </a:p>
          <a:p>
            <a:r>
              <a:rPr lang="zh-CN" altLang="en-US" b="1" i="0" dirty="0">
                <a:solidFill>
                  <a:srgbClr val="FF0000"/>
                </a:solidFill>
                <a:effectLst/>
                <a:latin typeface="+mn-ea"/>
              </a:rPr>
              <a:t>胡寿松编，科学出版社，</a:t>
            </a:r>
            <a:endParaRPr lang="en-US" altLang="zh-CN" b="1" i="0" dirty="0">
              <a:solidFill>
                <a:srgbClr val="FF0000"/>
              </a:solidFill>
              <a:effectLst/>
              <a:latin typeface="+mn-ea"/>
            </a:endParaRPr>
          </a:p>
          <a:p>
            <a:r>
              <a:rPr lang="en-US" altLang="zh-CN" b="1" i="0" dirty="0">
                <a:solidFill>
                  <a:srgbClr val="FF0000"/>
                </a:solidFill>
                <a:effectLst/>
                <a:latin typeface="+mn-ea"/>
              </a:rPr>
              <a:t>2007</a:t>
            </a:r>
            <a:endParaRPr lang="zh-CN" altLang="en-US" b="1" dirty="0">
              <a:solidFill>
                <a:srgbClr val="FF0000"/>
              </a:solidFill>
              <a:latin typeface="+mn-ea"/>
            </a:endParaRPr>
          </a:p>
        </p:txBody>
      </p:sp>
      <p:pic>
        <p:nvPicPr>
          <p:cNvPr id="11" name="图片 10">
            <a:extLst>
              <a:ext uri="{FF2B5EF4-FFF2-40B4-BE49-F238E27FC236}">
                <a16:creationId xmlns:a16="http://schemas.microsoft.com/office/drawing/2014/main" id="{35B42569-464D-4BB9-85BA-3388B8477AB1}"/>
              </a:ext>
            </a:extLst>
          </p:cNvPr>
          <p:cNvPicPr>
            <a:picLocks noChangeAspect="1"/>
          </p:cNvPicPr>
          <p:nvPr/>
        </p:nvPicPr>
        <p:blipFill>
          <a:blip r:embed="rId3"/>
          <a:stretch>
            <a:fillRect/>
          </a:stretch>
        </p:blipFill>
        <p:spPr>
          <a:xfrm>
            <a:off x="3345743" y="2816843"/>
            <a:ext cx="2471049" cy="3584848"/>
          </a:xfrm>
          <a:prstGeom prst="rect">
            <a:avLst/>
          </a:prstGeom>
        </p:spPr>
      </p:pic>
      <p:sp>
        <p:nvSpPr>
          <p:cNvPr id="8" name="文本框 7">
            <a:extLst>
              <a:ext uri="{FF2B5EF4-FFF2-40B4-BE49-F238E27FC236}">
                <a16:creationId xmlns:a16="http://schemas.microsoft.com/office/drawing/2014/main" id="{8A1AE0CF-1761-47AB-8A73-A0007537B392}"/>
              </a:ext>
            </a:extLst>
          </p:cNvPr>
          <p:cNvSpPr txBox="1"/>
          <p:nvPr/>
        </p:nvSpPr>
        <p:spPr>
          <a:xfrm>
            <a:off x="6349126" y="1419561"/>
            <a:ext cx="6385413" cy="1153457"/>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浙大</a:t>
            </a:r>
            <a:r>
              <a:rPr lang="zh-CN" altLang="en-US" sz="2800" dirty="0">
                <a:solidFill>
                  <a:srgbClr val="FF0000"/>
                </a:solidFill>
              </a:rPr>
              <a:t>自动控制原理</a:t>
            </a:r>
            <a:r>
              <a:rPr lang="en-US" altLang="zh-CN" sz="2800" dirty="0">
                <a:solidFill>
                  <a:srgbClr val="FF0000"/>
                </a:solidFill>
              </a:rPr>
              <a:t>【845】</a:t>
            </a:r>
          </a:p>
          <a:p>
            <a:pPr>
              <a:lnSpc>
                <a:spcPct val="150000"/>
              </a:lnSpc>
            </a:pPr>
            <a:r>
              <a:rPr lang="zh-CN" altLang="en-US" sz="2000" dirty="0"/>
              <a:t>注意：参考书目有多本。</a:t>
            </a:r>
            <a:endParaRPr lang="en-US" altLang="zh-CN" sz="2000" dirty="0"/>
          </a:p>
        </p:txBody>
      </p:sp>
      <p:sp>
        <p:nvSpPr>
          <p:cNvPr id="12" name="文本框 11">
            <a:extLst>
              <a:ext uri="{FF2B5EF4-FFF2-40B4-BE49-F238E27FC236}">
                <a16:creationId xmlns:a16="http://schemas.microsoft.com/office/drawing/2014/main" id="{6947BB01-2249-4268-B199-266259964EB1}"/>
              </a:ext>
            </a:extLst>
          </p:cNvPr>
          <p:cNvSpPr txBox="1"/>
          <p:nvPr/>
        </p:nvSpPr>
        <p:spPr>
          <a:xfrm>
            <a:off x="6298571" y="2871089"/>
            <a:ext cx="5893429" cy="2308324"/>
          </a:xfrm>
          <a:prstGeom prst="rect">
            <a:avLst/>
          </a:prstGeom>
          <a:noFill/>
        </p:spPr>
        <p:txBody>
          <a:bodyPr wrap="square">
            <a:spAutoFit/>
          </a:bodyPr>
          <a:lstStyle/>
          <a:p>
            <a:r>
              <a:rPr lang="zh-CN" altLang="en-US" sz="1600" i="0" dirty="0">
                <a:solidFill>
                  <a:srgbClr val="FF0000"/>
                </a:solidFill>
                <a:effectLst/>
                <a:latin typeface="+mn-ea"/>
              </a:rPr>
              <a:t>（</a:t>
            </a:r>
            <a:r>
              <a:rPr lang="en-US" altLang="zh-CN" sz="1600" i="0" dirty="0">
                <a:solidFill>
                  <a:srgbClr val="FF0000"/>
                </a:solidFill>
                <a:effectLst/>
                <a:latin typeface="+mn-ea"/>
              </a:rPr>
              <a:t>1</a:t>
            </a:r>
            <a:r>
              <a:rPr lang="zh-CN" altLang="en-US" sz="1600" i="0" dirty="0">
                <a:solidFill>
                  <a:srgbClr val="FF0000"/>
                </a:solidFill>
                <a:effectLst/>
                <a:latin typeface="+mn-ea"/>
              </a:rPr>
              <a:t>） 各出版社出版的各种自动控制原理教材及习题集</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2</a:t>
            </a:r>
            <a:r>
              <a:rPr lang="zh-CN" altLang="en-US" sz="1600" i="0" dirty="0">
                <a:solidFill>
                  <a:srgbClr val="FF0000"/>
                </a:solidFill>
                <a:effectLst/>
                <a:latin typeface="+mn-ea"/>
              </a:rPr>
              <a:t>） 孙优贤、王慧主编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a:t>
            </a:r>
            <a:r>
              <a:rPr lang="en-US" altLang="zh-CN" sz="1600" i="0" dirty="0">
                <a:solidFill>
                  <a:srgbClr val="FF0000"/>
                </a:solidFill>
                <a:effectLst/>
                <a:latin typeface="+mn-ea"/>
              </a:rPr>
              <a:t>. </a:t>
            </a:r>
            <a:r>
              <a:rPr lang="zh-CN" altLang="en-US" sz="1600" i="0" dirty="0">
                <a:solidFill>
                  <a:srgbClr val="FF0000"/>
                </a:solidFill>
                <a:effectLst/>
                <a:latin typeface="+mn-ea"/>
              </a:rPr>
              <a:t>北京：化工出版社，</a:t>
            </a:r>
            <a:r>
              <a:rPr lang="en-US" altLang="zh-CN" sz="1600" i="0" dirty="0">
                <a:solidFill>
                  <a:srgbClr val="FF0000"/>
                </a:solidFill>
                <a:effectLst/>
                <a:latin typeface="+mn-ea"/>
              </a:rPr>
              <a:t>2011</a:t>
            </a:r>
            <a:r>
              <a:rPr lang="zh-CN" altLang="en-US" sz="1600" i="0" dirty="0">
                <a:solidFill>
                  <a:srgbClr val="FF0000"/>
                </a:solidFill>
                <a:effectLst/>
                <a:latin typeface="+mn-ea"/>
              </a:rPr>
              <a:t>年</a:t>
            </a:r>
            <a:r>
              <a:rPr lang="en-US" altLang="zh-CN" sz="1600" i="0" dirty="0">
                <a:solidFill>
                  <a:srgbClr val="FF0000"/>
                </a:solidFill>
                <a:effectLst/>
                <a:latin typeface="+mn-ea"/>
              </a:rPr>
              <a:t>6</a:t>
            </a:r>
            <a:r>
              <a:rPr lang="zh-CN" altLang="en-US" sz="1600" i="0" dirty="0">
                <a:solidFill>
                  <a:srgbClr val="FF0000"/>
                </a:solidFill>
                <a:effectLst/>
                <a:latin typeface="+mn-ea"/>
              </a:rPr>
              <a:t>月</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3</a:t>
            </a:r>
            <a:r>
              <a:rPr lang="zh-CN" altLang="en-US" sz="1600" i="0" dirty="0">
                <a:solidFill>
                  <a:srgbClr val="FF0000"/>
                </a:solidFill>
                <a:effectLst/>
                <a:latin typeface="+mn-ea"/>
              </a:rPr>
              <a:t>） 孙优贤、王慧主编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自动控制原理学习辅导</a:t>
            </a:r>
            <a:r>
              <a:rPr lang="en-US" altLang="zh-CN" sz="1600" i="0" dirty="0">
                <a:solidFill>
                  <a:srgbClr val="FF0000"/>
                </a:solidFill>
                <a:effectLst/>
                <a:latin typeface="+mn-ea"/>
              </a:rPr>
              <a:t>——</a:t>
            </a:r>
            <a:r>
              <a:rPr lang="zh-CN" altLang="en-US" sz="1600" i="0" dirty="0">
                <a:solidFill>
                  <a:srgbClr val="FF0000"/>
                </a:solidFill>
                <a:effectLst/>
                <a:latin typeface="+mn-ea"/>
              </a:rPr>
              <a:t>知识精粹、习题详解、考研真题</a:t>
            </a:r>
            <a:r>
              <a:rPr lang="en-US" altLang="zh-CN" sz="1600" i="0" dirty="0">
                <a:solidFill>
                  <a:srgbClr val="FF0000"/>
                </a:solidFill>
                <a:effectLst/>
                <a:latin typeface="+mn-ea"/>
              </a:rPr>
              <a:t>. </a:t>
            </a:r>
            <a:r>
              <a:rPr lang="zh-CN" altLang="en-US" sz="1600" i="0" dirty="0">
                <a:solidFill>
                  <a:srgbClr val="FF0000"/>
                </a:solidFill>
                <a:effectLst/>
                <a:latin typeface="+mn-ea"/>
              </a:rPr>
              <a:t>北京：化工出版社，</a:t>
            </a:r>
            <a:r>
              <a:rPr lang="en-US" altLang="zh-CN" sz="1600" i="0" dirty="0">
                <a:solidFill>
                  <a:srgbClr val="FF0000"/>
                </a:solidFill>
                <a:effectLst/>
                <a:latin typeface="+mn-ea"/>
              </a:rPr>
              <a:t>2017</a:t>
            </a:r>
            <a:r>
              <a:rPr lang="zh-CN" altLang="en-US" sz="1600" i="0" dirty="0">
                <a:solidFill>
                  <a:srgbClr val="FF0000"/>
                </a:solidFill>
                <a:effectLst/>
                <a:latin typeface="+mn-ea"/>
              </a:rPr>
              <a:t>年</a:t>
            </a:r>
            <a:r>
              <a:rPr lang="en-US" altLang="zh-CN" sz="1600" i="0" dirty="0">
                <a:solidFill>
                  <a:srgbClr val="FF0000"/>
                </a:solidFill>
                <a:effectLst/>
                <a:latin typeface="+mn-ea"/>
              </a:rPr>
              <a:t>11</a:t>
            </a:r>
            <a:r>
              <a:rPr lang="zh-CN" altLang="en-US" sz="1600" i="0" dirty="0">
                <a:solidFill>
                  <a:srgbClr val="FF0000"/>
                </a:solidFill>
                <a:effectLst/>
                <a:latin typeface="+mn-ea"/>
              </a:rPr>
              <a:t>月</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4</a:t>
            </a:r>
            <a:r>
              <a:rPr lang="zh-CN" altLang="en-US" sz="1600" i="0" dirty="0">
                <a:solidFill>
                  <a:srgbClr val="FF0000"/>
                </a:solidFill>
                <a:effectLst/>
                <a:latin typeface="+mn-ea"/>
              </a:rPr>
              <a:t>） 胡寿松主编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a:t>
            </a:r>
            <a:r>
              <a:rPr lang="en-US" altLang="zh-CN" sz="1600" i="0" dirty="0">
                <a:solidFill>
                  <a:srgbClr val="FF0000"/>
                </a:solidFill>
                <a:effectLst/>
                <a:latin typeface="+mn-ea"/>
              </a:rPr>
              <a:t>. </a:t>
            </a:r>
            <a:r>
              <a:rPr lang="zh-CN" altLang="en-US" sz="1600" i="0" dirty="0">
                <a:solidFill>
                  <a:srgbClr val="FF0000"/>
                </a:solidFill>
                <a:effectLst/>
                <a:latin typeface="+mn-ea"/>
              </a:rPr>
              <a:t>科学出版社</a:t>
            </a:r>
            <a:endParaRPr lang="zh-CN" altLang="en-US" sz="1600" dirty="0">
              <a:solidFill>
                <a:srgbClr val="FF0000"/>
              </a:solidFill>
              <a:latin typeface="+mn-ea"/>
            </a:endParaRPr>
          </a:p>
        </p:txBody>
      </p:sp>
      <p:cxnSp>
        <p:nvCxnSpPr>
          <p:cNvPr id="3" name="直接连接符 2">
            <a:extLst>
              <a:ext uri="{FF2B5EF4-FFF2-40B4-BE49-F238E27FC236}">
                <a16:creationId xmlns:a16="http://schemas.microsoft.com/office/drawing/2014/main" id="{16D97F66-664F-4ACD-929E-1CB2FB8948B2}"/>
              </a:ext>
            </a:extLst>
          </p:cNvPr>
          <p:cNvCxnSpPr>
            <a:cxnSpLocks/>
          </p:cNvCxnSpPr>
          <p:nvPr/>
        </p:nvCxnSpPr>
        <p:spPr>
          <a:xfrm flipH="1">
            <a:off x="6091532" y="1501162"/>
            <a:ext cx="1" cy="482792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C8DD715-E4F7-4C2B-9A13-53101D720873}"/>
              </a:ext>
            </a:extLst>
          </p:cNvPr>
          <p:cNvSpPr txBox="1"/>
          <p:nvPr/>
        </p:nvSpPr>
        <p:spPr>
          <a:xfrm>
            <a:off x="5557498" y="537883"/>
            <a:ext cx="4493908"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Tree>
    <p:extLst>
      <p:ext uri="{BB962C8B-B14F-4D97-AF65-F5344CB8AC3E}">
        <p14:creationId xmlns:p14="http://schemas.microsoft.com/office/powerpoint/2010/main" val="148915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839204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分叉三：考人工智能方向？（相关院校较少）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591301" y="1802149"/>
            <a:ext cx="9386395" cy="673005"/>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华中科技大学 业务课二：</a:t>
            </a:r>
            <a:r>
              <a:rPr lang="zh-CN" altLang="en-US" sz="2800" dirty="0">
                <a:solidFill>
                  <a:srgbClr val="FF0000"/>
                </a:solidFill>
              </a:rPr>
              <a:t>数据结构与模式识别</a:t>
            </a:r>
            <a:r>
              <a:rPr lang="en-US" altLang="zh-CN" sz="2800" dirty="0">
                <a:solidFill>
                  <a:srgbClr val="FF0000"/>
                </a:solidFill>
              </a:rPr>
              <a:t>【832】</a:t>
            </a:r>
          </a:p>
        </p:txBody>
      </p:sp>
      <p:sp>
        <p:nvSpPr>
          <p:cNvPr id="10" name="文本框 9">
            <a:extLst>
              <a:ext uri="{FF2B5EF4-FFF2-40B4-BE49-F238E27FC236}">
                <a16:creationId xmlns:a16="http://schemas.microsoft.com/office/drawing/2014/main" id="{72179976-CFF1-4837-8CAE-B43CEBDF64A0}"/>
              </a:ext>
            </a:extLst>
          </p:cNvPr>
          <p:cNvSpPr txBox="1"/>
          <p:nvPr/>
        </p:nvSpPr>
        <p:spPr>
          <a:xfrm>
            <a:off x="1315531" y="3140235"/>
            <a:ext cx="4117080" cy="1754326"/>
          </a:xfrm>
          <a:prstGeom prst="rect">
            <a:avLst/>
          </a:prstGeom>
          <a:noFill/>
        </p:spPr>
        <p:txBody>
          <a:bodyPr wrap="square">
            <a:spAutoFit/>
          </a:bodyPr>
          <a:lstStyle/>
          <a:p>
            <a:r>
              <a:rPr lang="zh-CN" altLang="en-US" i="0" dirty="0">
                <a:solidFill>
                  <a:srgbClr val="FF0000"/>
                </a:solidFill>
                <a:effectLst/>
                <a:latin typeface="+mn-ea"/>
              </a:rPr>
              <a:t>参考书目：</a:t>
            </a:r>
            <a:endParaRPr lang="en-US" altLang="zh-CN" i="0" dirty="0">
              <a:solidFill>
                <a:srgbClr val="FF0000"/>
              </a:solidFill>
              <a:effectLst/>
              <a:latin typeface="+mn-ea"/>
            </a:endParaRPr>
          </a:p>
          <a:p>
            <a:r>
              <a:rPr lang="zh-CN" altLang="en-US" i="0" dirty="0">
                <a:solidFill>
                  <a:srgbClr val="FF0000"/>
                </a:solidFill>
                <a:effectLst/>
                <a:latin typeface="+mn-ea"/>
              </a:rPr>
              <a:t>（一） 严蔚敏、吴伟民编著</a:t>
            </a:r>
            <a:r>
              <a:rPr lang="en-US" altLang="zh-CN" i="0" dirty="0">
                <a:solidFill>
                  <a:srgbClr val="FF0000"/>
                </a:solidFill>
                <a:effectLst/>
                <a:latin typeface="+mn-ea"/>
              </a:rPr>
              <a:t>. </a:t>
            </a:r>
            <a:r>
              <a:rPr lang="zh-CN" altLang="en-US" i="0" dirty="0">
                <a:solidFill>
                  <a:srgbClr val="FF0000"/>
                </a:solidFill>
                <a:effectLst/>
                <a:latin typeface="+mn-ea"/>
              </a:rPr>
              <a:t>数据结构（</a:t>
            </a:r>
            <a:r>
              <a:rPr lang="en-US" altLang="zh-CN" i="0" dirty="0">
                <a:solidFill>
                  <a:srgbClr val="FF0000"/>
                </a:solidFill>
                <a:effectLst/>
                <a:latin typeface="+mn-ea"/>
              </a:rPr>
              <a:t>C </a:t>
            </a:r>
            <a:r>
              <a:rPr lang="zh-CN" altLang="en-US" i="0" dirty="0">
                <a:solidFill>
                  <a:srgbClr val="FF0000"/>
                </a:solidFill>
                <a:effectLst/>
                <a:latin typeface="+mn-ea"/>
              </a:rPr>
              <a:t>语言版）</a:t>
            </a:r>
            <a:r>
              <a:rPr lang="en-US" altLang="zh-CN" i="0" dirty="0">
                <a:solidFill>
                  <a:srgbClr val="FF0000"/>
                </a:solidFill>
                <a:effectLst/>
                <a:latin typeface="+mn-ea"/>
              </a:rPr>
              <a:t>. </a:t>
            </a:r>
            <a:r>
              <a:rPr lang="zh-CN" altLang="en-US" i="0" dirty="0">
                <a:solidFill>
                  <a:srgbClr val="FF0000"/>
                </a:solidFill>
                <a:effectLst/>
                <a:latin typeface="+mn-ea"/>
              </a:rPr>
              <a:t>清华大学出版社</a:t>
            </a:r>
            <a:endParaRPr lang="en-US" altLang="zh-CN" i="0" dirty="0">
              <a:solidFill>
                <a:srgbClr val="FF0000"/>
              </a:solidFill>
              <a:effectLst/>
              <a:latin typeface="+mn-ea"/>
            </a:endParaRPr>
          </a:p>
          <a:p>
            <a:r>
              <a:rPr lang="zh-CN" altLang="en-US" i="0" dirty="0">
                <a:solidFill>
                  <a:srgbClr val="FF0000"/>
                </a:solidFill>
                <a:effectLst/>
                <a:latin typeface="+mn-ea"/>
              </a:rPr>
              <a:t>（二） 张学工、汪小我编著</a:t>
            </a:r>
            <a:r>
              <a:rPr lang="en-US" altLang="zh-CN" i="0" dirty="0">
                <a:solidFill>
                  <a:srgbClr val="FF0000"/>
                </a:solidFill>
                <a:effectLst/>
                <a:latin typeface="+mn-ea"/>
              </a:rPr>
              <a:t>. </a:t>
            </a:r>
            <a:r>
              <a:rPr lang="zh-CN" altLang="en-US" i="0" dirty="0">
                <a:solidFill>
                  <a:srgbClr val="FF0000"/>
                </a:solidFill>
                <a:effectLst/>
                <a:latin typeface="+mn-ea"/>
              </a:rPr>
              <a:t>模式识别：模式识别与机器学习（第</a:t>
            </a:r>
            <a:r>
              <a:rPr lang="en-US" altLang="zh-CN" i="0" dirty="0">
                <a:solidFill>
                  <a:srgbClr val="FF0000"/>
                </a:solidFill>
                <a:effectLst/>
                <a:latin typeface="+mn-ea"/>
              </a:rPr>
              <a:t>4 </a:t>
            </a:r>
            <a:r>
              <a:rPr lang="zh-CN" altLang="en-US" i="0" dirty="0">
                <a:solidFill>
                  <a:srgbClr val="FF0000"/>
                </a:solidFill>
                <a:effectLst/>
                <a:latin typeface="+mn-ea"/>
              </a:rPr>
              <a:t>版）</a:t>
            </a:r>
            <a:r>
              <a:rPr lang="en-US" altLang="zh-CN" i="0" dirty="0">
                <a:solidFill>
                  <a:srgbClr val="FF0000"/>
                </a:solidFill>
                <a:effectLst/>
                <a:latin typeface="+mn-ea"/>
              </a:rPr>
              <a:t>. </a:t>
            </a:r>
            <a:r>
              <a:rPr lang="zh-CN" altLang="en-US" i="0" dirty="0">
                <a:solidFill>
                  <a:srgbClr val="FF0000"/>
                </a:solidFill>
                <a:effectLst/>
                <a:latin typeface="+mn-ea"/>
              </a:rPr>
              <a:t>清华大学出版社</a:t>
            </a:r>
            <a:endParaRPr lang="zh-CN" altLang="en-US" dirty="0">
              <a:solidFill>
                <a:srgbClr val="FF0000"/>
              </a:solidFill>
              <a:latin typeface="+mn-ea"/>
            </a:endParaRPr>
          </a:p>
        </p:txBody>
      </p:sp>
      <p:sp>
        <p:nvSpPr>
          <p:cNvPr id="13" name="文本框 12">
            <a:extLst>
              <a:ext uri="{FF2B5EF4-FFF2-40B4-BE49-F238E27FC236}">
                <a16:creationId xmlns:a16="http://schemas.microsoft.com/office/drawing/2014/main" id="{2E8D2D42-9092-4514-94BE-9C7D1DE3E645}"/>
              </a:ext>
            </a:extLst>
          </p:cNvPr>
          <p:cNvSpPr txBox="1"/>
          <p:nvPr/>
        </p:nvSpPr>
        <p:spPr>
          <a:xfrm>
            <a:off x="8540774" y="749402"/>
            <a:ext cx="3429553"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
        <p:nvSpPr>
          <p:cNvPr id="15" name="文本框 14">
            <a:extLst>
              <a:ext uri="{FF2B5EF4-FFF2-40B4-BE49-F238E27FC236}">
                <a16:creationId xmlns:a16="http://schemas.microsoft.com/office/drawing/2014/main" id="{5056751A-BA44-4376-BAF3-7D271F7EA23A}"/>
              </a:ext>
            </a:extLst>
          </p:cNvPr>
          <p:cNvSpPr txBox="1"/>
          <p:nvPr/>
        </p:nvSpPr>
        <p:spPr>
          <a:xfrm>
            <a:off x="1429376" y="2535952"/>
            <a:ext cx="9163782" cy="369332"/>
          </a:xfrm>
          <a:prstGeom prst="rect">
            <a:avLst/>
          </a:prstGeom>
          <a:noFill/>
        </p:spPr>
        <p:txBody>
          <a:bodyPr wrap="square">
            <a:spAutoFit/>
          </a:bodyPr>
          <a:lstStyle/>
          <a:p>
            <a:r>
              <a:rPr lang="zh-CN" altLang="en-US" dirty="0">
                <a:hlinkClick r:id="rId2"/>
              </a:rPr>
              <a:t>https://static.kaoyan.cn/file/2024/10/12/dc4a36ab6131de7e02aec60204fc293d.pdf</a:t>
            </a:r>
            <a:endParaRPr lang="en-US" altLang="zh-CN" dirty="0"/>
          </a:p>
        </p:txBody>
      </p:sp>
      <p:sp>
        <p:nvSpPr>
          <p:cNvPr id="17" name="文本框 16">
            <a:extLst>
              <a:ext uri="{FF2B5EF4-FFF2-40B4-BE49-F238E27FC236}">
                <a16:creationId xmlns:a16="http://schemas.microsoft.com/office/drawing/2014/main" id="{00DB24D7-38CC-431D-8066-8FE82962F41E}"/>
              </a:ext>
            </a:extLst>
          </p:cNvPr>
          <p:cNvSpPr txBox="1"/>
          <p:nvPr/>
        </p:nvSpPr>
        <p:spPr>
          <a:xfrm>
            <a:off x="448407" y="1334177"/>
            <a:ext cx="9672185" cy="369332"/>
          </a:xfrm>
          <a:prstGeom prst="rect">
            <a:avLst/>
          </a:prstGeom>
          <a:noFill/>
        </p:spPr>
        <p:txBody>
          <a:bodyPr wrap="square">
            <a:spAutoFit/>
          </a:bodyPr>
          <a:lstStyle/>
          <a:p>
            <a:r>
              <a:rPr lang="en-US" altLang="zh-CN" dirty="0"/>
              <a:t>【</a:t>
            </a:r>
            <a:r>
              <a:rPr lang="zh-CN" altLang="en-US" dirty="0"/>
              <a:t>知乎</a:t>
            </a:r>
            <a:r>
              <a:rPr lang="en-US" altLang="zh-CN" dirty="0"/>
              <a:t>】985</a:t>
            </a:r>
            <a:r>
              <a:rPr lang="zh-CN" altLang="en-US" dirty="0"/>
              <a:t>、</a:t>
            </a:r>
            <a:r>
              <a:rPr lang="en-US" altLang="zh-CN" dirty="0"/>
              <a:t>211</a:t>
            </a:r>
            <a:r>
              <a:rPr lang="zh-CN" altLang="en-US" dirty="0"/>
              <a:t>人工智能专业院校考情汇总</a:t>
            </a:r>
            <a:r>
              <a:rPr lang="en-US" altLang="zh-CN" dirty="0"/>
              <a:t> </a:t>
            </a:r>
            <a:r>
              <a:rPr lang="en-US" altLang="zh-CN" dirty="0">
                <a:hlinkClick r:id="rId3"/>
              </a:rPr>
              <a:t>https://zhuanlan.zhihu.com/p/617428670</a:t>
            </a:r>
            <a:endParaRPr lang="en-US" altLang="zh-CN" dirty="0"/>
          </a:p>
        </p:txBody>
      </p:sp>
      <p:pic>
        <p:nvPicPr>
          <p:cNvPr id="18" name="图片 17">
            <a:extLst>
              <a:ext uri="{FF2B5EF4-FFF2-40B4-BE49-F238E27FC236}">
                <a16:creationId xmlns:a16="http://schemas.microsoft.com/office/drawing/2014/main" id="{C7D963AF-35AE-44DB-91AD-6DE97DDB00BB}"/>
              </a:ext>
            </a:extLst>
          </p:cNvPr>
          <p:cNvPicPr>
            <a:picLocks noChangeAspect="1"/>
          </p:cNvPicPr>
          <p:nvPr/>
        </p:nvPicPr>
        <p:blipFill rotWithShape="1">
          <a:blip r:embed="rId4"/>
          <a:srcRect l="44811"/>
          <a:stretch/>
        </p:blipFill>
        <p:spPr>
          <a:xfrm>
            <a:off x="6665600" y="3258728"/>
            <a:ext cx="2203120" cy="3072305"/>
          </a:xfrm>
          <a:prstGeom prst="rect">
            <a:avLst/>
          </a:prstGeom>
        </p:spPr>
      </p:pic>
      <p:pic>
        <p:nvPicPr>
          <p:cNvPr id="19" name="图片 18">
            <a:extLst>
              <a:ext uri="{FF2B5EF4-FFF2-40B4-BE49-F238E27FC236}">
                <a16:creationId xmlns:a16="http://schemas.microsoft.com/office/drawing/2014/main" id="{66AE434C-C114-47ED-841C-43C5D7009705}"/>
              </a:ext>
            </a:extLst>
          </p:cNvPr>
          <p:cNvPicPr>
            <a:picLocks noChangeAspect="1"/>
          </p:cNvPicPr>
          <p:nvPr/>
        </p:nvPicPr>
        <p:blipFill rotWithShape="1">
          <a:blip r:embed="rId5"/>
          <a:srcRect l="2907"/>
          <a:stretch/>
        </p:blipFill>
        <p:spPr>
          <a:xfrm>
            <a:off x="8540774" y="3028394"/>
            <a:ext cx="2154706" cy="3302639"/>
          </a:xfrm>
          <a:prstGeom prst="rect">
            <a:avLst/>
          </a:prstGeom>
        </p:spPr>
      </p:pic>
    </p:spTree>
    <p:extLst>
      <p:ext uri="{BB962C8B-B14F-4D97-AF65-F5344CB8AC3E}">
        <p14:creationId xmlns:p14="http://schemas.microsoft.com/office/powerpoint/2010/main" val="12185796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304</TotalTime>
  <Words>2724</Words>
  <Application>Microsoft Office PowerPoint</Application>
  <PresentationFormat>宽屏</PresentationFormat>
  <Paragraphs>292</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12</vt:i4>
      </vt:variant>
    </vt:vector>
  </HeadingPairs>
  <TitlesOfParts>
    <vt:vector size="28" baseType="lpstr">
      <vt:lpstr>黑体</vt:lpstr>
      <vt:lpstr>宋体</vt:lpstr>
      <vt:lpstr>Wingdings 3</vt:lpstr>
      <vt:lpstr>Segoe UI</vt:lpstr>
      <vt:lpstr>等线</vt:lpstr>
      <vt:lpstr>仿宋</vt:lpstr>
      <vt:lpstr>华文中宋</vt:lpstr>
      <vt:lpstr>等线 Light</vt:lpstr>
      <vt:lpstr>Tw Cen MT</vt:lpstr>
      <vt:lpstr>方正大标宋简体</vt:lpstr>
      <vt:lpstr>Tw Cen MT Condensed</vt:lpstr>
      <vt:lpstr>Aa福禄榜书</vt:lpstr>
      <vt:lpstr>Arial</vt:lpstr>
      <vt:lpstr>Wingdings</vt:lpstr>
      <vt:lpstr>Office 主题​​</vt:lpstr>
      <vt:lpstr>积分</vt:lpstr>
      <vt:lpstr>HDU智科专业考研指引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智科专业考研具体落实</dc:title>
  <dc:creator>Shiro Arisu</dc:creator>
  <cp:lastModifiedBy>Shiro Arisu</cp:lastModifiedBy>
  <cp:revision>228</cp:revision>
  <dcterms:created xsi:type="dcterms:W3CDTF">2024-12-28T04:53:37Z</dcterms:created>
  <dcterms:modified xsi:type="dcterms:W3CDTF">2025-03-24T14:29:27Z</dcterms:modified>
</cp:coreProperties>
</file>