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6"/>
  </p:notesMasterIdLst>
  <p:sldIdLst>
    <p:sldId id="345" r:id="rId2"/>
    <p:sldId id="346" r:id="rId3"/>
    <p:sldId id="348" r:id="rId4"/>
    <p:sldId id="417" r:id="rId5"/>
    <p:sldId id="389" r:id="rId6"/>
    <p:sldId id="391" r:id="rId7"/>
    <p:sldId id="392" r:id="rId8"/>
    <p:sldId id="393" r:id="rId9"/>
    <p:sldId id="396" r:id="rId10"/>
    <p:sldId id="415" r:id="rId11"/>
    <p:sldId id="397" r:id="rId12"/>
    <p:sldId id="399" r:id="rId13"/>
    <p:sldId id="416" r:id="rId14"/>
    <p:sldId id="401" r:id="rId15"/>
    <p:sldId id="402" r:id="rId16"/>
    <p:sldId id="403" r:id="rId17"/>
    <p:sldId id="404" r:id="rId18"/>
    <p:sldId id="405" r:id="rId19"/>
    <p:sldId id="406" r:id="rId20"/>
    <p:sldId id="407" r:id="rId21"/>
    <p:sldId id="409" r:id="rId22"/>
    <p:sldId id="410" r:id="rId23"/>
    <p:sldId id="411" r:id="rId24"/>
    <p:sldId id="412" r:id="rId25"/>
    <p:sldId id="413" r:id="rId26"/>
    <p:sldId id="414" r:id="rId27"/>
    <p:sldId id="419" r:id="rId28"/>
    <p:sldId id="420" r:id="rId29"/>
    <p:sldId id="421" r:id="rId30"/>
    <p:sldId id="422" r:id="rId31"/>
    <p:sldId id="423" r:id="rId32"/>
    <p:sldId id="424" r:id="rId33"/>
    <p:sldId id="425" r:id="rId34"/>
    <p:sldId id="426" r:id="rId35"/>
    <p:sldId id="427" r:id="rId36"/>
    <p:sldId id="428" r:id="rId37"/>
    <p:sldId id="429" r:id="rId38"/>
    <p:sldId id="430" r:id="rId39"/>
    <p:sldId id="431" r:id="rId40"/>
    <p:sldId id="433" r:id="rId41"/>
    <p:sldId id="434" r:id="rId42"/>
    <p:sldId id="435" r:id="rId43"/>
    <p:sldId id="436" r:id="rId44"/>
    <p:sldId id="479" r:id="rId45"/>
    <p:sldId id="438" r:id="rId46"/>
    <p:sldId id="480" r:id="rId47"/>
    <p:sldId id="481" r:id="rId48"/>
    <p:sldId id="437" r:id="rId49"/>
    <p:sldId id="482" r:id="rId50"/>
    <p:sldId id="441" r:id="rId51"/>
    <p:sldId id="447" r:id="rId52"/>
    <p:sldId id="448" r:id="rId53"/>
    <p:sldId id="449" r:id="rId54"/>
    <p:sldId id="450" r:id="rId55"/>
    <p:sldId id="451" r:id="rId56"/>
    <p:sldId id="452" r:id="rId57"/>
    <p:sldId id="453" r:id="rId58"/>
    <p:sldId id="454" r:id="rId59"/>
    <p:sldId id="455" r:id="rId60"/>
    <p:sldId id="457" r:id="rId61"/>
    <p:sldId id="456" r:id="rId62"/>
    <p:sldId id="483" r:id="rId63"/>
    <p:sldId id="459" r:id="rId64"/>
    <p:sldId id="484" r:id="rId65"/>
    <p:sldId id="460" r:id="rId66"/>
    <p:sldId id="461" r:id="rId67"/>
    <p:sldId id="462" r:id="rId68"/>
    <p:sldId id="381" r:id="rId69"/>
    <p:sldId id="464" r:id="rId70"/>
    <p:sldId id="463" r:id="rId71"/>
    <p:sldId id="465" r:id="rId72"/>
    <p:sldId id="466" r:id="rId73"/>
    <p:sldId id="467" r:id="rId74"/>
    <p:sldId id="468" r:id="rId75"/>
    <p:sldId id="469" r:id="rId76"/>
    <p:sldId id="470" r:id="rId77"/>
    <p:sldId id="471" r:id="rId78"/>
    <p:sldId id="473" r:id="rId79"/>
    <p:sldId id="472" r:id="rId80"/>
    <p:sldId id="474" r:id="rId81"/>
    <p:sldId id="475" r:id="rId82"/>
    <p:sldId id="476" r:id="rId83"/>
    <p:sldId id="477" r:id="rId84"/>
    <p:sldId id="478" r:id="rId8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67" y="2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F188ED-88DF-46A8-BCA0-B658089B2926}" type="datetimeFigureOut">
              <a:rPr lang="zh-CN" altLang="en-US" smtClean="0"/>
              <a:t>2018/11/11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3CC6E9-7859-4ECC-8CB9-6714297CC01B}" type="slidenum">
              <a:rPr lang="zh-CN" altLang="en-US" smtClean="0"/>
              <a:t>‹#›</a:t>
            </a:fld>
            <a:endParaRPr lang="zh-CN" altLang="en-US"/>
          </a:p>
        </p:txBody>
      </p:sp>
    </p:spTree>
    <p:extLst>
      <p:ext uri="{BB962C8B-B14F-4D97-AF65-F5344CB8AC3E}">
        <p14:creationId xmlns:p14="http://schemas.microsoft.com/office/powerpoint/2010/main" val="1788552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3CC6E9-7859-4ECC-8CB9-6714297CC01B}" type="slidenum">
              <a:rPr lang="zh-CN" altLang="en-US" smtClean="0"/>
              <a:t>21</a:t>
            </a:fld>
            <a:endParaRPr lang="zh-CN" altLang="en-US"/>
          </a:p>
        </p:txBody>
      </p:sp>
    </p:spTree>
    <p:extLst>
      <p:ext uri="{BB962C8B-B14F-4D97-AF65-F5344CB8AC3E}">
        <p14:creationId xmlns:p14="http://schemas.microsoft.com/office/powerpoint/2010/main" val="344360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3CC6E9-7859-4ECC-8CB9-6714297CC01B}" type="slidenum">
              <a:rPr lang="zh-CN" altLang="en-US" smtClean="0"/>
              <a:t>41</a:t>
            </a:fld>
            <a:endParaRPr lang="zh-CN" altLang="en-US"/>
          </a:p>
        </p:txBody>
      </p:sp>
    </p:spTree>
    <p:extLst>
      <p:ext uri="{BB962C8B-B14F-4D97-AF65-F5344CB8AC3E}">
        <p14:creationId xmlns:p14="http://schemas.microsoft.com/office/powerpoint/2010/main" val="20877468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3CC6E9-7859-4ECC-8CB9-6714297CC01B}" type="slidenum">
              <a:rPr lang="zh-CN" altLang="en-US" smtClean="0"/>
              <a:t>42</a:t>
            </a:fld>
            <a:endParaRPr lang="zh-CN" altLang="en-US"/>
          </a:p>
        </p:txBody>
      </p:sp>
    </p:spTree>
    <p:extLst>
      <p:ext uri="{BB962C8B-B14F-4D97-AF65-F5344CB8AC3E}">
        <p14:creationId xmlns:p14="http://schemas.microsoft.com/office/powerpoint/2010/main" val="3474432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3CC6E9-7859-4ECC-8CB9-6714297CC01B}" type="slidenum">
              <a:rPr lang="zh-CN" altLang="en-US" smtClean="0"/>
              <a:t>43</a:t>
            </a:fld>
            <a:endParaRPr lang="zh-CN" altLang="en-US"/>
          </a:p>
        </p:txBody>
      </p:sp>
    </p:spTree>
    <p:extLst>
      <p:ext uri="{BB962C8B-B14F-4D97-AF65-F5344CB8AC3E}">
        <p14:creationId xmlns:p14="http://schemas.microsoft.com/office/powerpoint/2010/main" val="2370297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3CC6E9-7859-4ECC-8CB9-6714297CC01B}" type="slidenum">
              <a:rPr lang="zh-CN" altLang="en-US" smtClean="0"/>
              <a:t>44</a:t>
            </a:fld>
            <a:endParaRPr lang="zh-CN" altLang="en-US"/>
          </a:p>
        </p:txBody>
      </p:sp>
    </p:spTree>
    <p:extLst>
      <p:ext uri="{BB962C8B-B14F-4D97-AF65-F5344CB8AC3E}">
        <p14:creationId xmlns:p14="http://schemas.microsoft.com/office/powerpoint/2010/main" val="3499972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3CC6E9-7859-4ECC-8CB9-6714297CC01B}" type="slidenum">
              <a:rPr lang="zh-CN" altLang="en-US" smtClean="0"/>
              <a:t>45</a:t>
            </a:fld>
            <a:endParaRPr lang="zh-CN" altLang="en-US"/>
          </a:p>
        </p:txBody>
      </p:sp>
    </p:spTree>
    <p:extLst>
      <p:ext uri="{BB962C8B-B14F-4D97-AF65-F5344CB8AC3E}">
        <p14:creationId xmlns:p14="http://schemas.microsoft.com/office/powerpoint/2010/main" val="2321345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3CC6E9-7859-4ECC-8CB9-6714297CC01B}" type="slidenum">
              <a:rPr lang="zh-CN" altLang="en-US" smtClean="0"/>
              <a:t>46</a:t>
            </a:fld>
            <a:endParaRPr lang="zh-CN" altLang="en-US"/>
          </a:p>
        </p:txBody>
      </p:sp>
    </p:spTree>
    <p:extLst>
      <p:ext uri="{BB962C8B-B14F-4D97-AF65-F5344CB8AC3E}">
        <p14:creationId xmlns:p14="http://schemas.microsoft.com/office/powerpoint/2010/main" val="7773857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3CC6E9-7859-4ECC-8CB9-6714297CC01B}" type="slidenum">
              <a:rPr lang="zh-CN" altLang="en-US" smtClean="0"/>
              <a:t>47</a:t>
            </a:fld>
            <a:endParaRPr lang="zh-CN" altLang="en-US"/>
          </a:p>
        </p:txBody>
      </p:sp>
    </p:spTree>
    <p:extLst>
      <p:ext uri="{BB962C8B-B14F-4D97-AF65-F5344CB8AC3E}">
        <p14:creationId xmlns:p14="http://schemas.microsoft.com/office/powerpoint/2010/main" val="1521310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3CC6E9-7859-4ECC-8CB9-6714297CC01B}" type="slidenum">
              <a:rPr lang="zh-CN" altLang="en-US" smtClean="0"/>
              <a:t>48</a:t>
            </a:fld>
            <a:endParaRPr lang="zh-CN" altLang="en-US"/>
          </a:p>
        </p:txBody>
      </p:sp>
    </p:spTree>
    <p:extLst>
      <p:ext uri="{BB962C8B-B14F-4D97-AF65-F5344CB8AC3E}">
        <p14:creationId xmlns:p14="http://schemas.microsoft.com/office/powerpoint/2010/main" val="386939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3CC6E9-7859-4ECC-8CB9-6714297CC01B}" type="slidenum">
              <a:rPr lang="zh-CN" altLang="en-US" smtClean="0"/>
              <a:t>49</a:t>
            </a:fld>
            <a:endParaRPr lang="zh-CN" altLang="en-US"/>
          </a:p>
        </p:txBody>
      </p:sp>
    </p:spTree>
    <p:extLst>
      <p:ext uri="{BB962C8B-B14F-4D97-AF65-F5344CB8AC3E}">
        <p14:creationId xmlns:p14="http://schemas.microsoft.com/office/powerpoint/2010/main" val="42007491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3CC6E9-7859-4ECC-8CB9-6714297CC01B}" type="slidenum">
              <a:rPr lang="zh-CN" altLang="en-US" smtClean="0"/>
              <a:t>50</a:t>
            </a:fld>
            <a:endParaRPr lang="zh-CN" altLang="en-US"/>
          </a:p>
        </p:txBody>
      </p:sp>
    </p:spTree>
    <p:extLst>
      <p:ext uri="{BB962C8B-B14F-4D97-AF65-F5344CB8AC3E}">
        <p14:creationId xmlns:p14="http://schemas.microsoft.com/office/powerpoint/2010/main" val="2619527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3CC6E9-7859-4ECC-8CB9-6714297CC01B}" type="slidenum">
              <a:rPr lang="zh-CN" altLang="en-US" smtClean="0"/>
              <a:t>29</a:t>
            </a:fld>
            <a:endParaRPr lang="zh-CN" altLang="en-US"/>
          </a:p>
        </p:txBody>
      </p:sp>
    </p:spTree>
    <p:extLst>
      <p:ext uri="{BB962C8B-B14F-4D97-AF65-F5344CB8AC3E}">
        <p14:creationId xmlns:p14="http://schemas.microsoft.com/office/powerpoint/2010/main" val="13110231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3CC6E9-7859-4ECC-8CB9-6714297CC01B}" type="slidenum">
              <a:rPr lang="zh-CN" altLang="en-US" smtClean="0"/>
              <a:t>54</a:t>
            </a:fld>
            <a:endParaRPr lang="zh-CN" altLang="en-US"/>
          </a:p>
        </p:txBody>
      </p:sp>
    </p:spTree>
    <p:extLst>
      <p:ext uri="{BB962C8B-B14F-4D97-AF65-F5344CB8AC3E}">
        <p14:creationId xmlns:p14="http://schemas.microsoft.com/office/powerpoint/2010/main" val="15411347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3CC6E9-7859-4ECC-8CB9-6714297CC01B}" type="slidenum">
              <a:rPr lang="zh-CN" altLang="en-US" smtClean="0"/>
              <a:t>55</a:t>
            </a:fld>
            <a:endParaRPr lang="zh-CN" altLang="en-US"/>
          </a:p>
        </p:txBody>
      </p:sp>
    </p:spTree>
    <p:extLst>
      <p:ext uri="{BB962C8B-B14F-4D97-AF65-F5344CB8AC3E}">
        <p14:creationId xmlns:p14="http://schemas.microsoft.com/office/powerpoint/2010/main" val="30212821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3CC6E9-7859-4ECC-8CB9-6714297CC01B}" type="slidenum">
              <a:rPr lang="zh-CN" altLang="en-US" smtClean="0"/>
              <a:t>56</a:t>
            </a:fld>
            <a:endParaRPr lang="zh-CN" altLang="en-US"/>
          </a:p>
        </p:txBody>
      </p:sp>
    </p:spTree>
    <p:extLst>
      <p:ext uri="{BB962C8B-B14F-4D97-AF65-F5344CB8AC3E}">
        <p14:creationId xmlns:p14="http://schemas.microsoft.com/office/powerpoint/2010/main" val="745740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3CC6E9-7859-4ECC-8CB9-6714297CC01B}" type="slidenum">
              <a:rPr lang="zh-CN" altLang="en-US" smtClean="0"/>
              <a:t>57</a:t>
            </a:fld>
            <a:endParaRPr lang="zh-CN" altLang="en-US"/>
          </a:p>
        </p:txBody>
      </p:sp>
    </p:spTree>
    <p:extLst>
      <p:ext uri="{BB962C8B-B14F-4D97-AF65-F5344CB8AC3E}">
        <p14:creationId xmlns:p14="http://schemas.microsoft.com/office/powerpoint/2010/main" val="600764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3CC6E9-7859-4ECC-8CB9-6714297CC01B}" type="slidenum">
              <a:rPr lang="zh-CN" altLang="en-US" smtClean="0"/>
              <a:t>58</a:t>
            </a:fld>
            <a:endParaRPr lang="zh-CN" altLang="en-US"/>
          </a:p>
        </p:txBody>
      </p:sp>
    </p:spTree>
    <p:extLst>
      <p:ext uri="{BB962C8B-B14F-4D97-AF65-F5344CB8AC3E}">
        <p14:creationId xmlns:p14="http://schemas.microsoft.com/office/powerpoint/2010/main" val="41032425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3CC6E9-7859-4ECC-8CB9-6714297CC01B}" type="slidenum">
              <a:rPr lang="zh-CN" altLang="en-US" smtClean="0"/>
              <a:t>59</a:t>
            </a:fld>
            <a:endParaRPr lang="zh-CN" altLang="en-US"/>
          </a:p>
        </p:txBody>
      </p:sp>
    </p:spTree>
    <p:extLst>
      <p:ext uri="{BB962C8B-B14F-4D97-AF65-F5344CB8AC3E}">
        <p14:creationId xmlns:p14="http://schemas.microsoft.com/office/powerpoint/2010/main" val="24997555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3CC6E9-7859-4ECC-8CB9-6714297CC01B}" type="slidenum">
              <a:rPr lang="zh-CN" altLang="en-US" smtClean="0"/>
              <a:t>60</a:t>
            </a:fld>
            <a:endParaRPr lang="zh-CN" altLang="en-US"/>
          </a:p>
        </p:txBody>
      </p:sp>
    </p:spTree>
    <p:extLst>
      <p:ext uri="{BB962C8B-B14F-4D97-AF65-F5344CB8AC3E}">
        <p14:creationId xmlns:p14="http://schemas.microsoft.com/office/powerpoint/2010/main" val="33024531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3CC6E9-7859-4ECC-8CB9-6714297CC01B}" type="slidenum">
              <a:rPr lang="zh-CN" altLang="en-US" smtClean="0"/>
              <a:t>61</a:t>
            </a:fld>
            <a:endParaRPr lang="zh-CN" altLang="en-US"/>
          </a:p>
        </p:txBody>
      </p:sp>
    </p:spTree>
    <p:extLst>
      <p:ext uri="{BB962C8B-B14F-4D97-AF65-F5344CB8AC3E}">
        <p14:creationId xmlns:p14="http://schemas.microsoft.com/office/powerpoint/2010/main" val="36453287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3CC6E9-7859-4ECC-8CB9-6714297CC01B}" type="slidenum">
              <a:rPr lang="zh-CN" altLang="en-US" smtClean="0"/>
              <a:t>62</a:t>
            </a:fld>
            <a:endParaRPr lang="zh-CN" altLang="en-US"/>
          </a:p>
        </p:txBody>
      </p:sp>
    </p:spTree>
    <p:extLst>
      <p:ext uri="{BB962C8B-B14F-4D97-AF65-F5344CB8AC3E}">
        <p14:creationId xmlns:p14="http://schemas.microsoft.com/office/powerpoint/2010/main" val="37988649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3CC6E9-7859-4ECC-8CB9-6714297CC01B}" type="slidenum">
              <a:rPr lang="zh-CN" altLang="en-US" smtClean="0"/>
              <a:t>63</a:t>
            </a:fld>
            <a:endParaRPr lang="zh-CN" altLang="en-US"/>
          </a:p>
        </p:txBody>
      </p:sp>
    </p:spTree>
    <p:extLst>
      <p:ext uri="{BB962C8B-B14F-4D97-AF65-F5344CB8AC3E}">
        <p14:creationId xmlns:p14="http://schemas.microsoft.com/office/powerpoint/2010/main" val="2022272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3CC6E9-7859-4ECC-8CB9-6714297CC01B}" type="slidenum">
              <a:rPr lang="zh-CN" altLang="en-US" smtClean="0"/>
              <a:t>30</a:t>
            </a:fld>
            <a:endParaRPr lang="zh-CN" altLang="en-US"/>
          </a:p>
        </p:txBody>
      </p:sp>
    </p:spTree>
    <p:extLst>
      <p:ext uri="{BB962C8B-B14F-4D97-AF65-F5344CB8AC3E}">
        <p14:creationId xmlns:p14="http://schemas.microsoft.com/office/powerpoint/2010/main" val="22794990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3CC6E9-7859-4ECC-8CB9-6714297CC01B}" type="slidenum">
              <a:rPr lang="zh-CN" altLang="en-US" smtClean="0"/>
              <a:t>64</a:t>
            </a:fld>
            <a:endParaRPr lang="zh-CN" altLang="en-US"/>
          </a:p>
        </p:txBody>
      </p:sp>
    </p:spTree>
    <p:extLst>
      <p:ext uri="{BB962C8B-B14F-4D97-AF65-F5344CB8AC3E}">
        <p14:creationId xmlns:p14="http://schemas.microsoft.com/office/powerpoint/2010/main" val="13003979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3CC6E9-7859-4ECC-8CB9-6714297CC01B}" type="slidenum">
              <a:rPr lang="zh-CN" altLang="en-US" smtClean="0"/>
              <a:t>65</a:t>
            </a:fld>
            <a:endParaRPr lang="zh-CN" altLang="en-US"/>
          </a:p>
        </p:txBody>
      </p:sp>
    </p:spTree>
    <p:extLst>
      <p:ext uri="{BB962C8B-B14F-4D97-AF65-F5344CB8AC3E}">
        <p14:creationId xmlns:p14="http://schemas.microsoft.com/office/powerpoint/2010/main" val="28181337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3CC6E9-7859-4ECC-8CB9-6714297CC01B}" type="slidenum">
              <a:rPr lang="zh-CN" altLang="en-US" smtClean="0"/>
              <a:t>66</a:t>
            </a:fld>
            <a:endParaRPr lang="zh-CN" altLang="en-US"/>
          </a:p>
        </p:txBody>
      </p:sp>
    </p:spTree>
    <p:extLst>
      <p:ext uri="{BB962C8B-B14F-4D97-AF65-F5344CB8AC3E}">
        <p14:creationId xmlns:p14="http://schemas.microsoft.com/office/powerpoint/2010/main" val="40511175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3CC6E9-7859-4ECC-8CB9-6714297CC01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902548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3CC6E9-7859-4ECC-8CB9-6714297CC01B}" type="slidenum">
              <a:rPr lang="zh-CN" altLang="en-US" smtClean="0"/>
              <a:t>69</a:t>
            </a:fld>
            <a:endParaRPr lang="zh-CN" altLang="en-US"/>
          </a:p>
        </p:txBody>
      </p:sp>
    </p:spTree>
    <p:extLst>
      <p:ext uri="{BB962C8B-B14F-4D97-AF65-F5344CB8AC3E}">
        <p14:creationId xmlns:p14="http://schemas.microsoft.com/office/powerpoint/2010/main" val="15116846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3CC6E9-7859-4ECC-8CB9-6714297CC01B}" type="slidenum">
              <a:rPr lang="zh-CN" altLang="en-US" smtClean="0"/>
              <a:t>70</a:t>
            </a:fld>
            <a:endParaRPr lang="zh-CN" altLang="en-US"/>
          </a:p>
        </p:txBody>
      </p:sp>
    </p:spTree>
    <p:extLst>
      <p:ext uri="{BB962C8B-B14F-4D97-AF65-F5344CB8AC3E}">
        <p14:creationId xmlns:p14="http://schemas.microsoft.com/office/powerpoint/2010/main" val="26940421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3CC6E9-7859-4ECC-8CB9-6714297CC01B}" type="slidenum">
              <a:rPr lang="zh-CN" altLang="en-US" smtClean="0"/>
              <a:t>71</a:t>
            </a:fld>
            <a:endParaRPr lang="zh-CN" altLang="en-US"/>
          </a:p>
        </p:txBody>
      </p:sp>
    </p:spTree>
    <p:extLst>
      <p:ext uri="{BB962C8B-B14F-4D97-AF65-F5344CB8AC3E}">
        <p14:creationId xmlns:p14="http://schemas.microsoft.com/office/powerpoint/2010/main" val="3813046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3CC6E9-7859-4ECC-8CB9-6714297CC01B}" type="slidenum">
              <a:rPr lang="zh-CN" altLang="en-US" smtClean="0"/>
              <a:t>72</a:t>
            </a:fld>
            <a:endParaRPr lang="zh-CN" altLang="en-US"/>
          </a:p>
        </p:txBody>
      </p:sp>
    </p:spTree>
    <p:extLst>
      <p:ext uri="{BB962C8B-B14F-4D97-AF65-F5344CB8AC3E}">
        <p14:creationId xmlns:p14="http://schemas.microsoft.com/office/powerpoint/2010/main" val="28337355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3CC6E9-7859-4ECC-8CB9-6714297CC01B}" type="slidenum">
              <a:rPr lang="zh-CN" altLang="en-US" smtClean="0"/>
              <a:t>73</a:t>
            </a:fld>
            <a:endParaRPr lang="zh-CN" altLang="en-US"/>
          </a:p>
        </p:txBody>
      </p:sp>
    </p:spTree>
    <p:extLst>
      <p:ext uri="{BB962C8B-B14F-4D97-AF65-F5344CB8AC3E}">
        <p14:creationId xmlns:p14="http://schemas.microsoft.com/office/powerpoint/2010/main" val="24490192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3CC6E9-7859-4ECC-8CB9-6714297CC01B}" type="slidenum">
              <a:rPr lang="zh-CN" altLang="en-US" smtClean="0"/>
              <a:t>74</a:t>
            </a:fld>
            <a:endParaRPr lang="zh-CN" altLang="en-US"/>
          </a:p>
        </p:txBody>
      </p:sp>
    </p:spTree>
    <p:extLst>
      <p:ext uri="{BB962C8B-B14F-4D97-AF65-F5344CB8AC3E}">
        <p14:creationId xmlns:p14="http://schemas.microsoft.com/office/powerpoint/2010/main" val="3471273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3CC6E9-7859-4ECC-8CB9-6714297CC01B}" type="slidenum">
              <a:rPr lang="zh-CN" altLang="en-US" smtClean="0"/>
              <a:t>32</a:t>
            </a:fld>
            <a:endParaRPr lang="zh-CN" altLang="en-US"/>
          </a:p>
        </p:txBody>
      </p:sp>
    </p:spTree>
    <p:extLst>
      <p:ext uri="{BB962C8B-B14F-4D97-AF65-F5344CB8AC3E}">
        <p14:creationId xmlns:p14="http://schemas.microsoft.com/office/powerpoint/2010/main" val="27961368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3CC6E9-7859-4ECC-8CB9-6714297CC01B}" type="slidenum">
              <a:rPr lang="zh-CN" altLang="en-US" smtClean="0"/>
              <a:t>75</a:t>
            </a:fld>
            <a:endParaRPr lang="zh-CN" altLang="en-US"/>
          </a:p>
        </p:txBody>
      </p:sp>
    </p:spTree>
    <p:extLst>
      <p:ext uri="{BB962C8B-B14F-4D97-AF65-F5344CB8AC3E}">
        <p14:creationId xmlns:p14="http://schemas.microsoft.com/office/powerpoint/2010/main" val="11930695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3CC6E9-7859-4ECC-8CB9-6714297CC01B}" type="slidenum">
              <a:rPr lang="zh-CN" altLang="en-US" smtClean="0"/>
              <a:t>76</a:t>
            </a:fld>
            <a:endParaRPr lang="zh-CN" altLang="en-US"/>
          </a:p>
        </p:txBody>
      </p:sp>
    </p:spTree>
    <p:extLst>
      <p:ext uri="{BB962C8B-B14F-4D97-AF65-F5344CB8AC3E}">
        <p14:creationId xmlns:p14="http://schemas.microsoft.com/office/powerpoint/2010/main" val="33377271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3CC6E9-7859-4ECC-8CB9-6714297CC01B}" type="slidenum">
              <a:rPr lang="zh-CN" altLang="en-US" smtClean="0"/>
              <a:t>77</a:t>
            </a:fld>
            <a:endParaRPr lang="zh-CN" altLang="en-US"/>
          </a:p>
        </p:txBody>
      </p:sp>
    </p:spTree>
    <p:extLst>
      <p:ext uri="{BB962C8B-B14F-4D97-AF65-F5344CB8AC3E}">
        <p14:creationId xmlns:p14="http://schemas.microsoft.com/office/powerpoint/2010/main" val="20541843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3CC6E9-7859-4ECC-8CB9-6714297CC01B}" type="slidenum">
              <a:rPr lang="zh-CN" altLang="en-US" smtClean="0"/>
              <a:t>78</a:t>
            </a:fld>
            <a:endParaRPr lang="zh-CN" altLang="en-US"/>
          </a:p>
        </p:txBody>
      </p:sp>
    </p:spTree>
    <p:extLst>
      <p:ext uri="{BB962C8B-B14F-4D97-AF65-F5344CB8AC3E}">
        <p14:creationId xmlns:p14="http://schemas.microsoft.com/office/powerpoint/2010/main" val="12578516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3CC6E9-7859-4ECC-8CB9-6714297CC01B}" type="slidenum">
              <a:rPr lang="zh-CN" altLang="en-US" smtClean="0"/>
              <a:t>79</a:t>
            </a:fld>
            <a:endParaRPr lang="zh-CN" altLang="en-US"/>
          </a:p>
        </p:txBody>
      </p:sp>
    </p:spTree>
    <p:extLst>
      <p:ext uri="{BB962C8B-B14F-4D97-AF65-F5344CB8AC3E}">
        <p14:creationId xmlns:p14="http://schemas.microsoft.com/office/powerpoint/2010/main" val="30623342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3CC6E9-7859-4ECC-8CB9-6714297CC01B}" type="slidenum">
              <a:rPr lang="zh-CN" altLang="en-US" smtClean="0"/>
              <a:t>80</a:t>
            </a:fld>
            <a:endParaRPr lang="zh-CN" altLang="en-US"/>
          </a:p>
        </p:txBody>
      </p:sp>
    </p:spTree>
    <p:extLst>
      <p:ext uri="{BB962C8B-B14F-4D97-AF65-F5344CB8AC3E}">
        <p14:creationId xmlns:p14="http://schemas.microsoft.com/office/powerpoint/2010/main" val="26732005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3CC6E9-7859-4ECC-8CB9-6714297CC01B}" type="slidenum">
              <a:rPr lang="zh-CN" altLang="en-US" smtClean="0"/>
              <a:t>81</a:t>
            </a:fld>
            <a:endParaRPr lang="zh-CN" altLang="en-US"/>
          </a:p>
        </p:txBody>
      </p:sp>
    </p:spTree>
    <p:extLst>
      <p:ext uri="{BB962C8B-B14F-4D97-AF65-F5344CB8AC3E}">
        <p14:creationId xmlns:p14="http://schemas.microsoft.com/office/powerpoint/2010/main" val="2914691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3CC6E9-7859-4ECC-8CB9-6714297CC01B}" type="slidenum">
              <a:rPr lang="zh-CN" altLang="en-US" smtClean="0"/>
              <a:t>82</a:t>
            </a:fld>
            <a:endParaRPr lang="zh-CN" altLang="en-US"/>
          </a:p>
        </p:txBody>
      </p:sp>
    </p:spTree>
    <p:extLst>
      <p:ext uri="{BB962C8B-B14F-4D97-AF65-F5344CB8AC3E}">
        <p14:creationId xmlns:p14="http://schemas.microsoft.com/office/powerpoint/2010/main" val="14956064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3CC6E9-7859-4ECC-8CB9-6714297CC01B}" type="slidenum">
              <a:rPr lang="zh-CN" altLang="en-US" smtClean="0"/>
              <a:t>83</a:t>
            </a:fld>
            <a:endParaRPr lang="zh-CN" altLang="en-US"/>
          </a:p>
        </p:txBody>
      </p:sp>
    </p:spTree>
    <p:extLst>
      <p:ext uri="{BB962C8B-B14F-4D97-AF65-F5344CB8AC3E}">
        <p14:creationId xmlns:p14="http://schemas.microsoft.com/office/powerpoint/2010/main" val="40631158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3CC6E9-7859-4ECC-8CB9-6714297CC01B}" type="slidenum">
              <a:rPr lang="zh-CN" altLang="en-US" smtClean="0"/>
              <a:t>84</a:t>
            </a:fld>
            <a:endParaRPr lang="zh-CN" altLang="en-US"/>
          </a:p>
        </p:txBody>
      </p:sp>
    </p:spTree>
    <p:extLst>
      <p:ext uri="{BB962C8B-B14F-4D97-AF65-F5344CB8AC3E}">
        <p14:creationId xmlns:p14="http://schemas.microsoft.com/office/powerpoint/2010/main" val="1534759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3CC6E9-7859-4ECC-8CB9-6714297CC01B}" type="slidenum">
              <a:rPr lang="zh-CN" altLang="en-US" smtClean="0"/>
              <a:t>33</a:t>
            </a:fld>
            <a:endParaRPr lang="zh-CN" altLang="en-US"/>
          </a:p>
        </p:txBody>
      </p:sp>
    </p:spTree>
    <p:extLst>
      <p:ext uri="{BB962C8B-B14F-4D97-AF65-F5344CB8AC3E}">
        <p14:creationId xmlns:p14="http://schemas.microsoft.com/office/powerpoint/2010/main" val="1838760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3CC6E9-7859-4ECC-8CB9-6714297CC01B}" type="slidenum">
              <a:rPr lang="zh-CN" altLang="en-US" smtClean="0"/>
              <a:t>34</a:t>
            </a:fld>
            <a:endParaRPr lang="zh-CN" altLang="en-US"/>
          </a:p>
        </p:txBody>
      </p:sp>
    </p:spTree>
    <p:extLst>
      <p:ext uri="{BB962C8B-B14F-4D97-AF65-F5344CB8AC3E}">
        <p14:creationId xmlns:p14="http://schemas.microsoft.com/office/powerpoint/2010/main" val="2834124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3CC6E9-7859-4ECC-8CB9-6714297CC01B}" type="slidenum">
              <a:rPr lang="zh-CN" altLang="en-US" smtClean="0"/>
              <a:t>35</a:t>
            </a:fld>
            <a:endParaRPr lang="zh-CN" altLang="en-US"/>
          </a:p>
        </p:txBody>
      </p:sp>
    </p:spTree>
    <p:extLst>
      <p:ext uri="{BB962C8B-B14F-4D97-AF65-F5344CB8AC3E}">
        <p14:creationId xmlns:p14="http://schemas.microsoft.com/office/powerpoint/2010/main" val="1318018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3CC6E9-7859-4ECC-8CB9-6714297CC01B}" type="slidenum">
              <a:rPr lang="zh-CN" altLang="en-US" smtClean="0"/>
              <a:t>36</a:t>
            </a:fld>
            <a:endParaRPr lang="zh-CN" altLang="en-US"/>
          </a:p>
        </p:txBody>
      </p:sp>
    </p:spTree>
    <p:extLst>
      <p:ext uri="{BB962C8B-B14F-4D97-AF65-F5344CB8AC3E}">
        <p14:creationId xmlns:p14="http://schemas.microsoft.com/office/powerpoint/2010/main" val="1747173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3CC6E9-7859-4ECC-8CB9-6714297CC01B}" type="slidenum">
              <a:rPr lang="zh-CN" altLang="en-US" smtClean="0"/>
              <a:t>37</a:t>
            </a:fld>
            <a:endParaRPr lang="zh-CN" altLang="en-US"/>
          </a:p>
        </p:txBody>
      </p:sp>
    </p:spTree>
    <p:extLst>
      <p:ext uri="{BB962C8B-B14F-4D97-AF65-F5344CB8AC3E}">
        <p14:creationId xmlns:p14="http://schemas.microsoft.com/office/powerpoint/2010/main" val="2238321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章">
    <p:spTree>
      <p:nvGrpSpPr>
        <p:cNvPr id="1" name=""/>
        <p:cNvGrpSpPr/>
        <p:nvPr/>
      </p:nvGrpSpPr>
      <p:grpSpPr>
        <a:xfrm>
          <a:off x="0" y="0"/>
          <a:ext cx="0" cy="0"/>
          <a:chOff x="0" y="0"/>
          <a:chExt cx="0" cy="0"/>
        </a:xfrm>
      </p:grpSpPr>
      <p:sp>
        <p:nvSpPr>
          <p:cNvPr id="8" name="内容占位符 2"/>
          <p:cNvSpPr>
            <a:spLocks noGrp="1"/>
          </p:cNvSpPr>
          <p:nvPr>
            <p:ph idx="1"/>
          </p:nvPr>
        </p:nvSpPr>
        <p:spPr>
          <a:xfrm>
            <a:off x="1199456" y="1412777"/>
            <a:ext cx="9985109" cy="4713387"/>
          </a:xfrm>
        </p:spPr>
        <p:txBody>
          <a:bodyPr>
            <a:normAutofit/>
          </a:bodyPr>
          <a:lstStyle>
            <a:lvl1pPr>
              <a:lnSpc>
                <a:spcPct val="150000"/>
              </a:lnSpc>
              <a:buFont typeface="+mj-lt"/>
              <a:buAutoNum type="arabicPeriod"/>
              <a:defRPr sz="2400" b="1"/>
            </a:lvl1pPr>
            <a:lvl2pPr indent="0">
              <a:buFontTx/>
              <a:buNone/>
              <a:defRPr sz="2000"/>
            </a:lvl2pPr>
          </a:lstStyle>
          <a:p>
            <a:pPr lvl="0"/>
            <a:r>
              <a:rPr lang="zh-CN" altLang="en-US" dirty="0"/>
              <a:t>单击此处编辑母版文本样式</a:t>
            </a:r>
            <a:endParaRPr lang="en-US" altLang="zh-CN" dirty="0"/>
          </a:p>
        </p:txBody>
      </p:sp>
      <p:sp>
        <p:nvSpPr>
          <p:cNvPr id="9" name="日期占位符 8"/>
          <p:cNvSpPr>
            <a:spLocks noGrp="1"/>
          </p:cNvSpPr>
          <p:nvPr>
            <p:ph type="dt" sz="half" idx="10"/>
          </p:nvPr>
        </p:nvSpPr>
        <p:spPr/>
        <p:txBody>
          <a:bodyPr/>
          <a:lstStyle/>
          <a:p>
            <a:fld id="{DE3B03C8-02EF-460A-A21C-E744A7B52EF2}" type="datetime1">
              <a:rPr lang="zh-CN" altLang="en-US" smtClean="0"/>
              <a:pPr/>
              <a:t>2018/11/11</a:t>
            </a:fld>
            <a:endParaRPr lang="zh-CN" altLang="en-US" dirty="0"/>
          </a:p>
        </p:txBody>
      </p:sp>
      <p:sp>
        <p:nvSpPr>
          <p:cNvPr id="10" name="灯片编号占位符 9"/>
          <p:cNvSpPr>
            <a:spLocks noGrp="1"/>
          </p:cNvSpPr>
          <p:nvPr>
            <p:ph type="sldNum" sz="quarter" idx="11"/>
          </p:nvPr>
        </p:nvSpPr>
        <p:spPr/>
        <p:txBody>
          <a:bodyPr/>
          <a:lstStyle/>
          <a:p>
            <a:fld id="{75B6CC0E-6B2B-427F-9144-B8378FB03372}" type="slidenum">
              <a:rPr lang="zh-CN" altLang="en-US" smtClean="0"/>
              <a:pPr/>
              <a:t>‹#›</a:t>
            </a:fld>
            <a:r>
              <a:rPr lang="en-US" altLang="zh-CN"/>
              <a:t>/TP</a:t>
            </a:r>
            <a:endParaRPr lang="zh-CN" altLang="en-US" dirty="0"/>
          </a:p>
        </p:txBody>
      </p:sp>
      <p:sp>
        <p:nvSpPr>
          <p:cNvPr id="11" name="页脚占位符 10"/>
          <p:cNvSpPr>
            <a:spLocks noGrp="1"/>
          </p:cNvSpPr>
          <p:nvPr>
            <p:ph type="ftr" sz="quarter" idx="12"/>
          </p:nvPr>
        </p:nvSpPr>
        <p:spPr/>
        <p:txBody>
          <a:bodyPr/>
          <a:lstStyle/>
          <a:p>
            <a:r>
              <a:rPr lang="en-US" altLang="zh-CN" dirty="0"/>
              <a:t>Dr. </a:t>
            </a:r>
            <a:r>
              <a:rPr lang="zh-CN" altLang="en-US" dirty="0"/>
              <a:t>沙行勉</a:t>
            </a:r>
          </a:p>
        </p:txBody>
      </p:sp>
      <p:sp>
        <p:nvSpPr>
          <p:cNvPr id="12" name="标题 11"/>
          <p:cNvSpPr>
            <a:spLocks noGrp="1"/>
          </p:cNvSpPr>
          <p:nvPr>
            <p:ph type="title" hasCustomPrompt="1"/>
          </p:nvPr>
        </p:nvSpPr>
        <p:spPr/>
        <p:txBody>
          <a:bodyPr/>
          <a:lstStyle>
            <a:lvl1pPr>
              <a:defRPr sz="4000"/>
            </a:lvl1pPr>
          </a:lstStyle>
          <a:p>
            <a:r>
              <a:rPr lang="zh-CN" altLang="en-US" dirty="0"/>
              <a:t>第</a:t>
            </a:r>
            <a:r>
              <a:rPr lang="en-US" altLang="zh-CN" dirty="0"/>
              <a:t>X</a:t>
            </a:r>
            <a:r>
              <a:rPr lang="zh-CN" altLang="en-US" dirty="0"/>
              <a:t>章 </a:t>
            </a:r>
            <a:r>
              <a:rPr lang="en-US" altLang="zh-CN" dirty="0"/>
              <a:t>XXXXXX</a:t>
            </a:r>
            <a:endParaRPr lang="zh-CN" altLang="en-US" dirty="0"/>
          </a:p>
        </p:txBody>
      </p:sp>
    </p:spTree>
    <p:extLst>
      <p:ext uri="{BB962C8B-B14F-4D97-AF65-F5344CB8AC3E}">
        <p14:creationId xmlns:p14="http://schemas.microsoft.com/office/powerpoint/2010/main" val="663970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09600" y="485800"/>
            <a:ext cx="10972800" cy="782960"/>
          </a:xfrm>
        </p:spPr>
        <p:txBody>
          <a:bodyPr>
            <a:normAutofit/>
          </a:bodyPr>
          <a:lstStyle>
            <a:lvl1pPr>
              <a:defRPr sz="3600"/>
            </a:lvl1pPr>
          </a:lstStyle>
          <a:p>
            <a:r>
              <a:rPr lang="zh-CN" altLang="en-US" dirty="0"/>
              <a:t>第</a:t>
            </a:r>
            <a:r>
              <a:rPr lang="en-US" altLang="zh-CN" dirty="0"/>
              <a:t>X</a:t>
            </a:r>
            <a:r>
              <a:rPr lang="zh-CN" altLang="en-US" dirty="0"/>
              <a:t>节 </a:t>
            </a:r>
            <a:r>
              <a:rPr lang="en-US" altLang="zh-CN" dirty="0"/>
              <a:t>XXXXXX</a:t>
            </a:r>
            <a:endParaRPr lang="zh-CN" altLang="en-US"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p:cNvSpPr>
            <a:spLocks noGrp="1"/>
          </p:cNvSpPr>
          <p:nvPr>
            <p:ph type="ftr" sz="quarter" idx="11"/>
          </p:nvPr>
        </p:nvSpPr>
        <p:spPr/>
        <p:txBody>
          <a:bodyPr/>
          <a:lstStyle/>
          <a:p>
            <a:r>
              <a:rPr lang="en-US" altLang="zh-CN" dirty="0"/>
              <a:t>Dr. </a:t>
            </a:r>
            <a:r>
              <a:rPr lang="zh-CN" altLang="en-US" dirty="0"/>
              <a:t>沙行勉</a:t>
            </a:r>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7" name="内容占位符 2"/>
          <p:cNvSpPr>
            <a:spLocks noGrp="1"/>
          </p:cNvSpPr>
          <p:nvPr>
            <p:ph idx="1"/>
          </p:nvPr>
        </p:nvSpPr>
        <p:spPr>
          <a:xfrm>
            <a:off x="1199456" y="1412777"/>
            <a:ext cx="9985109" cy="4713387"/>
          </a:xfrm>
        </p:spPr>
        <p:txBody>
          <a:bodyPr/>
          <a:lstStyle>
            <a:lvl1pPr>
              <a:lnSpc>
                <a:spcPct val="150000"/>
              </a:lnSpc>
              <a:buFont typeface="+mj-lt"/>
              <a:buAutoNum type="arabicPeriod"/>
              <a:defRPr sz="2400"/>
            </a:lvl1pPr>
            <a:lvl2pPr indent="0">
              <a:buFontTx/>
              <a:buNone/>
              <a:defRPr sz="2000"/>
            </a:lvl2pPr>
          </a:lstStyle>
          <a:p>
            <a:pPr lvl="0"/>
            <a:r>
              <a:rPr lang="zh-CN" altLang="en-US" dirty="0"/>
              <a:t>单击此处编辑母版文本样式</a:t>
            </a:r>
            <a:endParaRPr lang="en-US" altLang="zh-CN" dirty="0"/>
          </a:p>
        </p:txBody>
      </p:sp>
    </p:spTree>
    <p:extLst>
      <p:ext uri="{BB962C8B-B14F-4D97-AF65-F5344CB8AC3E}">
        <p14:creationId xmlns:p14="http://schemas.microsoft.com/office/powerpoint/2010/main" val="1779508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DB5C99A0-5F28-4A51-9F65-EDAD62957D17}" type="datetime1">
              <a:rPr lang="zh-CN" altLang="en-US" smtClean="0"/>
              <a:pPr/>
              <a:t>2018/11/11</a:t>
            </a:fld>
            <a:endParaRPr lang="zh-CN" altLang="en-US" dirty="0"/>
          </a:p>
        </p:txBody>
      </p:sp>
      <p:sp>
        <p:nvSpPr>
          <p:cNvPr id="4" name="页脚占位符 3"/>
          <p:cNvSpPr>
            <a:spLocks noGrp="1"/>
          </p:cNvSpPr>
          <p:nvPr>
            <p:ph type="ftr" sz="quarter" idx="11"/>
          </p:nvPr>
        </p:nvSpPr>
        <p:spPr/>
        <p:txBody>
          <a:bodyPr/>
          <a:lstStyle>
            <a:lvl1pPr>
              <a:defRPr sz="1400"/>
            </a:lvl1pPr>
          </a:lstStyle>
          <a:p>
            <a:r>
              <a:rPr lang="en-US" altLang="zh-CN" dirty="0"/>
              <a:t>Dr. </a:t>
            </a:r>
            <a:r>
              <a:rPr lang="zh-CN" altLang="en-US" dirty="0"/>
              <a:t>沙行勉</a:t>
            </a:r>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7" name="内容占位符 2"/>
          <p:cNvSpPr>
            <a:spLocks noGrp="1"/>
          </p:cNvSpPr>
          <p:nvPr>
            <p:ph idx="1"/>
          </p:nvPr>
        </p:nvSpPr>
        <p:spPr>
          <a:xfrm>
            <a:off x="609600" y="1412777"/>
            <a:ext cx="10972800" cy="4713387"/>
          </a:xfrm>
        </p:spPr>
        <p:txBody>
          <a:bodyPr/>
          <a:lstStyle>
            <a:lvl1pPr marL="0" indent="720000">
              <a:lnSpc>
                <a:spcPct val="130000"/>
              </a:lnSpc>
              <a:spcBef>
                <a:spcPts val="0"/>
              </a:spcBef>
              <a:buFont typeface="Arial"/>
              <a:buNone/>
              <a:defRPr sz="2400"/>
            </a:lvl1pPr>
            <a:lvl2pPr indent="0">
              <a:buFontTx/>
              <a:buNone/>
              <a:defRPr sz="2000"/>
            </a:lvl2pPr>
          </a:lstStyle>
          <a:p>
            <a:pPr lvl="0"/>
            <a:r>
              <a:rPr lang="zh-CN" altLang="en-US" dirty="0"/>
              <a:t>单击此处编辑母版文本样式</a:t>
            </a:r>
          </a:p>
        </p:txBody>
      </p:sp>
    </p:spTree>
    <p:extLst>
      <p:ext uri="{BB962C8B-B14F-4D97-AF65-F5344CB8AC3E}">
        <p14:creationId xmlns:p14="http://schemas.microsoft.com/office/powerpoint/2010/main" val="888483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正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DB5C99A0-5F28-4A51-9F65-EDAD62957D17}" type="datetime1">
              <a:rPr lang="zh-CN" altLang="en-US" smtClean="0"/>
              <a:pPr/>
              <a:t>2018/11/11</a:t>
            </a:fld>
            <a:endParaRPr lang="zh-CN" altLang="en-US" dirty="0"/>
          </a:p>
        </p:txBody>
      </p:sp>
      <p:sp>
        <p:nvSpPr>
          <p:cNvPr id="4" name="页脚占位符 3"/>
          <p:cNvSpPr>
            <a:spLocks noGrp="1"/>
          </p:cNvSpPr>
          <p:nvPr>
            <p:ph type="ftr" sz="quarter" idx="11"/>
          </p:nvPr>
        </p:nvSpPr>
        <p:spPr/>
        <p:txBody>
          <a:bodyPr/>
          <a:lstStyle>
            <a:lvl1pPr>
              <a:defRPr sz="1400"/>
            </a:lvl1pPr>
          </a:lstStyle>
          <a:p>
            <a:r>
              <a:rPr lang="en-US" altLang="zh-CN" dirty="0"/>
              <a:t>Dr. </a:t>
            </a:r>
            <a:r>
              <a:rPr lang="zh-CN" altLang="en-US" dirty="0"/>
              <a:t>沙行勉</a:t>
            </a:r>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7" name="内容占位符 2"/>
          <p:cNvSpPr>
            <a:spLocks noGrp="1"/>
          </p:cNvSpPr>
          <p:nvPr>
            <p:ph idx="1"/>
          </p:nvPr>
        </p:nvSpPr>
        <p:spPr>
          <a:xfrm>
            <a:off x="609600" y="1412777"/>
            <a:ext cx="10972800" cy="4713387"/>
          </a:xfrm>
        </p:spPr>
        <p:txBody>
          <a:bodyPr>
            <a:normAutofit/>
          </a:bodyPr>
          <a:lstStyle>
            <a:lvl1pPr marL="0" indent="457200">
              <a:lnSpc>
                <a:spcPct val="130000"/>
              </a:lnSpc>
              <a:spcBef>
                <a:spcPts val="0"/>
              </a:spcBef>
              <a:buFont typeface="Arial"/>
              <a:buNone/>
              <a:defRPr sz="1800" baseline="0"/>
            </a:lvl1pPr>
            <a:lvl2pPr indent="0">
              <a:buFontTx/>
              <a:buNone/>
              <a:defRPr sz="2000"/>
            </a:lvl2pPr>
          </a:lstStyle>
          <a:p>
            <a:pPr lvl="0"/>
            <a:r>
              <a:rPr lang="zh-CN" altLang="en-US" dirty="0"/>
              <a:t>单击此处编辑母版文本样式</a:t>
            </a:r>
          </a:p>
        </p:txBody>
      </p:sp>
    </p:spTree>
    <p:extLst>
      <p:ext uri="{BB962C8B-B14F-4D97-AF65-F5344CB8AC3E}">
        <p14:creationId xmlns:p14="http://schemas.microsoft.com/office/powerpoint/2010/main" val="92920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程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4E55854C-21C8-4E58-9757-5AAD61B82AA3}" type="datetime1">
              <a:rPr lang="zh-CN" altLang="en-US" smtClean="0"/>
              <a:pPr/>
              <a:t>2018/11/11</a:t>
            </a:fld>
            <a:endParaRPr lang="zh-CN" altLang="en-US" dirty="0"/>
          </a:p>
        </p:txBody>
      </p:sp>
      <p:sp>
        <p:nvSpPr>
          <p:cNvPr id="4" name="页脚占位符 3"/>
          <p:cNvSpPr>
            <a:spLocks noGrp="1"/>
          </p:cNvSpPr>
          <p:nvPr>
            <p:ph type="ftr" sz="quarter" idx="11"/>
          </p:nvPr>
        </p:nvSpPr>
        <p:spPr/>
        <p:txBody>
          <a:bodyPr/>
          <a:lstStyle/>
          <a:p>
            <a:r>
              <a:rPr lang="en-US" altLang="zh-CN" dirty="0"/>
              <a:t>Dr. </a:t>
            </a:r>
            <a:r>
              <a:rPr lang="zh-CN" altLang="en-US" dirty="0"/>
              <a:t>沙行勉</a:t>
            </a:r>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7" name="内容占位符 3"/>
          <p:cNvSpPr>
            <a:spLocks noGrp="1"/>
          </p:cNvSpPr>
          <p:nvPr>
            <p:ph sz="half" idx="2" hasCustomPrompt="1"/>
          </p:nvPr>
        </p:nvSpPr>
        <p:spPr>
          <a:xfrm>
            <a:off x="7152117" y="1340768"/>
            <a:ext cx="4430283" cy="4785395"/>
          </a:xfrm>
        </p:spPr>
        <p:txBody>
          <a:bodyPr>
            <a:normAutofit/>
          </a:bodyPr>
          <a:lstStyle>
            <a:lvl1pPr marL="0" marR="0" indent="0" algn="l" defTabSz="914400" rtl="0" eaLnBrk="1" fontAlgn="auto" latinLnBrk="0" hangingPunct="1">
              <a:lnSpc>
                <a:spcPct val="100000"/>
              </a:lnSpc>
              <a:spcBef>
                <a:spcPts val="0"/>
              </a:spcBef>
              <a:spcAft>
                <a:spcPts val="0"/>
              </a:spcAft>
              <a:buClrTx/>
              <a:buSzTx/>
              <a:buFont typeface="+mj-lt"/>
              <a:buNone/>
              <a:tabLst/>
              <a:defRPr sz="1600" b="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altLang="zh-CN" dirty="0"/>
              <a:t>&lt;</a:t>
            </a:r>
            <a:r>
              <a:rPr lang="zh-CN" altLang="en-US" dirty="0"/>
              <a:t>程序</a:t>
            </a:r>
            <a:r>
              <a:rPr lang="en-US" altLang="zh-CN" dirty="0"/>
              <a:t>&gt;</a:t>
            </a:r>
          </a:p>
          <a:p>
            <a:pPr lvl="0"/>
            <a:endParaRPr lang="zh-CN" altLang="en-US" dirty="0"/>
          </a:p>
        </p:txBody>
      </p:sp>
      <p:sp>
        <p:nvSpPr>
          <p:cNvPr id="9" name="内容占位符 2"/>
          <p:cNvSpPr>
            <a:spLocks noGrp="1"/>
          </p:cNvSpPr>
          <p:nvPr>
            <p:ph idx="1"/>
          </p:nvPr>
        </p:nvSpPr>
        <p:spPr>
          <a:xfrm>
            <a:off x="623392" y="1340768"/>
            <a:ext cx="6350496" cy="4785395"/>
          </a:xfrm>
        </p:spPr>
        <p:txBody>
          <a:bodyPr>
            <a:normAutofit/>
          </a:bodyPr>
          <a:lstStyle>
            <a:lvl1pPr>
              <a:lnSpc>
                <a:spcPct val="130000"/>
              </a:lnSpc>
              <a:spcBef>
                <a:spcPts val="0"/>
              </a:spcBef>
              <a:buFont typeface="+mj-lt"/>
              <a:buAutoNum type="arabicPeriod"/>
              <a:defRPr sz="1800" baseline="0"/>
            </a:lvl1pPr>
            <a:lvl2pPr indent="0">
              <a:buFontTx/>
              <a:buNone/>
              <a:defRPr sz="2000"/>
            </a:lvl2pPr>
          </a:lstStyle>
          <a:p>
            <a:pPr lvl="0"/>
            <a:r>
              <a:rPr lang="zh-CN" altLang="en-US" dirty="0"/>
              <a:t>单击此处编辑母版文本样式</a:t>
            </a:r>
            <a:endParaRPr lang="en-US" altLang="zh-CN" dirty="0"/>
          </a:p>
        </p:txBody>
      </p:sp>
    </p:spTree>
    <p:extLst>
      <p:ext uri="{BB962C8B-B14F-4D97-AF65-F5344CB8AC3E}">
        <p14:creationId xmlns:p14="http://schemas.microsoft.com/office/powerpoint/2010/main" val="2487701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图片1">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BC809277-13B0-4DC7-9985-D4678B4C1869}" type="datetime1">
              <a:rPr lang="zh-CN" altLang="en-US" smtClean="0"/>
              <a:pPr/>
              <a:t>2018/11/11</a:t>
            </a:fld>
            <a:endParaRPr lang="zh-CN" altLang="en-US" dirty="0"/>
          </a:p>
        </p:txBody>
      </p:sp>
      <p:sp>
        <p:nvSpPr>
          <p:cNvPr id="4" name="页脚占位符 3"/>
          <p:cNvSpPr>
            <a:spLocks noGrp="1"/>
          </p:cNvSpPr>
          <p:nvPr>
            <p:ph type="ftr" sz="quarter" idx="11"/>
          </p:nvPr>
        </p:nvSpPr>
        <p:spPr/>
        <p:txBody>
          <a:bodyPr/>
          <a:lstStyle/>
          <a:p>
            <a:r>
              <a:rPr lang="en-US" altLang="zh-CN" dirty="0"/>
              <a:t>Dr. </a:t>
            </a:r>
            <a:r>
              <a:rPr lang="zh-CN" altLang="en-US" dirty="0"/>
              <a:t>沙行勉</a:t>
            </a:r>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6" name="内容占位符 2"/>
          <p:cNvSpPr>
            <a:spLocks noGrp="1"/>
          </p:cNvSpPr>
          <p:nvPr>
            <p:ph sz="half" idx="1" hasCustomPrompt="1"/>
          </p:nvPr>
        </p:nvSpPr>
        <p:spPr>
          <a:xfrm>
            <a:off x="609600" y="1340768"/>
            <a:ext cx="6254485" cy="4785395"/>
          </a:xfrm>
        </p:spPr>
        <p:txBody>
          <a:bodyPr>
            <a:normAutofit/>
          </a:bodyPr>
          <a:lstStyle>
            <a:lvl1pPr marL="0" indent="514350">
              <a:lnSpc>
                <a:spcPct val="130000"/>
              </a:lnSpc>
              <a:spcBef>
                <a:spcPts val="0"/>
              </a:spcBef>
              <a:buFont typeface="Arial"/>
              <a:buChar char="•"/>
              <a:defRPr lang="zh-CN" altLang="en-US" sz="1800" kern="1200" baseline="0" dirty="0" smtClean="0">
                <a:solidFill>
                  <a:schemeClr val="tx1"/>
                </a:solidFill>
                <a:latin typeface="+mn-lt"/>
                <a:ea typeface="+mn-ea"/>
                <a:cs typeface="+mn-cs"/>
              </a:defRPr>
            </a:lvl1pPr>
            <a:lvl2pPr>
              <a:buNone/>
              <a:defRPr sz="2400"/>
            </a:lvl2pPr>
            <a:lvl3pPr>
              <a:defRPr sz="2000"/>
            </a:lvl3pPr>
            <a:lvl4pPr>
              <a:defRPr sz="1800"/>
            </a:lvl4pPr>
            <a:lvl5pPr>
              <a:defRPr sz="1800"/>
            </a:lvl5pPr>
            <a:lvl6pPr>
              <a:defRPr sz="1800"/>
            </a:lvl6pPr>
            <a:lvl7pPr>
              <a:defRPr sz="1800"/>
            </a:lvl7pPr>
            <a:lvl8pPr>
              <a:defRPr sz="1800"/>
            </a:lvl8pPr>
            <a:lvl9pPr>
              <a:defRPr sz="1800"/>
            </a:lvl9pPr>
          </a:lstStyle>
          <a:p>
            <a:pPr marL="514350" lvl="0" indent="-514350" algn="l" defTabSz="914400" rtl="0" eaLnBrk="1" latinLnBrk="0" hangingPunct="1">
              <a:lnSpc>
                <a:spcPct val="200000"/>
              </a:lnSpc>
              <a:spcBef>
                <a:spcPct val="20000"/>
              </a:spcBef>
              <a:buFont typeface="Arial"/>
              <a:buChar char="•"/>
            </a:pPr>
            <a:r>
              <a:rPr lang="zh-CN" altLang="en-US" dirty="0"/>
              <a:t>图片说明</a:t>
            </a:r>
          </a:p>
        </p:txBody>
      </p:sp>
      <p:sp>
        <p:nvSpPr>
          <p:cNvPr id="9" name="图片占位符 8"/>
          <p:cNvSpPr>
            <a:spLocks noGrp="1"/>
          </p:cNvSpPr>
          <p:nvPr>
            <p:ph type="pic" sz="quarter" idx="13" hasCustomPrompt="1"/>
          </p:nvPr>
        </p:nvSpPr>
        <p:spPr>
          <a:xfrm>
            <a:off x="7152218" y="1341438"/>
            <a:ext cx="4607983" cy="4751387"/>
          </a:xfrm>
        </p:spPr>
        <p:txBody>
          <a:bodyPr>
            <a:normAutofit/>
          </a:bodyPr>
          <a:lstStyle>
            <a:lvl1pPr>
              <a:buNone/>
              <a:defRPr sz="1600"/>
            </a:lvl1pPr>
          </a:lstStyle>
          <a:p>
            <a:r>
              <a:rPr lang="zh-CN" altLang="en-US" dirty="0"/>
              <a:t>点击图片插入</a:t>
            </a:r>
          </a:p>
        </p:txBody>
      </p:sp>
    </p:spTree>
    <p:extLst>
      <p:ext uri="{BB962C8B-B14F-4D97-AF65-F5344CB8AC3E}">
        <p14:creationId xmlns:p14="http://schemas.microsoft.com/office/powerpoint/2010/main" val="3624048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片2">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CB624578-9185-4ED2-A2FE-4C4053656A84}" type="datetime1">
              <a:rPr lang="zh-CN" altLang="en-US" smtClean="0"/>
              <a:pPr/>
              <a:t>2018/11/11</a:t>
            </a:fld>
            <a:endParaRPr lang="zh-CN" altLang="en-US" dirty="0"/>
          </a:p>
        </p:txBody>
      </p:sp>
      <p:sp>
        <p:nvSpPr>
          <p:cNvPr id="4" name="页脚占位符 3"/>
          <p:cNvSpPr>
            <a:spLocks noGrp="1"/>
          </p:cNvSpPr>
          <p:nvPr>
            <p:ph type="ftr" sz="quarter" idx="11"/>
          </p:nvPr>
        </p:nvSpPr>
        <p:spPr/>
        <p:txBody>
          <a:bodyPr/>
          <a:lstStyle/>
          <a:p>
            <a:r>
              <a:rPr lang="en-US" altLang="zh-CN" dirty="0"/>
              <a:t>Dr. </a:t>
            </a:r>
            <a:r>
              <a:rPr lang="zh-CN" altLang="en-US" dirty="0"/>
              <a:t>沙行勉</a:t>
            </a:r>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8" name="内容占位符 3"/>
          <p:cNvSpPr>
            <a:spLocks noGrp="1"/>
          </p:cNvSpPr>
          <p:nvPr>
            <p:ph sz="half" idx="13" hasCustomPrompt="1"/>
          </p:nvPr>
        </p:nvSpPr>
        <p:spPr>
          <a:xfrm>
            <a:off x="623392" y="3933056"/>
            <a:ext cx="10959008" cy="2160240"/>
          </a:xfrm>
        </p:spPr>
        <p:txBody>
          <a:bodyPr>
            <a:normAutofit/>
          </a:bodyPr>
          <a:lstStyle>
            <a:lvl1pPr marL="0" marR="0" indent="0" algn="l" defTabSz="914400" rtl="0" eaLnBrk="1" fontAlgn="auto" latinLnBrk="0" hangingPunct="1">
              <a:lnSpc>
                <a:spcPct val="130000"/>
              </a:lnSpc>
              <a:spcBef>
                <a:spcPts val="0"/>
              </a:spcBef>
              <a:spcAft>
                <a:spcPts val="0"/>
              </a:spcAft>
              <a:buClrTx/>
              <a:buSzTx/>
              <a:buFont typeface="+mj-lt"/>
              <a:buNone/>
              <a:tabLst/>
              <a:defRPr sz="1800" b="0" baseline="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说明</a:t>
            </a:r>
          </a:p>
        </p:txBody>
      </p:sp>
      <p:sp>
        <p:nvSpPr>
          <p:cNvPr id="10" name="图片占位符 9"/>
          <p:cNvSpPr>
            <a:spLocks noGrp="1"/>
          </p:cNvSpPr>
          <p:nvPr>
            <p:ph type="pic" sz="quarter" idx="14" hasCustomPrompt="1"/>
          </p:nvPr>
        </p:nvSpPr>
        <p:spPr>
          <a:xfrm>
            <a:off x="624418" y="1412875"/>
            <a:ext cx="10943167" cy="2376488"/>
          </a:xfrm>
        </p:spPr>
        <p:txBody>
          <a:bodyPr>
            <a:normAutofit/>
          </a:bodyPr>
          <a:lstStyle>
            <a:lvl1pPr>
              <a:buNone/>
              <a:defRPr sz="1600"/>
            </a:lvl1pPr>
          </a:lstStyle>
          <a:p>
            <a:r>
              <a:rPr lang="zh-CN" altLang="en-US" dirty="0"/>
              <a:t>点击图片插入</a:t>
            </a:r>
          </a:p>
        </p:txBody>
      </p:sp>
    </p:spTree>
    <p:extLst>
      <p:ext uri="{BB962C8B-B14F-4D97-AF65-F5344CB8AC3E}">
        <p14:creationId xmlns:p14="http://schemas.microsoft.com/office/powerpoint/2010/main" val="1207614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en-US"/>
          </a:p>
        </p:txBody>
      </p:sp>
      <p:sp>
        <p:nvSpPr>
          <p:cNvPr id="5" name="页脚占位符 4"/>
          <p:cNvSpPr>
            <a:spLocks noGrp="1"/>
          </p:cNvSpPr>
          <p:nvPr>
            <p:ph type="ftr" sz="quarter" idx="11"/>
          </p:nvPr>
        </p:nvSpPr>
        <p:spPr/>
        <p:txBody>
          <a:bodyPr/>
          <a:lstStyle>
            <a:lvl1pPr>
              <a:defRPr/>
            </a:lvl1pPr>
          </a:lstStyle>
          <a:p>
            <a:r>
              <a:rPr lang="en-US" altLang="en-US"/>
              <a:t>CS2113 Computer Organization</a:t>
            </a:r>
          </a:p>
        </p:txBody>
      </p:sp>
      <p:sp>
        <p:nvSpPr>
          <p:cNvPr id="6" name="灯片编号占位符 5"/>
          <p:cNvSpPr>
            <a:spLocks noGrp="1"/>
          </p:cNvSpPr>
          <p:nvPr>
            <p:ph type="sldNum" sz="quarter" idx="12"/>
          </p:nvPr>
        </p:nvSpPr>
        <p:spPr/>
        <p:txBody>
          <a:bodyPr/>
          <a:lstStyle>
            <a:lvl1pPr>
              <a:defRPr/>
            </a:lvl1pPr>
          </a:lstStyle>
          <a:p>
            <a:r>
              <a:rPr lang="en-US" altLang="en-US"/>
              <a:t>Lec 1 - </a:t>
            </a:r>
            <a:fld id="{A727E323-487E-433E-AFF5-2384052A0545}" type="slidenum">
              <a:rPr lang="en-US" altLang="en-US"/>
              <a:pPr/>
              <a:t>‹#›</a:t>
            </a:fld>
            <a:endParaRPr lang="en-US" altLang="en-US"/>
          </a:p>
        </p:txBody>
      </p:sp>
    </p:spTree>
    <p:extLst>
      <p:ext uri="{BB962C8B-B14F-4D97-AF65-F5344CB8AC3E}">
        <p14:creationId xmlns:p14="http://schemas.microsoft.com/office/powerpoint/2010/main" val="1715449605"/>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en-US"/>
          </a:p>
        </p:txBody>
      </p:sp>
      <p:sp>
        <p:nvSpPr>
          <p:cNvPr id="3" name="页脚占位符 2"/>
          <p:cNvSpPr>
            <a:spLocks noGrp="1"/>
          </p:cNvSpPr>
          <p:nvPr>
            <p:ph type="ftr" sz="quarter" idx="11"/>
          </p:nvPr>
        </p:nvSpPr>
        <p:spPr/>
        <p:txBody>
          <a:bodyPr/>
          <a:lstStyle>
            <a:lvl1pPr>
              <a:defRPr/>
            </a:lvl1pPr>
          </a:lstStyle>
          <a:p>
            <a:r>
              <a:rPr lang="en-US" altLang="en-US"/>
              <a:t>CS2113 Computer Organization</a:t>
            </a:r>
          </a:p>
        </p:txBody>
      </p:sp>
      <p:sp>
        <p:nvSpPr>
          <p:cNvPr id="4" name="灯片编号占位符 3"/>
          <p:cNvSpPr>
            <a:spLocks noGrp="1"/>
          </p:cNvSpPr>
          <p:nvPr>
            <p:ph type="sldNum" sz="quarter" idx="12"/>
          </p:nvPr>
        </p:nvSpPr>
        <p:spPr/>
        <p:txBody>
          <a:bodyPr/>
          <a:lstStyle>
            <a:lvl1pPr>
              <a:defRPr/>
            </a:lvl1pPr>
          </a:lstStyle>
          <a:p>
            <a:r>
              <a:rPr lang="en-US" altLang="en-US"/>
              <a:t>Lec 1 - </a:t>
            </a:r>
            <a:fld id="{43911192-1D06-4AD0-96EE-654C90289645}" type="slidenum">
              <a:rPr lang="en-US" altLang="en-US"/>
              <a:pPr/>
              <a:t>‹#›</a:t>
            </a:fld>
            <a:endParaRPr lang="en-US" altLang="en-US"/>
          </a:p>
        </p:txBody>
      </p:sp>
    </p:spTree>
    <p:extLst>
      <p:ext uri="{BB962C8B-B14F-4D97-AF65-F5344CB8AC3E}">
        <p14:creationId xmlns:p14="http://schemas.microsoft.com/office/powerpoint/2010/main" val="4226264010"/>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548680"/>
            <a:ext cx="10972800" cy="638944"/>
          </a:xfrm>
          <a:prstGeom prst="rect">
            <a:avLst/>
          </a:prstGeom>
        </p:spPr>
        <p:txBody>
          <a:bodyPr vert="horz" lIns="91440" tIns="45720" rIns="91440" bIns="45720" rtlCol="0" anchor="ctr">
            <a:noAutofit/>
          </a:bodyPr>
          <a:lstStyle/>
          <a:p>
            <a:endParaRPr lang="zh-CN" altLang="en-US" dirty="0"/>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dirty="0"/>
              <a:t>单击此处编辑母版文本样式</a:t>
            </a:r>
          </a:p>
        </p:txBody>
      </p:sp>
      <p:sp>
        <p:nvSpPr>
          <p:cNvPr id="4" name="日期占位符 3"/>
          <p:cNvSpPr>
            <a:spLocks noGrp="1"/>
          </p:cNvSpPr>
          <p:nvPr>
            <p:ph type="dt" sz="half" idx="2"/>
          </p:nvPr>
        </p:nvSpPr>
        <p:spPr>
          <a:xfrm>
            <a:off x="4079776" y="6309321"/>
            <a:ext cx="412845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DE3B03C8-02EF-460A-A21C-E744A7B52EF2}" type="datetime1">
              <a:rPr lang="zh-CN" altLang="en-US" smtClean="0"/>
              <a:pPr/>
              <a:t>2018/11/11</a:t>
            </a:fld>
            <a:endParaRPr lang="zh-CN" altLang="en-US" dirty="0"/>
          </a:p>
        </p:txBody>
      </p:sp>
      <p:sp>
        <p:nvSpPr>
          <p:cNvPr id="5" name="页脚占位符 4"/>
          <p:cNvSpPr>
            <a:spLocks noGrp="1"/>
          </p:cNvSpPr>
          <p:nvPr>
            <p:ph type="ftr" sz="quarter" idx="3"/>
          </p:nvPr>
        </p:nvSpPr>
        <p:spPr>
          <a:xfrm>
            <a:off x="431371" y="6309321"/>
            <a:ext cx="2698485" cy="365125"/>
          </a:xfrm>
          <a:prstGeom prst="rect">
            <a:avLst/>
          </a:prstGeom>
        </p:spPr>
        <p:txBody>
          <a:bodyPr vert="horz" lIns="91440" tIns="45720" rIns="91440" bIns="45720" rtlCol="0" anchor="ctr"/>
          <a:lstStyle>
            <a:lvl1pPr algn="l">
              <a:defRPr sz="1400" b="1">
                <a:solidFill>
                  <a:srgbClr val="C00000"/>
                </a:solidFill>
              </a:defRPr>
            </a:lvl1pPr>
          </a:lstStyle>
          <a:p>
            <a:r>
              <a:rPr lang="en-US" altLang="zh-CN" dirty="0"/>
              <a:t>Dr. </a:t>
            </a:r>
            <a:r>
              <a:rPr lang="zh-CN" altLang="en-US" dirty="0"/>
              <a:t>沙行勉</a:t>
            </a:r>
          </a:p>
        </p:txBody>
      </p:sp>
      <p:sp>
        <p:nvSpPr>
          <p:cNvPr id="6" name="灯片编号占位符 5"/>
          <p:cNvSpPr>
            <a:spLocks noGrp="1"/>
          </p:cNvSpPr>
          <p:nvPr>
            <p:ph type="sldNum" sz="quarter" idx="4"/>
          </p:nvPr>
        </p:nvSpPr>
        <p:spPr>
          <a:xfrm>
            <a:off x="9072331" y="6309321"/>
            <a:ext cx="2844800" cy="365125"/>
          </a:xfrm>
          <a:prstGeom prst="rect">
            <a:avLst/>
          </a:prstGeom>
        </p:spPr>
        <p:txBody>
          <a:bodyPr vert="horz" lIns="91440" tIns="45720" rIns="91440" bIns="45720" rtlCol="0" anchor="ctr"/>
          <a:lstStyle>
            <a:lvl1pPr algn="r">
              <a:defRPr sz="1200">
                <a:solidFill>
                  <a:srgbClr val="C00000"/>
                </a:solidFill>
              </a:defRPr>
            </a:lvl1pPr>
          </a:lstStyle>
          <a:p>
            <a:fld id="{75B6CC0E-6B2B-427F-9144-B8378FB03372}" type="slidenum">
              <a:rPr lang="zh-CN" altLang="en-US" smtClean="0"/>
              <a:pPr/>
              <a:t>‹#›</a:t>
            </a:fld>
            <a:r>
              <a:rPr lang="en-US" altLang="zh-CN" dirty="0"/>
              <a:t>/TP</a:t>
            </a:r>
            <a:endParaRPr lang="zh-CN" altLang="en-US" dirty="0"/>
          </a:p>
        </p:txBody>
      </p:sp>
      <p:sp>
        <p:nvSpPr>
          <p:cNvPr id="7" name="页脚占位符 4"/>
          <p:cNvSpPr txBox="1">
            <a:spLocks/>
          </p:cNvSpPr>
          <p:nvPr userDrawn="1"/>
        </p:nvSpPr>
        <p:spPr>
          <a:xfrm>
            <a:off x="1871531" y="44625"/>
            <a:ext cx="8448939" cy="360040"/>
          </a:xfrm>
          <a:prstGeom prst="rect">
            <a:avLst/>
          </a:prstGeom>
        </p:spPr>
        <p:txBody>
          <a:bodyPr vert="horz" lIns="91440" tIns="45720" rIns="91440" bIns="45720" rtlCol="0" anchor="ctr"/>
          <a:lstStyle>
            <a:lvl1pPr algn="l">
              <a:defRPr sz="1200" b="1">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rPr>
              <a:t>计算机科学导论</a:t>
            </a:r>
            <a:r>
              <a:rPr kumimoji="0" lang="en-US" altLang="zh-CN" sz="1200" b="0" i="0" u="none" strike="noStrike" kern="1200" cap="none" spc="0" normalizeH="0" baseline="0" noProof="0" dirty="0">
                <a:ln>
                  <a:noFill/>
                </a:ln>
                <a:solidFill>
                  <a:schemeClr val="tx1">
                    <a:tint val="75000"/>
                  </a:schemeClr>
                </a:solidFill>
                <a:effectLst/>
                <a:uLnTx/>
                <a:uFillTx/>
                <a:latin typeface="+mn-lt"/>
                <a:ea typeface="+mn-ea"/>
                <a:cs typeface="+mn-cs"/>
              </a:rPr>
              <a:t>——</a:t>
            </a:r>
            <a:r>
              <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rPr>
              <a:t>以</a:t>
            </a:r>
            <a:r>
              <a:rPr kumimoji="0" lang="en-US" altLang="zh-CN" sz="1200" b="0" i="0" u="none" strike="noStrike" kern="1200" cap="none" spc="0" normalizeH="0" baseline="0" noProof="0" dirty="0">
                <a:ln>
                  <a:noFill/>
                </a:ln>
                <a:solidFill>
                  <a:schemeClr val="tx1">
                    <a:tint val="75000"/>
                  </a:schemeClr>
                </a:solidFill>
                <a:effectLst/>
                <a:uLnTx/>
                <a:uFillTx/>
                <a:latin typeface="+mn-lt"/>
                <a:ea typeface="+mn-ea"/>
                <a:cs typeface="+mn-cs"/>
              </a:rPr>
              <a:t>Python</a:t>
            </a:r>
            <a:r>
              <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rPr>
              <a:t>为舟</a:t>
            </a:r>
          </a:p>
        </p:txBody>
      </p:sp>
    </p:spTree>
    <p:extLst>
      <p:ext uri="{BB962C8B-B14F-4D97-AF65-F5344CB8AC3E}">
        <p14:creationId xmlns:p14="http://schemas.microsoft.com/office/powerpoint/2010/main" val="18855475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p:txStyles>
    <p:titleStyle>
      <a:lvl1pPr algn="ctr" defTabSz="914400" rtl="0" eaLnBrk="1" latinLnBrk="0" hangingPunct="1">
        <a:spcBef>
          <a:spcPct val="0"/>
        </a:spcBef>
        <a:buNone/>
        <a:defRPr lang="zh-CN" altLang="en-US" sz="3200" b="1" kern="1200" dirty="0" smtClean="0">
          <a:solidFill>
            <a:srgbClr val="C60000"/>
          </a:solidFill>
          <a:latin typeface="+mj-lt"/>
          <a:ea typeface="宋体" charset="-122"/>
          <a:cs typeface="+mj-cs"/>
        </a:defRPr>
      </a:lvl1pPr>
    </p:titleStyle>
    <p:bodyStyle>
      <a:lvl1pPr marL="514350" indent="-514350" algn="l" defTabSz="914400" rtl="0" eaLnBrk="1" latinLnBrk="0" hangingPunct="1">
        <a:lnSpc>
          <a:spcPct val="200000"/>
        </a:lnSpc>
        <a:spcBef>
          <a:spcPct val="20000"/>
        </a:spcBef>
        <a:buFont typeface="+mj-lt"/>
        <a:buAutoNum type="arabicPeriod"/>
        <a:defRPr sz="2400" kern="1200" baseline="0">
          <a:solidFill>
            <a:schemeClr val="tx1"/>
          </a:solidFill>
          <a:latin typeface="Times New Roman" panose="02020603050405020304" pitchFamily="18" charset="0"/>
          <a:ea typeface="+mn-ea"/>
          <a:cs typeface="+mn-cs"/>
        </a:defRPr>
      </a:lvl1pPr>
      <a:lvl2pPr marL="742950" indent="-285750" algn="l" defTabSz="9144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oleObject" Target="../embeddings/oleObject2.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0.e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1.emf"/><Relationship Id="rId4" Type="http://schemas.openxmlformats.org/officeDocument/2006/relationships/oleObject" Target="../embeddings/oleObject4.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2.emf"/><Relationship Id="rId4" Type="http://schemas.openxmlformats.org/officeDocument/2006/relationships/oleObject" Target="../embeddings/oleObject5.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3.emf"/><Relationship Id="rId4"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4.emf"/><Relationship Id="rId4" Type="http://schemas.openxmlformats.org/officeDocument/2006/relationships/oleObject" Target="../embeddings/oleObject7.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5.emf"/><Relationship Id="rId4" Type="http://schemas.openxmlformats.org/officeDocument/2006/relationships/oleObject" Target="../embeddings/oleObject8.bin"/></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dirty="0">
                <a:latin typeface="Calibri"/>
                <a:ea typeface="宋体" panose="02010600030101010101" pitchFamily="2" charset="-122"/>
              </a:rPr>
              <a:t>Dr. </a:t>
            </a:r>
            <a:r>
              <a:rPr lang="zh-CN" altLang="en-US" dirty="0">
                <a:latin typeface="Calibri"/>
                <a:ea typeface="宋体" panose="02010600030101010101" pitchFamily="2" charset="-122"/>
              </a:rPr>
              <a:t>沙行勉</a:t>
            </a:r>
          </a:p>
        </p:txBody>
      </p:sp>
      <p:sp>
        <p:nvSpPr>
          <p:cNvPr id="13314" name="Rectangle 2"/>
          <p:cNvSpPr>
            <a:spLocks noGrp="1" noChangeArrowheads="1"/>
          </p:cNvSpPr>
          <p:nvPr>
            <p:ph type="title"/>
          </p:nvPr>
        </p:nvSpPr>
        <p:spPr/>
        <p:txBody>
          <a:bodyPr/>
          <a:lstStyle/>
          <a:p>
            <a:r>
              <a:rPr lang="en-US" altLang="zh-TW" sz="2800" b="0" dirty="0">
                <a:ea typeface="新細明體" panose="02020500000000000000" pitchFamily="18" charset="-120"/>
              </a:rPr>
              <a:t> </a:t>
            </a:r>
            <a:r>
              <a:rPr lang="zh-CN" altLang="en-US" sz="2800" b="0" dirty="0">
                <a:ea typeface="新細明體" panose="02020500000000000000" pitchFamily="18" charset="-120"/>
              </a:rPr>
              <a:t>计算机科学导论</a:t>
            </a:r>
            <a:r>
              <a:rPr lang="en-US" altLang="zh-TW" sz="2800" b="0" dirty="0">
                <a:ea typeface="新細明體" panose="02020500000000000000" pitchFamily="18" charset="-120"/>
              </a:rPr>
              <a:t/>
            </a:r>
            <a:br>
              <a:rPr lang="en-US" altLang="zh-TW" sz="2800" b="0" dirty="0">
                <a:ea typeface="新細明體" panose="02020500000000000000" pitchFamily="18" charset="-120"/>
              </a:rPr>
            </a:br>
            <a:r>
              <a:rPr lang="en-US" altLang="zh-TW" b="0" dirty="0">
                <a:ea typeface="新細明體" panose="02020500000000000000" pitchFamily="18" charset="-120"/>
              </a:rPr>
              <a:t>201</a:t>
            </a:r>
            <a:r>
              <a:rPr lang="en-US" altLang="zh-CN" b="0" dirty="0">
                <a:ea typeface="新細明體" panose="02020500000000000000" pitchFamily="18" charset="-120"/>
              </a:rPr>
              <a:t>8</a:t>
            </a:r>
            <a:r>
              <a:rPr lang="en-US" altLang="zh-TW" b="0" dirty="0">
                <a:ea typeface="新細明體" panose="02020500000000000000" pitchFamily="18" charset="-120"/>
              </a:rPr>
              <a:t>/201</a:t>
            </a:r>
            <a:r>
              <a:rPr lang="en-US" altLang="zh-CN" b="0" dirty="0">
                <a:ea typeface="新細明體" panose="02020500000000000000" pitchFamily="18" charset="-120"/>
              </a:rPr>
              <a:t>9</a:t>
            </a:r>
            <a:r>
              <a:rPr lang="en-US" altLang="zh-TW" b="0" dirty="0">
                <a:ea typeface="新細明體" panose="02020500000000000000" pitchFamily="18" charset="-120"/>
              </a:rPr>
              <a:t> Semester A</a:t>
            </a:r>
          </a:p>
        </p:txBody>
      </p:sp>
      <p:sp>
        <p:nvSpPr>
          <p:cNvPr id="13315" name="Rectangle 3"/>
          <p:cNvSpPr>
            <a:spLocks noGrp="1" noChangeArrowheads="1"/>
          </p:cNvSpPr>
          <p:nvPr>
            <p:ph type="body" idx="1"/>
          </p:nvPr>
        </p:nvSpPr>
        <p:spPr>
          <a:xfrm>
            <a:off x="1752599" y="2816317"/>
            <a:ext cx="8686800" cy="1864311"/>
          </a:xfrm>
        </p:spPr>
        <p:txBody>
          <a:bodyPr>
            <a:normAutofit/>
          </a:bodyPr>
          <a:lstStyle/>
          <a:p>
            <a:pPr marL="0" indent="0">
              <a:lnSpc>
                <a:spcPct val="110000"/>
              </a:lnSpc>
              <a:buNone/>
            </a:pPr>
            <a:r>
              <a:rPr lang="en-US" altLang="zh-TW" sz="2100" dirty="0"/>
              <a:t>	</a:t>
            </a:r>
            <a:r>
              <a:rPr lang="en-US" altLang="zh-TW" sz="1900" dirty="0"/>
              <a:t>	</a:t>
            </a:r>
            <a:r>
              <a:rPr lang="en-US" altLang="zh-TW" dirty="0">
                <a:ea typeface="新細明體" panose="02020500000000000000" pitchFamily="18" charset="-120"/>
              </a:rPr>
              <a:t>	</a:t>
            </a:r>
          </a:p>
          <a:p>
            <a:pPr marL="0" indent="0" algn="ctr">
              <a:lnSpc>
                <a:spcPct val="130000"/>
              </a:lnSpc>
              <a:buNone/>
            </a:pPr>
            <a:r>
              <a:rPr lang="en-US" altLang="zh-CN" sz="3200" b="1" dirty="0"/>
              <a:t>SEAL (Simple Educational Assembly Language) </a:t>
            </a:r>
            <a:endParaRPr lang="en-US" altLang="zh-TW" sz="3200" dirty="0">
              <a:ea typeface="新細明體" panose="02020500000000000000" pitchFamily="18" charset="-120"/>
            </a:endParaRPr>
          </a:p>
          <a:p>
            <a:pPr marL="0" indent="0">
              <a:lnSpc>
                <a:spcPct val="130000"/>
              </a:lnSpc>
              <a:buNone/>
            </a:pPr>
            <a:endParaRPr lang="en-US" altLang="zh-TW" dirty="0">
              <a:ea typeface="新細明體" panose="02020500000000000000" pitchFamily="18" charset="-120"/>
            </a:endParaRPr>
          </a:p>
        </p:txBody>
      </p:sp>
      <p:pic>
        <p:nvPicPr>
          <p:cNvPr id="2" name="图片 1">
            <a:extLst>
              <a:ext uri="{FF2B5EF4-FFF2-40B4-BE49-F238E27FC236}">
                <a16:creationId xmlns:a16="http://schemas.microsoft.com/office/drawing/2014/main" id="{301F35A3-1F98-48F1-B26B-6331B57EA994}"/>
              </a:ext>
            </a:extLst>
          </p:cNvPr>
          <p:cNvPicPr>
            <a:picLocks noChangeAspect="1"/>
          </p:cNvPicPr>
          <p:nvPr/>
        </p:nvPicPr>
        <p:blipFill>
          <a:blip r:embed="rId2"/>
          <a:stretch>
            <a:fillRect/>
          </a:stretch>
        </p:blipFill>
        <p:spPr>
          <a:xfrm>
            <a:off x="5385754" y="2051936"/>
            <a:ext cx="1420491" cy="749873"/>
          </a:xfrm>
          <a:prstGeom prst="rect">
            <a:avLst/>
          </a:prstGeom>
        </p:spPr>
      </p:pic>
    </p:spTree>
    <p:extLst>
      <p:ext uri="{BB962C8B-B14F-4D97-AF65-F5344CB8AC3E}">
        <p14:creationId xmlns:p14="http://schemas.microsoft.com/office/powerpoint/2010/main" val="632148981"/>
      </p:ext>
    </p:extLst>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10</a:t>
            </a:fld>
            <a:endParaRPr lang="zh-CN" altLang="en-US"/>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965200" y="800101"/>
            <a:ext cx="10219365" cy="5326064"/>
          </a:xfrm>
        </p:spPr>
        <p:txBody>
          <a:bodyPr>
            <a:normAutofit/>
          </a:bodyPr>
          <a:lstStyle/>
          <a:p>
            <a:pPr marL="0" indent="0">
              <a:buNone/>
            </a:pPr>
            <a:r>
              <a:rPr lang="zh-CN" altLang="en-US" sz="3200" b="1" dirty="0">
                <a:solidFill>
                  <a:srgbClr val="FF0000"/>
                </a:solidFill>
              </a:rPr>
              <a:t>注意：</a:t>
            </a:r>
            <a:endParaRPr lang="en-US" altLang="zh-CN" sz="3200" b="1" dirty="0">
              <a:solidFill>
                <a:srgbClr val="FF0000"/>
              </a:solidFill>
            </a:endParaRPr>
          </a:p>
          <a:p>
            <a:pPr marL="457200" indent="-457200">
              <a:buClr>
                <a:srgbClr val="FF0000"/>
              </a:buClr>
              <a:buFont typeface="Wingdings" panose="05000000000000000000" pitchFamily="2" charset="2"/>
              <a:buChar char="n"/>
            </a:pPr>
            <a:r>
              <a:rPr lang="zh-CN" altLang="zh-CN" dirty="0"/>
              <a:t>文档名可以自己根据所写功能以及自己的喜好进行命名，文档名的后缀一定要是</a:t>
            </a:r>
            <a:r>
              <a:rPr lang="en-US" altLang="zh-CN" dirty="0"/>
              <a:t>.txt</a:t>
            </a:r>
            <a:r>
              <a:rPr lang="zh-CN" altLang="zh-CN" dirty="0"/>
              <a:t>（</a:t>
            </a:r>
            <a:r>
              <a:rPr lang="zh-CN" altLang="zh-CN" b="1" dirty="0"/>
              <a:t>请同学在自己的</a:t>
            </a:r>
            <a:r>
              <a:rPr lang="en-US" altLang="zh-CN" b="1" dirty="0"/>
              <a:t>Windows</a:t>
            </a:r>
            <a:r>
              <a:rPr lang="zh-CN" altLang="zh-CN" b="1" dirty="0"/>
              <a:t>系统中的</a:t>
            </a:r>
            <a:r>
              <a:rPr lang="en-US" altLang="zh-CN" b="1" dirty="0"/>
              <a:t>“</a:t>
            </a:r>
            <a:r>
              <a:rPr lang="zh-CN" altLang="zh-CN" b="1" dirty="0"/>
              <a:t>文件扩展名</a:t>
            </a:r>
            <a:r>
              <a:rPr lang="en-US" altLang="zh-CN" b="1" dirty="0"/>
              <a:t>”</a:t>
            </a:r>
            <a:r>
              <a:rPr lang="zh-CN" altLang="zh-CN" b="1" dirty="0"/>
              <a:t>选项前打勾</a:t>
            </a:r>
            <a:r>
              <a:rPr lang="zh-CN" altLang="zh-CN" dirty="0"/>
              <a:t>）</a:t>
            </a:r>
            <a:endParaRPr lang="en-US" altLang="zh-CN" dirty="0"/>
          </a:p>
          <a:p>
            <a:pPr marL="457200" indent="-457200">
              <a:buClr>
                <a:srgbClr val="FF0000"/>
              </a:buClr>
              <a:buFont typeface="Wingdings" panose="05000000000000000000" pitchFamily="2" charset="2"/>
              <a:buChar char="n"/>
            </a:pPr>
            <a:r>
              <a:rPr lang="zh-CN" altLang="zh-CN" dirty="0"/>
              <a:t>文档要和模拟器的程序放在一个文件夹下才可以直接输入文档名</a:t>
            </a:r>
            <a:endParaRPr lang="en-US" altLang="zh-CN" dirty="0"/>
          </a:p>
          <a:p>
            <a:pPr marL="457200" indent="-457200">
              <a:buClr>
                <a:srgbClr val="FF0000"/>
              </a:buClr>
              <a:buFont typeface="Wingdings" panose="05000000000000000000" pitchFamily="2" charset="2"/>
              <a:buChar char="n"/>
            </a:pPr>
            <a:r>
              <a:rPr lang="zh-CN" altLang="zh-CN" dirty="0"/>
              <a:t>否则需要加上汇编程序所在文件的路径（例如</a:t>
            </a:r>
            <a:r>
              <a:rPr lang="en-US" altLang="zh-CN" dirty="0"/>
              <a:t>E:\python\test.txt</a:t>
            </a:r>
            <a:r>
              <a:rPr lang="zh-CN" altLang="zh-CN" dirty="0"/>
              <a:t>，亦即</a:t>
            </a:r>
            <a:r>
              <a:rPr lang="en-US" altLang="zh-CN" dirty="0"/>
              <a:t>test.txt</a:t>
            </a:r>
            <a:r>
              <a:rPr lang="zh-CN" altLang="zh-CN" dirty="0"/>
              <a:t>文件所在的完整路径）</a:t>
            </a:r>
            <a:endParaRPr lang="en-US" altLang="zh-CN" dirty="0"/>
          </a:p>
          <a:p>
            <a:pPr marL="457200" indent="-457200">
              <a:buClr>
                <a:srgbClr val="FF0000"/>
              </a:buClr>
              <a:buFont typeface="Wingdings" panose="05000000000000000000" pitchFamily="2" charset="2"/>
              <a:buChar char="n"/>
            </a:pPr>
            <a:r>
              <a:rPr lang="zh-CN" altLang="zh-CN" dirty="0"/>
              <a:t>此时也可以选择输入</a:t>
            </a:r>
            <a:r>
              <a:rPr lang="en-US" altLang="zh-CN" dirty="0"/>
              <a:t>exit</a:t>
            </a:r>
            <a:r>
              <a:rPr lang="zh-CN" altLang="zh-CN" dirty="0"/>
              <a:t>退出模拟器或者选择运行模式</a:t>
            </a:r>
            <a:endParaRPr lang="en-US" altLang="zh-CN" dirty="0"/>
          </a:p>
          <a:p>
            <a:pPr marL="0" indent="0">
              <a:buNone/>
            </a:pPr>
            <a:endParaRPr lang="en-US" altLang="zh-CN" dirty="0"/>
          </a:p>
        </p:txBody>
      </p:sp>
    </p:spTree>
    <p:extLst>
      <p:ext uri="{BB962C8B-B14F-4D97-AF65-F5344CB8AC3E}">
        <p14:creationId xmlns:p14="http://schemas.microsoft.com/office/powerpoint/2010/main" val="31416830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11</a:t>
            </a:fld>
            <a:endParaRPr lang="zh-CN" altLang="en-US"/>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965200" y="800101"/>
            <a:ext cx="10219365" cy="5326064"/>
          </a:xfrm>
        </p:spPr>
        <p:txBody>
          <a:bodyPr>
            <a:normAutofit/>
          </a:bodyPr>
          <a:lstStyle/>
          <a:p>
            <a:pPr marL="342900" indent="-342900">
              <a:buClr>
                <a:srgbClr val="FF0000"/>
              </a:buClr>
              <a:buFont typeface="Wingdings" panose="05000000000000000000" pitchFamily="2" charset="2"/>
              <a:buChar char="n"/>
            </a:pPr>
            <a:r>
              <a:rPr lang="zh-CN" altLang="zh-CN" dirty="0"/>
              <a:t>如果输入的文档名有错，模拟器会提示</a:t>
            </a:r>
            <a:r>
              <a:rPr lang="en-US" altLang="zh-CN" dirty="0"/>
              <a:t>“</a:t>
            </a:r>
            <a:r>
              <a:rPr lang="zh-CN" altLang="zh-CN" dirty="0"/>
              <a:t>文件不存在，请您输入正确的文件名</a:t>
            </a:r>
            <a:r>
              <a:rPr lang="en-US" altLang="zh-CN" dirty="0"/>
              <a:t>(</a:t>
            </a:r>
            <a:r>
              <a:rPr lang="zh-CN" altLang="zh-CN" dirty="0"/>
              <a:t>不在同目录下请输入完整路径</a:t>
            </a:r>
            <a:r>
              <a:rPr lang="en-US" altLang="zh-CN" dirty="0"/>
              <a:t>)/</a:t>
            </a:r>
            <a:r>
              <a:rPr lang="zh-CN" altLang="zh-CN" dirty="0"/>
              <a:t>输入</a:t>
            </a:r>
            <a:r>
              <a:rPr lang="en-US" altLang="zh-CN" dirty="0"/>
              <a:t>“exit”</a:t>
            </a:r>
            <a:r>
              <a:rPr lang="zh-CN" altLang="zh-CN" dirty="0"/>
              <a:t>退出</a:t>
            </a:r>
            <a:r>
              <a:rPr lang="en-US" altLang="zh-CN" dirty="0"/>
              <a:t>:”</a:t>
            </a:r>
            <a:r>
              <a:rPr lang="zh-CN" altLang="zh-CN" dirty="0"/>
              <a:t>，此时请同学再次输入文件名，并确保文件的确存在，同学亦可选择</a:t>
            </a:r>
            <a:r>
              <a:rPr lang="en-US" altLang="zh-CN" dirty="0"/>
              <a:t>“exit”</a:t>
            </a:r>
            <a:r>
              <a:rPr lang="zh-CN" altLang="zh-CN" dirty="0"/>
              <a:t>退出模拟器</a:t>
            </a:r>
            <a:r>
              <a:rPr lang="zh-CN" altLang="zh-CN" dirty="0" smtClean="0"/>
              <a:t>。</a:t>
            </a:r>
            <a:endParaRPr lang="en-US" altLang="zh-CN" dirty="0" smtClean="0"/>
          </a:p>
          <a:p>
            <a:pPr marL="342900" indent="-342900">
              <a:buClr>
                <a:srgbClr val="FF0000"/>
              </a:buClr>
              <a:buFont typeface="Wingdings" panose="05000000000000000000" pitchFamily="2" charset="2"/>
              <a:buChar char="n"/>
            </a:pPr>
            <a:r>
              <a:rPr lang="zh-CN" altLang="zh-CN" dirty="0" smtClean="0"/>
              <a:t>所有</a:t>
            </a:r>
            <a:r>
              <a:rPr lang="zh-CN" altLang="zh-CN" dirty="0"/>
              <a:t>指令全部忽略大小写，即当输入</a:t>
            </a:r>
            <a:r>
              <a:rPr lang="en-US" altLang="zh-CN" dirty="0"/>
              <a:t>Exit</a:t>
            </a:r>
            <a:r>
              <a:rPr lang="zh-CN" altLang="zh-CN" dirty="0"/>
              <a:t>时，仍然会退出模拟器</a:t>
            </a:r>
            <a:r>
              <a:rPr lang="zh-CN" altLang="zh-CN" dirty="0" smtClean="0"/>
              <a:t>。</a:t>
            </a:r>
            <a:endParaRPr lang="en-US" altLang="zh-CN" dirty="0" smtClean="0"/>
          </a:p>
          <a:p>
            <a:pPr marL="342900" indent="-342900">
              <a:buClr>
                <a:srgbClr val="FF0000"/>
              </a:buClr>
              <a:buFont typeface="Wingdings" panose="05000000000000000000" pitchFamily="2" charset="2"/>
              <a:buChar char="n"/>
            </a:pPr>
            <a:r>
              <a:rPr lang="zh-CN" altLang="zh-CN" dirty="0" smtClean="0"/>
              <a:t>如果</a:t>
            </a:r>
            <a:r>
              <a:rPr lang="zh-CN" altLang="zh-CN" dirty="0"/>
              <a:t>同学输入正确，会提示</a:t>
            </a:r>
            <a:r>
              <a:rPr lang="en-US" altLang="zh-CN" dirty="0"/>
              <a:t>“</a:t>
            </a:r>
            <a:r>
              <a:rPr lang="zh-CN" altLang="zh-CN" dirty="0"/>
              <a:t>请选择模式（输入</a:t>
            </a:r>
            <a:r>
              <a:rPr lang="en-US" altLang="zh-CN" dirty="0"/>
              <a:t>“normal”</a:t>
            </a:r>
            <a:r>
              <a:rPr lang="zh-CN" altLang="zh-CN" dirty="0"/>
              <a:t>进入普通模式</a:t>
            </a:r>
            <a:r>
              <a:rPr lang="en-US" altLang="zh-CN" dirty="0"/>
              <a:t>/“debug”</a:t>
            </a:r>
            <a:r>
              <a:rPr lang="zh-CN" altLang="zh-CN" dirty="0"/>
              <a:t>进入调试模式</a:t>
            </a:r>
            <a:r>
              <a:rPr lang="en-US" altLang="zh-CN" dirty="0"/>
              <a:t>/“exit</a:t>
            </a:r>
            <a:r>
              <a:rPr lang="zh-CN" altLang="zh-CN" dirty="0"/>
              <a:t>退出调试</a:t>
            </a:r>
            <a:r>
              <a:rPr lang="en-US" altLang="zh-CN" dirty="0"/>
              <a:t>”</a:t>
            </a:r>
            <a:r>
              <a:rPr lang="zh-CN" altLang="zh-CN" dirty="0"/>
              <a:t>）：</a:t>
            </a:r>
            <a:r>
              <a:rPr lang="en-US" altLang="zh-CN" dirty="0"/>
              <a:t>”</a:t>
            </a:r>
            <a:r>
              <a:rPr lang="zh-CN" altLang="zh-CN" dirty="0"/>
              <a:t>。</a:t>
            </a:r>
          </a:p>
          <a:p>
            <a:pPr marL="0" indent="0">
              <a:buNone/>
            </a:pPr>
            <a:endParaRPr lang="en-US" altLang="zh-CN" dirty="0"/>
          </a:p>
        </p:txBody>
      </p:sp>
    </p:spTree>
    <p:extLst>
      <p:ext uri="{BB962C8B-B14F-4D97-AF65-F5344CB8AC3E}">
        <p14:creationId xmlns:p14="http://schemas.microsoft.com/office/powerpoint/2010/main" val="34420908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12</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1037148" y="1134210"/>
            <a:ext cx="9985109" cy="4713387"/>
          </a:xfrm>
        </p:spPr>
        <p:txBody>
          <a:bodyPr>
            <a:normAutofit/>
          </a:bodyPr>
          <a:lstStyle/>
          <a:p>
            <a:pPr marL="342900" indent="-342900">
              <a:buFont typeface="Wingdings" panose="05000000000000000000" pitchFamily="2" charset="2"/>
              <a:buChar char="Ø"/>
            </a:pPr>
            <a:r>
              <a:rPr lang="zh-CN" altLang="en-US" dirty="0" smtClean="0"/>
              <a:t>“</a:t>
            </a:r>
            <a:r>
              <a:rPr lang="en-US" altLang="zh-CN" dirty="0" smtClean="0"/>
              <a:t>normal</a:t>
            </a:r>
            <a:r>
              <a:rPr lang="zh-CN" altLang="en-US" dirty="0" smtClean="0"/>
              <a:t>”是模拟器的正常模式，</a:t>
            </a:r>
            <a:r>
              <a:rPr lang="zh-CN" altLang="zh-CN" dirty="0" smtClean="0"/>
              <a:t>直接</a:t>
            </a:r>
            <a:r>
              <a:rPr lang="zh-CN" altLang="zh-CN" dirty="0"/>
              <a:t>输入</a:t>
            </a:r>
            <a:r>
              <a:rPr lang="en-US" altLang="zh-CN" dirty="0"/>
              <a:t>“normal”</a:t>
            </a:r>
            <a:r>
              <a:rPr lang="zh-CN" altLang="zh-CN" dirty="0"/>
              <a:t>便可以输出计算结果，输出的结果如</a:t>
            </a:r>
            <a:r>
              <a:rPr lang="zh-CN" altLang="zh-CN" dirty="0" smtClean="0"/>
              <a:t>图</a:t>
            </a:r>
            <a:r>
              <a:rPr lang="en-US" altLang="zh-CN" dirty="0"/>
              <a:t>5</a:t>
            </a:r>
            <a:r>
              <a:rPr lang="zh-CN" altLang="zh-CN" dirty="0" smtClean="0"/>
              <a:t>所示</a:t>
            </a:r>
            <a:r>
              <a:rPr lang="zh-CN" altLang="en-US" dirty="0" smtClean="0"/>
              <a:t>（打印出较小值：</a:t>
            </a:r>
            <a:r>
              <a:rPr lang="en-US" altLang="zh-CN" dirty="0" smtClean="0"/>
              <a:t>5</a:t>
            </a:r>
            <a:r>
              <a:rPr lang="zh-CN" altLang="en-US" dirty="0" smtClean="0"/>
              <a:t>）</a:t>
            </a:r>
            <a:r>
              <a:rPr lang="zh-CN" altLang="zh-CN" dirty="0" smtClean="0"/>
              <a:t>：</a:t>
            </a:r>
            <a:endParaRPr lang="zh-CN" altLang="zh-CN" dirty="0"/>
          </a:p>
          <a:p>
            <a:pPr marL="0" indent="0">
              <a:buNone/>
            </a:pPr>
            <a:endParaRPr lang="en-US" altLang="zh-CN" dirty="0"/>
          </a:p>
        </p:txBody>
      </p:sp>
      <p:sp>
        <p:nvSpPr>
          <p:cNvPr id="8" name="文本框 7"/>
          <p:cNvSpPr txBox="1"/>
          <p:nvPr/>
        </p:nvSpPr>
        <p:spPr>
          <a:xfrm>
            <a:off x="4632387" y="5941498"/>
            <a:ext cx="2794633" cy="369332"/>
          </a:xfrm>
          <a:prstGeom prst="rect">
            <a:avLst/>
          </a:prstGeom>
          <a:noFill/>
        </p:spPr>
        <p:txBody>
          <a:bodyPr wrap="square" rtlCol="0">
            <a:spAutoFit/>
          </a:bodyPr>
          <a:lstStyle/>
          <a:p>
            <a:r>
              <a:rPr lang="zh-CN" altLang="zh-CN" dirty="0" smtClean="0">
                <a:latin typeface="Times New Roman" panose="02020603050405020304" pitchFamily="18" charset="0"/>
                <a:cs typeface="Times New Roman" panose="02020603050405020304" pitchFamily="18" charset="0"/>
              </a:rPr>
              <a:t>图</a:t>
            </a:r>
            <a:r>
              <a:rPr lang="en-US" altLang="zh-CN" dirty="0" smtClean="0">
                <a:latin typeface="Times New Roman" panose="02020603050405020304" pitchFamily="18" charset="0"/>
                <a:cs typeface="Times New Roman" panose="02020603050405020304" pitchFamily="18" charset="0"/>
              </a:rPr>
              <a:t>5 </a:t>
            </a:r>
            <a:r>
              <a:rPr lang="zh-CN" altLang="zh-CN" dirty="0" smtClean="0"/>
              <a:t>执行</a:t>
            </a:r>
            <a:r>
              <a:rPr lang="en-US" altLang="zh-CN" dirty="0">
                <a:latin typeface="Times New Roman" panose="02020603050405020304" pitchFamily="18" charset="0"/>
                <a:cs typeface="Times New Roman" panose="02020603050405020304" pitchFamily="18" charset="0"/>
              </a:rPr>
              <a:t>normal</a:t>
            </a:r>
            <a:r>
              <a:rPr lang="zh-CN" altLang="zh-CN" dirty="0"/>
              <a:t>后的结果</a:t>
            </a:r>
            <a:endParaRPr lang="zh-CN" altLang="en-US" dirty="0">
              <a:latin typeface="Times New Roman" panose="02020603050405020304" pitchFamily="18" charset="0"/>
              <a:cs typeface="Times New Roman" panose="02020603050405020304" pitchFamily="18" charset="0"/>
            </a:endParaRPr>
          </a:p>
        </p:txBody>
      </p:sp>
      <p:pic>
        <p:nvPicPr>
          <p:cNvPr id="10" name="图片 9"/>
          <p:cNvPicPr/>
          <p:nvPr/>
        </p:nvPicPr>
        <p:blipFill>
          <a:blip r:embed="rId2"/>
          <a:stretch>
            <a:fillRect/>
          </a:stretch>
        </p:blipFill>
        <p:spPr>
          <a:xfrm>
            <a:off x="2628326" y="2382260"/>
            <a:ext cx="6802756" cy="3371436"/>
          </a:xfrm>
          <a:prstGeom prst="rect">
            <a:avLst/>
          </a:prstGeom>
        </p:spPr>
      </p:pic>
      <p:sp>
        <p:nvSpPr>
          <p:cNvPr id="12" name="标题 1">
            <a:extLst>
              <a:ext uri="{FF2B5EF4-FFF2-40B4-BE49-F238E27FC236}">
                <a16:creationId xmlns:a16="http://schemas.microsoft.com/office/drawing/2014/main" id="{3FC2C42E-B987-4DBB-A0B3-ADFEDA3266BD}"/>
              </a:ext>
            </a:extLst>
          </p:cNvPr>
          <p:cNvSpPr>
            <a:spLocks noGrp="1"/>
          </p:cNvSpPr>
          <p:nvPr>
            <p:ph type="title"/>
          </p:nvPr>
        </p:nvSpPr>
        <p:spPr>
          <a:xfrm>
            <a:off x="609600" y="485800"/>
            <a:ext cx="10972800" cy="782960"/>
          </a:xfrm>
        </p:spPr>
        <p:txBody>
          <a:bodyPr/>
          <a:lstStyle/>
          <a:p>
            <a:pPr algn="l"/>
            <a:r>
              <a:rPr lang="zh-CN" altLang="en-US" dirty="0" smtClean="0"/>
              <a:t>运行汇编程序</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66215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13</a:t>
            </a:fld>
            <a:endParaRPr lang="zh-CN" altLang="en-US"/>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986317" y="1268760"/>
            <a:ext cx="10219365" cy="5326064"/>
          </a:xfrm>
        </p:spPr>
        <p:txBody>
          <a:bodyPr>
            <a:normAutofit/>
          </a:bodyPr>
          <a:lstStyle/>
          <a:p>
            <a:pPr marL="342900" indent="-342900">
              <a:buFont typeface="Wingdings" panose="05000000000000000000" pitchFamily="2" charset="2"/>
              <a:buChar char="Ø"/>
            </a:pPr>
            <a:r>
              <a:rPr lang="zh-CN" altLang="zh-CN" sz="3200" dirty="0" smtClean="0">
                <a:cs typeface="Times New Roman" panose="02020603050405020304" pitchFamily="18" charset="0"/>
              </a:rPr>
              <a:t>在</a:t>
            </a:r>
            <a:r>
              <a:rPr lang="zh-CN" altLang="zh-CN" sz="3200" dirty="0">
                <a:cs typeface="Times New Roman" panose="02020603050405020304" pitchFamily="18" charset="0"/>
              </a:rPr>
              <a:t>得到计算结果之后</a:t>
            </a:r>
            <a:r>
              <a:rPr lang="zh-CN" altLang="zh-CN" sz="3200" dirty="0" smtClean="0">
                <a:cs typeface="Times New Roman" panose="02020603050405020304" pitchFamily="18" charset="0"/>
              </a:rPr>
              <a:t>，可以输入</a:t>
            </a:r>
            <a:r>
              <a:rPr lang="zh-CN" altLang="en-US" sz="3200" dirty="0" smtClean="0">
                <a:cs typeface="Times New Roman" panose="02020603050405020304" pitchFamily="18" charset="0"/>
              </a:rPr>
              <a:t>“</a:t>
            </a:r>
            <a:r>
              <a:rPr lang="en-US" altLang="zh-CN" sz="3200" dirty="0" smtClean="0">
                <a:cs typeface="Times New Roman" panose="02020603050405020304" pitchFamily="18" charset="0"/>
              </a:rPr>
              <a:t>exit</a:t>
            </a:r>
            <a:r>
              <a:rPr lang="zh-CN" altLang="en-US" sz="3200" dirty="0" smtClean="0">
                <a:cs typeface="Times New Roman" panose="02020603050405020304" pitchFamily="18" charset="0"/>
              </a:rPr>
              <a:t>”</a:t>
            </a:r>
            <a:r>
              <a:rPr lang="zh-CN" altLang="zh-CN" sz="3200" dirty="0" smtClean="0">
                <a:cs typeface="Times New Roman" panose="02020603050405020304" pitchFamily="18" charset="0"/>
              </a:rPr>
              <a:t>退出</a:t>
            </a:r>
            <a:r>
              <a:rPr lang="en-US" altLang="zh-CN" sz="3200" dirty="0">
                <a:cs typeface="Times New Roman" panose="02020603050405020304" pitchFamily="18" charset="0"/>
              </a:rPr>
              <a:t>SEAL</a:t>
            </a:r>
            <a:r>
              <a:rPr lang="zh-CN" altLang="zh-CN" sz="3200" dirty="0">
                <a:cs typeface="Times New Roman" panose="02020603050405020304" pitchFamily="18" charset="0"/>
              </a:rPr>
              <a:t>。</a:t>
            </a:r>
          </a:p>
          <a:p>
            <a:pPr marL="0" indent="0">
              <a:buNone/>
            </a:pPr>
            <a:endParaRPr lang="en-US" altLang="zh-CN" sz="3200" dirty="0" smtClean="0">
              <a:cs typeface="Times New Roman" panose="02020603050405020304" pitchFamily="18" charset="0"/>
            </a:endParaRPr>
          </a:p>
          <a:p>
            <a:pPr marL="0" indent="0">
              <a:buNone/>
            </a:pPr>
            <a:endParaRPr lang="en-US" altLang="zh-CN" sz="3200" dirty="0">
              <a:cs typeface="Times New Roman" panose="02020603050405020304" pitchFamily="18" charset="0"/>
            </a:endParaRPr>
          </a:p>
          <a:p>
            <a:pPr marL="342900" indent="-342900">
              <a:buClr>
                <a:srgbClr val="FF0000"/>
              </a:buClr>
              <a:buFont typeface="Wingdings" panose="05000000000000000000" pitchFamily="2" charset="2"/>
              <a:buChar char="n"/>
            </a:pPr>
            <a:r>
              <a:rPr lang="zh-CN" altLang="zh-CN" sz="3200" dirty="0" smtClean="0">
                <a:cs typeface="Times New Roman" panose="02020603050405020304" pitchFamily="18" charset="0"/>
              </a:rPr>
              <a:t>图</a:t>
            </a:r>
            <a:r>
              <a:rPr lang="zh-CN" altLang="zh-CN" sz="3200" dirty="0">
                <a:cs typeface="Times New Roman" panose="02020603050405020304" pitchFamily="18" charset="0"/>
              </a:rPr>
              <a:t>中的“</a:t>
            </a:r>
            <a:r>
              <a:rPr lang="en-US" altLang="zh-CN" sz="3200" dirty="0">
                <a:cs typeface="Times New Roman" panose="02020603050405020304" pitchFamily="18" charset="0"/>
              </a:rPr>
              <a:t>debug</a:t>
            </a:r>
            <a:r>
              <a:rPr lang="zh-CN" altLang="zh-CN" sz="3200" dirty="0">
                <a:cs typeface="Times New Roman" panose="02020603050405020304" pitchFamily="18" charset="0"/>
              </a:rPr>
              <a:t>”进入调试模式，具体会在第</a:t>
            </a:r>
            <a:r>
              <a:rPr lang="en-US" altLang="zh-CN" sz="3200" dirty="0">
                <a:cs typeface="Times New Roman" panose="02020603050405020304" pitchFamily="18" charset="0"/>
              </a:rPr>
              <a:t>4</a:t>
            </a:r>
            <a:r>
              <a:rPr lang="zh-CN" altLang="zh-CN" sz="3200" dirty="0">
                <a:cs typeface="Times New Roman" panose="02020603050405020304" pitchFamily="18" charset="0"/>
              </a:rPr>
              <a:t>部分进行讲解。</a:t>
            </a:r>
          </a:p>
          <a:p>
            <a:pPr marL="0" indent="0">
              <a:buNone/>
            </a:pPr>
            <a:endParaRPr lang="en-US" altLang="zh-CN" dirty="0"/>
          </a:p>
        </p:txBody>
      </p:sp>
      <p:sp>
        <p:nvSpPr>
          <p:cNvPr id="7" name="标题 1">
            <a:extLst>
              <a:ext uri="{FF2B5EF4-FFF2-40B4-BE49-F238E27FC236}">
                <a16:creationId xmlns:a16="http://schemas.microsoft.com/office/drawing/2014/main" id="{3FC2C42E-B987-4DBB-A0B3-ADFEDA3266BD}"/>
              </a:ext>
            </a:extLst>
          </p:cNvPr>
          <p:cNvSpPr>
            <a:spLocks noGrp="1"/>
          </p:cNvSpPr>
          <p:nvPr>
            <p:ph type="title"/>
          </p:nvPr>
        </p:nvSpPr>
        <p:spPr>
          <a:xfrm>
            <a:off x="609600" y="485800"/>
            <a:ext cx="10972800" cy="782960"/>
          </a:xfrm>
        </p:spPr>
        <p:txBody>
          <a:bodyPr/>
          <a:lstStyle/>
          <a:p>
            <a:pPr algn="l"/>
            <a:r>
              <a:rPr lang="zh-CN" altLang="en-US" dirty="0" smtClean="0"/>
              <a:t>退出模拟器</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03000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2C42E-B987-4DBB-A0B3-ADFEDA3266BD}"/>
              </a:ext>
            </a:extLst>
          </p:cNvPr>
          <p:cNvSpPr>
            <a:spLocks noGrp="1"/>
          </p:cNvSpPr>
          <p:nvPr>
            <p:ph type="title"/>
          </p:nvPr>
        </p:nvSpPr>
        <p:spPr>
          <a:xfrm>
            <a:off x="609600" y="485800"/>
            <a:ext cx="10972800" cy="782960"/>
          </a:xfrm>
        </p:spPr>
        <p:txBody>
          <a:bodyPr/>
          <a:lstStyle/>
          <a:p>
            <a:r>
              <a:rPr lang="en-US" altLang="zh-CN" dirty="0" smtClean="0"/>
              <a:t>3. </a:t>
            </a:r>
            <a:r>
              <a:rPr lang="zh-CN" altLang="en-US" dirty="0" smtClean="0"/>
              <a:t>汇编程序及指令的介绍</a:t>
            </a:r>
            <a:endParaRPr lang="zh-CN" altLang="en-US" dirty="0"/>
          </a:p>
        </p:txBody>
      </p:sp>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14</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609600" y="1268761"/>
            <a:ext cx="11307531" cy="737839"/>
          </a:xfrm>
        </p:spPr>
        <p:txBody>
          <a:bodyPr>
            <a:noAutofit/>
          </a:bodyPr>
          <a:lstStyle/>
          <a:p>
            <a:pPr marL="0" lvl="0" indent="0">
              <a:buNone/>
            </a:pPr>
            <a:r>
              <a:rPr lang="zh-CN" altLang="en-US" b="1" dirty="0" smtClean="0"/>
              <a:t>程序例一：两个数字比较大小，并将二者中较小的数字输出</a:t>
            </a:r>
            <a:endParaRPr lang="zh-CN" altLang="zh-CN" dirty="0"/>
          </a:p>
        </p:txBody>
      </p:sp>
      <p:sp>
        <p:nvSpPr>
          <p:cNvPr id="7" name="文本框 6"/>
          <p:cNvSpPr txBox="1"/>
          <p:nvPr/>
        </p:nvSpPr>
        <p:spPr>
          <a:xfrm>
            <a:off x="977388" y="2006600"/>
            <a:ext cx="4000500" cy="4154984"/>
          </a:xfrm>
          <a:prstGeom prst="rect">
            <a:avLst/>
          </a:prstGeom>
          <a:noFill/>
        </p:spPr>
        <p:txBody>
          <a:bodyPr wrap="square" rtlCol="0">
            <a:spAutoFit/>
          </a:bodyPr>
          <a:lstStyle/>
          <a:p>
            <a:pPr algn="just">
              <a:spcAft>
                <a:spcPts val="0"/>
              </a:spcAft>
            </a:pPr>
            <a:r>
              <a:rPr lang="en-US" altLang="zh-CN" sz="2400" kern="100" dirty="0">
                <a:latin typeface="Times New Roman" panose="02020603050405020304" pitchFamily="18" charset="0"/>
                <a:cs typeface="Times New Roman" panose="02020603050405020304" pitchFamily="18" charset="0"/>
              </a:rPr>
              <a:t>#&lt;</a:t>
            </a:r>
            <a:r>
              <a:rPr lang="zh-CN" altLang="zh-CN" sz="2400" kern="100" dirty="0">
                <a:latin typeface="Times New Roman" panose="02020603050405020304" pitchFamily="18" charset="0"/>
                <a:cs typeface="Times New Roman" panose="02020603050405020304" pitchFamily="18" charset="0"/>
              </a:rPr>
              <a:t>汇编</a:t>
            </a:r>
            <a:r>
              <a:rPr lang="zh-CN" altLang="zh-CN" sz="2400" kern="100" dirty="0" smtClean="0">
                <a:latin typeface="Times New Roman" panose="02020603050405020304" pitchFamily="18" charset="0"/>
                <a:cs typeface="Times New Roman" panose="02020603050405020304" pitchFamily="18" charset="0"/>
              </a:rPr>
              <a:t>代码</a:t>
            </a:r>
            <a:r>
              <a:rPr lang="en-US" altLang="zh-CN" sz="2400" kern="100" dirty="0" smtClean="0">
                <a:latin typeface="Times New Roman" panose="02020603050405020304" pitchFamily="18" charset="0"/>
                <a:cs typeface="Times New Roman" panose="02020603050405020304" pitchFamily="18" charset="0"/>
              </a:rPr>
              <a:t>&gt;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move R0,5     #a = 5</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move R2,7     #b = 7</a:t>
            </a:r>
            <a:endParaRPr lang="zh-CN" altLang="zh-CN" sz="2400" dirty="0">
              <a:latin typeface="Times New Roman" panose="02020603050405020304" pitchFamily="18" charset="0"/>
              <a:cs typeface="Times New Roman" panose="02020603050405020304" pitchFamily="18" charset="0"/>
            </a:endParaRPr>
          </a:p>
          <a:p>
            <a:r>
              <a:rPr lang="en-US" altLang="zh-CN" sz="2400" dirty="0" err="1">
                <a:latin typeface="Times New Roman" panose="02020603050405020304" pitchFamily="18" charset="0"/>
                <a:cs typeface="Times New Roman" panose="02020603050405020304" pitchFamily="18" charset="0"/>
              </a:rPr>
              <a:t>sle</a:t>
            </a:r>
            <a:r>
              <a:rPr lang="en-US" altLang="zh-CN" sz="2400" dirty="0">
                <a:latin typeface="Times New Roman" panose="02020603050405020304" pitchFamily="18" charset="0"/>
                <a:cs typeface="Times New Roman" panose="02020603050405020304" pitchFamily="18" charset="0"/>
              </a:rPr>
              <a:t> R3,R0,R2   </a:t>
            </a:r>
            <a:endParaRPr lang="zh-CN" altLang="zh-CN" sz="2400" dirty="0">
              <a:latin typeface="Times New Roman" panose="02020603050405020304" pitchFamily="18" charset="0"/>
              <a:cs typeface="Times New Roman" panose="02020603050405020304" pitchFamily="18" charset="0"/>
            </a:endParaRPr>
          </a:p>
          <a:p>
            <a:r>
              <a:rPr lang="en-US" altLang="zh-CN" sz="2400" dirty="0" err="1">
                <a:latin typeface="Times New Roman" panose="02020603050405020304" pitchFamily="18" charset="0"/>
                <a:cs typeface="Times New Roman" panose="02020603050405020304" pitchFamily="18" charset="0"/>
              </a:rPr>
              <a:t>beqz</a:t>
            </a:r>
            <a:r>
              <a:rPr lang="en-US" altLang="zh-CN" sz="2400" dirty="0">
                <a:latin typeface="Times New Roman" panose="02020603050405020304" pitchFamily="18" charset="0"/>
                <a:cs typeface="Times New Roman" panose="02020603050405020304" pitchFamily="18" charset="0"/>
              </a:rPr>
              <a:t> R3,L1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move R1,R0       </a:t>
            </a:r>
            <a:endParaRPr lang="zh-CN" altLang="zh-CN" sz="2400" dirty="0">
              <a:latin typeface="Times New Roman" panose="02020603050405020304" pitchFamily="18" charset="0"/>
              <a:cs typeface="Times New Roman" panose="02020603050405020304" pitchFamily="18" charset="0"/>
            </a:endParaRPr>
          </a:p>
          <a:p>
            <a:r>
              <a:rPr lang="en-US" altLang="zh-CN" sz="2400" dirty="0" err="1">
                <a:latin typeface="Times New Roman" panose="02020603050405020304" pitchFamily="18" charset="0"/>
                <a:cs typeface="Times New Roman" panose="02020603050405020304" pitchFamily="18" charset="0"/>
              </a:rPr>
              <a:t>goto</a:t>
            </a:r>
            <a:r>
              <a:rPr lang="en-US" altLang="zh-CN" sz="2400" dirty="0">
                <a:latin typeface="Times New Roman" panose="02020603050405020304" pitchFamily="18" charset="0"/>
                <a:cs typeface="Times New Roman" panose="02020603050405020304" pitchFamily="18" charset="0"/>
              </a:rPr>
              <a:t> L2</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L1: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move R1,R2</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L2:</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_</a:t>
            </a:r>
            <a:r>
              <a:rPr lang="en-US" altLang="zh-CN" sz="2400" dirty="0" err="1">
                <a:latin typeface="Times New Roman" panose="02020603050405020304" pitchFamily="18" charset="0"/>
                <a:cs typeface="Times New Roman" panose="02020603050405020304" pitchFamily="18" charset="0"/>
              </a:rPr>
              <a:t>pr</a:t>
            </a:r>
            <a:r>
              <a:rPr lang="en-US" altLang="zh-CN" sz="2400" dirty="0">
                <a:latin typeface="Times New Roman" panose="02020603050405020304" pitchFamily="18" charset="0"/>
                <a:cs typeface="Times New Roman" panose="02020603050405020304" pitchFamily="18" charset="0"/>
              </a:rPr>
              <a:t> R1</a:t>
            </a:r>
            <a:endParaRPr lang="zh-CN" altLang="en-US" sz="2400"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6230424" y="2006600"/>
            <a:ext cx="4937374" cy="3108543"/>
          </a:xfrm>
          <a:prstGeom prst="rect">
            <a:avLst/>
          </a:prstGeom>
          <a:noFill/>
        </p:spPr>
        <p:txBody>
          <a:bodyPr wrap="square" rtlCol="0">
            <a:spAutoFit/>
          </a:bodyPr>
          <a:lstStyle/>
          <a:p>
            <a:r>
              <a:rPr lang="en-US" altLang="zh-CN" sz="2800" kern="100" dirty="0">
                <a:latin typeface="Times New Roman" panose="02020603050405020304" pitchFamily="18" charset="0"/>
                <a:cs typeface="Times New Roman" panose="02020603050405020304" pitchFamily="18" charset="0"/>
              </a:rPr>
              <a:t>#&lt;python</a:t>
            </a:r>
            <a:r>
              <a:rPr lang="zh-CN" altLang="zh-CN" sz="2800" kern="100" dirty="0" smtClean="0">
                <a:latin typeface="Times New Roman" panose="02020603050405020304" pitchFamily="18" charset="0"/>
                <a:cs typeface="Times New Roman" panose="02020603050405020304" pitchFamily="18" charset="0"/>
              </a:rPr>
              <a:t>代码</a:t>
            </a:r>
            <a:r>
              <a:rPr lang="zh-CN" altLang="en-US" sz="2800" kern="100" dirty="0" smtClean="0">
                <a:latin typeface="Times New Roman" panose="02020603050405020304" pitchFamily="18" charset="0"/>
                <a:cs typeface="Times New Roman" panose="02020603050405020304" pitchFamily="18" charset="0"/>
              </a:rPr>
              <a:t>比较</a:t>
            </a:r>
            <a:r>
              <a:rPr lang="en-US" altLang="zh-CN" sz="2800" kern="100" dirty="0" smtClean="0">
                <a:latin typeface="Times New Roman" panose="02020603050405020304" pitchFamily="18" charset="0"/>
                <a:cs typeface="Times New Roman" panose="02020603050405020304" pitchFamily="18" charset="0"/>
              </a:rPr>
              <a:t>&gt;</a:t>
            </a:r>
            <a:endParaRPr lang="zh-CN" altLang="zh-CN" sz="2800" kern="100" dirty="0">
              <a:latin typeface="Times New Roman" panose="02020603050405020304" pitchFamily="18" charset="0"/>
              <a:cs typeface="Times New Roman" panose="02020603050405020304" pitchFamily="18" charset="0"/>
            </a:endParaRPr>
          </a:p>
          <a:p>
            <a:r>
              <a:rPr lang="en-US" altLang="zh-CN" sz="2800" kern="100" dirty="0">
                <a:latin typeface="Times New Roman" panose="02020603050405020304" pitchFamily="18" charset="0"/>
                <a:cs typeface="Times New Roman" panose="02020603050405020304" pitchFamily="18" charset="0"/>
              </a:rPr>
              <a:t>a = 5</a:t>
            </a:r>
            <a:endParaRPr lang="zh-CN" altLang="zh-CN" sz="2800" kern="100" dirty="0">
              <a:latin typeface="Times New Roman" panose="02020603050405020304" pitchFamily="18" charset="0"/>
              <a:cs typeface="Times New Roman" panose="02020603050405020304" pitchFamily="18" charset="0"/>
            </a:endParaRPr>
          </a:p>
          <a:p>
            <a:r>
              <a:rPr lang="en-US" altLang="zh-CN" sz="2800" kern="100" dirty="0">
                <a:latin typeface="Times New Roman" panose="02020603050405020304" pitchFamily="18" charset="0"/>
                <a:cs typeface="Times New Roman" panose="02020603050405020304" pitchFamily="18" charset="0"/>
              </a:rPr>
              <a:t>b = 7</a:t>
            </a:r>
            <a:endParaRPr lang="zh-CN" altLang="zh-CN" sz="2800" kern="100" dirty="0">
              <a:latin typeface="Times New Roman" panose="02020603050405020304" pitchFamily="18" charset="0"/>
              <a:cs typeface="Times New Roman" panose="02020603050405020304" pitchFamily="18" charset="0"/>
            </a:endParaRPr>
          </a:p>
          <a:p>
            <a:r>
              <a:rPr lang="en-US" altLang="zh-CN" sz="2800" kern="100" dirty="0">
                <a:latin typeface="Times New Roman" panose="02020603050405020304" pitchFamily="18" charset="0"/>
                <a:cs typeface="Times New Roman" panose="02020603050405020304" pitchFamily="18" charset="0"/>
              </a:rPr>
              <a:t>if a &lt;=b:   </a:t>
            </a:r>
            <a:endParaRPr lang="zh-CN" altLang="zh-CN" sz="2800" kern="100" dirty="0">
              <a:latin typeface="Times New Roman" panose="02020603050405020304" pitchFamily="18" charset="0"/>
              <a:cs typeface="Times New Roman" panose="02020603050405020304" pitchFamily="18" charset="0"/>
            </a:endParaRPr>
          </a:p>
          <a:p>
            <a:r>
              <a:rPr lang="en-US" altLang="zh-CN" sz="2800" kern="100" dirty="0">
                <a:latin typeface="Times New Roman" panose="02020603050405020304" pitchFamily="18" charset="0"/>
                <a:cs typeface="Times New Roman" panose="02020603050405020304" pitchFamily="18" charset="0"/>
              </a:rPr>
              <a:t>   print(a)</a:t>
            </a:r>
            <a:endParaRPr lang="zh-CN" altLang="zh-CN" sz="2800" kern="100" dirty="0">
              <a:latin typeface="Times New Roman" panose="02020603050405020304" pitchFamily="18" charset="0"/>
              <a:cs typeface="Times New Roman" panose="02020603050405020304" pitchFamily="18" charset="0"/>
            </a:endParaRPr>
          </a:p>
          <a:p>
            <a:r>
              <a:rPr lang="en-US" altLang="zh-CN" sz="2800" kern="100" dirty="0">
                <a:latin typeface="Times New Roman" panose="02020603050405020304" pitchFamily="18" charset="0"/>
                <a:cs typeface="Times New Roman" panose="02020603050405020304" pitchFamily="18" charset="0"/>
              </a:rPr>
              <a:t>else:      </a:t>
            </a:r>
            <a:endParaRPr lang="zh-CN" altLang="zh-CN" sz="2800" kern="100" dirty="0">
              <a:latin typeface="Times New Roman" panose="02020603050405020304" pitchFamily="18" charset="0"/>
              <a:cs typeface="Times New Roman" panose="02020603050405020304" pitchFamily="18" charset="0"/>
            </a:endParaRPr>
          </a:p>
          <a:p>
            <a:r>
              <a:rPr lang="en-US" altLang="zh-CN" sz="2800" kern="100" dirty="0">
                <a:latin typeface="Times New Roman" panose="02020603050405020304" pitchFamily="18" charset="0"/>
                <a:cs typeface="Times New Roman" panose="02020603050405020304" pitchFamily="18" charset="0"/>
              </a:rPr>
              <a:t>   print(b)</a:t>
            </a:r>
          </a:p>
        </p:txBody>
      </p:sp>
      <p:cxnSp>
        <p:nvCxnSpPr>
          <p:cNvPr id="12" name="直接连接符 11"/>
          <p:cNvCxnSpPr/>
          <p:nvPr/>
        </p:nvCxnSpPr>
        <p:spPr>
          <a:xfrm>
            <a:off x="5875999" y="1782902"/>
            <a:ext cx="25400" cy="45264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88878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15</a:t>
            </a:fld>
            <a:endParaRPr lang="zh-CN" altLang="en-US"/>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787400" y="678457"/>
            <a:ext cx="10384465" cy="5630864"/>
          </a:xfrm>
        </p:spPr>
        <p:txBody>
          <a:bodyPr>
            <a:normAutofit lnSpcReduction="10000"/>
          </a:bodyPr>
          <a:lstStyle/>
          <a:p>
            <a:pPr marL="0" indent="0">
              <a:buNone/>
            </a:pPr>
            <a:r>
              <a:rPr lang="zh-CN" altLang="en-US" dirty="0" smtClean="0">
                <a:solidFill>
                  <a:srgbClr val="C00000"/>
                </a:solidFill>
              </a:rPr>
              <a:t>实现比较两个数字的大小，需要经过以下一些步骤进行计算：</a:t>
            </a:r>
            <a:endParaRPr lang="en-US" altLang="zh-CN" dirty="0" smtClean="0">
              <a:solidFill>
                <a:srgbClr val="C00000"/>
              </a:solidFill>
            </a:endParaRPr>
          </a:p>
          <a:p>
            <a:pPr marL="0" indent="0">
              <a:buNone/>
            </a:pPr>
            <a:r>
              <a:rPr lang="en-US" altLang="zh-CN" dirty="0"/>
              <a:t> </a:t>
            </a:r>
            <a:r>
              <a:rPr lang="en-US" altLang="zh-CN" dirty="0" smtClean="0"/>
              <a:t>(1) </a:t>
            </a:r>
            <a:r>
              <a:rPr lang="zh-CN" altLang="zh-CN" dirty="0" smtClean="0"/>
              <a:t>将</a:t>
            </a:r>
            <a:r>
              <a:rPr lang="zh-CN" altLang="zh-CN" dirty="0"/>
              <a:t>需要比较的两个数字分别赋值给两个变量</a:t>
            </a:r>
            <a:r>
              <a:rPr lang="zh-CN" altLang="zh-CN" dirty="0" smtClean="0"/>
              <a:t>，变量</a:t>
            </a:r>
            <a:r>
              <a:rPr lang="zh-CN" altLang="zh-CN" dirty="0"/>
              <a:t>的</a:t>
            </a:r>
            <a:r>
              <a:rPr lang="zh-CN" altLang="zh-CN" dirty="0" smtClean="0"/>
              <a:t>值存储</a:t>
            </a:r>
            <a:r>
              <a:rPr lang="zh-CN" altLang="zh-CN" dirty="0"/>
              <a:t>在寄存器</a:t>
            </a:r>
            <a:r>
              <a:rPr lang="en-US" altLang="zh-CN" dirty="0" smtClean="0"/>
              <a:t>R0</a:t>
            </a:r>
            <a:r>
              <a:rPr lang="zh-CN" altLang="zh-CN" dirty="0" smtClean="0"/>
              <a:t>、</a:t>
            </a:r>
            <a:r>
              <a:rPr lang="en-US" altLang="zh-CN" dirty="0"/>
              <a:t>R2</a:t>
            </a:r>
            <a:r>
              <a:rPr lang="zh-CN" altLang="zh-CN" dirty="0" smtClean="0"/>
              <a:t>中，分别</a:t>
            </a:r>
            <a:r>
              <a:rPr lang="zh-CN" altLang="zh-CN" dirty="0"/>
              <a:t>对两个寄存器赋值</a:t>
            </a:r>
            <a:r>
              <a:rPr lang="zh-CN" altLang="zh-CN" dirty="0" smtClean="0"/>
              <a:t>。</a:t>
            </a:r>
            <a:endParaRPr lang="en-US" altLang="zh-CN" dirty="0" smtClean="0"/>
          </a:p>
          <a:p>
            <a:pPr marL="342900" indent="-342900">
              <a:buFont typeface="Wingdings" panose="05000000000000000000" pitchFamily="2" charset="2"/>
              <a:buChar char="Ø"/>
            </a:pPr>
            <a:r>
              <a:rPr lang="zh-CN" altLang="zh-CN" dirty="0" smtClean="0"/>
              <a:t>使用</a:t>
            </a:r>
            <a:r>
              <a:rPr lang="en-US" altLang="zh-CN" dirty="0">
                <a:solidFill>
                  <a:srgbClr val="FF0000"/>
                </a:solidFill>
              </a:rPr>
              <a:t>move</a:t>
            </a:r>
            <a:r>
              <a:rPr lang="zh-CN" altLang="zh-CN" dirty="0" smtClean="0">
                <a:solidFill>
                  <a:srgbClr val="FF0000"/>
                </a:solidFill>
              </a:rPr>
              <a:t>指令</a:t>
            </a:r>
            <a:r>
              <a:rPr lang="zh-CN" altLang="en-US" dirty="0" smtClean="0"/>
              <a:t>进行</a:t>
            </a:r>
            <a:r>
              <a:rPr lang="zh-CN" altLang="zh-CN" dirty="0" smtClean="0"/>
              <a:t>赋值</a:t>
            </a:r>
            <a:r>
              <a:rPr lang="zh-CN" altLang="zh-CN" dirty="0"/>
              <a:t>操作，给寄存器</a:t>
            </a:r>
            <a:r>
              <a:rPr lang="en-US" altLang="zh-CN" dirty="0"/>
              <a:t>R</a:t>
            </a:r>
            <a:r>
              <a:rPr lang="zh-CN" altLang="zh-CN" dirty="0"/>
              <a:t>赋一个</a:t>
            </a:r>
            <a:r>
              <a:rPr lang="zh-CN" altLang="zh-CN" dirty="0" smtClean="0"/>
              <a:t>值</a:t>
            </a:r>
            <a:r>
              <a:rPr lang="zh-CN" altLang="en-US" dirty="0" smtClean="0"/>
              <a:t>。</a:t>
            </a:r>
            <a:endParaRPr lang="en-US" altLang="zh-CN" dirty="0" smtClean="0"/>
          </a:p>
          <a:p>
            <a:pPr marL="342900" indent="-342900">
              <a:buFont typeface="Wingdings" panose="05000000000000000000" pitchFamily="2" charset="2"/>
              <a:buChar char="Ø"/>
            </a:pPr>
            <a:r>
              <a:rPr lang="zh-CN" altLang="en-US" dirty="0" smtClean="0"/>
              <a:t>它</a:t>
            </a:r>
            <a:r>
              <a:rPr lang="zh-CN" altLang="zh-CN" dirty="0" smtClean="0"/>
              <a:t>有</a:t>
            </a:r>
            <a:r>
              <a:rPr lang="zh-CN" altLang="zh-CN" dirty="0"/>
              <a:t>两种格式：</a:t>
            </a:r>
            <a:r>
              <a:rPr lang="en-US" altLang="zh-CN" dirty="0">
                <a:sym typeface="宋体" panose="02010600030101010101" pitchFamily="2" charset="-122"/>
              </a:rPr>
              <a:t>①</a:t>
            </a:r>
            <a:r>
              <a:rPr lang="en-US" altLang="zh-CN" dirty="0"/>
              <a:t>move </a:t>
            </a:r>
            <a:r>
              <a:rPr lang="en-US" altLang="zh-CN" dirty="0" smtClean="0"/>
              <a:t>R0,constant </a:t>
            </a:r>
            <a:r>
              <a:rPr lang="en-US" altLang="zh-CN" dirty="0">
                <a:sym typeface="宋体" panose="02010600030101010101" pitchFamily="2" charset="-122"/>
              </a:rPr>
              <a:t>②</a:t>
            </a:r>
            <a:r>
              <a:rPr lang="en-US" altLang="zh-CN" dirty="0"/>
              <a:t>move </a:t>
            </a:r>
            <a:r>
              <a:rPr lang="en-US" altLang="zh-CN" dirty="0" smtClean="0"/>
              <a:t>R0,R1</a:t>
            </a:r>
            <a:r>
              <a:rPr lang="zh-CN" altLang="zh-CN" dirty="0" smtClean="0"/>
              <a:t>。</a:t>
            </a:r>
            <a:r>
              <a:rPr lang="zh-CN" altLang="zh-CN" dirty="0"/>
              <a:t>这两种格式均是将第二个操作数赋值给第一个操作数，本示例中使用的是格式</a:t>
            </a:r>
            <a:r>
              <a:rPr lang="en-US" altLang="zh-CN" dirty="0">
                <a:sym typeface="宋体" panose="02010600030101010101" pitchFamily="2" charset="-122"/>
              </a:rPr>
              <a:t>①</a:t>
            </a:r>
            <a:r>
              <a:rPr lang="zh-CN" altLang="zh-CN" dirty="0"/>
              <a:t>，直接用一个常数给寄存器赋值，而格式</a:t>
            </a:r>
            <a:r>
              <a:rPr lang="en-US" altLang="zh-CN" dirty="0">
                <a:sym typeface="宋体" panose="02010600030101010101" pitchFamily="2" charset="-122"/>
              </a:rPr>
              <a:t>②</a:t>
            </a:r>
            <a:r>
              <a:rPr lang="zh-CN" altLang="zh-CN" dirty="0"/>
              <a:t>是将后一个寄存器中的数值赋值给前一个寄存器</a:t>
            </a:r>
            <a:r>
              <a:rPr lang="zh-CN" altLang="zh-CN" dirty="0" smtClean="0"/>
              <a:t>。</a:t>
            </a:r>
            <a:endParaRPr lang="en-US" altLang="zh-CN" dirty="0" smtClean="0"/>
          </a:p>
          <a:p>
            <a:pPr marL="342900" indent="-342900">
              <a:buFont typeface="Wingdings" panose="05000000000000000000" pitchFamily="2" charset="2"/>
              <a:buChar char="Ø"/>
            </a:pPr>
            <a:r>
              <a:rPr lang="zh-CN" altLang="zh-CN" dirty="0" smtClean="0"/>
              <a:t>该</a:t>
            </a:r>
            <a:r>
              <a:rPr lang="zh-CN" altLang="zh-CN" dirty="0"/>
              <a:t>示例中两条</a:t>
            </a:r>
            <a:r>
              <a:rPr lang="en-US" altLang="zh-CN" dirty="0"/>
              <a:t>move</a:t>
            </a:r>
            <a:r>
              <a:rPr lang="zh-CN" altLang="zh-CN" dirty="0"/>
              <a:t>指令实现了对两个变量</a:t>
            </a:r>
            <a:r>
              <a:rPr lang="en-US" altLang="zh-CN" dirty="0"/>
              <a:t>a</a:t>
            </a:r>
            <a:r>
              <a:rPr lang="zh-CN" altLang="zh-CN" dirty="0"/>
              <a:t>，</a:t>
            </a:r>
            <a:r>
              <a:rPr lang="en-US" altLang="zh-CN" dirty="0"/>
              <a:t>b</a:t>
            </a:r>
            <a:r>
              <a:rPr lang="zh-CN" altLang="zh-CN" dirty="0"/>
              <a:t>（即寄存器</a:t>
            </a:r>
            <a:r>
              <a:rPr lang="en-US" altLang="zh-CN" dirty="0" smtClean="0"/>
              <a:t>R0</a:t>
            </a:r>
            <a:r>
              <a:rPr lang="zh-CN" altLang="zh-CN" dirty="0" smtClean="0"/>
              <a:t>，</a:t>
            </a:r>
            <a:r>
              <a:rPr lang="en-US" altLang="zh-CN" dirty="0"/>
              <a:t>R2</a:t>
            </a:r>
            <a:r>
              <a:rPr lang="zh-CN" altLang="zh-CN" dirty="0"/>
              <a:t>）的赋值。</a:t>
            </a:r>
          </a:p>
        </p:txBody>
      </p:sp>
    </p:spTree>
    <p:extLst>
      <p:ext uri="{BB962C8B-B14F-4D97-AF65-F5344CB8AC3E}">
        <p14:creationId xmlns:p14="http://schemas.microsoft.com/office/powerpoint/2010/main" val="27792020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16</a:t>
            </a:fld>
            <a:endParaRPr lang="zh-CN" altLang="en-US"/>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983556" y="815877"/>
            <a:ext cx="10522644" cy="5356323"/>
          </a:xfrm>
        </p:spPr>
        <p:txBody>
          <a:bodyPr>
            <a:noAutofit/>
          </a:bodyPr>
          <a:lstStyle/>
          <a:p>
            <a:pPr marL="0" indent="0">
              <a:buNone/>
            </a:pPr>
            <a:r>
              <a:rPr lang="en-US" altLang="zh-CN" sz="2800" dirty="0" smtClean="0"/>
              <a:t>(2) </a:t>
            </a:r>
            <a:r>
              <a:rPr lang="zh-CN" altLang="zh-CN" sz="2800" dirty="0" smtClean="0"/>
              <a:t>对</a:t>
            </a:r>
            <a:r>
              <a:rPr lang="zh-CN" altLang="zh-CN" sz="2800" dirty="0"/>
              <a:t>两个寄存器中的值进行大小判断，并将判断结果存储到寄存器</a:t>
            </a:r>
            <a:r>
              <a:rPr lang="en-US" altLang="zh-CN" sz="2800" dirty="0"/>
              <a:t>R3</a:t>
            </a:r>
            <a:r>
              <a:rPr lang="zh-CN" altLang="zh-CN" sz="2800" dirty="0"/>
              <a:t>中，根据</a:t>
            </a:r>
            <a:r>
              <a:rPr lang="en-US" altLang="zh-CN" sz="2800" dirty="0"/>
              <a:t>R3</a:t>
            </a:r>
            <a:r>
              <a:rPr lang="zh-CN" altLang="zh-CN" sz="2800" dirty="0"/>
              <a:t>的值决定接下来的</a:t>
            </a:r>
            <a:r>
              <a:rPr lang="zh-CN" altLang="zh-CN" sz="2800" dirty="0" smtClean="0"/>
              <a:t>操作指令</a:t>
            </a:r>
            <a:r>
              <a:rPr lang="zh-CN" altLang="en-US" sz="2800" dirty="0" smtClean="0"/>
              <a:t>（即要将哪个数输出）</a:t>
            </a:r>
            <a:r>
              <a:rPr lang="zh-CN" altLang="zh-CN" sz="2800" dirty="0" smtClean="0"/>
              <a:t>。</a:t>
            </a:r>
            <a:endParaRPr lang="en-US" altLang="zh-CN" sz="2800" dirty="0" smtClean="0"/>
          </a:p>
          <a:p>
            <a:pPr marL="342900" indent="-342900">
              <a:buFont typeface="Wingdings" panose="05000000000000000000" pitchFamily="2" charset="2"/>
              <a:buChar char="Ø"/>
            </a:pPr>
            <a:r>
              <a:rPr lang="zh-CN" altLang="zh-CN" sz="2800" dirty="0" smtClean="0"/>
              <a:t>使用</a:t>
            </a:r>
            <a:r>
              <a:rPr lang="zh-CN" altLang="zh-CN" sz="2800" dirty="0"/>
              <a:t>指令</a:t>
            </a:r>
            <a:r>
              <a:rPr lang="zh-CN" altLang="zh-CN" sz="2800" dirty="0">
                <a:solidFill>
                  <a:srgbClr val="FF0000"/>
                </a:solidFill>
              </a:rPr>
              <a:t>“</a:t>
            </a:r>
            <a:r>
              <a:rPr lang="en-US" altLang="zh-CN" sz="2800" dirty="0" err="1">
                <a:solidFill>
                  <a:srgbClr val="FF0000"/>
                </a:solidFill>
              </a:rPr>
              <a:t>sle</a:t>
            </a:r>
            <a:r>
              <a:rPr lang="en-US" altLang="zh-CN" sz="2800" dirty="0">
                <a:solidFill>
                  <a:srgbClr val="FF0000"/>
                </a:solidFill>
              </a:rPr>
              <a:t> </a:t>
            </a:r>
            <a:r>
              <a:rPr lang="en-US" altLang="zh-CN" sz="2800" dirty="0" smtClean="0">
                <a:solidFill>
                  <a:srgbClr val="FF0000"/>
                </a:solidFill>
              </a:rPr>
              <a:t>R3,R0,R2</a:t>
            </a:r>
            <a:r>
              <a:rPr lang="zh-CN" altLang="zh-CN" sz="2800" dirty="0">
                <a:solidFill>
                  <a:srgbClr val="FF0000"/>
                </a:solidFill>
              </a:rPr>
              <a:t>”</a:t>
            </a:r>
            <a:r>
              <a:rPr lang="zh-CN" altLang="zh-CN" sz="2800" dirty="0"/>
              <a:t>判断寄存器</a:t>
            </a:r>
            <a:r>
              <a:rPr lang="en-US" altLang="zh-CN" sz="2800" dirty="0" smtClean="0"/>
              <a:t>R0</a:t>
            </a:r>
            <a:r>
              <a:rPr lang="zh-CN" altLang="zh-CN" sz="2800" dirty="0" smtClean="0"/>
              <a:t>中</a:t>
            </a:r>
            <a:r>
              <a:rPr lang="zh-CN" altLang="zh-CN" sz="2800" dirty="0"/>
              <a:t>的数值是否</a:t>
            </a:r>
            <a:r>
              <a:rPr lang="zh-CN" altLang="zh-CN" sz="2800" dirty="0">
                <a:solidFill>
                  <a:srgbClr val="FF0000"/>
                </a:solidFill>
              </a:rPr>
              <a:t>小于等于</a:t>
            </a:r>
            <a:r>
              <a:rPr lang="zh-CN" altLang="zh-CN" sz="2800" dirty="0"/>
              <a:t>寄存器</a:t>
            </a:r>
            <a:r>
              <a:rPr lang="en-US" altLang="zh-CN" sz="2800" dirty="0"/>
              <a:t>R2</a:t>
            </a:r>
            <a:r>
              <a:rPr lang="zh-CN" altLang="zh-CN" sz="2800" dirty="0"/>
              <a:t>中的数值，并当</a:t>
            </a:r>
            <a:r>
              <a:rPr lang="en-US" altLang="zh-CN" sz="2800" dirty="0" smtClean="0"/>
              <a:t>R0</a:t>
            </a:r>
            <a:r>
              <a:rPr lang="zh-CN" altLang="zh-CN" sz="2800" dirty="0" smtClean="0"/>
              <a:t>中</a:t>
            </a:r>
            <a:r>
              <a:rPr lang="zh-CN" altLang="zh-CN" sz="2800" dirty="0"/>
              <a:t>的数值小于</a:t>
            </a:r>
            <a:r>
              <a:rPr lang="en-US" altLang="zh-CN" sz="2800" dirty="0"/>
              <a:t>R2</a:t>
            </a:r>
            <a:r>
              <a:rPr lang="zh-CN" altLang="zh-CN" sz="2800" dirty="0"/>
              <a:t>中的数值时给寄存器</a:t>
            </a:r>
            <a:r>
              <a:rPr lang="en-US" altLang="zh-CN" sz="2800" dirty="0"/>
              <a:t>R3</a:t>
            </a:r>
            <a:r>
              <a:rPr lang="zh-CN" altLang="zh-CN" sz="2800" dirty="0"/>
              <a:t>赋值</a:t>
            </a:r>
            <a:r>
              <a:rPr lang="en-US" altLang="zh-CN" sz="2800" dirty="0"/>
              <a:t>1</a:t>
            </a:r>
            <a:r>
              <a:rPr lang="zh-CN" altLang="zh-CN" sz="2800" dirty="0"/>
              <a:t>，否则</a:t>
            </a:r>
            <a:r>
              <a:rPr lang="zh-CN" altLang="zh-CN" sz="2800" dirty="0" smtClean="0"/>
              <a:t>赋值</a:t>
            </a:r>
            <a:r>
              <a:rPr lang="en-US" altLang="zh-CN" sz="2800" dirty="0" smtClean="0"/>
              <a:t>0</a:t>
            </a:r>
            <a:r>
              <a:rPr lang="zh-CN" altLang="zh-CN" sz="2800" dirty="0" smtClean="0"/>
              <a:t>。</a:t>
            </a:r>
            <a:endParaRPr lang="en-US" altLang="zh-CN" sz="2800" dirty="0" smtClean="0"/>
          </a:p>
          <a:p>
            <a:pPr marL="342900" indent="-342900">
              <a:buFont typeface="Wingdings" panose="05000000000000000000" pitchFamily="2" charset="2"/>
              <a:buChar char="Ø"/>
            </a:pPr>
            <a:r>
              <a:rPr lang="zh-CN" altLang="zh-CN" sz="2800" dirty="0" smtClean="0"/>
              <a:t>该</a:t>
            </a:r>
            <a:r>
              <a:rPr lang="zh-CN" altLang="zh-CN" sz="2800" dirty="0"/>
              <a:t>示例中</a:t>
            </a:r>
            <a:r>
              <a:rPr lang="en-US" altLang="zh-CN" sz="2800" dirty="0" err="1"/>
              <a:t>sle</a:t>
            </a:r>
            <a:r>
              <a:rPr lang="zh-CN" altLang="zh-CN" sz="2800" dirty="0"/>
              <a:t>指令实现了对两个数的大小比较，并将寄存器</a:t>
            </a:r>
            <a:r>
              <a:rPr lang="en-US" altLang="zh-CN" sz="2800" dirty="0"/>
              <a:t>R3</a:t>
            </a:r>
            <a:r>
              <a:rPr lang="zh-CN" altLang="zh-CN" sz="2800" dirty="0"/>
              <a:t>的值赋为了</a:t>
            </a:r>
            <a:r>
              <a:rPr lang="en-US" altLang="zh-CN" sz="2800" dirty="0" smtClean="0"/>
              <a:t>1</a:t>
            </a:r>
            <a:r>
              <a:rPr lang="zh-CN" altLang="en-US" sz="2800" dirty="0" smtClean="0"/>
              <a:t>（因为</a:t>
            </a:r>
            <a:r>
              <a:rPr lang="en-US" altLang="zh-CN" sz="2800" dirty="0" smtClean="0"/>
              <a:t>5&lt;7</a:t>
            </a:r>
            <a:r>
              <a:rPr lang="zh-CN" altLang="en-US" sz="2800" dirty="0" smtClean="0"/>
              <a:t>）</a:t>
            </a:r>
            <a:r>
              <a:rPr lang="zh-CN" altLang="zh-CN" sz="2800" dirty="0" smtClean="0"/>
              <a:t>。</a:t>
            </a:r>
            <a:endParaRPr lang="zh-CN" altLang="zh-CN" sz="2800" dirty="0"/>
          </a:p>
        </p:txBody>
      </p:sp>
    </p:spTree>
    <p:extLst>
      <p:ext uri="{BB962C8B-B14F-4D97-AF65-F5344CB8AC3E}">
        <p14:creationId xmlns:p14="http://schemas.microsoft.com/office/powerpoint/2010/main" val="23000988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17</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901700" y="609601"/>
            <a:ext cx="10282865" cy="5516564"/>
          </a:xfrm>
        </p:spPr>
        <p:txBody>
          <a:bodyPr>
            <a:normAutofit/>
          </a:bodyPr>
          <a:lstStyle/>
          <a:p>
            <a:pPr marL="342900" indent="-342900">
              <a:buFont typeface="Wingdings" panose="05000000000000000000" pitchFamily="2" charset="2"/>
              <a:buChar char="Ø"/>
            </a:pPr>
            <a:r>
              <a:rPr lang="en-US" altLang="zh-CN" sz="2800" dirty="0" err="1"/>
              <a:t>sle</a:t>
            </a:r>
            <a:r>
              <a:rPr lang="zh-CN" altLang="zh-CN" sz="2800" dirty="0"/>
              <a:t>指令有两种格式：</a:t>
            </a:r>
            <a:r>
              <a:rPr lang="en-US" altLang="zh-CN" sz="2800" dirty="0">
                <a:sym typeface="宋体" panose="02010600030101010101" pitchFamily="2" charset="-122"/>
              </a:rPr>
              <a:t>①</a:t>
            </a:r>
            <a:r>
              <a:rPr lang="en-US" altLang="zh-CN" sz="2800" dirty="0" err="1"/>
              <a:t>sle</a:t>
            </a:r>
            <a:r>
              <a:rPr lang="en-US" altLang="zh-CN" sz="2800" dirty="0"/>
              <a:t> R3,R2,R1 </a:t>
            </a:r>
            <a:r>
              <a:rPr lang="en-US" altLang="zh-CN" sz="2800" dirty="0">
                <a:sym typeface="宋体" panose="02010600030101010101" pitchFamily="2" charset="-122"/>
              </a:rPr>
              <a:t>②</a:t>
            </a:r>
            <a:r>
              <a:rPr lang="en-US" altLang="zh-CN" sz="2800" dirty="0" err="1"/>
              <a:t>sle</a:t>
            </a:r>
            <a:r>
              <a:rPr lang="en-US" altLang="zh-CN" sz="2800" dirty="0"/>
              <a:t> R3,R2,constant</a:t>
            </a:r>
            <a:r>
              <a:rPr lang="zh-CN" altLang="zh-CN" sz="2800" dirty="0"/>
              <a:t>。格式</a:t>
            </a:r>
            <a:r>
              <a:rPr lang="en-US" altLang="zh-CN" sz="2800" dirty="0">
                <a:sym typeface="宋体" panose="02010600030101010101" pitchFamily="2" charset="-122"/>
              </a:rPr>
              <a:t>①</a:t>
            </a:r>
            <a:r>
              <a:rPr lang="zh-CN" altLang="zh-CN" sz="2800" dirty="0"/>
              <a:t>是将后两个寄存器中的数值进行小于等于的比较，而格式</a:t>
            </a:r>
            <a:r>
              <a:rPr lang="en-US" altLang="zh-CN" sz="2800" dirty="0">
                <a:sym typeface="宋体" panose="02010600030101010101" pitchFamily="2" charset="-122"/>
              </a:rPr>
              <a:t>②</a:t>
            </a:r>
            <a:r>
              <a:rPr lang="zh-CN" altLang="zh-CN" sz="2800" dirty="0"/>
              <a:t>是将后一个寄存器中的数值与常数进行小于等于的比较</a:t>
            </a:r>
            <a:r>
              <a:rPr lang="zh-CN" altLang="zh-CN" sz="2800" dirty="0" smtClean="0"/>
              <a:t>。</a:t>
            </a:r>
            <a:endParaRPr lang="en-US" altLang="zh-CN" sz="2800" dirty="0" smtClean="0"/>
          </a:p>
          <a:p>
            <a:pPr marL="342900" indent="-342900">
              <a:buFont typeface="Wingdings" panose="05000000000000000000" pitchFamily="2" charset="2"/>
              <a:buChar char="Ø"/>
            </a:pPr>
            <a:r>
              <a:rPr lang="zh-CN" altLang="en-US" sz="2800" dirty="0" smtClean="0"/>
              <a:t>与</a:t>
            </a:r>
            <a:r>
              <a:rPr lang="en-US" altLang="zh-CN" sz="2800" dirty="0" err="1" smtClean="0"/>
              <a:t>sle</a:t>
            </a:r>
            <a:r>
              <a:rPr lang="zh-CN" altLang="en-US" sz="2800" dirty="0" smtClean="0"/>
              <a:t>指令功能相似的指令</a:t>
            </a:r>
            <a:r>
              <a:rPr lang="zh-CN" altLang="zh-CN" sz="2800" dirty="0" smtClean="0"/>
              <a:t>还有</a:t>
            </a:r>
            <a:r>
              <a:rPr lang="zh-CN" altLang="zh-CN" sz="2800" dirty="0"/>
              <a:t>一个判断是否小于的</a:t>
            </a:r>
            <a:r>
              <a:rPr lang="en-US" altLang="zh-CN" sz="2800" dirty="0" err="1">
                <a:solidFill>
                  <a:srgbClr val="FF0000"/>
                </a:solidFill>
              </a:rPr>
              <a:t>slt</a:t>
            </a:r>
            <a:r>
              <a:rPr lang="zh-CN" altLang="zh-CN" sz="2800" dirty="0">
                <a:solidFill>
                  <a:srgbClr val="FF0000"/>
                </a:solidFill>
              </a:rPr>
              <a:t>指令</a:t>
            </a:r>
            <a:r>
              <a:rPr lang="zh-CN" altLang="zh-CN" sz="2800" dirty="0"/>
              <a:t>，</a:t>
            </a:r>
            <a:r>
              <a:rPr lang="en-US" altLang="zh-CN" sz="2800" dirty="0" err="1"/>
              <a:t>slt</a:t>
            </a:r>
            <a:r>
              <a:rPr lang="zh-CN" altLang="zh-CN" sz="2800" dirty="0"/>
              <a:t>指令与</a:t>
            </a:r>
            <a:r>
              <a:rPr lang="en-US" altLang="zh-CN" sz="2800" dirty="0" err="1"/>
              <a:t>sle</a:t>
            </a:r>
            <a:r>
              <a:rPr lang="zh-CN" altLang="zh-CN" sz="2800" dirty="0"/>
              <a:t>的用法</a:t>
            </a:r>
            <a:r>
              <a:rPr lang="zh-CN" altLang="zh-CN" sz="2800" dirty="0" smtClean="0"/>
              <a:t>大同小异。</a:t>
            </a:r>
            <a:endParaRPr lang="en-US" altLang="zh-CN" sz="2800" dirty="0" smtClean="0"/>
          </a:p>
          <a:p>
            <a:pPr marL="0" indent="0">
              <a:buNone/>
            </a:pPr>
            <a:r>
              <a:rPr lang="zh-CN" altLang="en-US" sz="2800" dirty="0" smtClean="0"/>
              <a:t>    同：</a:t>
            </a:r>
            <a:r>
              <a:rPr lang="zh-CN" altLang="zh-CN" sz="2800" dirty="0"/>
              <a:t>书写</a:t>
            </a:r>
            <a:r>
              <a:rPr lang="zh-CN" altLang="zh-CN" sz="2800" dirty="0" smtClean="0"/>
              <a:t>格式</a:t>
            </a:r>
            <a:r>
              <a:rPr lang="zh-CN" altLang="en-US" sz="2800" dirty="0" smtClean="0"/>
              <a:t>。</a:t>
            </a:r>
            <a:endParaRPr lang="en-US" altLang="zh-CN" sz="2800" dirty="0" smtClean="0"/>
          </a:p>
          <a:p>
            <a:pPr marL="0" indent="0">
              <a:buNone/>
            </a:pPr>
            <a:r>
              <a:rPr lang="zh-CN" altLang="en-US" sz="2800" dirty="0" smtClean="0"/>
              <a:t>    异：</a:t>
            </a:r>
            <a:r>
              <a:rPr lang="zh-CN" altLang="zh-CN" sz="2800" dirty="0"/>
              <a:t>在第二个操作数</a:t>
            </a:r>
            <a:r>
              <a:rPr lang="zh-CN" altLang="zh-CN" sz="2800" dirty="0">
                <a:solidFill>
                  <a:srgbClr val="FF0000"/>
                </a:solidFill>
              </a:rPr>
              <a:t>小于</a:t>
            </a:r>
            <a:r>
              <a:rPr lang="zh-CN" altLang="zh-CN" sz="2800" dirty="0"/>
              <a:t>第三个操作时对第一个操作数赋值</a:t>
            </a:r>
            <a:r>
              <a:rPr lang="en-US" altLang="zh-CN" sz="2800" dirty="0"/>
              <a:t>1</a:t>
            </a:r>
            <a:r>
              <a:rPr lang="zh-CN" altLang="zh-CN" sz="2800" dirty="0"/>
              <a:t>，否则赋值</a:t>
            </a:r>
            <a:r>
              <a:rPr lang="en-US" altLang="zh-CN" sz="2800" dirty="0" smtClean="0"/>
              <a:t>0</a:t>
            </a:r>
            <a:r>
              <a:rPr lang="zh-CN" altLang="en-US" sz="2800" dirty="0" smtClean="0"/>
              <a:t>。</a:t>
            </a:r>
            <a:endParaRPr lang="zh-CN" altLang="zh-CN" sz="2800" dirty="0"/>
          </a:p>
        </p:txBody>
      </p:sp>
    </p:spTree>
    <p:extLst>
      <p:ext uri="{BB962C8B-B14F-4D97-AF65-F5344CB8AC3E}">
        <p14:creationId xmlns:p14="http://schemas.microsoft.com/office/powerpoint/2010/main" val="21694033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18</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977900" y="635001"/>
            <a:ext cx="10206665" cy="5491164"/>
          </a:xfrm>
        </p:spPr>
        <p:txBody>
          <a:bodyPr>
            <a:normAutofit/>
          </a:bodyPr>
          <a:lstStyle/>
          <a:p>
            <a:pPr marL="0" indent="0">
              <a:buNone/>
            </a:pPr>
            <a:r>
              <a:rPr lang="en-US" altLang="zh-CN" dirty="0" smtClean="0"/>
              <a:t>(3)</a:t>
            </a:r>
            <a:r>
              <a:rPr lang="zh-CN" altLang="zh-CN" dirty="0"/>
              <a:t>根据寄存器</a:t>
            </a:r>
            <a:r>
              <a:rPr lang="en-US" altLang="zh-CN" dirty="0"/>
              <a:t>R3</a:t>
            </a:r>
            <a:r>
              <a:rPr lang="zh-CN" altLang="zh-CN" dirty="0"/>
              <a:t>的值决定后续需要执行的指令。如果</a:t>
            </a:r>
            <a:r>
              <a:rPr lang="en-US" altLang="zh-CN" dirty="0"/>
              <a:t>R3</a:t>
            </a:r>
            <a:r>
              <a:rPr lang="zh-CN" altLang="zh-CN" dirty="0"/>
              <a:t>为</a:t>
            </a:r>
            <a:r>
              <a:rPr lang="en-US" altLang="zh-CN" dirty="0"/>
              <a:t>0</a:t>
            </a:r>
            <a:r>
              <a:rPr lang="zh-CN" altLang="zh-CN" dirty="0"/>
              <a:t>，则说明</a:t>
            </a:r>
            <a:r>
              <a:rPr lang="en-US" altLang="zh-CN" dirty="0"/>
              <a:t>R0</a:t>
            </a:r>
            <a:r>
              <a:rPr lang="zh-CN" altLang="zh-CN" dirty="0"/>
              <a:t>小于等于</a:t>
            </a:r>
            <a:r>
              <a:rPr lang="en-US" altLang="zh-CN" dirty="0"/>
              <a:t>R2</a:t>
            </a:r>
            <a:r>
              <a:rPr lang="zh-CN" altLang="zh-CN" dirty="0"/>
              <a:t>，需将</a:t>
            </a:r>
            <a:r>
              <a:rPr lang="en-US" altLang="zh-CN" dirty="0"/>
              <a:t>R0</a:t>
            </a:r>
            <a:r>
              <a:rPr lang="zh-CN" altLang="zh-CN" dirty="0"/>
              <a:t>存储在</a:t>
            </a:r>
            <a:r>
              <a:rPr lang="en-US" altLang="zh-CN" dirty="0"/>
              <a:t>R1</a:t>
            </a:r>
            <a:r>
              <a:rPr lang="zh-CN" altLang="zh-CN" dirty="0"/>
              <a:t>中；如果</a:t>
            </a:r>
            <a:r>
              <a:rPr lang="en-US" altLang="zh-CN" dirty="0"/>
              <a:t>R3</a:t>
            </a:r>
            <a:r>
              <a:rPr lang="zh-CN" altLang="zh-CN" dirty="0"/>
              <a:t>为</a:t>
            </a:r>
            <a:r>
              <a:rPr lang="en-US" altLang="zh-CN" dirty="0"/>
              <a:t>1</a:t>
            </a:r>
            <a:r>
              <a:rPr lang="zh-CN" altLang="zh-CN" dirty="0"/>
              <a:t>，则说明</a:t>
            </a:r>
            <a:r>
              <a:rPr lang="en-US" altLang="zh-CN" dirty="0"/>
              <a:t>R0</a:t>
            </a:r>
            <a:r>
              <a:rPr lang="zh-CN" altLang="zh-CN" dirty="0"/>
              <a:t>大于</a:t>
            </a:r>
            <a:r>
              <a:rPr lang="en-US" altLang="zh-CN" dirty="0"/>
              <a:t>R2</a:t>
            </a:r>
            <a:r>
              <a:rPr lang="zh-CN" altLang="zh-CN" dirty="0"/>
              <a:t>，需将</a:t>
            </a:r>
            <a:r>
              <a:rPr lang="en-US" altLang="zh-CN" dirty="0"/>
              <a:t>R2</a:t>
            </a:r>
            <a:r>
              <a:rPr lang="zh-CN" altLang="zh-CN" dirty="0"/>
              <a:t>存储在</a:t>
            </a:r>
            <a:r>
              <a:rPr lang="en-US" altLang="zh-CN" dirty="0"/>
              <a:t>R1</a:t>
            </a:r>
            <a:r>
              <a:rPr lang="zh-CN" altLang="zh-CN" dirty="0" smtClean="0"/>
              <a:t>中。</a:t>
            </a:r>
            <a:endParaRPr lang="en-US" altLang="zh-CN" dirty="0" smtClean="0"/>
          </a:p>
          <a:p>
            <a:pPr marL="342900" indent="-342900">
              <a:buFont typeface="Wingdings" panose="05000000000000000000" pitchFamily="2" charset="2"/>
              <a:buChar char="Ø"/>
            </a:pPr>
            <a:r>
              <a:rPr lang="zh-CN" altLang="zh-CN" dirty="0" smtClean="0"/>
              <a:t>使用</a:t>
            </a:r>
            <a:r>
              <a:rPr lang="zh-CN" altLang="zh-CN" dirty="0"/>
              <a:t>指令</a:t>
            </a:r>
            <a:r>
              <a:rPr lang="zh-CN" altLang="zh-CN" dirty="0">
                <a:solidFill>
                  <a:srgbClr val="FF0000"/>
                </a:solidFill>
              </a:rPr>
              <a:t>“</a:t>
            </a:r>
            <a:r>
              <a:rPr lang="en-US" altLang="zh-CN" dirty="0" err="1">
                <a:solidFill>
                  <a:srgbClr val="FF0000"/>
                </a:solidFill>
              </a:rPr>
              <a:t>beqz</a:t>
            </a:r>
            <a:r>
              <a:rPr lang="en-US" altLang="zh-CN" dirty="0">
                <a:solidFill>
                  <a:srgbClr val="FF0000"/>
                </a:solidFill>
              </a:rPr>
              <a:t> R3,L1</a:t>
            </a:r>
            <a:r>
              <a:rPr lang="zh-CN" altLang="zh-CN" dirty="0">
                <a:solidFill>
                  <a:srgbClr val="FF0000"/>
                </a:solidFill>
              </a:rPr>
              <a:t>”</a:t>
            </a:r>
            <a:r>
              <a:rPr lang="zh-CN" altLang="zh-CN" dirty="0" smtClean="0"/>
              <a:t>，功能</a:t>
            </a:r>
            <a:r>
              <a:rPr lang="zh-CN" altLang="zh-CN" dirty="0"/>
              <a:t>是第一个操作数等于</a:t>
            </a:r>
            <a:r>
              <a:rPr lang="en-US" altLang="zh-CN" dirty="0"/>
              <a:t>0</a:t>
            </a:r>
            <a:r>
              <a:rPr lang="zh-CN" altLang="zh-CN" dirty="0"/>
              <a:t>则跳转到标签（即第二个操作数）所标记的指令块处执行，否则顺序执行。该示例中的</a:t>
            </a:r>
            <a:r>
              <a:rPr lang="en-US" altLang="zh-CN" dirty="0"/>
              <a:t>R3</a:t>
            </a:r>
            <a:r>
              <a:rPr lang="zh-CN" altLang="zh-CN" dirty="0"/>
              <a:t>中的数值是</a:t>
            </a:r>
            <a:r>
              <a:rPr lang="en-US" altLang="zh-CN" dirty="0"/>
              <a:t>1</a:t>
            </a:r>
            <a:r>
              <a:rPr lang="zh-CN" altLang="zh-CN" dirty="0"/>
              <a:t>，所以不进行跳转，将顺序执行</a:t>
            </a:r>
            <a:r>
              <a:rPr lang="zh-CN" altLang="zh-CN" dirty="0" smtClean="0"/>
              <a:t>。</a:t>
            </a:r>
            <a:endParaRPr lang="en-US" altLang="zh-CN" dirty="0" smtClean="0"/>
          </a:p>
          <a:p>
            <a:pPr marL="342900" indent="-342900">
              <a:buFont typeface="Wingdings" panose="05000000000000000000" pitchFamily="2" charset="2"/>
              <a:buChar char="Ø"/>
            </a:pPr>
            <a:r>
              <a:rPr lang="zh-CN" altLang="zh-CN" dirty="0" smtClean="0"/>
              <a:t>其中</a:t>
            </a:r>
            <a:r>
              <a:rPr lang="en-US" altLang="zh-CN" dirty="0">
                <a:solidFill>
                  <a:srgbClr val="FF0000"/>
                </a:solidFill>
              </a:rPr>
              <a:t>L1</a:t>
            </a:r>
            <a:r>
              <a:rPr lang="zh-CN" altLang="zh-CN" dirty="0"/>
              <a:t>是个标签，用来标记语句块</a:t>
            </a:r>
            <a:r>
              <a:rPr lang="en-US" altLang="zh-CN" dirty="0"/>
              <a:t>,</a:t>
            </a:r>
            <a:r>
              <a:rPr lang="zh-CN" altLang="zh-CN" dirty="0"/>
              <a:t>标签格式为“</a:t>
            </a:r>
            <a:r>
              <a:rPr lang="en-US" altLang="zh-CN" dirty="0"/>
              <a:t>L:</a:t>
            </a:r>
            <a:r>
              <a:rPr lang="zh-CN" altLang="zh-CN" dirty="0"/>
              <a:t>”</a:t>
            </a:r>
            <a:r>
              <a:rPr lang="zh-CN" altLang="zh-CN" dirty="0" smtClean="0"/>
              <a:t>，</a:t>
            </a:r>
            <a:r>
              <a:rPr lang="en-US" altLang="zh-CN" dirty="0" smtClean="0"/>
              <a:t>L</a:t>
            </a:r>
            <a:r>
              <a:rPr lang="zh-CN" altLang="zh-CN" dirty="0"/>
              <a:t>与冒号之间可以用其它任意的字符串来区分，例如使用数字</a:t>
            </a:r>
            <a:r>
              <a:rPr lang="en-US" altLang="zh-CN" dirty="0"/>
              <a:t>1</a:t>
            </a:r>
            <a:r>
              <a:rPr lang="zh-CN" altLang="zh-CN" dirty="0"/>
              <a:t>，即</a:t>
            </a:r>
            <a:r>
              <a:rPr lang="en-US" altLang="zh-CN" dirty="0"/>
              <a:t> L1</a:t>
            </a:r>
            <a:r>
              <a:rPr lang="en-US" altLang="zh-CN" dirty="0" smtClean="0"/>
              <a:t>: </a:t>
            </a:r>
            <a:r>
              <a:rPr lang="zh-CN" altLang="en-US" dirty="0" smtClean="0"/>
              <a:t>；</a:t>
            </a:r>
            <a:r>
              <a:rPr lang="zh-CN" altLang="zh-CN" dirty="0" smtClean="0"/>
              <a:t>例如</a:t>
            </a:r>
            <a:r>
              <a:rPr lang="zh-CN" altLang="zh-CN" dirty="0"/>
              <a:t>求最小值的函数，标签可以定义为</a:t>
            </a:r>
            <a:r>
              <a:rPr lang="en-US" altLang="zh-CN" dirty="0" err="1"/>
              <a:t>Lmin</a:t>
            </a:r>
            <a:r>
              <a:rPr lang="zh-CN" altLang="zh-CN" dirty="0"/>
              <a:t>：。</a:t>
            </a:r>
          </a:p>
        </p:txBody>
      </p:sp>
    </p:spTree>
    <p:extLst>
      <p:ext uri="{BB962C8B-B14F-4D97-AF65-F5344CB8AC3E}">
        <p14:creationId xmlns:p14="http://schemas.microsoft.com/office/powerpoint/2010/main" val="26261348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19</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990600" y="647701"/>
            <a:ext cx="10193965" cy="5478464"/>
          </a:xfrm>
        </p:spPr>
        <p:txBody>
          <a:bodyPr>
            <a:normAutofit/>
          </a:bodyPr>
          <a:lstStyle/>
          <a:p>
            <a:pPr marL="0" indent="0">
              <a:buNone/>
            </a:pPr>
            <a:r>
              <a:rPr lang="en-US" altLang="zh-CN" sz="2800" dirty="0" smtClean="0"/>
              <a:t>(4) </a:t>
            </a:r>
            <a:r>
              <a:rPr lang="zh-CN" altLang="en-US" sz="2800" dirty="0" smtClean="0"/>
              <a:t>需要将结果输出，则</a:t>
            </a:r>
            <a:r>
              <a:rPr lang="zh-CN" altLang="zh-CN" sz="2800" dirty="0" smtClean="0"/>
              <a:t>执行指令</a:t>
            </a:r>
            <a:r>
              <a:rPr lang="en-US" altLang="zh-CN" sz="2800" dirty="0">
                <a:solidFill>
                  <a:srgbClr val="FF0000"/>
                </a:solidFill>
              </a:rPr>
              <a:t>_</a:t>
            </a:r>
            <a:r>
              <a:rPr lang="en-US" altLang="zh-CN" sz="2800" dirty="0" err="1">
                <a:solidFill>
                  <a:srgbClr val="FF0000"/>
                </a:solidFill>
              </a:rPr>
              <a:t>pr</a:t>
            </a:r>
            <a:r>
              <a:rPr lang="zh-CN" altLang="zh-CN" sz="2800" dirty="0"/>
              <a:t>将结果打印输出</a:t>
            </a:r>
            <a:r>
              <a:rPr lang="zh-CN" altLang="zh-CN" sz="2800" dirty="0" smtClean="0"/>
              <a:t>。</a:t>
            </a:r>
            <a:endParaRPr lang="en-US" altLang="zh-CN" sz="2800" dirty="0" smtClean="0"/>
          </a:p>
          <a:p>
            <a:pPr marL="342900" indent="-342900">
              <a:buFont typeface="Wingdings" panose="05000000000000000000" pitchFamily="2" charset="2"/>
              <a:buChar char="Ø"/>
            </a:pPr>
            <a:r>
              <a:rPr lang="zh-CN" altLang="zh-CN" sz="2800" dirty="0"/>
              <a:t>该示例中，我们不希望将</a:t>
            </a:r>
            <a:r>
              <a:rPr lang="en-US" altLang="zh-CN" sz="2800" dirty="0"/>
              <a:t>R2</a:t>
            </a:r>
            <a:r>
              <a:rPr lang="zh-CN" altLang="zh-CN" sz="2800" dirty="0"/>
              <a:t>中的数值输出，所以我们需要跳过将</a:t>
            </a:r>
            <a:r>
              <a:rPr lang="en-US" altLang="zh-CN" sz="2800" dirty="0"/>
              <a:t>R2</a:t>
            </a:r>
            <a:r>
              <a:rPr lang="zh-CN" altLang="zh-CN" sz="2800" dirty="0"/>
              <a:t>中数值给</a:t>
            </a:r>
            <a:r>
              <a:rPr lang="en-US" altLang="zh-CN" sz="2800" dirty="0"/>
              <a:t>R1</a:t>
            </a:r>
            <a:r>
              <a:rPr lang="zh-CN" altLang="zh-CN" sz="2800" dirty="0"/>
              <a:t>赋值的</a:t>
            </a:r>
            <a:r>
              <a:rPr lang="zh-CN" altLang="zh-CN" sz="2800" dirty="0" smtClean="0"/>
              <a:t>指令</a:t>
            </a:r>
            <a:r>
              <a:rPr lang="zh-CN" altLang="en-US" sz="2800" dirty="0" smtClean="0"/>
              <a:t>。</a:t>
            </a:r>
            <a:endParaRPr lang="en-US" altLang="zh-CN" sz="2800" dirty="0" smtClean="0"/>
          </a:p>
          <a:p>
            <a:pPr marL="342900" indent="-342900">
              <a:buFont typeface="Wingdings" panose="05000000000000000000" pitchFamily="2" charset="2"/>
              <a:buChar char="Ø"/>
            </a:pPr>
            <a:r>
              <a:rPr lang="zh-CN" altLang="zh-CN" sz="2800" dirty="0" smtClean="0"/>
              <a:t>使用</a:t>
            </a:r>
            <a:r>
              <a:rPr lang="zh-CN" altLang="zh-CN" sz="2800" dirty="0"/>
              <a:t>“</a:t>
            </a:r>
            <a:r>
              <a:rPr lang="en-US" altLang="zh-CN" sz="2800" dirty="0" err="1">
                <a:solidFill>
                  <a:srgbClr val="FF0000"/>
                </a:solidFill>
              </a:rPr>
              <a:t>goto</a:t>
            </a:r>
            <a:r>
              <a:rPr lang="en-US" altLang="zh-CN" sz="2800" dirty="0">
                <a:solidFill>
                  <a:srgbClr val="FF0000"/>
                </a:solidFill>
              </a:rPr>
              <a:t> L2</a:t>
            </a:r>
            <a:r>
              <a:rPr lang="zh-CN" altLang="zh-CN" sz="2800" dirty="0"/>
              <a:t>”指令进行跳转。指令“</a:t>
            </a:r>
            <a:r>
              <a:rPr lang="en-US" altLang="zh-CN" sz="2800" dirty="0" err="1"/>
              <a:t>goto</a:t>
            </a:r>
            <a:r>
              <a:rPr lang="en-US" altLang="zh-CN" sz="2800" dirty="0"/>
              <a:t> L2</a:t>
            </a:r>
            <a:r>
              <a:rPr lang="zh-CN" altLang="zh-CN" sz="2800" dirty="0"/>
              <a:t>”是无条件直接跳转到</a:t>
            </a:r>
            <a:r>
              <a:rPr lang="en-US" altLang="zh-CN" sz="2800" dirty="0"/>
              <a:t>L2</a:t>
            </a:r>
            <a:r>
              <a:rPr lang="zh-CN" altLang="zh-CN" sz="2800" dirty="0"/>
              <a:t>标记的指令块处执行</a:t>
            </a:r>
            <a:r>
              <a:rPr lang="zh-CN" altLang="zh-CN" sz="2800" dirty="0" smtClean="0"/>
              <a:t>。</a:t>
            </a:r>
            <a:endParaRPr lang="en-US" altLang="zh-CN" sz="2800" dirty="0" smtClean="0"/>
          </a:p>
          <a:p>
            <a:pPr marL="342900" indent="-342900">
              <a:buFont typeface="Wingdings" panose="05000000000000000000" pitchFamily="2" charset="2"/>
              <a:buChar char="Ø"/>
            </a:pPr>
            <a:r>
              <a:rPr lang="zh-CN" altLang="zh-CN" sz="2800" dirty="0" smtClean="0"/>
              <a:t>执行</a:t>
            </a:r>
            <a:r>
              <a:rPr lang="en-US" altLang="zh-CN" sz="2800" dirty="0" smtClean="0"/>
              <a:t>L2</a:t>
            </a:r>
            <a:r>
              <a:rPr lang="zh-CN" altLang="en-US" sz="2800" dirty="0" smtClean="0"/>
              <a:t>标记的指令</a:t>
            </a:r>
            <a:r>
              <a:rPr lang="zh-CN" altLang="zh-CN" sz="2800" dirty="0" smtClean="0"/>
              <a:t>“</a:t>
            </a:r>
            <a:r>
              <a:rPr lang="en-US" altLang="zh-CN" sz="2800" dirty="0"/>
              <a:t>_</a:t>
            </a:r>
            <a:r>
              <a:rPr lang="en-US" altLang="zh-CN" sz="2800" dirty="0" err="1"/>
              <a:t>pr</a:t>
            </a:r>
            <a:r>
              <a:rPr lang="en-US" altLang="zh-CN" sz="2800" dirty="0"/>
              <a:t> R1</a:t>
            </a:r>
            <a:r>
              <a:rPr lang="zh-CN" altLang="zh-CN" sz="2800" dirty="0"/>
              <a:t>”指令后，打印出较小数值：</a:t>
            </a:r>
            <a:r>
              <a:rPr lang="en-US" altLang="zh-CN" sz="2800" dirty="0"/>
              <a:t>5</a:t>
            </a:r>
            <a:r>
              <a:rPr lang="zh-CN" altLang="zh-CN" sz="2800" dirty="0" smtClean="0"/>
              <a:t>。</a:t>
            </a:r>
            <a:endParaRPr lang="en-US" altLang="zh-CN" sz="2800" dirty="0" smtClean="0"/>
          </a:p>
          <a:p>
            <a:pPr marL="342900" indent="-342900">
              <a:buFont typeface="Wingdings" panose="05000000000000000000" pitchFamily="2" charset="2"/>
              <a:buChar char="Ø"/>
            </a:pPr>
            <a:r>
              <a:rPr lang="zh-CN" altLang="zh-CN" sz="2800" dirty="0" smtClean="0"/>
              <a:t>对于</a:t>
            </a:r>
            <a:r>
              <a:rPr lang="en-US" altLang="zh-CN" sz="2800" dirty="0"/>
              <a:t>_</a:t>
            </a:r>
            <a:r>
              <a:rPr lang="en-US" altLang="zh-CN" sz="2800" dirty="0" err="1"/>
              <a:t>pr</a:t>
            </a:r>
            <a:r>
              <a:rPr lang="zh-CN" altLang="zh-CN" sz="2800" dirty="0"/>
              <a:t>指令，后边可以有多个操作数，依次将它们</a:t>
            </a:r>
            <a:r>
              <a:rPr lang="zh-CN" altLang="zh-CN" sz="2800" dirty="0" smtClean="0"/>
              <a:t>打印输出。</a:t>
            </a:r>
            <a:endParaRPr lang="en-US" altLang="zh-CN" sz="2800" dirty="0" smtClean="0"/>
          </a:p>
          <a:p>
            <a:pPr marL="0" indent="0">
              <a:buNone/>
            </a:pPr>
            <a:endParaRPr lang="zh-CN" altLang="zh-CN" dirty="0"/>
          </a:p>
        </p:txBody>
      </p:sp>
    </p:spTree>
    <p:extLst>
      <p:ext uri="{BB962C8B-B14F-4D97-AF65-F5344CB8AC3E}">
        <p14:creationId xmlns:p14="http://schemas.microsoft.com/office/powerpoint/2010/main" val="12777090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3600" dirty="0"/>
              <a:t>简要介绍</a:t>
            </a:r>
            <a:endParaRPr lang="en-US" altLang="zh-CN" sz="3600" dirty="0"/>
          </a:p>
          <a:p>
            <a:r>
              <a:rPr lang="zh-CN" altLang="en-US" sz="3600" dirty="0" smtClean="0"/>
              <a:t>模拟器</a:t>
            </a:r>
            <a:r>
              <a:rPr lang="zh-CN" altLang="en-US" sz="3600" dirty="0"/>
              <a:t>的</a:t>
            </a:r>
            <a:r>
              <a:rPr lang="zh-CN" altLang="en-US" sz="3600" dirty="0" smtClean="0"/>
              <a:t>使用</a:t>
            </a:r>
            <a:endParaRPr lang="en-US" altLang="zh-CN" sz="3600" dirty="0" smtClean="0"/>
          </a:p>
          <a:p>
            <a:r>
              <a:rPr lang="zh-CN" altLang="en-US" sz="3600" dirty="0" smtClean="0"/>
              <a:t>汇编程序及指令介绍</a:t>
            </a:r>
            <a:endParaRPr lang="en-US" altLang="zh-CN" sz="3600" dirty="0" smtClean="0"/>
          </a:p>
          <a:p>
            <a:r>
              <a:rPr lang="en-US" altLang="zh-CN" sz="3600" dirty="0" smtClean="0"/>
              <a:t>Debug</a:t>
            </a:r>
            <a:r>
              <a:rPr lang="zh-CN" altLang="en-US" sz="3600" dirty="0" smtClean="0"/>
              <a:t>的使用介绍</a:t>
            </a:r>
            <a:endParaRPr lang="zh-CN" altLang="en-US" sz="3600" dirty="0"/>
          </a:p>
        </p:txBody>
      </p:sp>
      <p:sp>
        <p:nvSpPr>
          <p:cNvPr id="3" name="日期占位符 2"/>
          <p:cNvSpPr>
            <a:spLocks noGrp="1"/>
          </p:cNvSpPr>
          <p:nvPr>
            <p:ph type="dt" sz="half" idx="10"/>
          </p:nvPr>
        </p:nvSpPr>
        <p:spPr/>
        <p:txBody>
          <a:bodyPr/>
          <a:lstStyle/>
          <a:p>
            <a:fld id="{DE3B03C8-02EF-460A-A21C-E744A7B52EF2}" type="datetime1">
              <a:rPr lang="zh-CN" altLang="en-US">
                <a:solidFill>
                  <a:prstClr val="black">
                    <a:tint val="75000"/>
                  </a:prstClr>
                </a:solidFill>
                <a:latin typeface="Calibri"/>
                <a:ea typeface="宋体" panose="02010600030101010101" pitchFamily="2" charset="-122"/>
              </a:rPr>
              <a:pPr/>
              <a:t>2018/11/11</a:t>
            </a:fld>
            <a:endParaRPr lang="zh-CN" altLang="en-US" dirty="0">
              <a:solidFill>
                <a:prstClr val="black">
                  <a:tint val="75000"/>
                </a:prstClr>
              </a:solidFill>
              <a:latin typeface="Calibri"/>
              <a:ea typeface="宋体" panose="02010600030101010101" pitchFamily="2" charset="-122"/>
            </a:endParaRPr>
          </a:p>
        </p:txBody>
      </p:sp>
      <p:sp>
        <p:nvSpPr>
          <p:cNvPr id="4" name="灯片编号占位符 3"/>
          <p:cNvSpPr>
            <a:spLocks noGrp="1"/>
          </p:cNvSpPr>
          <p:nvPr>
            <p:ph type="sldNum" sz="quarter" idx="11"/>
          </p:nvPr>
        </p:nvSpPr>
        <p:spPr/>
        <p:txBody>
          <a:bodyPr/>
          <a:lstStyle/>
          <a:p>
            <a:fld id="{75B6CC0E-6B2B-427F-9144-B8378FB03372}" type="slidenum">
              <a:rPr lang="zh-CN" altLang="en-US" smtClean="0">
                <a:latin typeface="Calibri"/>
                <a:ea typeface="宋体" panose="02010600030101010101" pitchFamily="2" charset="-122"/>
              </a:rPr>
              <a:pPr/>
              <a:t>2</a:t>
            </a:fld>
            <a:endParaRPr lang="zh-CN" altLang="en-US" dirty="0">
              <a:latin typeface="Calibri"/>
              <a:ea typeface="宋体" panose="02010600030101010101" pitchFamily="2" charset="-122"/>
            </a:endParaRPr>
          </a:p>
        </p:txBody>
      </p:sp>
      <p:sp>
        <p:nvSpPr>
          <p:cNvPr id="5" name="页脚占位符 4"/>
          <p:cNvSpPr>
            <a:spLocks noGrp="1"/>
          </p:cNvSpPr>
          <p:nvPr>
            <p:ph type="ftr" sz="quarter" idx="12"/>
          </p:nvPr>
        </p:nvSpPr>
        <p:spPr/>
        <p:txBody>
          <a:bodyPr/>
          <a:lstStyle/>
          <a:p>
            <a:r>
              <a:rPr lang="en-US" altLang="zh-CN" dirty="0">
                <a:latin typeface="Calibri"/>
                <a:ea typeface="宋体" panose="02010600030101010101" pitchFamily="2" charset="-122"/>
              </a:rPr>
              <a:t>Dr. </a:t>
            </a:r>
            <a:r>
              <a:rPr lang="zh-CN" altLang="en-US" dirty="0">
                <a:latin typeface="Calibri"/>
                <a:ea typeface="宋体" panose="02010600030101010101" pitchFamily="2" charset="-122"/>
              </a:rPr>
              <a:t>沙行勉</a:t>
            </a:r>
          </a:p>
        </p:txBody>
      </p:sp>
      <p:sp>
        <p:nvSpPr>
          <p:cNvPr id="6" name="标题 5"/>
          <p:cNvSpPr>
            <a:spLocks noGrp="1"/>
          </p:cNvSpPr>
          <p:nvPr>
            <p:ph type="title"/>
          </p:nvPr>
        </p:nvSpPr>
        <p:spPr/>
        <p:txBody>
          <a:bodyPr/>
          <a:lstStyle/>
          <a:p>
            <a:pPr lvl="0"/>
            <a:r>
              <a:rPr lang="zh-CN" altLang="en-US" dirty="0"/>
              <a:t>主要内容</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20</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609600" y="748061"/>
            <a:ext cx="11307531" cy="737839"/>
          </a:xfrm>
        </p:spPr>
        <p:txBody>
          <a:bodyPr>
            <a:noAutofit/>
          </a:bodyPr>
          <a:lstStyle/>
          <a:p>
            <a:pPr marL="0" lvl="0" indent="0">
              <a:buNone/>
            </a:pPr>
            <a:r>
              <a:rPr lang="zh-CN" altLang="en-US" b="1" dirty="0" smtClean="0"/>
              <a:t>程序例二：</a:t>
            </a:r>
            <a:r>
              <a:rPr lang="en-US" altLang="zh-CN" b="1" dirty="0"/>
              <a:t>for</a:t>
            </a:r>
            <a:r>
              <a:rPr lang="zh-CN" altLang="zh-CN" b="1" dirty="0"/>
              <a:t>循环求</a:t>
            </a:r>
            <a:r>
              <a:rPr lang="en-US" altLang="zh-CN" b="1" dirty="0"/>
              <a:t>a0+a1+a2+…+a9</a:t>
            </a:r>
            <a:endParaRPr lang="zh-CN" altLang="zh-CN" b="1" dirty="0"/>
          </a:p>
        </p:txBody>
      </p:sp>
      <p:cxnSp>
        <p:nvCxnSpPr>
          <p:cNvPr id="12" name="直接连接符 11"/>
          <p:cNvCxnSpPr/>
          <p:nvPr/>
        </p:nvCxnSpPr>
        <p:spPr>
          <a:xfrm>
            <a:off x="5799523" y="1430967"/>
            <a:ext cx="41878" cy="48783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内容占位符 5">
            <a:extLst>
              <a:ext uri="{FF2B5EF4-FFF2-40B4-BE49-F238E27FC236}">
                <a16:creationId xmlns:a16="http://schemas.microsoft.com/office/drawing/2014/main" id="{136A330A-CD4B-47C3-A12B-21B5ABECB724}"/>
              </a:ext>
            </a:extLst>
          </p:cNvPr>
          <p:cNvSpPr txBox="1">
            <a:spLocks/>
          </p:cNvSpPr>
          <p:nvPr/>
        </p:nvSpPr>
        <p:spPr>
          <a:xfrm>
            <a:off x="762000" y="1485900"/>
            <a:ext cx="4906062" cy="4878354"/>
          </a:xfrm>
          <a:prstGeom prst="rect">
            <a:avLst/>
          </a:prstGeom>
        </p:spPr>
        <p:txBody>
          <a:bodyPr vert="horz" lIns="91440" tIns="45720" rIns="91440" bIns="45720" rtlCol="0">
            <a:normAutofit fontScale="92500"/>
          </a:bodyPr>
          <a:lstStyle>
            <a:lvl1pPr marL="514350" indent="-514350" algn="l" defTabSz="914400" rtl="0" eaLnBrk="1" latinLnBrk="0" hangingPunct="1">
              <a:lnSpc>
                <a:spcPct val="150000"/>
              </a:lnSpc>
              <a:spcBef>
                <a:spcPct val="20000"/>
              </a:spcBef>
              <a:buFont typeface="+mj-lt"/>
              <a:buAutoNum type="arabicPeriod"/>
              <a:defRPr sz="2400" kern="1200" baseline="0">
                <a:solidFill>
                  <a:schemeClr val="tx1"/>
                </a:solidFill>
                <a:latin typeface="Times New Roman" panose="02020603050405020304" pitchFamily="18" charset="0"/>
                <a:ea typeface="+mn-ea"/>
                <a:cs typeface="+mn-cs"/>
              </a:defRPr>
            </a:lvl1pPr>
            <a:lvl2pPr marL="742950" indent="0" algn="l" defTabSz="914400" rtl="0" eaLnBrk="1" latinLnBrk="0" hangingPunct="1">
              <a:spcBef>
                <a:spcPct val="20000"/>
              </a:spcBef>
              <a:buFontTx/>
              <a:buNone/>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mj-lt"/>
              <a:buNone/>
            </a:pPr>
            <a:r>
              <a:rPr lang="en-US" altLang="zh-CN" dirty="0" smtClean="0"/>
              <a:t>1. _data 1,[84,65,21,74,58,46,37,88,97,10]</a:t>
            </a:r>
          </a:p>
          <a:p>
            <a:pPr marL="0" indent="0">
              <a:buFont typeface="+mj-lt"/>
              <a:buNone/>
            </a:pPr>
            <a:r>
              <a:rPr lang="en-US" altLang="zh-CN" dirty="0" smtClean="0"/>
              <a:t>2. move R1,0 #</a:t>
            </a:r>
            <a:r>
              <a:rPr lang="zh-CN" altLang="en-US" dirty="0" smtClean="0"/>
              <a:t>存结果</a:t>
            </a:r>
          </a:p>
          <a:p>
            <a:pPr marL="0" indent="0">
              <a:buFont typeface="+mj-lt"/>
              <a:buNone/>
            </a:pPr>
            <a:r>
              <a:rPr lang="en-US" altLang="zh-CN" dirty="0" smtClean="0"/>
              <a:t>3. move R2,0 #</a:t>
            </a:r>
            <a:r>
              <a:rPr lang="zh-CN" altLang="en-US" dirty="0" smtClean="0"/>
              <a:t>计数</a:t>
            </a:r>
          </a:p>
          <a:p>
            <a:pPr marL="0" indent="0">
              <a:buFont typeface="+mj-lt"/>
              <a:buNone/>
            </a:pPr>
            <a:r>
              <a:rPr lang="en-US" altLang="zh-CN" dirty="0" smtClean="0"/>
              <a:t>4. move R5,1 #</a:t>
            </a:r>
            <a:r>
              <a:rPr lang="zh-CN" altLang="en-US" dirty="0" smtClean="0"/>
              <a:t>存储首地址</a:t>
            </a:r>
          </a:p>
          <a:p>
            <a:pPr marL="0" indent="0">
              <a:buFont typeface="+mj-lt"/>
              <a:buNone/>
            </a:pPr>
            <a:r>
              <a:rPr lang="en-US" altLang="zh-CN" dirty="0" smtClean="0"/>
              <a:t>5. L1:</a:t>
            </a:r>
          </a:p>
          <a:p>
            <a:pPr marL="0" indent="0">
              <a:buFont typeface="+mj-lt"/>
              <a:buNone/>
            </a:pPr>
            <a:r>
              <a:rPr lang="en-US" altLang="zh-CN" dirty="0" smtClean="0"/>
              <a:t>6. </a:t>
            </a:r>
            <a:r>
              <a:rPr lang="en-US" altLang="zh-CN" dirty="0" err="1" smtClean="0"/>
              <a:t>slt</a:t>
            </a:r>
            <a:r>
              <a:rPr lang="en-US" altLang="zh-CN" dirty="0" smtClean="0"/>
              <a:t> R3,R2,10</a:t>
            </a:r>
          </a:p>
          <a:p>
            <a:pPr marL="0" indent="0">
              <a:buFont typeface="+mj-lt"/>
              <a:buNone/>
            </a:pPr>
            <a:r>
              <a:rPr lang="en-US" altLang="zh-CN" dirty="0" smtClean="0"/>
              <a:t>7. </a:t>
            </a:r>
            <a:r>
              <a:rPr lang="en-US" altLang="zh-CN" dirty="0" err="1" smtClean="0"/>
              <a:t>beqz</a:t>
            </a:r>
            <a:r>
              <a:rPr lang="en-US" altLang="zh-CN" dirty="0" smtClean="0"/>
              <a:t> R3,L2</a:t>
            </a:r>
          </a:p>
          <a:p>
            <a:pPr marL="0" indent="0">
              <a:buFont typeface="+mj-lt"/>
              <a:buNone/>
            </a:pPr>
            <a:r>
              <a:rPr lang="en-US" altLang="zh-CN" dirty="0" smtClean="0"/>
              <a:t>8. load R4,00(R5)</a:t>
            </a:r>
            <a:endParaRPr lang="en-US" altLang="zh-CN" dirty="0"/>
          </a:p>
        </p:txBody>
      </p:sp>
      <p:sp>
        <p:nvSpPr>
          <p:cNvPr id="13" name="内容占位符 5">
            <a:extLst>
              <a:ext uri="{FF2B5EF4-FFF2-40B4-BE49-F238E27FC236}">
                <a16:creationId xmlns:a16="http://schemas.microsoft.com/office/drawing/2014/main" id="{B11506DF-0F34-4CCA-AE54-190FA2BFB99C}"/>
              </a:ext>
            </a:extLst>
          </p:cNvPr>
          <p:cNvSpPr txBox="1">
            <a:spLocks/>
          </p:cNvSpPr>
          <p:nvPr/>
        </p:nvSpPr>
        <p:spPr>
          <a:xfrm>
            <a:off x="6273800" y="1485900"/>
            <a:ext cx="4854987" cy="4878354"/>
          </a:xfrm>
          <a:prstGeom prst="rect">
            <a:avLst/>
          </a:prstGeom>
        </p:spPr>
        <p:txBody>
          <a:bodyPr vert="horz" lIns="91440" tIns="45720" rIns="91440" bIns="45720" rtlCol="0">
            <a:normAutofit/>
          </a:bodyPr>
          <a:lstStyle>
            <a:lvl1pPr marL="514350" indent="-514350" algn="l" defTabSz="914400" rtl="0" eaLnBrk="1" latinLnBrk="0" hangingPunct="1">
              <a:lnSpc>
                <a:spcPct val="150000"/>
              </a:lnSpc>
              <a:spcBef>
                <a:spcPct val="20000"/>
              </a:spcBef>
              <a:buFont typeface="+mj-lt"/>
              <a:buAutoNum type="arabicPeriod"/>
              <a:defRPr sz="2400" kern="1200" baseline="0">
                <a:solidFill>
                  <a:schemeClr val="tx1"/>
                </a:solidFill>
                <a:latin typeface="Times New Roman" panose="02020603050405020304" pitchFamily="18" charset="0"/>
                <a:ea typeface="+mn-ea"/>
                <a:cs typeface="+mn-cs"/>
              </a:defRPr>
            </a:lvl1pPr>
            <a:lvl2pPr marL="742950" indent="0" algn="l" defTabSz="914400" rtl="0" eaLnBrk="1" latinLnBrk="0" hangingPunct="1">
              <a:spcBef>
                <a:spcPct val="20000"/>
              </a:spcBef>
              <a:buFontTx/>
              <a:buNone/>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buNone/>
            </a:pPr>
            <a:r>
              <a:rPr lang="pt-BR" altLang="zh-CN" dirty="0" smtClean="0">
                <a:solidFill>
                  <a:prstClr val="black"/>
                </a:solidFill>
              </a:rPr>
              <a:t>9. add </a:t>
            </a:r>
            <a:r>
              <a:rPr lang="pt-BR" altLang="zh-CN" dirty="0">
                <a:solidFill>
                  <a:prstClr val="black"/>
                </a:solidFill>
              </a:rPr>
              <a:t>R5,R5,1   #</a:t>
            </a:r>
            <a:r>
              <a:rPr lang="zh-CN" altLang="en-US" dirty="0">
                <a:solidFill>
                  <a:prstClr val="black"/>
                </a:solidFill>
              </a:rPr>
              <a:t>每次所取数据的地址都会加</a:t>
            </a:r>
            <a:r>
              <a:rPr lang="en-US" altLang="zh-CN" dirty="0">
                <a:solidFill>
                  <a:prstClr val="black"/>
                </a:solidFill>
              </a:rPr>
              <a:t>1</a:t>
            </a:r>
          </a:p>
          <a:p>
            <a:pPr marL="0" lvl="0" indent="0">
              <a:buNone/>
            </a:pPr>
            <a:r>
              <a:rPr lang="pt-BR" altLang="zh-CN" dirty="0" smtClean="0">
                <a:solidFill>
                  <a:prstClr val="black"/>
                </a:solidFill>
              </a:rPr>
              <a:t>10. add </a:t>
            </a:r>
            <a:r>
              <a:rPr lang="pt-BR" altLang="zh-CN" dirty="0">
                <a:solidFill>
                  <a:prstClr val="black"/>
                </a:solidFill>
              </a:rPr>
              <a:t>R1,R1,R4</a:t>
            </a:r>
          </a:p>
          <a:p>
            <a:pPr marL="0" lvl="0" indent="0">
              <a:buNone/>
            </a:pPr>
            <a:r>
              <a:rPr lang="pt-BR" altLang="zh-CN" dirty="0" smtClean="0">
                <a:solidFill>
                  <a:prstClr val="black"/>
                </a:solidFill>
              </a:rPr>
              <a:t>11. add </a:t>
            </a:r>
            <a:r>
              <a:rPr lang="pt-BR" altLang="zh-CN" dirty="0">
                <a:solidFill>
                  <a:prstClr val="black"/>
                </a:solidFill>
              </a:rPr>
              <a:t>R2,R2,1</a:t>
            </a:r>
          </a:p>
          <a:p>
            <a:pPr marL="0" lvl="0" indent="0">
              <a:buNone/>
            </a:pPr>
            <a:r>
              <a:rPr lang="pt-BR" altLang="zh-CN" dirty="0" smtClean="0">
                <a:solidFill>
                  <a:prstClr val="black"/>
                </a:solidFill>
              </a:rPr>
              <a:t>12. goto </a:t>
            </a:r>
            <a:r>
              <a:rPr lang="pt-BR" altLang="zh-CN" dirty="0">
                <a:solidFill>
                  <a:prstClr val="black"/>
                </a:solidFill>
              </a:rPr>
              <a:t>L1</a:t>
            </a:r>
          </a:p>
          <a:p>
            <a:pPr marL="0" lvl="0" indent="0">
              <a:buNone/>
            </a:pPr>
            <a:r>
              <a:rPr lang="pt-BR" altLang="zh-CN" dirty="0" smtClean="0">
                <a:solidFill>
                  <a:prstClr val="black"/>
                </a:solidFill>
              </a:rPr>
              <a:t>13. L2</a:t>
            </a:r>
            <a:r>
              <a:rPr lang="pt-BR" altLang="zh-CN" dirty="0">
                <a:solidFill>
                  <a:prstClr val="black"/>
                </a:solidFill>
              </a:rPr>
              <a:t>:</a:t>
            </a:r>
          </a:p>
          <a:p>
            <a:pPr marL="0" lvl="0" indent="0">
              <a:buNone/>
            </a:pPr>
            <a:r>
              <a:rPr lang="pt-BR" altLang="zh-CN" dirty="0" smtClean="0">
                <a:solidFill>
                  <a:prstClr val="black"/>
                </a:solidFill>
              </a:rPr>
              <a:t>14. _pr </a:t>
            </a:r>
            <a:r>
              <a:rPr lang="pt-BR" altLang="zh-CN" dirty="0">
                <a:solidFill>
                  <a:prstClr val="black"/>
                </a:solidFill>
              </a:rPr>
              <a:t>R1</a:t>
            </a:r>
          </a:p>
          <a:p>
            <a:pPr marL="0" marR="0" lvl="0" indent="0" algn="l" defTabSz="914400" rtl="0" eaLnBrk="1" fontAlgn="auto" latinLnBrk="0" hangingPunct="1">
              <a:lnSpc>
                <a:spcPct val="150000"/>
              </a:lnSpc>
              <a:spcBef>
                <a:spcPct val="20000"/>
              </a:spcBef>
              <a:spcAft>
                <a:spcPts val="0"/>
              </a:spcAft>
              <a:buClrTx/>
              <a:buSzTx/>
              <a:buFont typeface="+mj-lt"/>
              <a:buNone/>
              <a:tabLst/>
              <a:defRPr/>
            </a:pP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50000"/>
              </a:lnSpc>
              <a:spcBef>
                <a:spcPct val="20000"/>
              </a:spcBef>
              <a:spcAft>
                <a:spcPts val="0"/>
              </a:spcAft>
              <a:buClrTx/>
              <a:buSzTx/>
              <a:buFont typeface="+mj-lt"/>
              <a:buNone/>
              <a:tabLst/>
              <a:defRPr/>
            </a:pP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42792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21</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825500" y="723901"/>
            <a:ext cx="10359065" cy="5402264"/>
          </a:xfrm>
        </p:spPr>
        <p:txBody>
          <a:bodyPr>
            <a:normAutofit fontScale="55000" lnSpcReduction="20000"/>
          </a:bodyPr>
          <a:lstStyle/>
          <a:p>
            <a:pPr marL="0" indent="0">
              <a:buNone/>
            </a:pPr>
            <a:r>
              <a:rPr lang="zh-CN" altLang="zh-CN" sz="4500" dirty="0" smtClean="0">
                <a:solidFill>
                  <a:srgbClr val="C00000"/>
                </a:solidFill>
              </a:rPr>
              <a:t>该</a:t>
            </a:r>
            <a:r>
              <a:rPr lang="zh-CN" altLang="zh-CN" sz="4500" dirty="0">
                <a:solidFill>
                  <a:srgbClr val="C00000"/>
                </a:solidFill>
              </a:rPr>
              <a:t>示例是使用</a:t>
            </a:r>
            <a:r>
              <a:rPr lang="en-US" altLang="zh-CN" sz="4500" dirty="0">
                <a:solidFill>
                  <a:srgbClr val="C00000"/>
                </a:solidFill>
              </a:rPr>
              <a:t>for</a:t>
            </a:r>
            <a:r>
              <a:rPr lang="zh-CN" altLang="zh-CN" sz="4500" dirty="0">
                <a:solidFill>
                  <a:srgbClr val="C00000"/>
                </a:solidFill>
              </a:rPr>
              <a:t>循环对</a:t>
            </a:r>
            <a:r>
              <a:rPr lang="en-US" altLang="zh-CN" sz="4500" dirty="0">
                <a:solidFill>
                  <a:srgbClr val="C00000"/>
                </a:solidFill>
              </a:rPr>
              <a:t>a0</a:t>
            </a:r>
            <a:r>
              <a:rPr lang="zh-CN" altLang="zh-CN" sz="4500" dirty="0">
                <a:solidFill>
                  <a:srgbClr val="C00000"/>
                </a:solidFill>
              </a:rPr>
              <a:t>，</a:t>
            </a:r>
            <a:r>
              <a:rPr lang="en-US" altLang="zh-CN" sz="4500" dirty="0">
                <a:solidFill>
                  <a:srgbClr val="C00000"/>
                </a:solidFill>
              </a:rPr>
              <a:t>a1…a9</a:t>
            </a:r>
            <a:r>
              <a:rPr lang="zh-CN" altLang="zh-CN" sz="4500" dirty="0">
                <a:solidFill>
                  <a:srgbClr val="C00000"/>
                </a:solidFill>
              </a:rPr>
              <a:t>十个数进行求和运算</a:t>
            </a:r>
            <a:r>
              <a:rPr lang="zh-CN" altLang="zh-CN" sz="4500" dirty="0" smtClean="0">
                <a:solidFill>
                  <a:srgbClr val="C00000"/>
                </a:solidFill>
              </a:rPr>
              <a:t>，</a:t>
            </a:r>
            <a:r>
              <a:rPr lang="zh-CN" altLang="en-US" sz="4500" dirty="0" smtClean="0">
                <a:solidFill>
                  <a:srgbClr val="C00000"/>
                </a:solidFill>
              </a:rPr>
              <a:t>程序</a:t>
            </a:r>
            <a:r>
              <a:rPr lang="zh-CN" altLang="en-US" sz="4500" dirty="0">
                <a:solidFill>
                  <a:srgbClr val="C00000"/>
                </a:solidFill>
              </a:rPr>
              <a:t>的执行</a:t>
            </a:r>
            <a:r>
              <a:rPr lang="zh-CN" altLang="en-US" sz="4500" dirty="0" smtClean="0">
                <a:solidFill>
                  <a:srgbClr val="C00000"/>
                </a:solidFill>
              </a:rPr>
              <a:t>过程为：</a:t>
            </a:r>
            <a:endParaRPr lang="zh-CN" altLang="zh-CN" sz="4500" dirty="0">
              <a:solidFill>
                <a:srgbClr val="C00000"/>
              </a:solidFill>
            </a:endParaRPr>
          </a:p>
          <a:p>
            <a:pPr marL="0" indent="0">
              <a:buNone/>
            </a:pPr>
            <a:r>
              <a:rPr lang="en-US" altLang="zh-CN" sz="4500" dirty="0" smtClean="0"/>
              <a:t>(1) </a:t>
            </a:r>
            <a:r>
              <a:rPr lang="zh-CN" altLang="zh-CN" sz="4500" dirty="0" smtClean="0"/>
              <a:t>将</a:t>
            </a:r>
            <a:r>
              <a:rPr lang="en-US" altLang="zh-CN" sz="4500" dirty="0" smtClean="0"/>
              <a:t>a0</a:t>
            </a:r>
            <a:r>
              <a:rPr lang="zh-CN" altLang="zh-CN" sz="4500" dirty="0" smtClean="0"/>
              <a:t>，</a:t>
            </a:r>
            <a:r>
              <a:rPr lang="en-US" altLang="zh-CN" sz="4500" dirty="0" smtClean="0"/>
              <a:t>a1…a9</a:t>
            </a:r>
            <a:r>
              <a:rPr lang="zh-CN" altLang="zh-CN" sz="4500" dirty="0" smtClean="0"/>
              <a:t>这</a:t>
            </a:r>
            <a:r>
              <a:rPr lang="en-US" altLang="zh-CN" sz="4500" dirty="0" smtClean="0"/>
              <a:t>10</a:t>
            </a:r>
            <a:r>
              <a:rPr lang="zh-CN" altLang="zh-CN" sz="4500" dirty="0" smtClean="0"/>
              <a:t>个数字存储，使用</a:t>
            </a:r>
            <a:r>
              <a:rPr lang="en-US" altLang="zh-CN" sz="4500" dirty="0" smtClean="0">
                <a:solidFill>
                  <a:srgbClr val="FF0000"/>
                </a:solidFill>
              </a:rPr>
              <a:t>_data</a:t>
            </a:r>
            <a:r>
              <a:rPr lang="zh-CN" altLang="zh-CN" sz="4500" dirty="0" smtClean="0"/>
              <a:t>指令进行存储</a:t>
            </a:r>
            <a:endParaRPr lang="en-US" altLang="zh-CN" sz="4500" dirty="0" smtClean="0"/>
          </a:p>
          <a:p>
            <a:pPr marL="571500" indent="-571500">
              <a:buFont typeface="Wingdings" panose="05000000000000000000" pitchFamily="2" charset="2"/>
              <a:buChar char="Ø"/>
            </a:pPr>
            <a:r>
              <a:rPr lang="zh-CN" altLang="zh-CN" sz="4500" dirty="0" smtClean="0"/>
              <a:t>“</a:t>
            </a:r>
            <a:r>
              <a:rPr lang="en-US" altLang="zh-CN" sz="4500" dirty="0" smtClean="0"/>
              <a:t>_data 1,[84,65,21,74,58,46,37,88,97,10]</a:t>
            </a:r>
            <a:r>
              <a:rPr lang="zh-CN" altLang="zh-CN" sz="4500" dirty="0" smtClean="0"/>
              <a:t>”指令是将</a:t>
            </a:r>
            <a:r>
              <a:rPr lang="en-US" altLang="zh-CN" sz="4500" dirty="0" smtClean="0"/>
              <a:t>[]</a:t>
            </a:r>
            <a:r>
              <a:rPr lang="zh-CN" altLang="zh-CN" sz="4500" dirty="0" smtClean="0"/>
              <a:t>中的数据依次存储在从首地址为</a:t>
            </a:r>
            <a:r>
              <a:rPr lang="en-US" altLang="zh-CN" sz="4500" dirty="0" smtClean="0"/>
              <a:t>1</a:t>
            </a:r>
            <a:r>
              <a:rPr lang="zh-CN" altLang="zh-CN" sz="4500" dirty="0" smtClean="0"/>
              <a:t>开始递增的内存中，其中首地址可以根据自己需要进行设定，例如从</a:t>
            </a:r>
            <a:r>
              <a:rPr lang="en-US" altLang="zh-CN" sz="4500" dirty="0" smtClean="0"/>
              <a:t>0</a:t>
            </a:r>
            <a:r>
              <a:rPr lang="zh-CN" altLang="zh-CN" sz="4500" dirty="0" smtClean="0"/>
              <a:t>开始、从</a:t>
            </a:r>
            <a:r>
              <a:rPr lang="en-US" altLang="zh-CN" sz="4500" dirty="0" smtClean="0"/>
              <a:t>100</a:t>
            </a:r>
            <a:r>
              <a:rPr lang="zh-CN" altLang="zh-CN" sz="4500" dirty="0" smtClean="0"/>
              <a:t>开始。</a:t>
            </a:r>
            <a:endParaRPr lang="en-US" altLang="zh-CN" sz="4500" dirty="0" smtClean="0"/>
          </a:p>
          <a:p>
            <a:pPr marL="571500" indent="-571500">
              <a:buFont typeface="Wingdings" panose="05000000000000000000" pitchFamily="2" charset="2"/>
              <a:buChar char="Ø"/>
            </a:pPr>
            <a:r>
              <a:rPr lang="zh-CN" altLang="zh-CN" sz="4500" dirty="0" smtClean="0"/>
              <a:t>本示例中该指令实现了将</a:t>
            </a:r>
            <a:r>
              <a:rPr lang="en-US" altLang="zh-CN" sz="4500" dirty="0" smtClean="0"/>
              <a:t>[84,65,21,74,58,46,37,88,97,10]</a:t>
            </a:r>
            <a:r>
              <a:rPr lang="zh-CN" altLang="zh-CN" sz="4500" dirty="0" smtClean="0"/>
              <a:t>依次存储在地址为</a:t>
            </a:r>
            <a:r>
              <a:rPr lang="en-US" altLang="zh-CN" sz="4500" dirty="0" smtClean="0"/>
              <a:t>1</a:t>
            </a:r>
            <a:r>
              <a:rPr lang="zh-CN" altLang="zh-CN" sz="4500" dirty="0" smtClean="0"/>
              <a:t>，</a:t>
            </a:r>
            <a:r>
              <a:rPr lang="en-US" altLang="zh-CN" sz="4500" dirty="0" smtClean="0"/>
              <a:t>2</a:t>
            </a:r>
            <a:r>
              <a:rPr lang="zh-CN" altLang="zh-CN" sz="4500" dirty="0" smtClean="0"/>
              <a:t>，</a:t>
            </a:r>
            <a:r>
              <a:rPr lang="en-US" altLang="zh-CN" sz="4500" dirty="0" smtClean="0"/>
              <a:t>3</a:t>
            </a:r>
            <a:r>
              <a:rPr lang="zh-CN" altLang="zh-CN" sz="4500" dirty="0" smtClean="0"/>
              <a:t>，</a:t>
            </a:r>
            <a:r>
              <a:rPr lang="en-US" altLang="zh-CN" sz="4500" dirty="0" smtClean="0"/>
              <a:t>…</a:t>
            </a:r>
            <a:r>
              <a:rPr lang="zh-CN" altLang="zh-CN" sz="4500" dirty="0" smtClean="0"/>
              <a:t>，</a:t>
            </a:r>
            <a:r>
              <a:rPr lang="en-US" altLang="zh-CN" sz="4500" dirty="0" smtClean="0"/>
              <a:t>10</a:t>
            </a:r>
            <a:r>
              <a:rPr lang="zh-CN" altLang="zh-CN" sz="4500" dirty="0" smtClean="0"/>
              <a:t>的内存处。</a:t>
            </a:r>
            <a:endParaRPr lang="en-US" altLang="zh-CN" sz="4500" dirty="0"/>
          </a:p>
          <a:p>
            <a:pPr marL="0" indent="0">
              <a:buNone/>
            </a:pPr>
            <a:r>
              <a:rPr lang="en-US" altLang="zh-CN" sz="4500" dirty="0" smtClean="0"/>
              <a:t>(2) </a:t>
            </a:r>
            <a:r>
              <a:rPr lang="zh-CN" altLang="zh-CN" sz="4500" dirty="0" smtClean="0"/>
              <a:t>存储结果、计数、存储首地址的三个变量，使用三条</a:t>
            </a:r>
            <a:r>
              <a:rPr lang="en-US" altLang="zh-CN" sz="4500" dirty="0" smtClean="0"/>
              <a:t>move</a:t>
            </a:r>
            <a:r>
              <a:rPr lang="zh-CN" altLang="zh-CN" sz="4500" dirty="0" smtClean="0"/>
              <a:t>指令分别对寄存器</a:t>
            </a:r>
            <a:r>
              <a:rPr lang="en-US" altLang="zh-CN" sz="4500" dirty="0" smtClean="0"/>
              <a:t>R1</a:t>
            </a:r>
            <a:r>
              <a:rPr lang="zh-CN" altLang="zh-CN" sz="4500" dirty="0" smtClean="0"/>
              <a:t>、</a:t>
            </a:r>
            <a:r>
              <a:rPr lang="en-US" altLang="zh-CN" sz="4500" dirty="0" smtClean="0"/>
              <a:t>R2</a:t>
            </a:r>
            <a:r>
              <a:rPr lang="zh-CN" altLang="zh-CN" sz="4500" dirty="0" smtClean="0"/>
              <a:t>、</a:t>
            </a:r>
            <a:r>
              <a:rPr lang="en-US" altLang="zh-CN" sz="4500" dirty="0" smtClean="0"/>
              <a:t>R5</a:t>
            </a:r>
            <a:r>
              <a:rPr lang="zh-CN" altLang="zh-CN" sz="4500" dirty="0" smtClean="0"/>
              <a:t>赋初始值</a:t>
            </a:r>
            <a:r>
              <a:rPr lang="en-US" altLang="zh-CN" sz="4500" dirty="0" smtClean="0"/>
              <a:t>0</a:t>
            </a:r>
            <a:r>
              <a:rPr lang="zh-CN" altLang="zh-CN" sz="4500" dirty="0" smtClean="0"/>
              <a:t>、</a:t>
            </a:r>
            <a:r>
              <a:rPr lang="en-US" altLang="zh-CN" sz="4500" dirty="0" smtClean="0"/>
              <a:t>0</a:t>
            </a:r>
            <a:r>
              <a:rPr lang="zh-CN" altLang="zh-CN" sz="4500" dirty="0" smtClean="0"/>
              <a:t>、</a:t>
            </a:r>
            <a:r>
              <a:rPr lang="en-US" altLang="zh-CN" sz="4500" dirty="0" smtClean="0"/>
              <a:t>1</a:t>
            </a:r>
            <a:r>
              <a:rPr lang="zh-CN" altLang="zh-CN" sz="4500" dirty="0" smtClean="0"/>
              <a:t>。</a:t>
            </a:r>
          </a:p>
          <a:p>
            <a:pPr marL="0" indent="0">
              <a:buNone/>
            </a:pPr>
            <a:endParaRPr lang="zh-CN" altLang="zh-CN" sz="2600" dirty="0"/>
          </a:p>
        </p:txBody>
      </p:sp>
    </p:spTree>
    <p:extLst>
      <p:ext uri="{BB962C8B-B14F-4D97-AF65-F5344CB8AC3E}">
        <p14:creationId xmlns:p14="http://schemas.microsoft.com/office/powerpoint/2010/main" val="27043453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22</a:t>
            </a:fld>
            <a:endParaRPr lang="zh-CN" altLang="en-US"/>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990600" y="698501"/>
            <a:ext cx="10193965" cy="5427664"/>
          </a:xfrm>
        </p:spPr>
        <p:txBody>
          <a:bodyPr>
            <a:normAutofit/>
          </a:bodyPr>
          <a:lstStyle/>
          <a:p>
            <a:pPr marL="0" indent="0">
              <a:buNone/>
            </a:pPr>
            <a:r>
              <a:rPr lang="en-US" altLang="zh-CN" dirty="0" smtClean="0"/>
              <a:t>(3) </a:t>
            </a:r>
            <a:r>
              <a:rPr lang="zh-CN" altLang="zh-CN" dirty="0" smtClean="0"/>
              <a:t>需要</a:t>
            </a:r>
            <a:r>
              <a:rPr lang="zh-CN" altLang="zh-CN" dirty="0"/>
              <a:t>有一个</a:t>
            </a:r>
            <a:r>
              <a:rPr lang="en-US" altLang="zh-CN" dirty="0"/>
              <a:t>for</a:t>
            </a:r>
            <a:r>
              <a:rPr lang="zh-CN" altLang="zh-CN" dirty="0"/>
              <a:t>循环依次将十个数字加起来以及判断循环结束的</a:t>
            </a:r>
            <a:r>
              <a:rPr lang="zh-CN" altLang="zh-CN" dirty="0" smtClean="0"/>
              <a:t>条件</a:t>
            </a:r>
            <a:r>
              <a:rPr lang="zh-CN" altLang="en-US" dirty="0" smtClean="0"/>
              <a:t>。</a:t>
            </a:r>
            <a:endParaRPr lang="en-US" altLang="zh-CN" dirty="0" smtClean="0"/>
          </a:p>
          <a:p>
            <a:pPr marL="342900" indent="-342900">
              <a:buFont typeface="Wingdings" panose="05000000000000000000" pitchFamily="2" charset="2"/>
              <a:buChar char="Ø"/>
            </a:pPr>
            <a:r>
              <a:rPr lang="zh-CN" altLang="zh-CN" dirty="0" smtClean="0"/>
              <a:t>在</a:t>
            </a:r>
            <a:r>
              <a:rPr lang="zh-CN" altLang="zh-CN" dirty="0"/>
              <a:t>汇编中可以用</a:t>
            </a:r>
            <a:r>
              <a:rPr lang="en-US" altLang="zh-CN" dirty="0" err="1">
                <a:solidFill>
                  <a:srgbClr val="FF0000"/>
                </a:solidFill>
              </a:rPr>
              <a:t>sle</a:t>
            </a:r>
            <a:r>
              <a:rPr lang="zh-CN" altLang="zh-CN" dirty="0">
                <a:solidFill>
                  <a:srgbClr val="FF0000"/>
                </a:solidFill>
              </a:rPr>
              <a:t>或者</a:t>
            </a:r>
            <a:r>
              <a:rPr lang="en-US" altLang="zh-CN" dirty="0" err="1">
                <a:solidFill>
                  <a:srgbClr val="FF0000"/>
                </a:solidFill>
              </a:rPr>
              <a:t>slt</a:t>
            </a:r>
            <a:r>
              <a:rPr lang="zh-CN" altLang="zh-CN" dirty="0">
                <a:solidFill>
                  <a:srgbClr val="FF0000"/>
                </a:solidFill>
              </a:rPr>
              <a:t>指令配合</a:t>
            </a:r>
            <a:r>
              <a:rPr lang="en-US" altLang="zh-CN" dirty="0" err="1">
                <a:solidFill>
                  <a:srgbClr val="FF0000"/>
                </a:solidFill>
              </a:rPr>
              <a:t>beqz</a:t>
            </a:r>
            <a:r>
              <a:rPr lang="zh-CN" altLang="zh-CN" dirty="0"/>
              <a:t>指令实现</a:t>
            </a:r>
            <a:r>
              <a:rPr lang="zh-CN" altLang="zh-CN" dirty="0" smtClean="0"/>
              <a:t>。</a:t>
            </a:r>
            <a:endParaRPr lang="en-US" altLang="zh-CN" dirty="0" smtClean="0"/>
          </a:p>
          <a:p>
            <a:pPr marL="342900" indent="-342900">
              <a:buFont typeface="Wingdings" panose="05000000000000000000" pitchFamily="2" charset="2"/>
              <a:buChar char="Ø"/>
            </a:pPr>
            <a:r>
              <a:rPr lang="zh-CN" altLang="zh-CN" dirty="0" smtClean="0"/>
              <a:t>该</a:t>
            </a:r>
            <a:r>
              <a:rPr lang="zh-CN" altLang="zh-CN" dirty="0"/>
              <a:t>示例中是使用指令“</a:t>
            </a:r>
            <a:r>
              <a:rPr lang="en-US" altLang="zh-CN" dirty="0" err="1"/>
              <a:t>slt</a:t>
            </a:r>
            <a:r>
              <a:rPr lang="en-US" altLang="zh-CN" dirty="0"/>
              <a:t> R3,R2,10</a:t>
            </a:r>
            <a:r>
              <a:rPr lang="zh-CN" altLang="zh-CN" dirty="0"/>
              <a:t>”和指令“</a:t>
            </a:r>
            <a:r>
              <a:rPr lang="en-US" altLang="zh-CN" dirty="0" err="1"/>
              <a:t>beqz</a:t>
            </a:r>
            <a:r>
              <a:rPr lang="en-US" altLang="zh-CN" dirty="0"/>
              <a:t> R3,L2</a:t>
            </a:r>
            <a:r>
              <a:rPr lang="zh-CN" altLang="zh-CN" dirty="0"/>
              <a:t>”设置的循环终止</a:t>
            </a:r>
            <a:r>
              <a:rPr lang="zh-CN" altLang="zh-CN" dirty="0" smtClean="0"/>
              <a:t>条件</a:t>
            </a:r>
            <a:r>
              <a:rPr lang="zh-CN" altLang="en-US" dirty="0" smtClean="0"/>
              <a:t>。</a:t>
            </a:r>
            <a:endParaRPr lang="en-US" altLang="zh-CN" dirty="0" smtClean="0"/>
          </a:p>
          <a:p>
            <a:pPr marL="342900" indent="-342900">
              <a:buFont typeface="Wingdings" panose="05000000000000000000" pitchFamily="2" charset="2"/>
              <a:buChar char="Ø"/>
            </a:pPr>
            <a:r>
              <a:rPr lang="zh-CN" altLang="zh-CN" dirty="0" smtClean="0"/>
              <a:t>由于</a:t>
            </a:r>
            <a:r>
              <a:rPr lang="zh-CN" altLang="zh-CN" dirty="0"/>
              <a:t>一共有</a:t>
            </a:r>
            <a:r>
              <a:rPr lang="en-US" altLang="zh-CN" dirty="0"/>
              <a:t>10</a:t>
            </a:r>
            <a:r>
              <a:rPr lang="zh-CN" altLang="zh-CN" dirty="0"/>
              <a:t>个数进行求和且计数从</a:t>
            </a:r>
            <a:r>
              <a:rPr lang="en-US" altLang="zh-CN" dirty="0"/>
              <a:t>0</a:t>
            </a:r>
            <a:r>
              <a:rPr lang="zh-CN" altLang="zh-CN" dirty="0"/>
              <a:t>开始，所以将计数的寄存器</a:t>
            </a:r>
            <a:r>
              <a:rPr lang="en-US" altLang="zh-CN" dirty="0"/>
              <a:t>R2</a:t>
            </a:r>
            <a:r>
              <a:rPr lang="zh-CN" altLang="zh-CN" dirty="0"/>
              <a:t>与</a:t>
            </a:r>
            <a:r>
              <a:rPr lang="en-US" altLang="zh-CN" dirty="0"/>
              <a:t>10</a:t>
            </a:r>
            <a:r>
              <a:rPr lang="zh-CN" altLang="zh-CN" dirty="0"/>
              <a:t>进行小于比较，当计数小于</a:t>
            </a:r>
            <a:r>
              <a:rPr lang="en-US" altLang="zh-CN" dirty="0"/>
              <a:t>10</a:t>
            </a:r>
            <a:r>
              <a:rPr lang="zh-CN" altLang="zh-CN" dirty="0"/>
              <a:t>的时候，</a:t>
            </a:r>
            <a:r>
              <a:rPr lang="en-US" altLang="zh-CN" dirty="0"/>
              <a:t>R3</a:t>
            </a:r>
            <a:r>
              <a:rPr lang="zh-CN" altLang="zh-CN" dirty="0"/>
              <a:t>的值是</a:t>
            </a:r>
            <a:r>
              <a:rPr lang="en-US" altLang="zh-CN" dirty="0"/>
              <a:t>1</a:t>
            </a:r>
            <a:r>
              <a:rPr lang="zh-CN" altLang="zh-CN" dirty="0"/>
              <a:t>，执行</a:t>
            </a:r>
            <a:r>
              <a:rPr lang="en-US" altLang="zh-CN" dirty="0" err="1"/>
              <a:t>beqz</a:t>
            </a:r>
            <a:r>
              <a:rPr lang="zh-CN" altLang="zh-CN" dirty="0"/>
              <a:t>指令后将不会跳转</a:t>
            </a:r>
            <a:r>
              <a:rPr lang="zh-CN" altLang="zh-CN" dirty="0" smtClean="0"/>
              <a:t>；</a:t>
            </a:r>
            <a:endParaRPr lang="en-US" altLang="zh-CN" dirty="0" smtClean="0"/>
          </a:p>
          <a:p>
            <a:pPr marL="342900" indent="-342900">
              <a:buFont typeface="Wingdings" panose="05000000000000000000" pitchFamily="2" charset="2"/>
              <a:buChar char="Ø"/>
            </a:pPr>
            <a:r>
              <a:rPr lang="zh-CN" altLang="zh-CN" dirty="0" smtClean="0"/>
              <a:t>当</a:t>
            </a:r>
            <a:r>
              <a:rPr lang="zh-CN" altLang="zh-CN" dirty="0"/>
              <a:t>计数等于</a:t>
            </a:r>
            <a:r>
              <a:rPr lang="en-US" altLang="zh-CN" dirty="0"/>
              <a:t>10</a:t>
            </a:r>
            <a:r>
              <a:rPr lang="zh-CN" altLang="zh-CN" dirty="0"/>
              <a:t>的时候，说明数据求和结束，执行</a:t>
            </a:r>
            <a:r>
              <a:rPr lang="en-US" altLang="zh-CN" dirty="0" err="1"/>
              <a:t>beqz</a:t>
            </a:r>
            <a:r>
              <a:rPr lang="zh-CN" altLang="zh-CN" dirty="0"/>
              <a:t>指令将会跳转到</a:t>
            </a:r>
            <a:r>
              <a:rPr lang="en-US" altLang="zh-CN" dirty="0"/>
              <a:t>L2</a:t>
            </a:r>
            <a:r>
              <a:rPr lang="zh-CN" altLang="zh-CN" dirty="0"/>
              <a:t>标记的指令块处。</a:t>
            </a:r>
          </a:p>
        </p:txBody>
      </p:sp>
    </p:spTree>
    <p:extLst>
      <p:ext uri="{BB962C8B-B14F-4D97-AF65-F5344CB8AC3E}">
        <p14:creationId xmlns:p14="http://schemas.microsoft.com/office/powerpoint/2010/main" val="3660073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23</a:t>
            </a:fld>
            <a:endParaRPr lang="zh-CN" altLang="en-US"/>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914400" y="533401"/>
            <a:ext cx="10270165" cy="5592764"/>
          </a:xfrm>
        </p:spPr>
        <p:txBody>
          <a:bodyPr>
            <a:normAutofit lnSpcReduction="10000"/>
          </a:bodyPr>
          <a:lstStyle/>
          <a:p>
            <a:pPr marL="0" indent="0">
              <a:buNone/>
            </a:pPr>
            <a:r>
              <a:rPr lang="en-US" altLang="zh-CN" dirty="0" smtClean="0"/>
              <a:t>(4) </a:t>
            </a:r>
            <a:r>
              <a:rPr lang="zh-CN" altLang="zh-CN" dirty="0" smtClean="0"/>
              <a:t>在</a:t>
            </a:r>
            <a:r>
              <a:rPr lang="zh-CN" altLang="zh-CN" dirty="0"/>
              <a:t>执行</a:t>
            </a:r>
            <a:r>
              <a:rPr lang="en-US" altLang="zh-CN" dirty="0" err="1"/>
              <a:t>beqz</a:t>
            </a:r>
            <a:r>
              <a:rPr lang="zh-CN" altLang="zh-CN" dirty="0"/>
              <a:t>指令不跳转的情况下，需要将当前数据拿出，加到前边数据求和的结果上</a:t>
            </a:r>
            <a:r>
              <a:rPr lang="zh-CN" altLang="zh-CN" dirty="0" smtClean="0"/>
              <a:t>。</a:t>
            </a:r>
            <a:endParaRPr lang="en-US" altLang="zh-CN" dirty="0" smtClean="0"/>
          </a:p>
          <a:p>
            <a:pPr marL="342900" indent="-342900">
              <a:buFont typeface="Wingdings" panose="05000000000000000000" pitchFamily="2" charset="2"/>
              <a:buChar char="Ø"/>
            </a:pPr>
            <a:r>
              <a:rPr lang="zh-CN" altLang="zh-CN" dirty="0" smtClean="0"/>
              <a:t>使用</a:t>
            </a:r>
            <a:r>
              <a:rPr lang="zh-CN" altLang="zh-CN" dirty="0"/>
              <a:t>指令</a:t>
            </a:r>
            <a:r>
              <a:rPr lang="zh-CN" altLang="zh-CN" dirty="0">
                <a:solidFill>
                  <a:srgbClr val="FF0000"/>
                </a:solidFill>
              </a:rPr>
              <a:t>“</a:t>
            </a:r>
            <a:r>
              <a:rPr lang="en-US" altLang="zh-CN" dirty="0">
                <a:solidFill>
                  <a:srgbClr val="FF0000"/>
                </a:solidFill>
              </a:rPr>
              <a:t>load R4,00(R5)</a:t>
            </a:r>
            <a:r>
              <a:rPr lang="zh-CN" altLang="zh-CN" dirty="0">
                <a:solidFill>
                  <a:srgbClr val="FF0000"/>
                </a:solidFill>
              </a:rPr>
              <a:t>”</a:t>
            </a:r>
            <a:r>
              <a:rPr lang="zh-CN" altLang="zh-CN" dirty="0"/>
              <a:t>将内存中的数据加载到寄存器中</a:t>
            </a:r>
            <a:r>
              <a:rPr lang="zh-CN" altLang="zh-CN" dirty="0" smtClean="0"/>
              <a:t>。</a:t>
            </a:r>
            <a:endParaRPr lang="en-US" altLang="zh-CN" dirty="0" smtClean="0"/>
          </a:p>
          <a:p>
            <a:pPr marL="342900" indent="-342900">
              <a:buFont typeface="Wingdings" panose="05000000000000000000" pitchFamily="2" charset="2"/>
              <a:buChar char="Ø"/>
            </a:pPr>
            <a:r>
              <a:rPr lang="zh-CN" altLang="zh-CN" dirty="0" smtClean="0"/>
              <a:t>该</a:t>
            </a:r>
            <a:r>
              <a:rPr lang="zh-CN" altLang="zh-CN" dirty="0"/>
              <a:t>指令有两种格式：</a:t>
            </a:r>
            <a:r>
              <a:rPr lang="en-US" altLang="zh-CN" dirty="0">
                <a:sym typeface="宋体" panose="02010600030101010101" pitchFamily="2" charset="-122"/>
              </a:rPr>
              <a:t>①</a:t>
            </a:r>
            <a:r>
              <a:rPr lang="en-US" altLang="zh-CN" dirty="0"/>
              <a:t>load R1,offset(R2)</a:t>
            </a:r>
            <a:r>
              <a:rPr lang="en-US" altLang="zh-CN" dirty="0">
                <a:sym typeface="宋体" panose="02010600030101010101" pitchFamily="2" charset="-122"/>
              </a:rPr>
              <a:t>②</a:t>
            </a:r>
            <a:r>
              <a:rPr lang="en-US" altLang="zh-CN" dirty="0"/>
              <a:t>load R1,(address)</a:t>
            </a:r>
            <a:r>
              <a:rPr lang="zh-CN" altLang="zh-CN" dirty="0"/>
              <a:t>。格式</a:t>
            </a:r>
            <a:r>
              <a:rPr lang="en-US" altLang="zh-CN" dirty="0">
                <a:sym typeface="宋体" panose="02010600030101010101" pitchFamily="2" charset="-122"/>
              </a:rPr>
              <a:t>①</a:t>
            </a:r>
            <a:r>
              <a:rPr lang="zh-CN" altLang="zh-CN" dirty="0"/>
              <a:t>是将后一个操作数的寄存器中的数加上偏移量所得到的内存地址处的数加载到前一个操作数的寄存器中，格式</a:t>
            </a:r>
            <a:r>
              <a:rPr lang="en-US" altLang="zh-CN" dirty="0">
                <a:sym typeface="宋体" panose="02010600030101010101" pitchFamily="2" charset="-122"/>
              </a:rPr>
              <a:t>②</a:t>
            </a:r>
            <a:r>
              <a:rPr lang="zh-CN" altLang="zh-CN" dirty="0"/>
              <a:t>是第二个操作数直接就是内存地址，将该地址处的数据加载到寄存器中，例如</a:t>
            </a:r>
            <a:r>
              <a:rPr lang="en-US" altLang="zh-CN" dirty="0"/>
              <a:t>load R1,(500)</a:t>
            </a:r>
            <a:r>
              <a:rPr lang="zh-CN" altLang="zh-CN" dirty="0"/>
              <a:t>表示从内存地址为</a:t>
            </a:r>
            <a:r>
              <a:rPr lang="en-US" altLang="zh-CN" dirty="0"/>
              <a:t>500</a:t>
            </a:r>
            <a:r>
              <a:rPr lang="zh-CN" altLang="zh-CN" dirty="0"/>
              <a:t>处取出数据存储在寄存器</a:t>
            </a:r>
            <a:r>
              <a:rPr lang="en-US" altLang="zh-CN" dirty="0"/>
              <a:t>R1</a:t>
            </a:r>
            <a:r>
              <a:rPr lang="zh-CN" altLang="zh-CN" dirty="0"/>
              <a:t>中</a:t>
            </a:r>
            <a:r>
              <a:rPr lang="zh-CN" altLang="zh-CN" dirty="0" smtClean="0"/>
              <a:t>。</a:t>
            </a:r>
            <a:endParaRPr lang="en-US" altLang="zh-CN" dirty="0"/>
          </a:p>
          <a:p>
            <a:pPr marL="342900" indent="-342900">
              <a:buFont typeface="Wingdings" panose="05000000000000000000" pitchFamily="2" charset="2"/>
              <a:buChar char="Ø"/>
            </a:pPr>
            <a:r>
              <a:rPr lang="zh-CN" altLang="zh-CN" dirty="0" smtClean="0"/>
              <a:t>该</a:t>
            </a:r>
            <a:r>
              <a:rPr lang="zh-CN" altLang="zh-CN" dirty="0"/>
              <a:t>示例中的</a:t>
            </a:r>
            <a:r>
              <a:rPr lang="en-US" altLang="zh-CN" dirty="0"/>
              <a:t>load</a:t>
            </a:r>
            <a:r>
              <a:rPr lang="zh-CN" altLang="zh-CN" dirty="0"/>
              <a:t>指令是格式</a:t>
            </a:r>
            <a:r>
              <a:rPr lang="en-US" altLang="zh-CN" dirty="0">
                <a:sym typeface="宋体" panose="02010600030101010101" pitchFamily="2" charset="-122"/>
              </a:rPr>
              <a:t>①</a:t>
            </a:r>
            <a:r>
              <a:rPr lang="zh-CN" altLang="zh-CN" dirty="0"/>
              <a:t>，将寄存器</a:t>
            </a:r>
            <a:r>
              <a:rPr lang="en-US" altLang="zh-CN" dirty="0"/>
              <a:t>R5</a:t>
            </a:r>
            <a:r>
              <a:rPr lang="zh-CN" altLang="zh-CN" dirty="0"/>
              <a:t>中的数据加上偏移量</a:t>
            </a:r>
            <a:r>
              <a:rPr lang="en-US" altLang="zh-CN" dirty="0"/>
              <a:t>0</a:t>
            </a:r>
            <a:r>
              <a:rPr lang="zh-CN" altLang="zh-CN" dirty="0"/>
              <a:t>得到内存地址，取出该地址处的数据加载到寄存器</a:t>
            </a:r>
            <a:r>
              <a:rPr lang="en-US" altLang="zh-CN" dirty="0"/>
              <a:t>R4</a:t>
            </a:r>
            <a:r>
              <a:rPr lang="zh-CN" altLang="zh-CN" dirty="0"/>
              <a:t>中。</a:t>
            </a:r>
          </a:p>
        </p:txBody>
      </p:sp>
    </p:spTree>
    <p:extLst>
      <p:ext uri="{BB962C8B-B14F-4D97-AF65-F5344CB8AC3E}">
        <p14:creationId xmlns:p14="http://schemas.microsoft.com/office/powerpoint/2010/main" val="723565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24</a:t>
            </a:fld>
            <a:endParaRPr lang="zh-CN" altLang="en-US"/>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952500" y="647701"/>
            <a:ext cx="10232065" cy="5478464"/>
          </a:xfrm>
        </p:spPr>
        <p:txBody>
          <a:bodyPr>
            <a:normAutofit/>
          </a:bodyPr>
          <a:lstStyle/>
          <a:p>
            <a:pPr marL="342900" indent="-342900">
              <a:buFont typeface="Wingdings" panose="05000000000000000000" pitchFamily="2" charset="2"/>
              <a:buChar char="Ø"/>
            </a:pPr>
            <a:r>
              <a:rPr lang="zh-CN" altLang="zh-CN" sz="2800" dirty="0" smtClean="0"/>
              <a:t>加载</a:t>
            </a:r>
            <a:r>
              <a:rPr lang="zh-CN" altLang="zh-CN" sz="2800" dirty="0"/>
              <a:t>指令对应的还会有存储指令，</a:t>
            </a:r>
            <a:r>
              <a:rPr lang="en-US" altLang="zh-CN" sz="2800" dirty="0">
                <a:solidFill>
                  <a:srgbClr val="FF0000"/>
                </a:solidFill>
              </a:rPr>
              <a:t>store</a:t>
            </a:r>
            <a:r>
              <a:rPr lang="zh-CN" altLang="zh-CN" sz="2800" dirty="0"/>
              <a:t>指令便是将数据存储到内存处的</a:t>
            </a:r>
            <a:r>
              <a:rPr lang="zh-CN" altLang="zh-CN" sz="2800" dirty="0" smtClean="0"/>
              <a:t>指令</a:t>
            </a:r>
            <a:r>
              <a:rPr lang="zh-CN" altLang="en-US" sz="2800" dirty="0" smtClean="0"/>
              <a:t>。</a:t>
            </a:r>
            <a:endParaRPr lang="en-US" altLang="zh-CN" sz="2800" dirty="0"/>
          </a:p>
          <a:p>
            <a:pPr marL="342900" indent="-342900">
              <a:buFont typeface="Wingdings" panose="05000000000000000000" pitchFamily="2" charset="2"/>
              <a:buChar char="Ø"/>
            </a:pPr>
            <a:r>
              <a:rPr lang="zh-CN" altLang="en-US" sz="2800" dirty="0" smtClean="0"/>
              <a:t>它</a:t>
            </a:r>
            <a:r>
              <a:rPr lang="zh-CN" altLang="zh-CN" sz="2800" dirty="0" smtClean="0"/>
              <a:t>有</a:t>
            </a:r>
            <a:r>
              <a:rPr lang="zh-CN" altLang="zh-CN" sz="2800" dirty="0"/>
              <a:t>两种格式：</a:t>
            </a:r>
            <a:r>
              <a:rPr lang="en-US" altLang="zh-CN" sz="2800" dirty="0">
                <a:sym typeface="宋体" panose="02010600030101010101" pitchFamily="2" charset="-122"/>
              </a:rPr>
              <a:t>①</a:t>
            </a:r>
            <a:r>
              <a:rPr lang="en-US" altLang="zh-CN" sz="2800" dirty="0"/>
              <a:t>store (address),R1 </a:t>
            </a:r>
            <a:r>
              <a:rPr lang="en-US" altLang="zh-CN" sz="2800" dirty="0">
                <a:sym typeface="宋体" panose="02010600030101010101" pitchFamily="2" charset="-122"/>
              </a:rPr>
              <a:t>②</a:t>
            </a:r>
            <a:r>
              <a:rPr lang="en-US" altLang="zh-CN" sz="2800" dirty="0"/>
              <a:t>store offset(R2),R1</a:t>
            </a:r>
            <a:r>
              <a:rPr lang="zh-CN" altLang="zh-CN" sz="2800" dirty="0"/>
              <a:t>。表示将后一个操作数的寄存器中的数据存储到前一个操作数所表示的内存地址处</a:t>
            </a:r>
            <a:r>
              <a:rPr lang="zh-CN" altLang="zh-CN" sz="2800" dirty="0" smtClean="0"/>
              <a:t>。</a:t>
            </a:r>
            <a:r>
              <a:rPr lang="zh-CN" altLang="en-US" sz="2800" dirty="0" smtClean="0"/>
              <a:t>格式①是直接给出内存地址，格式②是根据寄存器</a:t>
            </a:r>
            <a:r>
              <a:rPr lang="en-US" altLang="zh-CN" sz="2800" dirty="0" smtClean="0"/>
              <a:t>R2</a:t>
            </a:r>
            <a:r>
              <a:rPr lang="zh-CN" altLang="en-US" sz="2800" dirty="0" smtClean="0"/>
              <a:t>中的数加上偏移量</a:t>
            </a:r>
            <a:r>
              <a:rPr lang="en-US" altLang="zh-CN" sz="2800" dirty="0" smtClean="0"/>
              <a:t>offset</a:t>
            </a:r>
            <a:r>
              <a:rPr lang="zh-CN" altLang="en-US" sz="2800" dirty="0" smtClean="0"/>
              <a:t>得到的内存地址。</a:t>
            </a:r>
            <a:endParaRPr lang="zh-CN" altLang="zh-CN" sz="2800" dirty="0"/>
          </a:p>
        </p:txBody>
      </p:sp>
    </p:spTree>
    <p:extLst>
      <p:ext uri="{BB962C8B-B14F-4D97-AF65-F5344CB8AC3E}">
        <p14:creationId xmlns:p14="http://schemas.microsoft.com/office/powerpoint/2010/main" val="4894740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25</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1092200" y="596901"/>
            <a:ext cx="10092365" cy="5529264"/>
          </a:xfrm>
        </p:spPr>
        <p:txBody>
          <a:bodyPr>
            <a:normAutofit/>
          </a:bodyPr>
          <a:lstStyle/>
          <a:p>
            <a:pPr marL="0" indent="0">
              <a:buNone/>
            </a:pPr>
            <a:r>
              <a:rPr lang="en-US" altLang="zh-CN" sz="2800" dirty="0" smtClean="0"/>
              <a:t>(5) </a:t>
            </a:r>
            <a:r>
              <a:rPr lang="zh-CN" altLang="zh-CN" sz="2800" dirty="0" smtClean="0"/>
              <a:t>在</a:t>
            </a:r>
            <a:r>
              <a:rPr lang="zh-CN" altLang="zh-CN" sz="2800" dirty="0"/>
              <a:t>取出当前要进行求和的数据之后，下一次希望取到当前数据的下一个数据，所以需要将地址加</a:t>
            </a:r>
            <a:r>
              <a:rPr lang="en-US" altLang="zh-CN" sz="2800" dirty="0"/>
              <a:t>1</a:t>
            </a:r>
            <a:r>
              <a:rPr lang="zh-CN" altLang="zh-CN" sz="2800" dirty="0"/>
              <a:t>；然后将当前数据加回到结果中并且计数加</a:t>
            </a:r>
            <a:r>
              <a:rPr lang="en-US" altLang="zh-CN" sz="2800" dirty="0"/>
              <a:t>1</a:t>
            </a:r>
            <a:r>
              <a:rPr lang="zh-CN" altLang="zh-CN" sz="2800" dirty="0"/>
              <a:t>，表示又进行了一次数据的加法</a:t>
            </a:r>
            <a:r>
              <a:rPr lang="zh-CN" altLang="zh-CN" sz="2800" dirty="0" smtClean="0"/>
              <a:t>。</a:t>
            </a:r>
            <a:endParaRPr lang="en-US" altLang="zh-CN" sz="2800" dirty="0" smtClean="0"/>
          </a:p>
          <a:p>
            <a:pPr marL="342900" indent="-342900">
              <a:buFont typeface="Wingdings" panose="05000000000000000000" pitchFamily="2" charset="2"/>
              <a:buChar char="Ø"/>
            </a:pPr>
            <a:r>
              <a:rPr lang="zh-CN" altLang="zh-CN" sz="2800" dirty="0" smtClean="0"/>
              <a:t>该</a:t>
            </a:r>
            <a:r>
              <a:rPr lang="zh-CN" altLang="zh-CN" sz="2800" dirty="0"/>
              <a:t>示例中进行加法操作的是</a:t>
            </a:r>
            <a:r>
              <a:rPr lang="en-US" altLang="zh-CN" sz="2800" dirty="0">
                <a:solidFill>
                  <a:srgbClr val="FF0000"/>
                </a:solidFill>
              </a:rPr>
              <a:t>add</a:t>
            </a:r>
            <a:r>
              <a:rPr lang="zh-CN" altLang="zh-CN" sz="2800" dirty="0"/>
              <a:t>指令</a:t>
            </a:r>
            <a:r>
              <a:rPr lang="zh-CN" altLang="zh-CN" sz="2800" dirty="0" smtClean="0"/>
              <a:t>。</a:t>
            </a:r>
            <a:endParaRPr lang="en-US" altLang="zh-CN" sz="2800" dirty="0" smtClean="0"/>
          </a:p>
          <a:p>
            <a:pPr marL="342900" indent="-342900">
              <a:buFont typeface="Wingdings" panose="05000000000000000000" pitchFamily="2" charset="2"/>
              <a:buChar char="Ø"/>
            </a:pPr>
            <a:r>
              <a:rPr lang="en-US" altLang="zh-CN" sz="2800" dirty="0" smtClean="0"/>
              <a:t>add</a:t>
            </a:r>
            <a:r>
              <a:rPr lang="zh-CN" altLang="zh-CN" sz="2800" dirty="0"/>
              <a:t>指令有两种格式：</a:t>
            </a:r>
            <a:r>
              <a:rPr lang="en-US" altLang="zh-CN" sz="2800" dirty="0">
                <a:sym typeface="宋体" panose="02010600030101010101" pitchFamily="2" charset="-122"/>
              </a:rPr>
              <a:t>①</a:t>
            </a:r>
            <a:r>
              <a:rPr lang="en-US" altLang="zh-CN" sz="2800" dirty="0"/>
              <a:t>add R1,R2,R3</a:t>
            </a:r>
            <a:r>
              <a:rPr lang="en-US" altLang="zh-CN" sz="2800" dirty="0">
                <a:sym typeface="宋体" panose="02010600030101010101" pitchFamily="2" charset="-122"/>
              </a:rPr>
              <a:t>②</a:t>
            </a:r>
            <a:r>
              <a:rPr lang="en-US" altLang="zh-CN" sz="2800" dirty="0"/>
              <a:t>add R1,R2,constant</a:t>
            </a:r>
            <a:r>
              <a:rPr lang="zh-CN" altLang="zh-CN" sz="2800" dirty="0" smtClean="0"/>
              <a:t>。</a:t>
            </a:r>
            <a:endParaRPr lang="en-US" altLang="zh-CN" sz="2800" dirty="0" smtClean="0"/>
          </a:p>
          <a:p>
            <a:pPr marL="342900" indent="-342900">
              <a:buFont typeface="Wingdings" panose="05000000000000000000" pitchFamily="2" charset="2"/>
              <a:buChar char="Ø"/>
            </a:pPr>
            <a:r>
              <a:rPr lang="zh-CN" altLang="zh-CN" sz="2800" dirty="0" smtClean="0"/>
              <a:t>其中第</a:t>
            </a:r>
            <a:r>
              <a:rPr lang="en-US" altLang="zh-CN" sz="2800" dirty="0" smtClean="0"/>
              <a:t>9</a:t>
            </a:r>
            <a:r>
              <a:rPr lang="zh-CN" altLang="zh-CN" sz="2800" dirty="0" smtClean="0"/>
              <a:t>和</a:t>
            </a:r>
            <a:r>
              <a:rPr lang="en-US" altLang="zh-CN" sz="2800" dirty="0" smtClean="0"/>
              <a:t>11</a:t>
            </a:r>
            <a:r>
              <a:rPr lang="zh-CN" altLang="zh-CN" sz="2800" dirty="0" smtClean="0"/>
              <a:t>条</a:t>
            </a:r>
            <a:r>
              <a:rPr lang="zh-CN" altLang="zh-CN" sz="2800" dirty="0"/>
              <a:t>是使用的格式</a:t>
            </a:r>
            <a:r>
              <a:rPr lang="en-US" altLang="zh-CN" sz="2800" dirty="0">
                <a:sym typeface="宋体" panose="02010600030101010101" pitchFamily="2" charset="-122"/>
              </a:rPr>
              <a:t>②</a:t>
            </a:r>
            <a:r>
              <a:rPr lang="zh-CN" altLang="zh-CN" sz="2800" dirty="0"/>
              <a:t>，</a:t>
            </a:r>
            <a:r>
              <a:rPr lang="zh-CN" altLang="zh-CN" sz="2800" dirty="0" smtClean="0"/>
              <a:t>第</a:t>
            </a:r>
            <a:r>
              <a:rPr lang="en-US" altLang="zh-CN" sz="2800" dirty="0" smtClean="0"/>
              <a:t>10</a:t>
            </a:r>
            <a:r>
              <a:rPr lang="zh-CN" altLang="zh-CN" sz="2800" dirty="0" smtClean="0"/>
              <a:t>条</a:t>
            </a:r>
            <a:r>
              <a:rPr lang="zh-CN" altLang="zh-CN" sz="2800" dirty="0"/>
              <a:t>使用的是格式</a:t>
            </a:r>
            <a:r>
              <a:rPr lang="en-US" altLang="zh-CN" sz="2800" dirty="0">
                <a:sym typeface="宋体" panose="02010600030101010101" pitchFamily="2" charset="-122"/>
              </a:rPr>
              <a:t>①</a:t>
            </a:r>
            <a:r>
              <a:rPr lang="zh-CN" altLang="zh-CN" sz="2800" dirty="0"/>
              <a:t>。将后两个操作数的进行求和赋值给第一个操作数的寄存器。</a:t>
            </a:r>
          </a:p>
        </p:txBody>
      </p:sp>
    </p:spTree>
    <p:extLst>
      <p:ext uri="{BB962C8B-B14F-4D97-AF65-F5344CB8AC3E}">
        <p14:creationId xmlns:p14="http://schemas.microsoft.com/office/powerpoint/2010/main" val="17127329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26</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1066800" y="609601"/>
            <a:ext cx="10117765" cy="5516564"/>
          </a:xfrm>
        </p:spPr>
        <p:txBody>
          <a:bodyPr>
            <a:normAutofit/>
          </a:bodyPr>
          <a:lstStyle/>
          <a:p>
            <a:pPr marL="0" indent="0">
              <a:buNone/>
            </a:pPr>
            <a:r>
              <a:rPr lang="zh-CN" altLang="zh-CN" sz="2800" dirty="0" smtClean="0"/>
              <a:t>除</a:t>
            </a:r>
            <a:r>
              <a:rPr lang="en-US" altLang="zh-CN" sz="2800" dirty="0"/>
              <a:t>add</a:t>
            </a:r>
            <a:r>
              <a:rPr lang="zh-CN" altLang="zh-CN" sz="2800" dirty="0"/>
              <a:t>指令进行加法运算之外，还有</a:t>
            </a:r>
            <a:r>
              <a:rPr lang="en-US" altLang="zh-CN" sz="2800" dirty="0">
                <a:solidFill>
                  <a:srgbClr val="FF0000"/>
                </a:solidFill>
              </a:rPr>
              <a:t>sub</a:t>
            </a:r>
            <a:r>
              <a:rPr lang="zh-CN" altLang="zh-CN" sz="2800" dirty="0">
                <a:solidFill>
                  <a:srgbClr val="FF0000"/>
                </a:solidFill>
              </a:rPr>
              <a:t>、</a:t>
            </a:r>
            <a:r>
              <a:rPr lang="en-US" altLang="zh-CN" sz="2800" dirty="0" err="1">
                <a:solidFill>
                  <a:srgbClr val="FF0000"/>
                </a:solidFill>
              </a:rPr>
              <a:t>mul</a:t>
            </a:r>
            <a:r>
              <a:rPr lang="zh-CN" altLang="zh-CN" sz="2800" dirty="0">
                <a:solidFill>
                  <a:srgbClr val="FF0000"/>
                </a:solidFill>
              </a:rPr>
              <a:t>、</a:t>
            </a:r>
            <a:r>
              <a:rPr lang="en-US" altLang="zh-CN" sz="2800" dirty="0">
                <a:solidFill>
                  <a:srgbClr val="FF0000"/>
                </a:solidFill>
              </a:rPr>
              <a:t>div</a:t>
            </a:r>
            <a:r>
              <a:rPr lang="zh-CN" altLang="zh-CN" sz="2800" dirty="0"/>
              <a:t>三条</a:t>
            </a:r>
            <a:r>
              <a:rPr lang="zh-CN" altLang="zh-CN" sz="2800" dirty="0" smtClean="0"/>
              <a:t>指令</a:t>
            </a:r>
            <a:r>
              <a:rPr lang="zh-CN" altLang="en-US" sz="2800" dirty="0" smtClean="0"/>
              <a:t>：</a:t>
            </a:r>
            <a:endParaRPr lang="en-US" altLang="zh-CN" sz="2800" dirty="0" smtClean="0"/>
          </a:p>
          <a:p>
            <a:pPr marL="342900" indent="-342900">
              <a:buFont typeface="Wingdings" panose="05000000000000000000" pitchFamily="2" charset="2"/>
              <a:buChar char="Ø"/>
            </a:pPr>
            <a:r>
              <a:rPr lang="en-US" altLang="zh-CN" sz="2800" dirty="0" smtClean="0"/>
              <a:t>sub</a:t>
            </a:r>
            <a:r>
              <a:rPr lang="zh-CN" altLang="zh-CN" sz="2800" dirty="0"/>
              <a:t>是</a:t>
            </a:r>
            <a:r>
              <a:rPr lang="zh-CN" altLang="zh-CN" sz="2800" dirty="0" smtClean="0"/>
              <a:t>减法</a:t>
            </a:r>
            <a:r>
              <a:rPr lang="zh-CN" altLang="en-US" sz="2800" dirty="0" smtClean="0"/>
              <a:t>运算</a:t>
            </a:r>
            <a:endParaRPr lang="en-US" altLang="zh-CN" sz="2800" dirty="0" smtClean="0"/>
          </a:p>
          <a:p>
            <a:pPr marL="342900" indent="-342900">
              <a:buFont typeface="Wingdings" panose="05000000000000000000" pitchFamily="2" charset="2"/>
              <a:buChar char="Ø"/>
            </a:pPr>
            <a:r>
              <a:rPr lang="en-US" altLang="zh-CN" sz="2800" dirty="0" err="1" smtClean="0"/>
              <a:t>mul</a:t>
            </a:r>
            <a:r>
              <a:rPr lang="zh-CN" altLang="en-US" sz="2800" dirty="0" smtClean="0"/>
              <a:t>是</a:t>
            </a:r>
            <a:r>
              <a:rPr lang="zh-CN" altLang="zh-CN" sz="2800" dirty="0" smtClean="0"/>
              <a:t>乘法</a:t>
            </a:r>
            <a:r>
              <a:rPr lang="zh-CN" altLang="en-US" sz="2800" dirty="0" smtClean="0"/>
              <a:t>运算</a:t>
            </a:r>
            <a:endParaRPr lang="en-US" altLang="zh-CN" sz="2800" dirty="0" smtClean="0"/>
          </a:p>
          <a:p>
            <a:pPr marL="342900" indent="-342900">
              <a:buFont typeface="Wingdings" panose="05000000000000000000" pitchFamily="2" charset="2"/>
              <a:buChar char="Ø"/>
            </a:pPr>
            <a:r>
              <a:rPr lang="en-US" altLang="zh-CN" sz="2800" dirty="0" smtClean="0"/>
              <a:t>div</a:t>
            </a:r>
            <a:r>
              <a:rPr lang="zh-CN" altLang="en-US" sz="2800" dirty="0" smtClean="0"/>
              <a:t>是</a:t>
            </a:r>
            <a:r>
              <a:rPr lang="zh-CN" altLang="zh-CN" sz="2800" dirty="0" smtClean="0"/>
              <a:t>除法运算</a:t>
            </a:r>
            <a:endParaRPr lang="en-US" altLang="zh-CN" sz="2800" dirty="0" smtClean="0"/>
          </a:p>
          <a:p>
            <a:pPr marL="342900" indent="-342900">
              <a:buFont typeface="Wingdings" panose="05000000000000000000" pitchFamily="2" charset="2"/>
              <a:buChar char="Ø"/>
            </a:pPr>
            <a:r>
              <a:rPr lang="zh-CN" altLang="en-US" sz="2800" dirty="0" smtClean="0"/>
              <a:t>三条指令</a:t>
            </a:r>
            <a:r>
              <a:rPr lang="zh-CN" altLang="zh-CN" sz="2800" dirty="0" smtClean="0"/>
              <a:t>格式</a:t>
            </a:r>
            <a:r>
              <a:rPr lang="zh-CN" altLang="zh-CN" sz="2800" dirty="0"/>
              <a:t>与用法与</a:t>
            </a:r>
            <a:r>
              <a:rPr lang="en-US" altLang="zh-CN" sz="2800" dirty="0"/>
              <a:t>add</a:t>
            </a:r>
            <a:r>
              <a:rPr lang="zh-CN" altLang="zh-CN" sz="2800" dirty="0"/>
              <a:t>指令完全相同</a:t>
            </a:r>
            <a:r>
              <a:rPr lang="zh-CN" altLang="zh-CN" sz="2800" dirty="0" smtClean="0"/>
              <a:t>。</a:t>
            </a:r>
            <a:endParaRPr lang="en-US" altLang="zh-CN" sz="2800" dirty="0" smtClean="0"/>
          </a:p>
          <a:p>
            <a:pPr marL="342900" indent="-342900">
              <a:buFont typeface="Wingdings" panose="05000000000000000000" pitchFamily="2" charset="2"/>
              <a:buChar char="Ø"/>
            </a:pPr>
            <a:r>
              <a:rPr lang="zh-CN" altLang="zh-CN" sz="2800" dirty="0" smtClean="0"/>
              <a:t>需要</a:t>
            </a:r>
            <a:r>
              <a:rPr lang="zh-CN" altLang="zh-CN" sz="2800" dirty="0"/>
              <a:t>注意的是在</a:t>
            </a:r>
            <a:r>
              <a:rPr lang="en-US" altLang="zh-CN" sz="2800" dirty="0"/>
              <a:t>div</a:t>
            </a:r>
            <a:r>
              <a:rPr lang="zh-CN" altLang="zh-CN" sz="2800" dirty="0"/>
              <a:t>除法指令中，结果得到是整数商，例如</a:t>
            </a:r>
            <a:r>
              <a:rPr lang="en-US" altLang="zh-CN" sz="2800" dirty="0"/>
              <a:t>7/3=2</a:t>
            </a:r>
            <a:r>
              <a:rPr lang="zh-CN" altLang="zh-CN" sz="2800" dirty="0"/>
              <a:t>。</a:t>
            </a:r>
          </a:p>
        </p:txBody>
      </p:sp>
    </p:spTree>
    <p:extLst>
      <p:ext uri="{BB962C8B-B14F-4D97-AF65-F5344CB8AC3E}">
        <p14:creationId xmlns:p14="http://schemas.microsoft.com/office/powerpoint/2010/main" val="34420434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27</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1092200" y="596901"/>
            <a:ext cx="10092365" cy="5529264"/>
          </a:xfrm>
        </p:spPr>
        <p:txBody>
          <a:bodyPr>
            <a:normAutofit/>
          </a:bodyPr>
          <a:lstStyle/>
          <a:p>
            <a:pPr marL="0" indent="0">
              <a:buNone/>
            </a:pPr>
            <a:r>
              <a:rPr lang="en-US" altLang="zh-CN" sz="2800" dirty="0" smtClean="0"/>
              <a:t>(6)</a:t>
            </a:r>
            <a:r>
              <a:rPr lang="zh-CN" altLang="zh-CN" sz="2800" dirty="0"/>
              <a:t>在对当前数据求和之后，需要重新判断是否将所有数据都已计算完毕，所以需要跳转到</a:t>
            </a:r>
            <a:r>
              <a:rPr lang="en-US" altLang="zh-CN" sz="2800" dirty="0"/>
              <a:t>for</a:t>
            </a:r>
            <a:r>
              <a:rPr lang="zh-CN" altLang="zh-CN" sz="2800" dirty="0"/>
              <a:t>循环的判断语句处，这里将循环语句块标记为</a:t>
            </a:r>
            <a:r>
              <a:rPr lang="en-US" altLang="zh-CN" sz="2800" dirty="0"/>
              <a:t>L1</a:t>
            </a:r>
            <a:r>
              <a:rPr lang="zh-CN" altLang="zh-CN" sz="2800" dirty="0"/>
              <a:t>，使用</a:t>
            </a:r>
            <a:r>
              <a:rPr lang="en-US" altLang="zh-CN" sz="2800" dirty="0" err="1"/>
              <a:t>goto</a:t>
            </a:r>
            <a:r>
              <a:rPr lang="en-US" altLang="zh-CN" sz="2800" dirty="0"/>
              <a:t> L1</a:t>
            </a:r>
            <a:r>
              <a:rPr lang="zh-CN" altLang="zh-CN" sz="2800" dirty="0"/>
              <a:t>指令跳转</a:t>
            </a:r>
            <a:r>
              <a:rPr lang="zh-CN" altLang="zh-CN" sz="2800" dirty="0" smtClean="0"/>
              <a:t>。</a:t>
            </a:r>
            <a:endParaRPr lang="en-US" altLang="zh-CN" sz="2800" dirty="0" smtClean="0"/>
          </a:p>
          <a:p>
            <a:pPr marL="0" indent="0">
              <a:buNone/>
            </a:pPr>
            <a:r>
              <a:rPr lang="en-US" altLang="zh-CN" sz="2800" dirty="0" smtClean="0"/>
              <a:t>(7)</a:t>
            </a:r>
            <a:r>
              <a:rPr lang="zh-CN" altLang="zh-CN" sz="2800" dirty="0"/>
              <a:t>最后在循环结束时，要将结果输出。</a:t>
            </a:r>
            <a:r>
              <a:rPr lang="en-US" altLang="zh-CN" sz="2800" dirty="0" err="1"/>
              <a:t>beqz</a:t>
            </a:r>
            <a:r>
              <a:rPr lang="zh-CN" altLang="zh-CN" sz="2800" dirty="0"/>
              <a:t>指令会跳转到</a:t>
            </a:r>
            <a:r>
              <a:rPr lang="en-US" altLang="zh-CN" sz="2800" dirty="0"/>
              <a:t>L2</a:t>
            </a:r>
            <a:r>
              <a:rPr lang="zh-CN" altLang="zh-CN" sz="2800" dirty="0"/>
              <a:t>标记的打印输出指令处执行指令“</a:t>
            </a:r>
            <a:r>
              <a:rPr lang="en-US" altLang="zh-CN" sz="2800" dirty="0"/>
              <a:t>_</a:t>
            </a:r>
            <a:r>
              <a:rPr lang="en-US" altLang="zh-CN" sz="2800" dirty="0" err="1"/>
              <a:t>pr</a:t>
            </a:r>
            <a:r>
              <a:rPr lang="en-US" altLang="zh-CN" sz="2800" dirty="0"/>
              <a:t> R1</a:t>
            </a:r>
            <a:r>
              <a:rPr lang="zh-CN" altLang="zh-CN" sz="2800" dirty="0"/>
              <a:t>”将求和结果输出</a:t>
            </a:r>
            <a:r>
              <a:rPr lang="zh-CN" altLang="zh-CN" sz="2800" dirty="0" smtClean="0"/>
              <a:t>。</a:t>
            </a:r>
            <a:r>
              <a:rPr lang="zh-CN" altLang="en-US" sz="2800" dirty="0" smtClean="0"/>
              <a:t>输出结果为：</a:t>
            </a:r>
            <a:r>
              <a:rPr lang="en-US" altLang="zh-CN" sz="2800" dirty="0" smtClean="0"/>
              <a:t>580</a:t>
            </a:r>
            <a:endParaRPr lang="zh-CN" altLang="zh-CN" sz="2800" dirty="0"/>
          </a:p>
          <a:p>
            <a:pPr marL="0" indent="0">
              <a:buNone/>
            </a:pPr>
            <a:endParaRPr lang="zh-CN" altLang="zh-CN" sz="2800" dirty="0"/>
          </a:p>
        </p:txBody>
      </p:sp>
    </p:spTree>
    <p:extLst>
      <p:ext uri="{BB962C8B-B14F-4D97-AF65-F5344CB8AC3E}">
        <p14:creationId xmlns:p14="http://schemas.microsoft.com/office/powerpoint/2010/main" val="33483041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28</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609600" y="748061"/>
            <a:ext cx="11307531" cy="737839"/>
          </a:xfrm>
        </p:spPr>
        <p:txBody>
          <a:bodyPr>
            <a:noAutofit/>
          </a:bodyPr>
          <a:lstStyle/>
          <a:p>
            <a:pPr marL="0" lvl="0" indent="0">
              <a:buNone/>
            </a:pPr>
            <a:r>
              <a:rPr lang="zh-CN" altLang="en-US" b="1" dirty="0" smtClean="0"/>
              <a:t>程序例三：</a:t>
            </a:r>
            <a:r>
              <a:rPr lang="en-US" altLang="zh-CN" b="1" dirty="0"/>
              <a:t>while</a:t>
            </a:r>
            <a:r>
              <a:rPr lang="zh-CN" altLang="zh-CN" b="1" dirty="0"/>
              <a:t>求</a:t>
            </a:r>
            <a:r>
              <a:rPr lang="en-US" altLang="zh-CN" b="1" dirty="0" err="1"/>
              <a:t>a+d</a:t>
            </a:r>
            <a:r>
              <a:rPr lang="zh-CN" altLang="zh-CN" b="1" dirty="0"/>
              <a:t>大于等于</a:t>
            </a:r>
            <a:r>
              <a:rPr lang="en-US" altLang="zh-CN" b="1" dirty="0"/>
              <a:t>100</a:t>
            </a:r>
            <a:r>
              <a:rPr lang="zh-CN" altLang="zh-CN" b="1" dirty="0"/>
              <a:t>时，</a:t>
            </a:r>
            <a:r>
              <a:rPr lang="en-US" altLang="zh-CN" b="1" dirty="0"/>
              <a:t>a</a:t>
            </a:r>
            <a:r>
              <a:rPr lang="zh-CN" altLang="zh-CN" b="1" dirty="0"/>
              <a:t>与</a:t>
            </a:r>
            <a:r>
              <a:rPr lang="en-US" altLang="zh-CN" b="1" dirty="0" err="1"/>
              <a:t>i</a:t>
            </a:r>
            <a:r>
              <a:rPr lang="zh-CN" altLang="zh-CN" b="1" dirty="0"/>
              <a:t>的值</a:t>
            </a:r>
          </a:p>
        </p:txBody>
      </p:sp>
      <p:cxnSp>
        <p:nvCxnSpPr>
          <p:cNvPr id="12" name="直接连接符 11"/>
          <p:cNvCxnSpPr/>
          <p:nvPr/>
        </p:nvCxnSpPr>
        <p:spPr>
          <a:xfrm>
            <a:off x="5799523" y="1430967"/>
            <a:ext cx="41878" cy="48783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内容占位符 5">
            <a:extLst>
              <a:ext uri="{FF2B5EF4-FFF2-40B4-BE49-F238E27FC236}">
                <a16:creationId xmlns:a16="http://schemas.microsoft.com/office/drawing/2014/main" id="{136A330A-CD4B-47C3-A12B-21B5ABECB724}"/>
              </a:ext>
            </a:extLst>
          </p:cNvPr>
          <p:cNvSpPr txBox="1">
            <a:spLocks/>
          </p:cNvSpPr>
          <p:nvPr/>
        </p:nvSpPr>
        <p:spPr>
          <a:xfrm>
            <a:off x="762000" y="1485900"/>
            <a:ext cx="4906062" cy="4878354"/>
          </a:xfrm>
          <a:prstGeom prst="rect">
            <a:avLst/>
          </a:prstGeom>
        </p:spPr>
        <p:txBody>
          <a:bodyPr vert="horz" lIns="91440" tIns="45720" rIns="91440" bIns="45720" rtlCol="0">
            <a:normAutofit/>
          </a:bodyPr>
          <a:lstStyle>
            <a:lvl1pPr marL="514350" indent="-514350" algn="l" defTabSz="914400" rtl="0" eaLnBrk="1" latinLnBrk="0" hangingPunct="1">
              <a:lnSpc>
                <a:spcPct val="150000"/>
              </a:lnSpc>
              <a:spcBef>
                <a:spcPct val="20000"/>
              </a:spcBef>
              <a:buFont typeface="+mj-lt"/>
              <a:buAutoNum type="arabicPeriod"/>
              <a:defRPr sz="2400" kern="1200" baseline="0">
                <a:solidFill>
                  <a:schemeClr val="tx1"/>
                </a:solidFill>
                <a:latin typeface="Times New Roman" panose="02020603050405020304" pitchFamily="18" charset="0"/>
                <a:ea typeface="+mn-ea"/>
                <a:cs typeface="+mn-cs"/>
              </a:defRPr>
            </a:lvl1pPr>
            <a:lvl2pPr marL="742950" indent="0" algn="l" defTabSz="914400" rtl="0" eaLnBrk="1" latinLnBrk="0" hangingPunct="1">
              <a:spcBef>
                <a:spcPct val="20000"/>
              </a:spcBef>
              <a:buFontTx/>
              <a:buNone/>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dirty="0" smtClean="0"/>
              <a:t>1.  move </a:t>
            </a:r>
            <a:r>
              <a:rPr lang="en-US" altLang="zh-CN" dirty="0"/>
              <a:t>R1,1   #a</a:t>
            </a:r>
            <a:endParaRPr lang="zh-CN" altLang="zh-CN" dirty="0"/>
          </a:p>
          <a:p>
            <a:pPr marL="0" indent="0">
              <a:buNone/>
            </a:pPr>
            <a:r>
              <a:rPr lang="en-US" altLang="zh-CN" dirty="0" smtClean="0"/>
              <a:t>2.  move </a:t>
            </a:r>
            <a:r>
              <a:rPr lang="en-US" altLang="zh-CN" dirty="0"/>
              <a:t>R2,1   #d</a:t>
            </a:r>
            <a:endParaRPr lang="zh-CN" altLang="zh-CN" dirty="0"/>
          </a:p>
          <a:p>
            <a:pPr marL="0" indent="0">
              <a:buNone/>
            </a:pPr>
            <a:r>
              <a:rPr lang="en-US" altLang="zh-CN" dirty="0" smtClean="0"/>
              <a:t>3.  move </a:t>
            </a:r>
            <a:r>
              <a:rPr lang="en-US" altLang="zh-CN" dirty="0"/>
              <a:t>R3,0   #</a:t>
            </a:r>
            <a:r>
              <a:rPr lang="en-US" altLang="zh-CN" dirty="0" err="1" smtClean="0"/>
              <a:t>i</a:t>
            </a:r>
            <a:endParaRPr lang="en-US" altLang="zh-CN" dirty="0"/>
          </a:p>
          <a:p>
            <a:pPr marL="0" indent="0">
              <a:buNone/>
            </a:pPr>
            <a:r>
              <a:rPr lang="en-US" altLang="zh-CN" dirty="0"/>
              <a:t> </a:t>
            </a:r>
            <a:endParaRPr lang="zh-CN" altLang="zh-CN" dirty="0"/>
          </a:p>
          <a:p>
            <a:pPr marL="0" indent="0">
              <a:buNone/>
            </a:pPr>
            <a:r>
              <a:rPr lang="en-US" altLang="zh-CN" dirty="0" smtClean="0"/>
              <a:t>4.  L1</a:t>
            </a:r>
            <a:r>
              <a:rPr lang="en-US" altLang="zh-CN" dirty="0"/>
              <a:t>:</a:t>
            </a:r>
            <a:endParaRPr lang="zh-CN" altLang="zh-CN" dirty="0"/>
          </a:p>
          <a:p>
            <a:pPr marL="0" indent="0">
              <a:buNone/>
            </a:pPr>
            <a:r>
              <a:rPr lang="en-US" altLang="zh-CN" dirty="0" smtClean="0"/>
              <a:t>5.  </a:t>
            </a:r>
            <a:r>
              <a:rPr lang="en-US" altLang="zh-CN" dirty="0" err="1" smtClean="0"/>
              <a:t>slt</a:t>
            </a:r>
            <a:r>
              <a:rPr lang="en-US" altLang="zh-CN" dirty="0" smtClean="0"/>
              <a:t> </a:t>
            </a:r>
            <a:r>
              <a:rPr lang="en-US" altLang="zh-CN" dirty="0"/>
              <a:t>R4,R1,100</a:t>
            </a:r>
            <a:endParaRPr lang="zh-CN" altLang="zh-CN" dirty="0"/>
          </a:p>
          <a:p>
            <a:pPr marL="0" indent="0">
              <a:buNone/>
            </a:pPr>
            <a:r>
              <a:rPr lang="en-US" altLang="zh-CN" dirty="0" smtClean="0"/>
              <a:t>6.  </a:t>
            </a:r>
            <a:r>
              <a:rPr lang="en-US" altLang="zh-CN" dirty="0" err="1" smtClean="0"/>
              <a:t>beqz</a:t>
            </a:r>
            <a:r>
              <a:rPr lang="en-US" altLang="zh-CN" dirty="0" smtClean="0"/>
              <a:t> R4,L2</a:t>
            </a:r>
            <a:endParaRPr lang="zh-CN" altLang="zh-CN" dirty="0"/>
          </a:p>
        </p:txBody>
      </p:sp>
      <p:sp>
        <p:nvSpPr>
          <p:cNvPr id="13" name="内容占位符 5">
            <a:extLst>
              <a:ext uri="{FF2B5EF4-FFF2-40B4-BE49-F238E27FC236}">
                <a16:creationId xmlns:a16="http://schemas.microsoft.com/office/drawing/2014/main" id="{B11506DF-0F34-4CCA-AE54-190FA2BFB99C}"/>
              </a:ext>
            </a:extLst>
          </p:cNvPr>
          <p:cNvSpPr txBox="1">
            <a:spLocks/>
          </p:cNvSpPr>
          <p:nvPr/>
        </p:nvSpPr>
        <p:spPr>
          <a:xfrm>
            <a:off x="6273800" y="1485900"/>
            <a:ext cx="4854987" cy="4878354"/>
          </a:xfrm>
          <a:prstGeom prst="rect">
            <a:avLst/>
          </a:prstGeom>
        </p:spPr>
        <p:txBody>
          <a:bodyPr vert="horz" lIns="91440" tIns="45720" rIns="91440" bIns="45720" rtlCol="0">
            <a:normAutofit/>
          </a:bodyPr>
          <a:lstStyle>
            <a:lvl1pPr marL="514350" indent="-514350" algn="l" defTabSz="914400" rtl="0" eaLnBrk="1" latinLnBrk="0" hangingPunct="1">
              <a:lnSpc>
                <a:spcPct val="150000"/>
              </a:lnSpc>
              <a:spcBef>
                <a:spcPct val="20000"/>
              </a:spcBef>
              <a:buFont typeface="+mj-lt"/>
              <a:buAutoNum type="arabicPeriod"/>
              <a:defRPr sz="2400" kern="1200" baseline="0">
                <a:solidFill>
                  <a:schemeClr val="tx1"/>
                </a:solidFill>
                <a:latin typeface="Times New Roman" panose="02020603050405020304" pitchFamily="18" charset="0"/>
                <a:ea typeface="+mn-ea"/>
                <a:cs typeface="+mn-cs"/>
              </a:defRPr>
            </a:lvl1pPr>
            <a:lvl2pPr marL="742950" indent="0" algn="l" defTabSz="914400" rtl="0" eaLnBrk="1" latinLnBrk="0" hangingPunct="1">
              <a:spcBef>
                <a:spcPct val="20000"/>
              </a:spcBef>
              <a:buFontTx/>
              <a:buNone/>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dirty="0" smtClean="0"/>
              <a:t>7.  add </a:t>
            </a:r>
            <a:r>
              <a:rPr lang="en-US" altLang="zh-CN" dirty="0"/>
              <a:t>R1,R1,R2</a:t>
            </a:r>
            <a:endParaRPr lang="zh-CN" altLang="zh-CN" dirty="0"/>
          </a:p>
          <a:p>
            <a:pPr marL="0" indent="0">
              <a:buNone/>
            </a:pPr>
            <a:r>
              <a:rPr lang="en-US" altLang="zh-CN" dirty="0" smtClean="0"/>
              <a:t>8.   add </a:t>
            </a:r>
            <a:r>
              <a:rPr lang="en-US" altLang="zh-CN" dirty="0"/>
              <a:t>R2,R2,1</a:t>
            </a:r>
            <a:endParaRPr lang="zh-CN" altLang="zh-CN" dirty="0"/>
          </a:p>
          <a:p>
            <a:pPr marL="0" indent="0">
              <a:buNone/>
            </a:pPr>
            <a:r>
              <a:rPr lang="en-US" altLang="zh-CN" dirty="0" smtClean="0"/>
              <a:t>9. add </a:t>
            </a:r>
            <a:r>
              <a:rPr lang="en-US" altLang="zh-CN" dirty="0"/>
              <a:t>R3,R3,1</a:t>
            </a:r>
            <a:endParaRPr lang="zh-CN" altLang="zh-CN" dirty="0"/>
          </a:p>
          <a:p>
            <a:pPr marL="0" indent="0">
              <a:buNone/>
            </a:pPr>
            <a:r>
              <a:rPr lang="en-US" altLang="zh-CN" dirty="0" smtClean="0"/>
              <a:t>10. </a:t>
            </a:r>
            <a:r>
              <a:rPr lang="en-US" altLang="zh-CN" dirty="0" err="1" smtClean="0"/>
              <a:t>goto</a:t>
            </a:r>
            <a:r>
              <a:rPr lang="en-US" altLang="zh-CN" dirty="0" smtClean="0"/>
              <a:t> </a:t>
            </a:r>
            <a:r>
              <a:rPr lang="en-US" altLang="zh-CN" dirty="0"/>
              <a:t>L1</a:t>
            </a:r>
            <a:endParaRPr lang="zh-CN" altLang="zh-CN" dirty="0"/>
          </a:p>
          <a:p>
            <a:pPr marL="0" indent="0">
              <a:buNone/>
            </a:pPr>
            <a:r>
              <a:rPr lang="en-US" altLang="zh-CN" dirty="0" smtClean="0"/>
              <a:t>11. L2</a:t>
            </a:r>
            <a:r>
              <a:rPr lang="en-US" altLang="zh-CN" dirty="0"/>
              <a:t>:</a:t>
            </a:r>
            <a:endParaRPr lang="zh-CN" altLang="zh-CN" dirty="0"/>
          </a:p>
          <a:p>
            <a:pPr marL="0" indent="0">
              <a:buNone/>
            </a:pPr>
            <a:r>
              <a:rPr lang="en-US" altLang="zh-CN" dirty="0" smtClean="0"/>
              <a:t>12. _</a:t>
            </a:r>
            <a:r>
              <a:rPr lang="en-US" altLang="zh-CN" dirty="0" err="1" smtClean="0"/>
              <a:t>pr</a:t>
            </a:r>
            <a:r>
              <a:rPr lang="en-US" altLang="zh-CN" dirty="0" smtClean="0"/>
              <a:t> </a:t>
            </a:r>
            <a:r>
              <a:rPr lang="en-US" altLang="zh-CN" dirty="0"/>
              <a:t>R3,R1</a:t>
            </a:r>
          </a:p>
          <a:p>
            <a:pPr marL="0" marR="0" lvl="0" indent="0" algn="l" defTabSz="914400" rtl="0" eaLnBrk="1" fontAlgn="auto" latinLnBrk="0" hangingPunct="1">
              <a:lnSpc>
                <a:spcPct val="150000"/>
              </a:lnSpc>
              <a:spcBef>
                <a:spcPct val="20000"/>
              </a:spcBef>
              <a:spcAft>
                <a:spcPts val="0"/>
              </a:spcAft>
              <a:buClrTx/>
              <a:buSzTx/>
              <a:buFont typeface="+mj-lt"/>
              <a:buNone/>
              <a:tabLst/>
              <a:defRPr/>
            </a:pP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50000"/>
              </a:lnSpc>
              <a:spcBef>
                <a:spcPct val="20000"/>
              </a:spcBef>
              <a:spcAft>
                <a:spcPts val="0"/>
              </a:spcAft>
              <a:buClrTx/>
              <a:buSzTx/>
              <a:buFont typeface="+mj-lt"/>
              <a:buNone/>
              <a:tabLst/>
              <a:defRPr/>
            </a:pP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647273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29</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825500" y="723901"/>
            <a:ext cx="10359065" cy="5402264"/>
          </a:xfrm>
        </p:spPr>
        <p:txBody>
          <a:bodyPr>
            <a:normAutofit fontScale="92500" lnSpcReduction="20000"/>
          </a:bodyPr>
          <a:lstStyle/>
          <a:p>
            <a:pPr marL="0" indent="0">
              <a:buNone/>
            </a:pPr>
            <a:r>
              <a:rPr lang="zh-CN" altLang="en-US" sz="2600" dirty="0" smtClean="0">
                <a:solidFill>
                  <a:srgbClr val="C00000"/>
                </a:solidFill>
              </a:rPr>
              <a:t>该</a:t>
            </a:r>
            <a:r>
              <a:rPr lang="zh-CN" altLang="en-US" sz="2600" dirty="0">
                <a:solidFill>
                  <a:srgbClr val="C00000"/>
                </a:solidFill>
              </a:rPr>
              <a:t>示例是在给出第一个数</a:t>
            </a:r>
            <a:r>
              <a:rPr lang="en-US" altLang="zh-CN" sz="2600" dirty="0">
                <a:solidFill>
                  <a:srgbClr val="C00000"/>
                </a:solidFill>
              </a:rPr>
              <a:t>a=1</a:t>
            </a:r>
            <a:r>
              <a:rPr lang="zh-CN" altLang="en-US" sz="2600" dirty="0">
                <a:solidFill>
                  <a:srgbClr val="C00000"/>
                </a:solidFill>
              </a:rPr>
              <a:t>，每次以</a:t>
            </a:r>
            <a:r>
              <a:rPr lang="en-US" altLang="zh-CN" sz="2600" dirty="0">
                <a:solidFill>
                  <a:srgbClr val="C00000"/>
                </a:solidFill>
              </a:rPr>
              <a:t>d=d+1</a:t>
            </a:r>
            <a:r>
              <a:rPr lang="zh-CN" altLang="en-US" sz="2600" dirty="0">
                <a:solidFill>
                  <a:srgbClr val="C00000"/>
                </a:solidFill>
              </a:rPr>
              <a:t>（</a:t>
            </a:r>
            <a:r>
              <a:rPr lang="en-US" altLang="zh-CN" sz="2600" dirty="0">
                <a:solidFill>
                  <a:srgbClr val="C00000"/>
                </a:solidFill>
              </a:rPr>
              <a:t>d</a:t>
            </a:r>
            <a:r>
              <a:rPr lang="zh-CN" altLang="en-US" sz="2600" dirty="0">
                <a:solidFill>
                  <a:srgbClr val="C00000"/>
                </a:solidFill>
              </a:rPr>
              <a:t>的初始值为</a:t>
            </a:r>
            <a:r>
              <a:rPr lang="en-US" altLang="zh-CN" sz="2600" dirty="0">
                <a:solidFill>
                  <a:srgbClr val="C00000"/>
                </a:solidFill>
              </a:rPr>
              <a:t>1</a:t>
            </a:r>
            <a:r>
              <a:rPr lang="zh-CN" altLang="en-US" sz="2600" dirty="0">
                <a:solidFill>
                  <a:srgbClr val="C00000"/>
                </a:solidFill>
              </a:rPr>
              <a:t>）的长度增加，还有一个用来计数的变量</a:t>
            </a:r>
            <a:r>
              <a:rPr lang="en-US" altLang="zh-CN" sz="2600" dirty="0" err="1">
                <a:solidFill>
                  <a:srgbClr val="C00000"/>
                </a:solidFill>
              </a:rPr>
              <a:t>i</a:t>
            </a:r>
            <a:r>
              <a:rPr lang="zh-CN" altLang="en-US" sz="2600" dirty="0">
                <a:solidFill>
                  <a:srgbClr val="C00000"/>
                </a:solidFill>
              </a:rPr>
              <a:t>（初始值为</a:t>
            </a:r>
            <a:r>
              <a:rPr lang="en-US" altLang="zh-CN" sz="2600" dirty="0">
                <a:solidFill>
                  <a:srgbClr val="C00000"/>
                </a:solidFill>
              </a:rPr>
              <a:t>0</a:t>
            </a:r>
            <a:r>
              <a:rPr lang="zh-CN" altLang="en-US" sz="2600" dirty="0">
                <a:solidFill>
                  <a:srgbClr val="C00000"/>
                </a:solidFill>
              </a:rPr>
              <a:t>），统计</a:t>
            </a:r>
            <a:r>
              <a:rPr lang="en-US" altLang="zh-CN" sz="2600" dirty="0">
                <a:solidFill>
                  <a:srgbClr val="C00000"/>
                </a:solidFill>
              </a:rPr>
              <a:t>a</a:t>
            </a:r>
            <a:r>
              <a:rPr lang="zh-CN" altLang="en-US" sz="2600" dirty="0">
                <a:solidFill>
                  <a:srgbClr val="C00000"/>
                </a:solidFill>
              </a:rPr>
              <a:t>增加到大于</a:t>
            </a:r>
            <a:r>
              <a:rPr lang="en-US" altLang="zh-CN" sz="2600" dirty="0">
                <a:solidFill>
                  <a:srgbClr val="C00000"/>
                </a:solidFill>
              </a:rPr>
              <a:t>100</a:t>
            </a:r>
            <a:r>
              <a:rPr lang="zh-CN" altLang="en-US" sz="2600" dirty="0">
                <a:solidFill>
                  <a:srgbClr val="C00000"/>
                </a:solidFill>
              </a:rPr>
              <a:t>时候需要加多少次</a:t>
            </a:r>
            <a:r>
              <a:rPr lang="en-US" altLang="zh-CN" sz="2600" dirty="0">
                <a:solidFill>
                  <a:srgbClr val="C00000"/>
                </a:solidFill>
              </a:rPr>
              <a:t>d</a:t>
            </a:r>
            <a:r>
              <a:rPr lang="zh-CN" altLang="en-US" sz="2600" dirty="0">
                <a:solidFill>
                  <a:srgbClr val="C00000"/>
                </a:solidFill>
              </a:rPr>
              <a:t>。该程序的</a:t>
            </a:r>
            <a:r>
              <a:rPr lang="zh-CN" altLang="en-US" sz="2600" dirty="0" smtClean="0">
                <a:solidFill>
                  <a:srgbClr val="C00000"/>
                </a:solidFill>
              </a:rPr>
              <a:t>执行顺序为：</a:t>
            </a:r>
            <a:endParaRPr lang="zh-CN" altLang="zh-CN" sz="2600" dirty="0">
              <a:solidFill>
                <a:srgbClr val="C00000"/>
              </a:solidFill>
            </a:endParaRPr>
          </a:p>
          <a:p>
            <a:pPr marL="0" indent="0">
              <a:buNone/>
            </a:pPr>
            <a:r>
              <a:rPr lang="en-US" altLang="zh-CN" sz="2600" dirty="0" smtClean="0">
                <a:sym typeface="宋体" panose="02010600030101010101" pitchFamily="2" charset="-122"/>
              </a:rPr>
              <a:t>(1) </a:t>
            </a:r>
            <a:r>
              <a:rPr lang="zh-CN" altLang="zh-CN" sz="2600" dirty="0" smtClean="0"/>
              <a:t>该</a:t>
            </a:r>
            <a:r>
              <a:rPr lang="zh-CN" altLang="zh-CN" sz="2600" dirty="0"/>
              <a:t>程序需要有三个变量</a:t>
            </a:r>
            <a:r>
              <a:rPr lang="en-US" altLang="zh-CN" sz="2600" dirty="0"/>
              <a:t>a</a:t>
            </a:r>
            <a:r>
              <a:rPr lang="zh-CN" altLang="zh-CN" sz="2600" dirty="0"/>
              <a:t>、</a:t>
            </a:r>
            <a:r>
              <a:rPr lang="en-US" altLang="zh-CN" sz="2600" dirty="0"/>
              <a:t>d</a:t>
            </a:r>
            <a:r>
              <a:rPr lang="zh-CN" altLang="zh-CN" sz="2600" dirty="0"/>
              <a:t>、</a:t>
            </a:r>
            <a:r>
              <a:rPr lang="en-US" altLang="zh-CN" sz="2600" dirty="0" err="1"/>
              <a:t>i</a:t>
            </a:r>
            <a:r>
              <a:rPr lang="zh-CN" altLang="zh-CN" sz="2600" dirty="0"/>
              <a:t>。使用</a:t>
            </a:r>
            <a:r>
              <a:rPr lang="en-US" altLang="zh-CN" sz="2600" dirty="0"/>
              <a:t>move</a:t>
            </a:r>
            <a:r>
              <a:rPr lang="zh-CN" altLang="zh-CN" sz="2600" dirty="0"/>
              <a:t>指令进行三个变量的赋值，也就是将初始值</a:t>
            </a:r>
            <a:r>
              <a:rPr lang="en-US" altLang="zh-CN" sz="2600" dirty="0"/>
              <a:t>1</a:t>
            </a:r>
            <a:r>
              <a:rPr lang="zh-CN" altLang="zh-CN" sz="2600" dirty="0"/>
              <a:t>、</a:t>
            </a:r>
            <a:r>
              <a:rPr lang="en-US" altLang="zh-CN" sz="2600" dirty="0"/>
              <a:t>1</a:t>
            </a:r>
            <a:r>
              <a:rPr lang="zh-CN" altLang="zh-CN" sz="2600" dirty="0"/>
              <a:t>、</a:t>
            </a:r>
            <a:r>
              <a:rPr lang="en-US" altLang="zh-CN" sz="2600" dirty="0"/>
              <a:t>0</a:t>
            </a:r>
            <a:r>
              <a:rPr lang="zh-CN" altLang="zh-CN" sz="2600" dirty="0"/>
              <a:t>分别存储在寄存器</a:t>
            </a:r>
            <a:r>
              <a:rPr lang="en-US" altLang="zh-CN" sz="2600" dirty="0"/>
              <a:t>R1</a:t>
            </a:r>
            <a:r>
              <a:rPr lang="zh-CN" altLang="zh-CN" sz="2600" dirty="0"/>
              <a:t>、</a:t>
            </a:r>
            <a:r>
              <a:rPr lang="en-US" altLang="zh-CN" sz="2600" dirty="0"/>
              <a:t>R2</a:t>
            </a:r>
            <a:r>
              <a:rPr lang="zh-CN" altLang="zh-CN" sz="2600" dirty="0"/>
              <a:t>、</a:t>
            </a:r>
            <a:r>
              <a:rPr lang="en-US" altLang="zh-CN" sz="2600" dirty="0"/>
              <a:t>R3</a:t>
            </a:r>
            <a:r>
              <a:rPr lang="zh-CN" altLang="zh-CN" sz="2600" dirty="0"/>
              <a:t>中。</a:t>
            </a:r>
          </a:p>
          <a:p>
            <a:pPr marL="0" indent="0">
              <a:buNone/>
            </a:pPr>
            <a:r>
              <a:rPr lang="en-US" altLang="zh-CN" sz="2600" dirty="0" smtClean="0">
                <a:sym typeface="宋体" panose="02010600030101010101" pitchFamily="2" charset="-122"/>
              </a:rPr>
              <a:t>(2) </a:t>
            </a:r>
            <a:r>
              <a:rPr lang="zh-CN" altLang="zh-CN" sz="2600" dirty="0" smtClean="0"/>
              <a:t>其中</a:t>
            </a:r>
            <a:r>
              <a:rPr lang="en-US" altLang="zh-CN" sz="2600" dirty="0"/>
              <a:t>a = </a:t>
            </a:r>
            <a:r>
              <a:rPr lang="en-US" altLang="zh-CN" sz="2600" dirty="0" err="1"/>
              <a:t>a+d</a:t>
            </a:r>
            <a:r>
              <a:rPr lang="zh-CN" altLang="zh-CN" sz="2600" dirty="0"/>
              <a:t>，所以判断</a:t>
            </a:r>
            <a:r>
              <a:rPr lang="en-US" altLang="zh-CN" sz="2600" dirty="0"/>
              <a:t>a</a:t>
            </a:r>
            <a:r>
              <a:rPr lang="zh-CN" altLang="zh-CN" sz="2600" dirty="0"/>
              <a:t>是否大于等于</a:t>
            </a:r>
            <a:r>
              <a:rPr lang="en-US" altLang="zh-CN" sz="2600" dirty="0"/>
              <a:t>100</a:t>
            </a:r>
            <a:r>
              <a:rPr lang="zh-CN" altLang="zh-CN" sz="2600" dirty="0"/>
              <a:t>，便是判断</a:t>
            </a:r>
            <a:r>
              <a:rPr lang="en-US" altLang="zh-CN" sz="2600" dirty="0" err="1"/>
              <a:t>a+d</a:t>
            </a:r>
            <a:r>
              <a:rPr lang="zh-CN" altLang="zh-CN" sz="2600" dirty="0"/>
              <a:t>是否大于等于</a:t>
            </a:r>
            <a:r>
              <a:rPr lang="en-US" altLang="zh-CN" sz="2600" dirty="0" smtClean="0"/>
              <a:t>100</a:t>
            </a:r>
            <a:endParaRPr lang="en-US" altLang="zh-CN" sz="2600" dirty="0"/>
          </a:p>
          <a:p>
            <a:pPr marL="457200" indent="-457200">
              <a:buFont typeface="Wingdings" panose="05000000000000000000" pitchFamily="2" charset="2"/>
              <a:buChar char="Ø"/>
            </a:pPr>
            <a:r>
              <a:rPr lang="zh-CN" altLang="zh-CN" sz="2600" dirty="0" smtClean="0"/>
              <a:t>这里</a:t>
            </a:r>
            <a:r>
              <a:rPr lang="zh-CN" altLang="zh-CN" sz="2600" dirty="0"/>
              <a:t>的</a:t>
            </a:r>
            <a:r>
              <a:rPr lang="en-US" altLang="zh-CN" sz="2600" dirty="0"/>
              <a:t>while</a:t>
            </a:r>
            <a:r>
              <a:rPr lang="zh-CN" altLang="zh-CN" sz="2600" dirty="0"/>
              <a:t>循环也是将</a:t>
            </a:r>
            <a:r>
              <a:rPr lang="en-US" altLang="zh-CN" sz="2600" dirty="0" err="1"/>
              <a:t>slt</a:t>
            </a:r>
            <a:r>
              <a:rPr lang="zh-CN" altLang="zh-CN" sz="2600" dirty="0"/>
              <a:t>或</a:t>
            </a:r>
            <a:r>
              <a:rPr lang="en-US" altLang="zh-CN" sz="2600" dirty="0" err="1"/>
              <a:t>sle</a:t>
            </a:r>
            <a:r>
              <a:rPr lang="zh-CN" altLang="zh-CN" sz="2600" dirty="0"/>
              <a:t>配合</a:t>
            </a:r>
            <a:r>
              <a:rPr lang="en-US" altLang="zh-CN" sz="2600" dirty="0" err="1"/>
              <a:t>beqz</a:t>
            </a:r>
            <a:r>
              <a:rPr lang="zh-CN" altLang="zh-CN" sz="2600" dirty="0"/>
              <a:t>使用，作为循环结束的判断条件</a:t>
            </a:r>
            <a:r>
              <a:rPr lang="zh-CN" altLang="zh-CN" sz="2600" dirty="0" smtClean="0"/>
              <a:t>。</a:t>
            </a:r>
            <a:endParaRPr lang="en-US" altLang="zh-CN" sz="2600" dirty="0" smtClean="0"/>
          </a:p>
          <a:p>
            <a:pPr marL="457200" indent="-457200">
              <a:buFont typeface="Wingdings" panose="05000000000000000000" pitchFamily="2" charset="2"/>
              <a:buChar char="Ø"/>
            </a:pPr>
            <a:r>
              <a:rPr lang="zh-CN" altLang="zh-CN" sz="2600" dirty="0" smtClean="0"/>
              <a:t>该</a:t>
            </a:r>
            <a:r>
              <a:rPr lang="zh-CN" altLang="zh-CN" sz="2600" dirty="0"/>
              <a:t>示例使用</a:t>
            </a:r>
            <a:r>
              <a:rPr lang="en-US" altLang="zh-CN" sz="2600" dirty="0" err="1"/>
              <a:t>slt</a:t>
            </a:r>
            <a:r>
              <a:rPr lang="zh-CN" altLang="zh-CN" sz="2600" dirty="0"/>
              <a:t>指令进行</a:t>
            </a:r>
            <a:r>
              <a:rPr lang="en-US" altLang="zh-CN" sz="2600" dirty="0"/>
              <a:t>a</a:t>
            </a:r>
            <a:r>
              <a:rPr lang="zh-CN" altLang="zh-CN" sz="2600" dirty="0"/>
              <a:t>与</a:t>
            </a:r>
            <a:r>
              <a:rPr lang="en-US" altLang="zh-CN" sz="2600" dirty="0"/>
              <a:t>100</a:t>
            </a:r>
            <a:r>
              <a:rPr lang="zh-CN" altLang="zh-CN" sz="2600" dirty="0"/>
              <a:t>的大小比较，</a:t>
            </a:r>
            <a:r>
              <a:rPr lang="en-US" altLang="zh-CN" sz="2600" dirty="0" err="1"/>
              <a:t>beqz</a:t>
            </a:r>
            <a:r>
              <a:rPr lang="zh-CN" altLang="zh-CN" sz="2600" dirty="0"/>
              <a:t>对比较结果进行判断是否需要跳转进行结果的输出</a:t>
            </a:r>
            <a:r>
              <a:rPr lang="zh-CN" altLang="zh-CN" sz="2600" dirty="0" smtClean="0"/>
              <a:t>。</a:t>
            </a:r>
            <a:endParaRPr lang="en-US" altLang="zh-CN" sz="2600" dirty="0" smtClean="0"/>
          </a:p>
          <a:p>
            <a:pPr marL="457200" indent="-457200">
              <a:buFont typeface="Wingdings" panose="05000000000000000000" pitchFamily="2" charset="2"/>
              <a:buChar char="Ø"/>
            </a:pPr>
            <a:r>
              <a:rPr lang="zh-CN" altLang="zh-CN" sz="2600" dirty="0" smtClean="0"/>
              <a:t>第一次</a:t>
            </a:r>
            <a:r>
              <a:rPr lang="zh-CN" altLang="zh-CN" sz="2600" dirty="0"/>
              <a:t>执行时</a:t>
            </a:r>
            <a:r>
              <a:rPr lang="en-US" altLang="zh-CN" sz="2600" dirty="0"/>
              <a:t>a</a:t>
            </a:r>
            <a:r>
              <a:rPr lang="zh-CN" altLang="zh-CN" sz="2600" dirty="0"/>
              <a:t>是</a:t>
            </a:r>
            <a:r>
              <a:rPr lang="en-US" altLang="zh-CN" sz="2600" dirty="0"/>
              <a:t>1</a:t>
            </a:r>
            <a:r>
              <a:rPr lang="zh-CN" altLang="zh-CN" sz="2600" dirty="0"/>
              <a:t>，所以是小于</a:t>
            </a:r>
            <a:r>
              <a:rPr lang="en-US" altLang="zh-CN" sz="2600" dirty="0"/>
              <a:t>100</a:t>
            </a:r>
            <a:r>
              <a:rPr lang="zh-CN" altLang="zh-CN" sz="2600" dirty="0"/>
              <a:t>，</a:t>
            </a:r>
            <a:r>
              <a:rPr lang="en-US" altLang="zh-CN" sz="2600" dirty="0"/>
              <a:t>R4</a:t>
            </a:r>
            <a:r>
              <a:rPr lang="zh-CN" altLang="zh-CN" sz="2600" dirty="0"/>
              <a:t>赋值为</a:t>
            </a:r>
            <a:r>
              <a:rPr lang="en-US" altLang="zh-CN" sz="2600" dirty="0"/>
              <a:t>1</a:t>
            </a:r>
            <a:r>
              <a:rPr lang="zh-CN" altLang="zh-CN" sz="2600" dirty="0"/>
              <a:t>，不进行跳转。</a:t>
            </a:r>
          </a:p>
          <a:p>
            <a:pPr marL="0" indent="0">
              <a:buNone/>
            </a:pPr>
            <a:endParaRPr lang="zh-CN" altLang="zh-CN" sz="2600" dirty="0"/>
          </a:p>
        </p:txBody>
      </p:sp>
    </p:spTree>
    <p:extLst>
      <p:ext uri="{BB962C8B-B14F-4D97-AF65-F5344CB8AC3E}">
        <p14:creationId xmlns:p14="http://schemas.microsoft.com/office/powerpoint/2010/main" val="19981808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A18B3C-2332-456D-9091-223E15127904}"/>
              </a:ext>
            </a:extLst>
          </p:cNvPr>
          <p:cNvSpPr>
            <a:spLocks noGrp="1"/>
          </p:cNvSpPr>
          <p:nvPr>
            <p:ph type="title"/>
          </p:nvPr>
        </p:nvSpPr>
        <p:spPr/>
        <p:txBody>
          <a:bodyPr/>
          <a:lstStyle/>
          <a:p>
            <a:r>
              <a:rPr lang="en-US" altLang="zh-CN" dirty="0" smtClean="0"/>
              <a:t>1. </a:t>
            </a:r>
            <a:r>
              <a:rPr lang="zh-CN" altLang="en-US" dirty="0" smtClean="0"/>
              <a:t>简要</a:t>
            </a:r>
            <a:r>
              <a:rPr lang="zh-CN" altLang="en-US" dirty="0"/>
              <a:t>介绍</a:t>
            </a:r>
          </a:p>
        </p:txBody>
      </p:sp>
      <p:sp>
        <p:nvSpPr>
          <p:cNvPr id="3" name="日期占位符 2">
            <a:extLst>
              <a:ext uri="{FF2B5EF4-FFF2-40B4-BE49-F238E27FC236}">
                <a16:creationId xmlns:a16="http://schemas.microsoft.com/office/drawing/2014/main" id="{E1C5DB5B-10A9-45BA-AF7E-22998CC7BEFA}"/>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A69EDDF1-AE99-4E67-AD4B-63BE0149BBBA}"/>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F553846F-39E5-446F-88D0-E7EF2C69A20A}"/>
              </a:ext>
            </a:extLst>
          </p:cNvPr>
          <p:cNvSpPr>
            <a:spLocks noGrp="1"/>
          </p:cNvSpPr>
          <p:nvPr>
            <p:ph type="sldNum" sz="quarter" idx="12"/>
          </p:nvPr>
        </p:nvSpPr>
        <p:spPr/>
        <p:txBody>
          <a:bodyPr/>
          <a:lstStyle/>
          <a:p>
            <a:fld id="{75B6CC0E-6B2B-427F-9144-B8378FB03372}" type="slidenum">
              <a:rPr lang="zh-CN" altLang="en-US" smtClean="0"/>
              <a:pPr/>
              <a:t>3</a:t>
            </a:fld>
            <a:endParaRPr lang="zh-CN" altLang="en-US"/>
          </a:p>
        </p:txBody>
      </p:sp>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id="{F0F6D7F8-B484-477C-BBC7-F9A3FE45BA55}"/>
                  </a:ext>
                </a:extLst>
              </p:cNvPr>
              <p:cNvSpPr>
                <a:spLocks noGrp="1"/>
              </p:cNvSpPr>
              <p:nvPr>
                <p:ph idx="1"/>
              </p:nvPr>
            </p:nvSpPr>
            <p:spPr/>
            <p:txBody>
              <a:bodyPr>
                <a:normAutofit fontScale="92500"/>
              </a:bodyPr>
              <a:lstStyle/>
              <a:p>
                <a:pPr marL="0" indent="0">
                  <a:buNone/>
                </a:pPr>
                <a:r>
                  <a:rPr lang="en-US" altLang="zh-CN" dirty="0"/>
                  <a:t>        SEAL</a:t>
                </a:r>
                <a:r>
                  <a:rPr lang="zh-CN" altLang="en-US" dirty="0"/>
                  <a:t>全称是</a:t>
                </a:r>
                <a:r>
                  <a:rPr lang="en-US" altLang="zh-CN" dirty="0"/>
                  <a:t>Simple Educational Assembly Language</a:t>
                </a:r>
                <a:r>
                  <a:rPr lang="zh-CN" altLang="en-US" dirty="0"/>
                  <a:t>，它是精简版汇编语言模拟器。</a:t>
                </a:r>
                <a:r>
                  <a:rPr lang="en-US" altLang="zh-CN" dirty="0"/>
                  <a:t>SEAL</a:t>
                </a:r>
                <a:r>
                  <a:rPr lang="zh-CN" altLang="en-US" dirty="0"/>
                  <a:t>的主要功能是模拟程序在计算机里的执行过程，并忽略与真实计算机相关的复杂细节</a:t>
                </a:r>
                <a:r>
                  <a:rPr lang="zh-CN" altLang="en-US" dirty="0" smtClean="0"/>
                  <a:t>。</a:t>
                </a:r>
                <a:endParaRPr lang="en-US" altLang="zh-CN" dirty="0" smtClean="0"/>
              </a:p>
              <a:p>
                <a:pPr marL="0" indent="0">
                  <a:buNone/>
                </a:pPr>
                <a:r>
                  <a:rPr lang="en-US" altLang="zh-CN" dirty="0" smtClean="0"/>
                  <a:t>        SEAL</a:t>
                </a:r>
                <a:r>
                  <a:rPr lang="zh-CN" altLang="zh-CN" dirty="0"/>
                  <a:t>实现了</a:t>
                </a:r>
                <a:r>
                  <a:rPr lang="en-US" altLang="zh-CN" dirty="0"/>
                  <a:t>24</a:t>
                </a:r>
                <a:r>
                  <a:rPr lang="zh-CN" altLang="zh-CN" dirty="0"/>
                  <a:t>条</a:t>
                </a:r>
                <a:r>
                  <a:rPr lang="en-US" altLang="zh-CN" dirty="0"/>
                  <a:t>“</a:t>
                </a:r>
                <a:r>
                  <a:rPr lang="zh-CN" altLang="zh-CN" dirty="0"/>
                  <a:t>高级</a:t>
                </a:r>
                <a:r>
                  <a:rPr lang="en-US" altLang="zh-CN" dirty="0"/>
                  <a:t>”</a:t>
                </a:r>
                <a:r>
                  <a:rPr lang="zh-CN" altLang="zh-CN" dirty="0"/>
                  <a:t>汇编语言指令，同时模拟了容量为</a:t>
                </a:r>
                <a:r>
                  <a:rPr lang="en-US" altLang="zh-CN" dirty="0"/>
                  <a:t>10000</a:t>
                </a:r>
                <a:r>
                  <a:rPr lang="zh-CN" altLang="zh-CN" dirty="0"/>
                  <a:t>的内存以及</a:t>
                </a:r>
                <a:r>
                  <a:rPr lang="en-US" altLang="zh-CN" dirty="0"/>
                  <a:t>18</a:t>
                </a:r>
                <a:r>
                  <a:rPr lang="zh-CN" altLang="zh-CN" dirty="0"/>
                  <a:t>个寄存器，其中有</a:t>
                </a:r>
                <a:r>
                  <a:rPr lang="en-US" altLang="zh-CN" dirty="0"/>
                  <a:t>16</a:t>
                </a:r>
                <a:r>
                  <a:rPr lang="zh-CN" altLang="zh-CN" dirty="0"/>
                  <a:t>个</a:t>
                </a:r>
                <a:r>
                  <a:rPr lang="en-US" altLang="zh-CN" dirty="0"/>
                  <a:t>64</a:t>
                </a:r>
                <a:r>
                  <a:rPr lang="zh-CN" altLang="zh-CN" dirty="0"/>
                  <a:t>位通用寄存器</a:t>
                </a:r>
                <a:r>
                  <a:rPr lang="en-US" altLang="zh-CN" dirty="0"/>
                  <a:t>R0-R15</a:t>
                </a:r>
                <a:r>
                  <a:rPr lang="zh-CN" altLang="zh-CN" dirty="0"/>
                  <a:t>，可以存储数据的大小在</a:t>
                </a:r>
                <a14:m>
                  <m:oMath xmlns:m="http://schemas.openxmlformats.org/officeDocument/2006/math">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63</m:t>
                        </m:r>
                      </m:sup>
                    </m:sSup>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63</m:t>
                        </m:r>
                      </m:sup>
                    </m:sSup>
                    <m:r>
                      <a:rPr lang="en-US" altLang="zh-CN" i="1">
                        <a:latin typeface="Cambria Math" panose="02040503050406030204" pitchFamily="18" charset="0"/>
                      </a:rPr>
                      <m:t>−1</m:t>
                    </m:r>
                  </m:oMath>
                </a14:m>
                <a:r>
                  <a:rPr lang="zh-CN" altLang="zh-CN" dirty="0"/>
                  <a:t>范围内且只支持十进制整型数，</a:t>
                </a:r>
                <a:r>
                  <a:rPr lang="en-US" altLang="zh-CN" dirty="0"/>
                  <a:t>1</a:t>
                </a:r>
                <a:r>
                  <a:rPr lang="zh-CN" altLang="zh-CN" dirty="0"/>
                  <a:t>个</a:t>
                </a:r>
                <a:r>
                  <a:rPr lang="en-US" altLang="zh-CN" dirty="0"/>
                  <a:t>pc</a:t>
                </a:r>
                <a:r>
                  <a:rPr lang="zh-CN" altLang="zh-CN" dirty="0"/>
                  <a:t>指令寄存器，</a:t>
                </a:r>
                <a:r>
                  <a:rPr lang="en-US" altLang="zh-CN" dirty="0"/>
                  <a:t>1</a:t>
                </a:r>
                <a:r>
                  <a:rPr lang="zh-CN" altLang="zh-CN" dirty="0"/>
                  <a:t>个</a:t>
                </a:r>
                <a:r>
                  <a:rPr lang="en-US" altLang="zh-CN" dirty="0" err="1"/>
                  <a:t>sp</a:t>
                </a:r>
                <a:r>
                  <a:rPr lang="zh-CN" altLang="zh-CN" dirty="0"/>
                  <a:t>堆栈指针寄存器</a:t>
                </a:r>
                <a:r>
                  <a:rPr lang="zh-CN" altLang="zh-CN" dirty="0" smtClean="0"/>
                  <a:t>。</a:t>
                </a:r>
                <a:endParaRPr lang="zh-CN" altLang="en-US" dirty="0"/>
              </a:p>
            </p:txBody>
          </p:sp>
        </mc:Choice>
        <mc:Fallback xmlns="">
          <p:sp>
            <p:nvSpPr>
              <p:cNvPr id="6" name="内容占位符 5">
                <a:extLst>
                  <a:ext uri="{FF2B5EF4-FFF2-40B4-BE49-F238E27FC236}">
                    <a16:creationId xmlns:a16="http://schemas.microsoft.com/office/drawing/2014/main" id="{F0F6D7F8-B484-477C-BBC7-F9A3FE45BA55}"/>
                  </a:ext>
                </a:extLst>
              </p:cNvPr>
              <p:cNvSpPr>
                <a:spLocks noGrp="1" noRot="1" noChangeAspect="1" noMove="1" noResize="1" noEditPoints="1" noAdjustHandles="1" noChangeArrowheads="1" noChangeShapeType="1" noTextEdit="1"/>
              </p:cNvSpPr>
              <p:nvPr>
                <p:ph idx="1"/>
              </p:nvPr>
            </p:nvSpPr>
            <p:spPr>
              <a:blipFill>
                <a:blip r:embed="rId2"/>
                <a:stretch>
                  <a:fillRect l="-794" r="-7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872004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30</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825500" y="723901"/>
            <a:ext cx="10359065" cy="5402264"/>
          </a:xfrm>
        </p:spPr>
        <p:txBody>
          <a:bodyPr>
            <a:normAutofit/>
          </a:bodyPr>
          <a:lstStyle/>
          <a:p>
            <a:pPr marL="0" indent="0">
              <a:buNone/>
            </a:pPr>
            <a:r>
              <a:rPr lang="en-US" altLang="zh-CN" sz="2800" dirty="0" smtClean="0">
                <a:sym typeface="宋体" panose="02010600030101010101" pitchFamily="2" charset="-122"/>
              </a:rPr>
              <a:t>(3) </a:t>
            </a:r>
            <a:r>
              <a:rPr lang="zh-CN" altLang="zh-CN" sz="2800" dirty="0" smtClean="0"/>
              <a:t>三</a:t>
            </a:r>
            <a:r>
              <a:rPr lang="zh-CN" altLang="zh-CN" sz="2800" dirty="0"/>
              <a:t>条</a:t>
            </a:r>
            <a:r>
              <a:rPr lang="en-US" altLang="zh-CN" sz="2800" dirty="0"/>
              <a:t>add</a:t>
            </a:r>
            <a:r>
              <a:rPr lang="zh-CN" altLang="zh-CN" sz="2800" dirty="0"/>
              <a:t>指令做</a:t>
            </a:r>
            <a:r>
              <a:rPr lang="en-US" altLang="zh-CN" sz="2800" dirty="0"/>
              <a:t>a = </a:t>
            </a:r>
            <a:r>
              <a:rPr lang="en-US" altLang="zh-CN" sz="2800" dirty="0" err="1"/>
              <a:t>a+d</a:t>
            </a:r>
            <a:r>
              <a:rPr lang="zh-CN" altLang="zh-CN" sz="2800" dirty="0"/>
              <a:t>、</a:t>
            </a:r>
            <a:r>
              <a:rPr lang="en-US" altLang="zh-CN" sz="2800" dirty="0"/>
              <a:t>d = d+1</a:t>
            </a:r>
            <a:r>
              <a:rPr lang="zh-CN" altLang="zh-CN" sz="2800" dirty="0"/>
              <a:t>、</a:t>
            </a:r>
            <a:r>
              <a:rPr lang="en-US" altLang="zh-CN" sz="2800" dirty="0" err="1"/>
              <a:t>i</a:t>
            </a:r>
            <a:r>
              <a:rPr lang="en-US" altLang="zh-CN" sz="2800" dirty="0"/>
              <a:t> = i+1</a:t>
            </a:r>
            <a:r>
              <a:rPr lang="zh-CN" altLang="zh-CN" sz="2800" dirty="0"/>
              <a:t>操作。</a:t>
            </a:r>
          </a:p>
          <a:p>
            <a:pPr marL="0" indent="0">
              <a:buNone/>
            </a:pPr>
            <a:r>
              <a:rPr lang="en-US" altLang="zh-CN" sz="2800" dirty="0" smtClean="0">
                <a:sym typeface="宋体" panose="02010600030101010101" pitchFamily="2" charset="-122"/>
              </a:rPr>
              <a:t>(4) </a:t>
            </a:r>
            <a:r>
              <a:rPr lang="en-US" altLang="zh-CN" sz="2800" dirty="0" err="1" smtClean="0"/>
              <a:t>goto</a:t>
            </a:r>
            <a:r>
              <a:rPr lang="zh-CN" altLang="zh-CN" sz="2800" dirty="0"/>
              <a:t>指令跳转到</a:t>
            </a:r>
            <a:r>
              <a:rPr lang="en-US" altLang="zh-CN" sz="2800" dirty="0"/>
              <a:t>L1</a:t>
            </a:r>
            <a:r>
              <a:rPr lang="zh-CN" altLang="zh-CN" sz="2800" dirty="0"/>
              <a:t>处，依次执行步骤</a:t>
            </a:r>
            <a:r>
              <a:rPr lang="en-US" altLang="zh-CN" sz="2800" dirty="0">
                <a:sym typeface="宋体" panose="02010600030101010101" pitchFamily="2" charset="-122"/>
              </a:rPr>
              <a:t>②③</a:t>
            </a:r>
            <a:r>
              <a:rPr lang="zh-CN" altLang="zh-CN" sz="2800" dirty="0"/>
              <a:t>。</a:t>
            </a:r>
          </a:p>
          <a:p>
            <a:pPr marL="0" indent="0">
              <a:buNone/>
            </a:pPr>
            <a:r>
              <a:rPr lang="en-US" altLang="zh-CN" sz="2800" dirty="0" smtClean="0">
                <a:sym typeface="宋体" panose="02010600030101010101" pitchFamily="2" charset="-122"/>
              </a:rPr>
              <a:t>(5) </a:t>
            </a:r>
            <a:r>
              <a:rPr lang="zh-CN" altLang="zh-CN" sz="2800" dirty="0" smtClean="0"/>
              <a:t>重复</a:t>
            </a:r>
            <a:r>
              <a:rPr lang="en-US" altLang="zh-CN" sz="2800" dirty="0" smtClean="0">
                <a:sym typeface="宋体" panose="02010600030101010101" pitchFamily="2" charset="-122"/>
              </a:rPr>
              <a:t>(2)(3)(4)</a:t>
            </a:r>
            <a:r>
              <a:rPr lang="zh-CN" altLang="zh-CN" sz="2800" dirty="0" smtClean="0"/>
              <a:t>步</a:t>
            </a:r>
            <a:r>
              <a:rPr lang="zh-CN" altLang="zh-CN" sz="2800" dirty="0"/>
              <a:t>，直至</a:t>
            </a:r>
            <a:r>
              <a:rPr lang="en-US" altLang="zh-CN" sz="2800" dirty="0"/>
              <a:t>a</a:t>
            </a:r>
            <a:r>
              <a:rPr lang="zh-CN" altLang="zh-CN" sz="2800" dirty="0"/>
              <a:t>大于</a:t>
            </a:r>
            <a:r>
              <a:rPr lang="en-US" altLang="zh-CN" sz="2800" dirty="0"/>
              <a:t>100</a:t>
            </a:r>
            <a:r>
              <a:rPr lang="zh-CN" altLang="zh-CN" sz="2800" dirty="0"/>
              <a:t>，通过判断循环结束的</a:t>
            </a:r>
            <a:r>
              <a:rPr lang="en-US" altLang="zh-CN" sz="2800" dirty="0" err="1"/>
              <a:t>slt</a:t>
            </a:r>
            <a:r>
              <a:rPr lang="zh-CN" altLang="zh-CN" sz="2800" dirty="0"/>
              <a:t>和</a:t>
            </a:r>
            <a:r>
              <a:rPr lang="en-US" altLang="zh-CN" sz="2800" dirty="0" err="1"/>
              <a:t>beqz</a:t>
            </a:r>
            <a:r>
              <a:rPr lang="zh-CN" altLang="zh-CN" sz="2800" dirty="0"/>
              <a:t>指令跳转到</a:t>
            </a:r>
            <a:r>
              <a:rPr lang="en-US" altLang="zh-CN" sz="2800" dirty="0"/>
              <a:t>L2</a:t>
            </a:r>
            <a:r>
              <a:rPr lang="zh-CN" altLang="zh-CN" sz="2800" dirty="0"/>
              <a:t>处，输出结果</a:t>
            </a:r>
            <a:r>
              <a:rPr lang="en-US" altLang="zh-CN" sz="2800" dirty="0" err="1"/>
              <a:t>i</a:t>
            </a:r>
            <a:r>
              <a:rPr lang="zh-CN" altLang="zh-CN" sz="2800" dirty="0"/>
              <a:t>和</a:t>
            </a:r>
            <a:r>
              <a:rPr lang="en-US" altLang="zh-CN" sz="2800" dirty="0"/>
              <a:t>a</a:t>
            </a:r>
            <a:r>
              <a:rPr lang="zh-CN" altLang="zh-CN" sz="2800" dirty="0"/>
              <a:t>。</a:t>
            </a:r>
          </a:p>
          <a:p>
            <a:pPr marL="0" indent="0">
              <a:buNone/>
            </a:pPr>
            <a:endParaRPr lang="zh-CN" altLang="zh-CN" sz="2600" dirty="0"/>
          </a:p>
        </p:txBody>
      </p:sp>
    </p:spTree>
    <p:extLst>
      <p:ext uri="{BB962C8B-B14F-4D97-AF65-F5344CB8AC3E}">
        <p14:creationId xmlns:p14="http://schemas.microsoft.com/office/powerpoint/2010/main" val="41409988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31</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609600" y="748061"/>
            <a:ext cx="11307531" cy="737839"/>
          </a:xfrm>
        </p:spPr>
        <p:txBody>
          <a:bodyPr>
            <a:noAutofit/>
          </a:bodyPr>
          <a:lstStyle/>
          <a:p>
            <a:pPr marL="0" lvl="0" indent="0">
              <a:buNone/>
            </a:pPr>
            <a:r>
              <a:rPr lang="zh-CN" altLang="en-US" b="1" dirty="0" smtClean="0"/>
              <a:t>程序例四：两个数做乘法运算</a:t>
            </a:r>
            <a:endParaRPr lang="zh-CN" altLang="zh-CN" b="1" dirty="0"/>
          </a:p>
        </p:txBody>
      </p:sp>
      <p:cxnSp>
        <p:nvCxnSpPr>
          <p:cNvPr id="12" name="直接连接符 11"/>
          <p:cNvCxnSpPr/>
          <p:nvPr/>
        </p:nvCxnSpPr>
        <p:spPr>
          <a:xfrm>
            <a:off x="5799523" y="1430967"/>
            <a:ext cx="41878" cy="48783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内容占位符 5">
            <a:extLst>
              <a:ext uri="{FF2B5EF4-FFF2-40B4-BE49-F238E27FC236}">
                <a16:creationId xmlns:a16="http://schemas.microsoft.com/office/drawing/2014/main" id="{136A330A-CD4B-47C3-A12B-21B5ABECB724}"/>
              </a:ext>
            </a:extLst>
          </p:cNvPr>
          <p:cNvSpPr txBox="1">
            <a:spLocks/>
          </p:cNvSpPr>
          <p:nvPr/>
        </p:nvSpPr>
        <p:spPr>
          <a:xfrm>
            <a:off x="762000" y="1485900"/>
            <a:ext cx="4906062" cy="4878354"/>
          </a:xfrm>
          <a:prstGeom prst="rect">
            <a:avLst/>
          </a:prstGeom>
        </p:spPr>
        <p:txBody>
          <a:bodyPr vert="horz" lIns="91440" tIns="45720" rIns="91440" bIns="45720" rtlCol="0">
            <a:normAutofit lnSpcReduction="10000"/>
          </a:bodyPr>
          <a:lstStyle>
            <a:lvl1pPr marL="514350" indent="-514350" algn="l" defTabSz="914400" rtl="0" eaLnBrk="1" latinLnBrk="0" hangingPunct="1">
              <a:lnSpc>
                <a:spcPct val="150000"/>
              </a:lnSpc>
              <a:spcBef>
                <a:spcPct val="20000"/>
              </a:spcBef>
              <a:buFont typeface="+mj-lt"/>
              <a:buAutoNum type="arabicPeriod"/>
              <a:defRPr sz="2400" kern="1200" baseline="0">
                <a:solidFill>
                  <a:schemeClr val="tx1"/>
                </a:solidFill>
                <a:latin typeface="Times New Roman" panose="02020603050405020304" pitchFamily="18" charset="0"/>
                <a:ea typeface="+mn-ea"/>
                <a:cs typeface="+mn-cs"/>
              </a:defRPr>
            </a:lvl1pPr>
            <a:lvl2pPr marL="742950" indent="0" algn="l" defTabSz="914400" rtl="0" eaLnBrk="1" latinLnBrk="0" hangingPunct="1">
              <a:spcBef>
                <a:spcPct val="20000"/>
              </a:spcBef>
              <a:buFontTx/>
              <a:buNone/>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dirty="0" smtClean="0"/>
              <a:t>1.  move </a:t>
            </a:r>
            <a:r>
              <a:rPr lang="en-US" altLang="zh-CN" dirty="0"/>
              <a:t>R1,4      #a = 4</a:t>
            </a:r>
            <a:endParaRPr lang="zh-CN" altLang="zh-CN" dirty="0"/>
          </a:p>
          <a:p>
            <a:pPr marL="0" indent="0">
              <a:buNone/>
            </a:pPr>
            <a:r>
              <a:rPr lang="en-US" altLang="zh-CN" dirty="0" smtClean="0"/>
              <a:t>2.  move </a:t>
            </a:r>
            <a:r>
              <a:rPr lang="en-US" altLang="zh-CN" dirty="0"/>
              <a:t>R2,8      #b = 8</a:t>
            </a:r>
            <a:endParaRPr lang="zh-CN" altLang="zh-CN" dirty="0"/>
          </a:p>
          <a:p>
            <a:pPr marL="0" indent="0">
              <a:buNone/>
            </a:pPr>
            <a:r>
              <a:rPr lang="en-US" altLang="zh-CN" dirty="0" smtClean="0"/>
              <a:t>3.  move </a:t>
            </a:r>
            <a:r>
              <a:rPr lang="en-US" altLang="zh-CN" dirty="0"/>
              <a:t>R4,0      #</a:t>
            </a:r>
            <a:r>
              <a:rPr lang="zh-CN" altLang="zh-CN" dirty="0"/>
              <a:t>设置最终结果的初值为</a:t>
            </a:r>
            <a:r>
              <a:rPr lang="en-US" altLang="zh-CN" dirty="0"/>
              <a:t>0</a:t>
            </a:r>
            <a:r>
              <a:rPr lang="zh-CN" altLang="zh-CN" dirty="0"/>
              <a:t>，</a:t>
            </a:r>
            <a:r>
              <a:rPr lang="en-US" altLang="zh-CN" dirty="0"/>
              <a:t>c</a:t>
            </a:r>
            <a:endParaRPr lang="zh-CN" altLang="zh-CN" dirty="0"/>
          </a:p>
          <a:p>
            <a:pPr marL="0" indent="0">
              <a:buNone/>
            </a:pPr>
            <a:r>
              <a:rPr lang="en-US" altLang="zh-CN" dirty="0" smtClean="0"/>
              <a:t>4.  L1</a:t>
            </a:r>
            <a:r>
              <a:rPr lang="en-US" altLang="zh-CN" dirty="0"/>
              <a:t>:            </a:t>
            </a:r>
            <a:endParaRPr lang="zh-CN" altLang="zh-CN" dirty="0"/>
          </a:p>
          <a:p>
            <a:pPr marL="0" indent="0">
              <a:buNone/>
            </a:pPr>
            <a:r>
              <a:rPr lang="en-US" altLang="zh-CN" dirty="0" smtClean="0"/>
              <a:t>5.  and </a:t>
            </a:r>
            <a:r>
              <a:rPr lang="en-US" altLang="zh-CN" dirty="0"/>
              <a:t>R3,R2,1     </a:t>
            </a:r>
            <a:endParaRPr lang="zh-CN" altLang="zh-CN" dirty="0"/>
          </a:p>
          <a:p>
            <a:pPr marL="0" indent="0">
              <a:buNone/>
            </a:pPr>
            <a:r>
              <a:rPr lang="en-US" altLang="zh-CN" dirty="0" smtClean="0"/>
              <a:t>6.  </a:t>
            </a:r>
            <a:r>
              <a:rPr lang="en-US" altLang="zh-CN" dirty="0" err="1" smtClean="0"/>
              <a:t>beqz</a:t>
            </a:r>
            <a:r>
              <a:rPr lang="en-US" altLang="zh-CN" dirty="0" smtClean="0"/>
              <a:t> </a:t>
            </a:r>
            <a:r>
              <a:rPr lang="en-US" altLang="zh-CN" dirty="0"/>
              <a:t>R3,L2     </a:t>
            </a:r>
            <a:endParaRPr lang="zh-CN" altLang="zh-CN" dirty="0"/>
          </a:p>
          <a:p>
            <a:pPr marL="0" indent="0">
              <a:buNone/>
            </a:pPr>
            <a:r>
              <a:rPr lang="en-US" altLang="zh-CN" dirty="0" smtClean="0"/>
              <a:t>7.  add </a:t>
            </a:r>
            <a:r>
              <a:rPr lang="en-US" altLang="zh-CN" dirty="0"/>
              <a:t>R4,R4,R1 </a:t>
            </a:r>
            <a:endParaRPr lang="zh-CN" altLang="zh-CN" dirty="0"/>
          </a:p>
        </p:txBody>
      </p:sp>
      <p:sp>
        <p:nvSpPr>
          <p:cNvPr id="13" name="内容占位符 5">
            <a:extLst>
              <a:ext uri="{FF2B5EF4-FFF2-40B4-BE49-F238E27FC236}">
                <a16:creationId xmlns:a16="http://schemas.microsoft.com/office/drawing/2014/main" id="{B11506DF-0F34-4CCA-AE54-190FA2BFB99C}"/>
              </a:ext>
            </a:extLst>
          </p:cNvPr>
          <p:cNvSpPr txBox="1">
            <a:spLocks/>
          </p:cNvSpPr>
          <p:nvPr/>
        </p:nvSpPr>
        <p:spPr>
          <a:xfrm>
            <a:off x="6273800" y="1485900"/>
            <a:ext cx="4854987" cy="4878354"/>
          </a:xfrm>
          <a:prstGeom prst="rect">
            <a:avLst/>
          </a:prstGeom>
        </p:spPr>
        <p:txBody>
          <a:bodyPr vert="horz" lIns="91440" tIns="45720" rIns="91440" bIns="45720" rtlCol="0">
            <a:normAutofit/>
          </a:bodyPr>
          <a:lstStyle>
            <a:lvl1pPr marL="514350" indent="-514350" algn="l" defTabSz="914400" rtl="0" eaLnBrk="1" latinLnBrk="0" hangingPunct="1">
              <a:lnSpc>
                <a:spcPct val="150000"/>
              </a:lnSpc>
              <a:spcBef>
                <a:spcPct val="20000"/>
              </a:spcBef>
              <a:buFont typeface="+mj-lt"/>
              <a:buAutoNum type="arabicPeriod"/>
              <a:defRPr sz="2400" kern="1200" baseline="0">
                <a:solidFill>
                  <a:schemeClr val="tx1"/>
                </a:solidFill>
                <a:latin typeface="Times New Roman" panose="02020603050405020304" pitchFamily="18" charset="0"/>
                <a:ea typeface="+mn-ea"/>
                <a:cs typeface="+mn-cs"/>
              </a:defRPr>
            </a:lvl1pPr>
            <a:lvl2pPr marL="742950" indent="0" algn="l" defTabSz="914400" rtl="0" eaLnBrk="1" latinLnBrk="0" hangingPunct="1">
              <a:spcBef>
                <a:spcPct val="20000"/>
              </a:spcBef>
              <a:buFontTx/>
              <a:buNone/>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dirty="0" smtClean="0"/>
              <a:t>8.   L2</a:t>
            </a:r>
            <a:r>
              <a:rPr lang="en-US" altLang="zh-CN" dirty="0"/>
              <a:t>:            </a:t>
            </a:r>
            <a:endParaRPr lang="zh-CN" altLang="zh-CN" dirty="0"/>
          </a:p>
          <a:p>
            <a:pPr marL="0" indent="0">
              <a:buNone/>
            </a:pPr>
            <a:r>
              <a:rPr lang="en-US" altLang="zh-CN" dirty="0" smtClean="0"/>
              <a:t>9.   </a:t>
            </a:r>
            <a:r>
              <a:rPr lang="en-US" altLang="zh-CN" dirty="0" err="1" smtClean="0"/>
              <a:t>shiftr</a:t>
            </a:r>
            <a:r>
              <a:rPr lang="en-US" altLang="zh-CN" dirty="0" smtClean="0"/>
              <a:t> </a:t>
            </a:r>
            <a:r>
              <a:rPr lang="en-US" altLang="zh-CN" dirty="0"/>
              <a:t>R2,R2,1   </a:t>
            </a:r>
            <a:endParaRPr lang="zh-CN" altLang="zh-CN" dirty="0"/>
          </a:p>
          <a:p>
            <a:pPr marL="0" indent="0">
              <a:buNone/>
            </a:pPr>
            <a:r>
              <a:rPr lang="en-US" altLang="zh-CN" dirty="0" smtClean="0"/>
              <a:t>10. </a:t>
            </a:r>
            <a:r>
              <a:rPr lang="en-US" altLang="zh-CN" dirty="0" err="1" smtClean="0"/>
              <a:t>shiftl</a:t>
            </a:r>
            <a:r>
              <a:rPr lang="en-US" altLang="zh-CN" dirty="0" smtClean="0"/>
              <a:t> </a:t>
            </a:r>
            <a:r>
              <a:rPr lang="en-US" altLang="zh-CN" dirty="0"/>
              <a:t>R1,R1,1    </a:t>
            </a:r>
            <a:endParaRPr lang="zh-CN" altLang="zh-CN" dirty="0"/>
          </a:p>
          <a:p>
            <a:pPr marL="0" indent="0">
              <a:buNone/>
            </a:pPr>
            <a:r>
              <a:rPr lang="en-US" altLang="zh-CN" dirty="0" smtClean="0"/>
              <a:t>11.  </a:t>
            </a:r>
            <a:r>
              <a:rPr lang="en-US" altLang="zh-CN" dirty="0" err="1" smtClean="0"/>
              <a:t>sle</a:t>
            </a:r>
            <a:r>
              <a:rPr lang="en-US" altLang="zh-CN" dirty="0" smtClean="0"/>
              <a:t> </a:t>
            </a:r>
            <a:r>
              <a:rPr lang="en-US" altLang="zh-CN" dirty="0"/>
              <a:t>R5,R2,0     </a:t>
            </a:r>
            <a:endParaRPr lang="zh-CN" altLang="zh-CN" dirty="0"/>
          </a:p>
          <a:p>
            <a:pPr marL="0" indent="0">
              <a:buNone/>
            </a:pPr>
            <a:r>
              <a:rPr lang="en-US" altLang="zh-CN" dirty="0" smtClean="0"/>
              <a:t>12.  </a:t>
            </a:r>
            <a:r>
              <a:rPr lang="en-US" altLang="zh-CN" dirty="0" err="1" smtClean="0"/>
              <a:t>beqz</a:t>
            </a:r>
            <a:r>
              <a:rPr lang="en-US" altLang="zh-CN" dirty="0" smtClean="0"/>
              <a:t> </a:t>
            </a:r>
            <a:r>
              <a:rPr lang="en-US" altLang="zh-CN" dirty="0"/>
              <a:t>R5,L1    </a:t>
            </a:r>
            <a:endParaRPr lang="zh-CN" altLang="zh-CN" dirty="0"/>
          </a:p>
          <a:p>
            <a:pPr marL="0" indent="0">
              <a:buNone/>
            </a:pPr>
            <a:r>
              <a:rPr lang="en-US" altLang="zh-CN" dirty="0" smtClean="0"/>
              <a:t>13.  _</a:t>
            </a:r>
            <a:r>
              <a:rPr lang="en-US" altLang="zh-CN" dirty="0" err="1" smtClean="0"/>
              <a:t>pr</a:t>
            </a:r>
            <a:r>
              <a:rPr lang="en-US" altLang="zh-CN" dirty="0" smtClean="0"/>
              <a:t> </a:t>
            </a:r>
            <a:r>
              <a:rPr lang="en-US" altLang="zh-CN" dirty="0"/>
              <a:t>R4 </a:t>
            </a: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50000"/>
              </a:lnSpc>
              <a:spcBef>
                <a:spcPct val="20000"/>
              </a:spcBef>
              <a:spcAft>
                <a:spcPts val="0"/>
              </a:spcAft>
              <a:buClrTx/>
              <a:buSzTx/>
              <a:buFont typeface="+mj-lt"/>
              <a:buNone/>
              <a:tabLst/>
              <a:defRPr/>
            </a:pP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531617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32</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825500" y="723901"/>
            <a:ext cx="10359065" cy="5402264"/>
          </a:xfrm>
        </p:spPr>
        <p:txBody>
          <a:bodyPr>
            <a:normAutofit/>
          </a:bodyPr>
          <a:lstStyle/>
          <a:p>
            <a:pPr marL="0" indent="0">
              <a:buNone/>
            </a:pPr>
            <a:r>
              <a:rPr lang="zh-CN" altLang="en-US" dirty="0">
                <a:solidFill>
                  <a:srgbClr val="C00000"/>
                </a:solidFill>
              </a:rPr>
              <a:t>该示例是对两个数做乘法运算，其中有三条新的指令（</a:t>
            </a:r>
            <a:r>
              <a:rPr lang="en-US" altLang="zh-CN" dirty="0">
                <a:solidFill>
                  <a:srgbClr val="C00000"/>
                </a:solidFill>
              </a:rPr>
              <a:t>and</a:t>
            </a:r>
            <a:r>
              <a:rPr lang="zh-CN" altLang="en-US" dirty="0">
                <a:solidFill>
                  <a:srgbClr val="C00000"/>
                </a:solidFill>
              </a:rPr>
              <a:t>、</a:t>
            </a:r>
            <a:r>
              <a:rPr lang="en-US" altLang="zh-CN" dirty="0" err="1">
                <a:solidFill>
                  <a:srgbClr val="C00000"/>
                </a:solidFill>
              </a:rPr>
              <a:t>shiftr</a:t>
            </a:r>
            <a:r>
              <a:rPr lang="zh-CN" altLang="en-US" dirty="0">
                <a:solidFill>
                  <a:srgbClr val="C00000"/>
                </a:solidFill>
              </a:rPr>
              <a:t>、</a:t>
            </a:r>
            <a:r>
              <a:rPr lang="en-US" altLang="zh-CN" dirty="0" err="1">
                <a:solidFill>
                  <a:srgbClr val="C00000"/>
                </a:solidFill>
              </a:rPr>
              <a:t>shiftl</a:t>
            </a:r>
            <a:r>
              <a:rPr lang="zh-CN" altLang="en-US" dirty="0">
                <a:solidFill>
                  <a:srgbClr val="C00000"/>
                </a:solidFill>
              </a:rPr>
              <a:t>）我们在前边的例子中没有遇到过，它们均是对位操作的指令</a:t>
            </a:r>
            <a:r>
              <a:rPr lang="zh-CN" altLang="en-US" dirty="0" smtClean="0">
                <a:solidFill>
                  <a:srgbClr val="C00000"/>
                </a:solidFill>
              </a:rPr>
              <a:t>，计算过程如下</a:t>
            </a:r>
            <a:r>
              <a:rPr lang="zh-CN" altLang="en-US" sz="2800" dirty="0" smtClean="0">
                <a:solidFill>
                  <a:srgbClr val="C00000"/>
                </a:solidFill>
              </a:rPr>
              <a:t>：</a:t>
            </a:r>
            <a:endParaRPr lang="zh-CN" altLang="zh-CN" sz="2800" dirty="0">
              <a:solidFill>
                <a:srgbClr val="C00000"/>
              </a:solidFill>
            </a:endParaRPr>
          </a:p>
          <a:p>
            <a:pPr marL="0" indent="0">
              <a:buNone/>
            </a:pPr>
            <a:r>
              <a:rPr lang="en-US" altLang="zh-CN" dirty="0" smtClean="0">
                <a:sym typeface="宋体" panose="02010600030101010101" pitchFamily="2" charset="-122"/>
              </a:rPr>
              <a:t>(1) </a:t>
            </a:r>
            <a:r>
              <a:rPr lang="zh-CN" altLang="zh-CN" dirty="0" smtClean="0"/>
              <a:t>计算</a:t>
            </a:r>
            <a:r>
              <a:rPr lang="zh-CN" altLang="zh-CN" dirty="0"/>
              <a:t>两个数的乘法，首先需要有被乘数和乘数，同时还需要有变量来存储乘积，所以这里使用三条</a:t>
            </a:r>
            <a:r>
              <a:rPr lang="en-US" altLang="zh-CN" dirty="0"/>
              <a:t>move</a:t>
            </a:r>
            <a:r>
              <a:rPr lang="zh-CN" altLang="zh-CN" dirty="0"/>
              <a:t>指令分别对被乘数、乘数和乘积进行赋值，乘积的初始值为</a:t>
            </a:r>
            <a:r>
              <a:rPr lang="en-US" altLang="zh-CN" dirty="0"/>
              <a:t>0</a:t>
            </a:r>
            <a:r>
              <a:rPr lang="zh-CN" altLang="zh-CN" dirty="0" smtClean="0"/>
              <a:t>。</a:t>
            </a:r>
            <a:endParaRPr lang="en-US" altLang="zh-CN" dirty="0" smtClean="0"/>
          </a:p>
          <a:p>
            <a:pPr marL="0" indent="0">
              <a:buNone/>
            </a:pPr>
            <a:r>
              <a:rPr lang="en-US" altLang="zh-CN" dirty="0" smtClean="0">
                <a:sym typeface="宋体" panose="02010600030101010101" pitchFamily="2" charset="-122"/>
              </a:rPr>
              <a:t>(2)</a:t>
            </a:r>
            <a:r>
              <a:rPr lang="zh-CN" altLang="zh-CN" dirty="0" smtClean="0"/>
              <a:t>计算</a:t>
            </a:r>
            <a:r>
              <a:rPr lang="zh-CN" altLang="zh-CN" dirty="0"/>
              <a:t>乘法是由基本的二进制加法和移位操作进行的，对乘数的从低到高的每一位进行判断是</a:t>
            </a:r>
            <a:r>
              <a:rPr lang="en-US" altLang="zh-CN" dirty="0"/>
              <a:t>0</a:t>
            </a:r>
            <a:r>
              <a:rPr lang="zh-CN" altLang="zh-CN" dirty="0"/>
              <a:t>还是</a:t>
            </a:r>
            <a:r>
              <a:rPr lang="en-US" altLang="zh-CN" dirty="0"/>
              <a:t>1</a:t>
            </a:r>
            <a:r>
              <a:rPr lang="zh-CN" altLang="zh-CN" dirty="0" smtClean="0"/>
              <a:t>。</a:t>
            </a:r>
            <a:endParaRPr lang="en-US" altLang="zh-CN" dirty="0" smtClean="0"/>
          </a:p>
          <a:p>
            <a:pPr marL="342900" indent="-342900">
              <a:buFont typeface="Wingdings" panose="05000000000000000000" pitchFamily="2" charset="2"/>
              <a:buChar char="Ø"/>
            </a:pPr>
            <a:r>
              <a:rPr lang="zh-CN" altLang="zh-CN" dirty="0" smtClean="0"/>
              <a:t>判断</a:t>
            </a:r>
            <a:r>
              <a:rPr lang="zh-CN" altLang="zh-CN" dirty="0"/>
              <a:t>前需要将乘数和</a:t>
            </a:r>
            <a:r>
              <a:rPr lang="en-US" altLang="zh-CN" dirty="0"/>
              <a:t>1</a:t>
            </a:r>
            <a:r>
              <a:rPr lang="zh-CN" altLang="zh-CN" dirty="0"/>
              <a:t>进行按位与操作获得此时乘数的低位的</a:t>
            </a:r>
            <a:r>
              <a:rPr lang="zh-CN" altLang="zh-CN" dirty="0" smtClean="0"/>
              <a:t>值</a:t>
            </a:r>
            <a:endParaRPr lang="en-US" altLang="zh-CN" dirty="0" smtClean="0"/>
          </a:p>
          <a:p>
            <a:pPr marL="0" indent="0">
              <a:buNone/>
            </a:pPr>
            <a:endParaRPr lang="zh-CN" altLang="zh-CN" sz="2600" dirty="0"/>
          </a:p>
        </p:txBody>
      </p:sp>
    </p:spTree>
    <p:extLst>
      <p:ext uri="{BB962C8B-B14F-4D97-AF65-F5344CB8AC3E}">
        <p14:creationId xmlns:p14="http://schemas.microsoft.com/office/powerpoint/2010/main" val="4472991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33</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825500" y="723901"/>
            <a:ext cx="10359065" cy="5402264"/>
          </a:xfrm>
        </p:spPr>
        <p:txBody>
          <a:bodyPr>
            <a:normAutofit fontScale="85000" lnSpcReduction="20000"/>
          </a:bodyPr>
          <a:lstStyle/>
          <a:p>
            <a:pPr marL="342900" indent="-342900">
              <a:buFont typeface="Wingdings" panose="05000000000000000000" pitchFamily="2" charset="2"/>
              <a:buChar char="Ø"/>
            </a:pPr>
            <a:r>
              <a:rPr lang="zh-CN" altLang="zh-CN" sz="2800" dirty="0"/>
              <a:t>使用指令“</a:t>
            </a:r>
            <a:r>
              <a:rPr lang="en-US" altLang="zh-CN" sz="2800" dirty="0">
                <a:solidFill>
                  <a:srgbClr val="FF0000"/>
                </a:solidFill>
              </a:rPr>
              <a:t>and R3,R2,1</a:t>
            </a:r>
            <a:r>
              <a:rPr lang="zh-CN" altLang="zh-CN" sz="2800" dirty="0"/>
              <a:t>”，它是将后两个操作数进行按位与操作，并将结果赋值给第一个操作数，该指令有两种格式：</a:t>
            </a:r>
            <a:r>
              <a:rPr lang="en-US" altLang="zh-CN" sz="2800" dirty="0">
                <a:sym typeface="宋体" panose="02010600030101010101" pitchFamily="2" charset="-122"/>
              </a:rPr>
              <a:t>①</a:t>
            </a:r>
            <a:r>
              <a:rPr lang="en-US" altLang="zh-CN" sz="2800" dirty="0"/>
              <a:t>and </a:t>
            </a:r>
            <a:r>
              <a:rPr lang="en-US" altLang="zh-CN" sz="2800" dirty="0" smtClean="0"/>
              <a:t>R3,R2,R1 </a:t>
            </a:r>
            <a:r>
              <a:rPr lang="en-US" altLang="zh-CN" sz="2800" dirty="0">
                <a:sym typeface="宋体" panose="02010600030101010101" pitchFamily="2" charset="-122"/>
              </a:rPr>
              <a:t>②</a:t>
            </a:r>
            <a:r>
              <a:rPr lang="en-US" altLang="zh-CN" sz="2800" dirty="0"/>
              <a:t>and R2,R1,constant</a:t>
            </a:r>
            <a:r>
              <a:rPr lang="zh-CN" altLang="zh-CN" sz="2800" dirty="0"/>
              <a:t>。</a:t>
            </a:r>
            <a:endParaRPr lang="en-US" altLang="zh-CN" sz="2800" dirty="0"/>
          </a:p>
          <a:p>
            <a:pPr marL="342900" indent="-342900">
              <a:buFont typeface="Wingdings" panose="05000000000000000000" pitchFamily="2" charset="2"/>
              <a:buChar char="Ø"/>
            </a:pPr>
            <a:r>
              <a:rPr lang="zh-CN" altLang="zh-CN" sz="2800" dirty="0"/>
              <a:t>该示例中使用的是格式</a:t>
            </a:r>
            <a:r>
              <a:rPr lang="en-US" altLang="zh-CN" sz="2800" dirty="0">
                <a:sym typeface="宋体" panose="02010600030101010101" pitchFamily="2" charset="-122"/>
              </a:rPr>
              <a:t>①</a:t>
            </a:r>
            <a:r>
              <a:rPr lang="zh-CN" altLang="zh-CN" sz="2800" dirty="0" smtClean="0"/>
              <a:t>。</a:t>
            </a:r>
            <a:endParaRPr lang="en-US" altLang="zh-CN" sz="2800" dirty="0" smtClean="0"/>
          </a:p>
          <a:p>
            <a:pPr marL="342900" indent="-342900">
              <a:buFont typeface="Wingdings" panose="05000000000000000000" pitchFamily="2" charset="2"/>
              <a:buChar char="Ø"/>
            </a:pPr>
            <a:r>
              <a:rPr lang="zh-CN" altLang="zh-CN" sz="2800" dirty="0" smtClean="0"/>
              <a:t>使用</a:t>
            </a:r>
            <a:r>
              <a:rPr lang="zh-CN" altLang="zh-CN" sz="2800" dirty="0"/>
              <a:t>指令“</a:t>
            </a:r>
            <a:r>
              <a:rPr lang="en-US" altLang="zh-CN" sz="2800" dirty="0"/>
              <a:t>and R3,R2,1</a:t>
            </a:r>
            <a:r>
              <a:rPr lang="zh-CN" altLang="zh-CN" sz="2800" dirty="0"/>
              <a:t>”，它是将后两个操作数进行按位与操作，并将结果赋值给第一个操作数，该指令有两种格式：</a:t>
            </a:r>
            <a:r>
              <a:rPr lang="en-US" altLang="zh-CN" sz="2800" dirty="0">
                <a:sym typeface="宋体" panose="02010600030101010101" pitchFamily="2" charset="-122"/>
              </a:rPr>
              <a:t>①</a:t>
            </a:r>
            <a:r>
              <a:rPr lang="en-US" altLang="zh-CN" sz="2800" dirty="0"/>
              <a:t>and R3,R2,R1 </a:t>
            </a:r>
            <a:r>
              <a:rPr lang="en-US" altLang="zh-CN" sz="2800" dirty="0">
                <a:sym typeface="宋体" panose="02010600030101010101" pitchFamily="2" charset="-122"/>
              </a:rPr>
              <a:t>②</a:t>
            </a:r>
            <a:r>
              <a:rPr lang="en-US" altLang="zh-CN" sz="2800" dirty="0"/>
              <a:t>and R2,R1,constant</a:t>
            </a:r>
            <a:r>
              <a:rPr lang="zh-CN" altLang="zh-CN" sz="2800" dirty="0"/>
              <a:t>。</a:t>
            </a:r>
            <a:endParaRPr lang="en-US" altLang="zh-CN" sz="2800" dirty="0"/>
          </a:p>
          <a:p>
            <a:pPr marL="342900" indent="-342900">
              <a:buFont typeface="Wingdings" panose="05000000000000000000" pitchFamily="2" charset="2"/>
              <a:buChar char="Ø"/>
            </a:pPr>
            <a:r>
              <a:rPr lang="zh-CN" altLang="zh-CN" sz="2800" dirty="0"/>
              <a:t>该示例中使用的是格式</a:t>
            </a:r>
            <a:r>
              <a:rPr lang="en-US" altLang="zh-CN" sz="2800" dirty="0">
                <a:sym typeface="宋体" panose="02010600030101010101" pitchFamily="2" charset="-122"/>
              </a:rPr>
              <a:t>①</a:t>
            </a:r>
            <a:r>
              <a:rPr lang="zh-CN" altLang="zh-CN" sz="2800" dirty="0" smtClean="0"/>
              <a:t>。</a:t>
            </a:r>
            <a:endParaRPr lang="en-US" altLang="zh-CN" sz="2800" dirty="0" smtClean="0"/>
          </a:p>
          <a:p>
            <a:pPr marL="342900" indent="-342900">
              <a:buFont typeface="Wingdings" panose="05000000000000000000" pitchFamily="2" charset="2"/>
              <a:buChar char="Ø"/>
            </a:pPr>
            <a:r>
              <a:rPr lang="zh-CN" altLang="zh-CN" sz="2800" dirty="0"/>
              <a:t>另：对应的还有</a:t>
            </a:r>
            <a:r>
              <a:rPr lang="en-US" altLang="zh-CN" sz="2800" dirty="0">
                <a:solidFill>
                  <a:srgbClr val="FF0000"/>
                </a:solidFill>
              </a:rPr>
              <a:t>or</a:t>
            </a:r>
            <a:r>
              <a:rPr lang="zh-CN" altLang="zh-CN" sz="2800" dirty="0">
                <a:solidFill>
                  <a:srgbClr val="FF0000"/>
                </a:solidFill>
              </a:rPr>
              <a:t>、</a:t>
            </a:r>
            <a:r>
              <a:rPr lang="en-US" altLang="zh-CN" sz="2800" dirty="0" err="1">
                <a:solidFill>
                  <a:srgbClr val="FF0000"/>
                </a:solidFill>
              </a:rPr>
              <a:t>xor</a:t>
            </a:r>
            <a:r>
              <a:rPr lang="zh-CN" altLang="zh-CN" sz="2800" dirty="0"/>
              <a:t>指令，分别是按位或、按位异或操作，与</a:t>
            </a:r>
            <a:r>
              <a:rPr lang="en-US" altLang="zh-CN" sz="2800" dirty="0"/>
              <a:t>and</a:t>
            </a:r>
            <a:r>
              <a:rPr lang="zh-CN" altLang="zh-CN" sz="2800" dirty="0"/>
              <a:t>指令的用法完全相同。</a:t>
            </a:r>
          </a:p>
          <a:p>
            <a:pPr marL="342900" indent="-342900">
              <a:buFont typeface="Wingdings" panose="05000000000000000000" pitchFamily="2" charset="2"/>
              <a:buChar char="Ø"/>
            </a:pPr>
            <a:endParaRPr lang="zh-CN" altLang="zh-CN" sz="2800" dirty="0"/>
          </a:p>
          <a:p>
            <a:pPr marL="0" indent="0">
              <a:buNone/>
            </a:pPr>
            <a:endParaRPr lang="zh-CN" altLang="zh-CN" sz="2600" dirty="0"/>
          </a:p>
        </p:txBody>
      </p:sp>
    </p:spTree>
    <p:extLst>
      <p:ext uri="{BB962C8B-B14F-4D97-AF65-F5344CB8AC3E}">
        <p14:creationId xmlns:p14="http://schemas.microsoft.com/office/powerpoint/2010/main" val="17173973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34</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825500" y="723901"/>
            <a:ext cx="10359065" cy="5402264"/>
          </a:xfrm>
        </p:spPr>
        <p:txBody>
          <a:bodyPr>
            <a:normAutofit/>
          </a:bodyPr>
          <a:lstStyle/>
          <a:p>
            <a:pPr marL="0" indent="0">
              <a:buNone/>
            </a:pPr>
            <a:r>
              <a:rPr lang="en-US" altLang="zh-CN" dirty="0" smtClean="0">
                <a:sym typeface="宋体" panose="02010600030101010101" pitchFamily="2" charset="-122"/>
              </a:rPr>
              <a:t>(3) </a:t>
            </a:r>
            <a:r>
              <a:rPr lang="zh-CN" altLang="zh-CN" sz="2800" dirty="0" smtClean="0"/>
              <a:t>得到</a:t>
            </a:r>
            <a:r>
              <a:rPr lang="zh-CN" altLang="zh-CN" sz="2800" dirty="0"/>
              <a:t>乘数低位的数值之后，需要判断是否为</a:t>
            </a:r>
            <a:r>
              <a:rPr lang="en-US" altLang="zh-CN" sz="2800" dirty="0"/>
              <a:t>0</a:t>
            </a:r>
            <a:r>
              <a:rPr lang="zh-CN" altLang="zh-CN" sz="2800" dirty="0"/>
              <a:t>，于是用</a:t>
            </a:r>
            <a:r>
              <a:rPr lang="en-US" altLang="zh-CN" sz="2800" dirty="0" err="1"/>
              <a:t>beqz</a:t>
            </a:r>
            <a:r>
              <a:rPr lang="en-US" altLang="zh-CN" sz="2800" dirty="0"/>
              <a:t> R3,L2</a:t>
            </a:r>
            <a:r>
              <a:rPr lang="zh-CN" altLang="zh-CN" sz="2800" dirty="0"/>
              <a:t>（这里使用</a:t>
            </a:r>
            <a:r>
              <a:rPr lang="en-US" altLang="zh-CN" sz="2800" dirty="0"/>
              <a:t>L2</a:t>
            </a:r>
            <a:r>
              <a:rPr lang="zh-CN" altLang="zh-CN" sz="2800" dirty="0"/>
              <a:t>标记移位的一系列操作）指令进行判断。</a:t>
            </a:r>
          </a:p>
          <a:p>
            <a:pPr marL="342900" indent="-342900">
              <a:buFont typeface="Wingdings" panose="05000000000000000000" pitchFamily="2" charset="2"/>
              <a:buChar char="Ø"/>
            </a:pPr>
            <a:r>
              <a:rPr lang="zh-CN" altLang="zh-CN" sz="2800" dirty="0"/>
              <a:t>当</a:t>
            </a:r>
            <a:r>
              <a:rPr lang="en-US" altLang="zh-CN" sz="2800" dirty="0" err="1"/>
              <a:t>beqz</a:t>
            </a:r>
            <a:r>
              <a:rPr lang="zh-CN" altLang="zh-CN" sz="2800" dirty="0"/>
              <a:t>指令判断乘数的最低位为</a:t>
            </a:r>
            <a:r>
              <a:rPr lang="en-US" altLang="zh-CN" sz="2800" dirty="0"/>
              <a:t>1</a:t>
            </a:r>
            <a:r>
              <a:rPr lang="zh-CN" altLang="zh-CN" sz="2800" dirty="0"/>
              <a:t>的时候，便需要将被乘数加一次到存储结果的变量上，这里使用</a:t>
            </a:r>
            <a:r>
              <a:rPr lang="en-US" altLang="zh-CN" sz="2800" dirty="0"/>
              <a:t>add</a:t>
            </a:r>
            <a:r>
              <a:rPr lang="zh-CN" altLang="zh-CN" sz="2800" dirty="0"/>
              <a:t>指令将乘数加回乘积的寄存器中</a:t>
            </a:r>
            <a:r>
              <a:rPr lang="zh-CN" altLang="zh-CN" sz="2800" dirty="0" smtClean="0"/>
              <a:t>。</a:t>
            </a:r>
            <a:endParaRPr lang="en-US" altLang="zh-CN" sz="2800" dirty="0" smtClean="0"/>
          </a:p>
          <a:p>
            <a:pPr marL="342900" indent="-342900">
              <a:buFont typeface="Wingdings" panose="05000000000000000000" pitchFamily="2" charset="2"/>
              <a:buChar char="Ø"/>
            </a:pPr>
            <a:r>
              <a:rPr lang="zh-CN" altLang="zh-CN" sz="2800" dirty="0" smtClean="0"/>
              <a:t>再</a:t>
            </a:r>
            <a:r>
              <a:rPr lang="zh-CN" altLang="zh-CN" sz="2800" dirty="0"/>
              <a:t>对被乘数进行左移位操作，乘数进行右移位操作以便获取低第</a:t>
            </a:r>
            <a:r>
              <a:rPr lang="en-US" altLang="zh-CN" sz="2800" dirty="0"/>
              <a:t>2</a:t>
            </a:r>
            <a:r>
              <a:rPr lang="zh-CN" altLang="zh-CN" sz="2800" dirty="0"/>
              <a:t>位的值。如果为</a:t>
            </a:r>
            <a:r>
              <a:rPr lang="en-US" altLang="zh-CN" sz="2800" dirty="0"/>
              <a:t>0</a:t>
            </a:r>
            <a:r>
              <a:rPr lang="zh-CN" altLang="zh-CN" sz="2800" dirty="0"/>
              <a:t>，则不做加法操作，直接进行移位的操作</a:t>
            </a:r>
            <a:r>
              <a:rPr lang="zh-CN" altLang="zh-CN" sz="2800" dirty="0" smtClean="0"/>
              <a:t>。</a:t>
            </a:r>
            <a:endParaRPr lang="en-US" altLang="zh-CN" sz="2800" dirty="0" smtClean="0"/>
          </a:p>
          <a:p>
            <a:pPr marL="0" indent="0">
              <a:buNone/>
            </a:pPr>
            <a:endParaRPr lang="zh-CN" altLang="zh-CN" sz="2600" dirty="0"/>
          </a:p>
        </p:txBody>
      </p:sp>
    </p:spTree>
    <p:extLst>
      <p:ext uri="{BB962C8B-B14F-4D97-AF65-F5344CB8AC3E}">
        <p14:creationId xmlns:p14="http://schemas.microsoft.com/office/powerpoint/2010/main" val="5463963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35</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825500" y="723901"/>
            <a:ext cx="10359065" cy="5402264"/>
          </a:xfrm>
        </p:spPr>
        <p:txBody>
          <a:bodyPr>
            <a:normAutofit lnSpcReduction="10000"/>
          </a:bodyPr>
          <a:lstStyle/>
          <a:p>
            <a:pPr marL="342900" indent="-342900">
              <a:buFont typeface="Wingdings" panose="05000000000000000000" pitchFamily="2" charset="2"/>
              <a:buChar char="Ø"/>
            </a:pPr>
            <a:r>
              <a:rPr lang="zh-CN" altLang="zh-CN" sz="2800" dirty="0"/>
              <a:t>对于移位操作，使用“</a:t>
            </a:r>
            <a:r>
              <a:rPr lang="en-US" altLang="zh-CN" sz="2800" dirty="0" err="1"/>
              <a:t>shiftr</a:t>
            </a:r>
            <a:r>
              <a:rPr lang="en-US" altLang="zh-CN" sz="2800" dirty="0"/>
              <a:t> R2,R2,1</a:t>
            </a:r>
            <a:r>
              <a:rPr lang="zh-CN" altLang="zh-CN" sz="2800" dirty="0"/>
              <a:t>”对乘数进行右移位和“</a:t>
            </a:r>
            <a:r>
              <a:rPr lang="en-US" altLang="zh-CN" sz="2800" dirty="0" err="1"/>
              <a:t>shiftl</a:t>
            </a:r>
            <a:r>
              <a:rPr lang="en-US" altLang="zh-CN" sz="2800" dirty="0"/>
              <a:t> R1,R1,1</a:t>
            </a:r>
            <a:r>
              <a:rPr lang="zh-CN" altLang="zh-CN" sz="2800" dirty="0"/>
              <a:t>”对被乘数进行左移位</a:t>
            </a:r>
            <a:r>
              <a:rPr lang="zh-CN" altLang="zh-CN" sz="2800" dirty="0" smtClean="0"/>
              <a:t>。</a:t>
            </a:r>
            <a:endParaRPr lang="en-US" altLang="zh-CN" sz="2800" dirty="0" smtClean="0"/>
          </a:p>
          <a:p>
            <a:pPr marL="342900" indent="-342900">
              <a:buFont typeface="Wingdings" panose="05000000000000000000" pitchFamily="2" charset="2"/>
              <a:buChar char="Ø"/>
            </a:pPr>
            <a:r>
              <a:rPr lang="zh-CN" altLang="zh-CN" sz="2800" dirty="0" smtClean="0"/>
              <a:t>这</a:t>
            </a:r>
            <a:r>
              <a:rPr lang="zh-CN" altLang="zh-CN" sz="2800" dirty="0"/>
              <a:t>两条指令都是有两种格式，先给出</a:t>
            </a:r>
            <a:r>
              <a:rPr lang="en-US" altLang="zh-CN" sz="2800" dirty="0" err="1">
                <a:solidFill>
                  <a:srgbClr val="FF0000"/>
                </a:solidFill>
              </a:rPr>
              <a:t>shiftr</a:t>
            </a:r>
            <a:r>
              <a:rPr lang="zh-CN" altLang="zh-CN" sz="2800" dirty="0"/>
              <a:t>的两种格式：</a:t>
            </a:r>
            <a:r>
              <a:rPr lang="en-US" altLang="zh-CN" sz="2800" dirty="0">
                <a:sym typeface="宋体" panose="02010600030101010101" pitchFamily="2" charset="-122"/>
              </a:rPr>
              <a:t>①</a:t>
            </a:r>
            <a:r>
              <a:rPr lang="en-US" altLang="zh-CN" sz="2800" dirty="0" err="1"/>
              <a:t>shiftr</a:t>
            </a:r>
            <a:r>
              <a:rPr lang="en-US" altLang="zh-CN" sz="2800" dirty="0"/>
              <a:t> R1,R2,R3 </a:t>
            </a:r>
            <a:r>
              <a:rPr lang="en-US" altLang="zh-CN" sz="2800" dirty="0">
                <a:sym typeface="宋体" panose="02010600030101010101" pitchFamily="2" charset="-122"/>
              </a:rPr>
              <a:t>②</a:t>
            </a:r>
            <a:r>
              <a:rPr lang="en-US" altLang="zh-CN" sz="2800" dirty="0" err="1"/>
              <a:t>shiftr</a:t>
            </a:r>
            <a:r>
              <a:rPr lang="en-US" altLang="zh-CN" sz="2800" dirty="0"/>
              <a:t> R1,R2,constant</a:t>
            </a:r>
            <a:r>
              <a:rPr lang="zh-CN" altLang="zh-CN" sz="2800" dirty="0" smtClean="0"/>
              <a:t>。</a:t>
            </a:r>
            <a:endParaRPr lang="en-US" altLang="zh-CN" sz="2800" dirty="0" smtClean="0"/>
          </a:p>
          <a:p>
            <a:pPr marL="342900" indent="-342900">
              <a:buFont typeface="Wingdings" panose="05000000000000000000" pitchFamily="2" charset="2"/>
              <a:buChar char="Ø"/>
            </a:pPr>
            <a:r>
              <a:rPr lang="en-US" altLang="zh-CN" sz="2800" dirty="0" err="1" smtClean="0">
                <a:solidFill>
                  <a:srgbClr val="FF0000"/>
                </a:solidFill>
              </a:rPr>
              <a:t>shifitl</a:t>
            </a:r>
            <a:r>
              <a:rPr lang="zh-CN" altLang="zh-CN" sz="2800" dirty="0"/>
              <a:t>的指令格式与其完全相同</a:t>
            </a:r>
            <a:r>
              <a:rPr lang="zh-CN" altLang="zh-CN" sz="2800" dirty="0" smtClean="0"/>
              <a:t>。</a:t>
            </a:r>
            <a:endParaRPr lang="en-US" altLang="zh-CN" sz="2800" dirty="0" smtClean="0"/>
          </a:p>
          <a:p>
            <a:pPr marL="342900" indent="-342900">
              <a:buFont typeface="Wingdings" panose="05000000000000000000" pitchFamily="2" charset="2"/>
              <a:buChar char="Ø"/>
            </a:pPr>
            <a:r>
              <a:rPr lang="zh-CN" altLang="zh-CN" sz="2800" dirty="0" smtClean="0"/>
              <a:t>表示</a:t>
            </a:r>
            <a:r>
              <a:rPr lang="zh-CN" altLang="zh-CN" sz="2800" dirty="0"/>
              <a:t>对第二个操作数进行向右或向左移位第三个操作数所给出的位数，将移位结果存储在第一个操作数中</a:t>
            </a:r>
            <a:r>
              <a:rPr lang="zh-CN" altLang="zh-CN" sz="2800" dirty="0" smtClean="0"/>
              <a:t>。</a:t>
            </a:r>
            <a:endParaRPr lang="en-US" altLang="zh-CN" sz="2800" dirty="0" smtClean="0"/>
          </a:p>
          <a:p>
            <a:pPr marL="342900" indent="-342900">
              <a:buFont typeface="Wingdings" panose="05000000000000000000" pitchFamily="2" charset="2"/>
              <a:buChar char="Ø"/>
            </a:pPr>
            <a:r>
              <a:rPr lang="zh-CN" altLang="zh-CN" sz="2800" dirty="0" smtClean="0"/>
              <a:t>该</a:t>
            </a:r>
            <a:r>
              <a:rPr lang="zh-CN" altLang="zh-CN" sz="2800" dirty="0"/>
              <a:t>示例使用的是格式</a:t>
            </a:r>
            <a:r>
              <a:rPr lang="en-US" altLang="zh-CN" sz="2800" dirty="0">
                <a:sym typeface="宋体" panose="02010600030101010101" pitchFamily="2" charset="-122"/>
              </a:rPr>
              <a:t>②</a:t>
            </a:r>
            <a:r>
              <a:rPr lang="zh-CN" altLang="zh-CN" sz="2800" dirty="0"/>
              <a:t>。</a:t>
            </a:r>
          </a:p>
          <a:p>
            <a:pPr marL="0" indent="0">
              <a:buNone/>
            </a:pPr>
            <a:endParaRPr lang="zh-CN" altLang="zh-CN" sz="2600" dirty="0"/>
          </a:p>
        </p:txBody>
      </p:sp>
    </p:spTree>
    <p:extLst>
      <p:ext uri="{BB962C8B-B14F-4D97-AF65-F5344CB8AC3E}">
        <p14:creationId xmlns:p14="http://schemas.microsoft.com/office/powerpoint/2010/main" val="28949231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36</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825500" y="723901"/>
            <a:ext cx="10359065" cy="5402264"/>
          </a:xfrm>
        </p:spPr>
        <p:txBody>
          <a:bodyPr>
            <a:normAutofit/>
          </a:bodyPr>
          <a:lstStyle/>
          <a:p>
            <a:pPr marL="0" indent="0">
              <a:buNone/>
            </a:pPr>
            <a:r>
              <a:rPr lang="en-US" altLang="zh-CN" sz="2800" dirty="0"/>
              <a:t>(4) </a:t>
            </a:r>
            <a:r>
              <a:rPr lang="zh-CN" altLang="zh-CN" sz="2800" dirty="0"/>
              <a:t>在对乘数移位之后，需要判断此时的乘数是否为</a:t>
            </a:r>
            <a:r>
              <a:rPr lang="en-US" altLang="zh-CN" sz="2800" dirty="0"/>
              <a:t>0</a:t>
            </a:r>
            <a:r>
              <a:rPr lang="zh-CN" altLang="zh-CN" sz="2800" dirty="0"/>
              <a:t>，为</a:t>
            </a:r>
            <a:r>
              <a:rPr lang="en-US" altLang="zh-CN" sz="2800" dirty="0"/>
              <a:t>0</a:t>
            </a:r>
            <a:r>
              <a:rPr lang="zh-CN" altLang="zh-CN" sz="2800" dirty="0"/>
              <a:t>则表示乘数已经移位结束，将要结束计算，否则要重复步骤</a:t>
            </a:r>
            <a:r>
              <a:rPr lang="en-US" altLang="zh-CN" sz="2800" dirty="0"/>
              <a:t>(2)(3)(4)</a:t>
            </a:r>
            <a:r>
              <a:rPr lang="zh-CN" altLang="zh-CN" sz="2800" dirty="0"/>
              <a:t>直至乘数为</a:t>
            </a:r>
            <a:r>
              <a:rPr lang="en-US" altLang="zh-CN" sz="2800" dirty="0"/>
              <a:t>0</a:t>
            </a:r>
            <a:r>
              <a:rPr lang="zh-CN" altLang="zh-CN" sz="2800" dirty="0" smtClean="0"/>
              <a:t>。</a:t>
            </a:r>
            <a:endParaRPr lang="en-US" altLang="zh-CN" sz="2800" dirty="0" smtClean="0"/>
          </a:p>
          <a:p>
            <a:pPr marL="342900" indent="-342900">
              <a:buFont typeface="Wingdings" panose="05000000000000000000" pitchFamily="2" charset="2"/>
              <a:buChar char="Ø"/>
            </a:pPr>
            <a:r>
              <a:rPr lang="zh-CN" altLang="zh-CN" sz="2800" dirty="0" smtClean="0"/>
              <a:t>使用</a:t>
            </a:r>
            <a:r>
              <a:rPr lang="en-US" altLang="zh-CN" sz="2800" dirty="0" err="1"/>
              <a:t>sle</a:t>
            </a:r>
            <a:r>
              <a:rPr lang="en-US" altLang="zh-CN" sz="2800" dirty="0"/>
              <a:t> R5,R2,0</a:t>
            </a:r>
            <a:r>
              <a:rPr lang="zh-CN" altLang="zh-CN" sz="2800" dirty="0"/>
              <a:t>和</a:t>
            </a:r>
            <a:r>
              <a:rPr lang="en-US" altLang="zh-CN" sz="2800" dirty="0" err="1"/>
              <a:t>beqz</a:t>
            </a:r>
            <a:r>
              <a:rPr lang="en-US" altLang="zh-CN" sz="2800" dirty="0"/>
              <a:t> R5,L1</a:t>
            </a:r>
            <a:r>
              <a:rPr lang="zh-CN" altLang="zh-CN" sz="2800" dirty="0"/>
              <a:t>（</a:t>
            </a:r>
            <a:r>
              <a:rPr lang="en-US" altLang="zh-CN" sz="2800" dirty="0"/>
              <a:t>L1</a:t>
            </a:r>
            <a:r>
              <a:rPr lang="zh-CN" altLang="zh-CN" sz="2800" dirty="0"/>
              <a:t>标记的是对乘数的低位获取的操作）指令进行判断</a:t>
            </a:r>
            <a:r>
              <a:rPr lang="zh-CN" altLang="zh-CN" sz="2800" dirty="0" smtClean="0"/>
              <a:t>。</a:t>
            </a:r>
            <a:endParaRPr lang="en-US" altLang="zh-CN" sz="2800" dirty="0" smtClean="0"/>
          </a:p>
          <a:p>
            <a:pPr marL="342900" indent="-342900">
              <a:buFont typeface="Wingdings" panose="05000000000000000000" pitchFamily="2" charset="2"/>
              <a:buChar char="Ø"/>
            </a:pPr>
            <a:r>
              <a:rPr lang="zh-CN" altLang="zh-CN" sz="2800" dirty="0" smtClean="0"/>
              <a:t>当</a:t>
            </a:r>
            <a:r>
              <a:rPr lang="en-US" altLang="zh-CN" sz="2800" dirty="0"/>
              <a:t>R5</a:t>
            </a:r>
            <a:r>
              <a:rPr lang="zh-CN" altLang="zh-CN" sz="2800" dirty="0"/>
              <a:t>为</a:t>
            </a:r>
            <a:r>
              <a:rPr lang="en-US" altLang="zh-CN" sz="2800" dirty="0"/>
              <a:t>0</a:t>
            </a:r>
            <a:r>
              <a:rPr lang="zh-CN" altLang="zh-CN" sz="2800" dirty="0"/>
              <a:t>的时候说明乘数不为</a:t>
            </a:r>
            <a:r>
              <a:rPr lang="en-US" altLang="zh-CN" sz="2800" dirty="0"/>
              <a:t>0</a:t>
            </a:r>
            <a:r>
              <a:rPr lang="zh-CN" altLang="zh-CN" sz="2800" dirty="0"/>
              <a:t>，则跳转到</a:t>
            </a:r>
            <a:r>
              <a:rPr lang="en-US" altLang="zh-CN" sz="2800" dirty="0"/>
              <a:t>L1</a:t>
            </a:r>
            <a:r>
              <a:rPr lang="zh-CN" altLang="zh-CN" sz="2800" dirty="0"/>
              <a:t>处；否则说明乘数为</a:t>
            </a:r>
            <a:r>
              <a:rPr lang="en-US" altLang="zh-CN" sz="2800" dirty="0"/>
              <a:t>0</a:t>
            </a:r>
            <a:r>
              <a:rPr lang="zh-CN" altLang="zh-CN" sz="2800" dirty="0"/>
              <a:t>，执行</a:t>
            </a:r>
            <a:r>
              <a:rPr lang="en-US" altLang="zh-CN" sz="2800" dirty="0"/>
              <a:t>_</a:t>
            </a:r>
            <a:r>
              <a:rPr lang="en-US" altLang="zh-CN" sz="2800" dirty="0" err="1"/>
              <a:t>pr</a:t>
            </a:r>
            <a:r>
              <a:rPr lang="en-US" altLang="zh-CN" sz="2800" dirty="0"/>
              <a:t> R1</a:t>
            </a:r>
            <a:r>
              <a:rPr lang="zh-CN" altLang="zh-CN" sz="2800" dirty="0"/>
              <a:t>输出计算结果</a:t>
            </a:r>
            <a:r>
              <a:rPr lang="zh-CN" altLang="zh-CN" sz="2800" dirty="0" smtClean="0"/>
              <a:t>。</a:t>
            </a:r>
            <a:endParaRPr lang="zh-CN" altLang="zh-CN" sz="2800" dirty="0"/>
          </a:p>
        </p:txBody>
      </p:sp>
    </p:spTree>
    <p:extLst>
      <p:ext uri="{BB962C8B-B14F-4D97-AF65-F5344CB8AC3E}">
        <p14:creationId xmlns:p14="http://schemas.microsoft.com/office/powerpoint/2010/main" val="39592200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37</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825500" y="723901"/>
            <a:ext cx="10359065" cy="5402264"/>
          </a:xfrm>
        </p:spPr>
        <p:txBody>
          <a:bodyPr>
            <a:normAutofit/>
          </a:bodyPr>
          <a:lstStyle/>
          <a:p>
            <a:pPr marL="342900" indent="-342900">
              <a:buClr>
                <a:srgbClr val="FF0000"/>
              </a:buClr>
              <a:buFont typeface="Wingdings" panose="05000000000000000000" pitchFamily="2" charset="2"/>
              <a:buChar char="n"/>
            </a:pPr>
            <a:r>
              <a:rPr lang="zh-CN" altLang="zh-CN" sz="3600" dirty="0" smtClean="0"/>
              <a:t>以上</a:t>
            </a:r>
            <a:r>
              <a:rPr lang="zh-CN" altLang="zh-CN" sz="3600" dirty="0"/>
              <a:t>的几条新指令均是对位的操作，对于位的操作是在二进制的情况下进行的，所以我们给寄存器赋值的虽然是十进制数，但是在实际执行该指令的时候是将其转化成二进制进行操作的，将操作的结果再转化为十进制。</a:t>
            </a:r>
          </a:p>
        </p:txBody>
      </p:sp>
    </p:spTree>
    <p:extLst>
      <p:ext uri="{BB962C8B-B14F-4D97-AF65-F5344CB8AC3E}">
        <p14:creationId xmlns:p14="http://schemas.microsoft.com/office/powerpoint/2010/main" val="39450554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38</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609600" y="748061"/>
            <a:ext cx="11307531" cy="737839"/>
          </a:xfrm>
        </p:spPr>
        <p:txBody>
          <a:bodyPr>
            <a:noAutofit/>
          </a:bodyPr>
          <a:lstStyle/>
          <a:p>
            <a:pPr marL="0" lvl="0" indent="0">
              <a:buNone/>
            </a:pPr>
            <a:r>
              <a:rPr lang="zh-CN" altLang="en-US" b="1" dirty="0" smtClean="0"/>
              <a:t>程序例五：函数调用对两个数求和</a:t>
            </a:r>
            <a:endParaRPr lang="zh-CN" altLang="zh-CN" b="1" dirty="0"/>
          </a:p>
        </p:txBody>
      </p:sp>
      <p:cxnSp>
        <p:nvCxnSpPr>
          <p:cNvPr id="12" name="直接连接符 11"/>
          <p:cNvCxnSpPr/>
          <p:nvPr/>
        </p:nvCxnSpPr>
        <p:spPr>
          <a:xfrm>
            <a:off x="5799523" y="1430967"/>
            <a:ext cx="41878" cy="48783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内容占位符 5">
            <a:extLst>
              <a:ext uri="{FF2B5EF4-FFF2-40B4-BE49-F238E27FC236}">
                <a16:creationId xmlns:a16="http://schemas.microsoft.com/office/drawing/2014/main" id="{136A330A-CD4B-47C3-A12B-21B5ABECB724}"/>
              </a:ext>
            </a:extLst>
          </p:cNvPr>
          <p:cNvSpPr txBox="1">
            <a:spLocks/>
          </p:cNvSpPr>
          <p:nvPr/>
        </p:nvSpPr>
        <p:spPr>
          <a:xfrm>
            <a:off x="762000" y="1485900"/>
            <a:ext cx="4906062" cy="4878354"/>
          </a:xfrm>
          <a:prstGeom prst="rect">
            <a:avLst/>
          </a:prstGeom>
        </p:spPr>
        <p:txBody>
          <a:bodyPr vert="horz" lIns="91440" tIns="45720" rIns="91440" bIns="45720" rtlCol="0">
            <a:normAutofit fontScale="92500" lnSpcReduction="10000"/>
          </a:bodyPr>
          <a:lstStyle>
            <a:lvl1pPr marL="514350" indent="-514350" algn="l" defTabSz="914400" rtl="0" eaLnBrk="1" latinLnBrk="0" hangingPunct="1">
              <a:lnSpc>
                <a:spcPct val="150000"/>
              </a:lnSpc>
              <a:spcBef>
                <a:spcPct val="20000"/>
              </a:spcBef>
              <a:buFont typeface="+mj-lt"/>
              <a:buAutoNum type="arabicPeriod"/>
              <a:defRPr sz="2400" kern="1200" baseline="0">
                <a:solidFill>
                  <a:schemeClr val="tx1"/>
                </a:solidFill>
                <a:latin typeface="Times New Roman" panose="02020603050405020304" pitchFamily="18" charset="0"/>
                <a:ea typeface="+mn-ea"/>
                <a:cs typeface="+mn-cs"/>
              </a:defRPr>
            </a:lvl1pPr>
            <a:lvl2pPr marL="742950" indent="0" algn="l" defTabSz="914400" rtl="0" eaLnBrk="1" latinLnBrk="0" hangingPunct="1">
              <a:spcBef>
                <a:spcPct val="20000"/>
              </a:spcBef>
              <a:buFontTx/>
              <a:buNone/>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dirty="0" smtClean="0"/>
              <a:t>1.  move </a:t>
            </a:r>
            <a:r>
              <a:rPr lang="en-US" altLang="zh-CN" dirty="0"/>
              <a:t>R15,10000   #R15</a:t>
            </a:r>
            <a:r>
              <a:rPr lang="zh-CN" altLang="zh-CN" dirty="0"/>
              <a:t>表示</a:t>
            </a:r>
            <a:r>
              <a:rPr lang="en-US" altLang="zh-CN" dirty="0" err="1"/>
              <a:t>fp</a:t>
            </a:r>
            <a:r>
              <a:rPr lang="zh-CN" altLang="zh-CN" dirty="0"/>
              <a:t>，</a:t>
            </a:r>
            <a:r>
              <a:rPr lang="en-US" altLang="zh-CN" dirty="0" err="1"/>
              <a:t>fp</a:t>
            </a:r>
            <a:r>
              <a:rPr lang="en-US" altLang="zh-CN" dirty="0"/>
              <a:t> = 10000</a:t>
            </a:r>
            <a:endParaRPr lang="zh-CN" altLang="zh-CN" dirty="0"/>
          </a:p>
          <a:p>
            <a:pPr marL="0" indent="0">
              <a:buNone/>
            </a:pPr>
            <a:r>
              <a:rPr lang="en-US" altLang="zh-CN" dirty="0" smtClean="0"/>
              <a:t>2.  move </a:t>
            </a:r>
            <a:r>
              <a:rPr lang="en-US" altLang="zh-CN" dirty="0"/>
              <a:t>sp,R15      #</a:t>
            </a:r>
            <a:r>
              <a:rPr lang="en-US" altLang="zh-CN" dirty="0" err="1"/>
              <a:t>sp</a:t>
            </a:r>
            <a:r>
              <a:rPr lang="en-US" altLang="zh-CN" dirty="0"/>
              <a:t> = </a:t>
            </a:r>
            <a:r>
              <a:rPr lang="en-US" altLang="zh-CN" dirty="0" err="1"/>
              <a:t>fp</a:t>
            </a:r>
            <a:endParaRPr lang="zh-CN" altLang="zh-CN" dirty="0"/>
          </a:p>
          <a:p>
            <a:pPr marL="0" indent="0">
              <a:buNone/>
            </a:pPr>
            <a:r>
              <a:rPr lang="en-US" altLang="zh-CN" dirty="0" smtClean="0"/>
              <a:t>3.  sub </a:t>
            </a:r>
            <a:r>
              <a:rPr lang="en-US" altLang="zh-CN" dirty="0"/>
              <a:t>sp,sp,2      #</a:t>
            </a:r>
            <a:r>
              <a:rPr lang="en-US" altLang="zh-CN" dirty="0" err="1"/>
              <a:t>sp</a:t>
            </a:r>
            <a:r>
              <a:rPr lang="zh-CN" altLang="zh-CN" dirty="0"/>
              <a:t>从</a:t>
            </a:r>
            <a:r>
              <a:rPr lang="en-US" altLang="zh-CN" dirty="0"/>
              <a:t>10000</a:t>
            </a:r>
            <a:r>
              <a:rPr lang="zh-CN" altLang="zh-CN" dirty="0"/>
              <a:t>往下开辟</a:t>
            </a:r>
            <a:r>
              <a:rPr lang="en-US" altLang="zh-CN" dirty="0"/>
              <a:t>3</a:t>
            </a:r>
            <a:r>
              <a:rPr lang="zh-CN" altLang="zh-CN" dirty="0"/>
              <a:t>个空间给局部变量</a:t>
            </a:r>
            <a:r>
              <a:rPr lang="en-US" altLang="zh-CN" dirty="0"/>
              <a:t>x</a:t>
            </a:r>
            <a:r>
              <a:rPr lang="zh-CN" altLang="zh-CN" dirty="0"/>
              <a:t>，</a:t>
            </a:r>
            <a:r>
              <a:rPr lang="en-US" altLang="zh-CN" dirty="0"/>
              <a:t>y</a:t>
            </a:r>
            <a:r>
              <a:rPr lang="zh-CN" altLang="zh-CN" dirty="0"/>
              <a:t>，</a:t>
            </a:r>
            <a:r>
              <a:rPr lang="en-US" altLang="zh-CN" dirty="0" err="1"/>
              <a:t>sp</a:t>
            </a:r>
            <a:r>
              <a:rPr lang="en-US" altLang="zh-CN" dirty="0"/>
              <a:t> = </a:t>
            </a:r>
            <a:r>
              <a:rPr lang="en-US" altLang="zh-CN" dirty="0" smtClean="0"/>
              <a:t>sp-2</a:t>
            </a:r>
            <a:r>
              <a:rPr lang="en-US" altLang="zh-CN" dirty="0"/>
              <a:t> </a:t>
            </a:r>
            <a:endParaRPr lang="zh-CN" altLang="zh-CN" dirty="0"/>
          </a:p>
          <a:p>
            <a:pPr marL="0" indent="0">
              <a:buNone/>
            </a:pPr>
            <a:r>
              <a:rPr lang="en-US" altLang="zh-CN" dirty="0" smtClean="0"/>
              <a:t>4.  move </a:t>
            </a:r>
            <a:r>
              <a:rPr lang="en-US" altLang="zh-CN" dirty="0"/>
              <a:t>R2,5        #x = 5</a:t>
            </a:r>
            <a:endParaRPr lang="zh-CN" altLang="zh-CN" dirty="0"/>
          </a:p>
          <a:p>
            <a:pPr marL="0" indent="0">
              <a:buNone/>
            </a:pPr>
            <a:r>
              <a:rPr lang="en-US" altLang="zh-CN" dirty="0" smtClean="0"/>
              <a:t>5.  move </a:t>
            </a:r>
            <a:r>
              <a:rPr lang="en-US" altLang="zh-CN" dirty="0"/>
              <a:t>R3,6        #y = 6</a:t>
            </a:r>
            <a:endParaRPr lang="zh-CN" altLang="zh-CN" dirty="0"/>
          </a:p>
          <a:p>
            <a:pPr marL="0" indent="0">
              <a:buNone/>
            </a:pPr>
            <a:r>
              <a:rPr lang="en-US" altLang="zh-CN" dirty="0" smtClean="0"/>
              <a:t>6.  store </a:t>
            </a:r>
            <a:r>
              <a:rPr lang="en-US" altLang="zh-CN" dirty="0"/>
              <a:t>-1(R15),R3</a:t>
            </a:r>
            <a:endParaRPr lang="zh-CN" altLang="zh-CN" dirty="0"/>
          </a:p>
          <a:p>
            <a:pPr marL="0" indent="0">
              <a:buNone/>
            </a:pPr>
            <a:r>
              <a:rPr lang="en-US" altLang="zh-CN" dirty="0" smtClean="0"/>
              <a:t>7.  store </a:t>
            </a:r>
            <a:r>
              <a:rPr lang="en-US" altLang="zh-CN" dirty="0"/>
              <a:t>-2(R15),R2</a:t>
            </a:r>
            <a:endParaRPr lang="zh-CN" altLang="zh-CN" dirty="0"/>
          </a:p>
        </p:txBody>
      </p:sp>
      <p:sp>
        <p:nvSpPr>
          <p:cNvPr id="13" name="内容占位符 5">
            <a:extLst>
              <a:ext uri="{FF2B5EF4-FFF2-40B4-BE49-F238E27FC236}">
                <a16:creationId xmlns:a16="http://schemas.microsoft.com/office/drawing/2014/main" id="{B11506DF-0F34-4CCA-AE54-190FA2BFB99C}"/>
              </a:ext>
            </a:extLst>
          </p:cNvPr>
          <p:cNvSpPr txBox="1">
            <a:spLocks/>
          </p:cNvSpPr>
          <p:nvPr/>
        </p:nvSpPr>
        <p:spPr>
          <a:xfrm>
            <a:off x="6273800" y="1485900"/>
            <a:ext cx="4854987" cy="4878354"/>
          </a:xfrm>
          <a:prstGeom prst="rect">
            <a:avLst/>
          </a:prstGeom>
        </p:spPr>
        <p:txBody>
          <a:bodyPr vert="horz" lIns="91440" tIns="45720" rIns="91440" bIns="45720" rtlCol="0">
            <a:normAutofit/>
          </a:bodyPr>
          <a:lstStyle>
            <a:lvl1pPr marL="514350" indent="-514350" algn="l" defTabSz="914400" rtl="0" eaLnBrk="1" latinLnBrk="0" hangingPunct="1">
              <a:lnSpc>
                <a:spcPct val="150000"/>
              </a:lnSpc>
              <a:spcBef>
                <a:spcPct val="20000"/>
              </a:spcBef>
              <a:buFont typeface="+mj-lt"/>
              <a:buAutoNum type="arabicPeriod"/>
              <a:defRPr sz="2400" kern="1200" baseline="0">
                <a:solidFill>
                  <a:schemeClr val="tx1"/>
                </a:solidFill>
                <a:latin typeface="Times New Roman" panose="02020603050405020304" pitchFamily="18" charset="0"/>
                <a:ea typeface="+mn-ea"/>
                <a:cs typeface="+mn-cs"/>
              </a:defRPr>
            </a:lvl1pPr>
            <a:lvl2pPr marL="742950" indent="0" algn="l" defTabSz="914400" rtl="0" eaLnBrk="1" latinLnBrk="0" hangingPunct="1">
              <a:spcBef>
                <a:spcPct val="20000"/>
              </a:spcBef>
              <a:buFontTx/>
              <a:buNone/>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dirty="0" smtClean="0"/>
              <a:t>8.  push </a:t>
            </a:r>
            <a:r>
              <a:rPr lang="en-US" altLang="zh-CN" dirty="0"/>
              <a:t>R3  #</a:t>
            </a:r>
            <a:r>
              <a:rPr lang="zh-CN" altLang="zh-CN" dirty="0"/>
              <a:t>传参数</a:t>
            </a:r>
            <a:r>
              <a:rPr lang="en-US" altLang="zh-CN" dirty="0"/>
              <a:t>b</a:t>
            </a:r>
            <a:endParaRPr lang="zh-CN" altLang="zh-CN" dirty="0"/>
          </a:p>
          <a:p>
            <a:pPr marL="0" indent="0">
              <a:buNone/>
            </a:pPr>
            <a:r>
              <a:rPr lang="en-US" altLang="zh-CN" dirty="0" smtClean="0"/>
              <a:t>9.  push </a:t>
            </a:r>
            <a:r>
              <a:rPr lang="en-US" altLang="zh-CN" dirty="0"/>
              <a:t>R2  #</a:t>
            </a:r>
            <a:r>
              <a:rPr lang="zh-CN" altLang="zh-CN" dirty="0"/>
              <a:t>传参数</a:t>
            </a:r>
            <a:r>
              <a:rPr lang="en-US" altLang="zh-CN" dirty="0"/>
              <a:t>a</a:t>
            </a:r>
            <a:endParaRPr lang="zh-CN" altLang="zh-CN" dirty="0"/>
          </a:p>
          <a:p>
            <a:pPr marL="0" indent="0">
              <a:buNone/>
            </a:pPr>
            <a:endParaRPr lang="en-US" altLang="zh-CN" dirty="0" smtClean="0"/>
          </a:p>
          <a:p>
            <a:pPr marL="0" indent="0">
              <a:buNone/>
            </a:pPr>
            <a:r>
              <a:rPr lang="en-US" altLang="zh-CN" dirty="0" smtClean="0"/>
              <a:t>10. call </a:t>
            </a:r>
            <a:r>
              <a:rPr lang="en-US" altLang="zh-CN" dirty="0"/>
              <a:t>Ladd      #</a:t>
            </a:r>
            <a:r>
              <a:rPr lang="zh-CN" altLang="zh-CN" dirty="0"/>
              <a:t>调用函数</a:t>
            </a:r>
            <a:r>
              <a:rPr lang="en-US" altLang="zh-CN" dirty="0"/>
              <a:t>add(</a:t>
            </a:r>
            <a:r>
              <a:rPr lang="en-US" altLang="zh-CN" dirty="0" err="1"/>
              <a:t>a,b</a:t>
            </a:r>
            <a:r>
              <a:rPr lang="en-US" altLang="zh-CN" dirty="0"/>
              <a:t>),</a:t>
            </a:r>
            <a:r>
              <a:rPr lang="zh-CN" altLang="zh-CN" dirty="0"/>
              <a:t>返回值存在</a:t>
            </a:r>
            <a:r>
              <a:rPr lang="en-US" altLang="zh-CN" dirty="0"/>
              <a:t>R1</a:t>
            </a:r>
            <a:r>
              <a:rPr lang="zh-CN" altLang="zh-CN" dirty="0"/>
              <a:t>中</a:t>
            </a:r>
          </a:p>
          <a:p>
            <a:pPr marL="0" indent="0">
              <a:buNone/>
            </a:pPr>
            <a:r>
              <a:rPr lang="en-US" altLang="zh-CN" dirty="0" smtClean="0"/>
              <a:t>11. </a:t>
            </a:r>
            <a:r>
              <a:rPr lang="en-US" altLang="zh-CN" dirty="0" err="1" smtClean="0"/>
              <a:t>goto</a:t>
            </a:r>
            <a:r>
              <a:rPr lang="en-US" altLang="zh-CN" dirty="0" smtClean="0"/>
              <a:t> </a:t>
            </a:r>
            <a:r>
              <a:rPr lang="en-US" altLang="zh-CN" dirty="0" err="1"/>
              <a:t>Lprint</a:t>
            </a:r>
            <a:endParaRPr lang="zh-CN" altLang="zh-CN" dirty="0"/>
          </a:p>
          <a:p>
            <a:pPr marL="0" marR="0" lvl="0" indent="0" algn="l" defTabSz="914400" rtl="0" eaLnBrk="1" fontAlgn="auto" latinLnBrk="0" hangingPunct="1">
              <a:lnSpc>
                <a:spcPct val="150000"/>
              </a:lnSpc>
              <a:spcBef>
                <a:spcPct val="20000"/>
              </a:spcBef>
              <a:spcAft>
                <a:spcPts val="0"/>
              </a:spcAft>
              <a:buClrTx/>
              <a:buSzTx/>
              <a:buFont typeface="+mj-lt"/>
              <a:buNone/>
              <a:tabLst/>
              <a:defRPr/>
            </a:pP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34131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39</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609600" y="748061"/>
            <a:ext cx="11307531" cy="737839"/>
          </a:xfrm>
        </p:spPr>
        <p:txBody>
          <a:bodyPr>
            <a:noAutofit/>
          </a:bodyPr>
          <a:lstStyle/>
          <a:p>
            <a:pPr marL="0" lvl="0" indent="0">
              <a:buNone/>
            </a:pPr>
            <a:r>
              <a:rPr lang="zh-CN" altLang="en-US" b="1" dirty="0" smtClean="0"/>
              <a:t>程序例五：函数调用对两个数求和</a:t>
            </a:r>
            <a:endParaRPr lang="zh-CN" altLang="zh-CN" b="1" dirty="0"/>
          </a:p>
        </p:txBody>
      </p:sp>
      <p:cxnSp>
        <p:nvCxnSpPr>
          <p:cNvPr id="12" name="直接连接符 11"/>
          <p:cNvCxnSpPr/>
          <p:nvPr/>
        </p:nvCxnSpPr>
        <p:spPr>
          <a:xfrm>
            <a:off x="5799523" y="1430967"/>
            <a:ext cx="41878" cy="48783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内容占位符 5">
            <a:extLst>
              <a:ext uri="{FF2B5EF4-FFF2-40B4-BE49-F238E27FC236}">
                <a16:creationId xmlns:a16="http://schemas.microsoft.com/office/drawing/2014/main" id="{136A330A-CD4B-47C3-A12B-21B5ABECB724}"/>
              </a:ext>
            </a:extLst>
          </p:cNvPr>
          <p:cNvSpPr txBox="1">
            <a:spLocks/>
          </p:cNvSpPr>
          <p:nvPr/>
        </p:nvSpPr>
        <p:spPr>
          <a:xfrm>
            <a:off x="762000" y="1485900"/>
            <a:ext cx="4906062" cy="4878354"/>
          </a:xfrm>
          <a:prstGeom prst="rect">
            <a:avLst/>
          </a:prstGeom>
        </p:spPr>
        <p:txBody>
          <a:bodyPr vert="horz" lIns="91440" tIns="45720" rIns="91440" bIns="45720" rtlCol="0">
            <a:noAutofit/>
          </a:bodyPr>
          <a:lstStyle>
            <a:lvl1pPr marL="514350" indent="-514350" algn="l" defTabSz="914400" rtl="0" eaLnBrk="1" latinLnBrk="0" hangingPunct="1">
              <a:lnSpc>
                <a:spcPct val="150000"/>
              </a:lnSpc>
              <a:spcBef>
                <a:spcPct val="20000"/>
              </a:spcBef>
              <a:buFont typeface="+mj-lt"/>
              <a:buAutoNum type="arabicPeriod"/>
              <a:defRPr sz="2400" kern="1200" baseline="0">
                <a:solidFill>
                  <a:schemeClr val="tx1"/>
                </a:solidFill>
                <a:latin typeface="Times New Roman" panose="02020603050405020304" pitchFamily="18" charset="0"/>
                <a:ea typeface="+mn-ea"/>
                <a:cs typeface="+mn-cs"/>
              </a:defRPr>
            </a:lvl1pPr>
            <a:lvl2pPr marL="742950" indent="0" algn="l" defTabSz="914400" rtl="0" eaLnBrk="1" latinLnBrk="0" hangingPunct="1">
              <a:spcBef>
                <a:spcPct val="20000"/>
              </a:spcBef>
              <a:buFontTx/>
              <a:buNone/>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2200" dirty="0" smtClean="0"/>
              <a:t>#add</a:t>
            </a:r>
            <a:r>
              <a:rPr lang="zh-CN" altLang="zh-CN" sz="2200" dirty="0"/>
              <a:t>函数有两个参数</a:t>
            </a:r>
            <a:r>
              <a:rPr lang="en-US" altLang="zh-CN" sz="2200" dirty="0"/>
              <a:t>a</a:t>
            </a:r>
            <a:r>
              <a:rPr lang="zh-CN" altLang="zh-CN" sz="2200" dirty="0"/>
              <a:t>，</a:t>
            </a:r>
            <a:r>
              <a:rPr lang="en-US" altLang="zh-CN" sz="2200" dirty="0"/>
              <a:t>b</a:t>
            </a:r>
            <a:r>
              <a:rPr lang="zh-CN" altLang="zh-CN" sz="2200" dirty="0"/>
              <a:t>，将和放到</a:t>
            </a:r>
            <a:r>
              <a:rPr lang="en-US" altLang="zh-CN" sz="2200" dirty="0"/>
              <a:t>R1</a:t>
            </a:r>
            <a:r>
              <a:rPr lang="zh-CN" altLang="zh-CN" sz="2200" dirty="0"/>
              <a:t>中</a:t>
            </a:r>
            <a:r>
              <a:rPr lang="zh-CN" altLang="zh-CN" sz="2200" dirty="0" smtClean="0"/>
              <a:t>返回</a:t>
            </a:r>
            <a:endParaRPr lang="en-US" altLang="zh-CN" sz="2200" dirty="0" smtClean="0"/>
          </a:p>
          <a:p>
            <a:pPr marL="0" indent="0">
              <a:buNone/>
            </a:pPr>
            <a:r>
              <a:rPr lang="en-US" altLang="zh-CN" sz="2200" dirty="0" smtClean="0"/>
              <a:t>12.  Ladd</a:t>
            </a:r>
            <a:r>
              <a:rPr lang="en-US" altLang="zh-CN" sz="2200" dirty="0"/>
              <a:t>:  #add(</a:t>
            </a:r>
            <a:r>
              <a:rPr lang="en-US" altLang="zh-CN" sz="2200" dirty="0" err="1"/>
              <a:t>a,b</a:t>
            </a:r>
            <a:r>
              <a:rPr lang="en-US" altLang="zh-CN" sz="2200" dirty="0"/>
              <a:t>)</a:t>
            </a:r>
            <a:endParaRPr lang="zh-CN" altLang="zh-CN" sz="2200" dirty="0"/>
          </a:p>
          <a:p>
            <a:pPr marL="0" indent="0">
              <a:buNone/>
            </a:pPr>
            <a:r>
              <a:rPr lang="en-US" altLang="zh-CN" sz="2200" dirty="0" smtClean="0"/>
              <a:t>13.  push </a:t>
            </a:r>
            <a:r>
              <a:rPr lang="en-US" altLang="zh-CN" sz="2200" dirty="0"/>
              <a:t>R15          #</a:t>
            </a:r>
            <a:r>
              <a:rPr lang="zh-CN" altLang="zh-CN" sz="2200" dirty="0"/>
              <a:t>将旧的</a:t>
            </a:r>
            <a:r>
              <a:rPr lang="en-US" altLang="zh-CN" sz="2200" dirty="0" err="1"/>
              <a:t>fp</a:t>
            </a:r>
            <a:r>
              <a:rPr lang="zh-CN" altLang="zh-CN" sz="2200" dirty="0"/>
              <a:t>值压入栈内</a:t>
            </a:r>
          </a:p>
          <a:p>
            <a:pPr marL="0" indent="0">
              <a:buNone/>
            </a:pPr>
            <a:r>
              <a:rPr lang="en-US" altLang="zh-CN" sz="2200" dirty="0" smtClean="0"/>
              <a:t>14.  move </a:t>
            </a:r>
            <a:r>
              <a:rPr lang="en-US" altLang="zh-CN" sz="2200" dirty="0"/>
              <a:t>R15,sp       #</a:t>
            </a:r>
            <a:r>
              <a:rPr lang="zh-CN" altLang="zh-CN" sz="2200" dirty="0"/>
              <a:t>新的</a:t>
            </a:r>
            <a:r>
              <a:rPr lang="en-US" altLang="zh-CN" sz="2200" dirty="0" err="1"/>
              <a:t>fp</a:t>
            </a:r>
            <a:r>
              <a:rPr lang="en-US" altLang="zh-CN" sz="2200" dirty="0"/>
              <a:t> = </a:t>
            </a:r>
            <a:r>
              <a:rPr lang="en-US" altLang="zh-CN" sz="2200" dirty="0" err="1"/>
              <a:t>sp</a:t>
            </a:r>
            <a:endParaRPr lang="zh-CN" altLang="zh-CN" sz="2200" dirty="0"/>
          </a:p>
          <a:p>
            <a:pPr marL="0" indent="0">
              <a:buNone/>
            </a:pPr>
            <a:r>
              <a:rPr lang="en-US" altLang="zh-CN" sz="2200" dirty="0" smtClean="0"/>
              <a:t>15.  sub </a:t>
            </a:r>
            <a:r>
              <a:rPr lang="en-US" altLang="zh-CN" sz="2200" dirty="0" smtClean="0"/>
              <a:t>sp,sp,1       #</a:t>
            </a:r>
            <a:r>
              <a:rPr lang="zh-CN" altLang="en-US" sz="2200" dirty="0" smtClean="0"/>
              <a:t>留一个空间存放局部变量</a:t>
            </a:r>
            <a:r>
              <a:rPr lang="en-US" altLang="zh-CN" sz="2200" dirty="0" smtClean="0"/>
              <a:t>c</a:t>
            </a:r>
            <a:endParaRPr lang="zh-CN" altLang="zh-CN" sz="2200" dirty="0"/>
          </a:p>
        </p:txBody>
      </p:sp>
      <p:sp>
        <p:nvSpPr>
          <p:cNvPr id="13" name="内容占位符 5">
            <a:extLst>
              <a:ext uri="{FF2B5EF4-FFF2-40B4-BE49-F238E27FC236}">
                <a16:creationId xmlns:a16="http://schemas.microsoft.com/office/drawing/2014/main" id="{B11506DF-0F34-4CCA-AE54-190FA2BFB99C}"/>
              </a:ext>
            </a:extLst>
          </p:cNvPr>
          <p:cNvSpPr txBox="1">
            <a:spLocks/>
          </p:cNvSpPr>
          <p:nvPr/>
        </p:nvSpPr>
        <p:spPr>
          <a:xfrm>
            <a:off x="6273800" y="1485900"/>
            <a:ext cx="4854987" cy="4878354"/>
          </a:xfrm>
          <a:prstGeom prst="rect">
            <a:avLst/>
          </a:prstGeom>
        </p:spPr>
        <p:txBody>
          <a:bodyPr vert="horz" lIns="91440" tIns="45720" rIns="91440" bIns="45720" rtlCol="0">
            <a:normAutofit fontScale="92500" lnSpcReduction="10000"/>
          </a:bodyPr>
          <a:lstStyle>
            <a:lvl1pPr marL="514350" indent="-514350" algn="l" defTabSz="914400" rtl="0" eaLnBrk="1" latinLnBrk="0" hangingPunct="1">
              <a:lnSpc>
                <a:spcPct val="150000"/>
              </a:lnSpc>
              <a:spcBef>
                <a:spcPct val="20000"/>
              </a:spcBef>
              <a:buFont typeface="+mj-lt"/>
              <a:buAutoNum type="arabicPeriod"/>
              <a:defRPr sz="2400" kern="1200" baseline="0">
                <a:solidFill>
                  <a:schemeClr val="tx1"/>
                </a:solidFill>
                <a:latin typeface="Times New Roman" panose="02020603050405020304" pitchFamily="18" charset="0"/>
                <a:ea typeface="+mn-ea"/>
                <a:cs typeface="+mn-cs"/>
              </a:defRPr>
            </a:lvl1pPr>
            <a:lvl2pPr marL="742950" indent="0" algn="l" defTabSz="914400" rtl="0" eaLnBrk="1" latinLnBrk="0" hangingPunct="1">
              <a:spcBef>
                <a:spcPct val="20000"/>
              </a:spcBef>
              <a:buFontTx/>
              <a:buNone/>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dirty="0" smtClean="0"/>
              <a:t>16.  #push R2          #</a:t>
            </a:r>
            <a:r>
              <a:rPr lang="zh-CN" altLang="zh-CN" dirty="0" smtClean="0"/>
              <a:t>在函数中被更改，所以先存入栈内，在</a:t>
            </a:r>
            <a:r>
              <a:rPr lang="en-US" altLang="zh-CN" dirty="0" smtClean="0"/>
              <a:t>return</a:t>
            </a:r>
            <a:r>
              <a:rPr lang="zh-CN" altLang="zh-CN" dirty="0" smtClean="0"/>
              <a:t>之前会</a:t>
            </a:r>
            <a:r>
              <a:rPr lang="en-US" altLang="zh-CN" dirty="0" smtClean="0"/>
              <a:t>pop</a:t>
            </a:r>
            <a:r>
              <a:rPr lang="zh-CN" altLang="zh-CN" dirty="0" smtClean="0"/>
              <a:t>出来这个值，此处</a:t>
            </a:r>
            <a:r>
              <a:rPr lang="en-US" altLang="zh-CN" dirty="0" smtClean="0"/>
              <a:t>R2</a:t>
            </a:r>
            <a:r>
              <a:rPr lang="zh-CN" altLang="zh-CN" dirty="0" smtClean="0"/>
              <a:t>没有被修改，所以不需要进行</a:t>
            </a:r>
            <a:r>
              <a:rPr lang="en-US" altLang="zh-CN" dirty="0" smtClean="0"/>
              <a:t>push</a:t>
            </a:r>
            <a:endParaRPr lang="zh-CN" altLang="zh-CN" dirty="0" smtClean="0"/>
          </a:p>
          <a:p>
            <a:pPr marL="0" indent="0">
              <a:buNone/>
            </a:pPr>
            <a:r>
              <a:rPr lang="en-US" altLang="zh-CN" dirty="0" smtClean="0"/>
              <a:t>17</a:t>
            </a:r>
            <a:r>
              <a:rPr lang="en-US" altLang="zh-CN" dirty="0"/>
              <a:t>.  #push R3          </a:t>
            </a:r>
            <a:endParaRPr lang="en-US" altLang="zh-CN" dirty="0" smtClean="0"/>
          </a:p>
          <a:p>
            <a:pPr marL="0" indent="0">
              <a:buNone/>
            </a:pPr>
            <a:r>
              <a:rPr lang="en-US" altLang="zh-CN" dirty="0" smtClean="0"/>
              <a:t>18</a:t>
            </a:r>
            <a:r>
              <a:rPr lang="en-US" altLang="zh-CN" dirty="0"/>
              <a:t>.  load R2,02(R15)   #R1 = a</a:t>
            </a:r>
            <a:endParaRPr lang="zh-CN" altLang="zh-CN" dirty="0"/>
          </a:p>
          <a:p>
            <a:pPr marL="0" indent="0">
              <a:buNone/>
            </a:pPr>
            <a:r>
              <a:rPr lang="en-US" altLang="zh-CN" dirty="0"/>
              <a:t>19.  load R3,03(R15)   #R2 = b</a:t>
            </a:r>
            <a:endParaRPr lang="zh-CN" altLang="zh-CN" dirty="0"/>
          </a:p>
          <a:p>
            <a:pPr>
              <a:buAutoNum type="arabicPeriod" startAt="20"/>
            </a:pPr>
            <a:r>
              <a:rPr lang="en-US" altLang="zh-CN" dirty="0" smtClean="0"/>
              <a:t>add R1,R2,R3</a:t>
            </a:r>
          </a:p>
          <a:p>
            <a:pPr>
              <a:buAutoNum type="arabicPeriod" startAt="20"/>
            </a:pPr>
            <a:r>
              <a:rPr lang="en-US" altLang="zh-CN" dirty="0"/>
              <a:t>s</a:t>
            </a:r>
            <a:r>
              <a:rPr lang="en-US" altLang="zh-CN" dirty="0" smtClean="0"/>
              <a:t>tore -1(R15),R1   #</a:t>
            </a:r>
            <a:r>
              <a:rPr lang="zh-CN" altLang="en-US" dirty="0" smtClean="0"/>
              <a:t>存放</a:t>
            </a:r>
            <a:r>
              <a:rPr lang="en-US" altLang="zh-CN" dirty="0" smtClean="0"/>
              <a:t>c</a:t>
            </a:r>
            <a:endParaRPr lang="zh-CN" altLang="zh-CN" dirty="0"/>
          </a:p>
        </p:txBody>
      </p:sp>
    </p:spTree>
    <p:extLst>
      <p:ext uri="{BB962C8B-B14F-4D97-AF65-F5344CB8AC3E}">
        <p14:creationId xmlns:p14="http://schemas.microsoft.com/office/powerpoint/2010/main" val="18166221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2C42E-B987-4DBB-A0B3-ADFEDA3266BD}"/>
              </a:ext>
            </a:extLst>
          </p:cNvPr>
          <p:cNvSpPr>
            <a:spLocks noGrp="1"/>
          </p:cNvSpPr>
          <p:nvPr>
            <p:ph type="title"/>
          </p:nvPr>
        </p:nvSpPr>
        <p:spPr>
          <a:xfrm>
            <a:off x="609600" y="485800"/>
            <a:ext cx="10972800" cy="782960"/>
          </a:xfrm>
        </p:spPr>
        <p:txBody>
          <a:bodyPr/>
          <a:lstStyle/>
          <a:p>
            <a:r>
              <a:rPr lang="en-US" altLang="zh-CN" dirty="0" smtClean="0"/>
              <a:t>2. </a:t>
            </a:r>
            <a:r>
              <a:rPr lang="zh-CN" altLang="en-US" dirty="0" smtClean="0"/>
              <a:t>模拟器的使用</a:t>
            </a:r>
            <a:endParaRPr lang="zh-CN" altLang="en-US" dirty="0"/>
          </a:p>
        </p:txBody>
      </p:sp>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dirty="0"/>
              <a:t>Dr. </a:t>
            </a:r>
            <a:r>
              <a:rPr lang="zh-CN" altLang="en-US" dirty="0"/>
              <a:t>沙行勉</a:t>
            </a:r>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4</a:t>
            </a:fld>
            <a:endParaRPr lang="zh-CN" altLang="en-US"/>
          </a:p>
        </p:txBody>
      </p:sp>
      <p:sp>
        <p:nvSpPr>
          <p:cNvPr id="9" name="内容占位符 5"/>
          <p:cNvSpPr txBox="1">
            <a:spLocks/>
          </p:cNvSpPr>
          <p:nvPr/>
        </p:nvSpPr>
        <p:spPr>
          <a:xfrm>
            <a:off x="1501428" y="1160631"/>
            <a:ext cx="9189144" cy="5256820"/>
          </a:xfrm>
          <a:prstGeom prst="rect">
            <a:avLst/>
          </a:prstGeom>
        </p:spPr>
        <p:txBody>
          <a:bodyPr vert="horz" lIns="91440" tIns="45720" rIns="91440" bIns="45720" rtlCol="0">
            <a:normAutofit/>
          </a:bodyPr>
          <a:lstStyle>
            <a:lvl1pPr marL="514350" indent="-514350" algn="l" defTabSz="914400" rtl="0" eaLnBrk="1" latinLnBrk="0" hangingPunct="1">
              <a:lnSpc>
                <a:spcPct val="150000"/>
              </a:lnSpc>
              <a:spcBef>
                <a:spcPct val="20000"/>
              </a:spcBef>
              <a:buFont typeface="+mj-lt"/>
              <a:buAutoNum type="arabicPeriod"/>
              <a:defRPr sz="2400" kern="1200" baseline="0">
                <a:solidFill>
                  <a:schemeClr val="tx1"/>
                </a:solidFill>
                <a:latin typeface="Times New Roman" panose="02020603050405020304" pitchFamily="18" charset="0"/>
                <a:ea typeface="+mn-ea"/>
                <a:cs typeface="+mn-cs"/>
              </a:defRPr>
            </a:lvl1pPr>
            <a:lvl2pPr marL="742950" indent="0" algn="l" defTabSz="914400" rtl="0" eaLnBrk="1" latinLnBrk="0" hangingPunct="1">
              <a:spcBef>
                <a:spcPct val="20000"/>
              </a:spcBef>
              <a:buFontTx/>
              <a:buNone/>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b="1" dirty="0" smtClean="0"/>
              <a:t>启动模拟器</a:t>
            </a:r>
            <a:endParaRPr lang="en-US" altLang="zh-CN" b="1" dirty="0" smtClean="0"/>
          </a:p>
          <a:p>
            <a:r>
              <a:rPr lang="zh-CN" altLang="en-US" b="1" dirty="0" smtClean="0"/>
              <a:t>输入汇编程序的文档名</a:t>
            </a:r>
            <a:endParaRPr lang="en-US" altLang="zh-CN" b="1" dirty="0" smtClean="0"/>
          </a:p>
          <a:p>
            <a:r>
              <a:rPr lang="zh-CN" altLang="en-US" b="1" dirty="0" smtClean="0"/>
              <a:t>执行汇编程序</a:t>
            </a:r>
            <a:endParaRPr lang="en-US" altLang="zh-CN" b="1" dirty="0" smtClean="0"/>
          </a:p>
          <a:p>
            <a:r>
              <a:rPr lang="zh-CN" altLang="en-US" b="1" dirty="0" smtClean="0"/>
              <a:t>退出模拟器</a:t>
            </a:r>
            <a:endParaRPr lang="zh-CN" altLang="en-US" b="1" dirty="0"/>
          </a:p>
        </p:txBody>
      </p:sp>
    </p:spTree>
    <p:extLst>
      <p:ext uri="{BB962C8B-B14F-4D97-AF65-F5344CB8AC3E}">
        <p14:creationId xmlns:p14="http://schemas.microsoft.com/office/powerpoint/2010/main" val="27348984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40</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609600" y="748061"/>
            <a:ext cx="11307531" cy="737839"/>
          </a:xfrm>
        </p:spPr>
        <p:txBody>
          <a:bodyPr>
            <a:noAutofit/>
          </a:bodyPr>
          <a:lstStyle/>
          <a:p>
            <a:pPr marL="0" lvl="0" indent="0">
              <a:buNone/>
            </a:pPr>
            <a:r>
              <a:rPr lang="zh-CN" altLang="en-US" b="1" dirty="0" smtClean="0"/>
              <a:t>程序例五：函数调用对两个数求和</a:t>
            </a:r>
            <a:endParaRPr lang="zh-CN" altLang="zh-CN" b="1" dirty="0"/>
          </a:p>
        </p:txBody>
      </p:sp>
      <p:cxnSp>
        <p:nvCxnSpPr>
          <p:cNvPr id="12" name="直接连接符 11"/>
          <p:cNvCxnSpPr/>
          <p:nvPr/>
        </p:nvCxnSpPr>
        <p:spPr>
          <a:xfrm>
            <a:off x="5799523" y="1430967"/>
            <a:ext cx="41878" cy="48783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内容占位符 5">
            <a:extLst>
              <a:ext uri="{FF2B5EF4-FFF2-40B4-BE49-F238E27FC236}">
                <a16:creationId xmlns:a16="http://schemas.microsoft.com/office/drawing/2014/main" id="{136A330A-CD4B-47C3-A12B-21B5ABECB724}"/>
              </a:ext>
            </a:extLst>
          </p:cNvPr>
          <p:cNvSpPr txBox="1">
            <a:spLocks/>
          </p:cNvSpPr>
          <p:nvPr/>
        </p:nvSpPr>
        <p:spPr>
          <a:xfrm>
            <a:off x="762000" y="1485900"/>
            <a:ext cx="4906062" cy="4878354"/>
          </a:xfrm>
          <a:prstGeom prst="rect">
            <a:avLst/>
          </a:prstGeom>
        </p:spPr>
        <p:txBody>
          <a:bodyPr vert="horz" lIns="91440" tIns="45720" rIns="91440" bIns="45720" rtlCol="0">
            <a:noAutofit/>
          </a:bodyPr>
          <a:lstStyle>
            <a:lvl1pPr marL="514350" indent="-514350" algn="l" defTabSz="914400" rtl="0" eaLnBrk="1" latinLnBrk="0" hangingPunct="1">
              <a:lnSpc>
                <a:spcPct val="150000"/>
              </a:lnSpc>
              <a:spcBef>
                <a:spcPct val="20000"/>
              </a:spcBef>
              <a:buFont typeface="+mj-lt"/>
              <a:buAutoNum type="arabicPeriod"/>
              <a:defRPr sz="2400" kern="1200" baseline="0">
                <a:solidFill>
                  <a:schemeClr val="tx1"/>
                </a:solidFill>
                <a:latin typeface="Times New Roman" panose="02020603050405020304" pitchFamily="18" charset="0"/>
                <a:ea typeface="+mn-ea"/>
                <a:cs typeface="+mn-cs"/>
              </a:defRPr>
            </a:lvl1pPr>
            <a:lvl2pPr marL="742950" indent="0" algn="l" defTabSz="914400" rtl="0" eaLnBrk="1" latinLnBrk="0" hangingPunct="1">
              <a:spcBef>
                <a:spcPct val="20000"/>
              </a:spcBef>
              <a:buFontTx/>
              <a:buNone/>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dirty="0" smtClean="0"/>
              <a:t>22. </a:t>
            </a:r>
            <a:r>
              <a:rPr lang="en-US" altLang="zh-CN" dirty="0" err="1" smtClean="0"/>
              <a:t>Lreturn</a:t>
            </a:r>
            <a:r>
              <a:rPr lang="en-US" altLang="zh-CN" dirty="0" smtClean="0"/>
              <a:t>:</a:t>
            </a:r>
            <a:endParaRPr lang="en-US" altLang="zh-CN" dirty="0"/>
          </a:p>
          <a:p>
            <a:pPr marL="0" indent="0">
              <a:buNone/>
            </a:pPr>
            <a:r>
              <a:rPr lang="en-US" altLang="zh-CN" dirty="0" smtClean="0"/>
              <a:t>23. </a:t>
            </a:r>
            <a:r>
              <a:rPr lang="en-US" altLang="zh-CN" dirty="0" smtClean="0"/>
              <a:t>#pop </a:t>
            </a:r>
            <a:r>
              <a:rPr lang="en-US" altLang="zh-CN" dirty="0"/>
              <a:t>R3           #</a:t>
            </a:r>
            <a:r>
              <a:rPr lang="zh-CN" altLang="zh-CN" dirty="0"/>
              <a:t>返回初始的</a:t>
            </a:r>
            <a:r>
              <a:rPr lang="en-US" altLang="zh-CN" dirty="0"/>
              <a:t>R3</a:t>
            </a:r>
            <a:endParaRPr lang="zh-CN" altLang="zh-CN" dirty="0"/>
          </a:p>
          <a:p>
            <a:pPr marL="0" indent="0">
              <a:buNone/>
            </a:pPr>
            <a:r>
              <a:rPr lang="en-US" altLang="zh-CN" dirty="0" smtClean="0"/>
              <a:t>24. </a:t>
            </a:r>
            <a:r>
              <a:rPr lang="en-US" altLang="zh-CN" dirty="0" smtClean="0"/>
              <a:t>#pop </a:t>
            </a:r>
            <a:r>
              <a:rPr lang="en-US" altLang="zh-CN" dirty="0"/>
              <a:t>R2           #</a:t>
            </a:r>
            <a:r>
              <a:rPr lang="zh-CN" altLang="zh-CN" dirty="0"/>
              <a:t>返回初始的</a:t>
            </a:r>
            <a:r>
              <a:rPr lang="en-US" altLang="zh-CN" dirty="0"/>
              <a:t>R2</a:t>
            </a:r>
            <a:endParaRPr lang="zh-CN" altLang="zh-CN" dirty="0"/>
          </a:p>
          <a:p>
            <a:pPr marL="0" indent="0">
              <a:buNone/>
            </a:pPr>
            <a:r>
              <a:rPr lang="en-US" altLang="zh-CN" dirty="0" smtClean="0"/>
              <a:t>25. </a:t>
            </a:r>
            <a:r>
              <a:rPr lang="en-US" altLang="zh-CN" dirty="0" smtClean="0"/>
              <a:t>move </a:t>
            </a:r>
            <a:r>
              <a:rPr lang="en-US" altLang="zh-CN" dirty="0"/>
              <a:t>sp,R15      #</a:t>
            </a:r>
            <a:r>
              <a:rPr lang="en-US" altLang="zh-CN" dirty="0" err="1"/>
              <a:t>sp</a:t>
            </a:r>
            <a:r>
              <a:rPr lang="en-US" altLang="zh-CN" dirty="0"/>
              <a:t> = </a:t>
            </a:r>
            <a:r>
              <a:rPr lang="en-US" altLang="zh-CN" dirty="0" err="1"/>
              <a:t>fp</a:t>
            </a:r>
            <a:endParaRPr lang="zh-CN" altLang="zh-CN" dirty="0"/>
          </a:p>
          <a:p>
            <a:pPr marL="0" indent="0">
              <a:buNone/>
            </a:pPr>
            <a:r>
              <a:rPr lang="en-US" altLang="zh-CN" dirty="0" smtClean="0"/>
              <a:t>26. </a:t>
            </a:r>
            <a:r>
              <a:rPr lang="en-US" altLang="zh-CN" dirty="0" smtClean="0"/>
              <a:t>pop </a:t>
            </a:r>
            <a:r>
              <a:rPr lang="en-US" altLang="zh-CN" dirty="0"/>
              <a:t>R15          #</a:t>
            </a:r>
            <a:r>
              <a:rPr lang="zh-CN" altLang="zh-CN" dirty="0"/>
              <a:t>重置</a:t>
            </a:r>
            <a:r>
              <a:rPr lang="en-US" altLang="zh-CN" dirty="0" err="1"/>
              <a:t>fp</a:t>
            </a:r>
            <a:r>
              <a:rPr lang="zh-CN" altLang="zh-CN" dirty="0"/>
              <a:t>，成为旧的</a:t>
            </a:r>
            <a:r>
              <a:rPr lang="en-US" altLang="zh-CN" dirty="0" err="1"/>
              <a:t>fp</a:t>
            </a:r>
            <a:endParaRPr lang="zh-CN" altLang="zh-CN" dirty="0"/>
          </a:p>
          <a:p>
            <a:pPr marL="0" indent="0">
              <a:buNone/>
            </a:pPr>
            <a:r>
              <a:rPr lang="en-US" altLang="zh-CN" dirty="0" smtClean="0"/>
              <a:t>27. </a:t>
            </a:r>
            <a:r>
              <a:rPr lang="en-US" altLang="zh-CN" dirty="0" smtClean="0"/>
              <a:t>ret</a:t>
            </a:r>
            <a:r>
              <a:rPr lang="en-US" altLang="zh-CN" dirty="0"/>
              <a:t> </a:t>
            </a:r>
            <a:endParaRPr lang="zh-CN" altLang="zh-CN" dirty="0"/>
          </a:p>
        </p:txBody>
      </p:sp>
      <p:sp>
        <p:nvSpPr>
          <p:cNvPr id="13" name="内容占位符 5">
            <a:extLst>
              <a:ext uri="{FF2B5EF4-FFF2-40B4-BE49-F238E27FC236}">
                <a16:creationId xmlns:a16="http://schemas.microsoft.com/office/drawing/2014/main" id="{B11506DF-0F34-4CCA-AE54-190FA2BFB99C}"/>
              </a:ext>
            </a:extLst>
          </p:cNvPr>
          <p:cNvSpPr txBox="1">
            <a:spLocks/>
          </p:cNvSpPr>
          <p:nvPr/>
        </p:nvSpPr>
        <p:spPr>
          <a:xfrm>
            <a:off x="6273800" y="1485900"/>
            <a:ext cx="4854987" cy="4878354"/>
          </a:xfrm>
          <a:prstGeom prst="rect">
            <a:avLst/>
          </a:prstGeom>
        </p:spPr>
        <p:txBody>
          <a:bodyPr vert="horz" lIns="91440" tIns="45720" rIns="91440" bIns="45720" rtlCol="0">
            <a:normAutofit/>
          </a:bodyPr>
          <a:lstStyle>
            <a:lvl1pPr marL="514350" indent="-514350" algn="l" defTabSz="914400" rtl="0" eaLnBrk="1" latinLnBrk="0" hangingPunct="1">
              <a:lnSpc>
                <a:spcPct val="150000"/>
              </a:lnSpc>
              <a:spcBef>
                <a:spcPct val="20000"/>
              </a:spcBef>
              <a:buFont typeface="+mj-lt"/>
              <a:buAutoNum type="arabicPeriod"/>
              <a:defRPr sz="2400" kern="1200" baseline="0">
                <a:solidFill>
                  <a:schemeClr val="tx1"/>
                </a:solidFill>
                <a:latin typeface="Times New Roman" panose="02020603050405020304" pitchFamily="18" charset="0"/>
                <a:ea typeface="+mn-ea"/>
                <a:cs typeface="+mn-cs"/>
              </a:defRPr>
            </a:lvl1pPr>
            <a:lvl2pPr marL="742950" indent="0" algn="l" defTabSz="914400" rtl="0" eaLnBrk="1" latinLnBrk="0" hangingPunct="1">
              <a:spcBef>
                <a:spcPct val="20000"/>
              </a:spcBef>
              <a:buFontTx/>
              <a:buNone/>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dirty="0" smtClean="0"/>
              <a:t>28. </a:t>
            </a:r>
            <a:r>
              <a:rPr lang="en-US" altLang="zh-CN" dirty="0" err="1"/>
              <a:t>Lprint</a:t>
            </a:r>
            <a:r>
              <a:rPr lang="en-US" altLang="zh-CN" dirty="0"/>
              <a:t>:</a:t>
            </a:r>
            <a:endParaRPr lang="zh-CN" altLang="zh-CN" dirty="0"/>
          </a:p>
          <a:p>
            <a:pPr marL="0" indent="0">
              <a:buNone/>
            </a:pPr>
            <a:r>
              <a:rPr lang="en-US" altLang="zh-CN" dirty="0" smtClean="0"/>
              <a:t>29. </a:t>
            </a:r>
            <a:r>
              <a:rPr lang="en-US" altLang="zh-CN" dirty="0"/>
              <a:t>_</a:t>
            </a:r>
            <a:r>
              <a:rPr lang="en-US" altLang="zh-CN" dirty="0" err="1"/>
              <a:t>pr</a:t>
            </a:r>
            <a:r>
              <a:rPr lang="en-US" altLang="zh-CN" dirty="0"/>
              <a:t> R1</a:t>
            </a:r>
            <a:endParaRPr lang="zh-CN" altLang="zh-CN" sz="3200" dirty="0"/>
          </a:p>
        </p:txBody>
      </p:sp>
    </p:spTree>
    <p:extLst>
      <p:ext uri="{BB962C8B-B14F-4D97-AF65-F5344CB8AC3E}">
        <p14:creationId xmlns:p14="http://schemas.microsoft.com/office/powerpoint/2010/main" val="4497418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41</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825500" y="723901"/>
            <a:ext cx="10359065" cy="5402264"/>
          </a:xfrm>
        </p:spPr>
        <p:txBody>
          <a:bodyPr>
            <a:normAutofit/>
          </a:bodyPr>
          <a:lstStyle/>
          <a:p>
            <a:pPr marL="0" indent="0">
              <a:buNone/>
            </a:pPr>
            <a:r>
              <a:rPr lang="zh-CN" altLang="zh-CN" sz="3200" dirty="0"/>
              <a:t>该示例是使用函数调用对两个数求和，我们假设调用函数称作主函数，被调用函数称作子函数，主函数里会调用</a:t>
            </a:r>
            <a:r>
              <a:rPr lang="en-US" altLang="zh-CN" sz="3200" dirty="0"/>
              <a:t>add</a:t>
            </a:r>
            <a:r>
              <a:rPr lang="zh-CN" altLang="zh-CN" sz="3200" dirty="0"/>
              <a:t>子函数对两数求和。在函数调用中，需要用到对栈操作的指令</a:t>
            </a:r>
            <a:r>
              <a:rPr lang="en-US" altLang="zh-CN" sz="3200" dirty="0"/>
              <a:t>push</a:t>
            </a:r>
            <a:r>
              <a:rPr lang="zh-CN" altLang="zh-CN" sz="3200" dirty="0"/>
              <a:t>，</a:t>
            </a:r>
            <a:r>
              <a:rPr lang="en-US" altLang="zh-CN" sz="3200" dirty="0"/>
              <a:t>pop</a:t>
            </a:r>
            <a:r>
              <a:rPr lang="zh-CN" altLang="zh-CN" sz="3200" dirty="0"/>
              <a:t>以及函数调用的指令</a:t>
            </a:r>
            <a:r>
              <a:rPr lang="en-US" altLang="zh-CN" sz="3200" dirty="0"/>
              <a:t>call</a:t>
            </a:r>
            <a:r>
              <a:rPr lang="zh-CN" altLang="zh-CN" sz="3200" dirty="0"/>
              <a:t>和返回的指令</a:t>
            </a:r>
            <a:r>
              <a:rPr lang="en-US" altLang="zh-CN" sz="3200" dirty="0"/>
              <a:t>ret</a:t>
            </a:r>
            <a:r>
              <a:rPr lang="zh-CN" altLang="zh-CN" sz="3200" dirty="0"/>
              <a:t>。所以在该示例中，除了这四条指令是新指令，其余指令我们在前边的示例中已经使用过</a:t>
            </a:r>
            <a:r>
              <a:rPr lang="zh-CN" altLang="zh-CN" sz="3200" dirty="0" smtClean="0"/>
              <a:t>。</a:t>
            </a:r>
            <a:endParaRPr lang="en-US" altLang="zh-CN" sz="3200" dirty="0" smtClean="0"/>
          </a:p>
          <a:p>
            <a:pPr marL="0" indent="0">
              <a:buNone/>
            </a:pPr>
            <a:endParaRPr lang="zh-CN" altLang="zh-CN" sz="2600" dirty="0"/>
          </a:p>
        </p:txBody>
      </p:sp>
    </p:spTree>
    <p:extLst>
      <p:ext uri="{BB962C8B-B14F-4D97-AF65-F5344CB8AC3E}">
        <p14:creationId xmlns:p14="http://schemas.microsoft.com/office/powerpoint/2010/main" val="41076367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42</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825500" y="723901"/>
            <a:ext cx="10359065" cy="5402264"/>
          </a:xfrm>
        </p:spPr>
        <p:txBody>
          <a:bodyPr>
            <a:normAutofit/>
          </a:bodyPr>
          <a:lstStyle/>
          <a:p>
            <a:pPr marL="342900" indent="-342900">
              <a:buFont typeface="Wingdings" panose="05000000000000000000" pitchFamily="2" charset="2"/>
              <a:buChar char="Ø"/>
            </a:pPr>
            <a:r>
              <a:rPr lang="zh-CN" altLang="zh-CN" dirty="0"/>
              <a:t>在函数调用中，在子函数开始执行前，需要在栈的顶部建立一个栈帧</a:t>
            </a:r>
            <a:r>
              <a:rPr lang="en-US" altLang="zh-CN" dirty="0"/>
              <a:t>(frame)</a:t>
            </a:r>
            <a:r>
              <a:rPr lang="zh-CN" altLang="zh-CN" dirty="0"/>
              <a:t>，基本上，</a:t>
            </a:r>
            <a:r>
              <a:rPr lang="en-US" altLang="zh-CN" dirty="0" err="1"/>
              <a:t>sp</a:t>
            </a:r>
            <a:r>
              <a:rPr lang="zh-CN" altLang="zh-CN" dirty="0"/>
              <a:t>指针指向栈帧的顶部，</a:t>
            </a:r>
            <a:r>
              <a:rPr lang="en-US" altLang="zh-CN" dirty="0" err="1"/>
              <a:t>fp</a:t>
            </a:r>
            <a:r>
              <a:rPr lang="zh-CN" altLang="zh-CN" dirty="0"/>
              <a:t>指针指向栈帧的底部</a:t>
            </a:r>
            <a:r>
              <a:rPr lang="en-US" altLang="zh-CN" dirty="0"/>
              <a:t>(</a:t>
            </a:r>
            <a:r>
              <a:rPr lang="en-US" altLang="zh-CN" dirty="0" err="1"/>
              <a:t>sp</a:t>
            </a:r>
            <a:r>
              <a:rPr lang="zh-CN" altLang="zh-CN" dirty="0"/>
              <a:t>和</a:t>
            </a:r>
            <a:r>
              <a:rPr lang="en-US" altLang="zh-CN" dirty="0" err="1"/>
              <a:t>fp</a:t>
            </a:r>
            <a:r>
              <a:rPr lang="zh-CN" altLang="zh-CN" dirty="0"/>
              <a:t>是两个寄存器</a:t>
            </a:r>
            <a:r>
              <a:rPr lang="en-US" altLang="zh-CN" dirty="0"/>
              <a:t>)</a:t>
            </a:r>
            <a:r>
              <a:rPr lang="zh-CN" altLang="zh-CN" dirty="0" smtClean="0"/>
              <a:t>。</a:t>
            </a:r>
            <a:endParaRPr lang="en-US" altLang="zh-CN" dirty="0" smtClean="0"/>
          </a:p>
          <a:p>
            <a:pPr marL="342900" indent="-342900">
              <a:buFont typeface="Wingdings" panose="05000000000000000000" pitchFamily="2" charset="2"/>
              <a:buChar char="Ø"/>
            </a:pPr>
            <a:r>
              <a:rPr lang="zh-CN" altLang="zh-CN" dirty="0" smtClean="0"/>
              <a:t>在</a:t>
            </a:r>
            <a:r>
              <a:rPr lang="zh-CN" altLang="zh-CN" dirty="0"/>
              <a:t>一个</a:t>
            </a:r>
            <a:r>
              <a:rPr lang="en-US" altLang="zh-CN" dirty="0"/>
              <a:t>frame</a:t>
            </a:r>
            <a:r>
              <a:rPr lang="zh-CN" altLang="zh-CN" dirty="0"/>
              <a:t>中所存的包含主函数所传的参数值、函数内的所有局部变量、函数返回的</a:t>
            </a:r>
            <a:r>
              <a:rPr lang="en-US" altLang="zh-CN" dirty="0"/>
              <a:t>pc</a:t>
            </a:r>
            <a:r>
              <a:rPr lang="zh-CN" altLang="zh-CN" dirty="0"/>
              <a:t>值</a:t>
            </a:r>
            <a:r>
              <a:rPr lang="en-US" altLang="zh-CN" dirty="0"/>
              <a:t>(</a:t>
            </a:r>
            <a:r>
              <a:rPr lang="zh-CN" altLang="zh-CN" dirty="0"/>
              <a:t>也就是主函数调用子函数后的下一条指令的位置</a:t>
            </a:r>
            <a:r>
              <a:rPr lang="en-US" altLang="zh-CN" dirty="0"/>
              <a:t>)</a:t>
            </a:r>
            <a:r>
              <a:rPr lang="zh-CN" altLang="zh-CN" dirty="0"/>
              <a:t>，以及主函数的</a:t>
            </a:r>
            <a:r>
              <a:rPr lang="en-US" altLang="zh-CN" dirty="0" err="1"/>
              <a:t>fp</a:t>
            </a:r>
            <a:r>
              <a:rPr lang="zh-CN" altLang="zh-CN" dirty="0"/>
              <a:t>值</a:t>
            </a:r>
            <a:r>
              <a:rPr lang="zh-CN" altLang="zh-CN" dirty="0" smtClean="0"/>
              <a:t>。</a:t>
            </a:r>
            <a:endParaRPr lang="en-US" altLang="zh-CN" dirty="0" smtClean="0"/>
          </a:p>
          <a:p>
            <a:pPr marL="342900" indent="-342900">
              <a:buFont typeface="Wingdings" panose="05000000000000000000" pitchFamily="2" charset="2"/>
              <a:buChar char="Ø"/>
            </a:pPr>
            <a:r>
              <a:rPr lang="zh-CN" altLang="zh-CN" dirty="0" smtClean="0"/>
              <a:t>总而言之</a:t>
            </a:r>
            <a:r>
              <a:rPr lang="zh-CN" altLang="zh-CN" dirty="0"/>
              <a:t>，一个函数在执行前必须要将现在函数的</a:t>
            </a:r>
            <a:r>
              <a:rPr lang="en-US" altLang="zh-CN" dirty="0" err="1"/>
              <a:t>fp</a:t>
            </a:r>
            <a:r>
              <a:rPr lang="zh-CN" altLang="zh-CN" dirty="0"/>
              <a:t>及</a:t>
            </a:r>
            <a:r>
              <a:rPr lang="en-US" altLang="zh-CN" dirty="0" err="1"/>
              <a:t>sp</a:t>
            </a:r>
            <a:r>
              <a:rPr lang="zh-CN" altLang="zh-CN" dirty="0"/>
              <a:t>建立起来。这个过程叫做函数的连接</a:t>
            </a:r>
            <a:r>
              <a:rPr lang="en-US" altLang="zh-CN" dirty="0"/>
              <a:t>(linkage)</a:t>
            </a:r>
            <a:r>
              <a:rPr lang="zh-CN" altLang="zh-CN" dirty="0"/>
              <a:t>。我们现在所使用的每一个</a:t>
            </a:r>
            <a:r>
              <a:rPr lang="en-US" altLang="zh-CN" dirty="0"/>
              <a:t>CPU</a:t>
            </a:r>
            <a:r>
              <a:rPr lang="zh-CN" altLang="zh-CN" dirty="0"/>
              <a:t>都有它的</a:t>
            </a:r>
            <a:r>
              <a:rPr lang="en-US" altLang="zh-CN" dirty="0"/>
              <a:t>linkage</a:t>
            </a:r>
            <a:r>
              <a:rPr lang="zh-CN" altLang="zh-CN" dirty="0"/>
              <a:t>规则，我们在</a:t>
            </a:r>
            <a:r>
              <a:rPr lang="en-US" altLang="zh-CN" dirty="0"/>
              <a:t>SEAL</a:t>
            </a:r>
            <a:r>
              <a:rPr lang="zh-CN" altLang="zh-CN" dirty="0"/>
              <a:t>中所使用的是类似于</a:t>
            </a:r>
            <a:r>
              <a:rPr lang="en-US" altLang="zh-CN" dirty="0"/>
              <a:t>x86</a:t>
            </a:r>
            <a:r>
              <a:rPr lang="zh-CN" altLang="zh-CN" dirty="0"/>
              <a:t>的标准</a:t>
            </a:r>
            <a:r>
              <a:rPr lang="en-US" altLang="zh-CN" dirty="0"/>
              <a:t>linkage</a:t>
            </a:r>
            <a:r>
              <a:rPr lang="zh-CN" altLang="zh-CN" dirty="0"/>
              <a:t>规则。</a:t>
            </a:r>
            <a:endParaRPr lang="zh-CN" altLang="zh-CN" dirty="0"/>
          </a:p>
        </p:txBody>
      </p:sp>
    </p:spTree>
    <p:extLst>
      <p:ext uri="{BB962C8B-B14F-4D97-AF65-F5344CB8AC3E}">
        <p14:creationId xmlns:p14="http://schemas.microsoft.com/office/powerpoint/2010/main" val="12578819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43</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825500" y="723901"/>
            <a:ext cx="10359065" cy="5402264"/>
          </a:xfrm>
        </p:spPr>
        <p:txBody>
          <a:bodyPr>
            <a:noAutofit/>
          </a:bodyPr>
          <a:lstStyle/>
          <a:p>
            <a:pPr marL="342900" indent="-342900">
              <a:buFont typeface="Wingdings" panose="05000000000000000000" pitchFamily="2" charset="2"/>
              <a:buChar char="Ø"/>
            </a:pPr>
            <a:r>
              <a:rPr lang="zh-CN" altLang="zh-CN" dirty="0"/>
              <a:t>在</a:t>
            </a:r>
            <a:r>
              <a:rPr lang="en-US" altLang="zh-CN" dirty="0"/>
              <a:t>SEAL</a:t>
            </a:r>
            <a:r>
              <a:rPr lang="zh-CN" altLang="zh-CN" dirty="0"/>
              <a:t>中我们假设</a:t>
            </a:r>
            <a:r>
              <a:rPr lang="en-US" altLang="zh-CN" dirty="0" err="1"/>
              <a:t>fp</a:t>
            </a:r>
            <a:r>
              <a:rPr lang="zh-CN" altLang="zh-CN" dirty="0"/>
              <a:t>是</a:t>
            </a:r>
            <a:r>
              <a:rPr lang="en-US" altLang="zh-CN" dirty="0"/>
              <a:t>R15</a:t>
            </a:r>
            <a:r>
              <a:rPr lang="zh-CN" altLang="zh-CN" dirty="0"/>
              <a:t>，</a:t>
            </a:r>
            <a:r>
              <a:rPr lang="en-US" altLang="zh-CN" dirty="0" err="1"/>
              <a:t>sp</a:t>
            </a:r>
            <a:r>
              <a:rPr lang="zh-CN" altLang="zh-CN" dirty="0"/>
              <a:t>是一个特殊的寄存器</a:t>
            </a:r>
            <a:r>
              <a:rPr lang="zh-CN" altLang="zh-CN" dirty="0" smtClean="0"/>
              <a:t>。</a:t>
            </a:r>
            <a:endParaRPr lang="en-US" altLang="zh-CN" dirty="0" smtClean="0"/>
          </a:p>
          <a:p>
            <a:pPr marL="342900" indent="-342900">
              <a:buFont typeface="Wingdings" panose="05000000000000000000" pitchFamily="2" charset="2"/>
              <a:buChar char="Ø"/>
            </a:pPr>
            <a:r>
              <a:rPr lang="en-US" altLang="zh-CN" dirty="0" err="1" smtClean="0"/>
              <a:t>sp</a:t>
            </a:r>
            <a:r>
              <a:rPr lang="zh-CN" altLang="zh-CN" dirty="0"/>
              <a:t>的值可以用汇编</a:t>
            </a:r>
            <a:r>
              <a:rPr lang="zh-CN" altLang="zh-CN" dirty="0" smtClean="0"/>
              <a:t>指令</a:t>
            </a:r>
            <a:r>
              <a:rPr lang="en-US" altLang="zh-CN" dirty="0" smtClean="0"/>
              <a:t>add</a:t>
            </a:r>
            <a:r>
              <a:rPr lang="zh-CN" altLang="zh-CN" dirty="0" smtClean="0"/>
              <a:t>和</a:t>
            </a:r>
            <a:r>
              <a:rPr lang="en-US" altLang="zh-CN" dirty="0" smtClean="0"/>
              <a:t>sub</a:t>
            </a:r>
            <a:r>
              <a:rPr lang="zh-CN" altLang="zh-CN" dirty="0" smtClean="0"/>
              <a:t>来</a:t>
            </a:r>
            <a:r>
              <a:rPr lang="zh-CN" altLang="zh-CN" dirty="0"/>
              <a:t>更改，也可以用</a:t>
            </a:r>
            <a:r>
              <a:rPr lang="en-US" altLang="zh-CN" dirty="0"/>
              <a:t>push</a:t>
            </a:r>
            <a:r>
              <a:rPr lang="zh-CN" altLang="zh-CN" dirty="0"/>
              <a:t>和</a:t>
            </a:r>
            <a:r>
              <a:rPr lang="en-US" altLang="zh-CN" dirty="0"/>
              <a:t>pop</a:t>
            </a:r>
            <a:r>
              <a:rPr lang="zh-CN" altLang="zh-CN" dirty="0"/>
              <a:t>指令来做加</a:t>
            </a:r>
            <a:r>
              <a:rPr lang="en-US" altLang="zh-CN" dirty="0"/>
              <a:t>1</a:t>
            </a:r>
            <a:r>
              <a:rPr lang="zh-CN" altLang="zh-CN" dirty="0"/>
              <a:t>或减</a:t>
            </a:r>
            <a:r>
              <a:rPr lang="en-US" altLang="zh-CN" dirty="0"/>
              <a:t>1</a:t>
            </a:r>
            <a:r>
              <a:rPr lang="zh-CN" altLang="zh-CN" dirty="0"/>
              <a:t>的更新。当</a:t>
            </a:r>
            <a:r>
              <a:rPr lang="en-US" altLang="zh-CN" dirty="0"/>
              <a:t>push R</a:t>
            </a:r>
            <a:r>
              <a:rPr lang="zh-CN" altLang="zh-CN" dirty="0"/>
              <a:t>时，该指令将</a:t>
            </a:r>
            <a:r>
              <a:rPr lang="en-US" altLang="zh-CN" dirty="0" err="1"/>
              <a:t>sp</a:t>
            </a:r>
            <a:r>
              <a:rPr lang="zh-CN" altLang="zh-CN" dirty="0"/>
              <a:t>减</a:t>
            </a:r>
            <a:r>
              <a:rPr lang="en-US" altLang="zh-CN" dirty="0"/>
              <a:t>1</a:t>
            </a:r>
            <a:r>
              <a:rPr lang="zh-CN" altLang="zh-CN" dirty="0"/>
              <a:t>，然后将寄存器</a:t>
            </a:r>
            <a:r>
              <a:rPr lang="en-US" altLang="zh-CN" dirty="0"/>
              <a:t>R</a:t>
            </a:r>
            <a:r>
              <a:rPr lang="zh-CN" altLang="zh-CN" dirty="0"/>
              <a:t>的值存入</a:t>
            </a:r>
            <a:r>
              <a:rPr lang="en-US" altLang="zh-CN" dirty="0" err="1"/>
              <a:t>sp</a:t>
            </a:r>
            <a:r>
              <a:rPr lang="zh-CN" altLang="zh-CN" dirty="0"/>
              <a:t>所指的地址；</a:t>
            </a:r>
            <a:r>
              <a:rPr lang="en-US" altLang="zh-CN" dirty="0"/>
              <a:t>pop R</a:t>
            </a:r>
            <a:r>
              <a:rPr lang="zh-CN" altLang="zh-CN" dirty="0"/>
              <a:t>时此指令会将</a:t>
            </a:r>
            <a:r>
              <a:rPr lang="en-US" altLang="zh-CN" dirty="0" err="1"/>
              <a:t>sp</a:t>
            </a:r>
            <a:r>
              <a:rPr lang="zh-CN" altLang="zh-CN" dirty="0"/>
              <a:t>所指地址的值</a:t>
            </a:r>
            <a:r>
              <a:rPr lang="en-US" altLang="zh-CN" dirty="0"/>
              <a:t>load</a:t>
            </a:r>
            <a:r>
              <a:rPr lang="zh-CN" altLang="zh-CN" dirty="0"/>
              <a:t>进寄存器</a:t>
            </a:r>
            <a:r>
              <a:rPr lang="en-US" altLang="zh-CN" dirty="0"/>
              <a:t>R</a:t>
            </a:r>
            <a:r>
              <a:rPr lang="zh-CN" altLang="zh-CN" dirty="0"/>
              <a:t>，然后将</a:t>
            </a:r>
            <a:r>
              <a:rPr lang="en-US" altLang="zh-CN" dirty="0" err="1"/>
              <a:t>sp</a:t>
            </a:r>
            <a:r>
              <a:rPr lang="zh-CN" altLang="zh-CN" dirty="0"/>
              <a:t>加</a:t>
            </a:r>
            <a:r>
              <a:rPr lang="en-US" altLang="zh-CN" dirty="0"/>
              <a:t>1</a:t>
            </a:r>
            <a:r>
              <a:rPr lang="zh-CN" altLang="zh-CN" dirty="0" smtClean="0"/>
              <a:t>。</a:t>
            </a:r>
            <a:endParaRPr lang="en-US" altLang="zh-CN" dirty="0" smtClean="0"/>
          </a:p>
          <a:p>
            <a:pPr marL="342900" indent="-342900">
              <a:buFont typeface="Wingdings" panose="05000000000000000000" pitchFamily="2" charset="2"/>
              <a:buChar char="Ø"/>
            </a:pPr>
            <a:r>
              <a:rPr lang="zh-CN" altLang="zh-CN" dirty="0" smtClean="0"/>
              <a:t>先</a:t>
            </a:r>
            <a:r>
              <a:rPr lang="zh-CN" altLang="zh-CN" dirty="0"/>
              <a:t>假设主函数已经有一个</a:t>
            </a:r>
            <a:r>
              <a:rPr lang="en-US" altLang="zh-CN" dirty="0"/>
              <a:t>frame</a:t>
            </a:r>
            <a:r>
              <a:rPr lang="zh-CN" altLang="zh-CN" dirty="0"/>
              <a:t>了，栈底是</a:t>
            </a:r>
            <a:r>
              <a:rPr lang="en-US" altLang="zh-CN" dirty="0" err="1"/>
              <a:t>fp</a:t>
            </a:r>
            <a:r>
              <a:rPr lang="zh-CN" altLang="zh-CN" dirty="0"/>
              <a:t>，栈顶是</a:t>
            </a:r>
            <a:r>
              <a:rPr lang="en-US" altLang="zh-CN" dirty="0" err="1"/>
              <a:t>sp</a:t>
            </a:r>
            <a:r>
              <a:rPr lang="zh-CN" altLang="zh-CN" dirty="0"/>
              <a:t>，如图</a:t>
            </a:r>
            <a:r>
              <a:rPr lang="en-US" altLang="zh-CN" dirty="0" smtClean="0"/>
              <a:t>3-1(a</a:t>
            </a:r>
            <a:r>
              <a:rPr lang="en-US" altLang="zh-CN" dirty="0"/>
              <a:t>)</a:t>
            </a:r>
            <a:r>
              <a:rPr lang="zh-CN" altLang="zh-CN" dirty="0"/>
              <a:t>所示。在主函数中有两个局部变量</a:t>
            </a:r>
            <a:r>
              <a:rPr lang="en-US" altLang="zh-CN" dirty="0"/>
              <a:t>x</a:t>
            </a:r>
            <a:r>
              <a:rPr lang="zh-CN" altLang="zh-CN" dirty="0"/>
              <a:t>和</a:t>
            </a:r>
            <a:r>
              <a:rPr lang="en-US" altLang="zh-CN" dirty="0"/>
              <a:t>y</a:t>
            </a:r>
            <a:r>
              <a:rPr lang="zh-CN" altLang="zh-CN" dirty="0"/>
              <a:t>，</a:t>
            </a:r>
            <a:r>
              <a:rPr lang="en-US" altLang="zh-CN" dirty="0"/>
              <a:t>x</a:t>
            </a:r>
            <a:r>
              <a:rPr lang="zh-CN" altLang="zh-CN" dirty="0"/>
              <a:t>的地址</a:t>
            </a:r>
            <a:r>
              <a:rPr lang="en-US" altLang="zh-CN" dirty="0"/>
              <a:t>-2(R15)</a:t>
            </a:r>
            <a:r>
              <a:rPr lang="zh-CN" altLang="zh-CN" dirty="0"/>
              <a:t>，</a:t>
            </a:r>
            <a:r>
              <a:rPr lang="en-US" altLang="zh-CN" dirty="0"/>
              <a:t>y</a:t>
            </a:r>
            <a:r>
              <a:rPr lang="zh-CN" altLang="zh-CN" dirty="0"/>
              <a:t>的地址是</a:t>
            </a:r>
            <a:r>
              <a:rPr lang="en-US" altLang="zh-CN" dirty="0"/>
              <a:t>-1(R15)</a:t>
            </a:r>
            <a:r>
              <a:rPr lang="zh-CN" altLang="zh-CN" dirty="0"/>
              <a:t>，大家可以参看主程序中关于</a:t>
            </a:r>
            <a:r>
              <a:rPr lang="en-US" altLang="zh-CN" dirty="0"/>
              <a:t>x=5</a:t>
            </a:r>
            <a:r>
              <a:rPr lang="zh-CN" altLang="zh-CN" dirty="0"/>
              <a:t>和</a:t>
            </a:r>
            <a:r>
              <a:rPr lang="en-US" altLang="zh-CN" dirty="0"/>
              <a:t>y=6</a:t>
            </a:r>
            <a:r>
              <a:rPr lang="zh-CN" altLang="zh-CN" dirty="0"/>
              <a:t>的汇编代码。</a:t>
            </a:r>
          </a:p>
        </p:txBody>
      </p:sp>
    </p:spTree>
    <p:extLst>
      <p:ext uri="{BB962C8B-B14F-4D97-AF65-F5344CB8AC3E}">
        <p14:creationId xmlns:p14="http://schemas.microsoft.com/office/powerpoint/2010/main" val="39432657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44</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825500" y="723901"/>
            <a:ext cx="10359065" cy="5402264"/>
          </a:xfrm>
        </p:spPr>
        <p:txBody>
          <a:bodyPr>
            <a:noAutofit/>
          </a:bodyPr>
          <a:lstStyle/>
          <a:p>
            <a:pPr marL="0" indent="0">
              <a:buNone/>
            </a:pPr>
            <a:r>
              <a:rPr lang="zh-CN" altLang="en-US" dirty="0" smtClean="0"/>
              <a:t>现在调用子函数</a:t>
            </a:r>
            <a:r>
              <a:rPr lang="en-US" altLang="zh-CN" dirty="0" smtClean="0"/>
              <a:t>add(</a:t>
            </a:r>
            <a:r>
              <a:rPr lang="en-US" altLang="zh-CN" dirty="0" err="1" smtClean="0"/>
              <a:t>x,y</a:t>
            </a:r>
            <a:r>
              <a:rPr lang="en-US" altLang="zh-CN" dirty="0" smtClean="0"/>
              <a:t>)</a:t>
            </a:r>
            <a:r>
              <a:rPr lang="zh-CN" altLang="en-US" dirty="0" smtClean="0"/>
              <a:t>，</a:t>
            </a:r>
            <a:r>
              <a:rPr lang="zh-CN" altLang="zh-CN" dirty="0"/>
              <a:t>在这里详细描述函数调用是新的栈帧建立的过程。</a:t>
            </a:r>
          </a:p>
          <a:p>
            <a:pPr marL="0" indent="0">
              <a:buNone/>
            </a:pPr>
            <a:r>
              <a:rPr lang="en-US" altLang="zh-CN" b="1" dirty="0" smtClean="0"/>
              <a:t>1. </a:t>
            </a:r>
            <a:r>
              <a:rPr lang="zh-CN" altLang="zh-CN" b="1" dirty="0" smtClean="0"/>
              <a:t>参数</a:t>
            </a:r>
            <a:r>
              <a:rPr lang="zh-CN" altLang="zh-CN" b="1" dirty="0"/>
              <a:t>的传递</a:t>
            </a:r>
            <a:endParaRPr lang="zh-CN" altLang="zh-CN" dirty="0"/>
          </a:p>
          <a:p>
            <a:pPr marL="0" indent="0">
              <a:buNone/>
            </a:pPr>
            <a:r>
              <a:rPr lang="zh-CN" altLang="zh-CN" dirty="0"/>
              <a:t>将参数以反向的顺序</a:t>
            </a:r>
            <a:r>
              <a:rPr lang="en-US" altLang="zh-CN" dirty="0"/>
              <a:t>push</a:t>
            </a:r>
            <a:r>
              <a:rPr lang="zh-CN" altLang="zh-CN" dirty="0"/>
              <a:t>进</a:t>
            </a:r>
            <a:r>
              <a:rPr lang="en-US" altLang="zh-CN" dirty="0"/>
              <a:t>stack</a:t>
            </a:r>
            <a:r>
              <a:rPr lang="zh-CN" altLang="zh-CN" dirty="0"/>
              <a:t>，所以先</a:t>
            </a:r>
            <a:r>
              <a:rPr lang="en-US" altLang="zh-CN" dirty="0"/>
              <a:t>push y</a:t>
            </a:r>
            <a:r>
              <a:rPr lang="zh-CN" altLang="zh-CN" dirty="0"/>
              <a:t>的值，再</a:t>
            </a:r>
            <a:r>
              <a:rPr lang="en-US" altLang="zh-CN" dirty="0"/>
              <a:t>push x</a:t>
            </a:r>
            <a:r>
              <a:rPr lang="zh-CN" altLang="zh-CN" dirty="0"/>
              <a:t>的值，如图</a:t>
            </a:r>
            <a:r>
              <a:rPr lang="en-US" altLang="zh-CN" dirty="0" smtClean="0"/>
              <a:t>3-1(b</a:t>
            </a:r>
            <a:r>
              <a:rPr lang="en-US" altLang="zh-CN" dirty="0"/>
              <a:t>)</a:t>
            </a:r>
            <a:r>
              <a:rPr lang="zh-CN" altLang="zh-CN" dirty="0"/>
              <a:t>所示</a:t>
            </a:r>
            <a:r>
              <a:rPr lang="zh-CN" altLang="zh-CN" dirty="0" smtClean="0"/>
              <a:t>。</a:t>
            </a:r>
            <a:endParaRPr lang="en-US" altLang="zh-CN" dirty="0" smtClean="0"/>
          </a:p>
          <a:p>
            <a:pPr marL="0" indent="0">
              <a:buNone/>
            </a:pPr>
            <a:r>
              <a:rPr lang="en-US" altLang="zh-CN" b="1" dirty="0" smtClean="0"/>
              <a:t>2. </a:t>
            </a:r>
            <a:r>
              <a:rPr lang="zh-CN" altLang="zh-CN" b="1" dirty="0" smtClean="0"/>
              <a:t>执行</a:t>
            </a:r>
            <a:r>
              <a:rPr lang="en-US" altLang="zh-CN" b="1" dirty="0"/>
              <a:t>call</a:t>
            </a:r>
            <a:r>
              <a:rPr lang="zh-CN" altLang="zh-CN" b="1" dirty="0"/>
              <a:t>指令</a:t>
            </a:r>
            <a:endParaRPr lang="zh-CN" altLang="zh-CN" dirty="0"/>
          </a:p>
          <a:p>
            <a:pPr marL="0" indent="0">
              <a:buNone/>
            </a:pPr>
            <a:r>
              <a:rPr lang="en-US" altLang="zh-CN" dirty="0"/>
              <a:t>call</a:t>
            </a:r>
            <a:r>
              <a:rPr lang="zh-CN" altLang="zh-CN" dirty="0"/>
              <a:t>指令会将</a:t>
            </a:r>
            <a:r>
              <a:rPr lang="en-US" altLang="zh-CN" dirty="0"/>
              <a:t>pc</a:t>
            </a:r>
            <a:r>
              <a:rPr lang="zh-CN" altLang="zh-CN" dirty="0"/>
              <a:t>值</a:t>
            </a:r>
            <a:r>
              <a:rPr lang="en-US" altLang="zh-CN" dirty="0"/>
              <a:t>push</a:t>
            </a:r>
            <a:r>
              <a:rPr lang="zh-CN" altLang="zh-CN" dirty="0"/>
              <a:t>进入</a:t>
            </a:r>
            <a:r>
              <a:rPr lang="en-US" altLang="zh-CN" dirty="0"/>
              <a:t>stack</a:t>
            </a:r>
            <a:r>
              <a:rPr lang="zh-CN" altLang="zh-CN" dirty="0"/>
              <a:t>，如图</a:t>
            </a:r>
            <a:r>
              <a:rPr lang="en-US" altLang="zh-CN" dirty="0" smtClean="0"/>
              <a:t>3-2(a</a:t>
            </a:r>
            <a:r>
              <a:rPr lang="en-US" altLang="zh-CN" dirty="0"/>
              <a:t>)</a:t>
            </a:r>
            <a:r>
              <a:rPr lang="zh-CN" altLang="zh-CN" dirty="0"/>
              <a:t>所示，这个</a:t>
            </a:r>
            <a:r>
              <a:rPr lang="en-US" altLang="zh-CN" dirty="0"/>
              <a:t>pc</a:t>
            </a:r>
            <a:r>
              <a:rPr lang="zh-CN" altLang="zh-CN" dirty="0"/>
              <a:t>值指向</a:t>
            </a:r>
            <a:r>
              <a:rPr lang="en-US" altLang="zh-CN" dirty="0"/>
              <a:t>call Ladd</a:t>
            </a:r>
            <a:r>
              <a:rPr lang="zh-CN" altLang="zh-CN" dirty="0"/>
              <a:t>的下一条指令，也就是函数执行完后返回的地址，然后</a:t>
            </a:r>
            <a:r>
              <a:rPr lang="en-US" altLang="zh-CN" dirty="0" err="1"/>
              <a:t>goto</a:t>
            </a:r>
            <a:r>
              <a:rPr lang="en-US" altLang="zh-CN" dirty="0"/>
              <a:t> Ladd(</a:t>
            </a:r>
            <a:r>
              <a:rPr lang="zh-CN" altLang="zh-CN" dirty="0"/>
              <a:t>就是把</a:t>
            </a:r>
            <a:r>
              <a:rPr lang="en-US" altLang="zh-CN" dirty="0"/>
              <a:t>pc</a:t>
            </a:r>
            <a:r>
              <a:rPr lang="zh-CN" altLang="zh-CN" dirty="0"/>
              <a:t>值设成</a:t>
            </a:r>
            <a:r>
              <a:rPr lang="en-US" altLang="zh-CN" dirty="0"/>
              <a:t>Ladd</a:t>
            </a:r>
            <a:r>
              <a:rPr lang="zh-CN" altLang="zh-CN" dirty="0"/>
              <a:t>的地址</a:t>
            </a:r>
            <a:r>
              <a:rPr lang="en-US" altLang="zh-CN" dirty="0"/>
              <a:t>)</a:t>
            </a:r>
            <a:r>
              <a:rPr lang="zh-CN" altLang="zh-CN" dirty="0"/>
              <a:t>。</a:t>
            </a:r>
          </a:p>
          <a:p>
            <a:pPr marL="0" indent="0">
              <a:buNone/>
            </a:pPr>
            <a:endParaRPr lang="zh-CN" altLang="zh-CN" dirty="0"/>
          </a:p>
        </p:txBody>
      </p:sp>
    </p:spTree>
    <p:extLst>
      <p:ext uri="{BB962C8B-B14F-4D97-AF65-F5344CB8AC3E}">
        <p14:creationId xmlns:p14="http://schemas.microsoft.com/office/powerpoint/2010/main" val="18675106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45</a:t>
            </a:fld>
            <a:endParaRPr lang="zh-CN" altLang="en-US" dirty="0"/>
          </a:p>
        </p:txBody>
      </p:sp>
      <p:sp>
        <p:nvSpPr>
          <p:cNvPr id="51" name="文本框 50"/>
          <p:cNvSpPr txBox="1"/>
          <p:nvPr/>
        </p:nvSpPr>
        <p:spPr>
          <a:xfrm>
            <a:off x="4079776" y="5297098"/>
            <a:ext cx="4610100" cy="461665"/>
          </a:xfrm>
          <a:prstGeom prst="rect">
            <a:avLst/>
          </a:prstGeom>
          <a:noFill/>
        </p:spPr>
        <p:txBody>
          <a:bodyPr wrap="square" rtlCol="0">
            <a:spAutoFit/>
          </a:bodyPr>
          <a:lstStyle/>
          <a:p>
            <a:r>
              <a:rPr lang="zh-CN" altLang="en-US" sz="2400" dirty="0" smtClean="0">
                <a:latin typeface="Times New Roman" panose="02020603050405020304" pitchFamily="18" charset="0"/>
                <a:cs typeface="Times New Roman" panose="02020603050405020304" pitchFamily="18" charset="0"/>
              </a:rPr>
              <a:t>图</a:t>
            </a:r>
            <a:r>
              <a:rPr lang="en-US" altLang="zh-CN" sz="2400" dirty="0" smtClean="0">
                <a:latin typeface="Times New Roman" panose="02020603050405020304" pitchFamily="18" charset="0"/>
                <a:cs typeface="Times New Roman" panose="02020603050405020304" pitchFamily="18" charset="0"/>
              </a:rPr>
              <a:t>3-1 </a:t>
            </a:r>
            <a:r>
              <a:rPr lang="zh-CN" altLang="en-US" sz="2400" dirty="0" smtClean="0">
                <a:latin typeface="Times New Roman" panose="02020603050405020304" pitchFamily="18" charset="0"/>
                <a:cs typeface="Times New Roman" panose="02020603050405020304" pitchFamily="18" charset="0"/>
              </a:rPr>
              <a:t>执行</a:t>
            </a:r>
            <a:r>
              <a:rPr lang="en-US" altLang="zh-CN" sz="2400" dirty="0" smtClean="0">
                <a:latin typeface="Times New Roman" panose="02020603050405020304" pitchFamily="18" charset="0"/>
                <a:cs typeface="Times New Roman" panose="02020603050405020304" pitchFamily="18" charset="0"/>
              </a:rPr>
              <a:t>call</a:t>
            </a:r>
            <a:r>
              <a:rPr lang="zh-CN" altLang="en-US" sz="2400" dirty="0" smtClean="0">
                <a:latin typeface="Times New Roman" panose="02020603050405020304" pitchFamily="18" charset="0"/>
                <a:cs typeface="Times New Roman" panose="02020603050405020304" pitchFamily="18" charset="0"/>
              </a:rPr>
              <a:t>指令之前栈的状态</a:t>
            </a:r>
            <a:endParaRPr lang="zh-CN" altLang="en-US" sz="2400" dirty="0">
              <a:latin typeface="Times New Roman" panose="02020603050405020304" pitchFamily="18" charset="0"/>
              <a:cs typeface="Times New Roman" panose="02020603050405020304" pitchFamily="18" charset="0"/>
            </a:endParaRPr>
          </a:p>
        </p:txBody>
      </p:sp>
      <p:sp>
        <p:nvSpPr>
          <p:cNvPr id="52" name="Rectangle 2"/>
          <p:cNvSpPr>
            <a:spLocks noChangeArrowheads="1"/>
          </p:cNvSpPr>
          <p:nvPr/>
        </p:nvSpPr>
        <p:spPr bwMode="auto">
          <a:xfrm>
            <a:off x="2243667" y="1185333"/>
            <a:ext cx="1945358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 name="Rectangle 9"/>
          <p:cNvSpPr>
            <a:spLocks noChangeArrowheads="1"/>
          </p:cNvSpPr>
          <p:nvPr/>
        </p:nvSpPr>
        <p:spPr bwMode="auto">
          <a:xfrm>
            <a:off x="2243667" y="964826"/>
            <a:ext cx="1959128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63781686"/>
              </p:ext>
            </p:extLst>
          </p:nvPr>
        </p:nvGraphicFramePr>
        <p:xfrm>
          <a:off x="2243667" y="964826"/>
          <a:ext cx="7953803" cy="4056993"/>
        </p:xfrm>
        <a:graphic>
          <a:graphicData uri="http://schemas.openxmlformats.org/presentationml/2006/ole">
            <mc:AlternateContent xmlns:mc="http://schemas.openxmlformats.org/markup-compatibility/2006">
              <mc:Choice xmlns:v="urn:schemas-microsoft-com:vml" Requires="v">
                <p:oleObj spid="_x0000_s5139" name="Visio" r:id="rId4" imgW="4564345" imgH="2331578" progId="Visio.Drawing.15">
                  <p:embed/>
                </p:oleObj>
              </mc:Choice>
              <mc:Fallback>
                <p:oleObj name="Visio" r:id="rId4" imgW="4564345" imgH="2331578" progId="Visio.Drawing.15">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3667" y="964826"/>
                        <a:ext cx="7953803" cy="4056993"/>
                      </a:xfrm>
                      <a:prstGeom prst="rect">
                        <a:avLst/>
                      </a:prstGeom>
                      <a:noFill/>
                    </p:spPr>
                  </p:pic>
                </p:oleObj>
              </mc:Fallback>
            </mc:AlternateContent>
          </a:graphicData>
        </a:graphic>
      </p:graphicFrame>
    </p:spTree>
    <p:extLst>
      <p:ext uri="{BB962C8B-B14F-4D97-AF65-F5344CB8AC3E}">
        <p14:creationId xmlns:p14="http://schemas.microsoft.com/office/powerpoint/2010/main" val="11388029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46</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825500" y="723901"/>
            <a:ext cx="10359065" cy="5402264"/>
          </a:xfrm>
        </p:spPr>
        <p:txBody>
          <a:bodyPr>
            <a:noAutofit/>
          </a:bodyPr>
          <a:lstStyle/>
          <a:p>
            <a:pPr marL="0" indent="0">
              <a:buNone/>
            </a:pPr>
            <a:r>
              <a:rPr lang="en-US" altLang="zh-CN" b="1" dirty="0" smtClean="0"/>
              <a:t>3. </a:t>
            </a:r>
            <a:r>
              <a:rPr lang="zh-CN" altLang="zh-CN" b="1" dirty="0" smtClean="0"/>
              <a:t>函数</a:t>
            </a:r>
            <a:r>
              <a:rPr lang="zh-CN" altLang="zh-CN" b="1" dirty="0"/>
              <a:t>起始的三条指令</a:t>
            </a:r>
            <a:endParaRPr lang="zh-CN" altLang="zh-CN" dirty="0"/>
          </a:p>
          <a:p>
            <a:pPr marL="0" indent="0">
              <a:buNone/>
            </a:pPr>
            <a:r>
              <a:rPr lang="zh-CN" altLang="zh-CN" dirty="0"/>
              <a:t>这三条指令是所有函数开始时都会有的三条类似的指令</a:t>
            </a:r>
            <a:r>
              <a:rPr lang="zh-CN" altLang="zh-CN" dirty="0" smtClean="0"/>
              <a:t>：</a:t>
            </a:r>
            <a:endParaRPr lang="en-US" altLang="zh-CN" dirty="0" smtClean="0"/>
          </a:p>
          <a:p>
            <a:pPr marL="0" indent="0">
              <a:buNone/>
            </a:pPr>
            <a:r>
              <a:rPr lang="zh-CN" altLang="zh-CN" dirty="0" smtClean="0"/>
              <a:t>①</a:t>
            </a:r>
            <a:r>
              <a:rPr lang="en-US" altLang="zh-CN" dirty="0"/>
              <a:t>push R15,</a:t>
            </a:r>
            <a:r>
              <a:rPr lang="zh-CN" altLang="zh-CN" dirty="0"/>
              <a:t>将主函数的</a:t>
            </a:r>
            <a:r>
              <a:rPr lang="en-US" altLang="zh-CN" dirty="0" err="1"/>
              <a:t>fp</a:t>
            </a:r>
            <a:r>
              <a:rPr lang="zh-CN" altLang="zh-CN" dirty="0"/>
              <a:t>值存入栈中</a:t>
            </a:r>
            <a:r>
              <a:rPr lang="zh-CN" altLang="zh-CN" dirty="0" smtClean="0"/>
              <a:t>；</a:t>
            </a:r>
            <a:endParaRPr lang="en-US" altLang="zh-CN" dirty="0" smtClean="0"/>
          </a:p>
          <a:p>
            <a:pPr marL="0" indent="0">
              <a:buNone/>
            </a:pPr>
            <a:r>
              <a:rPr lang="zh-CN" altLang="zh-CN" dirty="0" smtClean="0"/>
              <a:t>②</a:t>
            </a:r>
            <a:r>
              <a:rPr lang="en-US" altLang="zh-CN" dirty="0"/>
              <a:t>move R15, </a:t>
            </a:r>
            <a:r>
              <a:rPr lang="en-US" altLang="zh-CN" dirty="0" err="1"/>
              <a:t>sp</a:t>
            </a:r>
            <a:r>
              <a:rPr lang="zh-CN" altLang="zh-CN" dirty="0"/>
              <a:t>，将新的</a:t>
            </a:r>
            <a:r>
              <a:rPr lang="en-US" altLang="zh-CN" dirty="0" err="1"/>
              <a:t>fp</a:t>
            </a:r>
            <a:r>
              <a:rPr lang="zh-CN" altLang="zh-CN" dirty="0"/>
              <a:t>指向</a:t>
            </a:r>
            <a:r>
              <a:rPr lang="en-US" altLang="zh-CN" dirty="0" err="1"/>
              <a:t>sp</a:t>
            </a:r>
            <a:r>
              <a:rPr lang="zh-CN" altLang="zh-CN" dirty="0"/>
              <a:t>的位置，也就是</a:t>
            </a:r>
            <a:r>
              <a:rPr lang="en-US" altLang="zh-CN" dirty="0" err="1"/>
              <a:t>fp</a:t>
            </a:r>
            <a:r>
              <a:rPr lang="zh-CN" altLang="zh-CN" dirty="0"/>
              <a:t>指向此时栈的顶端，如图</a:t>
            </a:r>
            <a:r>
              <a:rPr lang="en-US" altLang="zh-CN" dirty="0" smtClean="0"/>
              <a:t>3-2(b</a:t>
            </a:r>
            <a:r>
              <a:rPr lang="en-US" altLang="zh-CN" dirty="0"/>
              <a:t>)</a:t>
            </a:r>
            <a:r>
              <a:rPr lang="zh-CN" altLang="zh-CN" dirty="0"/>
              <a:t>所示</a:t>
            </a:r>
            <a:r>
              <a:rPr lang="zh-CN" altLang="zh-CN" dirty="0" smtClean="0"/>
              <a:t>；</a:t>
            </a:r>
            <a:endParaRPr lang="en-US" altLang="zh-CN" dirty="0" smtClean="0"/>
          </a:p>
          <a:p>
            <a:pPr marL="0" indent="0">
              <a:buNone/>
            </a:pPr>
            <a:r>
              <a:rPr lang="zh-CN" altLang="zh-CN" dirty="0" smtClean="0"/>
              <a:t>③</a:t>
            </a:r>
            <a:r>
              <a:rPr lang="en-US" altLang="zh-CN" dirty="0"/>
              <a:t>sub sp,sp,1</a:t>
            </a:r>
            <a:r>
              <a:rPr lang="zh-CN" altLang="zh-CN" dirty="0"/>
              <a:t>，将</a:t>
            </a:r>
            <a:r>
              <a:rPr lang="en-US" altLang="zh-CN" dirty="0" err="1"/>
              <a:t>sp</a:t>
            </a:r>
            <a:r>
              <a:rPr lang="zh-CN" altLang="zh-CN" dirty="0"/>
              <a:t>再往上移，留出局部变量的空间，此</a:t>
            </a:r>
            <a:r>
              <a:rPr lang="en-US" altLang="zh-CN" dirty="0"/>
              <a:t>add</a:t>
            </a:r>
            <a:r>
              <a:rPr lang="zh-CN" altLang="zh-CN" dirty="0"/>
              <a:t>函数只有一个局部变量，所以只要留一个位置，假如有</a:t>
            </a:r>
            <a:r>
              <a:rPr lang="en-US" altLang="zh-CN" dirty="0"/>
              <a:t>n</a:t>
            </a:r>
            <a:r>
              <a:rPr lang="zh-CN" altLang="zh-CN" dirty="0"/>
              <a:t>个局部变量，</a:t>
            </a:r>
            <a:r>
              <a:rPr lang="en-US" altLang="zh-CN" dirty="0" err="1"/>
              <a:t>sp</a:t>
            </a:r>
            <a:r>
              <a:rPr lang="zh-CN" altLang="zh-CN" dirty="0"/>
              <a:t>就要</a:t>
            </a:r>
            <a:r>
              <a:rPr lang="en-US" altLang="zh-CN" dirty="0"/>
              <a:t>-n</a:t>
            </a:r>
            <a:r>
              <a:rPr lang="zh-CN" altLang="zh-CN" dirty="0"/>
              <a:t>。经过这三个指令之后，栈的状态如图</a:t>
            </a:r>
            <a:r>
              <a:rPr lang="en-US" altLang="zh-CN" dirty="0" smtClean="0"/>
              <a:t>3-2(c</a:t>
            </a:r>
            <a:r>
              <a:rPr lang="en-US" altLang="zh-CN" dirty="0"/>
              <a:t>)</a:t>
            </a:r>
            <a:r>
              <a:rPr lang="zh-CN" altLang="zh-CN" dirty="0"/>
              <a:t>所示。</a:t>
            </a:r>
          </a:p>
        </p:txBody>
      </p:sp>
    </p:spTree>
    <p:extLst>
      <p:ext uri="{BB962C8B-B14F-4D97-AF65-F5344CB8AC3E}">
        <p14:creationId xmlns:p14="http://schemas.microsoft.com/office/powerpoint/2010/main" val="33082523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47</a:t>
            </a:fld>
            <a:endParaRPr lang="zh-CN" altLang="en-US" dirty="0"/>
          </a:p>
        </p:txBody>
      </p:sp>
      <p:sp>
        <p:nvSpPr>
          <p:cNvPr id="51" name="文本框 50"/>
          <p:cNvSpPr txBox="1"/>
          <p:nvPr/>
        </p:nvSpPr>
        <p:spPr>
          <a:xfrm>
            <a:off x="4462231" y="5461000"/>
            <a:ext cx="4610100" cy="461665"/>
          </a:xfrm>
          <a:prstGeom prst="rect">
            <a:avLst/>
          </a:prstGeom>
          <a:noFill/>
        </p:spPr>
        <p:txBody>
          <a:bodyPr wrap="square" rtlCol="0">
            <a:spAutoFit/>
          </a:bodyPr>
          <a:lstStyle/>
          <a:p>
            <a:r>
              <a:rPr lang="zh-CN" altLang="en-US" sz="2400" dirty="0" smtClean="0">
                <a:latin typeface="Times New Roman" panose="02020603050405020304" pitchFamily="18" charset="0"/>
                <a:cs typeface="Times New Roman" panose="02020603050405020304" pitchFamily="18" charset="0"/>
              </a:rPr>
              <a:t>图</a:t>
            </a:r>
            <a:r>
              <a:rPr lang="en-US" altLang="zh-CN" sz="2400" dirty="0" smtClean="0">
                <a:latin typeface="Times New Roman" panose="02020603050405020304" pitchFamily="18" charset="0"/>
                <a:cs typeface="Times New Roman" panose="02020603050405020304" pitchFamily="18" charset="0"/>
              </a:rPr>
              <a:t>3-2 </a:t>
            </a:r>
            <a:r>
              <a:rPr lang="zh-CN" altLang="en-US" sz="2400" dirty="0" smtClean="0">
                <a:latin typeface="Times New Roman" panose="02020603050405020304" pitchFamily="18" charset="0"/>
                <a:cs typeface="Times New Roman" panose="02020603050405020304" pitchFamily="18" charset="0"/>
              </a:rPr>
              <a:t>执行</a:t>
            </a:r>
            <a:r>
              <a:rPr lang="en-US" altLang="zh-CN" sz="2400" dirty="0" smtClean="0">
                <a:latin typeface="Times New Roman" panose="02020603050405020304" pitchFamily="18" charset="0"/>
                <a:cs typeface="Times New Roman" panose="02020603050405020304" pitchFamily="18" charset="0"/>
              </a:rPr>
              <a:t>call</a:t>
            </a:r>
            <a:r>
              <a:rPr lang="zh-CN" altLang="en-US" sz="2400" dirty="0" smtClean="0">
                <a:latin typeface="Times New Roman" panose="02020603050405020304" pitchFamily="18" charset="0"/>
                <a:cs typeface="Times New Roman" panose="02020603050405020304" pitchFamily="18" charset="0"/>
              </a:rPr>
              <a:t>指令之后栈的状态</a:t>
            </a:r>
            <a:endParaRPr lang="zh-CN" altLang="en-US" sz="2400" dirty="0">
              <a:latin typeface="Times New Roman" panose="02020603050405020304" pitchFamily="18" charset="0"/>
              <a:cs typeface="Times New Roman" panose="02020603050405020304" pitchFamily="18" charset="0"/>
            </a:endParaRPr>
          </a:p>
        </p:txBody>
      </p:sp>
      <p:sp>
        <p:nvSpPr>
          <p:cNvPr id="10" name="Rectangle 6"/>
          <p:cNvSpPr>
            <a:spLocks noChangeArrowheads="1"/>
          </p:cNvSpPr>
          <p:nvPr/>
        </p:nvSpPr>
        <p:spPr bwMode="auto">
          <a:xfrm>
            <a:off x="1494571" y="967004"/>
            <a:ext cx="165372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endParaRPr lang="zh-CN" altLang="en-US"/>
          </a:p>
        </p:txBody>
      </p:sp>
      <p:sp>
        <p:nvSpPr>
          <p:cNvPr id="2" name="Rectangle 2"/>
          <p:cNvSpPr>
            <a:spLocks noChangeArrowheads="1"/>
          </p:cNvSpPr>
          <p:nvPr/>
        </p:nvSpPr>
        <p:spPr bwMode="auto">
          <a:xfrm>
            <a:off x="1494571" y="1256065"/>
            <a:ext cx="1627996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481883312"/>
              </p:ext>
            </p:extLst>
          </p:nvPr>
        </p:nvGraphicFramePr>
        <p:xfrm>
          <a:off x="1780613" y="1336336"/>
          <a:ext cx="9366138" cy="3436883"/>
        </p:xfrm>
        <a:graphic>
          <a:graphicData uri="http://schemas.openxmlformats.org/presentationml/2006/ole">
            <mc:AlternateContent xmlns:mc="http://schemas.openxmlformats.org/markup-compatibility/2006">
              <mc:Choice xmlns:v="urn:schemas-microsoft-com:vml" Requires="v">
                <p:oleObj spid="_x0000_s8203" name="Visio" r:id="rId4" imgW="6423766" imgH="2354604" progId="Visio.Drawing.15">
                  <p:embed/>
                </p:oleObj>
              </mc:Choice>
              <mc:Fallback>
                <p:oleObj name="Visio" r:id="rId4" imgW="6423766" imgH="2354604"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0613" y="1336336"/>
                        <a:ext cx="9366138" cy="3436883"/>
                      </a:xfrm>
                      <a:prstGeom prst="rect">
                        <a:avLst/>
                      </a:prstGeom>
                      <a:noFill/>
                    </p:spPr>
                  </p:pic>
                </p:oleObj>
              </mc:Fallback>
            </mc:AlternateContent>
          </a:graphicData>
        </a:graphic>
      </p:graphicFrame>
    </p:spTree>
    <p:extLst>
      <p:ext uri="{BB962C8B-B14F-4D97-AF65-F5344CB8AC3E}">
        <p14:creationId xmlns:p14="http://schemas.microsoft.com/office/powerpoint/2010/main" val="3517088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48</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825500" y="723901"/>
            <a:ext cx="10359065" cy="5402264"/>
          </a:xfrm>
        </p:spPr>
        <p:txBody>
          <a:bodyPr>
            <a:noAutofit/>
          </a:bodyPr>
          <a:lstStyle/>
          <a:p>
            <a:pPr marL="0" indent="0">
              <a:buNone/>
            </a:pPr>
            <a:r>
              <a:rPr lang="en-US" altLang="zh-CN" b="1" dirty="0" smtClean="0"/>
              <a:t>4. add</a:t>
            </a:r>
            <a:r>
              <a:rPr lang="zh-CN" altLang="zh-CN" b="1" dirty="0"/>
              <a:t>函数中的计算</a:t>
            </a:r>
            <a:endParaRPr lang="zh-CN" altLang="zh-CN" dirty="0"/>
          </a:p>
          <a:p>
            <a:pPr marL="0" indent="0">
              <a:buNone/>
            </a:pPr>
            <a:r>
              <a:rPr lang="zh-CN" altLang="zh-CN" dirty="0"/>
              <a:t>在</a:t>
            </a:r>
            <a:r>
              <a:rPr lang="en-US" altLang="zh-CN" dirty="0"/>
              <a:t>add</a:t>
            </a:r>
            <a:r>
              <a:rPr lang="zh-CN" altLang="zh-CN" dirty="0"/>
              <a:t>函数中的参数</a:t>
            </a:r>
            <a:r>
              <a:rPr lang="en-US" altLang="zh-CN" dirty="0"/>
              <a:t>a</a:t>
            </a:r>
            <a:r>
              <a:rPr lang="zh-CN" altLang="zh-CN" dirty="0"/>
              <a:t>的地址是</a:t>
            </a:r>
            <a:r>
              <a:rPr lang="en-US" altLang="zh-CN" dirty="0"/>
              <a:t>2(R15)</a:t>
            </a:r>
            <a:r>
              <a:rPr lang="zh-CN" altLang="zh-CN" dirty="0"/>
              <a:t>，参数</a:t>
            </a:r>
            <a:r>
              <a:rPr lang="en-US" altLang="zh-CN" dirty="0"/>
              <a:t>b</a:t>
            </a:r>
            <a:r>
              <a:rPr lang="zh-CN" altLang="zh-CN" dirty="0"/>
              <a:t>的地址是</a:t>
            </a:r>
            <a:r>
              <a:rPr lang="en-US" altLang="zh-CN" dirty="0"/>
              <a:t>3(R15)</a:t>
            </a:r>
            <a:r>
              <a:rPr lang="zh-CN" altLang="zh-CN" dirty="0"/>
              <a:t>，局部变量</a:t>
            </a:r>
            <a:r>
              <a:rPr lang="en-US" altLang="zh-CN" dirty="0"/>
              <a:t>c</a:t>
            </a:r>
            <a:r>
              <a:rPr lang="zh-CN" altLang="zh-CN" dirty="0"/>
              <a:t>的地址是</a:t>
            </a:r>
            <a:r>
              <a:rPr lang="en-US" altLang="zh-CN" dirty="0"/>
              <a:t>-1(R15)</a:t>
            </a:r>
            <a:r>
              <a:rPr lang="zh-CN" altLang="zh-CN" dirty="0"/>
              <a:t>，请参考汇编语言代码的相关</a:t>
            </a:r>
            <a:r>
              <a:rPr lang="en-US" altLang="zh-CN" dirty="0"/>
              <a:t>load, store</a:t>
            </a:r>
            <a:r>
              <a:rPr lang="zh-CN" altLang="zh-CN" dirty="0"/>
              <a:t>语句。函数的结果用</a:t>
            </a:r>
            <a:r>
              <a:rPr lang="en-US" altLang="zh-CN" dirty="0"/>
              <a:t>R1</a:t>
            </a:r>
            <a:r>
              <a:rPr lang="zh-CN" altLang="zh-CN" dirty="0"/>
              <a:t>传回主函数。</a:t>
            </a:r>
          </a:p>
          <a:p>
            <a:pPr marL="0" indent="0">
              <a:buNone/>
            </a:pPr>
            <a:r>
              <a:rPr lang="en-US" altLang="zh-CN" b="1" dirty="0" smtClean="0"/>
              <a:t>5. </a:t>
            </a:r>
            <a:r>
              <a:rPr lang="zh-CN" altLang="zh-CN" b="1" dirty="0" smtClean="0"/>
              <a:t>函数</a:t>
            </a:r>
            <a:r>
              <a:rPr lang="zh-CN" altLang="zh-CN" b="1" dirty="0"/>
              <a:t>结束的三条指令</a:t>
            </a:r>
            <a:endParaRPr lang="zh-CN" altLang="zh-CN" dirty="0"/>
          </a:p>
          <a:p>
            <a:pPr marL="0" indent="0">
              <a:buNone/>
            </a:pPr>
            <a:r>
              <a:rPr lang="zh-CN" altLang="zh-CN" dirty="0"/>
              <a:t>这三条指令会将栈帧返回主函数的栈帧状态</a:t>
            </a:r>
            <a:r>
              <a:rPr lang="zh-CN" altLang="zh-CN" dirty="0" smtClean="0"/>
              <a:t>。</a:t>
            </a:r>
            <a:endParaRPr lang="en-US" altLang="zh-CN" dirty="0" smtClean="0"/>
          </a:p>
          <a:p>
            <a:pPr marL="0" indent="0">
              <a:buNone/>
            </a:pPr>
            <a:r>
              <a:rPr lang="zh-CN" altLang="zh-CN" dirty="0" smtClean="0"/>
              <a:t>①</a:t>
            </a:r>
            <a:r>
              <a:rPr lang="en-US" altLang="zh-CN" dirty="0"/>
              <a:t>move sp,R15</a:t>
            </a:r>
            <a:r>
              <a:rPr lang="zh-CN" altLang="zh-CN" dirty="0"/>
              <a:t>，将</a:t>
            </a:r>
            <a:r>
              <a:rPr lang="en-US" altLang="zh-CN" dirty="0" err="1"/>
              <a:t>sp</a:t>
            </a:r>
            <a:r>
              <a:rPr lang="zh-CN" altLang="zh-CN" dirty="0"/>
              <a:t>下拉到</a:t>
            </a:r>
            <a:r>
              <a:rPr lang="en-US" altLang="zh-CN" dirty="0" err="1"/>
              <a:t>fp</a:t>
            </a:r>
            <a:r>
              <a:rPr lang="zh-CN" altLang="zh-CN" dirty="0"/>
              <a:t>所指的位置</a:t>
            </a:r>
            <a:r>
              <a:rPr lang="zh-CN" altLang="zh-CN" dirty="0" smtClean="0"/>
              <a:t>；</a:t>
            </a:r>
            <a:endParaRPr lang="en-US" altLang="zh-CN" dirty="0" smtClean="0"/>
          </a:p>
          <a:p>
            <a:pPr marL="0" indent="0">
              <a:buNone/>
            </a:pPr>
            <a:r>
              <a:rPr lang="zh-CN" altLang="zh-CN" dirty="0" smtClean="0"/>
              <a:t>②</a:t>
            </a:r>
            <a:r>
              <a:rPr lang="en-US" altLang="zh-CN" dirty="0"/>
              <a:t>pop R15</a:t>
            </a:r>
            <a:r>
              <a:rPr lang="zh-CN" altLang="zh-CN" dirty="0"/>
              <a:t>，返回主函数的</a:t>
            </a:r>
            <a:r>
              <a:rPr lang="en-US" altLang="zh-CN" dirty="0" err="1"/>
              <a:t>fp</a:t>
            </a:r>
            <a:r>
              <a:rPr lang="zh-CN" altLang="zh-CN" dirty="0"/>
              <a:t>值</a:t>
            </a:r>
            <a:r>
              <a:rPr lang="zh-CN" altLang="zh-CN" dirty="0" smtClean="0"/>
              <a:t>；</a:t>
            </a:r>
            <a:endParaRPr lang="en-US" altLang="zh-CN" dirty="0" smtClean="0"/>
          </a:p>
          <a:p>
            <a:pPr marL="0" indent="0">
              <a:buNone/>
            </a:pPr>
            <a:r>
              <a:rPr lang="zh-CN" altLang="zh-CN" dirty="0" smtClean="0"/>
              <a:t>③</a:t>
            </a:r>
            <a:r>
              <a:rPr lang="en-US" altLang="zh-CN" dirty="0"/>
              <a:t>ret</a:t>
            </a:r>
            <a:r>
              <a:rPr lang="zh-CN" altLang="zh-CN" dirty="0"/>
              <a:t>，相当于</a:t>
            </a:r>
            <a:r>
              <a:rPr lang="en-US" altLang="zh-CN" dirty="0"/>
              <a:t>pop pc</a:t>
            </a:r>
            <a:r>
              <a:rPr lang="zh-CN" altLang="zh-CN" dirty="0"/>
              <a:t>，也就是返回到主函数调用子函数的下一条指令。</a:t>
            </a:r>
          </a:p>
        </p:txBody>
      </p:sp>
    </p:spTree>
    <p:extLst>
      <p:ext uri="{BB962C8B-B14F-4D97-AF65-F5344CB8AC3E}">
        <p14:creationId xmlns:p14="http://schemas.microsoft.com/office/powerpoint/2010/main" val="19793554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49</a:t>
            </a:fld>
            <a:endParaRPr lang="zh-CN" altLang="en-US" dirty="0"/>
          </a:p>
        </p:txBody>
      </p:sp>
      <p:sp>
        <p:nvSpPr>
          <p:cNvPr id="51" name="文本框 50"/>
          <p:cNvSpPr txBox="1"/>
          <p:nvPr/>
        </p:nvSpPr>
        <p:spPr>
          <a:xfrm>
            <a:off x="4462231" y="5461000"/>
            <a:ext cx="4610100" cy="461665"/>
          </a:xfrm>
          <a:prstGeom prst="rect">
            <a:avLst/>
          </a:prstGeom>
          <a:noFill/>
        </p:spPr>
        <p:txBody>
          <a:bodyPr wrap="square" rtlCol="0">
            <a:spAutoFit/>
          </a:bodyPr>
          <a:lstStyle/>
          <a:p>
            <a:r>
              <a:rPr lang="zh-CN" altLang="en-US" sz="2400" dirty="0" smtClean="0">
                <a:latin typeface="Times New Roman" panose="02020603050405020304" pitchFamily="18" charset="0"/>
                <a:cs typeface="Times New Roman" panose="02020603050405020304" pitchFamily="18" charset="0"/>
              </a:rPr>
              <a:t>图</a:t>
            </a:r>
            <a:r>
              <a:rPr lang="en-US" altLang="zh-CN" sz="2400" dirty="0" smtClean="0">
                <a:latin typeface="Times New Roman" panose="02020603050405020304" pitchFamily="18" charset="0"/>
                <a:cs typeface="Times New Roman" panose="02020603050405020304" pitchFamily="18" charset="0"/>
              </a:rPr>
              <a:t>3-3 </a:t>
            </a:r>
            <a:r>
              <a:rPr lang="zh-CN" altLang="en-US" sz="2400" dirty="0" smtClean="0">
                <a:latin typeface="Times New Roman" panose="02020603050405020304" pitchFamily="18" charset="0"/>
                <a:cs typeface="Times New Roman" panose="02020603050405020304" pitchFamily="18" charset="0"/>
              </a:rPr>
              <a:t>函数返回时栈的状态</a:t>
            </a:r>
            <a:endParaRPr lang="zh-CN" altLang="en-US" sz="2400"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1723696" y="1478259"/>
            <a:ext cx="1764292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925217312"/>
              </p:ext>
            </p:extLst>
          </p:nvPr>
        </p:nvGraphicFramePr>
        <p:xfrm>
          <a:off x="1723696" y="1478260"/>
          <a:ext cx="9123245" cy="3352800"/>
        </p:xfrm>
        <a:graphic>
          <a:graphicData uri="http://schemas.openxmlformats.org/presentationml/2006/ole">
            <mc:AlternateContent xmlns:mc="http://schemas.openxmlformats.org/markup-compatibility/2006">
              <mc:Choice xmlns:v="urn:schemas-microsoft-com:vml" Requires="v">
                <p:oleObj spid="_x0000_s9226" name="Visio" r:id="rId4" imgW="6416111" imgH="2354604" progId="Visio.Drawing.15">
                  <p:embed/>
                </p:oleObj>
              </mc:Choice>
              <mc:Fallback>
                <p:oleObj name="Visio" r:id="rId4" imgW="6416111" imgH="2354604"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3696" y="1478260"/>
                        <a:ext cx="9123245" cy="3352800"/>
                      </a:xfrm>
                      <a:prstGeom prst="rect">
                        <a:avLst/>
                      </a:prstGeom>
                      <a:noFill/>
                    </p:spPr>
                  </p:pic>
                </p:oleObj>
              </mc:Fallback>
            </mc:AlternateContent>
          </a:graphicData>
        </a:graphic>
      </p:graphicFrame>
    </p:spTree>
    <p:extLst>
      <p:ext uri="{BB962C8B-B14F-4D97-AF65-F5344CB8AC3E}">
        <p14:creationId xmlns:p14="http://schemas.microsoft.com/office/powerpoint/2010/main" val="33569295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2C42E-B987-4DBB-A0B3-ADFEDA3266BD}"/>
              </a:ext>
            </a:extLst>
          </p:cNvPr>
          <p:cNvSpPr>
            <a:spLocks noGrp="1"/>
          </p:cNvSpPr>
          <p:nvPr>
            <p:ph type="title"/>
          </p:nvPr>
        </p:nvSpPr>
        <p:spPr>
          <a:xfrm>
            <a:off x="609600" y="485800"/>
            <a:ext cx="10972800" cy="782960"/>
          </a:xfrm>
        </p:spPr>
        <p:txBody>
          <a:bodyPr/>
          <a:lstStyle/>
          <a:p>
            <a:pPr algn="l"/>
            <a:r>
              <a:rPr lang="zh-CN" altLang="en-US" dirty="0" smtClean="0"/>
              <a:t>启动模拟器</a:t>
            </a:r>
            <a:r>
              <a:rPr lang="en-US" altLang="zh-CN" dirty="0" smtClean="0">
                <a:latin typeface="Times New Roman" panose="02020603050405020304" pitchFamily="18" charset="0"/>
                <a:cs typeface="Times New Roman" panose="02020603050405020304" pitchFamily="18" charset="0"/>
              </a:rPr>
              <a:t>simulator.py</a:t>
            </a:r>
            <a:endParaRPr lang="zh-CN" altLang="en-US" dirty="0">
              <a:latin typeface="Times New Roman" panose="02020603050405020304" pitchFamily="18" charset="0"/>
              <a:cs typeface="Times New Roman" panose="02020603050405020304" pitchFamily="18" charset="0"/>
            </a:endParaRPr>
          </a:p>
        </p:txBody>
      </p:sp>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dirty="0"/>
              <a:t>Dr. </a:t>
            </a:r>
            <a:r>
              <a:rPr lang="zh-CN" altLang="en-US" dirty="0"/>
              <a:t>沙行勉</a:t>
            </a:r>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5</a:t>
            </a:fld>
            <a:endParaRPr lang="zh-CN" altLang="en-US"/>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853729" y="1296344"/>
            <a:ext cx="5353744" cy="4713387"/>
          </a:xfrm>
        </p:spPr>
        <p:txBody>
          <a:bodyPr>
            <a:normAutofit/>
          </a:bodyPr>
          <a:lstStyle/>
          <a:p>
            <a:pPr marL="342900" indent="-342900">
              <a:buFont typeface="Wingdings" panose="05000000000000000000" pitchFamily="2" charset="2"/>
              <a:buChar char="Ø"/>
            </a:pPr>
            <a:r>
              <a:rPr lang="en-US" altLang="zh-CN" dirty="0" smtClean="0"/>
              <a:t>simulator.py</a:t>
            </a:r>
            <a:r>
              <a:rPr lang="zh-CN" altLang="zh-CN" dirty="0"/>
              <a:t>即该使说明书所说的汇编语言模拟器</a:t>
            </a:r>
            <a:r>
              <a:rPr lang="en-US" altLang="zh-CN" dirty="0"/>
              <a:t>SEAL</a:t>
            </a:r>
            <a:r>
              <a:rPr lang="zh-CN" altLang="zh-CN" dirty="0" smtClean="0"/>
              <a:t>。</a:t>
            </a:r>
            <a:endParaRPr lang="en-US" altLang="zh-CN" dirty="0" smtClean="0"/>
          </a:p>
          <a:p>
            <a:pPr marL="342900" indent="-342900">
              <a:buFont typeface="Wingdings" panose="05000000000000000000" pitchFamily="2" charset="2"/>
              <a:buChar char="Ø"/>
            </a:pPr>
            <a:r>
              <a:rPr lang="zh-CN" altLang="zh-CN" dirty="0" smtClean="0"/>
              <a:t>假设</a:t>
            </a:r>
            <a:r>
              <a:rPr lang="zh-CN" altLang="zh-CN" dirty="0"/>
              <a:t>同学使用</a:t>
            </a:r>
            <a:r>
              <a:rPr lang="en-US" altLang="zh-CN" dirty="0"/>
              <a:t>IDLE</a:t>
            </a:r>
            <a:r>
              <a:rPr lang="zh-CN" altLang="zh-CN" dirty="0"/>
              <a:t>启动模拟器，</a:t>
            </a:r>
            <a:r>
              <a:rPr lang="en-US" altLang="zh-CN" dirty="0"/>
              <a:t>IDLE</a:t>
            </a:r>
            <a:r>
              <a:rPr lang="zh-CN" altLang="zh-CN" dirty="0"/>
              <a:t>是</a:t>
            </a:r>
            <a:r>
              <a:rPr lang="en-US" altLang="zh-CN" dirty="0"/>
              <a:t>Python</a:t>
            </a:r>
            <a:r>
              <a:rPr lang="zh-CN" altLang="zh-CN" dirty="0"/>
              <a:t>软件包自带的一个集成开发环境</a:t>
            </a:r>
            <a:r>
              <a:rPr lang="zh-CN" altLang="zh-CN" dirty="0" smtClean="0"/>
              <a:t>，可以</a:t>
            </a:r>
            <a:r>
              <a:rPr lang="zh-CN" altLang="zh-CN" dirty="0"/>
              <a:t>利用它方便地创建、运行、测试和调试</a:t>
            </a:r>
            <a:r>
              <a:rPr lang="en-US" altLang="zh-CN" dirty="0"/>
              <a:t>Python</a:t>
            </a:r>
            <a:r>
              <a:rPr lang="zh-CN" altLang="zh-CN" dirty="0"/>
              <a:t>程序</a:t>
            </a:r>
            <a:r>
              <a:rPr lang="zh-CN" altLang="zh-CN" dirty="0" smtClean="0"/>
              <a:t>。</a:t>
            </a:r>
          </a:p>
          <a:p>
            <a:pPr marL="342900" indent="-342900">
              <a:buFont typeface="Wingdings" panose="05000000000000000000" pitchFamily="2" charset="2"/>
              <a:buChar char="Ø"/>
            </a:pPr>
            <a:r>
              <a:rPr lang="zh-CN" altLang="zh-CN" dirty="0" smtClean="0"/>
              <a:t>启动</a:t>
            </a:r>
            <a:r>
              <a:rPr lang="en-US" altLang="zh-CN" dirty="0" smtClean="0"/>
              <a:t>IDLE</a:t>
            </a:r>
            <a:r>
              <a:rPr lang="zh-CN" altLang="zh-CN" dirty="0" smtClean="0"/>
              <a:t>，其图形用户界面如图</a:t>
            </a:r>
            <a:r>
              <a:rPr lang="en-US" altLang="zh-CN" dirty="0" smtClean="0"/>
              <a:t>1</a:t>
            </a:r>
            <a:r>
              <a:rPr lang="zh-CN" altLang="zh-CN" dirty="0" smtClean="0"/>
              <a:t>所示。</a:t>
            </a:r>
            <a:endParaRPr lang="en-US" altLang="zh-CN" dirty="0"/>
          </a:p>
        </p:txBody>
      </p:sp>
      <p:pic>
        <p:nvPicPr>
          <p:cNvPr id="7" name="图片 6"/>
          <p:cNvPicPr/>
          <p:nvPr/>
        </p:nvPicPr>
        <p:blipFill>
          <a:blip r:embed="rId2">
            <a:extLst>
              <a:ext uri="{28A0092B-C50C-407E-A947-70E740481C1C}">
                <a14:useLocalDpi xmlns:a14="http://schemas.microsoft.com/office/drawing/2010/main" val="0"/>
              </a:ext>
            </a:extLst>
          </a:blip>
          <a:stretch>
            <a:fillRect/>
          </a:stretch>
        </p:blipFill>
        <p:spPr>
          <a:xfrm>
            <a:off x="6451601" y="1268760"/>
            <a:ext cx="5638799" cy="4441381"/>
          </a:xfrm>
          <a:prstGeom prst="rect">
            <a:avLst/>
          </a:prstGeom>
        </p:spPr>
      </p:pic>
      <p:sp>
        <p:nvSpPr>
          <p:cNvPr id="8" name="文本框 7"/>
          <p:cNvSpPr txBox="1"/>
          <p:nvPr/>
        </p:nvSpPr>
        <p:spPr>
          <a:xfrm>
            <a:off x="7804150" y="5893298"/>
            <a:ext cx="2933700" cy="646331"/>
          </a:xfrm>
          <a:prstGeom prst="rect">
            <a:avLst/>
          </a:prstGeom>
          <a:noFill/>
        </p:spPr>
        <p:txBody>
          <a:bodyPr wrap="square" rtlCol="0">
            <a:spAutoFit/>
          </a:bodyPr>
          <a:lstStyle/>
          <a:p>
            <a:pPr algn="ctr"/>
            <a:r>
              <a:rPr lang="zh-CN" altLang="zh-CN" dirty="0" smtClean="0">
                <a:latin typeface="+mn-ea"/>
              </a:rPr>
              <a:t>图</a:t>
            </a:r>
            <a:r>
              <a:rPr lang="en-US" altLang="zh-CN" dirty="0" smtClean="0">
                <a:latin typeface="+mn-ea"/>
              </a:rPr>
              <a:t>1 </a:t>
            </a:r>
            <a:r>
              <a:rPr lang="en-US" altLang="zh-CN" dirty="0">
                <a:latin typeface="+mn-ea"/>
              </a:rPr>
              <a:t>IDLE</a:t>
            </a:r>
            <a:r>
              <a:rPr lang="zh-CN" altLang="zh-CN" dirty="0">
                <a:latin typeface="+mn-ea"/>
              </a:rPr>
              <a:t>启动界面</a:t>
            </a:r>
          </a:p>
          <a:p>
            <a:endParaRPr lang="zh-CN" altLang="en-US" dirty="0"/>
          </a:p>
        </p:txBody>
      </p:sp>
    </p:spTree>
    <p:extLst>
      <p:ext uri="{BB962C8B-B14F-4D97-AF65-F5344CB8AC3E}">
        <p14:creationId xmlns:p14="http://schemas.microsoft.com/office/powerpoint/2010/main" val="31730420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50</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804479" y="534715"/>
            <a:ext cx="10359065" cy="5402264"/>
          </a:xfrm>
        </p:spPr>
        <p:txBody>
          <a:bodyPr>
            <a:noAutofit/>
          </a:bodyPr>
          <a:lstStyle/>
          <a:p>
            <a:pPr marL="0" indent="0">
              <a:buNone/>
            </a:pPr>
            <a:r>
              <a:rPr lang="zh-CN" altLang="zh-CN" b="1" dirty="0"/>
              <a:t>经验谈：</a:t>
            </a:r>
            <a:endParaRPr lang="zh-CN" altLang="zh-CN" dirty="0"/>
          </a:p>
          <a:p>
            <a:pPr marL="0" indent="0">
              <a:buNone/>
            </a:pPr>
            <a:r>
              <a:rPr lang="en-US" altLang="zh-CN" dirty="0"/>
              <a:t>(1) </a:t>
            </a:r>
            <a:r>
              <a:rPr lang="zh-CN" altLang="zh-CN" dirty="0"/>
              <a:t>函数的返回值普通用寄存器</a:t>
            </a:r>
            <a:r>
              <a:rPr lang="en-US" altLang="zh-CN" dirty="0"/>
              <a:t>R1</a:t>
            </a:r>
            <a:r>
              <a:rPr lang="zh-CN" altLang="zh-CN" dirty="0"/>
              <a:t>返回，假如有多个返回值的话可以用多个寄存器返回，但是要事先约定好。</a:t>
            </a:r>
          </a:p>
          <a:p>
            <a:pPr marL="0" indent="0">
              <a:buNone/>
            </a:pPr>
            <a:r>
              <a:rPr lang="en-US" altLang="zh-CN" dirty="0"/>
              <a:t>(2) </a:t>
            </a:r>
            <a:r>
              <a:rPr lang="zh-CN" altLang="zh-CN" dirty="0"/>
              <a:t>除了返回的寄存器</a:t>
            </a:r>
            <a:r>
              <a:rPr lang="en-US" altLang="zh-CN" dirty="0"/>
              <a:t>R1</a:t>
            </a:r>
            <a:r>
              <a:rPr lang="zh-CN" altLang="zh-CN" dirty="0"/>
              <a:t>之外，其他的寄存器应该在函数调用后保持与函数调用之前相同的值，所以在函数计算开始前，需要将函数中会被更改的寄存器值</a:t>
            </a:r>
            <a:r>
              <a:rPr lang="en-US" altLang="zh-CN" dirty="0"/>
              <a:t>push</a:t>
            </a:r>
            <a:r>
              <a:rPr lang="zh-CN" altLang="zh-CN" dirty="0"/>
              <a:t>到</a:t>
            </a:r>
            <a:r>
              <a:rPr lang="en-US" altLang="zh-CN" dirty="0"/>
              <a:t>stack</a:t>
            </a:r>
            <a:r>
              <a:rPr lang="zh-CN" altLang="zh-CN" dirty="0"/>
              <a:t>中保存，在</a:t>
            </a:r>
            <a:r>
              <a:rPr lang="en-US" altLang="zh-CN" dirty="0"/>
              <a:t>return</a:t>
            </a:r>
            <a:r>
              <a:rPr lang="zh-CN" altLang="zh-CN" dirty="0"/>
              <a:t>前再一一</a:t>
            </a:r>
            <a:r>
              <a:rPr lang="en-US" altLang="zh-CN" dirty="0"/>
              <a:t>pop</a:t>
            </a:r>
            <a:r>
              <a:rPr lang="zh-CN" altLang="zh-CN" dirty="0"/>
              <a:t>回来，例如函数</a:t>
            </a:r>
            <a:r>
              <a:rPr lang="en-US" altLang="zh-CN" dirty="0"/>
              <a:t>add</a:t>
            </a:r>
            <a:r>
              <a:rPr lang="zh-CN" altLang="zh-CN" dirty="0"/>
              <a:t>更改了寄存器</a:t>
            </a:r>
            <a:r>
              <a:rPr lang="en-US" altLang="zh-CN" dirty="0"/>
              <a:t>R2</a:t>
            </a:r>
            <a:r>
              <a:rPr lang="zh-CN" altLang="zh-CN" dirty="0"/>
              <a:t>和</a:t>
            </a:r>
            <a:r>
              <a:rPr lang="en-US" altLang="zh-CN" dirty="0"/>
              <a:t>R3</a:t>
            </a:r>
            <a:r>
              <a:rPr lang="zh-CN" altLang="zh-CN" dirty="0"/>
              <a:t>，所以在更改之前先</a:t>
            </a:r>
            <a:r>
              <a:rPr lang="en-US" altLang="zh-CN" dirty="0"/>
              <a:t>push</a:t>
            </a:r>
            <a:r>
              <a:rPr lang="zh-CN" altLang="zh-CN" dirty="0"/>
              <a:t>进</a:t>
            </a:r>
            <a:r>
              <a:rPr lang="en-US" altLang="zh-CN" dirty="0"/>
              <a:t>stack</a:t>
            </a:r>
            <a:r>
              <a:rPr lang="zh-CN" altLang="zh-CN" dirty="0"/>
              <a:t>，在</a:t>
            </a:r>
            <a:r>
              <a:rPr lang="en-US" altLang="zh-CN" dirty="0"/>
              <a:t>return</a:t>
            </a:r>
            <a:r>
              <a:rPr lang="zh-CN" altLang="zh-CN" dirty="0"/>
              <a:t>前再</a:t>
            </a:r>
            <a:r>
              <a:rPr lang="en-US" altLang="zh-CN" dirty="0"/>
              <a:t>pop</a:t>
            </a:r>
            <a:r>
              <a:rPr lang="zh-CN" altLang="zh-CN" dirty="0"/>
              <a:t>返回原来的</a:t>
            </a:r>
            <a:r>
              <a:rPr lang="en-US" altLang="zh-CN" dirty="0"/>
              <a:t>R2</a:t>
            </a:r>
            <a:r>
              <a:rPr lang="zh-CN" altLang="zh-CN" dirty="0"/>
              <a:t>与</a:t>
            </a:r>
            <a:r>
              <a:rPr lang="en-US" altLang="zh-CN" dirty="0"/>
              <a:t>R3</a:t>
            </a:r>
            <a:r>
              <a:rPr lang="zh-CN" altLang="zh-CN" dirty="0"/>
              <a:t>的值，请见汇编代码</a:t>
            </a:r>
            <a:r>
              <a:rPr lang="zh-CN" altLang="zh-CN" dirty="0" smtClean="0"/>
              <a:t>。</a:t>
            </a:r>
          </a:p>
          <a:p>
            <a:pPr marL="0" indent="0">
              <a:buNone/>
            </a:pPr>
            <a:r>
              <a:rPr lang="en-US" altLang="zh-CN" dirty="0" smtClean="0"/>
              <a:t>(3) </a:t>
            </a:r>
            <a:r>
              <a:rPr lang="zh-CN" altLang="zh-CN" dirty="0" smtClean="0"/>
              <a:t>返回后，参数仍然留在</a:t>
            </a:r>
            <a:r>
              <a:rPr lang="en-US" altLang="zh-CN" dirty="0" smtClean="0"/>
              <a:t>stack</a:t>
            </a:r>
            <a:r>
              <a:rPr lang="zh-CN" altLang="zh-CN" dirty="0" smtClean="0"/>
              <a:t>中，主函数可以将参数</a:t>
            </a:r>
            <a:r>
              <a:rPr lang="en-US" altLang="zh-CN" dirty="0" smtClean="0"/>
              <a:t>pop</a:t>
            </a:r>
            <a:r>
              <a:rPr lang="zh-CN" altLang="zh-CN" dirty="0" smtClean="0"/>
              <a:t>出，但是需要消耗</a:t>
            </a:r>
            <a:r>
              <a:rPr lang="en-US" altLang="zh-CN" dirty="0" smtClean="0"/>
              <a:t>pop</a:t>
            </a:r>
            <a:r>
              <a:rPr lang="zh-CN" altLang="zh-CN" dirty="0" smtClean="0"/>
              <a:t>指令的代价，所以主函数常常就坐视不管，让其留在</a:t>
            </a:r>
            <a:r>
              <a:rPr lang="en-US" altLang="zh-CN" dirty="0" smtClean="0"/>
              <a:t>stack</a:t>
            </a:r>
            <a:r>
              <a:rPr lang="zh-CN" altLang="zh-CN" dirty="0" smtClean="0"/>
              <a:t>中。</a:t>
            </a:r>
            <a:endParaRPr lang="zh-CN" altLang="zh-CN" dirty="0"/>
          </a:p>
        </p:txBody>
      </p:sp>
    </p:spTree>
    <p:extLst>
      <p:ext uri="{BB962C8B-B14F-4D97-AF65-F5344CB8AC3E}">
        <p14:creationId xmlns:p14="http://schemas.microsoft.com/office/powerpoint/2010/main" val="23366715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51</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609600" y="748061"/>
            <a:ext cx="11307531" cy="737839"/>
          </a:xfrm>
        </p:spPr>
        <p:txBody>
          <a:bodyPr>
            <a:noAutofit/>
          </a:bodyPr>
          <a:lstStyle/>
          <a:p>
            <a:pPr marL="0" lvl="0" indent="0">
              <a:buNone/>
            </a:pPr>
            <a:r>
              <a:rPr lang="zh-CN" altLang="en-US" b="1" dirty="0" smtClean="0"/>
              <a:t>程序例六：函数调用求三个数最小值</a:t>
            </a:r>
            <a:endParaRPr lang="zh-CN" altLang="zh-CN" b="1" dirty="0"/>
          </a:p>
        </p:txBody>
      </p:sp>
      <p:cxnSp>
        <p:nvCxnSpPr>
          <p:cNvPr id="12" name="直接连接符 11"/>
          <p:cNvCxnSpPr/>
          <p:nvPr/>
        </p:nvCxnSpPr>
        <p:spPr>
          <a:xfrm>
            <a:off x="5799523" y="1430967"/>
            <a:ext cx="41878" cy="48783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内容占位符 5">
            <a:extLst>
              <a:ext uri="{FF2B5EF4-FFF2-40B4-BE49-F238E27FC236}">
                <a16:creationId xmlns:a16="http://schemas.microsoft.com/office/drawing/2014/main" id="{136A330A-CD4B-47C3-A12B-21B5ABECB724}"/>
              </a:ext>
            </a:extLst>
          </p:cNvPr>
          <p:cNvSpPr txBox="1">
            <a:spLocks/>
          </p:cNvSpPr>
          <p:nvPr/>
        </p:nvSpPr>
        <p:spPr>
          <a:xfrm>
            <a:off x="762000" y="1485900"/>
            <a:ext cx="4906062" cy="4878354"/>
          </a:xfrm>
          <a:prstGeom prst="rect">
            <a:avLst/>
          </a:prstGeom>
        </p:spPr>
        <p:txBody>
          <a:bodyPr vert="horz" lIns="91440" tIns="45720" rIns="91440" bIns="45720" rtlCol="0">
            <a:normAutofit fontScale="70000" lnSpcReduction="20000"/>
          </a:bodyPr>
          <a:lstStyle>
            <a:lvl1pPr marL="514350" indent="-514350" algn="l" defTabSz="914400" rtl="0" eaLnBrk="1" latinLnBrk="0" hangingPunct="1">
              <a:lnSpc>
                <a:spcPct val="150000"/>
              </a:lnSpc>
              <a:spcBef>
                <a:spcPct val="20000"/>
              </a:spcBef>
              <a:buFont typeface="+mj-lt"/>
              <a:buAutoNum type="arabicPeriod"/>
              <a:defRPr sz="2400" kern="1200" baseline="0">
                <a:solidFill>
                  <a:schemeClr val="tx1"/>
                </a:solidFill>
                <a:latin typeface="Times New Roman" panose="02020603050405020304" pitchFamily="18" charset="0"/>
                <a:ea typeface="+mn-ea"/>
                <a:cs typeface="+mn-cs"/>
              </a:defRPr>
            </a:lvl1pPr>
            <a:lvl2pPr marL="742950" indent="0" algn="l" defTabSz="914400" rtl="0" eaLnBrk="1" latinLnBrk="0" hangingPunct="1">
              <a:spcBef>
                <a:spcPct val="20000"/>
              </a:spcBef>
              <a:buFontTx/>
              <a:buNone/>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2600" dirty="0" smtClean="0"/>
              <a:t>1.  move </a:t>
            </a:r>
            <a:r>
              <a:rPr lang="en-US" altLang="zh-CN" sz="2600" dirty="0"/>
              <a:t>R15,300     #R15</a:t>
            </a:r>
            <a:r>
              <a:rPr lang="zh-CN" altLang="zh-CN" sz="2600" dirty="0"/>
              <a:t>表示</a:t>
            </a:r>
            <a:r>
              <a:rPr lang="en-US" altLang="zh-CN" sz="2600" dirty="0" err="1"/>
              <a:t>fp</a:t>
            </a:r>
            <a:r>
              <a:rPr lang="zh-CN" altLang="zh-CN" sz="2600" dirty="0"/>
              <a:t>，将基地址设置为</a:t>
            </a:r>
            <a:r>
              <a:rPr lang="en-US" altLang="zh-CN" sz="2600" dirty="0"/>
              <a:t>300</a:t>
            </a:r>
            <a:endParaRPr lang="zh-CN" altLang="zh-CN" sz="2600" dirty="0"/>
          </a:p>
          <a:p>
            <a:pPr marL="0" indent="0">
              <a:buNone/>
            </a:pPr>
            <a:r>
              <a:rPr lang="en-US" altLang="zh-CN" sz="2600" dirty="0" smtClean="0"/>
              <a:t>2.  move </a:t>
            </a:r>
            <a:r>
              <a:rPr lang="en-US" altLang="zh-CN" sz="2600" dirty="0"/>
              <a:t>sp,R15    # </a:t>
            </a:r>
            <a:r>
              <a:rPr lang="en-US" altLang="zh-CN" sz="2600" dirty="0" err="1"/>
              <a:t>sp</a:t>
            </a:r>
            <a:r>
              <a:rPr lang="en-US" altLang="zh-CN" sz="2600" dirty="0"/>
              <a:t> = </a:t>
            </a:r>
            <a:r>
              <a:rPr lang="en-US" altLang="zh-CN" sz="2600" dirty="0" err="1"/>
              <a:t>fp</a:t>
            </a:r>
            <a:endParaRPr lang="zh-CN" altLang="zh-CN" sz="2600" dirty="0"/>
          </a:p>
          <a:p>
            <a:pPr marL="0" indent="0">
              <a:buNone/>
            </a:pPr>
            <a:r>
              <a:rPr lang="en-US" altLang="zh-CN" sz="2600" dirty="0" smtClean="0"/>
              <a:t>3.  sub </a:t>
            </a:r>
            <a:r>
              <a:rPr lang="en-US" altLang="zh-CN" sz="2600" dirty="0"/>
              <a:t>sp,sp,3   # </a:t>
            </a:r>
            <a:r>
              <a:rPr lang="en-US" altLang="zh-CN" sz="2600" dirty="0" err="1"/>
              <a:t>sp</a:t>
            </a:r>
            <a:r>
              <a:rPr lang="zh-CN" altLang="zh-CN" sz="2600" dirty="0"/>
              <a:t>从</a:t>
            </a:r>
            <a:r>
              <a:rPr lang="en-US" altLang="zh-CN" sz="2600" dirty="0"/>
              <a:t>300</a:t>
            </a:r>
            <a:r>
              <a:rPr lang="zh-CN" altLang="zh-CN" sz="2600" dirty="0"/>
              <a:t>往下开辟</a:t>
            </a:r>
            <a:r>
              <a:rPr lang="en-US" altLang="zh-CN" sz="2600" dirty="0"/>
              <a:t>3</a:t>
            </a:r>
            <a:r>
              <a:rPr lang="zh-CN" altLang="zh-CN" sz="2600" dirty="0"/>
              <a:t>个空间给局部变量</a:t>
            </a:r>
            <a:r>
              <a:rPr lang="en-US" altLang="zh-CN" sz="2600" dirty="0" err="1"/>
              <a:t>a,b,c</a:t>
            </a:r>
            <a:r>
              <a:rPr lang="en-US" altLang="zh-CN" sz="2600" dirty="0"/>
              <a:t>  </a:t>
            </a:r>
            <a:r>
              <a:rPr lang="en-US" altLang="zh-CN" sz="2600" dirty="0" err="1"/>
              <a:t>sp</a:t>
            </a:r>
            <a:r>
              <a:rPr lang="en-US" altLang="zh-CN" sz="2600" dirty="0"/>
              <a:t> = </a:t>
            </a:r>
            <a:r>
              <a:rPr lang="en-US" altLang="zh-CN" sz="2600" dirty="0" smtClean="0"/>
              <a:t>sp-3</a:t>
            </a:r>
            <a:endParaRPr lang="en-US" altLang="zh-CN" sz="2600" dirty="0"/>
          </a:p>
          <a:p>
            <a:pPr marL="0" indent="0">
              <a:buNone/>
            </a:pPr>
            <a:r>
              <a:rPr lang="en-US" altLang="zh-CN" sz="2600" dirty="0"/>
              <a:t> </a:t>
            </a:r>
            <a:endParaRPr lang="zh-CN" altLang="zh-CN" sz="2600" dirty="0"/>
          </a:p>
          <a:p>
            <a:pPr marL="0" indent="0">
              <a:buNone/>
            </a:pPr>
            <a:r>
              <a:rPr lang="en-US" altLang="zh-CN" sz="2600" dirty="0" smtClean="0"/>
              <a:t>4.  move </a:t>
            </a:r>
            <a:r>
              <a:rPr lang="en-US" altLang="zh-CN" sz="2600" dirty="0"/>
              <a:t>R2,7   # a = 7 </a:t>
            </a:r>
            <a:endParaRPr lang="zh-CN" altLang="zh-CN" sz="2600" dirty="0"/>
          </a:p>
          <a:p>
            <a:pPr marL="0" indent="0">
              <a:buNone/>
            </a:pPr>
            <a:r>
              <a:rPr lang="en-US" altLang="zh-CN" sz="2600" dirty="0" smtClean="0"/>
              <a:t>5.  move </a:t>
            </a:r>
            <a:r>
              <a:rPr lang="en-US" altLang="zh-CN" sz="2600" dirty="0"/>
              <a:t>R3,18  # b = 18</a:t>
            </a:r>
            <a:endParaRPr lang="zh-CN" altLang="zh-CN" sz="2600" dirty="0"/>
          </a:p>
          <a:p>
            <a:pPr marL="0" indent="0">
              <a:buNone/>
            </a:pPr>
            <a:r>
              <a:rPr lang="en-US" altLang="zh-CN" sz="2600" dirty="0" smtClean="0"/>
              <a:t>6.  move </a:t>
            </a:r>
            <a:r>
              <a:rPr lang="en-US" altLang="zh-CN" sz="2600" dirty="0"/>
              <a:t>R4,9  # c = </a:t>
            </a:r>
            <a:r>
              <a:rPr lang="en-US" altLang="zh-CN" sz="2600" dirty="0" smtClean="0"/>
              <a:t>9</a:t>
            </a:r>
          </a:p>
          <a:p>
            <a:pPr marL="0" indent="0">
              <a:buNone/>
            </a:pPr>
            <a:r>
              <a:rPr lang="en-US" altLang="zh-CN" sz="2600" dirty="0"/>
              <a:t>7.  store -1(R15),R4</a:t>
            </a:r>
            <a:endParaRPr lang="zh-CN" altLang="zh-CN" sz="2600" dirty="0"/>
          </a:p>
          <a:p>
            <a:pPr marL="0" indent="0">
              <a:buNone/>
            </a:pPr>
            <a:r>
              <a:rPr lang="en-US" altLang="zh-CN" sz="2600" dirty="0"/>
              <a:t>8.  store -2(R15),R3</a:t>
            </a:r>
            <a:endParaRPr lang="zh-CN" altLang="zh-CN" sz="2600" dirty="0"/>
          </a:p>
          <a:p>
            <a:pPr marL="0" indent="0">
              <a:buNone/>
            </a:pPr>
            <a:r>
              <a:rPr lang="en-US" altLang="zh-CN" sz="2600" dirty="0"/>
              <a:t>9.  store -3(R15),R2</a:t>
            </a:r>
            <a:endParaRPr lang="zh-CN" altLang="zh-CN" sz="2600" dirty="0"/>
          </a:p>
          <a:p>
            <a:pPr>
              <a:buAutoNum type="arabicPeriod" startAt="6"/>
            </a:pPr>
            <a:endParaRPr lang="zh-CN" altLang="zh-CN" dirty="0"/>
          </a:p>
        </p:txBody>
      </p:sp>
      <p:sp>
        <p:nvSpPr>
          <p:cNvPr id="13" name="内容占位符 5">
            <a:extLst>
              <a:ext uri="{FF2B5EF4-FFF2-40B4-BE49-F238E27FC236}">
                <a16:creationId xmlns:a16="http://schemas.microsoft.com/office/drawing/2014/main" id="{B11506DF-0F34-4CCA-AE54-190FA2BFB99C}"/>
              </a:ext>
            </a:extLst>
          </p:cNvPr>
          <p:cNvSpPr txBox="1">
            <a:spLocks/>
          </p:cNvSpPr>
          <p:nvPr/>
        </p:nvSpPr>
        <p:spPr>
          <a:xfrm>
            <a:off x="6273800" y="1485900"/>
            <a:ext cx="4854987" cy="4878354"/>
          </a:xfrm>
          <a:prstGeom prst="rect">
            <a:avLst/>
          </a:prstGeom>
        </p:spPr>
        <p:txBody>
          <a:bodyPr vert="horz" lIns="91440" tIns="45720" rIns="91440" bIns="45720" rtlCol="0">
            <a:normAutofit fontScale="77500" lnSpcReduction="20000"/>
          </a:bodyPr>
          <a:lstStyle>
            <a:lvl1pPr marL="514350" indent="-514350" algn="l" defTabSz="914400" rtl="0" eaLnBrk="1" latinLnBrk="0" hangingPunct="1">
              <a:lnSpc>
                <a:spcPct val="150000"/>
              </a:lnSpc>
              <a:spcBef>
                <a:spcPct val="20000"/>
              </a:spcBef>
              <a:buFont typeface="+mj-lt"/>
              <a:buAutoNum type="arabicPeriod"/>
              <a:defRPr sz="2400" kern="1200" baseline="0">
                <a:solidFill>
                  <a:schemeClr val="tx1"/>
                </a:solidFill>
                <a:latin typeface="Times New Roman" panose="02020603050405020304" pitchFamily="18" charset="0"/>
                <a:ea typeface="+mn-ea"/>
                <a:cs typeface="+mn-cs"/>
              </a:defRPr>
            </a:lvl1pPr>
            <a:lvl2pPr marL="742950" indent="0" algn="l" defTabSz="914400" rtl="0" eaLnBrk="1" latinLnBrk="0" hangingPunct="1">
              <a:spcBef>
                <a:spcPct val="20000"/>
              </a:spcBef>
              <a:buFontTx/>
              <a:buNone/>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dirty="0" smtClean="0"/>
              <a:t>10. push </a:t>
            </a:r>
            <a:r>
              <a:rPr lang="en-US" altLang="zh-CN" dirty="0"/>
              <a:t>R3  #</a:t>
            </a:r>
            <a:r>
              <a:rPr lang="zh-CN" altLang="zh-CN" dirty="0"/>
              <a:t>传参数</a:t>
            </a:r>
            <a:r>
              <a:rPr lang="en-US" altLang="zh-CN" dirty="0"/>
              <a:t>b</a:t>
            </a:r>
            <a:endParaRPr lang="zh-CN" altLang="zh-CN" dirty="0"/>
          </a:p>
          <a:p>
            <a:pPr marL="0" indent="0">
              <a:buNone/>
            </a:pPr>
            <a:r>
              <a:rPr lang="en-US" altLang="zh-CN" dirty="0" smtClean="0"/>
              <a:t>11. push </a:t>
            </a:r>
            <a:r>
              <a:rPr lang="en-US" altLang="zh-CN" dirty="0"/>
              <a:t>R2  #</a:t>
            </a:r>
            <a:r>
              <a:rPr lang="zh-CN" altLang="zh-CN" dirty="0"/>
              <a:t>传参数</a:t>
            </a:r>
            <a:r>
              <a:rPr lang="en-US" altLang="zh-CN" dirty="0"/>
              <a:t>a</a:t>
            </a:r>
            <a:endParaRPr lang="zh-CN" altLang="zh-CN" dirty="0"/>
          </a:p>
          <a:p>
            <a:pPr marL="0" indent="0">
              <a:buNone/>
            </a:pPr>
            <a:r>
              <a:rPr lang="en-US" altLang="zh-CN" dirty="0"/>
              <a:t> </a:t>
            </a:r>
            <a:endParaRPr lang="zh-CN" altLang="zh-CN" dirty="0"/>
          </a:p>
          <a:p>
            <a:pPr marL="0" indent="0">
              <a:buNone/>
            </a:pPr>
            <a:r>
              <a:rPr lang="en-US" altLang="zh-CN" dirty="0" smtClean="0"/>
              <a:t>12. call </a:t>
            </a:r>
            <a:r>
              <a:rPr lang="en-US" altLang="zh-CN" dirty="0" err="1"/>
              <a:t>Lmin</a:t>
            </a:r>
            <a:r>
              <a:rPr lang="en-US" altLang="zh-CN" dirty="0"/>
              <a:t> #</a:t>
            </a:r>
            <a:r>
              <a:rPr lang="zh-CN" altLang="zh-CN" dirty="0"/>
              <a:t>调用函数</a:t>
            </a:r>
            <a:r>
              <a:rPr lang="en-US" altLang="zh-CN" dirty="0"/>
              <a:t>min(</a:t>
            </a:r>
            <a:r>
              <a:rPr lang="en-US" altLang="zh-CN" dirty="0" err="1"/>
              <a:t>a,b</a:t>
            </a:r>
            <a:r>
              <a:rPr lang="en-US" altLang="zh-CN" dirty="0"/>
              <a:t>),</a:t>
            </a:r>
            <a:r>
              <a:rPr lang="zh-CN" altLang="zh-CN" dirty="0"/>
              <a:t>返回值存在</a:t>
            </a:r>
            <a:r>
              <a:rPr lang="en-US" altLang="zh-CN" dirty="0"/>
              <a:t>R1</a:t>
            </a:r>
            <a:r>
              <a:rPr lang="zh-CN" altLang="zh-CN" dirty="0" smtClean="0"/>
              <a:t>中</a:t>
            </a:r>
            <a:endParaRPr lang="en-US" altLang="zh-CN" dirty="0" smtClean="0"/>
          </a:p>
          <a:p>
            <a:pPr marL="0" indent="0">
              <a:buNone/>
            </a:pPr>
            <a:r>
              <a:rPr lang="en-US" altLang="zh-CN" dirty="0"/>
              <a:t>13.  push R4   #</a:t>
            </a:r>
            <a:r>
              <a:rPr lang="zh-CN" altLang="zh-CN" dirty="0"/>
              <a:t>传参数</a:t>
            </a:r>
            <a:r>
              <a:rPr lang="en-US" altLang="zh-CN" dirty="0"/>
              <a:t>c</a:t>
            </a:r>
            <a:endParaRPr lang="zh-CN" altLang="zh-CN" dirty="0"/>
          </a:p>
          <a:p>
            <a:pPr marL="0" indent="0">
              <a:buNone/>
            </a:pPr>
            <a:r>
              <a:rPr lang="en-US" altLang="zh-CN" dirty="0"/>
              <a:t>14.  push R1   #</a:t>
            </a:r>
            <a:r>
              <a:rPr lang="zh-CN" altLang="zh-CN" dirty="0"/>
              <a:t>传</a:t>
            </a:r>
            <a:r>
              <a:rPr lang="en-US" altLang="zh-CN" dirty="0"/>
              <a:t>a</a:t>
            </a:r>
            <a:r>
              <a:rPr lang="zh-CN" altLang="zh-CN" dirty="0"/>
              <a:t>和</a:t>
            </a:r>
            <a:r>
              <a:rPr lang="en-US" altLang="zh-CN" dirty="0"/>
              <a:t>b</a:t>
            </a:r>
            <a:r>
              <a:rPr lang="zh-CN" altLang="zh-CN" dirty="0"/>
              <a:t>中的最小值</a:t>
            </a:r>
          </a:p>
          <a:p>
            <a:pPr marL="0" indent="0">
              <a:buNone/>
            </a:pPr>
            <a:r>
              <a:rPr lang="en-US" altLang="zh-CN" dirty="0"/>
              <a:t> </a:t>
            </a:r>
            <a:endParaRPr lang="zh-CN" altLang="zh-CN" dirty="0"/>
          </a:p>
          <a:p>
            <a:pPr marL="0" indent="0">
              <a:buNone/>
            </a:pPr>
            <a:r>
              <a:rPr lang="en-US" altLang="zh-CN" dirty="0"/>
              <a:t>15.  call </a:t>
            </a:r>
            <a:r>
              <a:rPr lang="en-US" altLang="zh-CN" dirty="0" err="1"/>
              <a:t>Lmin</a:t>
            </a:r>
            <a:r>
              <a:rPr lang="en-US" altLang="zh-CN" dirty="0"/>
              <a:t>   #</a:t>
            </a:r>
            <a:r>
              <a:rPr lang="zh-CN" altLang="zh-CN" dirty="0"/>
              <a:t>再次调用</a:t>
            </a:r>
            <a:r>
              <a:rPr lang="en-US" altLang="zh-CN" dirty="0"/>
              <a:t>min(R1,c),</a:t>
            </a:r>
            <a:r>
              <a:rPr lang="zh-CN" altLang="zh-CN" dirty="0"/>
              <a:t>返回值为保存在</a:t>
            </a:r>
            <a:r>
              <a:rPr lang="en-US" altLang="zh-CN" dirty="0"/>
              <a:t>R1</a:t>
            </a:r>
            <a:r>
              <a:rPr lang="zh-CN" altLang="zh-CN" dirty="0"/>
              <a:t>中</a:t>
            </a:r>
          </a:p>
          <a:p>
            <a:pPr marL="0" indent="0">
              <a:buNone/>
            </a:pPr>
            <a:r>
              <a:rPr lang="en-US" altLang="zh-CN" dirty="0"/>
              <a:t>16.  </a:t>
            </a:r>
            <a:r>
              <a:rPr lang="en-US" altLang="zh-CN" dirty="0" err="1"/>
              <a:t>goto</a:t>
            </a:r>
            <a:r>
              <a:rPr lang="en-US" altLang="zh-CN" dirty="0"/>
              <a:t> </a:t>
            </a:r>
            <a:r>
              <a:rPr lang="en-US" altLang="zh-CN" dirty="0" err="1"/>
              <a:t>Lprint</a:t>
            </a:r>
            <a:r>
              <a:rPr lang="en-US" altLang="zh-CN" dirty="0"/>
              <a:t>   </a:t>
            </a:r>
            <a:endParaRPr lang="zh-CN" altLang="zh-CN" dirty="0"/>
          </a:p>
          <a:p>
            <a:pPr marL="0" indent="0">
              <a:buNone/>
            </a:pPr>
            <a:endParaRPr lang="zh-CN" altLang="zh-CN" dirty="0"/>
          </a:p>
          <a:p>
            <a:pPr marL="0" marR="0" lvl="0" indent="0" algn="l" defTabSz="914400" rtl="0" eaLnBrk="1" fontAlgn="auto" latinLnBrk="0" hangingPunct="1">
              <a:lnSpc>
                <a:spcPct val="150000"/>
              </a:lnSpc>
              <a:spcBef>
                <a:spcPct val="20000"/>
              </a:spcBef>
              <a:spcAft>
                <a:spcPts val="0"/>
              </a:spcAft>
              <a:buClrTx/>
              <a:buSzTx/>
              <a:buFont typeface="+mj-lt"/>
              <a:buNone/>
              <a:tabLst/>
              <a:defRPr/>
            </a:pP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706150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52</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609600" y="748061"/>
            <a:ext cx="11307531" cy="737839"/>
          </a:xfrm>
        </p:spPr>
        <p:txBody>
          <a:bodyPr>
            <a:noAutofit/>
          </a:bodyPr>
          <a:lstStyle/>
          <a:p>
            <a:pPr marL="0" lvl="0" indent="0">
              <a:buNone/>
            </a:pPr>
            <a:r>
              <a:rPr lang="zh-CN" altLang="en-US" b="1" dirty="0" smtClean="0"/>
              <a:t>程序例六：函数调用求三个数最小值</a:t>
            </a:r>
            <a:endParaRPr lang="zh-CN" altLang="zh-CN" b="1" dirty="0"/>
          </a:p>
        </p:txBody>
      </p:sp>
      <p:cxnSp>
        <p:nvCxnSpPr>
          <p:cNvPr id="12" name="直接连接符 11"/>
          <p:cNvCxnSpPr/>
          <p:nvPr/>
        </p:nvCxnSpPr>
        <p:spPr>
          <a:xfrm>
            <a:off x="5799523" y="1430967"/>
            <a:ext cx="41878" cy="48783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内容占位符 5">
            <a:extLst>
              <a:ext uri="{FF2B5EF4-FFF2-40B4-BE49-F238E27FC236}">
                <a16:creationId xmlns:a16="http://schemas.microsoft.com/office/drawing/2014/main" id="{136A330A-CD4B-47C3-A12B-21B5ABECB724}"/>
              </a:ext>
            </a:extLst>
          </p:cNvPr>
          <p:cNvSpPr txBox="1">
            <a:spLocks/>
          </p:cNvSpPr>
          <p:nvPr/>
        </p:nvSpPr>
        <p:spPr>
          <a:xfrm>
            <a:off x="762000" y="1485900"/>
            <a:ext cx="4906062" cy="4878354"/>
          </a:xfrm>
          <a:prstGeom prst="rect">
            <a:avLst/>
          </a:prstGeom>
        </p:spPr>
        <p:txBody>
          <a:bodyPr vert="horz" lIns="91440" tIns="45720" rIns="91440" bIns="45720" rtlCol="0">
            <a:normAutofit/>
          </a:bodyPr>
          <a:lstStyle>
            <a:lvl1pPr marL="514350" indent="-514350" algn="l" defTabSz="914400" rtl="0" eaLnBrk="1" latinLnBrk="0" hangingPunct="1">
              <a:lnSpc>
                <a:spcPct val="150000"/>
              </a:lnSpc>
              <a:spcBef>
                <a:spcPct val="20000"/>
              </a:spcBef>
              <a:buFont typeface="+mj-lt"/>
              <a:buAutoNum type="arabicPeriod"/>
              <a:defRPr sz="2400" kern="1200" baseline="0">
                <a:solidFill>
                  <a:schemeClr val="tx1"/>
                </a:solidFill>
                <a:latin typeface="Times New Roman" panose="02020603050405020304" pitchFamily="18" charset="0"/>
                <a:ea typeface="+mn-ea"/>
                <a:cs typeface="+mn-cs"/>
              </a:defRPr>
            </a:lvl1pPr>
            <a:lvl2pPr marL="742950" indent="0" algn="l" defTabSz="914400" rtl="0" eaLnBrk="1" latinLnBrk="0" hangingPunct="1">
              <a:spcBef>
                <a:spcPct val="20000"/>
              </a:spcBef>
              <a:buFontTx/>
              <a:buNone/>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zh-CN" altLang="zh-CN" dirty="0"/>
          </a:p>
        </p:txBody>
      </p:sp>
      <p:sp>
        <p:nvSpPr>
          <p:cNvPr id="13" name="内容占位符 5">
            <a:extLst>
              <a:ext uri="{FF2B5EF4-FFF2-40B4-BE49-F238E27FC236}">
                <a16:creationId xmlns:a16="http://schemas.microsoft.com/office/drawing/2014/main" id="{B11506DF-0F34-4CCA-AE54-190FA2BFB99C}"/>
              </a:ext>
            </a:extLst>
          </p:cNvPr>
          <p:cNvSpPr txBox="1">
            <a:spLocks/>
          </p:cNvSpPr>
          <p:nvPr/>
        </p:nvSpPr>
        <p:spPr>
          <a:xfrm>
            <a:off x="6273800" y="1485900"/>
            <a:ext cx="4854987" cy="4878354"/>
          </a:xfrm>
          <a:prstGeom prst="rect">
            <a:avLst/>
          </a:prstGeom>
        </p:spPr>
        <p:txBody>
          <a:bodyPr vert="horz" lIns="91440" tIns="45720" rIns="91440" bIns="45720" rtlCol="0">
            <a:normAutofit fontScale="85000" lnSpcReduction="10000"/>
          </a:bodyPr>
          <a:lstStyle>
            <a:lvl1pPr marL="514350" indent="-514350" algn="l" defTabSz="914400" rtl="0" eaLnBrk="1" latinLnBrk="0" hangingPunct="1">
              <a:lnSpc>
                <a:spcPct val="150000"/>
              </a:lnSpc>
              <a:spcBef>
                <a:spcPct val="20000"/>
              </a:spcBef>
              <a:buFont typeface="+mj-lt"/>
              <a:buAutoNum type="arabicPeriod"/>
              <a:defRPr sz="2400" kern="1200" baseline="0">
                <a:solidFill>
                  <a:schemeClr val="tx1"/>
                </a:solidFill>
                <a:latin typeface="Times New Roman" panose="02020603050405020304" pitchFamily="18" charset="0"/>
                <a:ea typeface="+mn-ea"/>
                <a:cs typeface="+mn-cs"/>
              </a:defRPr>
            </a:lvl1pPr>
            <a:lvl2pPr marL="742950" indent="0" algn="l" defTabSz="914400" rtl="0" eaLnBrk="1" latinLnBrk="0" hangingPunct="1">
              <a:spcBef>
                <a:spcPct val="20000"/>
              </a:spcBef>
              <a:buFontTx/>
              <a:buNone/>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a:lstStyle>
          <a:p>
            <a:pPr>
              <a:buAutoNum type="arabicPeriod" startAt="24"/>
            </a:pPr>
            <a:r>
              <a:rPr lang="en-US" altLang="zh-CN" dirty="0" smtClean="0"/>
              <a:t>load </a:t>
            </a:r>
            <a:r>
              <a:rPr lang="en-US" altLang="zh-CN" dirty="0"/>
              <a:t>R2, 02(R15)   # R2 = </a:t>
            </a:r>
            <a:r>
              <a:rPr lang="en-US" altLang="zh-CN" dirty="0" smtClean="0"/>
              <a:t>a</a:t>
            </a:r>
            <a:endParaRPr lang="en-US" altLang="zh-CN" dirty="0"/>
          </a:p>
          <a:p>
            <a:pPr>
              <a:buAutoNum type="arabicPeriod" startAt="24"/>
            </a:pPr>
            <a:r>
              <a:rPr lang="en-US" altLang="zh-CN" dirty="0" smtClean="0"/>
              <a:t>load </a:t>
            </a:r>
            <a:r>
              <a:rPr lang="en-US" altLang="zh-CN" dirty="0"/>
              <a:t>R3, 03(R15)  # R3 = </a:t>
            </a:r>
            <a:r>
              <a:rPr lang="en-US" altLang="zh-CN" dirty="0" smtClean="0"/>
              <a:t>b</a:t>
            </a:r>
            <a:endParaRPr lang="en-US" altLang="zh-CN" dirty="0"/>
          </a:p>
          <a:p>
            <a:pPr>
              <a:buAutoNum type="arabicPeriod" startAt="24"/>
            </a:pPr>
            <a:r>
              <a:rPr lang="en-US" altLang="zh-CN" dirty="0" err="1" smtClean="0"/>
              <a:t>sle</a:t>
            </a:r>
            <a:r>
              <a:rPr lang="en-US" altLang="zh-CN" dirty="0" smtClean="0"/>
              <a:t> </a:t>
            </a:r>
            <a:r>
              <a:rPr lang="en-US" altLang="zh-CN" dirty="0"/>
              <a:t>R4, R2, R3   # R4 =(R2&lt;=</a:t>
            </a:r>
            <a:r>
              <a:rPr lang="en-US" altLang="zh-CN" dirty="0" smtClean="0"/>
              <a:t>R3)</a:t>
            </a:r>
            <a:endParaRPr lang="en-US" altLang="zh-CN" dirty="0"/>
          </a:p>
          <a:p>
            <a:pPr>
              <a:buAutoNum type="arabicPeriod" startAt="24"/>
            </a:pPr>
            <a:r>
              <a:rPr lang="en-US" altLang="zh-CN" dirty="0" err="1" smtClean="0"/>
              <a:t>beqz</a:t>
            </a:r>
            <a:r>
              <a:rPr lang="en-US" altLang="zh-CN" dirty="0" smtClean="0"/>
              <a:t> </a:t>
            </a:r>
            <a:r>
              <a:rPr lang="en-US" altLang="zh-CN" dirty="0"/>
              <a:t>R4, L100 # if (R4 == 0) </a:t>
            </a:r>
            <a:r>
              <a:rPr lang="en-US" altLang="zh-CN" dirty="0" err="1"/>
              <a:t>goto</a:t>
            </a:r>
            <a:r>
              <a:rPr lang="en-US" altLang="zh-CN" dirty="0"/>
              <a:t> </a:t>
            </a:r>
            <a:r>
              <a:rPr lang="en-US" altLang="zh-CN" dirty="0" smtClean="0"/>
              <a:t>L100</a:t>
            </a:r>
            <a:endParaRPr lang="en-US" altLang="zh-CN" dirty="0"/>
          </a:p>
          <a:p>
            <a:pPr>
              <a:buAutoNum type="arabicPeriod" startAt="24"/>
            </a:pPr>
            <a:r>
              <a:rPr lang="en-US" altLang="zh-CN" dirty="0" smtClean="0"/>
              <a:t>move </a:t>
            </a:r>
            <a:r>
              <a:rPr lang="en-US" altLang="zh-CN" dirty="0"/>
              <a:t>R1,R2   # R1=R2</a:t>
            </a:r>
            <a:r>
              <a:rPr lang="zh-CN" altLang="zh-CN" dirty="0"/>
              <a:t>，结果存在</a:t>
            </a:r>
            <a:r>
              <a:rPr lang="en-US" altLang="zh-CN" dirty="0"/>
              <a:t>R1</a:t>
            </a:r>
            <a:r>
              <a:rPr lang="zh-CN" altLang="zh-CN" dirty="0" smtClean="0"/>
              <a:t>中</a:t>
            </a:r>
            <a:endParaRPr lang="en-US" altLang="zh-CN" dirty="0" smtClean="0"/>
          </a:p>
          <a:p>
            <a:pPr>
              <a:buAutoNum type="arabicPeriod" startAt="24"/>
            </a:pPr>
            <a:r>
              <a:rPr lang="en-US" altLang="zh-CN" dirty="0" err="1" smtClean="0"/>
              <a:t>goto</a:t>
            </a:r>
            <a:r>
              <a:rPr lang="en-US" altLang="zh-CN" dirty="0" smtClean="0"/>
              <a:t> </a:t>
            </a:r>
            <a:r>
              <a:rPr lang="en-US" altLang="zh-CN" dirty="0" err="1"/>
              <a:t>Lreturn</a:t>
            </a:r>
            <a:r>
              <a:rPr lang="en-US" altLang="zh-CN" dirty="0"/>
              <a:t>  </a:t>
            </a:r>
          </a:p>
          <a:p>
            <a:pPr>
              <a:buAutoNum type="arabicPeriod" startAt="24"/>
            </a:pPr>
            <a:r>
              <a:rPr lang="en-US" altLang="zh-CN" dirty="0" smtClean="0"/>
              <a:t>L100:</a:t>
            </a:r>
            <a:endParaRPr lang="en-US" altLang="zh-CN" dirty="0"/>
          </a:p>
          <a:p>
            <a:pPr>
              <a:buAutoNum type="arabicPeriod" startAt="24"/>
            </a:pPr>
            <a:r>
              <a:rPr lang="en-US" altLang="zh-CN" dirty="0" smtClean="0"/>
              <a:t>move </a:t>
            </a:r>
            <a:r>
              <a:rPr lang="en-US" altLang="zh-CN" dirty="0"/>
              <a:t>R1,R3   #R1=R3</a:t>
            </a:r>
            <a:r>
              <a:rPr lang="zh-CN" altLang="zh-CN" dirty="0"/>
              <a:t>，结果存在</a:t>
            </a:r>
            <a:r>
              <a:rPr lang="en-US" altLang="zh-CN" dirty="0"/>
              <a:t>R1</a:t>
            </a:r>
            <a:r>
              <a:rPr lang="zh-CN" altLang="zh-CN" dirty="0"/>
              <a:t>中</a:t>
            </a:r>
          </a:p>
        </p:txBody>
      </p:sp>
      <p:sp>
        <p:nvSpPr>
          <p:cNvPr id="2" name="矩形 1"/>
          <p:cNvSpPr/>
          <p:nvPr/>
        </p:nvSpPr>
        <p:spPr>
          <a:xfrm>
            <a:off x="762000" y="1308802"/>
            <a:ext cx="4605124" cy="5122684"/>
          </a:xfrm>
          <a:prstGeom prst="rect">
            <a:avLst/>
          </a:prstGeom>
        </p:spPr>
        <p:txBody>
          <a:bodyPr wrap="square">
            <a:spAutoFit/>
          </a:bodyPr>
          <a:lstStyle/>
          <a:p>
            <a:pPr>
              <a:lnSpc>
                <a:spcPct val="130000"/>
              </a:lnSpc>
              <a:spcBef>
                <a:spcPct val="20000"/>
              </a:spcBef>
              <a:spcAft>
                <a:spcPts val="0"/>
              </a:spcAft>
            </a:pPr>
            <a:r>
              <a:rPr lang="en-US" altLang="zh-CN" dirty="0">
                <a:latin typeface="Times New Roman" panose="02020603050405020304" pitchFamily="18" charset="0"/>
              </a:rPr>
              <a:t># min</a:t>
            </a:r>
            <a:r>
              <a:rPr lang="zh-CN" altLang="zh-CN" dirty="0">
                <a:latin typeface="Times New Roman" panose="02020603050405020304" pitchFamily="18" charset="0"/>
              </a:rPr>
              <a:t>函数有两个参数</a:t>
            </a:r>
            <a:r>
              <a:rPr lang="en-US" altLang="zh-CN" dirty="0">
                <a:latin typeface="Times New Roman" panose="02020603050405020304" pitchFamily="18" charset="0"/>
              </a:rPr>
              <a:t>a</a:t>
            </a:r>
            <a:r>
              <a:rPr lang="zh-CN" altLang="zh-CN" dirty="0">
                <a:latin typeface="Times New Roman" panose="02020603050405020304" pitchFamily="18" charset="0"/>
              </a:rPr>
              <a:t>，</a:t>
            </a:r>
            <a:r>
              <a:rPr lang="en-US" altLang="zh-CN" dirty="0">
                <a:latin typeface="Times New Roman" panose="02020603050405020304" pitchFamily="18" charset="0"/>
              </a:rPr>
              <a:t>b</a:t>
            </a:r>
            <a:r>
              <a:rPr lang="zh-CN" altLang="zh-CN" dirty="0">
                <a:latin typeface="Times New Roman" panose="02020603050405020304" pitchFamily="18" charset="0"/>
              </a:rPr>
              <a:t>，将最小值放到</a:t>
            </a:r>
            <a:r>
              <a:rPr lang="en-US" altLang="zh-CN" dirty="0">
                <a:latin typeface="Times New Roman" panose="02020603050405020304" pitchFamily="18" charset="0"/>
              </a:rPr>
              <a:t>R1</a:t>
            </a:r>
            <a:r>
              <a:rPr lang="zh-CN" altLang="zh-CN" dirty="0">
                <a:latin typeface="Times New Roman" panose="02020603050405020304" pitchFamily="18" charset="0"/>
              </a:rPr>
              <a:t>中返回</a:t>
            </a:r>
          </a:p>
          <a:p>
            <a:pPr>
              <a:lnSpc>
                <a:spcPct val="130000"/>
              </a:lnSpc>
              <a:spcBef>
                <a:spcPct val="20000"/>
              </a:spcBef>
              <a:spcAft>
                <a:spcPts val="0"/>
              </a:spcAft>
            </a:pPr>
            <a:r>
              <a:rPr lang="en-US" altLang="zh-CN" dirty="0">
                <a:latin typeface="Times New Roman" panose="02020603050405020304" pitchFamily="18" charset="0"/>
              </a:rPr>
              <a:t>17.  </a:t>
            </a:r>
            <a:r>
              <a:rPr lang="en-US" altLang="zh-CN" dirty="0" err="1">
                <a:latin typeface="Times New Roman" panose="02020603050405020304" pitchFamily="18" charset="0"/>
              </a:rPr>
              <a:t>Lmin</a:t>
            </a:r>
            <a:r>
              <a:rPr lang="en-US" altLang="zh-CN" dirty="0">
                <a:latin typeface="Times New Roman" panose="02020603050405020304" pitchFamily="18" charset="0"/>
              </a:rPr>
              <a:t>:  # min(</a:t>
            </a:r>
            <a:r>
              <a:rPr lang="en-US" altLang="zh-CN" dirty="0" err="1">
                <a:latin typeface="Times New Roman" panose="02020603050405020304" pitchFamily="18" charset="0"/>
              </a:rPr>
              <a:t>a,b</a:t>
            </a:r>
            <a:r>
              <a:rPr lang="en-US" altLang="zh-CN" dirty="0">
                <a:latin typeface="Times New Roman" panose="02020603050405020304" pitchFamily="18" charset="0"/>
              </a:rPr>
              <a:t>)</a:t>
            </a:r>
            <a:endParaRPr lang="zh-CN" altLang="zh-CN" dirty="0">
              <a:latin typeface="Times New Roman" panose="02020603050405020304" pitchFamily="18" charset="0"/>
            </a:endParaRPr>
          </a:p>
          <a:p>
            <a:pPr>
              <a:lnSpc>
                <a:spcPct val="130000"/>
              </a:lnSpc>
              <a:spcBef>
                <a:spcPct val="20000"/>
              </a:spcBef>
              <a:spcAft>
                <a:spcPts val="0"/>
              </a:spcAft>
            </a:pPr>
            <a:r>
              <a:rPr lang="en-US" altLang="zh-CN" dirty="0">
                <a:latin typeface="Times New Roman" panose="02020603050405020304" pitchFamily="18" charset="0"/>
              </a:rPr>
              <a:t>18.  push R15    #</a:t>
            </a:r>
            <a:r>
              <a:rPr lang="zh-CN" altLang="zh-CN" dirty="0">
                <a:latin typeface="Times New Roman" panose="02020603050405020304" pitchFamily="18" charset="0"/>
              </a:rPr>
              <a:t>将旧的</a:t>
            </a:r>
            <a:r>
              <a:rPr lang="en-US" altLang="zh-CN" dirty="0" err="1">
                <a:latin typeface="Times New Roman" panose="02020603050405020304" pitchFamily="18" charset="0"/>
              </a:rPr>
              <a:t>fp</a:t>
            </a:r>
            <a:r>
              <a:rPr lang="zh-CN" altLang="zh-CN" dirty="0">
                <a:latin typeface="Times New Roman" panose="02020603050405020304" pitchFamily="18" charset="0"/>
              </a:rPr>
              <a:t>值存入栈内</a:t>
            </a:r>
          </a:p>
          <a:p>
            <a:pPr>
              <a:lnSpc>
                <a:spcPct val="130000"/>
              </a:lnSpc>
              <a:spcBef>
                <a:spcPct val="20000"/>
              </a:spcBef>
              <a:spcAft>
                <a:spcPts val="0"/>
              </a:spcAft>
            </a:pPr>
            <a:r>
              <a:rPr lang="en-US" altLang="zh-CN" dirty="0">
                <a:latin typeface="Times New Roman" panose="02020603050405020304" pitchFamily="18" charset="0"/>
              </a:rPr>
              <a:t>19.  move R15,sp # </a:t>
            </a:r>
            <a:r>
              <a:rPr lang="zh-CN" altLang="zh-CN" dirty="0">
                <a:latin typeface="Times New Roman" panose="02020603050405020304" pitchFamily="18" charset="0"/>
              </a:rPr>
              <a:t>新的</a:t>
            </a:r>
            <a:r>
              <a:rPr lang="en-US" altLang="zh-CN" dirty="0" err="1">
                <a:latin typeface="Times New Roman" panose="02020603050405020304" pitchFamily="18" charset="0"/>
              </a:rPr>
              <a:t>fp</a:t>
            </a:r>
            <a:r>
              <a:rPr lang="zh-CN" altLang="zh-CN" dirty="0">
                <a:latin typeface="Times New Roman" panose="02020603050405020304" pitchFamily="18" charset="0"/>
              </a:rPr>
              <a:t>等于</a:t>
            </a:r>
            <a:r>
              <a:rPr lang="en-US" altLang="zh-CN" dirty="0" err="1">
                <a:latin typeface="Times New Roman" panose="02020603050405020304" pitchFamily="18" charset="0"/>
              </a:rPr>
              <a:t>sp</a:t>
            </a:r>
            <a:endParaRPr lang="zh-CN" altLang="zh-CN" dirty="0">
              <a:latin typeface="Times New Roman" panose="02020603050405020304" pitchFamily="18" charset="0"/>
            </a:endParaRPr>
          </a:p>
          <a:p>
            <a:pPr>
              <a:lnSpc>
                <a:spcPct val="130000"/>
              </a:lnSpc>
              <a:spcBef>
                <a:spcPct val="20000"/>
              </a:spcBef>
              <a:spcAft>
                <a:spcPts val="0"/>
              </a:spcAft>
            </a:pPr>
            <a:r>
              <a:rPr lang="en-US" altLang="zh-CN" dirty="0">
                <a:latin typeface="Times New Roman" panose="02020603050405020304" pitchFamily="18" charset="0"/>
              </a:rPr>
              <a:t>20.  #sub sp,sp,0   # </a:t>
            </a:r>
            <a:r>
              <a:rPr lang="zh-CN" altLang="zh-CN" dirty="0">
                <a:latin typeface="Times New Roman" panose="02020603050405020304" pitchFamily="18" charset="0"/>
              </a:rPr>
              <a:t>因为此函数没有局部变量，所以可以去掉</a:t>
            </a:r>
          </a:p>
          <a:p>
            <a:pPr>
              <a:lnSpc>
                <a:spcPct val="130000"/>
              </a:lnSpc>
              <a:spcBef>
                <a:spcPct val="20000"/>
              </a:spcBef>
              <a:spcAft>
                <a:spcPts val="0"/>
              </a:spcAft>
            </a:pPr>
            <a:r>
              <a:rPr lang="en-US" altLang="zh-CN" dirty="0">
                <a:latin typeface="Times New Roman" panose="02020603050405020304" pitchFamily="18" charset="0"/>
              </a:rPr>
              <a:t>21.  push R2   #</a:t>
            </a:r>
            <a:r>
              <a:rPr lang="zh-CN" altLang="zh-CN" dirty="0">
                <a:latin typeface="Times New Roman" panose="02020603050405020304" pitchFamily="18" charset="0"/>
              </a:rPr>
              <a:t>在函数中被更改，所以先存入栈内，在</a:t>
            </a:r>
            <a:r>
              <a:rPr lang="en-US" altLang="zh-CN" dirty="0">
                <a:latin typeface="Times New Roman" panose="02020603050405020304" pitchFamily="18" charset="0"/>
              </a:rPr>
              <a:t>return</a:t>
            </a:r>
            <a:r>
              <a:rPr lang="zh-CN" altLang="zh-CN" dirty="0">
                <a:latin typeface="Times New Roman" panose="02020603050405020304" pitchFamily="18" charset="0"/>
              </a:rPr>
              <a:t>之前会</a:t>
            </a:r>
            <a:r>
              <a:rPr lang="en-US" altLang="zh-CN" dirty="0">
                <a:latin typeface="Times New Roman" panose="02020603050405020304" pitchFamily="18" charset="0"/>
              </a:rPr>
              <a:t>pop</a:t>
            </a:r>
            <a:r>
              <a:rPr lang="zh-CN" altLang="zh-CN" dirty="0">
                <a:latin typeface="Times New Roman" panose="02020603050405020304" pitchFamily="18" charset="0"/>
              </a:rPr>
              <a:t>出来</a:t>
            </a:r>
          </a:p>
          <a:p>
            <a:pPr>
              <a:lnSpc>
                <a:spcPct val="130000"/>
              </a:lnSpc>
              <a:spcBef>
                <a:spcPct val="20000"/>
              </a:spcBef>
              <a:spcAft>
                <a:spcPts val="0"/>
              </a:spcAft>
            </a:pPr>
            <a:r>
              <a:rPr lang="en-US" altLang="zh-CN" dirty="0">
                <a:latin typeface="Times New Roman" panose="02020603050405020304" pitchFamily="18" charset="0"/>
              </a:rPr>
              <a:t>22.  push R3   #</a:t>
            </a:r>
            <a:r>
              <a:rPr lang="zh-CN" altLang="zh-CN" dirty="0">
                <a:latin typeface="Times New Roman" panose="02020603050405020304" pitchFamily="18" charset="0"/>
              </a:rPr>
              <a:t>在函数中被更改，所以先存入栈内，在</a:t>
            </a:r>
            <a:r>
              <a:rPr lang="en-US" altLang="zh-CN" dirty="0">
                <a:latin typeface="Times New Roman" panose="02020603050405020304" pitchFamily="18" charset="0"/>
              </a:rPr>
              <a:t>return</a:t>
            </a:r>
            <a:r>
              <a:rPr lang="zh-CN" altLang="zh-CN" dirty="0">
                <a:latin typeface="Times New Roman" panose="02020603050405020304" pitchFamily="18" charset="0"/>
              </a:rPr>
              <a:t>之前会</a:t>
            </a:r>
            <a:r>
              <a:rPr lang="en-US" altLang="zh-CN" dirty="0">
                <a:latin typeface="Times New Roman" panose="02020603050405020304" pitchFamily="18" charset="0"/>
              </a:rPr>
              <a:t>pop</a:t>
            </a:r>
            <a:r>
              <a:rPr lang="zh-CN" altLang="zh-CN" dirty="0">
                <a:latin typeface="Times New Roman" panose="02020603050405020304" pitchFamily="18" charset="0"/>
              </a:rPr>
              <a:t>出来</a:t>
            </a:r>
          </a:p>
          <a:p>
            <a:pPr>
              <a:lnSpc>
                <a:spcPct val="130000"/>
              </a:lnSpc>
              <a:spcBef>
                <a:spcPct val="20000"/>
              </a:spcBef>
              <a:spcAft>
                <a:spcPts val="0"/>
              </a:spcAft>
            </a:pPr>
            <a:r>
              <a:rPr lang="en-US" altLang="zh-CN" dirty="0">
                <a:latin typeface="Times New Roman" panose="02020603050405020304" pitchFamily="18" charset="0"/>
              </a:rPr>
              <a:t>23.  push R4   #</a:t>
            </a:r>
            <a:r>
              <a:rPr lang="zh-CN" altLang="zh-CN" dirty="0">
                <a:latin typeface="Times New Roman" panose="02020603050405020304" pitchFamily="18" charset="0"/>
              </a:rPr>
              <a:t>在函数中被更改，所以先存入栈内，在</a:t>
            </a:r>
            <a:r>
              <a:rPr lang="en-US" altLang="zh-CN" dirty="0">
                <a:latin typeface="Times New Roman" panose="02020603050405020304" pitchFamily="18" charset="0"/>
              </a:rPr>
              <a:t>return</a:t>
            </a:r>
            <a:r>
              <a:rPr lang="zh-CN" altLang="zh-CN" dirty="0">
                <a:latin typeface="Times New Roman" panose="02020603050405020304" pitchFamily="18" charset="0"/>
              </a:rPr>
              <a:t>之前会</a:t>
            </a:r>
            <a:r>
              <a:rPr lang="en-US" altLang="zh-CN" dirty="0">
                <a:latin typeface="Times New Roman" panose="02020603050405020304" pitchFamily="18" charset="0"/>
              </a:rPr>
              <a:t>pop</a:t>
            </a:r>
            <a:r>
              <a:rPr lang="zh-CN" altLang="zh-CN" dirty="0">
                <a:latin typeface="Times New Roman" panose="02020603050405020304" pitchFamily="18" charset="0"/>
              </a:rPr>
              <a:t>出来</a:t>
            </a:r>
          </a:p>
        </p:txBody>
      </p:sp>
    </p:spTree>
    <p:extLst>
      <p:ext uri="{BB962C8B-B14F-4D97-AF65-F5344CB8AC3E}">
        <p14:creationId xmlns:p14="http://schemas.microsoft.com/office/powerpoint/2010/main" val="3306360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53</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609600" y="748061"/>
            <a:ext cx="11307531" cy="737839"/>
          </a:xfrm>
        </p:spPr>
        <p:txBody>
          <a:bodyPr>
            <a:noAutofit/>
          </a:bodyPr>
          <a:lstStyle/>
          <a:p>
            <a:pPr marL="0" lvl="0" indent="0">
              <a:buNone/>
            </a:pPr>
            <a:r>
              <a:rPr lang="zh-CN" altLang="en-US" b="1" dirty="0" smtClean="0"/>
              <a:t>程序例六：函数调用求三个数最小值</a:t>
            </a:r>
            <a:endParaRPr lang="zh-CN" altLang="zh-CN" b="1" dirty="0"/>
          </a:p>
        </p:txBody>
      </p:sp>
      <p:cxnSp>
        <p:nvCxnSpPr>
          <p:cNvPr id="12" name="直接连接符 11"/>
          <p:cNvCxnSpPr/>
          <p:nvPr/>
        </p:nvCxnSpPr>
        <p:spPr>
          <a:xfrm>
            <a:off x="5799523" y="1430967"/>
            <a:ext cx="41878" cy="48783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内容占位符 5">
            <a:extLst>
              <a:ext uri="{FF2B5EF4-FFF2-40B4-BE49-F238E27FC236}">
                <a16:creationId xmlns:a16="http://schemas.microsoft.com/office/drawing/2014/main" id="{136A330A-CD4B-47C3-A12B-21B5ABECB724}"/>
              </a:ext>
            </a:extLst>
          </p:cNvPr>
          <p:cNvSpPr txBox="1">
            <a:spLocks/>
          </p:cNvSpPr>
          <p:nvPr/>
        </p:nvSpPr>
        <p:spPr>
          <a:xfrm>
            <a:off x="762000" y="1485900"/>
            <a:ext cx="4906062" cy="4878354"/>
          </a:xfrm>
          <a:prstGeom prst="rect">
            <a:avLst/>
          </a:prstGeom>
        </p:spPr>
        <p:txBody>
          <a:bodyPr vert="horz" lIns="91440" tIns="45720" rIns="91440" bIns="45720" rtlCol="0">
            <a:normAutofit/>
          </a:bodyPr>
          <a:lstStyle>
            <a:lvl1pPr marL="514350" indent="-514350" algn="l" defTabSz="914400" rtl="0" eaLnBrk="1" latinLnBrk="0" hangingPunct="1">
              <a:lnSpc>
                <a:spcPct val="150000"/>
              </a:lnSpc>
              <a:spcBef>
                <a:spcPct val="20000"/>
              </a:spcBef>
              <a:buFont typeface="+mj-lt"/>
              <a:buAutoNum type="arabicPeriod"/>
              <a:defRPr sz="2400" kern="1200" baseline="0">
                <a:solidFill>
                  <a:schemeClr val="tx1"/>
                </a:solidFill>
                <a:latin typeface="Times New Roman" panose="02020603050405020304" pitchFamily="18" charset="0"/>
                <a:ea typeface="+mn-ea"/>
                <a:cs typeface="+mn-cs"/>
              </a:defRPr>
            </a:lvl1pPr>
            <a:lvl2pPr marL="742950" indent="0" algn="l" defTabSz="914400" rtl="0" eaLnBrk="1" latinLnBrk="0" hangingPunct="1">
              <a:spcBef>
                <a:spcPct val="20000"/>
              </a:spcBef>
              <a:buFontTx/>
              <a:buNone/>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zh-CN" altLang="zh-CN" dirty="0"/>
          </a:p>
        </p:txBody>
      </p:sp>
      <p:sp>
        <p:nvSpPr>
          <p:cNvPr id="13" name="内容占位符 5">
            <a:extLst>
              <a:ext uri="{FF2B5EF4-FFF2-40B4-BE49-F238E27FC236}">
                <a16:creationId xmlns:a16="http://schemas.microsoft.com/office/drawing/2014/main" id="{B11506DF-0F34-4CCA-AE54-190FA2BFB99C}"/>
              </a:ext>
            </a:extLst>
          </p:cNvPr>
          <p:cNvSpPr txBox="1">
            <a:spLocks/>
          </p:cNvSpPr>
          <p:nvPr/>
        </p:nvSpPr>
        <p:spPr>
          <a:xfrm>
            <a:off x="6273800" y="1485900"/>
            <a:ext cx="4854987" cy="4878354"/>
          </a:xfrm>
          <a:prstGeom prst="rect">
            <a:avLst/>
          </a:prstGeom>
        </p:spPr>
        <p:txBody>
          <a:bodyPr vert="horz" lIns="91440" tIns="45720" rIns="91440" bIns="45720" rtlCol="0">
            <a:normAutofit/>
          </a:bodyPr>
          <a:lstStyle>
            <a:lvl1pPr marL="514350" indent="-514350" algn="l" defTabSz="914400" rtl="0" eaLnBrk="1" latinLnBrk="0" hangingPunct="1">
              <a:lnSpc>
                <a:spcPct val="150000"/>
              </a:lnSpc>
              <a:spcBef>
                <a:spcPct val="20000"/>
              </a:spcBef>
              <a:buFont typeface="+mj-lt"/>
              <a:buAutoNum type="arabicPeriod"/>
              <a:defRPr sz="2400" kern="1200" baseline="0">
                <a:solidFill>
                  <a:schemeClr val="tx1"/>
                </a:solidFill>
                <a:latin typeface="Times New Roman" panose="02020603050405020304" pitchFamily="18" charset="0"/>
                <a:ea typeface="+mn-ea"/>
                <a:cs typeface="+mn-cs"/>
              </a:defRPr>
            </a:lvl1pPr>
            <a:lvl2pPr marL="742950" indent="0" algn="l" defTabSz="914400" rtl="0" eaLnBrk="1" latinLnBrk="0" hangingPunct="1">
              <a:spcBef>
                <a:spcPct val="20000"/>
              </a:spcBef>
              <a:buFontTx/>
              <a:buNone/>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dirty="0" smtClean="0"/>
              <a:t>39. </a:t>
            </a:r>
            <a:r>
              <a:rPr lang="en-US" altLang="zh-CN" dirty="0" err="1" smtClean="0"/>
              <a:t>Lprint</a:t>
            </a:r>
            <a:r>
              <a:rPr lang="en-US" altLang="zh-CN" dirty="0"/>
              <a:t>:</a:t>
            </a:r>
            <a:endParaRPr lang="zh-CN" altLang="zh-CN" dirty="0"/>
          </a:p>
          <a:p>
            <a:pPr marL="0" indent="0">
              <a:buNone/>
            </a:pPr>
            <a:r>
              <a:rPr lang="en-US" altLang="zh-CN" dirty="0" smtClean="0"/>
              <a:t>40. _</a:t>
            </a:r>
            <a:r>
              <a:rPr lang="en-US" altLang="zh-CN" dirty="0" err="1" smtClean="0"/>
              <a:t>pr</a:t>
            </a:r>
            <a:r>
              <a:rPr lang="en-US" altLang="zh-CN" dirty="0" smtClean="0"/>
              <a:t> </a:t>
            </a:r>
            <a:r>
              <a:rPr lang="en-US" altLang="zh-CN" dirty="0"/>
              <a:t>R1   #</a:t>
            </a:r>
            <a:r>
              <a:rPr lang="zh-CN" altLang="zh-CN" dirty="0"/>
              <a:t>打印最后的结果</a:t>
            </a:r>
          </a:p>
        </p:txBody>
      </p:sp>
      <p:sp>
        <p:nvSpPr>
          <p:cNvPr id="2" name="矩形 1"/>
          <p:cNvSpPr/>
          <p:nvPr/>
        </p:nvSpPr>
        <p:spPr>
          <a:xfrm>
            <a:off x="978200" y="1321502"/>
            <a:ext cx="4605124" cy="5090624"/>
          </a:xfrm>
          <a:prstGeom prst="rect">
            <a:avLst/>
          </a:prstGeom>
        </p:spPr>
        <p:txBody>
          <a:bodyPr wrap="square">
            <a:spAutoFit/>
          </a:bodyPr>
          <a:lstStyle/>
          <a:p>
            <a:pPr>
              <a:lnSpc>
                <a:spcPct val="130000"/>
              </a:lnSpc>
              <a:spcBef>
                <a:spcPct val="20000"/>
              </a:spcBef>
            </a:pPr>
            <a:r>
              <a:rPr lang="en-US" altLang="zh-CN" sz="2800" dirty="0" smtClean="0">
                <a:latin typeface="Times New Roman" panose="02020603050405020304" pitchFamily="18" charset="0"/>
              </a:rPr>
              <a:t>32. </a:t>
            </a:r>
            <a:r>
              <a:rPr lang="en-US" altLang="zh-CN" sz="2800" dirty="0" err="1" smtClean="0">
                <a:latin typeface="Times New Roman" panose="02020603050405020304" pitchFamily="18" charset="0"/>
              </a:rPr>
              <a:t>Lreturn</a:t>
            </a:r>
            <a:r>
              <a:rPr lang="en-US" altLang="zh-CN" sz="2800" dirty="0">
                <a:latin typeface="Times New Roman" panose="02020603050405020304" pitchFamily="18" charset="0"/>
              </a:rPr>
              <a:t>:</a:t>
            </a:r>
            <a:endParaRPr lang="zh-CN" altLang="zh-CN" sz="2800" dirty="0">
              <a:latin typeface="Times New Roman" panose="02020603050405020304" pitchFamily="18" charset="0"/>
            </a:endParaRPr>
          </a:p>
          <a:p>
            <a:pPr>
              <a:lnSpc>
                <a:spcPct val="130000"/>
              </a:lnSpc>
              <a:spcBef>
                <a:spcPct val="20000"/>
              </a:spcBef>
            </a:pPr>
            <a:r>
              <a:rPr lang="en-US" altLang="zh-CN" sz="2800" dirty="0" smtClean="0">
                <a:latin typeface="Times New Roman" panose="02020603050405020304" pitchFamily="18" charset="0"/>
              </a:rPr>
              <a:t>33. pop </a:t>
            </a:r>
            <a:r>
              <a:rPr lang="en-US" altLang="zh-CN" sz="2800" dirty="0">
                <a:latin typeface="Times New Roman" panose="02020603050405020304" pitchFamily="18" charset="0"/>
              </a:rPr>
              <a:t>R4   #</a:t>
            </a:r>
            <a:r>
              <a:rPr lang="zh-CN" altLang="zh-CN" sz="2800" dirty="0">
                <a:latin typeface="Times New Roman" panose="02020603050405020304" pitchFamily="18" charset="0"/>
              </a:rPr>
              <a:t>返回旧的</a:t>
            </a:r>
            <a:r>
              <a:rPr lang="en-US" altLang="zh-CN" sz="2800" dirty="0">
                <a:latin typeface="Times New Roman" panose="02020603050405020304" pitchFamily="18" charset="0"/>
              </a:rPr>
              <a:t>R4</a:t>
            </a:r>
            <a:endParaRPr lang="zh-CN" altLang="zh-CN" sz="2800" dirty="0">
              <a:latin typeface="Times New Roman" panose="02020603050405020304" pitchFamily="18" charset="0"/>
            </a:endParaRPr>
          </a:p>
          <a:p>
            <a:pPr>
              <a:lnSpc>
                <a:spcPct val="130000"/>
              </a:lnSpc>
              <a:spcBef>
                <a:spcPct val="20000"/>
              </a:spcBef>
            </a:pPr>
            <a:r>
              <a:rPr lang="en-US" altLang="zh-CN" sz="2800" dirty="0" smtClean="0">
                <a:latin typeface="Times New Roman" panose="02020603050405020304" pitchFamily="18" charset="0"/>
              </a:rPr>
              <a:t>34. pop </a:t>
            </a:r>
            <a:r>
              <a:rPr lang="en-US" altLang="zh-CN" sz="2800" dirty="0">
                <a:latin typeface="Times New Roman" panose="02020603050405020304" pitchFamily="18" charset="0"/>
              </a:rPr>
              <a:t>R3</a:t>
            </a:r>
            <a:endParaRPr lang="zh-CN" altLang="zh-CN" sz="2800" dirty="0">
              <a:latin typeface="Times New Roman" panose="02020603050405020304" pitchFamily="18" charset="0"/>
            </a:endParaRPr>
          </a:p>
          <a:p>
            <a:pPr>
              <a:lnSpc>
                <a:spcPct val="130000"/>
              </a:lnSpc>
              <a:spcBef>
                <a:spcPct val="20000"/>
              </a:spcBef>
            </a:pPr>
            <a:r>
              <a:rPr lang="en-US" altLang="zh-CN" sz="2800" dirty="0" smtClean="0">
                <a:latin typeface="Times New Roman" panose="02020603050405020304" pitchFamily="18" charset="0"/>
              </a:rPr>
              <a:t>35. pop </a:t>
            </a:r>
            <a:r>
              <a:rPr lang="en-US" altLang="zh-CN" sz="2800" dirty="0">
                <a:latin typeface="Times New Roman" panose="02020603050405020304" pitchFamily="18" charset="0"/>
              </a:rPr>
              <a:t>R2</a:t>
            </a:r>
            <a:endParaRPr lang="zh-CN" altLang="zh-CN" sz="2800" dirty="0">
              <a:latin typeface="Times New Roman" panose="02020603050405020304" pitchFamily="18" charset="0"/>
            </a:endParaRPr>
          </a:p>
          <a:p>
            <a:pPr>
              <a:lnSpc>
                <a:spcPct val="130000"/>
              </a:lnSpc>
              <a:spcBef>
                <a:spcPct val="20000"/>
              </a:spcBef>
            </a:pPr>
            <a:r>
              <a:rPr lang="en-US" altLang="zh-CN" sz="2800" dirty="0" smtClean="0">
                <a:latin typeface="Times New Roman" panose="02020603050405020304" pitchFamily="18" charset="0"/>
              </a:rPr>
              <a:t>36. move </a:t>
            </a:r>
            <a:r>
              <a:rPr lang="en-US" altLang="zh-CN" sz="2800" dirty="0">
                <a:latin typeface="Times New Roman" panose="02020603050405020304" pitchFamily="18" charset="0"/>
              </a:rPr>
              <a:t>sp,R15   # </a:t>
            </a:r>
            <a:r>
              <a:rPr lang="en-US" altLang="zh-CN" sz="2800" dirty="0" err="1">
                <a:latin typeface="Times New Roman" panose="02020603050405020304" pitchFamily="18" charset="0"/>
              </a:rPr>
              <a:t>sp</a:t>
            </a:r>
            <a:r>
              <a:rPr lang="en-US" altLang="zh-CN" sz="2800" dirty="0">
                <a:latin typeface="Times New Roman" panose="02020603050405020304" pitchFamily="18" charset="0"/>
              </a:rPr>
              <a:t> = R15</a:t>
            </a:r>
            <a:endParaRPr lang="zh-CN" altLang="zh-CN" sz="2800" dirty="0">
              <a:latin typeface="Times New Roman" panose="02020603050405020304" pitchFamily="18" charset="0"/>
            </a:endParaRPr>
          </a:p>
          <a:p>
            <a:pPr>
              <a:lnSpc>
                <a:spcPct val="130000"/>
              </a:lnSpc>
              <a:spcBef>
                <a:spcPct val="20000"/>
              </a:spcBef>
            </a:pPr>
            <a:r>
              <a:rPr lang="en-US" altLang="zh-CN" sz="2800" dirty="0" smtClean="0">
                <a:latin typeface="Times New Roman" panose="02020603050405020304" pitchFamily="18" charset="0"/>
              </a:rPr>
              <a:t>37. pop </a:t>
            </a:r>
            <a:r>
              <a:rPr lang="en-US" altLang="zh-CN" sz="2800" dirty="0">
                <a:latin typeface="Times New Roman" panose="02020603050405020304" pitchFamily="18" charset="0"/>
              </a:rPr>
              <a:t>R15    #</a:t>
            </a:r>
            <a:r>
              <a:rPr lang="zh-CN" altLang="zh-CN" sz="2800" dirty="0">
                <a:latin typeface="Times New Roman" panose="02020603050405020304" pitchFamily="18" charset="0"/>
              </a:rPr>
              <a:t>重设</a:t>
            </a:r>
            <a:r>
              <a:rPr lang="en-US" altLang="zh-CN" sz="2800" dirty="0">
                <a:latin typeface="Times New Roman" panose="02020603050405020304" pitchFamily="18" charset="0"/>
              </a:rPr>
              <a:t>R15</a:t>
            </a:r>
            <a:r>
              <a:rPr lang="zh-CN" altLang="zh-CN" sz="2800" dirty="0">
                <a:latin typeface="Times New Roman" panose="02020603050405020304" pitchFamily="18" charset="0"/>
              </a:rPr>
              <a:t>的值，成为旧的</a:t>
            </a:r>
            <a:r>
              <a:rPr lang="en-US" altLang="zh-CN" sz="2800" dirty="0">
                <a:latin typeface="Times New Roman" panose="02020603050405020304" pitchFamily="18" charset="0"/>
              </a:rPr>
              <a:t>R15</a:t>
            </a:r>
            <a:endParaRPr lang="zh-CN" altLang="zh-CN" sz="2800" dirty="0">
              <a:latin typeface="Times New Roman" panose="02020603050405020304" pitchFamily="18" charset="0"/>
            </a:endParaRPr>
          </a:p>
          <a:p>
            <a:pPr>
              <a:lnSpc>
                <a:spcPct val="130000"/>
              </a:lnSpc>
              <a:spcBef>
                <a:spcPct val="20000"/>
              </a:spcBef>
            </a:pPr>
            <a:r>
              <a:rPr lang="en-US" altLang="zh-CN" sz="2800" dirty="0" smtClean="0">
                <a:latin typeface="Times New Roman" panose="02020603050405020304" pitchFamily="18" charset="0"/>
              </a:rPr>
              <a:t>38. ret    </a:t>
            </a:r>
            <a:r>
              <a:rPr lang="en-US" altLang="zh-CN" sz="2800" dirty="0">
                <a:latin typeface="Times New Roman" panose="02020603050405020304" pitchFamily="18" charset="0"/>
              </a:rPr>
              <a:t># pop pc</a:t>
            </a:r>
            <a:endParaRPr lang="zh-CN" altLang="zh-CN" sz="2800" dirty="0">
              <a:latin typeface="Times New Roman" panose="02020603050405020304" pitchFamily="18" charset="0"/>
            </a:endParaRPr>
          </a:p>
        </p:txBody>
      </p:sp>
    </p:spTree>
    <p:extLst>
      <p:ext uri="{BB962C8B-B14F-4D97-AF65-F5344CB8AC3E}">
        <p14:creationId xmlns:p14="http://schemas.microsoft.com/office/powerpoint/2010/main" val="9502969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54</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825500" y="723901"/>
            <a:ext cx="10359065" cy="5402264"/>
          </a:xfrm>
        </p:spPr>
        <p:txBody>
          <a:bodyPr>
            <a:normAutofit fontScale="92500" lnSpcReduction="10000"/>
          </a:bodyPr>
          <a:lstStyle/>
          <a:p>
            <a:pPr marL="0" indent="0">
              <a:buNone/>
            </a:pPr>
            <a:r>
              <a:rPr lang="zh-CN" altLang="en-US" dirty="0">
                <a:solidFill>
                  <a:srgbClr val="C00000"/>
                </a:solidFill>
              </a:rPr>
              <a:t>在本例中，是使用函数调用求的三个数的最小值，而求最小值的函数只是对两个数进行比较，所以需要调用两次求最小值的函数才可以求得三个数中的最小值。该</a:t>
            </a:r>
            <a:r>
              <a:rPr lang="zh-CN" altLang="en-US" dirty="0" smtClean="0">
                <a:solidFill>
                  <a:srgbClr val="C00000"/>
                </a:solidFill>
              </a:rPr>
              <a:t>示例第一次函数调用执行过程如</a:t>
            </a:r>
            <a:r>
              <a:rPr lang="zh-CN" altLang="en-US" sz="2800" dirty="0" smtClean="0">
                <a:solidFill>
                  <a:srgbClr val="C00000"/>
                </a:solidFill>
              </a:rPr>
              <a:t>：</a:t>
            </a:r>
            <a:endParaRPr lang="zh-CN" altLang="zh-CN" sz="2800" dirty="0" smtClean="0">
              <a:solidFill>
                <a:srgbClr val="C00000"/>
              </a:solidFill>
            </a:endParaRPr>
          </a:p>
          <a:p>
            <a:pPr>
              <a:buAutoNum type="arabicParenBoth"/>
            </a:pPr>
            <a:r>
              <a:rPr lang="zh-CN" altLang="zh-CN" dirty="0" smtClean="0"/>
              <a:t>首先</a:t>
            </a:r>
            <a:r>
              <a:rPr lang="zh-CN" altLang="zh-CN" dirty="0"/>
              <a:t>需要设置主函数的</a:t>
            </a:r>
            <a:r>
              <a:rPr lang="en-US" altLang="zh-CN" dirty="0" err="1"/>
              <a:t>fp</a:t>
            </a:r>
            <a:r>
              <a:rPr lang="zh-CN" altLang="zh-CN" dirty="0"/>
              <a:t>、</a:t>
            </a:r>
            <a:r>
              <a:rPr lang="en-US" altLang="zh-CN" dirty="0" err="1"/>
              <a:t>sp</a:t>
            </a:r>
            <a:r>
              <a:rPr lang="zh-CN" altLang="zh-CN" dirty="0"/>
              <a:t>值且初始</a:t>
            </a:r>
            <a:r>
              <a:rPr lang="en-US" altLang="zh-CN" dirty="0" err="1"/>
              <a:t>sp</a:t>
            </a:r>
            <a:r>
              <a:rPr lang="zh-CN" altLang="zh-CN" dirty="0"/>
              <a:t>值等于</a:t>
            </a:r>
            <a:r>
              <a:rPr lang="en-US" altLang="zh-CN" dirty="0" err="1"/>
              <a:t>fp</a:t>
            </a:r>
            <a:r>
              <a:rPr lang="zh-CN" altLang="zh-CN" dirty="0"/>
              <a:t>值，在</a:t>
            </a:r>
            <a:r>
              <a:rPr lang="zh-CN" altLang="zh-CN" dirty="0" smtClean="0"/>
              <a:t>这里使用</a:t>
            </a:r>
            <a:r>
              <a:rPr lang="en-US" altLang="zh-CN" dirty="0"/>
              <a:t>move</a:t>
            </a:r>
            <a:r>
              <a:rPr lang="zh-CN" altLang="zh-CN" dirty="0"/>
              <a:t>指令将</a:t>
            </a:r>
            <a:r>
              <a:rPr lang="en-US" altLang="zh-CN" dirty="0" err="1" smtClean="0"/>
              <a:t>fp</a:t>
            </a:r>
            <a:r>
              <a:rPr lang="zh-CN" altLang="en-US" dirty="0" smtClean="0"/>
              <a:t>的值赋给</a:t>
            </a:r>
            <a:r>
              <a:rPr lang="en-US" altLang="zh-CN" dirty="0" err="1" smtClean="0"/>
              <a:t>sp</a:t>
            </a:r>
            <a:r>
              <a:rPr lang="zh-CN" altLang="zh-CN" dirty="0" smtClean="0"/>
              <a:t>。</a:t>
            </a:r>
            <a:endParaRPr lang="en-US" altLang="zh-CN" dirty="0" smtClean="0"/>
          </a:p>
          <a:p>
            <a:pPr>
              <a:buAutoNum type="arabicParenBoth"/>
            </a:pPr>
            <a:r>
              <a:rPr lang="zh-CN" altLang="zh-CN" dirty="0" smtClean="0"/>
              <a:t>同时</a:t>
            </a:r>
            <a:r>
              <a:rPr lang="zh-CN" altLang="zh-CN" dirty="0"/>
              <a:t>还需要为主函数的局部变量开辟对应的</a:t>
            </a:r>
            <a:r>
              <a:rPr lang="zh-CN" altLang="zh-CN" dirty="0" smtClean="0"/>
              <a:t>空间</a:t>
            </a:r>
            <a:r>
              <a:rPr lang="zh-CN" altLang="en-US" dirty="0" smtClean="0"/>
              <a:t>。</a:t>
            </a:r>
            <a:endParaRPr lang="en-US" altLang="zh-CN" dirty="0" smtClean="0"/>
          </a:p>
          <a:p>
            <a:pPr marL="342900" indent="-342900">
              <a:buFont typeface="Wingdings" panose="05000000000000000000" pitchFamily="2" charset="2"/>
              <a:buChar char="Ø"/>
            </a:pPr>
            <a:r>
              <a:rPr lang="zh-CN" altLang="zh-CN" dirty="0" smtClean="0"/>
              <a:t>本</a:t>
            </a:r>
            <a:r>
              <a:rPr lang="zh-CN" altLang="zh-CN" dirty="0"/>
              <a:t>例的主函数</a:t>
            </a:r>
            <a:r>
              <a:rPr lang="zh-CN" altLang="zh-CN" dirty="0" smtClean="0"/>
              <a:t>有</a:t>
            </a:r>
            <a:r>
              <a:rPr lang="zh-CN" altLang="en-US" dirty="0" smtClean="0"/>
              <a:t>三个</a:t>
            </a:r>
            <a:r>
              <a:rPr lang="zh-CN" altLang="zh-CN" dirty="0" smtClean="0"/>
              <a:t>局部变量</a:t>
            </a:r>
            <a:r>
              <a:rPr lang="zh-CN" altLang="zh-CN" dirty="0"/>
              <a:t>，所以需要</a:t>
            </a:r>
            <a:r>
              <a:rPr lang="zh-CN" altLang="zh-CN" dirty="0" smtClean="0"/>
              <a:t>开辟</a:t>
            </a:r>
            <a:r>
              <a:rPr lang="zh-CN" altLang="en-US" dirty="0" smtClean="0"/>
              <a:t>三个</a:t>
            </a:r>
            <a:r>
              <a:rPr lang="zh-CN" altLang="zh-CN" dirty="0" smtClean="0"/>
              <a:t>空间</a:t>
            </a:r>
            <a:endParaRPr lang="en-US" altLang="zh-CN" dirty="0" smtClean="0"/>
          </a:p>
          <a:p>
            <a:pPr marL="342900" indent="-342900">
              <a:buFont typeface="Wingdings" panose="05000000000000000000" pitchFamily="2" charset="2"/>
              <a:buChar char="Ø"/>
            </a:pPr>
            <a:r>
              <a:rPr lang="zh-CN" altLang="zh-CN" dirty="0" smtClean="0"/>
              <a:t>使用</a:t>
            </a:r>
            <a:r>
              <a:rPr lang="en-US" altLang="zh-CN" dirty="0"/>
              <a:t>sub</a:t>
            </a:r>
            <a:r>
              <a:rPr lang="zh-CN" altLang="zh-CN" dirty="0"/>
              <a:t>指令对</a:t>
            </a:r>
            <a:r>
              <a:rPr lang="en-US" altLang="zh-CN" dirty="0" err="1"/>
              <a:t>sp</a:t>
            </a:r>
            <a:r>
              <a:rPr lang="zh-CN" altLang="zh-CN" dirty="0"/>
              <a:t>进行</a:t>
            </a:r>
            <a:r>
              <a:rPr lang="zh-CN" altLang="zh-CN" dirty="0" smtClean="0"/>
              <a:t>减</a:t>
            </a:r>
            <a:r>
              <a:rPr lang="en-US" altLang="zh-CN" dirty="0" smtClean="0"/>
              <a:t>3</a:t>
            </a:r>
            <a:r>
              <a:rPr lang="zh-CN" altLang="zh-CN" dirty="0" smtClean="0"/>
              <a:t>操作</a:t>
            </a:r>
            <a:r>
              <a:rPr lang="zh-CN" altLang="zh-CN" dirty="0"/>
              <a:t>，</a:t>
            </a:r>
            <a:r>
              <a:rPr lang="en-US" altLang="zh-CN" dirty="0" err="1"/>
              <a:t>sp</a:t>
            </a:r>
            <a:r>
              <a:rPr lang="zh-CN" altLang="zh-CN" dirty="0"/>
              <a:t>指向开辟空间后的栈顶</a:t>
            </a:r>
            <a:r>
              <a:rPr lang="zh-CN" altLang="zh-CN" dirty="0" smtClean="0"/>
              <a:t>，</a:t>
            </a:r>
            <a:r>
              <a:rPr lang="zh-CN" altLang="zh-CN" dirty="0"/>
              <a:t>使用三条</a:t>
            </a:r>
            <a:r>
              <a:rPr lang="en-US" altLang="zh-CN" dirty="0"/>
              <a:t>move</a:t>
            </a:r>
            <a:r>
              <a:rPr lang="zh-CN" altLang="zh-CN" dirty="0"/>
              <a:t>指令对三个变量赋值，即我们希望在这三个数中获得最小值，并将三个数存储在所开辟的空间中</a:t>
            </a:r>
            <a:r>
              <a:rPr lang="zh-CN" altLang="zh-CN" dirty="0" smtClean="0"/>
              <a:t>，</a:t>
            </a:r>
            <a:r>
              <a:rPr lang="zh-CN" altLang="zh-CN" dirty="0"/>
              <a:t>此时栈的状态如图</a:t>
            </a:r>
            <a:r>
              <a:rPr lang="en-US" altLang="zh-CN" dirty="0" smtClean="0"/>
              <a:t>3-4(a</a:t>
            </a:r>
            <a:r>
              <a:rPr lang="en-US" altLang="zh-CN" dirty="0"/>
              <a:t>)</a:t>
            </a:r>
            <a:r>
              <a:rPr lang="zh-CN" altLang="zh-CN" dirty="0"/>
              <a:t>所</a:t>
            </a:r>
            <a:r>
              <a:rPr lang="zh-CN" altLang="zh-CN" dirty="0" smtClean="0"/>
              <a:t>示</a:t>
            </a:r>
            <a:r>
              <a:rPr lang="zh-CN" altLang="en-US" dirty="0"/>
              <a:t>。</a:t>
            </a:r>
            <a:endParaRPr lang="en-US" altLang="zh-CN" dirty="0" smtClean="0"/>
          </a:p>
          <a:p>
            <a:pPr marL="0" indent="0">
              <a:buNone/>
            </a:pPr>
            <a:endParaRPr lang="zh-CN" altLang="zh-CN" sz="2600" dirty="0"/>
          </a:p>
        </p:txBody>
      </p:sp>
    </p:spTree>
    <p:extLst>
      <p:ext uri="{BB962C8B-B14F-4D97-AF65-F5344CB8AC3E}">
        <p14:creationId xmlns:p14="http://schemas.microsoft.com/office/powerpoint/2010/main" val="372663918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55</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825500" y="723901"/>
            <a:ext cx="10359065" cy="5402264"/>
          </a:xfrm>
        </p:spPr>
        <p:txBody>
          <a:bodyPr>
            <a:noAutofit/>
          </a:bodyPr>
          <a:lstStyle/>
          <a:p>
            <a:pPr marL="0" indent="0">
              <a:buNone/>
            </a:pPr>
            <a:r>
              <a:rPr lang="en-US" altLang="zh-CN" sz="2800" dirty="0" smtClean="0"/>
              <a:t>(2) </a:t>
            </a:r>
            <a:r>
              <a:rPr lang="zh-CN" altLang="zh-CN" sz="2800" dirty="0" smtClean="0"/>
              <a:t>接下来</a:t>
            </a:r>
            <a:r>
              <a:rPr lang="zh-CN" altLang="zh-CN" sz="2800" dirty="0"/>
              <a:t>第一次调用求最小值</a:t>
            </a:r>
            <a:r>
              <a:rPr lang="en-US" altLang="zh-CN" sz="2800" dirty="0"/>
              <a:t>min</a:t>
            </a:r>
            <a:r>
              <a:rPr lang="zh-CN" altLang="zh-CN" sz="2800" dirty="0"/>
              <a:t>函数时，需要将前两个数作为参数传给</a:t>
            </a:r>
            <a:r>
              <a:rPr lang="en-US" altLang="zh-CN" sz="2800" dirty="0"/>
              <a:t>min</a:t>
            </a:r>
            <a:r>
              <a:rPr lang="zh-CN" altLang="zh-CN" sz="2800" dirty="0"/>
              <a:t>函数的形参，使用两条</a:t>
            </a:r>
            <a:r>
              <a:rPr lang="en-US" altLang="zh-CN" sz="2800" dirty="0"/>
              <a:t>push</a:t>
            </a:r>
            <a:r>
              <a:rPr lang="zh-CN" altLang="zh-CN" sz="2800" dirty="0"/>
              <a:t>指令进行参数的传递</a:t>
            </a:r>
            <a:r>
              <a:rPr lang="zh-CN" altLang="zh-CN" sz="2800" dirty="0" smtClean="0"/>
              <a:t>。</a:t>
            </a:r>
            <a:endParaRPr lang="en-US" altLang="zh-CN" sz="2800" dirty="0" smtClean="0"/>
          </a:p>
          <a:p>
            <a:pPr marL="342900" indent="-342900">
              <a:buFont typeface="Wingdings" panose="05000000000000000000" pitchFamily="2" charset="2"/>
              <a:buChar char="Ø"/>
            </a:pPr>
            <a:r>
              <a:rPr lang="zh-CN" altLang="zh-CN" sz="2800" dirty="0" smtClean="0"/>
              <a:t>此处</a:t>
            </a:r>
            <a:r>
              <a:rPr lang="zh-CN" altLang="en-US" sz="2800" dirty="0" smtClean="0"/>
              <a:t>传递</a:t>
            </a:r>
            <a:r>
              <a:rPr lang="zh-CN" altLang="zh-CN" sz="2800" dirty="0" smtClean="0"/>
              <a:t>的</a:t>
            </a:r>
            <a:r>
              <a:rPr lang="zh-CN" altLang="zh-CN" sz="2800" dirty="0"/>
              <a:t>是</a:t>
            </a:r>
            <a:r>
              <a:rPr lang="en-US" altLang="zh-CN" sz="2800" dirty="0"/>
              <a:t>a</a:t>
            </a:r>
            <a:r>
              <a:rPr lang="zh-CN" altLang="zh-CN" sz="2800" dirty="0"/>
              <a:t>，</a:t>
            </a:r>
            <a:r>
              <a:rPr lang="en-US" altLang="zh-CN" sz="2800" dirty="0"/>
              <a:t>b</a:t>
            </a:r>
            <a:r>
              <a:rPr lang="zh-CN" altLang="zh-CN" sz="2800" dirty="0"/>
              <a:t>两个参数，所以将</a:t>
            </a:r>
            <a:r>
              <a:rPr lang="en-US" altLang="zh-CN" sz="2800" dirty="0"/>
              <a:t>a</a:t>
            </a:r>
            <a:r>
              <a:rPr lang="zh-CN" altLang="zh-CN" sz="2800" dirty="0"/>
              <a:t>和</a:t>
            </a:r>
            <a:r>
              <a:rPr lang="en-US" altLang="zh-CN" sz="2800" dirty="0"/>
              <a:t>b</a:t>
            </a:r>
            <a:r>
              <a:rPr lang="zh-CN" altLang="zh-CN" sz="2800" dirty="0"/>
              <a:t>分别入栈，此时的栈的状态如图</a:t>
            </a:r>
            <a:r>
              <a:rPr lang="en-US" altLang="zh-CN" sz="2800" dirty="0" smtClean="0"/>
              <a:t>3-4(b</a:t>
            </a:r>
            <a:r>
              <a:rPr lang="en-US" altLang="zh-CN" sz="2800" dirty="0"/>
              <a:t>)</a:t>
            </a:r>
            <a:r>
              <a:rPr lang="zh-CN" altLang="zh-CN" sz="2800" dirty="0"/>
              <a:t>。</a:t>
            </a:r>
          </a:p>
          <a:p>
            <a:pPr marL="0" indent="0">
              <a:buNone/>
            </a:pPr>
            <a:r>
              <a:rPr lang="en-US" altLang="zh-CN" sz="2800" dirty="0" smtClean="0"/>
              <a:t>(3) </a:t>
            </a:r>
            <a:r>
              <a:rPr lang="zh-CN" altLang="zh-CN" sz="2800" dirty="0" smtClean="0"/>
              <a:t>传</a:t>
            </a:r>
            <a:r>
              <a:rPr lang="zh-CN" altLang="zh-CN" sz="2800" dirty="0"/>
              <a:t>完参数之后开始对</a:t>
            </a:r>
            <a:r>
              <a:rPr lang="en-US" altLang="zh-CN" sz="2800" dirty="0"/>
              <a:t>min</a:t>
            </a:r>
            <a:r>
              <a:rPr lang="zh-CN" altLang="zh-CN" sz="2800" dirty="0"/>
              <a:t>函数进行调用，执行指令</a:t>
            </a:r>
            <a:r>
              <a:rPr lang="en-US" altLang="zh-CN" sz="2800" dirty="0"/>
              <a:t>call </a:t>
            </a:r>
            <a:r>
              <a:rPr lang="en-US" altLang="zh-CN" sz="2800" dirty="0" err="1"/>
              <a:t>Lmin</a:t>
            </a:r>
            <a:r>
              <a:rPr lang="zh-CN" altLang="zh-CN" sz="2800" dirty="0"/>
              <a:t>。</a:t>
            </a:r>
          </a:p>
          <a:p>
            <a:pPr marL="0" indent="0">
              <a:buNone/>
            </a:pPr>
            <a:endParaRPr lang="zh-CN" altLang="zh-CN" dirty="0"/>
          </a:p>
        </p:txBody>
      </p:sp>
    </p:spTree>
    <p:extLst>
      <p:ext uri="{BB962C8B-B14F-4D97-AF65-F5344CB8AC3E}">
        <p14:creationId xmlns:p14="http://schemas.microsoft.com/office/powerpoint/2010/main" val="184543250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56</a:t>
            </a:fld>
            <a:endParaRPr lang="zh-CN" altLang="en-US" dirty="0"/>
          </a:p>
        </p:txBody>
      </p:sp>
      <p:sp>
        <p:nvSpPr>
          <p:cNvPr id="51" name="文本框 50"/>
          <p:cNvSpPr txBox="1"/>
          <p:nvPr/>
        </p:nvSpPr>
        <p:spPr>
          <a:xfrm>
            <a:off x="4462231" y="5461000"/>
            <a:ext cx="4610100" cy="461665"/>
          </a:xfrm>
          <a:prstGeom prst="rect">
            <a:avLst/>
          </a:prstGeom>
          <a:noFill/>
        </p:spPr>
        <p:txBody>
          <a:bodyPr wrap="square" rtlCol="0">
            <a:spAutoFit/>
          </a:bodyPr>
          <a:lstStyle/>
          <a:p>
            <a:r>
              <a:rPr lang="zh-CN" altLang="en-US" sz="2400" dirty="0" smtClean="0">
                <a:latin typeface="Times New Roman" panose="02020603050405020304" pitchFamily="18" charset="0"/>
                <a:cs typeface="Times New Roman" panose="02020603050405020304" pitchFamily="18" charset="0"/>
              </a:rPr>
              <a:t>图</a:t>
            </a:r>
            <a:r>
              <a:rPr lang="en-US" altLang="zh-CN" sz="2400" dirty="0" smtClean="0">
                <a:latin typeface="Times New Roman" panose="02020603050405020304" pitchFamily="18" charset="0"/>
                <a:cs typeface="Times New Roman" panose="02020603050405020304" pitchFamily="18" charset="0"/>
              </a:rPr>
              <a:t>3-4 </a:t>
            </a:r>
            <a:r>
              <a:rPr lang="zh-CN" altLang="en-US" sz="2400" dirty="0" smtClean="0">
                <a:latin typeface="Times New Roman" panose="02020603050405020304" pitchFamily="18" charset="0"/>
                <a:cs typeface="Times New Roman" panose="02020603050405020304" pitchFamily="18" charset="0"/>
              </a:rPr>
              <a:t>执行</a:t>
            </a:r>
            <a:r>
              <a:rPr lang="en-US" altLang="zh-CN" sz="2400" dirty="0" smtClean="0">
                <a:latin typeface="Times New Roman" panose="02020603050405020304" pitchFamily="18" charset="0"/>
                <a:cs typeface="Times New Roman" panose="02020603050405020304" pitchFamily="18" charset="0"/>
              </a:rPr>
              <a:t>call</a:t>
            </a:r>
            <a:r>
              <a:rPr lang="zh-CN" altLang="en-US" sz="2400" dirty="0" smtClean="0">
                <a:latin typeface="Times New Roman" panose="02020603050405020304" pitchFamily="18" charset="0"/>
                <a:cs typeface="Times New Roman" panose="02020603050405020304" pitchFamily="18" charset="0"/>
              </a:rPr>
              <a:t>指令之前栈的状态</a:t>
            </a:r>
            <a:endParaRPr lang="zh-CN" altLang="en-US" sz="2400"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3025675" y="1543992"/>
            <a:ext cx="15704920" cy="5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423118548"/>
              </p:ext>
            </p:extLst>
          </p:nvPr>
        </p:nvGraphicFramePr>
        <p:xfrm>
          <a:off x="3025676" y="1543992"/>
          <a:ext cx="6791031" cy="3339851"/>
        </p:xfrm>
        <a:graphic>
          <a:graphicData uri="http://schemas.openxmlformats.org/presentationml/2006/ole">
            <mc:AlternateContent xmlns:mc="http://schemas.openxmlformats.org/markup-compatibility/2006">
              <mc:Choice xmlns:v="urn:schemas-microsoft-com:vml" Requires="v">
                <p:oleObj spid="_x0000_s1052" name="Visio" r:id="rId4" imgW="2619291" imgH="1295530" progId="Visio.Drawing.15">
                  <p:embed/>
                </p:oleObj>
              </mc:Choice>
              <mc:Fallback>
                <p:oleObj name="Visio" r:id="rId4" imgW="2619291" imgH="129553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5676" y="1543992"/>
                        <a:ext cx="6791031" cy="3339851"/>
                      </a:xfrm>
                      <a:prstGeom prst="rect">
                        <a:avLst/>
                      </a:prstGeom>
                      <a:noFill/>
                    </p:spPr>
                  </p:pic>
                </p:oleObj>
              </mc:Fallback>
            </mc:AlternateContent>
          </a:graphicData>
        </a:graphic>
      </p:graphicFrame>
    </p:spTree>
    <p:extLst>
      <p:ext uri="{BB962C8B-B14F-4D97-AF65-F5344CB8AC3E}">
        <p14:creationId xmlns:p14="http://schemas.microsoft.com/office/powerpoint/2010/main" val="12827226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57</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825500" y="723901"/>
            <a:ext cx="10359065" cy="5402264"/>
          </a:xfrm>
        </p:spPr>
        <p:txBody>
          <a:bodyPr>
            <a:noAutofit/>
          </a:bodyPr>
          <a:lstStyle/>
          <a:p>
            <a:pPr marL="0" indent="0">
              <a:buNone/>
            </a:pPr>
            <a:r>
              <a:rPr lang="en-US" altLang="zh-CN" sz="2800" dirty="0" smtClean="0"/>
              <a:t>(4)</a:t>
            </a:r>
            <a:r>
              <a:rPr lang="zh-CN" altLang="zh-CN" dirty="0"/>
              <a:t>在执行</a:t>
            </a:r>
            <a:r>
              <a:rPr lang="en-US" altLang="zh-CN" dirty="0"/>
              <a:t>call</a:t>
            </a:r>
            <a:r>
              <a:rPr lang="zh-CN" altLang="zh-CN" dirty="0"/>
              <a:t>指令之后，依然是会完成两步操作，一步是将返回地址值压入栈中，第二步是跳转到被调函数进行执行，此时栈的状态如图</a:t>
            </a:r>
            <a:r>
              <a:rPr lang="en-US" altLang="zh-CN" dirty="0" smtClean="0"/>
              <a:t>3-5(a</a:t>
            </a:r>
            <a:r>
              <a:rPr lang="en-US" altLang="zh-CN" dirty="0"/>
              <a:t>)</a:t>
            </a:r>
            <a:r>
              <a:rPr lang="zh-CN" altLang="zh-CN" dirty="0"/>
              <a:t>所示</a:t>
            </a:r>
            <a:r>
              <a:rPr lang="zh-CN" altLang="zh-CN" dirty="0" smtClean="0"/>
              <a:t>；</a:t>
            </a:r>
            <a:endParaRPr lang="en-US" altLang="zh-CN" dirty="0" smtClean="0"/>
          </a:p>
          <a:p>
            <a:pPr marL="342900" indent="-342900">
              <a:buFont typeface="Wingdings" panose="05000000000000000000" pitchFamily="2" charset="2"/>
              <a:buChar char="Ø"/>
            </a:pPr>
            <a:r>
              <a:rPr lang="zh-CN" altLang="zh-CN" dirty="0" smtClean="0"/>
              <a:t>在</a:t>
            </a:r>
            <a:r>
              <a:rPr lang="zh-CN" altLang="zh-CN" dirty="0"/>
              <a:t>被调函数开始依然需要进行三步操作：①将旧的</a:t>
            </a:r>
            <a:r>
              <a:rPr lang="en-US" altLang="zh-CN" dirty="0" err="1"/>
              <a:t>fp</a:t>
            </a:r>
            <a:r>
              <a:rPr lang="zh-CN" altLang="zh-CN" dirty="0"/>
              <a:t>存储②将</a:t>
            </a:r>
            <a:r>
              <a:rPr lang="en-US" altLang="zh-CN" dirty="0" err="1"/>
              <a:t>sp</a:t>
            </a:r>
            <a:r>
              <a:rPr lang="zh-CN" altLang="zh-CN" dirty="0"/>
              <a:t>的值赋给</a:t>
            </a:r>
            <a:r>
              <a:rPr lang="en-US" altLang="zh-CN" dirty="0" err="1"/>
              <a:t>fp</a:t>
            </a:r>
            <a:r>
              <a:rPr lang="zh-CN" altLang="zh-CN" dirty="0"/>
              <a:t>，作为被调函数的</a:t>
            </a:r>
            <a:r>
              <a:rPr lang="en-US" altLang="zh-CN" dirty="0" err="1"/>
              <a:t>fp</a:t>
            </a:r>
            <a:r>
              <a:rPr lang="zh-CN" altLang="zh-CN" dirty="0"/>
              <a:t>③假设被调函数的局部变量需要</a:t>
            </a:r>
            <a:r>
              <a:rPr lang="en-US" altLang="zh-CN" dirty="0"/>
              <a:t>n</a:t>
            </a:r>
            <a:r>
              <a:rPr lang="zh-CN" altLang="zh-CN" dirty="0"/>
              <a:t>个空间，则</a:t>
            </a:r>
            <a:r>
              <a:rPr lang="en-US" altLang="zh-CN" dirty="0" err="1"/>
              <a:t>sp</a:t>
            </a:r>
            <a:r>
              <a:rPr lang="zh-CN" altLang="zh-CN" dirty="0"/>
              <a:t>上移</a:t>
            </a:r>
            <a:r>
              <a:rPr lang="en-US" altLang="zh-CN" dirty="0"/>
              <a:t>n</a:t>
            </a:r>
            <a:r>
              <a:rPr lang="zh-CN" altLang="zh-CN" dirty="0"/>
              <a:t>个位置</a:t>
            </a:r>
            <a:r>
              <a:rPr lang="zh-CN" altLang="zh-CN" dirty="0" smtClean="0"/>
              <a:t>。</a:t>
            </a:r>
            <a:endParaRPr lang="en-US" altLang="zh-CN" dirty="0" smtClean="0"/>
          </a:p>
          <a:p>
            <a:pPr marL="342900" indent="-342900">
              <a:buFont typeface="Wingdings" panose="05000000000000000000" pitchFamily="2" charset="2"/>
              <a:buChar char="Ø"/>
            </a:pPr>
            <a:r>
              <a:rPr lang="zh-CN" altLang="zh-CN" dirty="0" smtClean="0"/>
              <a:t>先</a:t>
            </a:r>
            <a:r>
              <a:rPr lang="zh-CN" altLang="zh-CN" dirty="0"/>
              <a:t>将旧的</a:t>
            </a:r>
            <a:r>
              <a:rPr lang="en-US" altLang="zh-CN" dirty="0" err="1"/>
              <a:t>fp</a:t>
            </a:r>
            <a:r>
              <a:rPr lang="zh-CN" altLang="zh-CN" dirty="0"/>
              <a:t>压入栈，此时栈的状态如图</a:t>
            </a:r>
            <a:r>
              <a:rPr lang="en-US" altLang="zh-CN" dirty="0" smtClean="0"/>
              <a:t>3-5(b</a:t>
            </a:r>
            <a:r>
              <a:rPr lang="en-US" altLang="zh-CN" dirty="0"/>
              <a:t>)</a:t>
            </a:r>
            <a:r>
              <a:rPr lang="zh-CN" altLang="zh-CN" dirty="0" smtClean="0"/>
              <a:t>；</a:t>
            </a:r>
            <a:endParaRPr lang="en-US" altLang="zh-CN" dirty="0" smtClean="0"/>
          </a:p>
          <a:p>
            <a:pPr marL="342900" indent="-342900">
              <a:buFont typeface="Wingdings" panose="05000000000000000000" pitchFamily="2" charset="2"/>
              <a:buChar char="Ø"/>
            </a:pPr>
            <a:r>
              <a:rPr lang="zh-CN" altLang="zh-CN" dirty="0" smtClean="0"/>
              <a:t>再</a:t>
            </a:r>
            <a:r>
              <a:rPr lang="zh-CN" altLang="zh-CN" dirty="0"/>
              <a:t>将</a:t>
            </a:r>
            <a:r>
              <a:rPr lang="en-US" altLang="zh-CN" dirty="0" err="1"/>
              <a:t>sp</a:t>
            </a:r>
            <a:r>
              <a:rPr lang="zh-CN" altLang="zh-CN" dirty="0"/>
              <a:t>的值赋给</a:t>
            </a:r>
            <a:r>
              <a:rPr lang="en-US" altLang="zh-CN" dirty="0" err="1"/>
              <a:t>fp</a:t>
            </a:r>
            <a:r>
              <a:rPr lang="zh-CN" altLang="zh-CN" dirty="0"/>
              <a:t>，即将</a:t>
            </a:r>
            <a:r>
              <a:rPr lang="en-US" altLang="zh-CN" dirty="0" err="1"/>
              <a:t>fp</a:t>
            </a:r>
            <a:r>
              <a:rPr lang="zh-CN" altLang="zh-CN" dirty="0"/>
              <a:t>上移到</a:t>
            </a:r>
            <a:r>
              <a:rPr lang="en-US" altLang="zh-CN" dirty="0" err="1"/>
              <a:t>sp</a:t>
            </a:r>
            <a:r>
              <a:rPr lang="zh-CN" altLang="zh-CN" dirty="0"/>
              <a:t>所指的位置，此时栈的状态如图</a:t>
            </a:r>
            <a:r>
              <a:rPr lang="en-US" altLang="zh-CN" dirty="0" smtClean="0"/>
              <a:t>3-5(c</a:t>
            </a:r>
            <a:r>
              <a:rPr lang="en-US" altLang="zh-CN" dirty="0"/>
              <a:t>)</a:t>
            </a:r>
            <a:r>
              <a:rPr lang="zh-CN" altLang="zh-CN" dirty="0"/>
              <a:t>。在例子中的被调函数中没有局部变量，所以</a:t>
            </a:r>
            <a:r>
              <a:rPr lang="en-US" altLang="zh-CN" dirty="0" err="1"/>
              <a:t>sp</a:t>
            </a:r>
            <a:r>
              <a:rPr lang="zh-CN" altLang="zh-CN" dirty="0"/>
              <a:t>不需要移动，因此栈的状态保持不变。</a:t>
            </a:r>
          </a:p>
          <a:p>
            <a:pPr marL="0" indent="0">
              <a:buNone/>
            </a:pPr>
            <a:endParaRPr lang="zh-CN" altLang="zh-CN" dirty="0"/>
          </a:p>
        </p:txBody>
      </p:sp>
    </p:spTree>
    <p:extLst>
      <p:ext uri="{BB962C8B-B14F-4D97-AF65-F5344CB8AC3E}">
        <p14:creationId xmlns:p14="http://schemas.microsoft.com/office/powerpoint/2010/main" val="386028773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58</a:t>
            </a:fld>
            <a:endParaRPr lang="zh-CN" altLang="en-US" dirty="0"/>
          </a:p>
        </p:txBody>
      </p:sp>
      <p:sp>
        <p:nvSpPr>
          <p:cNvPr id="51" name="文本框 50"/>
          <p:cNvSpPr txBox="1"/>
          <p:nvPr/>
        </p:nvSpPr>
        <p:spPr>
          <a:xfrm>
            <a:off x="4462231" y="5461000"/>
            <a:ext cx="4610100" cy="461665"/>
          </a:xfrm>
          <a:prstGeom prst="rect">
            <a:avLst/>
          </a:prstGeom>
          <a:noFill/>
        </p:spPr>
        <p:txBody>
          <a:bodyPr wrap="square" rtlCol="0">
            <a:spAutoFit/>
          </a:bodyPr>
          <a:lstStyle/>
          <a:p>
            <a:r>
              <a:rPr lang="zh-CN" altLang="en-US" sz="2400" dirty="0" smtClean="0">
                <a:latin typeface="Times New Roman" panose="02020603050405020304" pitchFamily="18" charset="0"/>
                <a:cs typeface="Times New Roman" panose="02020603050405020304" pitchFamily="18" charset="0"/>
              </a:rPr>
              <a:t>图</a:t>
            </a:r>
            <a:r>
              <a:rPr lang="en-US" altLang="zh-CN" sz="2400" dirty="0" smtClean="0">
                <a:latin typeface="Times New Roman" panose="02020603050405020304" pitchFamily="18" charset="0"/>
                <a:cs typeface="Times New Roman" panose="02020603050405020304" pitchFamily="18" charset="0"/>
              </a:rPr>
              <a:t>3-5 </a:t>
            </a:r>
            <a:r>
              <a:rPr lang="zh-CN" altLang="en-US" sz="2400" dirty="0" smtClean="0">
                <a:latin typeface="Times New Roman" panose="02020603050405020304" pitchFamily="18" charset="0"/>
                <a:cs typeface="Times New Roman" panose="02020603050405020304" pitchFamily="18" charset="0"/>
              </a:rPr>
              <a:t>执行</a:t>
            </a:r>
            <a:r>
              <a:rPr lang="en-US" altLang="zh-CN" sz="2400" dirty="0" smtClean="0">
                <a:latin typeface="Times New Roman" panose="02020603050405020304" pitchFamily="18" charset="0"/>
                <a:cs typeface="Times New Roman" panose="02020603050405020304" pitchFamily="18" charset="0"/>
              </a:rPr>
              <a:t>call</a:t>
            </a:r>
            <a:r>
              <a:rPr lang="zh-CN" altLang="en-US" sz="2400" dirty="0" smtClean="0">
                <a:latin typeface="Times New Roman" panose="02020603050405020304" pitchFamily="18" charset="0"/>
                <a:cs typeface="Times New Roman" panose="02020603050405020304" pitchFamily="18" charset="0"/>
              </a:rPr>
              <a:t>指令之后栈的状态</a:t>
            </a:r>
            <a:endParaRPr lang="zh-CN" altLang="en-US" sz="2400"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3025675" y="1543992"/>
            <a:ext cx="15704920" cy="5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1104899" y="1596267"/>
            <a:ext cx="15137376" cy="50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23"/>
          <p:cNvSpPr>
            <a:spLocks noChangeArrowheads="1"/>
          </p:cNvSpPr>
          <p:nvPr/>
        </p:nvSpPr>
        <p:spPr bwMode="auto">
          <a:xfrm>
            <a:off x="346840" y="1364191"/>
            <a:ext cx="1645004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344854937"/>
              </p:ext>
            </p:extLst>
          </p:nvPr>
        </p:nvGraphicFramePr>
        <p:xfrm>
          <a:off x="346841" y="1364192"/>
          <a:ext cx="11359559" cy="3710152"/>
        </p:xfrm>
        <a:graphic>
          <a:graphicData uri="http://schemas.openxmlformats.org/presentationml/2006/ole">
            <mc:AlternateContent xmlns:mc="http://schemas.openxmlformats.org/markup-compatibility/2006">
              <mc:Choice xmlns:v="urn:schemas-microsoft-com:vml" Requires="v">
                <p:oleObj spid="_x0000_s2079" name="Visio" r:id="rId4" imgW="7024822" imgH="2295489" progId="Visio.Drawing.15">
                  <p:embed/>
                </p:oleObj>
              </mc:Choice>
              <mc:Fallback>
                <p:oleObj name="Visio" r:id="rId4" imgW="7024822" imgH="2295489" progId="Visio.Drawing.15">
                  <p:embed/>
                  <p:pic>
                    <p:nvPicPr>
                      <p:cNvPr id="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841" y="1364192"/>
                        <a:ext cx="11359559" cy="3710152"/>
                      </a:xfrm>
                      <a:prstGeom prst="rect">
                        <a:avLst/>
                      </a:prstGeom>
                      <a:noFill/>
                    </p:spPr>
                  </p:pic>
                </p:oleObj>
              </mc:Fallback>
            </mc:AlternateContent>
          </a:graphicData>
        </a:graphic>
      </p:graphicFrame>
    </p:spTree>
    <p:extLst>
      <p:ext uri="{BB962C8B-B14F-4D97-AF65-F5344CB8AC3E}">
        <p14:creationId xmlns:p14="http://schemas.microsoft.com/office/powerpoint/2010/main" val="147873083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59</a:t>
            </a:fld>
            <a:endParaRPr lang="zh-CN" altLang="en-US" dirty="0"/>
          </a:p>
        </p:txBody>
      </p:sp>
      <p:sp>
        <p:nvSpPr>
          <p:cNvPr id="6" name="Rectangle 2"/>
          <p:cNvSpPr>
            <a:spLocks noChangeArrowheads="1"/>
          </p:cNvSpPr>
          <p:nvPr/>
        </p:nvSpPr>
        <p:spPr bwMode="auto">
          <a:xfrm>
            <a:off x="3025675" y="1543992"/>
            <a:ext cx="15704920" cy="5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1104899" y="1596267"/>
            <a:ext cx="15137376" cy="50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4233134" y="822289"/>
            <a:ext cx="21831161" cy="47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002472316"/>
              </p:ext>
            </p:extLst>
          </p:nvPr>
        </p:nvGraphicFramePr>
        <p:xfrm>
          <a:off x="5643859" y="869844"/>
          <a:ext cx="4517166" cy="4831886"/>
        </p:xfrm>
        <a:graphic>
          <a:graphicData uri="http://schemas.openxmlformats.org/presentationml/2006/ole">
            <mc:AlternateContent xmlns:mc="http://schemas.openxmlformats.org/markup-compatibility/2006">
              <mc:Choice xmlns:v="urn:schemas-microsoft-com:vml" Requires="v">
                <p:oleObj spid="_x0000_s3102" name="Visio" r:id="rId4" imgW="2324085" imgH="2486084" progId="Visio.Drawing.15">
                  <p:embed/>
                </p:oleObj>
              </mc:Choice>
              <mc:Fallback>
                <p:oleObj name="Visio" r:id="rId4" imgW="2324085" imgH="2486084" progId="Visio.Drawing.15">
                  <p:embed/>
                  <p:pic>
                    <p:nvPicPr>
                      <p:cNvPr id="0" name="Object 1"/>
                      <p:cNvPicPr>
                        <a:picLocks noChangeAspect="1" noChangeArrowheads="1"/>
                      </p:cNvPicPr>
                      <p:nvPr/>
                    </p:nvPicPr>
                    <p:blipFill>
                      <a:blip r:embed="rId5"/>
                      <a:srcRect/>
                      <a:stretch>
                        <a:fillRect/>
                      </a:stretch>
                    </p:blipFill>
                    <p:spPr bwMode="auto">
                      <a:xfrm>
                        <a:off x="5643859" y="869844"/>
                        <a:ext cx="4517166" cy="4831886"/>
                      </a:xfrm>
                      <a:prstGeom prst="rect">
                        <a:avLst/>
                      </a:prstGeom>
                      <a:noFill/>
                    </p:spPr>
                  </p:pic>
                </p:oleObj>
              </mc:Fallback>
            </mc:AlternateContent>
          </a:graphicData>
        </a:graphic>
      </p:graphicFrame>
      <p:sp>
        <p:nvSpPr>
          <p:cNvPr id="10" name="矩形 9"/>
          <p:cNvSpPr/>
          <p:nvPr/>
        </p:nvSpPr>
        <p:spPr>
          <a:xfrm>
            <a:off x="1585451" y="1477435"/>
            <a:ext cx="3438493" cy="3539430"/>
          </a:xfrm>
          <a:prstGeom prst="rect">
            <a:avLst/>
          </a:prstGeom>
        </p:spPr>
        <p:txBody>
          <a:bodyPr wrap="square">
            <a:spAutoFit/>
          </a:bodyPr>
          <a:lstStyle/>
          <a:p>
            <a:r>
              <a:rPr lang="en-US" altLang="zh-CN" sz="2800" dirty="0">
                <a:latin typeface="Times New Roman" panose="02020603050405020304" pitchFamily="18" charset="0"/>
                <a:cs typeface="Times New Roman" panose="02020603050405020304" pitchFamily="18" charset="0"/>
              </a:rPr>
              <a:t>(5</a:t>
            </a:r>
            <a:r>
              <a:rPr lang="en-US" altLang="zh-CN" sz="2800" dirty="0" smtClean="0">
                <a:latin typeface="Times New Roman" panose="02020603050405020304" pitchFamily="18" charset="0"/>
                <a:cs typeface="Times New Roman" panose="02020603050405020304" pitchFamily="18" charset="0"/>
              </a:rPr>
              <a:t>)</a:t>
            </a:r>
            <a:r>
              <a:rPr lang="zh-CN" altLang="zh-CN" sz="2800" dirty="0">
                <a:latin typeface="Times New Roman" panose="02020603050405020304" pitchFamily="18" charset="0"/>
                <a:cs typeface="Times New Roman" panose="02020603050405020304" pitchFamily="18" charset="0"/>
              </a:rPr>
              <a:t>同样，将</a:t>
            </a:r>
            <a:r>
              <a:rPr lang="en-US" altLang="zh-CN" sz="2800" dirty="0">
                <a:latin typeface="Times New Roman" panose="02020603050405020304" pitchFamily="18" charset="0"/>
                <a:cs typeface="Times New Roman" panose="02020603050405020304" pitchFamily="18" charset="0"/>
              </a:rPr>
              <a:t>R2</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R3</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R4</a:t>
            </a:r>
            <a:r>
              <a:rPr lang="zh-CN" altLang="zh-CN" sz="2800" dirty="0">
                <a:latin typeface="Times New Roman" panose="02020603050405020304" pitchFamily="18" charset="0"/>
                <a:cs typeface="Times New Roman" panose="02020603050405020304" pitchFamily="18" charset="0"/>
              </a:rPr>
              <a:t>压入栈中，以确保数据的干净与安全，此时栈的状态如图</a:t>
            </a:r>
            <a:r>
              <a:rPr lang="en-US" altLang="zh-CN" sz="2800" dirty="0" smtClean="0">
                <a:latin typeface="Times New Roman" panose="02020603050405020304" pitchFamily="18" charset="0"/>
                <a:cs typeface="Times New Roman" panose="02020603050405020304" pitchFamily="18" charset="0"/>
              </a:rPr>
              <a:t>3-6</a:t>
            </a:r>
            <a:r>
              <a:rPr lang="zh-CN" altLang="zh-CN" sz="2800" dirty="0" smtClean="0">
                <a:latin typeface="Times New Roman" panose="02020603050405020304" pitchFamily="18" charset="0"/>
                <a:cs typeface="Times New Roman" panose="02020603050405020304" pitchFamily="18" charset="0"/>
              </a:rPr>
              <a:t>。参数</a:t>
            </a:r>
            <a:r>
              <a:rPr lang="en-US" altLang="zh-CN" sz="2800" dirty="0" smtClean="0">
                <a:latin typeface="Times New Roman" panose="02020603050405020304" pitchFamily="18" charset="0"/>
                <a:cs typeface="Times New Roman" panose="02020603050405020304" pitchFamily="18" charset="0"/>
              </a:rPr>
              <a:t>x</a:t>
            </a:r>
            <a:r>
              <a:rPr lang="zh-CN" altLang="zh-CN" sz="2800" dirty="0" smtClean="0">
                <a:latin typeface="Times New Roman" panose="02020603050405020304" pitchFamily="18" charset="0"/>
                <a:cs typeface="Times New Roman" panose="02020603050405020304" pitchFamily="18" charset="0"/>
              </a:rPr>
              <a:t>的</a:t>
            </a:r>
            <a:r>
              <a:rPr lang="zh-CN" altLang="zh-CN" sz="2800" dirty="0">
                <a:latin typeface="Times New Roman" panose="02020603050405020304" pitchFamily="18" charset="0"/>
                <a:cs typeface="Times New Roman" panose="02020603050405020304" pitchFamily="18" charset="0"/>
              </a:rPr>
              <a:t>地址是</a:t>
            </a:r>
            <a:r>
              <a:rPr lang="en-US" altLang="zh-CN" sz="2800" dirty="0">
                <a:latin typeface="Times New Roman" panose="02020603050405020304" pitchFamily="18" charset="0"/>
                <a:cs typeface="Times New Roman" panose="02020603050405020304" pitchFamily="18" charset="0"/>
              </a:rPr>
              <a:t>2(R15)</a:t>
            </a:r>
            <a:r>
              <a:rPr lang="zh-CN" altLang="zh-CN" sz="2800" dirty="0">
                <a:latin typeface="Times New Roman" panose="02020603050405020304" pitchFamily="18" charset="0"/>
                <a:cs typeface="Times New Roman" panose="02020603050405020304" pitchFamily="18" charset="0"/>
              </a:rPr>
              <a:t>，参数</a:t>
            </a:r>
            <a:r>
              <a:rPr lang="en-US" altLang="zh-CN" sz="2800" dirty="0">
                <a:latin typeface="Times New Roman" panose="02020603050405020304" pitchFamily="18" charset="0"/>
                <a:cs typeface="Times New Roman" panose="02020603050405020304" pitchFamily="18" charset="0"/>
              </a:rPr>
              <a:t>y</a:t>
            </a:r>
            <a:r>
              <a:rPr lang="zh-CN" altLang="zh-CN" sz="2800" dirty="0">
                <a:latin typeface="Times New Roman" panose="02020603050405020304" pitchFamily="18" charset="0"/>
                <a:cs typeface="Times New Roman" panose="02020603050405020304" pitchFamily="18" charset="0"/>
              </a:rPr>
              <a:t>的地址是</a:t>
            </a:r>
            <a:r>
              <a:rPr lang="en-US" altLang="zh-CN" sz="2800" dirty="0">
                <a:latin typeface="Times New Roman" panose="02020603050405020304" pitchFamily="18" charset="0"/>
                <a:cs typeface="Times New Roman" panose="02020603050405020304" pitchFamily="18" charset="0"/>
              </a:rPr>
              <a:t>3(R15)</a:t>
            </a:r>
            <a:r>
              <a:rPr lang="zh-CN" altLang="zh-CN" sz="2800" dirty="0">
                <a:latin typeface="Times New Roman" panose="02020603050405020304" pitchFamily="18" charset="0"/>
                <a:cs typeface="Times New Roman" panose="02020603050405020304" pitchFamily="18" charset="0"/>
              </a:rPr>
              <a:t>，比较后较小的值由</a:t>
            </a:r>
            <a:r>
              <a:rPr lang="en-US" altLang="zh-CN" sz="2800" dirty="0">
                <a:latin typeface="Times New Roman" panose="02020603050405020304" pitchFamily="18" charset="0"/>
                <a:cs typeface="Times New Roman" panose="02020603050405020304" pitchFamily="18" charset="0"/>
              </a:rPr>
              <a:t>R1</a:t>
            </a:r>
            <a:r>
              <a:rPr lang="zh-CN" altLang="zh-CN" sz="2800" dirty="0">
                <a:latin typeface="Times New Roman" panose="02020603050405020304" pitchFamily="18" charset="0"/>
                <a:cs typeface="Times New Roman" panose="02020603050405020304" pitchFamily="18" charset="0"/>
              </a:rPr>
              <a:t>返回。</a:t>
            </a:r>
          </a:p>
        </p:txBody>
      </p:sp>
    </p:spTree>
    <p:extLst>
      <p:ext uri="{BB962C8B-B14F-4D97-AF65-F5344CB8AC3E}">
        <p14:creationId xmlns:p14="http://schemas.microsoft.com/office/powerpoint/2010/main" val="31242847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6</a:t>
            </a:fld>
            <a:endParaRPr lang="zh-CN" altLang="en-US"/>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787401" y="722659"/>
            <a:ext cx="3429000" cy="4713387"/>
          </a:xfrm>
        </p:spPr>
        <p:txBody>
          <a:bodyPr>
            <a:normAutofit fontScale="92500"/>
          </a:bodyPr>
          <a:lstStyle/>
          <a:p>
            <a:pPr marL="342900" indent="-342900">
              <a:buFont typeface="Wingdings" panose="05000000000000000000" pitchFamily="2" charset="2"/>
              <a:buChar char="Ø"/>
            </a:pPr>
            <a:r>
              <a:rPr lang="zh-CN" altLang="zh-CN" dirty="0" smtClean="0"/>
              <a:t>在图</a:t>
            </a:r>
            <a:r>
              <a:rPr lang="en-US" altLang="zh-CN" dirty="0" smtClean="0"/>
              <a:t>1</a:t>
            </a:r>
            <a:r>
              <a:rPr lang="zh-CN" altLang="zh-CN" dirty="0" smtClean="0"/>
              <a:t>所</a:t>
            </a:r>
            <a:r>
              <a:rPr lang="zh-CN" altLang="zh-CN" dirty="0"/>
              <a:t>示的界面菜单栏点击</a:t>
            </a:r>
            <a:r>
              <a:rPr lang="en-US" altLang="zh-CN" dirty="0"/>
              <a:t>“File”—&gt;“Open”</a:t>
            </a:r>
            <a:r>
              <a:rPr lang="zh-CN" altLang="zh-CN" dirty="0"/>
              <a:t>，在弹出框中选择</a:t>
            </a:r>
            <a:r>
              <a:rPr lang="en-US" altLang="zh-CN" dirty="0"/>
              <a:t>“simulator.py”</a:t>
            </a:r>
            <a:r>
              <a:rPr lang="zh-CN" altLang="zh-CN" dirty="0"/>
              <a:t>文件，接着会弹出图</a:t>
            </a:r>
            <a:r>
              <a:rPr lang="en-US" altLang="zh-CN" dirty="0" smtClean="0"/>
              <a:t>2</a:t>
            </a:r>
            <a:r>
              <a:rPr lang="zh-CN" altLang="zh-CN" dirty="0" smtClean="0"/>
              <a:t>所</a:t>
            </a:r>
            <a:r>
              <a:rPr lang="zh-CN" altLang="zh-CN" dirty="0"/>
              <a:t>示界面</a:t>
            </a:r>
            <a:r>
              <a:rPr lang="zh-CN" altLang="zh-CN" dirty="0" smtClean="0"/>
              <a:t>。</a:t>
            </a:r>
            <a:endParaRPr lang="en-US" altLang="zh-CN" dirty="0" smtClean="0"/>
          </a:p>
          <a:p>
            <a:pPr marL="342900" indent="-342900">
              <a:buFont typeface="Wingdings" panose="05000000000000000000" pitchFamily="2" charset="2"/>
              <a:buChar char="Ø"/>
            </a:pPr>
            <a:r>
              <a:rPr lang="zh-CN" altLang="zh-CN" dirty="0"/>
              <a:t>图</a:t>
            </a:r>
            <a:r>
              <a:rPr lang="en-US" altLang="zh-CN" dirty="0"/>
              <a:t>2</a:t>
            </a:r>
            <a:r>
              <a:rPr lang="zh-CN" altLang="zh-CN" dirty="0"/>
              <a:t>中显示内容为</a:t>
            </a:r>
            <a:r>
              <a:rPr lang="en-US" altLang="zh-CN" dirty="0"/>
              <a:t>simulator.py</a:t>
            </a:r>
            <a:r>
              <a:rPr lang="zh-CN" altLang="zh-CN" dirty="0"/>
              <a:t>文件的源代码（即</a:t>
            </a:r>
            <a:r>
              <a:rPr lang="en-US" altLang="zh-CN" dirty="0"/>
              <a:t>SEAL</a:t>
            </a:r>
            <a:r>
              <a:rPr lang="zh-CN" altLang="zh-CN" dirty="0"/>
              <a:t>汇编语言模拟器源代码</a:t>
            </a:r>
            <a:r>
              <a:rPr lang="zh-CN" altLang="zh-CN" dirty="0" smtClean="0"/>
              <a:t>）。</a:t>
            </a:r>
            <a:endParaRPr lang="zh-CN" altLang="zh-CN" dirty="0"/>
          </a:p>
        </p:txBody>
      </p:sp>
      <p:pic>
        <p:nvPicPr>
          <p:cNvPr id="7" name="图片 6"/>
          <p:cNvPicPr/>
          <p:nvPr/>
        </p:nvPicPr>
        <p:blipFill>
          <a:blip r:embed="rId2">
            <a:extLst>
              <a:ext uri="{28A0092B-C50C-407E-A947-70E740481C1C}">
                <a14:useLocalDpi xmlns:a14="http://schemas.microsoft.com/office/drawing/2010/main" val="0"/>
              </a:ext>
            </a:extLst>
          </a:blip>
          <a:stretch>
            <a:fillRect/>
          </a:stretch>
        </p:blipFill>
        <p:spPr>
          <a:xfrm>
            <a:off x="4443545" y="722659"/>
            <a:ext cx="6713855" cy="4713387"/>
          </a:xfrm>
          <a:prstGeom prst="rect">
            <a:avLst/>
          </a:prstGeom>
        </p:spPr>
      </p:pic>
      <p:sp>
        <p:nvSpPr>
          <p:cNvPr id="8" name="文本框 7"/>
          <p:cNvSpPr txBox="1"/>
          <p:nvPr/>
        </p:nvSpPr>
        <p:spPr>
          <a:xfrm>
            <a:off x="6144005" y="5549965"/>
            <a:ext cx="2933700" cy="646331"/>
          </a:xfrm>
          <a:prstGeom prst="rect">
            <a:avLst/>
          </a:prstGeom>
          <a:noFill/>
        </p:spPr>
        <p:txBody>
          <a:bodyPr wrap="square" rtlCol="0">
            <a:spAutoFit/>
          </a:bodyPr>
          <a:lstStyle/>
          <a:p>
            <a:pPr algn="ctr"/>
            <a:r>
              <a:rPr lang="zh-CN" altLang="zh-CN" dirty="0" smtClean="0">
                <a:latin typeface="Times New Roman" panose="02020603050405020304" pitchFamily="18" charset="0"/>
                <a:cs typeface="Times New Roman" panose="02020603050405020304" pitchFamily="18" charset="0"/>
              </a:rPr>
              <a:t>图</a:t>
            </a:r>
            <a:r>
              <a:rPr lang="en-US" altLang="zh-CN" dirty="0" smtClean="0">
                <a:latin typeface="Times New Roman" panose="02020603050405020304" pitchFamily="18" charset="0"/>
                <a:cs typeface="Times New Roman" panose="02020603050405020304" pitchFamily="18" charset="0"/>
              </a:rPr>
              <a:t>2 </a:t>
            </a:r>
            <a:r>
              <a:rPr lang="zh-CN" altLang="zh-CN" dirty="0" smtClean="0">
                <a:latin typeface="Times New Roman" panose="02020603050405020304" pitchFamily="18" charset="0"/>
                <a:cs typeface="Times New Roman" panose="02020603050405020304" pitchFamily="18" charset="0"/>
              </a:rPr>
              <a:t>打开</a:t>
            </a:r>
            <a:r>
              <a:rPr lang="en-US" altLang="zh-CN" dirty="0">
                <a:latin typeface="Times New Roman" panose="02020603050405020304" pitchFamily="18" charset="0"/>
                <a:cs typeface="Times New Roman" panose="02020603050405020304" pitchFamily="18" charset="0"/>
              </a:rPr>
              <a:t>simulator.py</a:t>
            </a:r>
            <a:r>
              <a:rPr lang="zh-CN" altLang="zh-CN" dirty="0">
                <a:latin typeface="Times New Roman" panose="02020603050405020304" pitchFamily="18" charset="0"/>
                <a:cs typeface="Times New Roman" panose="02020603050405020304" pitchFamily="18" charset="0"/>
              </a:rPr>
              <a:t>文件</a:t>
            </a:r>
          </a:p>
          <a:p>
            <a:endParaRPr lang="zh-CN" altLang="en-US" dirty="0"/>
          </a:p>
        </p:txBody>
      </p:sp>
    </p:spTree>
    <p:extLst>
      <p:ext uri="{BB962C8B-B14F-4D97-AF65-F5344CB8AC3E}">
        <p14:creationId xmlns:p14="http://schemas.microsoft.com/office/powerpoint/2010/main" val="346719972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60</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825500" y="723901"/>
            <a:ext cx="10359065" cy="5402264"/>
          </a:xfrm>
        </p:spPr>
        <p:txBody>
          <a:bodyPr>
            <a:noAutofit/>
          </a:bodyPr>
          <a:lstStyle/>
          <a:p>
            <a:pPr marL="0" indent="0">
              <a:buNone/>
            </a:pPr>
            <a:r>
              <a:rPr lang="en-US" altLang="zh-CN" dirty="0" smtClean="0"/>
              <a:t>(6</a:t>
            </a:r>
            <a:r>
              <a:rPr lang="en-US" altLang="zh-CN" dirty="0" smtClean="0"/>
              <a:t>)</a:t>
            </a:r>
            <a:r>
              <a:rPr lang="zh-CN" altLang="zh-CN" dirty="0"/>
              <a:t>接下来要返回时要执行三条</a:t>
            </a:r>
            <a:r>
              <a:rPr lang="zh-CN" altLang="zh-CN" dirty="0" smtClean="0"/>
              <a:t>指令</a:t>
            </a:r>
            <a:r>
              <a:rPr lang="zh-CN" altLang="en-US" dirty="0" smtClean="0"/>
              <a:t>：</a:t>
            </a:r>
            <a:endParaRPr lang="en-US" altLang="zh-CN" dirty="0" smtClean="0"/>
          </a:p>
          <a:p>
            <a:pPr marL="342900" indent="-342900">
              <a:buFont typeface="Wingdings" panose="05000000000000000000" pitchFamily="2" charset="2"/>
              <a:buChar char="Ø"/>
            </a:pPr>
            <a:r>
              <a:rPr lang="zh-CN" altLang="zh-CN" dirty="0" smtClean="0"/>
              <a:t>指令</a:t>
            </a:r>
            <a:r>
              <a:rPr lang="en-US" altLang="zh-CN" dirty="0"/>
              <a:t>move </a:t>
            </a:r>
            <a:r>
              <a:rPr lang="en-US" altLang="zh-CN" dirty="0" err="1"/>
              <a:t>sp</a:t>
            </a:r>
            <a:r>
              <a:rPr lang="en-US" altLang="zh-CN" dirty="0"/>
              <a:t>, R15</a:t>
            </a:r>
            <a:r>
              <a:rPr lang="zh-CN" altLang="zh-CN" dirty="0"/>
              <a:t>把</a:t>
            </a:r>
            <a:r>
              <a:rPr lang="en-US" altLang="zh-CN" dirty="0" err="1"/>
              <a:t>fp</a:t>
            </a:r>
            <a:r>
              <a:rPr lang="zh-CN" altLang="zh-CN" dirty="0"/>
              <a:t>值赋给</a:t>
            </a:r>
            <a:r>
              <a:rPr lang="en-US" altLang="zh-CN" dirty="0" err="1"/>
              <a:t>sp</a:t>
            </a:r>
            <a:r>
              <a:rPr lang="zh-CN" altLang="zh-CN" dirty="0"/>
              <a:t>，即把</a:t>
            </a:r>
            <a:r>
              <a:rPr lang="en-US" altLang="zh-CN" dirty="0" err="1"/>
              <a:t>sp</a:t>
            </a:r>
            <a:r>
              <a:rPr lang="zh-CN" altLang="zh-CN" dirty="0"/>
              <a:t>下</a:t>
            </a:r>
            <a:r>
              <a:rPr lang="zh-CN" altLang="zh-CN" dirty="0" smtClean="0"/>
              <a:t>移</a:t>
            </a:r>
            <a:r>
              <a:rPr lang="zh-CN" altLang="en-US" dirty="0" smtClean="0"/>
              <a:t>，如图</a:t>
            </a:r>
            <a:r>
              <a:rPr lang="en-US" altLang="zh-CN" dirty="0" smtClean="0"/>
              <a:t>3-7(a)</a:t>
            </a:r>
            <a:r>
              <a:rPr lang="zh-CN" altLang="en-US" dirty="0" smtClean="0"/>
              <a:t>所示</a:t>
            </a:r>
            <a:r>
              <a:rPr lang="zh-CN" altLang="zh-CN" dirty="0" smtClean="0"/>
              <a:t>；</a:t>
            </a:r>
            <a:endParaRPr lang="en-US" altLang="zh-CN" dirty="0" smtClean="0"/>
          </a:p>
          <a:p>
            <a:pPr marL="342900" indent="-342900">
              <a:buFont typeface="Wingdings" panose="05000000000000000000" pitchFamily="2" charset="2"/>
              <a:buChar char="Ø"/>
            </a:pPr>
            <a:r>
              <a:rPr lang="zh-CN" altLang="en-US" dirty="0" smtClean="0"/>
              <a:t>指令</a:t>
            </a:r>
            <a:r>
              <a:rPr lang="en-US" altLang="zh-CN" dirty="0" smtClean="0"/>
              <a:t>pop R15</a:t>
            </a:r>
            <a:r>
              <a:rPr lang="zh-CN" altLang="en-US" dirty="0" smtClean="0"/>
              <a:t>返回主函数的</a:t>
            </a:r>
            <a:r>
              <a:rPr lang="en-US" altLang="zh-CN" dirty="0" err="1" smtClean="0"/>
              <a:t>fp</a:t>
            </a:r>
            <a:r>
              <a:rPr lang="zh-CN" altLang="en-US" dirty="0" smtClean="0"/>
              <a:t>值，</a:t>
            </a:r>
            <a:r>
              <a:rPr lang="zh-CN" altLang="en-US" dirty="0"/>
              <a:t>如图</a:t>
            </a:r>
            <a:r>
              <a:rPr lang="en-US" altLang="zh-CN" dirty="0" smtClean="0"/>
              <a:t>3-7(b)</a:t>
            </a:r>
            <a:r>
              <a:rPr lang="zh-CN" altLang="en-US" dirty="0"/>
              <a:t>所示</a:t>
            </a:r>
            <a:r>
              <a:rPr lang="zh-CN" altLang="en-US" dirty="0" smtClean="0"/>
              <a:t>；</a:t>
            </a:r>
            <a:endParaRPr lang="en-US" altLang="zh-CN" dirty="0" smtClean="0"/>
          </a:p>
          <a:p>
            <a:pPr marL="342900" indent="-342900">
              <a:buFont typeface="Wingdings" panose="05000000000000000000" pitchFamily="2" charset="2"/>
              <a:buChar char="Ø"/>
            </a:pPr>
            <a:r>
              <a:rPr lang="en-US" altLang="zh-CN" dirty="0" smtClean="0"/>
              <a:t>ret</a:t>
            </a:r>
            <a:r>
              <a:rPr lang="zh-CN" altLang="en-US" dirty="0" smtClean="0"/>
              <a:t>指令返回到主函数调用子函数的下一条指令，如</a:t>
            </a:r>
            <a:r>
              <a:rPr lang="zh-CN" altLang="en-US" dirty="0"/>
              <a:t>图</a:t>
            </a:r>
            <a:r>
              <a:rPr lang="en-US" altLang="zh-CN" dirty="0" smtClean="0"/>
              <a:t>3-7(c)</a:t>
            </a:r>
            <a:r>
              <a:rPr lang="zh-CN" altLang="en-US" dirty="0"/>
              <a:t>所示</a:t>
            </a:r>
            <a:r>
              <a:rPr lang="zh-CN" altLang="en-US" dirty="0" smtClean="0"/>
              <a:t>。</a:t>
            </a:r>
            <a:endParaRPr lang="en-US" altLang="zh-CN" dirty="0" smtClean="0"/>
          </a:p>
          <a:p>
            <a:pPr marL="342900" indent="-342900">
              <a:buFont typeface="Wingdings" panose="05000000000000000000" pitchFamily="2" charset="2"/>
              <a:buChar char="Ø"/>
            </a:pPr>
            <a:r>
              <a:rPr lang="zh-CN" altLang="zh-CN" dirty="0" smtClean="0"/>
              <a:t>在此</a:t>
            </a:r>
            <a:r>
              <a:rPr lang="zh-CN" altLang="zh-CN" dirty="0"/>
              <a:t>我们假设主函数不将原来的两个参数</a:t>
            </a:r>
            <a:r>
              <a:rPr lang="en-US" altLang="zh-CN" dirty="0"/>
              <a:t>a, b</a:t>
            </a:r>
            <a:r>
              <a:rPr lang="zh-CN" altLang="zh-CN" dirty="0"/>
              <a:t>弹出，这样并不会影响程序的</a:t>
            </a:r>
            <a:r>
              <a:rPr lang="zh-CN" altLang="zh-CN" dirty="0" smtClean="0"/>
              <a:t>正确性</a:t>
            </a:r>
            <a:r>
              <a:rPr lang="zh-CN" altLang="en-US" dirty="0" smtClean="0"/>
              <a:t>。</a:t>
            </a:r>
            <a:endParaRPr lang="en-US" altLang="zh-CN" dirty="0" smtClean="0"/>
          </a:p>
          <a:p>
            <a:pPr marL="0" indent="0">
              <a:buNone/>
            </a:pPr>
            <a:r>
              <a:rPr lang="en-US" altLang="zh-CN" dirty="0" smtClean="0"/>
              <a:t>(7)</a:t>
            </a:r>
            <a:r>
              <a:rPr lang="zh-CN" altLang="zh-CN" dirty="0" smtClean="0"/>
              <a:t>接</a:t>
            </a:r>
            <a:r>
              <a:rPr lang="zh-CN" altLang="en-US" dirty="0" smtClean="0"/>
              <a:t>着</a:t>
            </a:r>
            <a:r>
              <a:rPr lang="zh-CN" altLang="zh-CN" dirty="0" smtClean="0"/>
              <a:t>我们</a:t>
            </a:r>
            <a:r>
              <a:rPr lang="zh-CN" altLang="zh-CN" dirty="0"/>
              <a:t>将两个新的参数</a:t>
            </a:r>
            <a:r>
              <a:rPr lang="en-US" altLang="zh-CN" dirty="0"/>
              <a:t>c</a:t>
            </a:r>
            <a:r>
              <a:rPr lang="zh-CN" altLang="zh-CN" dirty="0"/>
              <a:t>和</a:t>
            </a:r>
            <a:r>
              <a:rPr lang="en-US" altLang="zh-CN" dirty="0"/>
              <a:t>R1</a:t>
            </a:r>
            <a:r>
              <a:rPr lang="zh-CN" altLang="zh-CN" dirty="0"/>
              <a:t>压入栈中，如图</a:t>
            </a:r>
            <a:r>
              <a:rPr lang="en-US" altLang="zh-CN" dirty="0" smtClean="0"/>
              <a:t>3-8</a:t>
            </a:r>
            <a:r>
              <a:rPr lang="zh-CN" altLang="zh-CN" dirty="0" smtClean="0"/>
              <a:t>所</a:t>
            </a:r>
            <a:r>
              <a:rPr lang="zh-CN" altLang="zh-CN" dirty="0"/>
              <a:t>示，然后再</a:t>
            </a:r>
            <a:r>
              <a:rPr lang="en-US" altLang="zh-CN" dirty="0"/>
              <a:t>call </a:t>
            </a:r>
            <a:r>
              <a:rPr lang="en-US" altLang="zh-CN" dirty="0" err="1"/>
              <a:t>Lmin</a:t>
            </a:r>
            <a:r>
              <a:rPr lang="zh-CN" altLang="zh-CN" dirty="0"/>
              <a:t>，栈帧的建立方式如前所述，在此就不再重复了。最后的最小值由</a:t>
            </a:r>
            <a:r>
              <a:rPr lang="en-US" altLang="zh-CN" dirty="0"/>
              <a:t>R1</a:t>
            </a:r>
            <a:r>
              <a:rPr lang="zh-CN" altLang="zh-CN" dirty="0"/>
              <a:t>返回。</a:t>
            </a:r>
            <a:endParaRPr lang="zh-CN" altLang="zh-CN" dirty="0"/>
          </a:p>
          <a:p>
            <a:pPr marL="342900" indent="-342900">
              <a:buFont typeface="Wingdings" panose="05000000000000000000" pitchFamily="2" charset="2"/>
              <a:buChar char="Ø"/>
            </a:pPr>
            <a:endParaRPr lang="zh-CN" altLang="zh-CN" dirty="0"/>
          </a:p>
          <a:p>
            <a:pPr marL="0" indent="0">
              <a:buNone/>
            </a:pPr>
            <a:endParaRPr lang="zh-CN" altLang="zh-CN" dirty="0"/>
          </a:p>
        </p:txBody>
      </p:sp>
    </p:spTree>
    <p:extLst>
      <p:ext uri="{BB962C8B-B14F-4D97-AF65-F5344CB8AC3E}">
        <p14:creationId xmlns:p14="http://schemas.microsoft.com/office/powerpoint/2010/main" val="147090805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61</a:t>
            </a:fld>
            <a:endParaRPr lang="zh-CN" altLang="en-US" dirty="0"/>
          </a:p>
        </p:txBody>
      </p:sp>
      <p:sp>
        <p:nvSpPr>
          <p:cNvPr id="51" name="文本框 50"/>
          <p:cNvSpPr txBox="1"/>
          <p:nvPr/>
        </p:nvSpPr>
        <p:spPr>
          <a:xfrm>
            <a:off x="4462231" y="5461000"/>
            <a:ext cx="4610100" cy="461665"/>
          </a:xfrm>
          <a:prstGeom prst="rect">
            <a:avLst/>
          </a:prstGeom>
          <a:noFill/>
        </p:spPr>
        <p:txBody>
          <a:bodyPr wrap="square" rtlCol="0">
            <a:spAutoFit/>
          </a:bodyPr>
          <a:lstStyle/>
          <a:p>
            <a:r>
              <a:rPr lang="zh-CN" altLang="en-US" sz="2400" dirty="0" smtClean="0">
                <a:latin typeface="Times New Roman" panose="02020603050405020304" pitchFamily="18" charset="0"/>
                <a:cs typeface="Times New Roman" panose="02020603050405020304" pitchFamily="18" charset="0"/>
              </a:rPr>
              <a:t>图</a:t>
            </a:r>
            <a:r>
              <a:rPr lang="en-US" altLang="zh-CN" sz="2400" dirty="0" smtClean="0">
                <a:latin typeface="Times New Roman" panose="02020603050405020304" pitchFamily="18" charset="0"/>
                <a:cs typeface="Times New Roman" panose="02020603050405020304" pitchFamily="18" charset="0"/>
              </a:rPr>
              <a:t>3-7 </a:t>
            </a:r>
            <a:r>
              <a:rPr lang="zh-CN" altLang="en-US" sz="2400" dirty="0" smtClean="0">
                <a:latin typeface="Times New Roman" panose="02020603050405020304" pitchFamily="18" charset="0"/>
                <a:cs typeface="Times New Roman" panose="02020603050405020304" pitchFamily="18" charset="0"/>
              </a:rPr>
              <a:t>函数返回时栈的状态</a:t>
            </a:r>
            <a:endParaRPr lang="zh-CN" altLang="en-US" sz="2400"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3025675" y="1543992"/>
            <a:ext cx="15704920" cy="5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1104899" y="1596267"/>
            <a:ext cx="15137376" cy="50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1358900" y="1647170"/>
            <a:ext cx="15690868" cy="49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1949080066"/>
              </p:ext>
            </p:extLst>
          </p:nvPr>
        </p:nvGraphicFramePr>
        <p:xfrm>
          <a:off x="1358899" y="1647171"/>
          <a:ext cx="9833819" cy="3177353"/>
        </p:xfrm>
        <a:graphic>
          <a:graphicData uri="http://schemas.openxmlformats.org/presentationml/2006/ole">
            <mc:AlternateContent xmlns:mc="http://schemas.openxmlformats.org/markup-compatibility/2006">
              <mc:Choice xmlns:v="urn:schemas-microsoft-com:vml" Requires="v">
                <p:oleObj spid="_x0000_s4125" name="Visio" r:id="rId4" imgW="7096165" imgH="2285961" progId="Visio.Drawing.15">
                  <p:embed/>
                </p:oleObj>
              </mc:Choice>
              <mc:Fallback>
                <p:oleObj name="Visio" r:id="rId4" imgW="7096165" imgH="2285961"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8899" y="1647171"/>
                        <a:ext cx="9833819" cy="3177353"/>
                      </a:xfrm>
                      <a:prstGeom prst="rect">
                        <a:avLst/>
                      </a:prstGeom>
                      <a:noFill/>
                    </p:spPr>
                  </p:pic>
                </p:oleObj>
              </mc:Fallback>
            </mc:AlternateContent>
          </a:graphicData>
        </a:graphic>
      </p:graphicFrame>
    </p:spTree>
    <p:extLst>
      <p:ext uri="{BB962C8B-B14F-4D97-AF65-F5344CB8AC3E}">
        <p14:creationId xmlns:p14="http://schemas.microsoft.com/office/powerpoint/2010/main" val="376384536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62</a:t>
            </a:fld>
            <a:endParaRPr lang="zh-CN" altLang="en-US" dirty="0"/>
          </a:p>
        </p:txBody>
      </p:sp>
      <p:sp>
        <p:nvSpPr>
          <p:cNvPr id="51" name="文本框 50"/>
          <p:cNvSpPr txBox="1"/>
          <p:nvPr/>
        </p:nvSpPr>
        <p:spPr>
          <a:xfrm>
            <a:off x="4079776" y="5461000"/>
            <a:ext cx="4992555" cy="461665"/>
          </a:xfrm>
          <a:prstGeom prst="rect">
            <a:avLst/>
          </a:prstGeom>
          <a:noFill/>
        </p:spPr>
        <p:txBody>
          <a:bodyPr wrap="square" rtlCol="0">
            <a:spAutoFit/>
          </a:bodyPr>
          <a:lstStyle/>
          <a:p>
            <a:r>
              <a:rPr lang="zh-CN" altLang="en-US" sz="2400" dirty="0" smtClean="0">
                <a:latin typeface="Times New Roman" panose="02020603050405020304" pitchFamily="18" charset="0"/>
                <a:cs typeface="Times New Roman" panose="02020603050405020304" pitchFamily="18" charset="0"/>
              </a:rPr>
              <a:t>图</a:t>
            </a:r>
            <a:r>
              <a:rPr lang="en-US" altLang="zh-CN" sz="2400" dirty="0" smtClean="0">
                <a:latin typeface="Times New Roman" panose="02020603050405020304" pitchFamily="18" charset="0"/>
                <a:cs typeface="Times New Roman" panose="02020603050405020304" pitchFamily="18" charset="0"/>
              </a:rPr>
              <a:t>3-8 </a:t>
            </a:r>
            <a:r>
              <a:rPr lang="zh-CN" altLang="en-US" sz="2400" dirty="0" smtClean="0">
                <a:latin typeface="Times New Roman" panose="02020603050405020304" pitchFamily="18" charset="0"/>
                <a:cs typeface="Times New Roman" panose="02020603050405020304" pitchFamily="18" charset="0"/>
              </a:rPr>
              <a:t>第二次函数调用时传递参数</a:t>
            </a:r>
            <a:endParaRPr lang="zh-CN" altLang="en-US" sz="2400"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3025675" y="1543992"/>
            <a:ext cx="15704920" cy="5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1104899" y="1596267"/>
            <a:ext cx="15137376" cy="50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1358900" y="1647170"/>
            <a:ext cx="15690868" cy="49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3552496" y="935094"/>
            <a:ext cx="3022586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3797675389"/>
              </p:ext>
            </p:extLst>
          </p:nvPr>
        </p:nvGraphicFramePr>
        <p:xfrm>
          <a:off x="3552497" y="935094"/>
          <a:ext cx="5423338" cy="4439423"/>
        </p:xfrm>
        <a:graphic>
          <a:graphicData uri="http://schemas.openxmlformats.org/presentationml/2006/ole">
            <mc:AlternateContent xmlns:mc="http://schemas.openxmlformats.org/markup-compatibility/2006">
              <mc:Choice xmlns:v="urn:schemas-microsoft-com:vml" Requires="v">
                <p:oleObj spid="_x0000_s10248" name="Visio" r:id="rId4" imgW="2186905" imgH="1790897" progId="Visio.Drawing.15">
                  <p:embed/>
                </p:oleObj>
              </mc:Choice>
              <mc:Fallback>
                <p:oleObj name="Visio" r:id="rId4" imgW="2186905" imgH="1790897"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497" y="935094"/>
                        <a:ext cx="5423338" cy="4439423"/>
                      </a:xfrm>
                      <a:prstGeom prst="rect">
                        <a:avLst/>
                      </a:prstGeom>
                      <a:noFill/>
                    </p:spPr>
                  </p:pic>
                </p:oleObj>
              </mc:Fallback>
            </mc:AlternateContent>
          </a:graphicData>
        </a:graphic>
      </p:graphicFrame>
    </p:spTree>
    <p:extLst>
      <p:ext uri="{BB962C8B-B14F-4D97-AF65-F5344CB8AC3E}">
        <p14:creationId xmlns:p14="http://schemas.microsoft.com/office/powerpoint/2010/main" val="292998818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63</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825500" y="723901"/>
            <a:ext cx="10359065" cy="5402264"/>
          </a:xfrm>
        </p:spPr>
        <p:txBody>
          <a:bodyPr>
            <a:noAutofit/>
          </a:bodyPr>
          <a:lstStyle/>
          <a:p>
            <a:pPr marL="0" indent="0">
              <a:buNone/>
            </a:pPr>
            <a:r>
              <a:rPr lang="zh-CN" altLang="zh-CN" b="1" dirty="0"/>
              <a:t>经验谈：</a:t>
            </a:r>
            <a:endParaRPr lang="zh-CN" altLang="zh-CN" dirty="0"/>
          </a:p>
          <a:p>
            <a:pPr marL="0" indent="0">
              <a:buNone/>
            </a:pPr>
            <a:r>
              <a:rPr lang="zh-CN" altLang="zh-CN" dirty="0"/>
              <a:t>此例显示我们依循函数连接的标准规则后，一个函数可以被多次调用而依旧能正确地执行，各位同学也可以试着看递归函数的栈帧如何能依次建立和返回。但是要注意，在程序执行前，栈中要保留足够的空间，使得每个函数调用时能够有足够的空间来建立它的栈帧，尤其对于递归函数而言，栈空间的大小更是重要。</a:t>
            </a:r>
          </a:p>
          <a:p>
            <a:pPr marL="0" indent="0">
              <a:buNone/>
            </a:pPr>
            <a:endParaRPr lang="zh-CN" altLang="zh-CN" dirty="0"/>
          </a:p>
          <a:p>
            <a:pPr marL="342900" indent="-342900">
              <a:buFont typeface="Wingdings" panose="05000000000000000000" pitchFamily="2" charset="2"/>
              <a:buChar char="Ø"/>
            </a:pPr>
            <a:endParaRPr lang="zh-CN" altLang="zh-CN" dirty="0"/>
          </a:p>
          <a:p>
            <a:pPr marL="0" indent="0">
              <a:buNone/>
            </a:pPr>
            <a:endParaRPr lang="zh-CN" altLang="zh-CN" dirty="0"/>
          </a:p>
        </p:txBody>
      </p:sp>
    </p:spTree>
    <p:extLst>
      <p:ext uri="{BB962C8B-B14F-4D97-AF65-F5344CB8AC3E}">
        <p14:creationId xmlns:p14="http://schemas.microsoft.com/office/powerpoint/2010/main" val="320109623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64</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825500" y="723901"/>
            <a:ext cx="10359065" cy="5402264"/>
          </a:xfrm>
        </p:spPr>
        <p:txBody>
          <a:bodyPr>
            <a:noAutofit/>
          </a:bodyPr>
          <a:lstStyle/>
          <a:p>
            <a:pPr marL="0" indent="0">
              <a:buNone/>
            </a:pPr>
            <a:r>
              <a:rPr lang="zh-CN" altLang="en-US" sz="2800" b="1" dirty="0" smtClean="0"/>
              <a:t>思考：</a:t>
            </a:r>
            <a:r>
              <a:rPr lang="zh-CN" altLang="zh-CN" sz="2800" dirty="0" smtClean="0"/>
              <a:t>根据</a:t>
            </a:r>
            <a:r>
              <a:rPr lang="zh-CN" altLang="zh-CN" sz="2800" dirty="0"/>
              <a:t>返回的地址，跳转到第一次调用</a:t>
            </a:r>
            <a:r>
              <a:rPr lang="en-US" altLang="zh-CN" sz="2800" dirty="0"/>
              <a:t>min</a:t>
            </a:r>
            <a:r>
              <a:rPr lang="zh-CN" altLang="zh-CN" sz="2800" dirty="0"/>
              <a:t>函数的下一条指令处，是第二次调用</a:t>
            </a:r>
            <a:r>
              <a:rPr lang="en-US" altLang="zh-CN" sz="2800" dirty="0"/>
              <a:t>min</a:t>
            </a:r>
            <a:r>
              <a:rPr lang="zh-CN" altLang="zh-CN" sz="2800" dirty="0"/>
              <a:t>函数的参数传递指令。第二次传参是将第三个数和第一次调用返回的较小值传递。传参之后的函数调用以及函数</a:t>
            </a:r>
            <a:r>
              <a:rPr lang="zh-CN" altLang="zh-CN" sz="2800" dirty="0" smtClean="0"/>
              <a:t>返回</a:t>
            </a:r>
            <a:r>
              <a:rPr lang="zh-CN" altLang="en-US" sz="2800" dirty="0" smtClean="0"/>
              <a:t>过程</a:t>
            </a:r>
            <a:r>
              <a:rPr lang="zh-CN" altLang="zh-CN" sz="2800" dirty="0" smtClean="0"/>
              <a:t>与</a:t>
            </a:r>
            <a:r>
              <a:rPr lang="zh-CN" altLang="zh-CN" sz="2800" dirty="0"/>
              <a:t>第一次函数调用一样，大家可根据第一次函数调用时栈的状态来思考第二次函数调用的栈的状态。</a:t>
            </a:r>
          </a:p>
          <a:p>
            <a:pPr marL="0" indent="0">
              <a:buNone/>
            </a:pPr>
            <a:endParaRPr lang="zh-CN" altLang="zh-CN" dirty="0"/>
          </a:p>
          <a:p>
            <a:pPr marL="342900" indent="-342900">
              <a:buFont typeface="Wingdings" panose="05000000000000000000" pitchFamily="2" charset="2"/>
              <a:buChar char="Ø"/>
            </a:pPr>
            <a:endParaRPr lang="zh-CN" altLang="zh-CN" dirty="0"/>
          </a:p>
          <a:p>
            <a:pPr marL="0" indent="0">
              <a:buNone/>
            </a:pPr>
            <a:endParaRPr lang="zh-CN" altLang="zh-CN" dirty="0"/>
          </a:p>
        </p:txBody>
      </p:sp>
    </p:spTree>
    <p:extLst>
      <p:ext uri="{BB962C8B-B14F-4D97-AF65-F5344CB8AC3E}">
        <p14:creationId xmlns:p14="http://schemas.microsoft.com/office/powerpoint/2010/main" val="249244041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65</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825500" y="723901"/>
            <a:ext cx="10359065" cy="5402264"/>
          </a:xfrm>
        </p:spPr>
        <p:txBody>
          <a:bodyPr>
            <a:noAutofit/>
          </a:bodyPr>
          <a:lstStyle/>
          <a:p>
            <a:pPr marL="0" indent="0">
              <a:buNone/>
            </a:pPr>
            <a:r>
              <a:rPr lang="zh-CN" altLang="en-US" sz="2800" b="1" dirty="0" smtClean="0"/>
              <a:t>总结：</a:t>
            </a:r>
            <a:r>
              <a:rPr lang="zh-CN" altLang="zh-CN" dirty="0"/>
              <a:t>同学们要参看《计算机科学导论</a:t>
            </a:r>
            <a:r>
              <a:rPr lang="en-US" altLang="zh-CN" dirty="0"/>
              <a:t>——</a:t>
            </a:r>
            <a:r>
              <a:rPr lang="zh-CN" altLang="zh-CN" dirty="0"/>
              <a:t>以</a:t>
            </a:r>
            <a:r>
              <a:rPr lang="en-US" altLang="zh-CN" dirty="0"/>
              <a:t>Python</a:t>
            </a:r>
            <a:r>
              <a:rPr lang="zh-CN" altLang="zh-CN" dirty="0"/>
              <a:t>为舟》一书的第</a:t>
            </a:r>
            <a:r>
              <a:rPr lang="en-US" altLang="zh-CN" dirty="0"/>
              <a:t>3.5</a:t>
            </a:r>
            <a:r>
              <a:rPr lang="zh-CN" altLang="zh-CN" dirty="0"/>
              <a:t>章节的基本概念，在</a:t>
            </a:r>
            <a:r>
              <a:rPr lang="en-US" altLang="zh-CN" dirty="0"/>
              <a:t>SEAL</a:t>
            </a:r>
            <a:r>
              <a:rPr lang="zh-CN" altLang="zh-CN" dirty="0"/>
              <a:t>中与书上的细节有以下几点差异</a:t>
            </a:r>
            <a:r>
              <a:rPr lang="zh-CN" altLang="zh-CN" dirty="0" smtClean="0"/>
              <a:t>：</a:t>
            </a:r>
            <a:endParaRPr lang="en-US" altLang="zh-CN" dirty="0" smtClean="0"/>
          </a:p>
          <a:p>
            <a:pPr marL="0" indent="0">
              <a:buNone/>
            </a:pPr>
            <a:r>
              <a:rPr lang="en-US" altLang="zh-CN" dirty="0" smtClean="0">
                <a:sym typeface="宋体" panose="02010600030101010101" pitchFamily="2" charset="-122"/>
              </a:rPr>
              <a:t>①</a:t>
            </a:r>
            <a:r>
              <a:rPr lang="zh-CN" altLang="zh-CN" dirty="0"/>
              <a:t>在</a:t>
            </a:r>
            <a:r>
              <a:rPr lang="en-US" altLang="zh-CN" dirty="0"/>
              <a:t>SEAL</a:t>
            </a:r>
            <a:r>
              <a:rPr lang="zh-CN" altLang="zh-CN" dirty="0"/>
              <a:t>中，是先将参数压入栈中，再进行返回地址压入栈中，书中与此相反</a:t>
            </a:r>
            <a:r>
              <a:rPr lang="zh-CN" altLang="zh-CN" dirty="0" smtClean="0"/>
              <a:t>；</a:t>
            </a:r>
            <a:endParaRPr lang="en-US" altLang="zh-CN" dirty="0" smtClean="0"/>
          </a:p>
          <a:p>
            <a:pPr marL="0" indent="0">
              <a:buNone/>
            </a:pPr>
            <a:r>
              <a:rPr lang="en-US" altLang="zh-CN" dirty="0" smtClean="0">
                <a:sym typeface="宋体" panose="02010600030101010101" pitchFamily="2" charset="-122"/>
              </a:rPr>
              <a:t>②</a:t>
            </a:r>
            <a:r>
              <a:rPr lang="zh-CN" altLang="zh-CN" dirty="0"/>
              <a:t>书中没有介绍将</a:t>
            </a:r>
            <a:r>
              <a:rPr lang="en-US" altLang="zh-CN" dirty="0" err="1"/>
              <a:t>fp</a:t>
            </a:r>
            <a:r>
              <a:rPr lang="zh-CN" altLang="zh-CN" dirty="0"/>
              <a:t>压入栈中，</a:t>
            </a:r>
            <a:r>
              <a:rPr lang="en-US" altLang="zh-CN" dirty="0"/>
              <a:t>SEAL</a:t>
            </a:r>
            <a:r>
              <a:rPr lang="zh-CN" altLang="zh-CN" dirty="0"/>
              <a:t>中介绍了</a:t>
            </a:r>
            <a:r>
              <a:rPr lang="en-US" altLang="zh-CN" dirty="0" err="1"/>
              <a:t>fp</a:t>
            </a:r>
            <a:r>
              <a:rPr lang="zh-CN" altLang="zh-CN" dirty="0"/>
              <a:t>的压入，并且使用</a:t>
            </a:r>
            <a:r>
              <a:rPr lang="en-US" altLang="zh-CN" dirty="0"/>
              <a:t>R15</a:t>
            </a:r>
            <a:r>
              <a:rPr lang="zh-CN" altLang="zh-CN" dirty="0"/>
              <a:t>表示</a:t>
            </a:r>
            <a:r>
              <a:rPr lang="en-US" altLang="zh-CN" dirty="0" err="1"/>
              <a:t>fp</a:t>
            </a:r>
            <a:r>
              <a:rPr lang="zh-CN" altLang="zh-CN" dirty="0" smtClean="0"/>
              <a:t>；</a:t>
            </a:r>
            <a:endParaRPr lang="en-US" altLang="zh-CN" dirty="0" smtClean="0"/>
          </a:p>
          <a:p>
            <a:pPr marL="0" indent="0">
              <a:buNone/>
            </a:pPr>
            <a:r>
              <a:rPr lang="en-US" altLang="zh-CN" dirty="0" smtClean="0">
                <a:sym typeface="宋体" panose="02010600030101010101" pitchFamily="2" charset="-122"/>
              </a:rPr>
              <a:t>③</a:t>
            </a:r>
            <a:r>
              <a:rPr lang="zh-CN" altLang="zh-CN" dirty="0"/>
              <a:t>书中讲的是基本概念，</a:t>
            </a:r>
            <a:r>
              <a:rPr lang="en-US" altLang="zh-CN" dirty="0"/>
              <a:t>SEAL</a:t>
            </a:r>
            <a:r>
              <a:rPr lang="zh-CN" altLang="zh-CN" dirty="0"/>
              <a:t>是参照</a:t>
            </a:r>
            <a:r>
              <a:rPr lang="en-US" altLang="zh-CN" dirty="0"/>
              <a:t>x86</a:t>
            </a:r>
            <a:r>
              <a:rPr lang="zh-CN" altLang="zh-CN" dirty="0"/>
              <a:t>的通用</a:t>
            </a:r>
            <a:r>
              <a:rPr lang="en-US" altLang="zh-CN" dirty="0"/>
              <a:t>c</a:t>
            </a:r>
            <a:r>
              <a:rPr lang="zh-CN" altLang="zh-CN" dirty="0"/>
              <a:t>语言的模式，是真实的栈的管理方式，所以在进入函数之后，编译器会计算出函数的局部变量所需要的空间，一次性将</a:t>
            </a:r>
            <a:r>
              <a:rPr lang="en-US" altLang="zh-CN" dirty="0" err="1"/>
              <a:t>sp</a:t>
            </a:r>
            <a:r>
              <a:rPr lang="zh-CN" altLang="zh-CN" dirty="0"/>
              <a:t>上移足够的空间，为函数的局部变量保留足够的空间。</a:t>
            </a:r>
          </a:p>
          <a:p>
            <a:pPr marL="0" indent="0">
              <a:buNone/>
            </a:pPr>
            <a:endParaRPr lang="zh-CN" altLang="zh-CN" dirty="0"/>
          </a:p>
          <a:p>
            <a:pPr marL="342900" indent="-342900">
              <a:buFont typeface="Wingdings" panose="05000000000000000000" pitchFamily="2" charset="2"/>
              <a:buChar char="Ø"/>
            </a:pPr>
            <a:endParaRPr lang="zh-CN" altLang="zh-CN" dirty="0"/>
          </a:p>
          <a:p>
            <a:pPr marL="0" indent="0">
              <a:buNone/>
            </a:pPr>
            <a:endParaRPr lang="zh-CN" altLang="zh-CN" dirty="0"/>
          </a:p>
        </p:txBody>
      </p:sp>
    </p:spTree>
    <p:extLst>
      <p:ext uri="{BB962C8B-B14F-4D97-AF65-F5344CB8AC3E}">
        <p14:creationId xmlns:p14="http://schemas.microsoft.com/office/powerpoint/2010/main" val="407120156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66</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825500" y="723901"/>
            <a:ext cx="10359065" cy="5402264"/>
          </a:xfrm>
        </p:spPr>
        <p:txBody>
          <a:bodyPr>
            <a:noAutofit/>
          </a:bodyPr>
          <a:lstStyle/>
          <a:p>
            <a:pPr marL="0" indent="0">
              <a:buNone/>
            </a:pPr>
            <a:r>
              <a:rPr lang="zh-CN" altLang="zh-CN" sz="2200" dirty="0"/>
              <a:t>至此，在以上六个程序例中已经介绍了</a:t>
            </a:r>
            <a:r>
              <a:rPr lang="en-US" altLang="zh-CN" sz="2200" dirty="0"/>
              <a:t>22</a:t>
            </a:r>
            <a:r>
              <a:rPr lang="zh-CN" altLang="zh-CN" sz="2200" dirty="0"/>
              <a:t>条汇编</a:t>
            </a:r>
            <a:r>
              <a:rPr lang="zh-CN" altLang="zh-CN" sz="2200" dirty="0" smtClean="0"/>
              <a:t>指令</a:t>
            </a:r>
            <a:r>
              <a:rPr lang="zh-CN" altLang="en-US" sz="2200" dirty="0" smtClean="0"/>
              <a:t>。</a:t>
            </a:r>
            <a:r>
              <a:rPr lang="zh-CN" altLang="zh-CN" sz="2200" dirty="0" smtClean="0"/>
              <a:t>还有</a:t>
            </a:r>
            <a:r>
              <a:rPr lang="zh-CN" altLang="zh-CN" sz="2200" dirty="0"/>
              <a:t>两条指令是</a:t>
            </a:r>
            <a:r>
              <a:rPr lang="en-US" altLang="zh-CN" sz="2200" dirty="0" err="1">
                <a:solidFill>
                  <a:srgbClr val="FF0000"/>
                </a:solidFill>
              </a:rPr>
              <a:t>clz</a:t>
            </a:r>
            <a:r>
              <a:rPr lang="zh-CN" altLang="zh-CN" sz="2200" dirty="0"/>
              <a:t>指令和</a:t>
            </a:r>
            <a:r>
              <a:rPr lang="en-US" altLang="zh-CN" sz="2200" dirty="0">
                <a:solidFill>
                  <a:srgbClr val="FF0000"/>
                </a:solidFill>
              </a:rPr>
              <a:t>_pause</a:t>
            </a:r>
            <a:r>
              <a:rPr lang="zh-CN" altLang="zh-CN" sz="2200" dirty="0" smtClean="0"/>
              <a:t>指令</a:t>
            </a:r>
            <a:r>
              <a:rPr lang="zh-CN" altLang="en-US" sz="2200" dirty="0" smtClean="0"/>
              <a:t>：</a:t>
            </a:r>
            <a:endParaRPr lang="en-US" altLang="zh-CN" sz="2200" dirty="0" smtClean="0"/>
          </a:p>
          <a:p>
            <a:pPr marL="342900" indent="-342900">
              <a:buFont typeface="Wingdings" panose="05000000000000000000" pitchFamily="2" charset="2"/>
              <a:buChar char="Ø"/>
            </a:pPr>
            <a:r>
              <a:rPr lang="zh-CN" altLang="zh-CN" sz="2200" dirty="0" smtClean="0"/>
              <a:t>对于</a:t>
            </a:r>
            <a:r>
              <a:rPr lang="en-US" altLang="zh-CN" sz="2200" dirty="0"/>
              <a:t>_pause</a:t>
            </a:r>
            <a:r>
              <a:rPr lang="zh-CN" altLang="zh-CN" sz="2200" dirty="0"/>
              <a:t>指令，将会在第</a:t>
            </a:r>
            <a:r>
              <a:rPr lang="en-US" altLang="zh-CN" sz="2200" dirty="0"/>
              <a:t>4</a:t>
            </a:r>
            <a:r>
              <a:rPr lang="zh-CN" altLang="zh-CN" sz="2200" dirty="0"/>
              <a:t>节进行具体</a:t>
            </a:r>
            <a:r>
              <a:rPr lang="zh-CN" altLang="zh-CN" sz="2200" dirty="0" smtClean="0"/>
              <a:t>介绍</a:t>
            </a:r>
            <a:r>
              <a:rPr lang="zh-CN" altLang="en-US" sz="2200" dirty="0" smtClean="0"/>
              <a:t>。</a:t>
            </a:r>
            <a:endParaRPr lang="en-US" altLang="zh-CN" sz="2200" dirty="0" smtClean="0"/>
          </a:p>
          <a:p>
            <a:pPr marL="342900" indent="-342900">
              <a:buFont typeface="Wingdings" panose="05000000000000000000" pitchFamily="2" charset="2"/>
              <a:buChar char="Ø"/>
            </a:pPr>
            <a:r>
              <a:rPr lang="zh-CN" altLang="zh-CN" sz="2200" dirty="0" smtClean="0"/>
              <a:t>现在</a:t>
            </a:r>
            <a:r>
              <a:rPr lang="zh-CN" altLang="zh-CN" sz="2200" dirty="0"/>
              <a:t>给出</a:t>
            </a:r>
            <a:r>
              <a:rPr lang="en-US" altLang="zh-CN" sz="2200" dirty="0" err="1"/>
              <a:t>clz</a:t>
            </a:r>
            <a:r>
              <a:rPr lang="zh-CN" altLang="zh-CN" sz="2200" dirty="0"/>
              <a:t>指令的使用，该指令有一种格式：</a:t>
            </a:r>
            <a:r>
              <a:rPr lang="en-US" altLang="zh-CN" sz="2200" dirty="0" err="1"/>
              <a:t>clz</a:t>
            </a:r>
            <a:r>
              <a:rPr lang="en-US" altLang="zh-CN" sz="2200" dirty="0"/>
              <a:t> R2,R1</a:t>
            </a:r>
            <a:r>
              <a:rPr lang="zh-CN" altLang="zh-CN" sz="2200" dirty="0" smtClean="0"/>
              <a:t>。执行</a:t>
            </a:r>
            <a:r>
              <a:rPr lang="zh-CN" altLang="zh-CN" sz="2200" dirty="0"/>
              <a:t>该指令后将会把寄存器</a:t>
            </a:r>
            <a:r>
              <a:rPr lang="en-US" altLang="zh-CN" sz="2200" dirty="0"/>
              <a:t>R1</a:t>
            </a:r>
            <a:r>
              <a:rPr lang="zh-CN" altLang="zh-CN" sz="2200" dirty="0"/>
              <a:t>中存储的值从最高位到遇到第一个</a:t>
            </a:r>
            <a:r>
              <a:rPr lang="en-US" altLang="zh-CN" sz="2200" dirty="0"/>
              <a:t>1</a:t>
            </a:r>
            <a:r>
              <a:rPr lang="zh-CN" altLang="zh-CN" sz="2200" dirty="0"/>
              <a:t>之间的</a:t>
            </a:r>
            <a:r>
              <a:rPr lang="en-US" altLang="zh-CN" sz="2200" dirty="0"/>
              <a:t>0</a:t>
            </a:r>
            <a:r>
              <a:rPr lang="zh-CN" altLang="zh-CN" sz="2200" dirty="0"/>
              <a:t>统计，再将统计的值存入寄存器</a:t>
            </a:r>
            <a:r>
              <a:rPr lang="en-US" altLang="zh-CN" sz="2200" dirty="0"/>
              <a:t>R2</a:t>
            </a:r>
            <a:r>
              <a:rPr lang="zh-CN" altLang="zh-CN" sz="2200" dirty="0" smtClean="0"/>
              <a:t>。</a:t>
            </a:r>
            <a:endParaRPr lang="en-US" altLang="zh-CN" sz="2200" dirty="0" smtClean="0"/>
          </a:p>
          <a:p>
            <a:pPr marL="342900" indent="-342900">
              <a:buFont typeface="Wingdings" panose="05000000000000000000" pitchFamily="2" charset="2"/>
              <a:buChar char="Ø"/>
            </a:pPr>
            <a:r>
              <a:rPr lang="zh-CN" altLang="zh-CN" sz="2200" dirty="0" smtClean="0"/>
              <a:t>如果</a:t>
            </a:r>
            <a:r>
              <a:rPr lang="zh-CN" altLang="zh-CN" sz="2200" dirty="0"/>
              <a:t>最初寄存器</a:t>
            </a:r>
            <a:r>
              <a:rPr lang="en-US" altLang="zh-CN" sz="2200" dirty="0"/>
              <a:t>R1</a:t>
            </a:r>
            <a:r>
              <a:rPr lang="zh-CN" altLang="zh-CN" sz="2200" dirty="0"/>
              <a:t>中所存储的值为</a:t>
            </a:r>
            <a:r>
              <a:rPr lang="en-US" altLang="zh-CN" sz="2200" dirty="0"/>
              <a:t>7</a:t>
            </a:r>
            <a:r>
              <a:rPr lang="zh-CN" altLang="zh-CN" sz="2200" dirty="0"/>
              <a:t>（二进制：</a:t>
            </a:r>
            <a:r>
              <a:rPr lang="en-US" altLang="zh-CN" sz="2200" dirty="0"/>
              <a:t>111</a:t>
            </a:r>
            <a:r>
              <a:rPr lang="zh-CN" altLang="zh-CN" sz="2200" dirty="0"/>
              <a:t>），由于寄存器是</a:t>
            </a:r>
            <a:r>
              <a:rPr lang="en-US" altLang="zh-CN" sz="2200" dirty="0"/>
              <a:t>64</a:t>
            </a:r>
            <a:r>
              <a:rPr lang="zh-CN" altLang="zh-CN" sz="2200" dirty="0"/>
              <a:t>位，所以统计第一个</a:t>
            </a:r>
            <a:r>
              <a:rPr lang="en-US" altLang="zh-CN" sz="2200" dirty="0"/>
              <a:t>1</a:t>
            </a:r>
            <a:r>
              <a:rPr lang="zh-CN" altLang="zh-CN" sz="2200" dirty="0"/>
              <a:t>之前的</a:t>
            </a:r>
            <a:r>
              <a:rPr lang="en-US" altLang="zh-CN" sz="2200" dirty="0"/>
              <a:t>0</a:t>
            </a:r>
            <a:r>
              <a:rPr lang="zh-CN" altLang="zh-CN" sz="2200" dirty="0"/>
              <a:t>（最高位为</a:t>
            </a:r>
            <a:r>
              <a:rPr lang="en-US" altLang="zh-CN" sz="2200" dirty="0"/>
              <a:t>0</a:t>
            </a:r>
            <a:r>
              <a:rPr lang="zh-CN" altLang="zh-CN" sz="2200" dirty="0"/>
              <a:t>）应该有</a:t>
            </a:r>
            <a:r>
              <a:rPr lang="en-US" altLang="zh-CN" sz="2200" dirty="0"/>
              <a:t>61</a:t>
            </a:r>
            <a:r>
              <a:rPr lang="zh-CN" altLang="zh-CN" sz="2200" dirty="0"/>
              <a:t>个，将统计出来的</a:t>
            </a:r>
            <a:r>
              <a:rPr lang="en-US" altLang="zh-CN" sz="2200" dirty="0"/>
              <a:t>61</a:t>
            </a:r>
            <a:r>
              <a:rPr lang="zh-CN" altLang="zh-CN" sz="2200" dirty="0"/>
              <a:t>存入寄存器</a:t>
            </a:r>
            <a:r>
              <a:rPr lang="en-US" altLang="zh-CN" sz="2200" dirty="0"/>
              <a:t>R2</a:t>
            </a:r>
            <a:r>
              <a:rPr lang="zh-CN" altLang="zh-CN" sz="2200" dirty="0" smtClean="0"/>
              <a:t>。</a:t>
            </a:r>
            <a:endParaRPr lang="en-US" altLang="zh-CN" sz="2200" dirty="0" smtClean="0"/>
          </a:p>
          <a:p>
            <a:pPr marL="342900" indent="-342900">
              <a:buFont typeface="Wingdings" panose="05000000000000000000" pitchFamily="2" charset="2"/>
              <a:buChar char="Ø"/>
            </a:pPr>
            <a:r>
              <a:rPr lang="en-US" altLang="zh-CN" sz="2200" dirty="0" err="1" smtClean="0"/>
              <a:t>clz</a:t>
            </a:r>
            <a:r>
              <a:rPr lang="zh-CN" altLang="zh-CN" sz="2200" dirty="0"/>
              <a:t>指令在设计除法计算的时候使用到，大家可以自己设计一个计算除法的程序，用一用</a:t>
            </a:r>
            <a:r>
              <a:rPr lang="en-US" altLang="zh-CN" sz="2200" dirty="0" err="1"/>
              <a:t>clz</a:t>
            </a:r>
            <a:r>
              <a:rPr lang="zh-CN" altLang="zh-CN" sz="2200" dirty="0"/>
              <a:t>指令。</a:t>
            </a:r>
          </a:p>
        </p:txBody>
      </p:sp>
    </p:spTree>
    <p:extLst>
      <p:ext uri="{BB962C8B-B14F-4D97-AF65-F5344CB8AC3E}">
        <p14:creationId xmlns:p14="http://schemas.microsoft.com/office/powerpoint/2010/main" val="155694627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2C42E-B987-4DBB-A0B3-ADFEDA3266BD}"/>
              </a:ext>
            </a:extLst>
          </p:cNvPr>
          <p:cNvSpPr>
            <a:spLocks noGrp="1"/>
          </p:cNvSpPr>
          <p:nvPr>
            <p:ph type="title"/>
          </p:nvPr>
        </p:nvSpPr>
        <p:spPr>
          <a:xfrm>
            <a:off x="609600" y="485800"/>
            <a:ext cx="10972800" cy="782960"/>
          </a:xfrm>
        </p:spPr>
        <p:txBody>
          <a:bodyPr/>
          <a:lstStyle/>
          <a:p>
            <a:r>
              <a:rPr lang="en-US" altLang="zh-CN" dirty="0" smtClean="0">
                <a:latin typeface="Times New Roman" panose="02020603050405020304" pitchFamily="18" charset="0"/>
                <a:cs typeface="Times New Roman" panose="02020603050405020304" pitchFamily="18" charset="0"/>
              </a:rPr>
              <a:t>4. Debug</a:t>
            </a:r>
            <a:r>
              <a:rPr lang="zh-CN" altLang="en-US" dirty="0" smtClean="0"/>
              <a:t>的使用介绍</a:t>
            </a:r>
            <a:endParaRPr lang="zh-CN" altLang="en-US" dirty="0"/>
          </a:p>
        </p:txBody>
      </p:sp>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67</a:t>
            </a:fld>
            <a:endParaRPr lang="zh-CN" altLang="en-US" dirty="0"/>
          </a:p>
        </p:txBody>
      </p:sp>
      <p:sp>
        <p:nvSpPr>
          <p:cNvPr id="8" name="内容占位符 7"/>
          <p:cNvSpPr>
            <a:spLocks noGrp="1"/>
          </p:cNvSpPr>
          <p:nvPr>
            <p:ph idx="1"/>
          </p:nvPr>
        </p:nvSpPr>
        <p:spPr/>
        <p:txBody>
          <a:bodyPr/>
          <a:lstStyle/>
          <a:p>
            <a:pPr marL="342900" indent="-342900">
              <a:buFont typeface="Wingdings" panose="05000000000000000000" pitchFamily="2" charset="2"/>
              <a:buChar char="l"/>
            </a:pPr>
            <a:r>
              <a:rPr lang="en-US" altLang="zh-CN" dirty="0"/>
              <a:t>SEAL</a:t>
            </a:r>
            <a:r>
              <a:rPr lang="zh-CN" altLang="zh-CN" dirty="0"/>
              <a:t>除了</a:t>
            </a:r>
            <a:r>
              <a:rPr lang="en-US" altLang="zh-CN" dirty="0"/>
              <a:t>normal</a:t>
            </a:r>
            <a:r>
              <a:rPr lang="zh-CN" altLang="zh-CN" dirty="0"/>
              <a:t>模式，还有</a:t>
            </a:r>
            <a:r>
              <a:rPr lang="en-US" altLang="zh-CN" dirty="0"/>
              <a:t>debug</a:t>
            </a:r>
            <a:r>
              <a:rPr lang="zh-CN" altLang="zh-CN" dirty="0"/>
              <a:t>模式，可以设置断点进行调试，调试分为两种调试方式：</a:t>
            </a:r>
            <a:r>
              <a:rPr lang="en-US" altLang="zh-CN" dirty="0">
                <a:sym typeface="宋体" panose="02010600030101010101" pitchFamily="2" charset="-122"/>
              </a:rPr>
              <a:t>①</a:t>
            </a:r>
            <a:r>
              <a:rPr lang="zh-CN" altLang="zh-CN" dirty="0"/>
              <a:t>从断点处开始逐行调试；</a:t>
            </a:r>
            <a:r>
              <a:rPr lang="en-US" altLang="zh-CN" dirty="0">
                <a:sym typeface="宋体" panose="02010600030101010101" pitchFamily="2" charset="-122"/>
              </a:rPr>
              <a:t>②</a:t>
            </a:r>
            <a:r>
              <a:rPr lang="zh-CN" altLang="zh-CN" dirty="0"/>
              <a:t>按照断点进行调试</a:t>
            </a:r>
            <a:r>
              <a:rPr lang="zh-CN" altLang="zh-CN" dirty="0" smtClean="0"/>
              <a:t>。</a:t>
            </a:r>
            <a:endParaRPr lang="en-US" altLang="zh-CN" dirty="0" smtClean="0"/>
          </a:p>
          <a:p>
            <a:pPr marL="0" indent="0">
              <a:buNone/>
            </a:pPr>
            <a:endParaRPr lang="zh-CN" altLang="zh-CN" dirty="0"/>
          </a:p>
          <a:p>
            <a:pPr marL="342900" indent="-342900">
              <a:buFont typeface="Wingdings" panose="05000000000000000000" pitchFamily="2" charset="2"/>
              <a:buChar char="l"/>
            </a:pPr>
            <a:r>
              <a:rPr lang="zh-CN" altLang="zh-CN" dirty="0"/>
              <a:t>本节中使用示例</a:t>
            </a:r>
            <a:r>
              <a:rPr lang="en-US" altLang="zh-CN" dirty="0"/>
              <a:t>eg3_for_1</a:t>
            </a:r>
            <a:r>
              <a:rPr lang="zh-CN" altLang="zh-CN" dirty="0"/>
              <a:t>和</a:t>
            </a:r>
            <a:r>
              <a:rPr lang="en-US" altLang="zh-CN" dirty="0"/>
              <a:t>eg3_for_1_debug</a:t>
            </a:r>
            <a:r>
              <a:rPr lang="zh-CN" altLang="zh-CN" dirty="0"/>
              <a:t>进行介绍，由于两个示例的计算功能相同，区别是</a:t>
            </a:r>
            <a:r>
              <a:rPr lang="en-US" altLang="zh-CN" dirty="0"/>
              <a:t>eg3_for_1_debug.txt</a:t>
            </a:r>
            <a:r>
              <a:rPr lang="zh-CN" altLang="zh-CN" dirty="0"/>
              <a:t>文件比</a:t>
            </a:r>
            <a:r>
              <a:rPr lang="en-US" altLang="zh-CN" dirty="0"/>
              <a:t>eg3_for_1.txt</a:t>
            </a:r>
            <a:r>
              <a:rPr lang="zh-CN" altLang="zh-CN" dirty="0"/>
              <a:t>文件多了三条</a:t>
            </a:r>
            <a:r>
              <a:rPr lang="en-US" altLang="zh-CN" dirty="0"/>
              <a:t>“_pause”</a:t>
            </a:r>
            <a:r>
              <a:rPr lang="zh-CN" altLang="zh-CN" dirty="0"/>
              <a:t>指令，所以此处只展示出</a:t>
            </a:r>
            <a:r>
              <a:rPr lang="en-US" altLang="zh-CN" dirty="0"/>
              <a:t>eg3_for_1_debug.txt</a:t>
            </a:r>
            <a:r>
              <a:rPr lang="zh-CN" altLang="zh-CN" dirty="0"/>
              <a:t>中的程序：</a:t>
            </a:r>
          </a:p>
          <a:p>
            <a:pPr marL="0" indent="0">
              <a:buNone/>
            </a:pPr>
            <a:endParaRPr lang="zh-CN" altLang="en-US" dirty="0"/>
          </a:p>
        </p:txBody>
      </p:sp>
    </p:spTree>
    <p:extLst>
      <p:ext uri="{BB962C8B-B14F-4D97-AF65-F5344CB8AC3E}">
        <p14:creationId xmlns:p14="http://schemas.microsoft.com/office/powerpoint/2010/main" val="366760368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6415FC81-BA37-4E17-89DB-07E84069E499}"/>
              </a:ext>
            </a:extLst>
          </p:cNvPr>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AA064550-C56E-41EA-A2A8-73166B2D2639}"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2018/11/11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宋体" panose="02010600030101010101" pitchFamily="2" charset="-122"/>
              <a:cs typeface="+mn-cs"/>
            </a:endParaRPr>
          </a:p>
        </p:txBody>
      </p:sp>
      <p:sp>
        <p:nvSpPr>
          <p:cNvPr id="4" name="页脚占位符 3">
            <a:extLst>
              <a:ext uri="{FF2B5EF4-FFF2-40B4-BE49-F238E27FC236}">
                <a16:creationId xmlns:a16="http://schemas.microsoft.com/office/drawing/2014/main" id="{06A70C6B-064D-4B5A-9519-39DC62DBD07A}"/>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C00000"/>
                </a:solidFill>
                <a:effectLst/>
                <a:uLnTx/>
                <a:uFillTx/>
                <a:latin typeface="Calibri"/>
                <a:ea typeface="宋体" panose="02010600030101010101" pitchFamily="2" charset="-122"/>
                <a:cs typeface="+mn-cs"/>
              </a:rPr>
              <a:t>Dr. </a:t>
            </a:r>
            <a:r>
              <a:rPr kumimoji="0" lang="zh-CN" altLang="en-US" sz="1400" b="1" i="0" u="none" strike="noStrike" kern="1200" cap="none" spc="0" normalizeH="0" baseline="0" noProof="0" dirty="0">
                <a:ln>
                  <a:noFill/>
                </a:ln>
                <a:solidFill>
                  <a:srgbClr val="C00000"/>
                </a:solidFill>
                <a:effectLst/>
                <a:uLnTx/>
                <a:uFillTx/>
                <a:latin typeface="Calibri"/>
                <a:ea typeface="宋体" panose="02010600030101010101" pitchFamily="2" charset="-122"/>
                <a:cs typeface="+mn-cs"/>
              </a:rPr>
              <a:t>沙行勉</a:t>
            </a:r>
          </a:p>
        </p:txBody>
      </p:sp>
      <p:sp>
        <p:nvSpPr>
          <p:cNvPr id="5" name="灯片编号占位符 4">
            <a:extLst>
              <a:ext uri="{FF2B5EF4-FFF2-40B4-BE49-F238E27FC236}">
                <a16:creationId xmlns:a16="http://schemas.microsoft.com/office/drawing/2014/main" id="{AC4F32F4-FA1E-467E-A4C0-9AA879071B2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B6CC0E-6B2B-427F-9144-B8378FB03372}" type="slidenum">
              <a:rPr kumimoji="0" lang="zh-CN" altLang="en-US" sz="1200" b="0" i="0" u="none" strike="noStrike" kern="1200" cap="none" spc="0" normalizeH="0" baseline="0" noProof="0" smtClean="0">
                <a:ln>
                  <a:noFill/>
                </a:ln>
                <a:solidFill>
                  <a:srgbClr val="C00000"/>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zh-CN" altLang="en-US" sz="1200" b="0" i="0" u="none" strike="noStrike" kern="1200" cap="none" spc="0" normalizeH="0" baseline="0" noProof="0">
              <a:ln>
                <a:noFill/>
              </a:ln>
              <a:solidFill>
                <a:srgbClr val="C00000"/>
              </a:solidFill>
              <a:effectLst/>
              <a:uLnTx/>
              <a:uFillTx/>
              <a:latin typeface="Calibri"/>
              <a:ea typeface="宋体" panose="02010600030101010101" pitchFamily="2" charset="-122"/>
              <a:cs typeface="+mn-cs"/>
            </a:endParaRPr>
          </a:p>
        </p:txBody>
      </p:sp>
      <p:sp>
        <p:nvSpPr>
          <p:cNvPr id="6" name="内容占位符 5">
            <a:extLst>
              <a:ext uri="{FF2B5EF4-FFF2-40B4-BE49-F238E27FC236}">
                <a16:creationId xmlns:a16="http://schemas.microsoft.com/office/drawing/2014/main" id="{136A330A-CD4B-47C3-A12B-21B5ABECB724}"/>
              </a:ext>
            </a:extLst>
          </p:cNvPr>
          <p:cNvSpPr>
            <a:spLocks noGrp="1"/>
          </p:cNvSpPr>
          <p:nvPr>
            <p:ph idx="1"/>
          </p:nvPr>
        </p:nvSpPr>
        <p:spPr>
          <a:xfrm>
            <a:off x="639485" y="1098150"/>
            <a:ext cx="3008243" cy="5211171"/>
          </a:xfrm>
        </p:spPr>
        <p:txBody>
          <a:bodyPr>
            <a:normAutofit lnSpcReduction="10000"/>
          </a:bodyPr>
          <a:lstStyle/>
          <a:p>
            <a:pPr marL="0" indent="0">
              <a:buNone/>
            </a:pPr>
            <a:r>
              <a:rPr lang="en-US" altLang="zh-CN" dirty="0"/>
              <a:t>move R0,1   #</a:t>
            </a:r>
            <a:r>
              <a:rPr lang="zh-CN" altLang="zh-CN" dirty="0"/>
              <a:t>第一个数</a:t>
            </a:r>
          </a:p>
          <a:p>
            <a:pPr marL="0" indent="0">
              <a:buNone/>
            </a:pPr>
            <a:r>
              <a:rPr lang="en-US" altLang="zh-CN" dirty="0"/>
              <a:t>_pause</a:t>
            </a:r>
            <a:endParaRPr lang="zh-CN" altLang="zh-CN" dirty="0"/>
          </a:p>
          <a:p>
            <a:pPr marL="0" indent="0">
              <a:buNone/>
            </a:pPr>
            <a:r>
              <a:rPr lang="en-US" altLang="zh-CN" dirty="0"/>
              <a:t>move R1,0   #</a:t>
            </a:r>
            <a:r>
              <a:rPr lang="zh-CN" altLang="zh-CN" dirty="0"/>
              <a:t>存结果</a:t>
            </a:r>
          </a:p>
          <a:p>
            <a:pPr marL="0" indent="0">
              <a:buNone/>
            </a:pPr>
            <a:r>
              <a:rPr lang="en-US" altLang="zh-CN" dirty="0"/>
              <a:t>_pause</a:t>
            </a:r>
            <a:endParaRPr lang="zh-CN" altLang="zh-CN" dirty="0"/>
          </a:p>
          <a:p>
            <a:pPr marL="0" indent="0">
              <a:buNone/>
            </a:pPr>
            <a:r>
              <a:rPr lang="en-US" altLang="zh-CN" dirty="0"/>
              <a:t>L0:</a:t>
            </a:r>
            <a:endParaRPr lang="zh-CN" altLang="zh-CN" dirty="0"/>
          </a:p>
          <a:p>
            <a:pPr marL="0" indent="0">
              <a:buNone/>
            </a:pPr>
            <a:r>
              <a:rPr lang="en-US" altLang="zh-CN" dirty="0" err="1"/>
              <a:t>sle</a:t>
            </a:r>
            <a:r>
              <a:rPr lang="en-US" altLang="zh-CN" dirty="0"/>
              <a:t> R2,R0,10   #</a:t>
            </a:r>
            <a:r>
              <a:rPr lang="zh-CN" altLang="zh-CN" dirty="0"/>
              <a:t>循环终止条件</a:t>
            </a:r>
          </a:p>
          <a:p>
            <a:pPr marL="0" indent="0">
              <a:buNone/>
            </a:pPr>
            <a:r>
              <a:rPr lang="en-US" altLang="zh-CN" dirty="0"/>
              <a:t>_pause</a:t>
            </a:r>
            <a:endParaRPr lang="zh-CN" altLang="zh-CN" dirty="0"/>
          </a:p>
          <a:p>
            <a:pPr marL="0" indent="0">
              <a:buNone/>
            </a:pPr>
            <a:endParaRPr lang="zh-CN" altLang="en-US" dirty="0"/>
          </a:p>
        </p:txBody>
      </p:sp>
      <p:sp>
        <p:nvSpPr>
          <p:cNvPr id="7" name="内容占位符 5">
            <a:extLst>
              <a:ext uri="{FF2B5EF4-FFF2-40B4-BE49-F238E27FC236}">
                <a16:creationId xmlns:a16="http://schemas.microsoft.com/office/drawing/2014/main" id="{B11506DF-0F34-4CCA-AE54-190FA2BFB99C}"/>
              </a:ext>
            </a:extLst>
          </p:cNvPr>
          <p:cNvSpPr txBox="1">
            <a:spLocks/>
          </p:cNvSpPr>
          <p:nvPr/>
        </p:nvSpPr>
        <p:spPr>
          <a:xfrm>
            <a:off x="4043398" y="1098149"/>
            <a:ext cx="3672518" cy="5211171"/>
          </a:xfrm>
          <a:prstGeom prst="rect">
            <a:avLst/>
          </a:prstGeom>
        </p:spPr>
        <p:txBody>
          <a:bodyPr vert="horz" lIns="91440" tIns="45720" rIns="91440" bIns="45720" rtlCol="0">
            <a:normAutofit lnSpcReduction="10000"/>
          </a:bodyPr>
          <a:lstStyle>
            <a:lvl1pPr marL="514350" indent="-514350" algn="l" defTabSz="914400" rtl="0" eaLnBrk="1" latinLnBrk="0" hangingPunct="1">
              <a:lnSpc>
                <a:spcPct val="150000"/>
              </a:lnSpc>
              <a:spcBef>
                <a:spcPct val="20000"/>
              </a:spcBef>
              <a:buFont typeface="+mj-lt"/>
              <a:buAutoNum type="arabicPeriod"/>
              <a:defRPr sz="2400" kern="1200" baseline="0">
                <a:solidFill>
                  <a:schemeClr val="tx1"/>
                </a:solidFill>
                <a:latin typeface="Times New Roman" panose="02020603050405020304" pitchFamily="18" charset="0"/>
                <a:ea typeface="+mn-ea"/>
                <a:cs typeface="+mn-cs"/>
              </a:defRPr>
            </a:lvl1pPr>
            <a:lvl2pPr marL="742950" indent="0" algn="l" defTabSz="914400" rtl="0" eaLnBrk="1" latinLnBrk="0" hangingPunct="1">
              <a:spcBef>
                <a:spcPct val="20000"/>
              </a:spcBef>
              <a:buFontTx/>
              <a:buNone/>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dirty="0" err="1"/>
              <a:t>beqz</a:t>
            </a:r>
            <a:r>
              <a:rPr lang="en-US" altLang="zh-CN" dirty="0"/>
              <a:t> R2,L1     #if R2&gt;=10</a:t>
            </a:r>
            <a:r>
              <a:rPr lang="zh-CN" altLang="zh-CN" dirty="0"/>
              <a:t>，跳转到</a:t>
            </a:r>
            <a:r>
              <a:rPr lang="en-US" altLang="zh-CN" dirty="0"/>
              <a:t>L1</a:t>
            </a:r>
            <a:endParaRPr lang="zh-CN" altLang="zh-CN" dirty="0"/>
          </a:p>
          <a:p>
            <a:pPr marL="0" indent="0">
              <a:buNone/>
            </a:pPr>
            <a:r>
              <a:rPr lang="en-US" altLang="zh-CN" dirty="0"/>
              <a:t>add R1,R1,R0</a:t>
            </a:r>
            <a:endParaRPr lang="zh-CN" altLang="zh-CN" dirty="0"/>
          </a:p>
          <a:p>
            <a:pPr marL="0" indent="0">
              <a:buNone/>
            </a:pPr>
            <a:r>
              <a:rPr lang="en-US" altLang="zh-CN" dirty="0"/>
              <a:t>_pause</a:t>
            </a:r>
            <a:endParaRPr lang="zh-CN" altLang="zh-CN" dirty="0"/>
          </a:p>
          <a:p>
            <a:pPr marL="0" indent="0">
              <a:buNone/>
            </a:pPr>
            <a:r>
              <a:rPr lang="en-US" altLang="zh-CN" dirty="0"/>
              <a:t>add R0,R0,1</a:t>
            </a:r>
            <a:endParaRPr lang="zh-CN" altLang="zh-CN" dirty="0"/>
          </a:p>
          <a:p>
            <a:pPr marL="0" indent="0">
              <a:buNone/>
            </a:pPr>
            <a:r>
              <a:rPr lang="en-US" altLang="zh-CN" dirty="0" err="1"/>
              <a:t>goto</a:t>
            </a:r>
            <a:r>
              <a:rPr lang="en-US" altLang="zh-CN" dirty="0"/>
              <a:t> L0   #</a:t>
            </a:r>
            <a:r>
              <a:rPr lang="zh-CN" altLang="zh-CN" dirty="0"/>
              <a:t>跳到</a:t>
            </a:r>
            <a:r>
              <a:rPr lang="en-US" altLang="zh-CN" dirty="0"/>
              <a:t>L0</a:t>
            </a:r>
            <a:r>
              <a:rPr lang="zh-CN" altLang="zh-CN" dirty="0"/>
              <a:t>循环执行</a:t>
            </a:r>
          </a:p>
          <a:p>
            <a:pPr marL="0" indent="0">
              <a:buNone/>
            </a:pPr>
            <a:r>
              <a:rPr lang="en-US" altLang="zh-CN" dirty="0"/>
              <a:t>L1:</a:t>
            </a:r>
            <a:endParaRPr lang="zh-CN" altLang="zh-CN" dirty="0"/>
          </a:p>
          <a:p>
            <a:pPr marL="0" indent="0">
              <a:buNone/>
            </a:pPr>
            <a:r>
              <a:rPr lang="en-US" altLang="zh-CN" dirty="0"/>
              <a:t>_</a:t>
            </a:r>
            <a:r>
              <a:rPr lang="en-US" altLang="zh-CN" dirty="0" err="1"/>
              <a:t>pr</a:t>
            </a:r>
            <a:r>
              <a:rPr lang="en-US" altLang="zh-CN" dirty="0"/>
              <a:t> R1</a:t>
            </a: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50000"/>
              </a:lnSpc>
              <a:spcBef>
                <a:spcPct val="20000"/>
              </a:spcBef>
              <a:spcAft>
                <a:spcPts val="0"/>
              </a:spcAft>
              <a:buClrTx/>
              <a:buSzTx/>
              <a:buFont typeface="+mj-lt"/>
              <a:buNone/>
              <a:tabLst/>
              <a:defRPr/>
            </a:pP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8" name="内容占位符 5">
            <a:extLst>
              <a:ext uri="{FF2B5EF4-FFF2-40B4-BE49-F238E27FC236}">
                <a16:creationId xmlns:a16="http://schemas.microsoft.com/office/drawing/2014/main" id="{5A641181-2554-4FB2-A8FA-104AC5838C0C}"/>
              </a:ext>
            </a:extLst>
          </p:cNvPr>
          <p:cNvSpPr txBox="1">
            <a:spLocks/>
          </p:cNvSpPr>
          <p:nvPr/>
        </p:nvSpPr>
        <p:spPr>
          <a:xfrm>
            <a:off x="8244613" y="1098149"/>
            <a:ext cx="3672518" cy="5211171"/>
          </a:xfrm>
          <a:prstGeom prst="rect">
            <a:avLst/>
          </a:prstGeom>
        </p:spPr>
        <p:txBody>
          <a:bodyPr vert="horz" lIns="91440" tIns="45720" rIns="91440" bIns="45720" rtlCol="0">
            <a:normAutofit/>
          </a:bodyPr>
          <a:lstStyle>
            <a:lvl1pPr marL="514350" indent="-514350" algn="l" defTabSz="914400" rtl="0" eaLnBrk="1" latinLnBrk="0" hangingPunct="1">
              <a:lnSpc>
                <a:spcPct val="150000"/>
              </a:lnSpc>
              <a:spcBef>
                <a:spcPct val="20000"/>
              </a:spcBef>
              <a:buFont typeface="+mj-lt"/>
              <a:buAutoNum type="arabicPeriod"/>
              <a:defRPr sz="2400" kern="1200" baseline="0">
                <a:solidFill>
                  <a:schemeClr val="tx1"/>
                </a:solidFill>
                <a:latin typeface="Times New Roman" panose="02020603050405020304" pitchFamily="18" charset="0"/>
                <a:ea typeface="+mn-ea"/>
                <a:cs typeface="+mn-cs"/>
              </a:defRPr>
            </a:lvl1pPr>
            <a:lvl2pPr marL="742950" indent="0" algn="l" defTabSz="914400" rtl="0" eaLnBrk="1" latinLnBrk="0" hangingPunct="1">
              <a:spcBef>
                <a:spcPct val="20000"/>
              </a:spcBef>
              <a:buFontTx/>
              <a:buNone/>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buNone/>
            </a:pPr>
            <a:r>
              <a:rPr lang="en-US" altLang="zh-CN" dirty="0">
                <a:solidFill>
                  <a:prstClr val="black"/>
                </a:solidFill>
              </a:rPr>
              <a:t>Python</a:t>
            </a:r>
            <a:r>
              <a:rPr lang="zh-CN" altLang="en-US" dirty="0">
                <a:solidFill>
                  <a:prstClr val="black"/>
                </a:solidFill>
              </a:rPr>
              <a:t>代码对比</a:t>
            </a:r>
            <a:endParaRPr lang="en-US" altLang="zh-CN" dirty="0">
              <a:solidFill>
                <a:prstClr val="black"/>
              </a:solidFill>
            </a:endParaRPr>
          </a:p>
          <a:p>
            <a:pPr marL="0" indent="0">
              <a:buNone/>
            </a:pPr>
            <a:r>
              <a:rPr lang="en-US" altLang="zh-CN" dirty="0"/>
              <a:t>s = 0</a:t>
            </a:r>
            <a:endParaRPr lang="zh-CN" altLang="zh-CN" dirty="0"/>
          </a:p>
          <a:p>
            <a:pPr marL="0" indent="0">
              <a:buNone/>
            </a:pPr>
            <a:r>
              <a:rPr lang="en-US" altLang="zh-CN" dirty="0"/>
              <a:t>for </a:t>
            </a:r>
            <a:r>
              <a:rPr lang="en-US" altLang="zh-CN" dirty="0" err="1"/>
              <a:t>i</a:t>
            </a:r>
            <a:r>
              <a:rPr lang="en-US" altLang="zh-CN" dirty="0"/>
              <a:t> in range(1,11):</a:t>
            </a:r>
            <a:endParaRPr lang="zh-CN" altLang="zh-CN" dirty="0"/>
          </a:p>
          <a:p>
            <a:pPr marL="0" indent="0">
              <a:buNone/>
            </a:pPr>
            <a:r>
              <a:rPr lang="en-US" altLang="zh-CN" dirty="0"/>
              <a:t>    s = s + </a:t>
            </a:r>
            <a:r>
              <a:rPr lang="en-US" altLang="zh-CN" dirty="0" err="1"/>
              <a:t>i</a:t>
            </a:r>
            <a:endParaRPr lang="zh-CN" altLang="zh-CN" dirty="0"/>
          </a:p>
          <a:p>
            <a:pPr marL="0" indent="0">
              <a:buNone/>
            </a:pPr>
            <a:r>
              <a:rPr lang="en-US" altLang="zh-CN" dirty="0"/>
              <a:t>print(s)</a:t>
            </a: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50000"/>
              </a:lnSpc>
              <a:spcBef>
                <a:spcPct val="20000"/>
              </a:spcBef>
              <a:spcAft>
                <a:spcPts val="0"/>
              </a:spcAft>
              <a:buClrTx/>
              <a:buSzTx/>
              <a:buFont typeface="+mj-lt"/>
              <a:buNone/>
              <a:tabLst/>
              <a:defRPr/>
            </a:pP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9" name="矩形 8">
            <a:extLst>
              <a:ext uri="{FF2B5EF4-FFF2-40B4-BE49-F238E27FC236}">
                <a16:creationId xmlns:a16="http://schemas.microsoft.com/office/drawing/2014/main" id="{BD224BE9-9B93-4348-A7D4-7563DF7B030C}"/>
              </a:ext>
            </a:extLst>
          </p:cNvPr>
          <p:cNvSpPr/>
          <p:nvPr/>
        </p:nvSpPr>
        <p:spPr>
          <a:xfrm>
            <a:off x="282985" y="264931"/>
            <a:ext cx="5816016" cy="646331"/>
          </a:xfrm>
          <a:prstGeom prst="rect">
            <a:avLst/>
          </a:prstGeom>
        </p:spPr>
        <p:txBody>
          <a:bodyPr wrap="none">
            <a:spAutoFit/>
          </a:bodyPr>
          <a:lstStyle/>
          <a:p>
            <a:pPr lvl="0">
              <a:lnSpc>
                <a:spcPct val="150000"/>
              </a:lnSpc>
              <a:spcBef>
                <a:spcPct val="20000"/>
              </a:spcBef>
            </a:pPr>
            <a:r>
              <a:rPr kumimoji="0" lang="zh-CN" altLang="en-US" sz="2400" b="0"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示例：</a:t>
            </a:r>
            <a:r>
              <a:rPr lang="en-US" altLang="zh-CN" sz="2400" dirty="0">
                <a:solidFill>
                  <a:srgbClr val="C00000"/>
                </a:solidFill>
                <a:latin typeface="Times New Roman" panose="02020603050405020304" pitchFamily="18" charset="0"/>
              </a:rPr>
              <a:t>for</a:t>
            </a:r>
            <a:r>
              <a:rPr lang="zh-CN" altLang="en-US" sz="2400" dirty="0">
                <a:solidFill>
                  <a:srgbClr val="C00000"/>
                </a:solidFill>
                <a:latin typeface="Times New Roman" panose="02020603050405020304" pitchFamily="18" charset="0"/>
              </a:rPr>
              <a:t>循环求</a:t>
            </a:r>
            <a:r>
              <a:rPr lang="en-US" altLang="zh-CN" sz="2400" dirty="0">
                <a:solidFill>
                  <a:srgbClr val="C00000"/>
                </a:solidFill>
                <a:latin typeface="Times New Roman" panose="02020603050405020304" pitchFamily="18" charset="0"/>
              </a:rPr>
              <a:t>1+2+…+10</a:t>
            </a:r>
            <a:r>
              <a:rPr lang="zh-CN" altLang="en-US" sz="2400" dirty="0">
                <a:solidFill>
                  <a:srgbClr val="C00000"/>
                </a:solidFill>
                <a:latin typeface="Times New Roman" panose="02020603050405020304" pitchFamily="18" charset="0"/>
              </a:rPr>
              <a:t>（加入</a:t>
            </a:r>
            <a:r>
              <a:rPr lang="en-US" altLang="zh-CN" sz="2400" dirty="0">
                <a:solidFill>
                  <a:srgbClr val="C00000"/>
                </a:solidFill>
                <a:latin typeface="Times New Roman" panose="02020603050405020304" pitchFamily="18" charset="0"/>
              </a:rPr>
              <a:t>debug</a:t>
            </a:r>
            <a:r>
              <a:rPr lang="zh-CN" altLang="en-US" sz="2400" dirty="0">
                <a:solidFill>
                  <a:srgbClr val="C00000"/>
                </a:solidFill>
                <a:latin typeface="Times New Roman" panose="02020603050405020304" pitchFamily="18" charset="0"/>
              </a:rPr>
              <a:t>）</a:t>
            </a:r>
            <a:endParaRPr kumimoji="0" lang="en-US" altLang="zh-CN" sz="24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endParaRPr>
          </a:p>
        </p:txBody>
      </p:sp>
      <p:cxnSp>
        <p:nvCxnSpPr>
          <p:cNvPr id="10" name="直接连接符 9">
            <a:extLst>
              <a:ext uri="{FF2B5EF4-FFF2-40B4-BE49-F238E27FC236}">
                <a16:creationId xmlns:a16="http://schemas.microsoft.com/office/drawing/2014/main" id="{F53FCCCD-18DE-4EC0-BE7C-E280E309426B}"/>
              </a:ext>
            </a:extLst>
          </p:cNvPr>
          <p:cNvCxnSpPr>
            <a:cxnSpLocks/>
          </p:cNvCxnSpPr>
          <p:nvPr/>
        </p:nvCxnSpPr>
        <p:spPr>
          <a:xfrm>
            <a:off x="3829878" y="1245704"/>
            <a:ext cx="0" cy="5287618"/>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a:extLst>
              <a:ext uri="{FF2B5EF4-FFF2-40B4-BE49-F238E27FC236}">
                <a16:creationId xmlns:a16="http://schemas.microsoft.com/office/drawing/2014/main" id="{3FE9DFF4-7B96-4C25-9412-A212F68EBA63}"/>
              </a:ext>
            </a:extLst>
          </p:cNvPr>
          <p:cNvCxnSpPr>
            <a:cxnSpLocks/>
          </p:cNvCxnSpPr>
          <p:nvPr/>
        </p:nvCxnSpPr>
        <p:spPr>
          <a:xfrm>
            <a:off x="7762298" y="1245704"/>
            <a:ext cx="0" cy="528761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7324526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69</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825500" y="723901"/>
            <a:ext cx="10359065" cy="5402264"/>
          </a:xfrm>
        </p:spPr>
        <p:txBody>
          <a:bodyPr>
            <a:normAutofit lnSpcReduction="10000"/>
          </a:bodyPr>
          <a:lstStyle/>
          <a:p>
            <a:pPr marL="0" indent="0">
              <a:buNone/>
            </a:pPr>
            <a:r>
              <a:rPr lang="zh-CN" altLang="en-US" dirty="0">
                <a:solidFill>
                  <a:srgbClr val="C00000"/>
                </a:solidFill>
              </a:rPr>
              <a:t>两个示例均可在</a:t>
            </a:r>
            <a:r>
              <a:rPr lang="en-US" altLang="zh-CN" dirty="0">
                <a:solidFill>
                  <a:srgbClr val="C00000"/>
                </a:solidFill>
              </a:rPr>
              <a:t>normal</a:t>
            </a:r>
            <a:r>
              <a:rPr lang="zh-CN" altLang="en-US" dirty="0">
                <a:solidFill>
                  <a:srgbClr val="C00000"/>
                </a:solidFill>
              </a:rPr>
              <a:t>模式下运行，且得到的值是一样的。它们是对</a:t>
            </a:r>
            <a:r>
              <a:rPr lang="en-US" altLang="zh-CN" dirty="0">
                <a:solidFill>
                  <a:srgbClr val="C00000"/>
                </a:solidFill>
              </a:rPr>
              <a:t>1+2+…+10</a:t>
            </a:r>
            <a:r>
              <a:rPr lang="zh-CN" altLang="en-US" dirty="0">
                <a:solidFill>
                  <a:srgbClr val="C00000"/>
                </a:solidFill>
              </a:rPr>
              <a:t>进行计算。该示例第一次函数调用执行过程如</a:t>
            </a:r>
            <a:r>
              <a:rPr lang="zh-CN" altLang="en-US" sz="2800" dirty="0" smtClean="0">
                <a:solidFill>
                  <a:srgbClr val="C00000"/>
                </a:solidFill>
              </a:rPr>
              <a:t>：</a:t>
            </a:r>
            <a:endParaRPr lang="zh-CN" altLang="zh-CN" sz="2800" dirty="0" smtClean="0">
              <a:solidFill>
                <a:srgbClr val="C00000"/>
              </a:solidFill>
            </a:endParaRPr>
          </a:p>
          <a:p>
            <a:pPr marL="0" indent="0">
              <a:buNone/>
            </a:pPr>
            <a:r>
              <a:rPr lang="en-US" altLang="zh-CN" dirty="0" smtClean="0">
                <a:sym typeface="宋体" panose="02010600030101010101" pitchFamily="2" charset="-122"/>
              </a:rPr>
              <a:t>(1) </a:t>
            </a:r>
            <a:r>
              <a:rPr lang="zh-CN" altLang="zh-CN" dirty="0" smtClean="0"/>
              <a:t>首先</a:t>
            </a:r>
            <a:r>
              <a:rPr lang="zh-CN" altLang="zh-CN" dirty="0"/>
              <a:t>使用指令“</a:t>
            </a:r>
            <a:r>
              <a:rPr lang="en-US" altLang="zh-CN" dirty="0"/>
              <a:t>move R0,1</a:t>
            </a:r>
            <a:r>
              <a:rPr lang="zh-CN" altLang="zh-CN" dirty="0"/>
              <a:t>”将第一个数赋值给寄存器</a:t>
            </a:r>
            <a:r>
              <a:rPr lang="en-US" altLang="zh-CN" dirty="0"/>
              <a:t>R0</a:t>
            </a:r>
            <a:r>
              <a:rPr lang="zh-CN" altLang="zh-CN" dirty="0"/>
              <a:t>；使用指令“</a:t>
            </a:r>
            <a:r>
              <a:rPr lang="en-US" altLang="zh-CN" dirty="0"/>
              <a:t>move R1,0</a:t>
            </a:r>
            <a:r>
              <a:rPr lang="zh-CN" altLang="zh-CN" dirty="0"/>
              <a:t>”对寄存器</a:t>
            </a:r>
            <a:r>
              <a:rPr lang="en-US" altLang="zh-CN" dirty="0"/>
              <a:t>R1</a:t>
            </a:r>
            <a:r>
              <a:rPr lang="zh-CN" altLang="zh-CN" dirty="0"/>
              <a:t>进行赋值，用来存结果，初始值为</a:t>
            </a:r>
            <a:r>
              <a:rPr lang="en-US" altLang="zh-CN" dirty="0"/>
              <a:t>0</a:t>
            </a:r>
            <a:r>
              <a:rPr lang="zh-CN" altLang="zh-CN" dirty="0"/>
              <a:t>。</a:t>
            </a:r>
          </a:p>
          <a:p>
            <a:pPr marL="0" indent="0">
              <a:buNone/>
            </a:pPr>
            <a:r>
              <a:rPr lang="en-US" altLang="zh-CN" dirty="0" smtClean="0"/>
              <a:t>(2) </a:t>
            </a:r>
            <a:r>
              <a:rPr lang="zh-CN" altLang="zh-CN" dirty="0" smtClean="0"/>
              <a:t>在</a:t>
            </a:r>
            <a:r>
              <a:rPr lang="zh-CN" altLang="zh-CN" dirty="0"/>
              <a:t>每次开始计算的时候，要先判断计算是否</a:t>
            </a:r>
            <a:r>
              <a:rPr lang="zh-CN" altLang="zh-CN" dirty="0" smtClean="0"/>
              <a:t>结束</a:t>
            </a:r>
            <a:r>
              <a:rPr lang="zh-CN" altLang="en-US" dirty="0" smtClean="0"/>
              <a:t>。</a:t>
            </a:r>
            <a:endParaRPr lang="en-US" altLang="zh-CN" dirty="0" smtClean="0"/>
          </a:p>
          <a:p>
            <a:pPr marL="342900" indent="-342900">
              <a:buFont typeface="Wingdings" panose="05000000000000000000" pitchFamily="2" charset="2"/>
              <a:buChar char="Ø"/>
            </a:pPr>
            <a:r>
              <a:rPr lang="zh-CN" altLang="zh-CN" dirty="0" smtClean="0"/>
              <a:t>使用</a:t>
            </a:r>
            <a:r>
              <a:rPr lang="zh-CN" altLang="zh-CN" dirty="0"/>
              <a:t>指令“</a:t>
            </a:r>
            <a:r>
              <a:rPr lang="en-US" altLang="zh-CN" dirty="0" err="1"/>
              <a:t>sle</a:t>
            </a:r>
            <a:r>
              <a:rPr lang="en-US" altLang="zh-CN" dirty="0"/>
              <a:t> R2,R0,10</a:t>
            </a:r>
            <a:r>
              <a:rPr lang="zh-CN" altLang="zh-CN" dirty="0"/>
              <a:t>”进行判断，如果</a:t>
            </a:r>
            <a:r>
              <a:rPr lang="en-US" altLang="zh-CN" dirty="0"/>
              <a:t>R0</a:t>
            </a:r>
            <a:r>
              <a:rPr lang="zh-CN" altLang="zh-CN" dirty="0"/>
              <a:t>中的数值小于</a:t>
            </a:r>
            <a:r>
              <a:rPr lang="en-US" altLang="zh-CN" dirty="0"/>
              <a:t>10</a:t>
            </a:r>
            <a:r>
              <a:rPr lang="zh-CN" altLang="zh-CN" dirty="0"/>
              <a:t>，则将</a:t>
            </a:r>
            <a:r>
              <a:rPr lang="en-US" altLang="zh-CN" dirty="0"/>
              <a:t>R2</a:t>
            </a:r>
            <a:r>
              <a:rPr lang="zh-CN" altLang="zh-CN" dirty="0"/>
              <a:t>的值赋为</a:t>
            </a:r>
            <a:r>
              <a:rPr lang="en-US" altLang="zh-CN" dirty="0"/>
              <a:t>1</a:t>
            </a:r>
            <a:r>
              <a:rPr lang="zh-CN" altLang="zh-CN" dirty="0"/>
              <a:t>，否则赋为</a:t>
            </a:r>
            <a:r>
              <a:rPr lang="en-US" altLang="zh-CN" dirty="0"/>
              <a:t>0</a:t>
            </a:r>
            <a:r>
              <a:rPr lang="zh-CN" altLang="zh-CN" dirty="0" smtClean="0"/>
              <a:t>。</a:t>
            </a:r>
            <a:endParaRPr lang="en-US" altLang="zh-CN" dirty="0" smtClean="0"/>
          </a:p>
          <a:p>
            <a:pPr marL="342900" indent="-342900">
              <a:buFont typeface="Wingdings" panose="05000000000000000000" pitchFamily="2" charset="2"/>
              <a:buChar char="Ø"/>
            </a:pPr>
            <a:r>
              <a:rPr lang="zh-CN" altLang="zh-CN" dirty="0" smtClean="0"/>
              <a:t>因为</a:t>
            </a:r>
            <a:r>
              <a:rPr lang="zh-CN" altLang="zh-CN" dirty="0"/>
              <a:t>是从</a:t>
            </a:r>
            <a:r>
              <a:rPr lang="en-US" altLang="zh-CN" dirty="0"/>
              <a:t>1</a:t>
            </a:r>
            <a:r>
              <a:rPr lang="zh-CN" altLang="zh-CN" dirty="0"/>
              <a:t>加到</a:t>
            </a:r>
            <a:r>
              <a:rPr lang="en-US" altLang="zh-CN" dirty="0"/>
              <a:t>10</a:t>
            </a:r>
            <a:r>
              <a:rPr lang="zh-CN" altLang="zh-CN" dirty="0"/>
              <a:t>，所以需要</a:t>
            </a:r>
            <a:r>
              <a:rPr lang="en-US" altLang="zh-CN" dirty="0"/>
              <a:t>R0</a:t>
            </a:r>
            <a:r>
              <a:rPr lang="zh-CN" altLang="zh-CN" dirty="0"/>
              <a:t>大于</a:t>
            </a:r>
            <a:r>
              <a:rPr lang="en-US" altLang="zh-CN" dirty="0"/>
              <a:t>10</a:t>
            </a:r>
            <a:r>
              <a:rPr lang="zh-CN" altLang="zh-CN" dirty="0"/>
              <a:t>之后，计算结束，故将用寄存器</a:t>
            </a:r>
            <a:r>
              <a:rPr lang="en-US" altLang="zh-CN" dirty="0"/>
              <a:t>R0</a:t>
            </a:r>
            <a:r>
              <a:rPr lang="zh-CN" altLang="zh-CN" dirty="0"/>
              <a:t>与</a:t>
            </a:r>
            <a:r>
              <a:rPr lang="en-US" altLang="zh-CN" dirty="0"/>
              <a:t>10</a:t>
            </a:r>
            <a:r>
              <a:rPr lang="zh-CN" altLang="zh-CN" dirty="0"/>
              <a:t>进行小于等于判断。</a:t>
            </a:r>
            <a:endParaRPr lang="zh-CN" altLang="zh-CN" sz="2600" dirty="0"/>
          </a:p>
        </p:txBody>
      </p:sp>
    </p:spTree>
    <p:extLst>
      <p:ext uri="{BB962C8B-B14F-4D97-AF65-F5344CB8AC3E}">
        <p14:creationId xmlns:p14="http://schemas.microsoft.com/office/powerpoint/2010/main" val="29898064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7</a:t>
            </a:fld>
            <a:endParaRPr lang="zh-CN" altLang="en-US"/>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862046" y="1076751"/>
            <a:ext cx="4446455" cy="4713387"/>
          </a:xfrm>
        </p:spPr>
        <p:txBody>
          <a:bodyPr>
            <a:noAutofit/>
          </a:bodyPr>
          <a:lstStyle/>
          <a:p>
            <a:pPr marL="342900" indent="-342900">
              <a:buFont typeface="Wingdings" panose="05000000000000000000" pitchFamily="2" charset="2"/>
              <a:buChar char="Ø"/>
            </a:pPr>
            <a:r>
              <a:rPr lang="zh-CN" altLang="zh-CN" dirty="0" smtClean="0"/>
              <a:t>在图</a:t>
            </a:r>
            <a:r>
              <a:rPr lang="en-US" altLang="zh-CN" dirty="0" smtClean="0"/>
              <a:t>2</a:t>
            </a:r>
            <a:r>
              <a:rPr lang="zh-CN" altLang="zh-CN" dirty="0" smtClean="0"/>
              <a:t>的</a:t>
            </a:r>
            <a:r>
              <a:rPr lang="zh-CN" altLang="zh-CN" dirty="0"/>
              <a:t>菜单栏中看到</a:t>
            </a:r>
            <a:r>
              <a:rPr lang="en-US" altLang="zh-CN" dirty="0"/>
              <a:t>“Run</a:t>
            </a:r>
            <a:r>
              <a:rPr lang="zh-CN" altLang="zh-CN" dirty="0"/>
              <a:t>按钮</a:t>
            </a:r>
            <a:r>
              <a:rPr lang="en-US" altLang="zh-CN" dirty="0"/>
              <a:t>”</a:t>
            </a:r>
            <a:r>
              <a:rPr lang="zh-CN" altLang="zh-CN" dirty="0"/>
              <a:t>，点击它会看到</a:t>
            </a:r>
            <a:r>
              <a:rPr lang="en-US" altLang="zh-CN" dirty="0"/>
              <a:t>“Run Module F5”,</a:t>
            </a:r>
            <a:r>
              <a:rPr lang="zh-CN" altLang="zh-CN" dirty="0"/>
              <a:t>继续点击</a:t>
            </a:r>
            <a:r>
              <a:rPr lang="en-US" altLang="zh-CN" dirty="0"/>
              <a:t>“Run Module F5”</a:t>
            </a:r>
            <a:r>
              <a:rPr lang="zh-CN" altLang="zh-CN" dirty="0"/>
              <a:t>，同学会看到</a:t>
            </a:r>
            <a:r>
              <a:rPr lang="zh-CN" altLang="zh-CN" dirty="0" smtClean="0"/>
              <a:t>图</a:t>
            </a:r>
            <a:r>
              <a:rPr lang="en-US" altLang="zh-CN" dirty="0" smtClean="0"/>
              <a:t>3</a:t>
            </a:r>
            <a:r>
              <a:rPr lang="zh-CN" altLang="zh-CN" dirty="0" smtClean="0"/>
              <a:t>所</a:t>
            </a:r>
            <a:r>
              <a:rPr lang="zh-CN" altLang="zh-CN" dirty="0"/>
              <a:t>示</a:t>
            </a:r>
            <a:r>
              <a:rPr lang="zh-CN" altLang="zh-CN" dirty="0" smtClean="0"/>
              <a:t>内容，</a:t>
            </a:r>
            <a:r>
              <a:rPr lang="zh-CN" altLang="zh-CN" dirty="0"/>
              <a:t>此时表示</a:t>
            </a:r>
            <a:r>
              <a:rPr lang="en-US" altLang="zh-CN" dirty="0"/>
              <a:t>SEAL</a:t>
            </a:r>
            <a:r>
              <a:rPr lang="zh-CN" altLang="zh-CN" dirty="0"/>
              <a:t>模拟器已经成功启动。</a:t>
            </a:r>
          </a:p>
        </p:txBody>
      </p:sp>
      <p:sp>
        <p:nvSpPr>
          <p:cNvPr id="8" name="文本框 7"/>
          <p:cNvSpPr txBox="1"/>
          <p:nvPr/>
        </p:nvSpPr>
        <p:spPr>
          <a:xfrm>
            <a:off x="7145966" y="5662990"/>
            <a:ext cx="2933700" cy="646331"/>
          </a:xfrm>
          <a:prstGeom prst="rect">
            <a:avLst/>
          </a:prstGeom>
          <a:noFill/>
        </p:spPr>
        <p:txBody>
          <a:bodyPr wrap="square" rtlCol="0">
            <a:spAutoFit/>
          </a:bodyPr>
          <a:lstStyle/>
          <a:p>
            <a:pPr algn="ctr"/>
            <a:r>
              <a:rPr lang="zh-CN" altLang="zh-CN" dirty="0" smtClean="0">
                <a:latin typeface="Times New Roman" panose="02020603050405020304" pitchFamily="18" charset="0"/>
                <a:cs typeface="Times New Roman" panose="02020603050405020304" pitchFamily="18" charset="0"/>
              </a:rPr>
              <a:t>图</a:t>
            </a:r>
            <a:r>
              <a:rPr lang="en-US" altLang="zh-CN" dirty="0" smtClean="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rPr>
              <a:t>SEAL</a:t>
            </a:r>
            <a:r>
              <a:rPr lang="zh-CN" altLang="zh-CN" dirty="0">
                <a:latin typeface="Times New Roman" panose="02020603050405020304" pitchFamily="18" charset="0"/>
                <a:cs typeface="Times New Roman" panose="02020603050405020304" pitchFamily="18" charset="0"/>
              </a:rPr>
              <a:t>成</a:t>
            </a:r>
            <a:r>
              <a:rPr lang="zh-CN" altLang="zh-CN" dirty="0"/>
              <a:t>功启动</a:t>
            </a:r>
            <a:endParaRPr lang="zh-CN" altLang="zh-CN" dirty="0">
              <a:latin typeface="Times New Roman" panose="02020603050405020304" pitchFamily="18" charset="0"/>
              <a:cs typeface="Times New Roman" panose="02020603050405020304" pitchFamily="18" charset="0"/>
            </a:endParaRPr>
          </a:p>
          <a:p>
            <a:endParaRPr lang="zh-CN" altLang="en-US" dirty="0"/>
          </a:p>
        </p:txBody>
      </p:sp>
      <p:pic>
        <p:nvPicPr>
          <p:cNvPr id="9" name="图片 8"/>
          <p:cNvPicPr/>
          <p:nvPr/>
        </p:nvPicPr>
        <p:blipFill>
          <a:blip r:embed="rId2">
            <a:extLst>
              <a:ext uri="{28A0092B-C50C-407E-A947-70E740481C1C}">
                <a14:useLocalDpi xmlns:a14="http://schemas.microsoft.com/office/drawing/2010/main" val="0"/>
              </a:ext>
            </a:extLst>
          </a:blip>
          <a:stretch>
            <a:fillRect/>
          </a:stretch>
        </p:blipFill>
        <p:spPr>
          <a:xfrm>
            <a:off x="5308501" y="1076750"/>
            <a:ext cx="6096000" cy="4586239"/>
          </a:xfrm>
          <a:prstGeom prst="rect">
            <a:avLst/>
          </a:prstGeom>
        </p:spPr>
      </p:pic>
    </p:spTree>
    <p:extLst>
      <p:ext uri="{BB962C8B-B14F-4D97-AF65-F5344CB8AC3E}">
        <p14:creationId xmlns:p14="http://schemas.microsoft.com/office/powerpoint/2010/main" val="12166519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70</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825500" y="723901"/>
            <a:ext cx="10359065" cy="5402264"/>
          </a:xfrm>
        </p:spPr>
        <p:txBody>
          <a:bodyPr>
            <a:noAutofit/>
          </a:bodyPr>
          <a:lstStyle/>
          <a:p>
            <a:pPr marL="0" indent="0">
              <a:buNone/>
            </a:pPr>
            <a:r>
              <a:rPr lang="en-US" altLang="zh-CN" dirty="0" smtClean="0"/>
              <a:t>(3) </a:t>
            </a:r>
            <a:r>
              <a:rPr lang="zh-CN" altLang="zh-CN" dirty="0" smtClean="0"/>
              <a:t>使用</a:t>
            </a:r>
            <a:r>
              <a:rPr lang="zh-CN" altLang="zh-CN" dirty="0"/>
              <a:t>指令“</a:t>
            </a:r>
            <a:r>
              <a:rPr lang="en-US" altLang="zh-CN" dirty="0" err="1"/>
              <a:t>beqz</a:t>
            </a:r>
            <a:r>
              <a:rPr lang="en-US" altLang="zh-CN" dirty="0"/>
              <a:t> R2,L1</a:t>
            </a:r>
            <a:r>
              <a:rPr lang="zh-CN" altLang="zh-CN" dirty="0"/>
              <a:t>”对</a:t>
            </a:r>
            <a:r>
              <a:rPr lang="en-US" altLang="zh-CN" dirty="0"/>
              <a:t>R2</a:t>
            </a:r>
            <a:r>
              <a:rPr lang="zh-CN" altLang="zh-CN" dirty="0"/>
              <a:t>进行是否等于</a:t>
            </a:r>
            <a:r>
              <a:rPr lang="en-US" altLang="zh-CN" dirty="0"/>
              <a:t>0</a:t>
            </a:r>
            <a:r>
              <a:rPr lang="zh-CN" altLang="zh-CN" dirty="0"/>
              <a:t>判断，来确定是顺序执行还是跳转到</a:t>
            </a:r>
            <a:r>
              <a:rPr lang="en-US" altLang="zh-CN" dirty="0"/>
              <a:t>L1</a:t>
            </a:r>
            <a:r>
              <a:rPr lang="zh-CN" altLang="zh-CN" dirty="0"/>
              <a:t>标记的指令块处执行</a:t>
            </a:r>
            <a:r>
              <a:rPr lang="zh-CN" altLang="zh-CN" dirty="0" smtClean="0"/>
              <a:t>。</a:t>
            </a:r>
            <a:endParaRPr lang="en-US" altLang="zh-CN" dirty="0" smtClean="0"/>
          </a:p>
          <a:p>
            <a:pPr marL="342900" indent="-342900">
              <a:buFont typeface="Wingdings" panose="05000000000000000000" pitchFamily="2" charset="2"/>
              <a:buChar char="Ø"/>
            </a:pPr>
            <a:r>
              <a:rPr lang="zh-CN" altLang="zh-CN" dirty="0" smtClean="0"/>
              <a:t>如果</a:t>
            </a:r>
            <a:r>
              <a:rPr lang="en-US" altLang="zh-CN" dirty="0"/>
              <a:t>R2</a:t>
            </a:r>
            <a:r>
              <a:rPr lang="zh-CN" altLang="zh-CN" dirty="0"/>
              <a:t>的值为</a:t>
            </a:r>
            <a:r>
              <a:rPr lang="en-US" altLang="zh-CN" dirty="0"/>
              <a:t>1</a:t>
            </a:r>
            <a:r>
              <a:rPr lang="zh-CN" altLang="zh-CN" dirty="0"/>
              <a:t>（加法计算未完成），则顺序执行下一条指令</a:t>
            </a:r>
            <a:r>
              <a:rPr lang="zh-CN" altLang="zh-CN" dirty="0" smtClean="0"/>
              <a:t>；</a:t>
            </a:r>
            <a:endParaRPr lang="en-US" altLang="zh-CN" dirty="0" smtClean="0"/>
          </a:p>
          <a:p>
            <a:pPr marL="342900" indent="-342900">
              <a:buFont typeface="Wingdings" panose="05000000000000000000" pitchFamily="2" charset="2"/>
              <a:buChar char="Ø"/>
            </a:pPr>
            <a:r>
              <a:rPr lang="zh-CN" altLang="zh-CN" dirty="0" smtClean="0"/>
              <a:t>否则</a:t>
            </a:r>
            <a:r>
              <a:rPr lang="zh-CN" altLang="zh-CN" dirty="0"/>
              <a:t>（加法计算完成）跳转到</a:t>
            </a:r>
            <a:r>
              <a:rPr lang="en-US" altLang="zh-CN" dirty="0"/>
              <a:t>L1</a:t>
            </a:r>
            <a:r>
              <a:rPr lang="zh-CN" altLang="zh-CN" dirty="0"/>
              <a:t>标记的指令块，执行指令“</a:t>
            </a:r>
            <a:r>
              <a:rPr lang="en-US" altLang="zh-CN" dirty="0"/>
              <a:t>_</a:t>
            </a:r>
            <a:r>
              <a:rPr lang="en-US" altLang="zh-CN" dirty="0" err="1"/>
              <a:t>pr</a:t>
            </a:r>
            <a:r>
              <a:rPr lang="en-US" altLang="zh-CN" dirty="0"/>
              <a:t> R1</a:t>
            </a:r>
            <a:r>
              <a:rPr lang="zh-CN" altLang="zh-CN" dirty="0"/>
              <a:t>”将计算结果输出</a:t>
            </a:r>
            <a:r>
              <a:rPr lang="zh-CN" altLang="zh-CN" dirty="0" smtClean="0"/>
              <a:t>。</a:t>
            </a:r>
            <a:endParaRPr lang="en-US" altLang="zh-CN" dirty="0" smtClean="0"/>
          </a:p>
          <a:p>
            <a:pPr marL="342900" indent="-342900">
              <a:buFont typeface="Wingdings" panose="05000000000000000000" pitchFamily="2" charset="2"/>
              <a:buChar char="Ø"/>
            </a:pPr>
            <a:r>
              <a:rPr lang="zh-CN" altLang="zh-CN" dirty="0" smtClean="0"/>
              <a:t>在</a:t>
            </a:r>
            <a:r>
              <a:rPr lang="zh-CN" altLang="zh-CN" dirty="0"/>
              <a:t>前</a:t>
            </a:r>
            <a:r>
              <a:rPr lang="en-US" altLang="zh-CN" dirty="0"/>
              <a:t>10</a:t>
            </a:r>
            <a:r>
              <a:rPr lang="zh-CN" altLang="zh-CN" dirty="0"/>
              <a:t>次的比较中，均是顺序执行下一条指令的。</a:t>
            </a:r>
          </a:p>
          <a:p>
            <a:pPr marL="342900" indent="-342900">
              <a:buFont typeface="Wingdings" panose="05000000000000000000" pitchFamily="2" charset="2"/>
              <a:buChar char="Ø"/>
            </a:pPr>
            <a:endParaRPr lang="zh-CN" altLang="zh-CN" dirty="0"/>
          </a:p>
          <a:p>
            <a:pPr marL="0" indent="0">
              <a:buNone/>
            </a:pPr>
            <a:endParaRPr lang="zh-CN" altLang="zh-CN" dirty="0"/>
          </a:p>
        </p:txBody>
      </p:sp>
    </p:spTree>
    <p:extLst>
      <p:ext uri="{BB962C8B-B14F-4D97-AF65-F5344CB8AC3E}">
        <p14:creationId xmlns:p14="http://schemas.microsoft.com/office/powerpoint/2010/main" val="328793346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71</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825500" y="723901"/>
            <a:ext cx="10359065" cy="5402264"/>
          </a:xfrm>
        </p:spPr>
        <p:txBody>
          <a:bodyPr>
            <a:noAutofit/>
          </a:bodyPr>
          <a:lstStyle/>
          <a:p>
            <a:pPr marL="0" indent="0">
              <a:buNone/>
            </a:pPr>
            <a:r>
              <a:rPr lang="en-US" altLang="zh-CN" dirty="0" smtClean="0"/>
              <a:t>(4) </a:t>
            </a:r>
            <a:r>
              <a:rPr lang="zh-CN" altLang="zh-CN" dirty="0" smtClean="0"/>
              <a:t>在</a:t>
            </a:r>
            <a:r>
              <a:rPr lang="zh-CN" altLang="zh-CN" dirty="0"/>
              <a:t>第一次循环中，将是顺序执行指令“</a:t>
            </a:r>
            <a:r>
              <a:rPr lang="en-US" altLang="zh-CN" dirty="0"/>
              <a:t>add R1,R1,R0</a:t>
            </a:r>
            <a:r>
              <a:rPr lang="zh-CN" altLang="zh-CN" dirty="0"/>
              <a:t>”，将寄存器</a:t>
            </a:r>
            <a:r>
              <a:rPr lang="en-US" altLang="zh-CN" dirty="0"/>
              <a:t>R0</a:t>
            </a:r>
            <a:r>
              <a:rPr lang="zh-CN" altLang="zh-CN" dirty="0"/>
              <a:t>中的数与存储结果的寄存器</a:t>
            </a:r>
            <a:r>
              <a:rPr lang="en-US" altLang="zh-CN" dirty="0"/>
              <a:t>R1</a:t>
            </a:r>
            <a:r>
              <a:rPr lang="zh-CN" altLang="zh-CN" dirty="0"/>
              <a:t>中的数</a:t>
            </a:r>
            <a:r>
              <a:rPr lang="en-US" altLang="zh-CN" dirty="0"/>
              <a:t>0</a:t>
            </a:r>
            <a:r>
              <a:rPr lang="zh-CN" altLang="zh-CN" dirty="0"/>
              <a:t>进行求和，将求和的结果存回寄存器</a:t>
            </a:r>
            <a:r>
              <a:rPr lang="en-US" altLang="zh-CN" dirty="0"/>
              <a:t>R1</a:t>
            </a:r>
            <a:r>
              <a:rPr lang="zh-CN" altLang="zh-CN" dirty="0"/>
              <a:t>中。在计算一次加法之后，需要使用指令“</a:t>
            </a:r>
            <a:r>
              <a:rPr lang="en-US" altLang="zh-CN" dirty="0"/>
              <a:t>add R0,R0,1</a:t>
            </a:r>
            <a:r>
              <a:rPr lang="zh-CN" altLang="zh-CN" dirty="0"/>
              <a:t>”对计数的寄存器</a:t>
            </a:r>
            <a:r>
              <a:rPr lang="en-US" altLang="zh-CN" dirty="0"/>
              <a:t>R0</a:t>
            </a:r>
            <a:r>
              <a:rPr lang="zh-CN" altLang="zh-CN" dirty="0"/>
              <a:t>进行加</a:t>
            </a:r>
            <a:r>
              <a:rPr lang="en-US" altLang="zh-CN" dirty="0"/>
              <a:t>1</a:t>
            </a:r>
            <a:r>
              <a:rPr lang="zh-CN" altLang="zh-CN" dirty="0"/>
              <a:t>以便</a:t>
            </a:r>
            <a:r>
              <a:rPr lang="en-US" altLang="zh-CN" dirty="0"/>
              <a:t>R0</a:t>
            </a:r>
            <a:r>
              <a:rPr lang="zh-CN" altLang="zh-CN" dirty="0"/>
              <a:t>作为下一个数进行求和</a:t>
            </a:r>
            <a:r>
              <a:rPr lang="zh-CN" altLang="zh-CN" dirty="0" smtClean="0"/>
              <a:t>。</a:t>
            </a:r>
            <a:endParaRPr lang="en-US" altLang="zh-CN" dirty="0" smtClean="0"/>
          </a:p>
          <a:p>
            <a:pPr marL="0" indent="0">
              <a:buNone/>
            </a:pPr>
            <a:r>
              <a:rPr lang="en-US" altLang="zh-CN" dirty="0" smtClean="0"/>
              <a:t>(5) </a:t>
            </a:r>
            <a:r>
              <a:rPr lang="zh-CN" altLang="zh-CN" dirty="0" smtClean="0"/>
              <a:t>在</a:t>
            </a:r>
            <a:r>
              <a:rPr lang="zh-CN" altLang="zh-CN" dirty="0"/>
              <a:t>执行完一次加法所需要执行的一系列指令之后，要进行计算是否结束的判断，所以需要执行指令“</a:t>
            </a:r>
            <a:r>
              <a:rPr lang="en-US" altLang="zh-CN" dirty="0" err="1"/>
              <a:t>goto</a:t>
            </a:r>
            <a:r>
              <a:rPr lang="en-US" altLang="zh-CN" dirty="0"/>
              <a:t> L0</a:t>
            </a:r>
            <a:r>
              <a:rPr lang="zh-CN" altLang="zh-CN" dirty="0"/>
              <a:t>”，跳转到</a:t>
            </a:r>
            <a:r>
              <a:rPr lang="en-US" altLang="zh-CN" dirty="0"/>
              <a:t>L0</a:t>
            </a:r>
            <a:r>
              <a:rPr lang="zh-CN" altLang="zh-CN" dirty="0"/>
              <a:t>标记的指令块处进行判断，即执行</a:t>
            </a:r>
            <a:r>
              <a:rPr lang="zh-CN" altLang="zh-CN" dirty="0" smtClean="0"/>
              <a:t>步骤</a:t>
            </a:r>
            <a:r>
              <a:rPr lang="en-US" altLang="zh-CN" dirty="0" smtClean="0">
                <a:sym typeface="宋体" panose="02010600030101010101" pitchFamily="2" charset="-122"/>
              </a:rPr>
              <a:t>(2)</a:t>
            </a:r>
            <a:r>
              <a:rPr lang="zh-CN" altLang="zh-CN" dirty="0" smtClean="0"/>
              <a:t>。</a:t>
            </a:r>
            <a:endParaRPr lang="en-US" altLang="zh-CN" dirty="0" smtClean="0"/>
          </a:p>
          <a:p>
            <a:pPr marL="0" indent="0">
              <a:buNone/>
            </a:pPr>
            <a:r>
              <a:rPr lang="en-US" altLang="zh-CN" dirty="0" smtClean="0"/>
              <a:t>(6)</a:t>
            </a:r>
            <a:r>
              <a:rPr lang="zh-CN" altLang="zh-CN" dirty="0"/>
              <a:t>之后的加法重复</a:t>
            </a:r>
            <a:r>
              <a:rPr lang="zh-CN" altLang="zh-CN" dirty="0" smtClean="0"/>
              <a:t>执行</a:t>
            </a:r>
            <a:r>
              <a:rPr lang="en-US" altLang="zh-CN" dirty="0" smtClean="0">
                <a:sym typeface="宋体" panose="02010600030101010101" pitchFamily="2" charset="-122"/>
              </a:rPr>
              <a:t>(2)(3)(4)(5)</a:t>
            </a:r>
            <a:r>
              <a:rPr lang="zh-CN" altLang="zh-CN" dirty="0" smtClean="0"/>
              <a:t>步</a:t>
            </a:r>
            <a:r>
              <a:rPr lang="zh-CN" altLang="zh-CN" dirty="0"/>
              <a:t>，直至</a:t>
            </a:r>
            <a:r>
              <a:rPr lang="zh-CN" altLang="zh-CN" dirty="0" smtClean="0"/>
              <a:t>步骤</a:t>
            </a:r>
            <a:r>
              <a:rPr lang="en-US" altLang="zh-CN" dirty="0" smtClean="0">
                <a:sym typeface="宋体" panose="02010600030101010101" pitchFamily="2" charset="-122"/>
              </a:rPr>
              <a:t>(3)</a:t>
            </a:r>
            <a:r>
              <a:rPr lang="zh-CN" altLang="zh-CN" dirty="0" smtClean="0"/>
              <a:t>中</a:t>
            </a:r>
            <a:r>
              <a:rPr lang="zh-CN" altLang="zh-CN" dirty="0"/>
              <a:t>的寄存器</a:t>
            </a:r>
            <a:r>
              <a:rPr lang="en-US" altLang="zh-CN" dirty="0"/>
              <a:t>R2</a:t>
            </a:r>
            <a:r>
              <a:rPr lang="zh-CN" altLang="zh-CN" dirty="0"/>
              <a:t>的值为</a:t>
            </a:r>
            <a:r>
              <a:rPr lang="en-US" altLang="zh-CN" dirty="0"/>
              <a:t>0</a:t>
            </a:r>
            <a:r>
              <a:rPr lang="zh-CN" altLang="zh-CN" dirty="0"/>
              <a:t>，跳转到</a:t>
            </a:r>
            <a:r>
              <a:rPr lang="en-US" altLang="zh-CN" dirty="0"/>
              <a:t>L1</a:t>
            </a:r>
            <a:r>
              <a:rPr lang="zh-CN" altLang="zh-CN" dirty="0"/>
              <a:t>标记的指令块，输出计算结果，示例的计算结果应该为</a:t>
            </a:r>
            <a:r>
              <a:rPr lang="en-US" altLang="zh-CN" dirty="0"/>
              <a:t>55</a:t>
            </a:r>
            <a:r>
              <a:rPr lang="zh-CN" altLang="zh-CN" dirty="0"/>
              <a:t>。</a:t>
            </a:r>
          </a:p>
          <a:p>
            <a:pPr marL="0" indent="0">
              <a:buNone/>
            </a:pPr>
            <a:endParaRPr lang="zh-CN" altLang="zh-CN" dirty="0"/>
          </a:p>
        </p:txBody>
      </p:sp>
    </p:spTree>
    <p:extLst>
      <p:ext uri="{BB962C8B-B14F-4D97-AF65-F5344CB8AC3E}">
        <p14:creationId xmlns:p14="http://schemas.microsoft.com/office/powerpoint/2010/main" val="342571599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72</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964473" y="622301"/>
            <a:ext cx="3429728" cy="5402264"/>
          </a:xfrm>
        </p:spPr>
        <p:txBody>
          <a:bodyPr>
            <a:noAutofit/>
          </a:bodyPr>
          <a:lstStyle/>
          <a:p>
            <a:pPr marL="0" indent="0">
              <a:buNone/>
            </a:pPr>
            <a:r>
              <a:rPr lang="zh-CN" altLang="zh-CN" dirty="0"/>
              <a:t>先对该示例按照第</a:t>
            </a:r>
            <a:r>
              <a:rPr lang="en-US" altLang="zh-CN" dirty="0"/>
              <a:t>2</a:t>
            </a:r>
            <a:r>
              <a:rPr lang="zh-CN" altLang="zh-CN" dirty="0"/>
              <a:t>节中对</a:t>
            </a:r>
            <a:r>
              <a:rPr lang="en-US" altLang="zh-CN" dirty="0"/>
              <a:t>eg1_if.txt</a:t>
            </a:r>
            <a:r>
              <a:rPr lang="zh-CN" altLang="zh-CN" dirty="0"/>
              <a:t>示例的运行过程对</a:t>
            </a:r>
            <a:r>
              <a:rPr lang="en-US" altLang="zh-CN" dirty="0"/>
              <a:t>eg3_for_1.txt</a:t>
            </a:r>
            <a:r>
              <a:rPr lang="zh-CN" altLang="zh-CN" dirty="0"/>
              <a:t>文件和</a:t>
            </a:r>
            <a:r>
              <a:rPr lang="en-US" altLang="zh-CN" dirty="0"/>
              <a:t>eg3_for_1_debug.txt</a:t>
            </a:r>
            <a:r>
              <a:rPr lang="zh-CN" altLang="zh-CN" dirty="0"/>
              <a:t>文件分别在</a:t>
            </a:r>
            <a:r>
              <a:rPr lang="en-US" altLang="zh-CN" dirty="0"/>
              <a:t>normal</a:t>
            </a:r>
            <a:r>
              <a:rPr lang="zh-CN" altLang="zh-CN" dirty="0"/>
              <a:t>模式下进行运行，可以得到两个文件的执行结果是一致的，且均是</a:t>
            </a:r>
            <a:r>
              <a:rPr lang="en-US" altLang="zh-CN" dirty="0"/>
              <a:t>55</a:t>
            </a:r>
            <a:r>
              <a:rPr lang="zh-CN" altLang="zh-CN" dirty="0"/>
              <a:t>，执行结果如图</a:t>
            </a:r>
            <a:r>
              <a:rPr lang="en-US" altLang="zh-CN" dirty="0" smtClean="0"/>
              <a:t>4-1</a:t>
            </a:r>
            <a:r>
              <a:rPr lang="zh-CN" altLang="en-US" dirty="0" smtClean="0"/>
              <a:t>。</a:t>
            </a:r>
            <a:endParaRPr lang="zh-CN" altLang="zh-CN" dirty="0"/>
          </a:p>
        </p:txBody>
      </p:sp>
      <p:pic>
        <p:nvPicPr>
          <p:cNvPr id="7" name="图片 6"/>
          <p:cNvPicPr/>
          <p:nvPr/>
        </p:nvPicPr>
        <p:blipFill>
          <a:blip r:embed="rId3"/>
          <a:stretch>
            <a:fillRect/>
          </a:stretch>
        </p:blipFill>
        <p:spPr>
          <a:xfrm>
            <a:off x="5274944" y="787401"/>
            <a:ext cx="6332855" cy="4061002"/>
          </a:xfrm>
          <a:prstGeom prst="rect">
            <a:avLst/>
          </a:prstGeom>
        </p:spPr>
      </p:pic>
      <p:sp>
        <p:nvSpPr>
          <p:cNvPr id="2" name="矩形 1"/>
          <p:cNvSpPr/>
          <p:nvPr/>
        </p:nvSpPr>
        <p:spPr>
          <a:xfrm>
            <a:off x="6550468" y="5209530"/>
            <a:ext cx="3781805" cy="369332"/>
          </a:xfrm>
          <a:prstGeom prst="rect">
            <a:avLst/>
          </a:prstGeom>
        </p:spPr>
        <p:txBody>
          <a:bodyPr wrap="none">
            <a:spAutoFit/>
          </a:bodyPr>
          <a:lstStyle/>
          <a:p>
            <a:r>
              <a:rPr lang="zh-CN" altLang="zh-CN" dirty="0">
                <a:latin typeface="Times New Roman" panose="02020603050405020304" pitchFamily="18" charset="0"/>
                <a:cs typeface="Times New Roman" panose="02020603050405020304" pitchFamily="18" charset="0"/>
              </a:rPr>
              <a:t>图</a:t>
            </a:r>
            <a:r>
              <a:rPr lang="en-US" altLang="zh-CN" dirty="0">
                <a:latin typeface="Times New Roman" panose="02020603050405020304" pitchFamily="18" charset="0"/>
              </a:rPr>
              <a:t>4-1 for</a:t>
            </a:r>
            <a:r>
              <a:rPr lang="zh-CN" altLang="zh-CN" dirty="0">
                <a:latin typeface="Times New Roman" panose="02020603050405020304" pitchFamily="18" charset="0"/>
                <a:cs typeface="Times New Roman" panose="02020603050405020304" pitchFamily="18" charset="0"/>
              </a:rPr>
              <a:t>循环</a:t>
            </a:r>
            <a:r>
              <a:rPr lang="en-US" altLang="zh-CN" dirty="0">
                <a:latin typeface="Times New Roman" panose="02020603050405020304" pitchFamily="18" charset="0"/>
              </a:rPr>
              <a:t>normal</a:t>
            </a:r>
            <a:r>
              <a:rPr lang="zh-CN" altLang="zh-CN" dirty="0">
                <a:latin typeface="Times New Roman" panose="02020603050405020304" pitchFamily="18" charset="0"/>
                <a:cs typeface="Times New Roman" panose="02020603050405020304" pitchFamily="18" charset="0"/>
              </a:rPr>
              <a:t>模式下计算结果</a:t>
            </a:r>
            <a:endParaRPr lang="zh-CN" altLang="en-US" dirty="0"/>
          </a:p>
        </p:txBody>
      </p:sp>
    </p:spTree>
    <p:extLst>
      <p:ext uri="{BB962C8B-B14F-4D97-AF65-F5344CB8AC3E}">
        <p14:creationId xmlns:p14="http://schemas.microsoft.com/office/powerpoint/2010/main" val="129739785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73</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825500" y="723901"/>
            <a:ext cx="10359065" cy="5402264"/>
          </a:xfrm>
        </p:spPr>
        <p:txBody>
          <a:bodyPr>
            <a:noAutofit/>
          </a:bodyPr>
          <a:lstStyle/>
          <a:p>
            <a:pPr marL="342900" lvl="0" indent="-342900">
              <a:buFont typeface="Wingdings" panose="05000000000000000000" pitchFamily="2" charset="2"/>
              <a:buChar char="l"/>
            </a:pPr>
            <a:r>
              <a:rPr lang="zh-CN" altLang="zh-CN" b="1" dirty="0"/>
              <a:t>调试模式的选择与退出</a:t>
            </a:r>
            <a:endParaRPr lang="zh-CN" altLang="zh-CN" dirty="0"/>
          </a:p>
          <a:p>
            <a:pPr marL="342900" lvl="0" indent="-342900">
              <a:buFont typeface="Wingdings" panose="05000000000000000000" pitchFamily="2" charset="2"/>
              <a:buChar char="Ø"/>
            </a:pPr>
            <a:r>
              <a:rPr lang="en-US" altLang="zh-CN" sz="2200" dirty="0"/>
              <a:t>1</a:t>
            </a:r>
            <a:r>
              <a:rPr lang="zh-CN" altLang="zh-CN" sz="2200" dirty="0"/>
              <a:t>：输入数字</a:t>
            </a:r>
            <a:r>
              <a:rPr lang="en-US" altLang="zh-CN" sz="2200" dirty="0"/>
              <a:t>1</a:t>
            </a:r>
            <a:r>
              <a:rPr lang="zh-CN" altLang="zh-CN" sz="2200" dirty="0"/>
              <a:t>进入逐条调试模式（即从断点处开始逐条调试）。</a:t>
            </a:r>
          </a:p>
          <a:p>
            <a:pPr marL="342900" lvl="0" indent="-342900">
              <a:buFont typeface="Wingdings" panose="05000000000000000000" pitchFamily="2" charset="2"/>
              <a:buChar char="Ø"/>
            </a:pPr>
            <a:r>
              <a:rPr lang="zh-CN" altLang="zh-CN" sz="2200" dirty="0"/>
              <a:t>回车：回车指令有两种含义，如果在进入</a:t>
            </a:r>
            <a:r>
              <a:rPr lang="en-US" altLang="zh-CN" sz="2200" dirty="0"/>
              <a:t>debug</a:t>
            </a:r>
            <a:r>
              <a:rPr lang="zh-CN" altLang="zh-CN" sz="2200" dirty="0"/>
              <a:t>模式之后，首先输入数字</a:t>
            </a:r>
            <a:r>
              <a:rPr lang="en-US" altLang="zh-CN" sz="2200" dirty="0"/>
              <a:t>1</a:t>
            </a:r>
            <a:r>
              <a:rPr lang="zh-CN" altLang="zh-CN" sz="2200" dirty="0"/>
              <a:t>，紧接着按“回车”，此时“回车”表示逐行调试。当进入</a:t>
            </a:r>
            <a:r>
              <a:rPr lang="en-US" altLang="zh-CN" sz="2200" dirty="0"/>
              <a:t>debug</a:t>
            </a:r>
            <a:r>
              <a:rPr lang="zh-CN" altLang="zh-CN" sz="2200" dirty="0"/>
              <a:t>模式后，此时直接按“回车”，意味着在按回车之前没有输入数字</a:t>
            </a:r>
            <a:r>
              <a:rPr lang="en-US" altLang="zh-CN" sz="2200" dirty="0"/>
              <a:t>1</a:t>
            </a:r>
            <a:r>
              <a:rPr lang="zh-CN" altLang="zh-CN" sz="2200" dirty="0"/>
              <a:t>，模拟器将会启动断点调试功能，并且这取决于同学的汇编程序是否设置多个断点，如果在汇编程序中仅设置了一个断点，那么程序会在一次回车后执行完全部程序，并输出结果。如果在汇编程序中设置了多个断点，按“回车”后会跳转到下一个断点继续执行。</a:t>
            </a:r>
          </a:p>
          <a:p>
            <a:pPr marL="342900" lvl="0" indent="-342900">
              <a:buFont typeface="Wingdings" panose="05000000000000000000" pitchFamily="2" charset="2"/>
              <a:buChar char="Ø"/>
            </a:pPr>
            <a:r>
              <a:rPr lang="en-US" altLang="zh-CN" sz="2200" dirty="0"/>
              <a:t>exit</a:t>
            </a:r>
            <a:r>
              <a:rPr lang="zh-CN" altLang="zh-CN" sz="2200" dirty="0"/>
              <a:t>： 同学输入</a:t>
            </a:r>
            <a:r>
              <a:rPr lang="en-US" altLang="zh-CN" sz="2200" dirty="0"/>
              <a:t>exit</a:t>
            </a:r>
            <a:r>
              <a:rPr lang="zh-CN" altLang="zh-CN" sz="2200" dirty="0"/>
              <a:t>退出</a:t>
            </a:r>
            <a:r>
              <a:rPr lang="en-US" altLang="zh-CN" sz="2200" dirty="0"/>
              <a:t>debug</a:t>
            </a:r>
            <a:r>
              <a:rPr lang="zh-CN" altLang="zh-CN" sz="2200" dirty="0"/>
              <a:t>模式或者返回</a:t>
            </a:r>
            <a:r>
              <a:rPr lang="en-US" altLang="zh-CN" sz="2200" dirty="0"/>
              <a:t>debug</a:t>
            </a:r>
            <a:r>
              <a:rPr lang="zh-CN" altLang="zh-CN" sz="2200" dirty="0"/>
              <a:t>模式（根据目前所处情况会有其对应的退出）。</a:t>
            </a:r>
          </a:p>
        </p:txBody>
      </p:sp>
    </p:spTree>
    <p:extLst>
      <p:ext uri="{BB962C8B-B14F-4D97-AF65-F5344CB8AC3E}">
        <p14:creationId xmlns:p14="http://schemas.microsoft.com/office/powerpoint/2010/main" val="230046642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74</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825501" y="723901"/>
            <a:ext cx="3708400" cy="5402264"/>
          </a:xfrm>
        </p:spPr>
        <p:txBody>
          <a:bodyPr>
            <a:noAutofit/>
          </a:bodyPr>
          <a:lstStyle/>
          <a:p>
            <a:pPr marL="342900" lvl="0" indent="-342900">
              <a:buFont typeface="Wingdings" panose="05000000000000000000" pitchFamily="2" charset="2"/>
              <a:buChar char="l"/>
            </a:pPr>
            <a:r>
              <a:rPr lang="zh-CN" altLang="zh-CN" b="1" dirty="0"/>
              <a:t>执行</a:t>
            </a:r>
            <a:r>
              <a:rPr lang="en-US" altLang="zh-CN" b="1" dirty="0"/>
              <a:t>debug</a:t>
            </a:r>
            <a:r>
              <a:rPr lang="zh-CN" altLang="zh-CN" b="1" dirty="0"/>
              <a:t>指令</a:t>
            </a:r>
            <a:endParaRPr lang="zh-CN" altLang="zh-CN" dirty="0"/>
          </a:p>
          <a:p>
            <a:pPr marL="342900" indent="-342900">
              <a:buFont typeface="Wingdings" panose="05000000000000000000" pitchFamily="2" charset="2"/>
              <a:buChar char="Ø"/>
            </a:pPr>
            <a:r>
              <a:rPr lang="zh-CN" altLang="zh-CN" dirty="0"/>
              <a:t>使用</a:t>
            </a:r>
            <a:r>
              <a:rPr lang="en-US" altLang="zh-CN" dirty="0"/>
              <a:t>eg3_for_1_debug.txt</a:t>
            </a:r>
            <a:r>
              <a:rPr lang="zh-CN" altLang="zh-CN" dirty="0"/>
              <a:t>示例进行</a:t>
            </a:r>
            <a:r>
              <a:rPr lang="en-US" altLang="zh-CN" dirty="0"/>
              <a:t>debug</a:t>
            </a:r>
            <a:r>
              <a:rPr lang="zh-CN" altLang="zh-CN" dirty="0"/>
              <a:t>模式的介绍，</a:t>
            </a:r>
            <a:r>
              <a:rPr lang="zh-CN" altLang="zh-CN" dirty="0" smtClean="0"/>
              <a:t>当按照</a:t>
            </a:r>
            <a:r>
              <a:rPr lang="zh-CN" altLang="zh-CN" dirty="0"/>
              <a:t>第</a:t>
            </a:r>
            <a:r>
              <a:rPr lang="en-US" altLang="zh-CN" dirty="0"/>
              <a:t>2</a:t>
            </a:r>
            <a:r>
              <a:rPr lang="zh-CN" altLang="zh-CN" dirty="0"/>
              <a:t>节输入正确的汇编程序文档名之后，紧接着输入</a:t>
            </a:r>
            <a:r>
              <a:rPr lang="en-US" altLang="zh-CN" dirty="0"/>
              <a:t>debug</a:t>
            </a:r>
            <a:r>
              <a:rPr lang="zh-CN" altLang="zh-CN" dirty="0"/>
              <a:t>进入调试模式，得到的结果应该与图</a:t>
            </a:r>
            <a:r>
              <a:rPr lang="en-US" altLang="zh-CN" dirty="0"/>
              <a:t>4-2</a:t>
            </a:r>
            <a:r>
              <a:rPr lang="zh-CN" altLang="zh-CN" dirty="0" smtClean="0"/>
              <a:t>相同</a:t>
            </a:r>
            <a:r>
              <a:rPr lang="zh-CN" altLang="en-US" dirty="0" smtClean="0"/>
              <a:t>。</a:t>
            </a:r>
            <a:endParaRPr lang="en-US" altLang="zh-CN" dirty="0" smtClean="0"/>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5729922" y="1007744"/>
            <a:ext cx="5750878" cy="3919856"/>
          </a:xfrm>
          <a:prstGeom prst="rect">
            <a:avLst/>
          </a:prstGeom>
        </p:spPr>
      </p:pic>
      <p:sp>
        <p:nvSpPr>
          <p:cNvPr id="2" name="矩形 1"/>
          <p:cNvSpPr/>
          <p:nvPr/>
        </p:nvSpPr>
        <p:spPr>
          <a:xfrm>
            <a:off x="6390652" y="5249128"/>
            <a:ext cx="4429418" cy="369332"/>
          </a:xfrm>
          <a:prstGeom prst="rect">
            <a:avLst/>
          </a:prstGeom>
        </p:spPr>
        <p:txBody>
          <a:bodyPr wrap="none">
            <a:spAutoFit/>
          </a:bodyPr>
          <a:lstStyle/>
          <a:p>
            <a:r>
              <a:rPr lang="zh-CN" altLang="zh-CN" dirty="0">
                <a:solidFill>
                  <a:srgbClr val="000000"/>
                </a:solidFill>
                <a:latin typeface="Times New Roman" panose="02020603050405020304" pitchFamily="18" charset="0"/>
                <a:cs typeface="Times New Roman" panose="02020603050405020304" pitchFamily="18" charset="0"/>
              </a:rPr>
              <a:t>图</a:t>
            </a:r>
            <a:r>
              <a:rPr lang="en-US" altLang="zh-CN" dirty="0">
                <a:solidFill>
                  <a:srgbClr val="000000"/>
                </a:solidFill>
                <a:latin typeface="Times New Roman" panose="02020603050405020304" pitchFamily="18" charset="0"/>
              </a:rPr>
              <a:t>4-2 </a:t>
            </a:r>
            <a:r>
              <a:rPr lang="zh-CN" altLang="zh-CN" dirty="0">
                <a:solidFill>
                  <a:srgbClr val="000000"/>
                </a:solidFill>
                <a:latin typeface="Times New Roman" panose="02020603050405020304" pitchFamily="18" charset="0"/>
                <a:cs typeface="Times New Roman" panose="02020603050405020304" pitchFamily="18" charset="0"/>
              </a:rPr>
              <a:t>对</a:t>
            </a:r>
            <a:r>
              <a:rPr lang="en-US" altLang="zh-CN" dirty="0">
                <a:solidFill>
                  <a:srgbClr val="000000"/>
                </a:solidFill>
                <a:latin typeface="Times New Roman" panose="02020603050405020304" pitchFamily="18" charset="0"/>
              </a:rPr>
              <a:t>eg3_for_1_debug.txt</a:t>
            </a:r>
            <a:r>
              <a:rPr lang="zh-CN" altLang="zh-CN" dirty="0">
                <a:solidFill>
                  <a:srgbClr val="000000"/>
                </a:solidFill>
                <a:latin typeface="Times New Roman" panose="02020603050405020304" pitchFamily="18" charset="0"/>
                <a:cs typeface="Times New Roman" panose="02020603050405020304" pitchFamily="18" charset="0"/>
              </a:rPr>
              <a:t>执行</a:t>
            </a:r>
            <a:r>
              <a:rPr lang="en-US" altLang="zh-CN" dirty="0">
                <a:solidFill>
                  <a:srgbClr val="000000"/>
                </a:solidFill>
                <a:latin typeface="Times New Roman" panose="02020603050405020304" pitchFamily="18" charset="0"/>
              </a:rPr>
              <a:t>debug</a:t>
            </a:r>
            <a:r>
              <a:rPr lang="zh-CN" altLang="zh-CN" dirty="0">
                <a:solidFill>
                  <a:srgbClr val="000000"/>
                </a:solidFill>
                <a:latin typeface="Times New Roman" panose="02020603050405020304" pitchFamily="18" charset="0"/>
                <a:cs typeface="Times New Roman" panose="02020603050405020304" pitchFamily="18" charset="0"/>
              </a:rPr>
              <a:t>命令</a:t>
            </a:r>
            <a:endParaRPr lang="zh-CN" altLang="en-US" dirty="0"/>
          </a:p>
        </p:txBody>
      </p:sp>
    </p:spTree>
    <p:extLst>
      <p:ext uri="{BB962C8B-B14F-4D97-AF65-F5344CB8AC3E}">
        <p14:creationId xmlns:p14="http://schemas.microsoft.com/office/powerpoint/2010/main" val="410374956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75</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825501" y="723901"/>
            <a:ext cx="4686300" cy="5402264"/>
          </a:xfrm>
        </p:spPr>
        <p:txBody>
          <a:bodyPr>
            <a:noAutofit/>
          </a:bodyPr>
          <a:lstStyle/>
          <a:p>
            <a:pPr marL="342900" indent="-342900">
              <a:buFont typeface="Wingdings" panose="05000000000000000000" pitchFamily="2" charset="2"/>
              <a:buChar char="Ø"/>
            </a:pPr>
            <a:r>
              <a:rPr lang="zh-CN" altLang="zh-CN" dirty="0" smtClean="0"/>
              <a:t>同时</a:t>
            </a:r>
            <a:r>
              <a:rPr lang="en-US" altLang="zh-CN" dirty="0"/>
              <a:t>debug</a:t>
            </a:r>
            <a:r>
              <a:rPr lang="zh-CN" altLang="zh-CN" dirty="0"/>
              <a:t>执行之后会弹出如图</a:t>
            </a:r>
            <a:r>
              <a:rPr lang="en-US" altLang="zh-CN" dirty="0"/>
              <a:t>4-3</a:t>
            </a:r>
            <a:r>
              <a:rPr lang="zh-CN" altLang="zh-CN" dirty="0"/>
              <a:t>所示的调试结果显示窗口，该窗口的顶部显示的是当前执行的指令的</a:t>
            </a:r>
            <a:r>
              <a:rPr lang="en-US" altLang="zh-CN" dirty="0"/>
              <a:t>pc</a:t>
            </a:r>
            <a:r>
              <a:rPr lang="zh-CN" altLang="zh-CN" dirty="0"/>
              <a:t>值以及指令内容，在图</a:t>
            </a:r>
            <a:r>
              <a:rPr lang="en-US" altLang="zh-CN" dirty="0"/>
              <a:t>4-3</a:t>
            </a:r>
            <a:r>
              <a:rPr lang="zh-CN" altLang="zh-CN" dirty="0"/>
              <a:t>中显示“</a:t>
            </a:r>
            <a:r>
              <a:rPr lang="en-US" altLang="zh-CN" dirty="0">
                <a:solidFill>
                  <a:srgbClr val="FF0000"/>
                </a:solidFill>
              </a:rPr>
              <a:t>pc: 1 move R0,1</a:t>
            </a:r>
            <a:r>
              <a:rPr lang="zh-CN" altLang="zh-CN" dirty="0" smtClean="0"/>
              <a:t>”</a:t>
            </a:r>
            <a:r>
              <a:rPr lang="zh-CN" altLang="en-US" dirty="0" smtClean="0"/>
              <a:t>。</a:t>
            </a:r>
            <a:endParaRPr lang="en-US" altLang="zh-CN" dirty="0" smtClean="0"/>
          </a:p>
          <a:p>
            <a:pPr marL="342900" indent="-342900">
              <a:buFont typeface="Wingdings" panose="05000000000000000000" pitchFamily="2" charset="2"/>
              <a:buChar char="Ø"/>
            </a:pPr>
            <a:r>
              <a:rPr lang="zh-CN" altLang="zh-CN" dirty="0" smtClean="0"/>
              <a:t> </a:t>
            </a:r>
            <a:r>
              <a:rPr lang="zh-CN" altLang="zh-CN" dirty="0"/>
              <a:t>查看</a:t>
            </a:r>
            <a:r>
              <a:rPr lang="en-US" altLang="zh-CN" dirty="0"/>
              <a:t>eg3_for_1_debug.txt</a:t>
            </a:r>
            <a:r>
              <a:rPr lang="zh-CN" altLang="zh-CN" dirty="0" smtClean="0"/>
              <a:t>源码能够</a:t>
            </a:r>
            <a:r>
              <a:rPr lang="zh-CN" altLang="zh-CN" dirty="0"/>
              <a:t>知道，第一个“</a:t>
            </a:r>
            <a:r>
              <a:rPr lang="en-US" altLang="zh-CN" dirty="0"/>
              <a:t>_pause</a:t>
            </a:r>
            <a:r>
              <a:rPr lang="zh-CN" altLang="zh-CN" dirty="0"/>
              <a:t>”指令被设置在“</a:t>
            </a:r>
            <a:r>
              <a:rPr lang="en-US" altLang="zh-CN" dirty="0"/>
              <a:t>move R0,1</a:t>
            </a:r>
            <a:r>
              <a:rPr lang="zh-CN" altLang="zh-CN" dirty="0"/>
              <a:t>”指令之后。</a:t>
            </a:r>
          </a:p>
        </p:txBody>
      </p:sp>
      <p:pic>
        <p:nvPicPr>
          <p:cNvPr id="7" name="图片 6"/>
          <p:cNvPicPr/>
          <p:nvPr/>
        </p:nvPicPr>
        <p:blipFill>
          <a:blip r:embed="rId3"/>
          <a:stretch>
            <a:fillRect/>
          </a:stretch>
        </p:blipFill>
        <p:spPr>
          <a:xfrm>
            <a:off x="5803900" y="723900"/>
            <a:ext cx="5943599" cy="4444999"/>
          </a:xfrm>
          <a:prstGeom prst="rect">
            <a:avLst/>
          </a:prstGeom>
        </p:spPr>
      </p:pic>
      <p:sp>
        <p:nvSpPr>
          <p:cNvPr id="2" name="矩形 1"/>
          <p:cNvSpPr/>
          <p:nvPr/>
        </p:nvSpPr>
        <p:spPr>
          <a:xfrm>
            <a:off x="7652379" y="5367526"/>
            <a:ext cx="2627642" cy="369332"/>
          </a:xfrm>
          <a:prstGeom prst="rect">
            <a:avLst/>
          </a:prstGeom>
        </p:spPr>
        <p:txBody>
          <a:bodyPr wrap="none">
            <a:spAutoFit/>
          </a:bodyPr>
          <a:lstStyle/>
          <a:p>
            <a:r>
              <a:rPr lang="zh-CN" altLang="zh-CN" dirty="0">
                <a:solidFill>
                  <a:srgbClr val="000000"/>
                </a:solidFill>
                <a:latin typeface="Times New Roman" panose="02020603050405020304" pitchFamily="18" charset="0"/>
                <a:cs typeface="Times New Roman" panose="02020603050405020304" pitchFamily="18" charset="0"/>
              </a:rPr>
              <a:t>图</a:t>
            </a:r>
            <a:r>
              <a:rPr lang="en-US" altLang="zh-CN" dirty="0">
                <a:solidFill>
                  <a:srgbClr val="000000"/>
                </a:solidFill>
                <a:latin typeface="Times New Roman" panose="02020603050405020304" pitchFamily="18" charset="0"/>
              </a:rPr>
              <a:t>4-3 </a:t>
            </a:r>
            <a:r>
              <a:rPr lang="zh-CN" altLang="zh-CN" dirty="0">
                <a:solidFill>
                  <a:srgbClr val="000000"/>
                </a:solidFill>
                <a:latin typeface="Times New Roman" panose="02020603050405020304" pitchFamily="18" charset="0"/>
                <a:cs typeface="Times New Roman" panose="02020603050405020304" pitchFamily="18" charset="0"/>
              </a:rPr>
              <a:t>调试结果显示窗口</a:t>
            </a:r>
            <a:endParaRPr lang="zh-CN" altLang="en-US" dirty="0"/>
          </a:p>
        </p:txBody>
      </p:sp>
    </p:spTree>
    <p:extLst>
      <p:ext uri="{BB962C8B-B14F-4D97-AF65-F5344CB8AC3E}">
        <p14:creationId xmlns:p14="http://schemas.microsoft.com/office/powerpoint/2010/main" val="310990821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76</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825500" y="723901"/>
            <a:ext cx="10359065" cy="5402264"/>
          </a:xfrm>
        </p:spPr>
        <p:txBody>
          <a:bodyPr>
            <a:noAutofit/>
          </a:bodyPr>
          <a:lstStyle/>
          <a:p>
            <a:pPr marL="0" indent="0">
              <a:buNone/>
            </a:pPr>
            <a:r>
              <a:rPr lang="zh-CN" altLang="zh-CN" dirty="0"/>
              <a:t>从图</a:t>
            </a:r>
            <a:r>
              <a:rPr lang="en-US" altLang="zh-CN" dirty="0"/>
              <a:t>4-3</a:t>
            </a:r>
            <a:r>
              <a:rPr lang="zh-CN" altLang="zh-CN" dirty="0"/>
              <a:t>中我们看到，中间区域显示了</a:t>
            </a:r>
            <a:r>
              <a:rPr lang="en-US" altLang="zh-CN" dirty="0"/>
              <a:t>17</a:t>
            </a:r>
            <a:r>
              <a:rPr lang="zh-CN" altLang="zh-CN" dirty="0"/>
              <a:t>个寄存器的</a:t>
            </a:r>
            <a:r>
              <a:rPr lang="zh-CN" altLang="zh-CN" dirty="0" smtClean="0"/>
              <a:t>值</a:t>
            </a:r>
            <a:endParaRPr lang="en-US" altLang="zh-CN" dirty="0" smtClean="0"/>
          </a:p>
          <a:p>
            <a:pPr marL="342900" indent="-342900">
              <a:buFont typeface="Wingdings" panose="05000000000000000000" pitchFamily="2" charset="2"/>
              <a:buChar char="Ø"/>
            </a:pPr>
            <a:r>
              <a:rPr lang="zh-CN" altLang="zh-CN" dirty="0" smtClean="0"/>
              <a:t>第</a:t>
            </a:r>
            <a:r>
              <a:rPr lang="zh-CN" altLang="zh-CN" dirty="0"/>
              <a:t>一行即</a:t>
            </a:r>
            <a:r>
              <a:rPr lang="en-US" altLang="zh-CN" dirty="0"/>
              <a:t>R0</a:t>
            </a:r>
            <a:r>
              <a:rPr lang="zh-CN" altLang="zh-CN" dirty="0"/>
              <a:t>行分别表示寄存器</a:t>
            </a:r>
            <a:r>
              <a:rPr lang="en-US" altLang="zh-CN" dirty="0"/>
              <a:t>R0</a:t>
            </a:r>
            <a:r>
              <a:rPr lang="zh-CN" altLang="zh-CN" dirty="0"/>
              <a:t>、</a:t>
            </a:r>
            <a:r>
              <a:rPr lang="en-US" altLang="zh-CN" dirty="0"/>
              <a:t>R1</a:t>
            </a:r>
            <a:r>
              <a:rPr lang="zh-CN" altLang="zh-CN" dirty="0"/>
              <a:t>、</a:t>
            </a:r>
            <a:r>
              <a:rPr lang="en-US" altLang="zh-CN" dirty="0"/>
              <a:t>R2</a:t>
            </a:r>
            <a:r>
              <a:rPr lang="zh-CN" altLang="zh-CN" dirty="0"/>
              <a:t>、</a:t>
            </a:r>
            <a:r>
              <a:rPr lang="en-US" altLang="zh-CN" dirty="0"/>
              <a:t>R3</a:t>
            </a:r>
            <a:r>
              <a:rPr lang="zh-CN" altLang="zh-CN" dirty="0"/>
              <a:t>的</a:t>
            </a:r>
            <a:r>
              <a:rPr lang="zh-CN" altLang="zh-CN" dirty="0" smtClean="0"/>
              <a:t>值</a:t>
            </a:r>
            <a:endParaRPr lang="en-US" altLang="zh-CN" dirty="0" smtClean="0"/>
          </a:p>
          <a:p>
            <a:pPr marL="342900" indent="-342900">
              <a:buFont typeface="Wingdings" panose="05000000000000000000" pitchFamily="2" charset="2"/>
              <a:buChar char="Ø"/>
            </a:pPr>
            <a:r>
              <a:rPr lang="zh-CN" altLang="zh-CN" dirty="0" smtClean="0"/>
              <a:t>第</a:t>
            </a:r>
            <a:r>
              <a:rPr lang="zh-CN" altLang="en-US" dirty="0" smtClean="0"/>
              <a:t>二</a:t>
            </a:r>
            <a:r>
              <a:rPr lang="zh-CN" altLang="zh-CN" dirty="0" smtClean="0"/>
              <a:t>行</a:t>
            </a:r>
            <a:r>
              <a:rPr lang="zh-CN" altLang="zh-CN" dirty="0"/>
              <a:t>即</a:t>
            </a:r>
            <a:r>
              <a:rPr lang="en-US" altLang="zh-CN" dirty="0"/>
              <a:t>R4</a:t>
            </a:r>
            <a:r>
              <a:rPr lang="zh-CN" altLang="zh-CN" dirty="0"/>
              <a:t>行分别表示寄存器</a:t>
            </a:r>
            <a:r>
              <a:rPr lang="en-US" altLang="zh-CN" dirty="0"/>
              <a:t>R4</a:t>
            </a:r>
            <a:r>
              <a:rPr lang="zh-CN" altLang="zh-CN" dirty="0"/>
              <a:t>、</a:t>
            </a:r>
            <a:r>
              <a:rPr lang="en-US" altLang="zh-CN" dirty="0"/>
              <a:t>R5</a:t>
            </a:r>
            <a:r>
              <a:rPr lang="zh-CN" altLang="zh-CN" dirty="0"/>
              <a:t>、</a:t>
            </a:r>
            <a:r>
              <a:rPr lang="en-US" altLang="zh-CN" dirty="0"/>
              <a:t>R6</a:t>
            </a:r>
            <a:r>
              <a:rPr lang="zh-CN" altLang="zh-CN" dirty="0"/>
              <a:t>、</a:t>
            </a:r>
            <a:r>
              <a:rPr lang="en-US" altLang="zh-CN" dirty="0"/>
              <a:t>R7</a:t>
            </a:r>
            <a:r>
              <a:rPr lang="zh-CN" altLang="zh-CN" dirty="0"/>
              <a:t>的</a:t>
            </a:r>
            <a:r>
              <a:rPr lang="zh-CN" altLang="zh-CN" dirty="0" smtClean="0"/>
              <a:t>值</a:t>
            </a:r>
            <a:endParaRPr lang="en-US" altLang="zh-CN" dirty="0" smtClean="0"/>
          </a:p>
          <a:p>
            <a:pPr marL="342900" indent="-342900">
              <a:buFont typeface="Wingdings" panose="05000000000000000000" pitchFamily="2" charset="2"/>
              <a:buChar char="Ø"/>
            </a:pPr>
            <a:r>
              <a:rPr lang="zh-CN" altLang="zh-CN" dirty="0" smtClean="0"/>
              <a:t>第三</a:t>
            </a:r>
            <a:r>
              <a:rPr lang="zh-CN" altLang="zh-CN" dirty="0"/>
              <a:t>行即</a:t>
            </a:r>
            <a:r>
              <a:rPr lang="en-US" altLang="zh-CN" dirty="0"/>
              <a:t>R8</a:t>
            </a:r>
            <a:r>
              <a:rPr lang="zh-CN" altLang="zh-CN" dirty="0"/>
              <a:t>行，分别表示</a:t>
            </a:r>
            <a:r>
              <a:rPr lang="en-US" altLang="zh-CN" dirty="0"/>
              <a:t>R8</a:t>
            </a:r>
            <a:r>
              <a:rPr lang="zh-CN" altLang="zh-CN" dirty="0"/>
              <a:t>、</a:t>
            </a:r>
            <a:r>
              <a:rPr lang="en-US" altLang="zh-CN" dirty="0"/>
              <a:t>R9</a:t>
            </a:r>
            <a:r>
              <a:rPr lang="zh-CN" altLang="zh-CN" dirty="0"/>
              <a:t>、</a:t>
            </a:r>
            <a:r>
              <a:rPr lang="en-US" altLang="zh-CN" dirty="0"/>
              <a:t>R10</a:t>
            </a:r>
            <a:r>
              <a:rPr lang="zh-CN" altLang="zh-CN" dirty="0"/>
              <a:t>、</a:t>
            </a:r>
            <a:r>
              <a:rPr lang="en-US" altLang="zh-CN" dirty="0"/>
              <a:t>R11</a:t>
            </a:r>
            <a:r>
              <a:rPr lang="zh-CN" altLang="zh-CN" dirty="0"/>
              <a:t>的</a:t>
            </a:r>
            <a:r>
              <a:rPr lang="zh-CN" altLang="zh-CN" dirty="0" smtClean="0"/>
              <a:t>值</a:t>
            </a:r>
            <a:endParaRPr lang="en-US" altLang="zh-CN" dirty="0" smtClean="0"/>
          </a:p>
          <a:p>
            <a:pPr marL="342900" indent="-342900">
              <a:buFont typeface="Wingdings" panose="05000000000000000000" pitchFamily="2" charset="2"/>
              <a:buChar char="Ø"/>
            </a:pPr>
            <a:r>
              <a:rPr lang="zh-CN" altLang="zh-CN" dirty="0" smtClean="0"/>
              <a:t>第四</a:t>
            </a:r>
            <a:r>
              <a:rPr lang="zh-CN" altLang="zh-CN" dirty="0"/>
              <a:t>行即</a:t>
            </a:r>
            <a:r>
              <a:rPr lang="en-US" altLang="zh-CN" dirty="0"/>
              <a:t>R12</a:t>
            </a:r>
            <a:r>
              <a:rPr lang="zh-CN" altLang="zh-CN" dirty="0"/>
              <a:t>行分别表示</a:t>
            </a:r>
            <a:r>
              <a:rPr lang="en-US" altLang="zh-CN" dirty="0"/>
              <a:t>R12</a:t>
            </a:r>
            <a:r>
              <a:rPr lang="zh-CN" altLang="zh-CN" dirty="0"/>
              <a:t>、</a:t>
            </a:r>
            <a:r>
              <a:rPr lang="en-US" altLang="zh-CN" dirty="0"/>
              <a:t>R13</a:t>
            </a:r>
            <a:r>
              <a:rPr lang="zh-CN" altLang="zh-CN" dirty="0"/>
              <a:t>、</a:t>
            </a:r>
            <a:r>
              <a:rPr lang="en-US" altLang="zh-CN" dirty="0"/>
              <a:t>R14</a:t>
            </a:r>
            <a:r>
              <a:rPr lang="zh-CN" altLang="zh-CN" dirty="0"/>
              <a:t>、</a:t>
            </a:r>
            <a:r>
              <a:rPr lang="en-US" altLang="zh-CN" dirty="0"/>
              <a:t>R15</a:t>
            </a:r>
            <a:r>
              <a:rPr lang="zh-CN" altLang="zh-CN" dirty="0"/>
              <a:t>的</a:t>
            </a:r>
            <a:r>
              <a:rPr lang="zh-CN" altLang="zh-CN" dirty="0" smtClean="0"/>
              <a:t>值</a:t>
            </a:r>
            <a:endParaRPr lang="en-US" altLang="zh-CN" dirty="0" smtClean="0"/>
          </a:p>
          <a:p>
            <a:pPr marL="342900" indent="-342900">
              <a:buFont typeface="Wingdings" panose="05000000000000000000" pitchFamily="2" charset="2"/>
              <a:buChar char="Ø"/>
            </a:pPr>
            <a:r>
              <a:rPr lang="zh-CN" altLang="zh-CN" dirty="0" smtClean="0"/>
              <a:t>最后</a:t>
            </a:r>
            <a:r>
              <a:rPr lang="zh-CN" altLang="zh-CN" dirty="0"/>
              <a:t>一行即</a:t>
            </a:r>
            <a:r>
              <a:rPr lang="en-US" altLang="zh-CN" dirty="0" err="1"/>
              <a:t>sp</a:t>
            </a:r>
            <a:r>
              <a:rPr lang="zh-CN" altLang="zh-CN" dirty="0"/>
              <a:t>行，表示</a:t>
            </a:r>
            <a:r>
              <a:rPr lang="en-US" altLang="zh-CN" dirty="0" err="1"/>
              <a:t>sp</a:t>
            </a:r>
            <a:r>
              <a:rPr lang="zh-CN" altLang="zh-CN" dirty="0"/>
              <a:t>指针寄存器的值，主要用于函数调用示例中</a:t>
            </a:r>
            <a:r>
              <a:rPr lang="zh-CN" altLang="zh-CN" dirty="0" smtClean="0"/>
              <a:t>。</a:t>
            </a:r>
            <a:endParaRPr lang="en-US" altLang="zh-CN" dirty="0" smtClean="0"/>
          </a:p>
          <a:p>
            <a:pPr marL="342900" indent="-342900">
              <a:buFont typeface="Wingdings" panose="05000000000000000000" pitchFamily="2" charset="2"/>
              <a:buChar char="Ø"/>
            </a:pPr>
            <a:r>
              <a:rPr lang="zh-CN" altLang="zh-CN" dirty="0" smtClean="0"/>
              <a:t>总共</a:t>
            </a:r>
            <a:r>
              <a:rPr lang="en-US" altLang="zh-CN" dirty="0"/>
              <a:t>17</a:t>
            </a:r>
            <a:r>
              <a:rPr lang="zh-CN" altLang="zh-CN" dirty="0"/>
              <a:t>个寄存器，在调试汇编代码的过程中</a:t>
            </a:r>
            <a:r>
              <a:rPr lang="zh-CN" altLang="zh-CN" dirty="0" smtClean="0"/>
              <a:t>，能够</a:t>
            </a:r>
            <a:r>
              <a:rPr lang="zh-CN" altLang="zh-CN" dirty="0"/>
              <a:t>动态的看到这些寄存器内容的变化。从图</a:t>
            </a:r>
            <a:r>
              <a:rPr lang="en-US" altLang="zh-CN" dirty="0"/>
              <a:t>4-3</a:t>
            </a:r>
            <a:r>
              <a:rPr lang="zh-CN" altLang="zh-CN" dirty="0" smtClean="0"/>
              <a:t>中看到</a:t>
            </a:r>
            <a:r>
              <a:rPr lang="en-US" altLang="zh-CN" dirty="0"/>
              <a:t>R0</a:t>
            </a:r>
            <a:r>
              <a:rPr lang="zh-CN" altLang="zh-CN" dirty="0"/>
              <a:t>寄存器“</a:t>
            </a:r>
            <a:r>
              <a:rPr lang="en-US" altLang="zh-CN" dirty="0">
                <a:solidFill>
                  <a:srgbClr val="FF0000"/>
                </a:solidFill>
              </a:rPr>
              <a:t>0-&gt;1</a:t>
            </a:r>
            <a:r>
              <a:rPr lang="zh-CN" altLang="zh-CN" dirty="0"/>
              <a:t>”，这表示指令“</a:t>
            </a:r>
            <a:r>
              <a:rPr lang="en-US" altLang="zh-CN" dirty="0"/>
              <a:t>move R0,1</a:t>
            </a:r>
            <a:r>
              <a:rPr lang="zh-CN" altLang="zh-CN" dirty="0"/>
              <a:t>”执行完成之后，</a:t>
            </a:r>
            <a:r>
              <a:rPr lang="en-US" altLang="zh-CN" dirty="0"/>
              <a:t>R0</a:t>
            </a:r>
            <a:r>
              <a:rPr lang="zh-CN" altLang="zh-CN" dirty="0"/>
              <a:t>寄存器的内容将会变成</a:t>
            </a:r>
            <a:r>
              <a:rPr lang="en-US" altLang="zh-CN" dirty="0"/>
              <a:t>1</a:t>
            </a:r>
            <a:r>
              <a:rPr lang="zh-CN" altLang="zh-CN" dirty="0"/>
              <a:t>。</a:t>
            </a:r>
          </a:p>
        </p:txBody>
      </p:sp>
    </p:spTree>
    <p:extLst>
      <p:ext uri="{BB962C8B-B14F-4D97-AF65-F5344CB8AC3E}">
        <p14:creationId xmlns:p14="http://schemas.microsoft.com/office/powerpoint/2010/main" val="239232310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77</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825500" y="723901"/>
            <a:ext cx="10359065" cy="5402264"/>
          </a:xfrm>
        </p:spPr>
        <p:txBody>
          <a:bodyPr>
            <a:noAutofit/>
          </a:bodyPr>
          <a:lstStyle/>
          <a:p>
            <a:pPr marL="0" indent="0">
              <a:buNone/>
            </a:pPr>
            <a:r>
              <a:rPr lang="zh-CN" altLang="zh-CN" dirty="0"/>
              <a:t>从图</a:t>
            </a:r>
            <a:r>
              <a:rPr lang="en-US" altLang="zh-CN" dirty="0"/>
              <a:t>4-2</a:t>
            </a:r>
            <a:r>
              <a:rPr lang="zh-CN" altLang="zh-CN" dirty="0"/>
              <a:t>中</a:t>
            </a:r>
            <a:r>
              <a:rPr lang="zh-CN" altLang="zh-CN" dirty="0" smtClean="0"/>
              <a:t>，看到</a:t>
            </a:r>
            <a:r>
              <a:rPr lang="en-US" altLang="zh-CN" dirty="0"/>
              <a:t>“</a:t>
            </a:r>
            <a:r>
              <a:rPr lang="zh-CN" altLang="zh-CN" dirty="0"/>
              <a:t>选择继续的方式（输入“</a:t>
            </a:r>
            <a:r>
              <a:rPr lang="en-US" altLang="zh-CN" dirty="0"/>
              <a:t>1</a:t>
            </a:r>
            <a:r>
              <a:rPr lang="zh-CN" altLang="zh-CN" dirty="0"/>
              <a:t>”进入逐行调试模式</a:t>
            </a:r>
            <a:r>
              <a:rPr lang="en-US" altLang="zh-CN" dirty="0"/>
              <a:t>/</a:t>
            </a:r>
            <a:r>
              <a:rPr lang="zh-CN" altLang="zh-CN" dirty="0"/>
              <a:t>按回车继续断点调试</a:t>
            </a:r>
            <a:r>
              <a:rPr lang="en-US" altLang="zh-CN" dirty="0"/>
              <a:t>/</a:t>
            </a:r>
            <a:r>
              <a:rPr lang="zh-CN" altLang="zh-CN" dirty="0"/>
              <a:t>“</a:t>
            </a:r>
            <a:r>
              <a:rPr lang="en-US" altLang="zh-CN" dirty="0"/>
              <a:t>exit</a:t>
            </a:r>
            <a:r>
              <a:rPr lang="zh-CN" altLang="zh-CN" dirty="0"/>
              <a:t>”退出调试）：”，即</a:t>
            </a:r>
            <a:r>
              <a:rPr lang="en-US" altLang="zh-CN" dirty="0"/>
              <a:t>SEAL</a:t>
            </a:r>
            <a:r>
              <a:rPr lang="zh-CN" altLang="zh-CN" dirty="0"/>
              <a:t>汇编语言模拟器给出两种调试模式，输入数字</a:t>
            </a:r>
            <a:r>
              <a:rPr lang="en-US" altLang="zh-CN" dirty="0"/>
              <a:t>1</a:t>
            </a:r>
            <a:r>
              <a:rPr lang="zh-CN" altLang="zh-CN" dirty="0"/>
              <a:t>进入</a:t>
            </a:r>
            <a:r>
              <a:rPr lang="zh-CN" altLang="zh-CN" dirty="0">
                <a:solidFill>
                  <a:srgbClr val="FF0000"/>
                </a:solidFill>
              </a:rPr>
              <a:t>逐行调试模式</a:t>
            </a:r>
            <a:r>
              <a:rPr lang="zh-CN" altLang="zh-CN" dirty="0"/>
              <a:t>和按“回车”进入</a:t>
            </a:r>
            <a:r>
              <a:rPr lang="zh-CN" altLang="zh-CN" dirty="0">
                <a:solidFill>
                  <a:srgbClr val="FF0000"/>
                </a:solidFill>
              </a:rPr>
              <a:t>断点调试模式</a:t>
            </a:r>
            <a:r>
              <a:rPr lang="zh-CN" altLang="zh-CN" dirty="0"/>
              <a:t>，</a:t>
            </a:r>
            <a:r>
              <a:rPr lang="zh-CN" altLang="zh-CN" dirty="0" smtClean="0"/>
              <a:t>下面分别</a:t>
            </a:r>
            <a:r>
              <a:rPr lang="zh-CN" altLang="zh-CN" dirty="0"/>
              <a:t>讲解这两种调试模式。</a:t>
            </a:r>
          </a:p>
        </p:txBody>
      </p:sp>
    </p:spTree>
    <p:extLst>
      <p:ext uri="{BB962C8B-B14F-4D97-AF65-F5344CB8AC3E}">
        <p14:creationId xmlns:p14="http://schemas.microsoft.com/office/powerpoint/2010/main" val="314087765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78</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784589" y="1272182"/>
            <a:ext cx="3606800" cy="3642718"/>
          </a:xfrm>
        </p:spPr>
        <p:txBody>
          <a:bodyPr>
            <a:noAutofit/>
          </a:bodyPr>
          <a:lstStyle/>
          <a:p>
            <a:pPr marL="342900" indent="-342900">
              <a:buFont typeface="Wingdings" panose="05000000000000000000" pitchFamily="2" charset="2"/>
              <a:buChar char="Ø"/>
            </a:pPr>
            <a:r>
              <a:rPr lang="zh-CN" altLang="zh-CN" dirty="0"/>
              <a:t>执行完上述步骤后，紧接着在</a:t>
            </a:r>
            <a:r>
              <a:rPr lang="en-US" altLang="zh-CN" dirty="0"/>
              <a:t>IDLE</a:t>
            </a:r>
            <a:r>
              <a:rPr lang="zh-CN" altLang="zh-CN" dirty="0"/>
              <a:t>中输入数字</a:t>
            </a:r>
            <a:r>
              <a:rPr lang="en-US" altLang="zh-CN" dirty="0"/>
              <a:t>1</a:t>
            </a:r>
            <a:r>
              <a:rPr lang="zh-CN" altLang="zh-CN" dirty="0"/>
              <a:t>（即开始逐行调试模式），将出现图</a:t>
            </a:r>
            <a:r>
              <a:rPr lang="en-US" altLang="zh-CN" dirty="0"/>
              <a:t>4-4</a:t>
            </a:r>
            <a:r>
              <a:rPr lang="zh-CN" altLang="zh-CN" dirty="0"/>
              <a:t>所示内容</a:t>
            </a:r>
            <a:r>
              <a:rPr lang="zh-CN" altLang="zh-CN" dirty="0" smtClean="0"/>
              <a:t>。</a:t>
            </a:r>
            <a:endParaRPr lang="en-US" altLang="zh-CN" dirty="0" smtClean="0"/>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5255485" y="995997"/>
            <a:ext cx="5905500" cy="4134803"/>
          </a:xfrm>
          <a:prstGeom prst="rect">
            <a:avLst/>
          </a:prstGeom>
        </p:spPr>
      </p:pic>
      <p:sp>
        <p:nvSpPr>
          <p:cNvPr id="2" name="矩形 1"/>
          <p:cNvSpPr/>
          <p:nvPr/>
        </p:nvSpPr>
        <p:spPr>
          <a:xfrm>
            <a:off x="7098043" y="5350728"/>
            <a:ext cx="1704313" cy="369332"/>
          </a:xfrm>
          <a:prstGeom prst="rect">
            <a:avLst/>
          </a:prstGeom>
        </p:spPr>
        <p:txBody>
          <a:bodyPr wrap="none">
            <a:spAutoFit/>
          </a:bodyPr>
          <a:lstStyle/>
          <a:p>
            <a:r>
              <a:rPr lang="zh-CN" altLang="zh-CN" dirty="0">
                <a:solidFill>
                  <a:srgbClr val="000000"/>
                </a:solidFill>
                <a:latin typeface="Times New Roman" panose="02020603050405020304" pitchFamily="18" charset="0"/>
                <a:cs typeface="Times New Roman" panose="02020603050405020304" pitchFamily="18" charset="0"/>
              </a:rPr>
              <a:t>图</a:t>
            </a:r>
            <a:r>
              <a:rPr lang="en-US" altLang="zh-CN" dirty="0">
                <a:solidFill>
                  <a:srgbClr val="000000"/>
                </a:solidFill>
                <a:latin typeface="Times New Roman" panose="02020603050405020304" pitchFamily="18" charset="0"/>
              </a:rPr>
              <a:t>4-4 </a:t>
            </a:r>
            <a:r>
              <a:rPr lang="zh-CN" altLang="zh-CN" dirty="0">
                <a:solidFill>
                  <a:srgbClr val="000000"/>
                </a:solidFill>
                <a:latin typeface="Times New Roman" panose="02020603050405020304" pitchFamily="18" charset="0"/>
                <a:cs typeface="Times New Roman" panose="02020603050405020304" pitchFamily="18" charset="0"/>
              </a:rPr>
              <a:t>逐行调试</a:t>
            </a:r>
            <a:endParaRPr lang="zh-CN" altLang="en-US" dirty="0"/>
          </a:p>
        </p:txBody>
      </p:sp>
    </p:spTree>
    <p:extLst>
      <p:ext uri="{BB962C8B-B14F-4D97-AF65-F5344CB8AC3E}">
        <p14:creationId xmlns:p14="http://schemas.microsoft.com/office/powerpoint/2010/main" val="303558783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79</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812801" y="1374298"/>
            <a:ext cx="3606800" cy="3378199"/>
          </a:xfrm>
        </p:spPr>
        <p:txBody>
          <a:bodyPr>
            <a:noAutofit/>
          </a:bodyPr>
          <a:lstStyle/>
          <a:p>
            <a:pPr marL="342900" indent="-342900">
              <a:buFont typeface="Wingdings" panose="05000000000000000000" pitchFamily="2" charset="2"/>
              <a:buChar char="Ø"/>
            </a:pPr>
            <a:r>
              <a:rPr lang="zh-CN" altLang="zh-CN" dirty="0" smtClean="0"/>
              <a:t>此时</a:t>
            </a:r>
            <a:r>
              <a:rPr lang="zh-CN" altLang="zh-CN" dirty="0"/>
              <a:t>寄存器的值如图</a:t>
            </a:r>
            <a:r>
              <a:rPr lang="en-US" altLang="zh-CN" dirty="0"/>
              <a:t>4-5</a:t>
            </a:r>
            <a:r>
              <a:rPr lang="zh-CN" altLang="zh-CN" dirty="0"/>
              <a:t>所示</a:t>
            </a:r>
            <a:r>
              <a:rPr lang="zh-CN" altLang="zh-CN" dirty="0" smtClean="0"/>
              <a:t>，看到</a:t>
            </a:r>
            <a:r>
              <a:rPr lang="en-US" altLang="zh-CN" dirty="0"/>
              <a:t>R1</a:t>
            </a:r>
            <a:r>
              <a:rPr lang="zh-CN" altLang="zh-CN" dirty="0"/>
              <a:t>寄存的值变为</a:t>
            </a:r>
            <a:r>
              <a:rPr lang="en-US" altLang="zh-CN" dirty="0"/>
              <a:t>1</a:t>
            </a:r>
            <a:r>
              <a:rPr lang="zh-CN" altLang="zh-CN" dirty="0"/>
              <a:t>，这是由于第一条指令已经执行完毕。</a:t>
            </a:r>
          </a:p>
        </p:txBody>
      </p:sp>
      <p:sp>
        <p:nvSpPr>
          <p:cNvPr id="2" name="矩形 1"/>
          <p:cNvSpPr/>
          <p:nvPr/>
        </p:nvSpPr>
        <p:spPr>
          <a:xfrm>
            <a:off x="7098043" y="5350728"/>
            <a:ext cx="1696298" cy="369332"/>
          </a:xfrm>
          <a:prstGeom prst="rect">
            <a:avLst/>
          </a:prstGeom>
        </p:spPr>
        <p:txBody>
          <a:bodyPr wrap="none">
            <a:spAutoFit/>
          </a:bodyPr>
          <a:lstStyle/>
          <a:p>
            <a:r>
              <a:rPr lang="zh-CN" altLang="zh-CN" dirty="0"/>
              <a:t>图</a:t>
            </a:r>
            <a:r>
              <a:rPr lang="en-US" altLang="zh-CN" dirty="0"/>
              <a:t>4-5 </a:t>
            </a:r>
            <a:r>
              <a:rPr lang="zh-CN" altLang="zh-CN" dirty="0"/>
              <a:t>逐行调试</a:t>
            </a:r>
            <a:endParaRPr lang="zh-CN" altLang="en-US" dirty="0"/>
          </a:p>
        </p:txBody>
      </p:sp>
      <p:pic>
        <p:nvPicPr>
          <p:cNvPr id="8" name="图片 7"/>
          <p:cNvPicPr/>
          <p:nvPr/>
        </p:nvPicPr>
        <p:blipFill>
          <a:blip r:embed="rId3"/>
          <a:stretch>
            <a:fillRect/>
          </a:stretch>
        </p:blipFill>
        <p:spPr>
          <a:xfrm>
            <a:off x="5487987" y="811513"/>
            <a:ext cx="5103813" cy="4503767"/>
          </a:xfrm>
          <a:prstGeom prst="rect">
            <a:avLst/>
          </a:prstGeom>
        </p:spPr>
      </p:pic>
    </p:spTree>
    <p:extLst>
      <p:ext uri="{BB962C8B-B14F-4D97-AF65-F5344CB8AC3E}">
        <p14:creationId xmlns:p14="http://schemas.microsoft.com/office/powerpoint/2010/main" val="16233652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8</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609599" y="662282"/>
            <a:ext cx="11307531" cy="1817340"/>
          </a:xfrm>
        </p:spPr>
        <p:txBody>
          <a:bodyPr>
            <a:noAutofit/>
          </a:bodyPr>
          <a:lstStyle/>
          <a:p>
            <a:pPr marL="342900" indent="-342900">
              <a:buFont typeface="Wingdings" panose="05000000000000000000" pitchFamily="2" charset="2"/>
              <a:buChar char="l"/>
            </a:pPr>
            <a:r>
              <a:rPr lang="zh-CN" altLang="zh-CN" dirty="0" smtClean="0"/>
              <a:t>使用</a:t>
            </a:r>
            <a:r>
              <a:rPr lang="en-US" altLang="zh-CN" dirty="0" smtClean="0"/>
              <a:t>&lt;</a:t>
            </a:r>
            <a:r>
              <a:rPr lang="zh-CN" altLang="en-US" dirty="0" smtClean="0"/>
              <a:t>两个数字比较大小</a:t>
            </a:r>
            <a:r>
              <a:rPr lang="en-US" altLang="zh-CN" dirty="0" smtClean="0"/>
              <a:t>&gt;</a:t>
            </a:r>
            <a:r>
              <a:rPr lang="zh-CN" altLang="zh-CN" dirty="0" smtClean="0"/>
              <a:t>示例</a:t>
            </a:r>
            <a:r>
              <a:rPr lang="zh-CN" altLang="en-US" dirty="0" smtClean="0"/>
              <a:t>（</a:t>
            </a:r>
            <a:r>
              <a:rPr lang="en-US" altLang="zh-CN" dirty="0" smtClean="0"/>
              <a:t>eg1_if.txt</a:t>
            </a:r>
            <a:r>
              <a:rPr lang="zh-CN" altLang="en-US" dirty="0" smtClean="0"/>
              <a:t>）</a:t>
            </a:r>
            <a:r>
              <a:rPr lang="zh-CN" altLang="zh-CN" dirty="0" smtClean="0"/>
              <a:t>进行</a:t>
            </a:r>
            <a:r>
              <a:rPr lang="zh-CN" altLang="en-US" dirty="0" smtClean="0"/>
              <a:t>模拟器使用的介绍</a:t>
            </a:r>
            <a:r>
              <a:rPr lang="zh-CN" altLang="zh-CN" dirty="0" smtClean="0"/>
              <a:t>，</a:t>
            </a:r>
            <a:r>
              <a:rPr lang="zh-CN" altLang="en-US" dirty="0" smtClean="0"/>
              <a:t>以下为</a:t>
            </a:r>
            <a:r>
              <a:rPr lang="zh-CN" altLang="zh-CN" dirty="0" smtClean="0"/>
              <a:t>该</a:t>
            </a:r>
            <a:r>
              <a:rPr lang="zh-CN" altLang="zh-CN" dirty="0"/>
              <a:t>示例的</a:t>
            </a:r>
            <a:r>
              <a:rPr lang="en-US" altLang="zh-CN" dirty="0"/>
              <a:t>python</a:t>
            </a:r>
            <a:r>
              <a:rPr lang="zh-CN" altLang="zh-CN" dirty="0"/>
              <a:t>程序以及</a:t>
            </a:r>
            <a:r>
              <a:rPr lang="zh-CN" altLang="zh-CN" dirty="0" smtClean="0"/>
              <a:t>汇编程序</a:t>
            </a:r>
            <a:r>
              <a:rPr lang="zh-CN" altLang="en-US" dirty="0" smtClean="0"/>
              <a:t>，</a:t>
            </a:r>
            <a:r>
              <a:rPr lang="zh-CN" altLang="zh-CN" dirty="0" smtClean="0">
                <a:cs typeface="Times New Roman" panose="02020603050405020304" pitchFamily="18" charset="0"/>
              </a:rPr>
              <a:t>该</a:t>
            </a:r>
            <a:r>
              <a:rPr lang="zh-CN" altLang="zh-CN" dirty="0">
                <a:cs typeface="Times New Roman" panose="02020603050405020304" pitchFamily="18" charset="0"/>
              </a:rPr>
              <a:t>示例是对两个数字比较大小，输出较小的数字，其中两个数字是</a:t>
            </a:r>
            <a:r>
              <a:rPr lang="en-US" altLang="zh-CN" dirty="0"/>
              <a:t>5</a:t>
            </a:r>
            <a:r>
              <a:rPr lang="zh-CN" altLang="zh-CN" dirty="0">
                <a:cs typeface="Times New Roman" panose="02020603050405020304" pitchFamily="18" charset="0"/>
              </a:rPr>
              <a:t>和</a:t>
            </a:r>
            <a:r>
              <a:rPr lang="en-US" altLang="zh-CN" dirty="0"/>
              <a:t>7</a:t>
            </a:r>
            <a:r>
              <a:rPr lang="zh-CN" altLang="zh-CN" dirty="0">
                <a:cs typeface="Times New Roman" panose="02020603050405020304" pitchFamily="18" charset="0"/>
              </a:rPr>
              <a:t>，最后希望输出的结果是</a:t>
            </a:r>
            <a:r>
              <a:rPr lang="en-US" altLang="zh-CN" dirty="0"/>
              <a:t>5</a:t>
            </a:r>
            <a:r>
              <a:rPr lang="zh-CN" altLang="zh-CN" dirty="0">
                <a:cs typeface="Times New Roman" panose="02020603050405020304" pitchFamily="18" charset="0"/>
              </a:rPr>
              <a:t>。</a:t>
            </a:r>
            <a:endParaRPr lang="zh-CN" altLang="en-US" dirty="0"/>
          </a:p>
          <a:p>
            <a:pPr marL="342900" indent="-342900">
              <a:buFont typeface="Wingdings" panose="05000000000000000000" pitchFamily="2" charset="2"/>
              <a:buChar char="l"/>
            </a:pPr>
            <a:endParaRPr lang="zh-CN" altLang="zh-CN" dirty="0"/>
          </a:p>
        </p:txBody>
      </p:sp>
      <p:sp>
        <p:nvSpPr>
          <p:cNvPr id="7" name="文本框 6"/>
          <p:cNvSpPr txBox="1"/>
          <p:nvPr/>
        </p:nvSpPr>
        <p:spPr>
          <a:xfrm>
            <a:off x="863600" y="2585223"/>
            <a:ext cx="4374456" cy="3477875"/>
          </a:xfrm>
          <a:prstGeom prst="rect">
            <a:avLst/>
          </a:prstGeom>
          <a:noFill/>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#&lt;</a:t>
            </a:r>
            <a:r>
              <a:rPr lang="zh-CN" altLang="zh-CN" sz="2200" dirty="0">
                <a:latin typeface="Times New Roman" panose="02020603050405020304" pitchFamily="18" charset="0"/>
                <a:cs typeface="Times New Roman" panose="02020603050405020304" pitchFamily="18" charset="0"/>
              </a:rPr>
              <a:t>汇编代码：两个数字比较大小</a:t>
            </a:r>
            <a:r>
              <a:rPr lang="en-US" altLang="zh-CN" sz="2200" dirty="0">
                <a:latin typeface="Times New Roman" panose="02020603050405020304" pitchFamily="18" charset="0"/>
                <a:cs typeface="Times New Roman" panose="02020603050405020304" pitchFamily="18" charset="0"/>
              </a:rPr>
              <a:t>&gt;</a:t>
            </a:r>
            <a:endParaRPr lang="zh-CN" altLang="zh-CN" sz="2200" dirty="0">
              <a:latin typeface="Times New Roman" panose="02020603050405020304" pitchFamily="18" charset="0"/>
              <a:cs typeface="Times New Roman" panose="02020603050405020304" pitchFamily="18" charset="0"/>
            </a:endParaRPr>
          </a:p>
          <a:p>
            <a:r>
              <a:rPr lang="en-US" altLang="zh-CN" sz="2200" dirty="0">
                <a:latin typeface="Times New Roman" panose="02020603050405020304" pitchFamily="18" charset="0"/>
                <a:cs typeface="Times New Roman" panose="02020603050405020304" pitchFamily="18" charset="0"/>
              </a:rPr>
              <a:t>move R1,5     #a = 5</a:t>
            </a:r>
            <a:endParaRPr lang="zh-CN" altLang="zh-CN" sz="2200" dirty="0">
              <a:latin typeface="Times New Roman" panose="02020603050405020304" pitchFamily="18" charset="0"/>
              <a:cs typeface="Times New Roman" panose="02020603050405020304" pitchFamily="18" charset="0"/>
            </a:endParaRPr>
          </a:p>
          <a:p>
            <a:r>
              <a:rPr lang="en-US" altLang="zh-CN" sz="2200" dirty="0">
                <a:latin typeface="Times New Roman" panose="02020603050405020304" pitchFamily="18" charset="0"/>
                <a:cs typeface="Times New Roman" panose="02020603050405020304" pitchFamily="18" charset="0"/>
              </a:rPr>
              <a:t>move R2,7     #b = 7</a:t>
            </a:r>
            <a:endParaRPr lang="zh-CN" altLang="zh-CN" sz="2200" dirty="0">
              <a:latin typeface="Times New Roman" panose="02020603050405020304" pitchFamily="18" charset="0"/>
              <a:cs typeface="Times New Roman" panose="02020603050405020304" pitchFamily="18" charset="0"/>
            </a:endParaRPr>
          </a:p>
          <a:p>
            <a:r>
              <a:rPr lang="en-US" altLang="zh-CN" sz="2200" dirty="0" err="1">
                <a:latin typeface="Times New Roman" panose="02020603050405020304" pitchFamily="18" charset="0"/>
                <a:cs typeface="Times New Roman" panose="02020603050405020304" pitchFamily="18" charset="0"/>
              </a:rPr>
              <a:t>sle</a:t>
            </a:r>
            <a:r>
              <a:rPr lang="en-US" altLang="zh-CN" sz="2200" dirty="0">
                <a:latin typeface="Times New Roman" panose="02020603050405020304" pitchFamily="18" charset="0"/>
                <a:cs typeface="Times New Roman" panose="02020603050405020304" pitchFamily="18" charset="0"/>
              </a:rPr>
              <a:t> R3,R1,R2   </a:t>
            </a:r>
            <a:endParaRPr lang="zh-CN" altLang="zh-CN" sz="2200" dirty="0">
              <a:latin typeface="Times New Roman" panose="02020603050405020304" pitchFamily="18" charset="0"/>
              <a:cs typeface="Times New Roman" panose="02020603050405020304" pitchFamily="18" charset="0"/>
            </a:endParaRPr>
          </a:p>
          <a:p>
            <a:r>
              <a:rPr lang="en-US" altLang="zh-CN" sz="2200" dirty="0" err="1">
                <a:latin typeface="Times New Roman" panose="02020603050405020304" pitchFamily="18" charset="0"/>
                <a:cs typeface="Times New Roman" panose="02020603050405020304" pitchFamily="18" charset="0"/>
              </a:rPr>
              <a:t>beqz</a:t>
            </a:r>
            <a:r>
              <a:rPr lang="en-US" altLang="zh-CN" sz="2200" dirty="0">
                <a:latin typeface="Times New Roman" panose="02020603050405020304" pitchFamily="18" charset="0"/>
                <a:cs typeface="Times New Roman" panose="02020603050405020304" pitchFamily="18" charset="0"/>
              </a:rPr>
              <a:t> R3,L1     </a:t>
            </a:r>
            <a:endParaRPr lang="zh-CN" altLang="zh-CN" sz="2200" dirty="0">
              <a:latin typeface="Times New Roman" panose="02020603050405020304" pitchFamily="18" charset="0"/>
              <a:cs typeface="Times New Roman" panose="02020603050405020304" pitchFamily="18" charset="0"/>
            </a:endParaRPr>
          </a:p>
          <a:p>
            <a:r>
              <a:rPr lang="en-US" altLang="zh-CN" sz="2200" dirty="0">
                <a:latin typeface="Times New Roman" panose="02020603050405020304" pitchFamily="18" charset="0"/>
                <a:cs typeface="Times New Roman" panose="02020603050405020304" pitchFamily="18" charset="0"/>
              </a:rPr>
              <a:t>_</a:t>
            </a:r>
            <a:r>
              <a:rPr lang="en-US" altLang="zh-CN" sz="2200" dirty="0" err="1">
                <a:latin typeface="Times New Roman" panose="02020603050405020304" pitchFamily="18" charset="0"/>
                <a:cs typeface="Times New Roman" panose="02020603050405020304" pitchFamily="18" charset="0"/>
              </a:rPr>
              <a:t>pr</a:t>
            </a:r>
            <a:r>
              <a:rPr lang="en-US" altLang="zh-CN" sz="2200" dirty="0">
                <a:latin typeface="Times New Roman" panose="02020603050405020304" pitchFamily="18" charset="0"/>
                <a:cs typeface="Times New Roman" panose="02020603050405020304" pitchFamily="18" charset="0"/>
              </a:rPr>
              <a:t> R1       </a:t>
            </a:r>
            <a:endParaRPr lang="zh-CN" altLang="zh-CN" sz="2200" dirty="0">
              <a:latin typeface="Times New Roman" panose="02020603050405020304" pitchFamily="18" charset="0"/>
              <a:cs typeface="Times New Roman" panose="02020603050405020304" pitchFamily="18" charset="0"/>
            </a:endParaRPr>
          </a:p>
          <a:p>
            <a:r>
              <a:rPr lang="en-US" altLang="zh-CN" sz="2200" dirty="0" err="1">
                <a:latin typeface="Times New Roman" panose="02020603050405020304" pitchFamily="18" charset="0"/>
                <a:cs typeface="Times New Roman" panose="02020603050405020304" pitchFamily="18" charset="0"/>
              </a:rPr>
              <a:t>goto</a:t>
            </a:r>
            <a:r>
              <a:rPr lang="en-US" altLang="zh-CN" sz="2200" dirty="0">
                <a:latin typeface="Times New Roman" panose="02020603050405020304" pitchFamily="18" charset="0"/>
                <a:cs typeface="Times New Roman" panose="02020603050405020304" pitchFamily="18" charset="0"/>
              </a:rPr>
              <a:t> L2</a:t>
            </a:r>
            <a:endParaRPr lang="zh-CN" altLang="zh-CN" sz="2200" dirty="0">
              <a:latin typeface="Times New Roman" panose="02020603050405020304" pitchFamily="18" charset="0"/>
              <a:cs typeface="Times New Roman" panose="02020603050405020304" pitchFamily="18" charset="0"/>
            </a:endParaRPr>
          </a:p>
          <a:p>
            <a:r>
              <a:rPr lang="en-US" altLang="zh-CN" sz="2200" dirty="0">
                <a:latin typeface="Times New Roman" panose="02020603050405020304" pitchFamily="18" charset="0"/>
                <a:cs typeface="Times New Roman" panose="02020603050405020304" pitchFamily="18" charset="0"/>
              </a:rPr>
              <a:t>L1:          </a:t>
            </a:r>
            <a:endParaRPr lang="zh-CN" altLang="zh-CN" sz="2200" dirty="0">
              <a:latin typeface="Times New Roman" panose="02020603050405020304" pitchFamily="18" charset="0"/>
              <a:cs typeface="Times New Roman" panose="02020603050405020304" pitchFamily="18" charset="0"/>
            </a:endParaRPr>
          </a:p>
          <a:p>
            <a:r>
              <a:rPr lang="en-US" altLang="zh-CN" sz="2200" dirty="0">
                <a:latin typeface="Times New Roman" panose="02020603050405020304" pitchFamily="18" charset="0"/>
                <a:cs typeface="Times New Roman" panose="02020603050405020304" pitchFamily="18" charset="0"/>
              </a:rPr>
              <a:t>_</a:t>
            </a:r>
            <a:r>
              <a:rPr lang="en-US" altLang="zh-CN" sz="2200" dirty="0" err="1">
                <a:latin typeface="Times New Roman" panose="02020603050405020304" pitchFamily="18" charset="0"/>
                <a:cs typeface="Times New Roman" panose="02020603050405020304" pitchFamily="18" charset="0"/>
              </a:rPr>
              <a:t>pr</a:t>
            </a:r>
            <a:r>
              <a:rPr lang="en-US" altLang="zh-CN" sz="2200" dirty="0">
                <a:latin typeface="Times New Roman" panose="02020603050405020304" pitchFamily="18" charset="0"/>
                <a:cs typeface="Times New Roman" panose="02020603050405020304" pitchFamily="18" charset="0"/>
              </a:rPr>
              <a:t> R2</a:t>
            </a:r>
            <a:endParaRPr lang="zh-CN" altLang="zh-CN" sz="2200" dirty="0">
              <a:latin typeface="Times New Roman" panose="02020603050405020304" pitchFamily="18" charset="0"/>
              <a:cs typeface="Times New Roman" panose="02020603050405020304" pitchFamily="18" charset="0"/>
            </a:endParaRPr>
          </a:p>
          <a:p>
            <a:r>
              <a:rPr lang="en-US" altLang="zh-CN" sz="2200" dirty="0">
                <a:latin typeface="Times New Roman" panose="02020603050405020304" pitchFamily="18" charset="0"/>
                <a:cs typeface="Times New Roman" panose="02020603050405020304" pitchFamily="18" charset="0"/>
              </a:rPr>
              <a:t>L2:</a:t>
            </a:r>
            <a:endParaRPr lang="zh-CN" altLang="en-US" sz="2200"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6144005" y="2609047"/>
            <a:ext cx="4694469" cy="3077766"/>
          </a:xfrm>
          <a:prstGeom prst="rect">
            <a:avLst/>
          </a:prstGeom>
          <a:noFill/>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#&lt;python</a:t>
            </a:r>
            <a:r>
              <a:rPr lang="zh-CN" altLang="zh-CN" sz="2200" dirty="0">
                <a:latin typeface="Times New Roman" panose="02020603050405020304" pitchFamily="18" charset="0"/>
                <a:cs typeface="Times New Roman" panose="02020603050405020304" pitchFamily="18" charset="0"/>
              </a:rPr>
              <a:t>代码：两个数字比较</a:t>
            </a:r>
            <a:r>
              <a:rPr lang="zh-CN" altLang="zh-CN" sz="2200" dirty="0" smtClean="0">
                <a:latin typeface="Times New Roman" panose="02020603050405020304" pitchFamily="18" charset="0"/>
                <a:cs typeface="Times New Roman" panose="02020603050405020304" pitchFamily="18" charset="0"/>
              </a:rPr>
              <a:t>大小</a:t>
            </a:r>
            <a:r>
              <a:rPr lang="en-US" altLang="zh-CN" sz="2200" dirty="0" smtClean="0">
                <a:latin typeface="Times New Roman" panose="02020603050405020304" pitchFamily="18" charset="0"/>
                <a:cs typeface="Times New Roman" panose="02020603050405020304" pitchFamily="18" charset="0"/>
              </a:rPr>
              <a:t>&gt;</a:t>
            </a:r>
            <a:endParaRPr lang="zh-CN" altLang="zh-CN" sz="2200" dirty="0">
              <a:latin typeface="Times New Roman" panose="02020603050405020304" pitchFamily="18" charset="0"/>
              <a:cs typeface="Times New Roman" panose="02020603050405020304" pitchFamily="18" charset="0"/>
            </a:endParaRPr>
          </a:p>
          <a:p>
            <a:r>
              <a:rPr lang="en-US" altLang="zh-CN" sz="2200" dirty="0">
                <a:latin typeface="Times New Roman" panose="02020603050405020304" pitchFamily="18" charset="0"/>
                <a:cs typeface="Times New Roman" panose="02020603050405020304" pitchFamily="18" charset="0"/>
              </a:rPr>
              <a:t>a = 5</a:t>
            </a:r>
            <a:endParaRPr lang="zh-CN" altLang="zh-CN" sz="2200" dirty="0">
              <a:latin typeface="Times New Roman" panose="02020603050405020304" pitchFamily="18" charset="0"/>
              <a:cs typeface="Times New Roman" panose="02020603050405020304" pitchFamily="18" charset="0"/>
            </a:endParaRPr>
          </a:p>
          <a:p>
            <a:r>
              <a:rPr lang="en-US" altLang="zh-CN" sz="2200" dirty="0">
                <a:latin typeface="Times New Roman" panose="02020603050405020304" pitchFamily="18" charset="0"/>
                <a:cs typeface="Times New Roman" panose="02020603050405020304" pitchFamily="18" charset="0"/>
              </a:rPr>
              <a:t>b = 7</a:t>
            </a:r>
            <a:endParaRPr lang="zh-CN" altLang="zh-CN" sz="2200" dirty="0">
              <a:latin typeface="Times New Roman" panose="02020603050405020304" pitchFamily="18" charset="0"/>
              <a:cs typeface="Times New Roman" panose="02020603050405020304" pitchFamily="18" charset="0"/>
            </a:endParaRPr>
          </a:p>
          <a:p>
            <a:r>
              <a:rPr lang="en-US" altLang="zh-CN" sz="2200" dirty="0">
                <a:latin typeface="Times New Roman" panose="02020603050405020304" pitchFamily="18" charset="0"/>
                <a:cs typeface="Times New Roman" panose="02020603050405020304" pitchFamily="18" charset="0"/>
              </a:rPr>
              <a:t>if a &lt;=b:   </a:t>
            </a:r>
            <a:endParaRPr lang="zh-CN" altLang="zh-CN" sz="2200" dirty="0">
              <a:latin typeface="Times New Roman" panose="02020603050405020304" pitchFamily="18" charset="0"/>
              <a:cs typeface="Times New Roman" panose="02020603050405020304" pitchFamily="18" charset="0"/>
            </a:endParaRPr>
          </a:p>
          <a:p>
            <a:r>
              <a:rPr lang="en-US" altLang="zh-CN" sz="2200" dirty="0">
                <a:latin typeface="Times New Roman" panose="02020603050405020304" pitchFamily="18" charset="0"/>
                <a:cs typeface="Times New Roman" panose="02020603050405020304" pitchFamily="18" charset="0"/>
              </a:rPr>
              <a:t>   print(a)</a:t>
            </a:r>
            <a:endParaRPr lang="zh-CN" altLang="zh-CN" sz="2200" dirty="0">
              <a:latin typeface="Times New Roman" panose="02020603050405020304" pitchFamily="18" charset="0"/>
              <a:cs typeface="Times New Roman" panose="02020603050405020304" pitchFamily="18" charset="0"/>
            </a:endParaRPr>
          </a:p>
          <a:p>
            <a:r>
              <a:rPr lang="en-US" altLang="zh-CN" sz="2200" dirty="0">
                <a:latin typeface="Times New Roman" panose="02020603050405020304" pitchFamily="18" charset="0"/>
                <a:cs typeface="Times New Roman" panose="02020603050405020304" pitchFamily="18" charset="0"/>
              </a:rPr>
              <a:t>else:      </a:t>
            </a:r>
            <a:endParaRPr lang="zh-CN" altLang="zh-CN" sz="2200" dirty="0">
              <a:latin typeface="Times New Roman" panose="02020603050405020304" pitchFamily="18" charset="0"/>
              <a:cs typeface="Times New Roman" panose="02020603050405020304" pitchFamily="18" charset="0"/>
            </a:endParaRPr>
          </a:p>
          <a:p>
            <a:r>
              <a:rPr lang="en-US" altLang="zh-CN" sz="2200" dirty="0">
                <a:latin typeface="Times New Roman" panose="02020603050405020304" pitchFamily="18" charset="0"/>
                <a:cs typeface="Times New Roman" panose="02020603050405020304" pitchFamily="18" charset="0"/>
              </a:rPr>
              <a:t>   print(b</a:t>
            </a:r>
            <a:r>
              <a:rPr lang="en-US" altLang="zh-CN" sz="2200" dirty="0" smtClean="0">
                <a:latin typeface="Times New Roman" panose="02020603050405020304" pitchFamily="18" charset="0"/>
                <a:cs typeface="Times New Roman" panose="02020603050405020304" pitchFamily="18" charset="0"/>
              </a:rPr>
              <a:t>)</a:t>
            </a:r>
          </a:p>
          <a:p>
            <a:endParaRPr lang="en-US" altLang="zh-CN" sz="2000" dirty="0">
              <a:latin typeface="Times New Roman" panose="02020603050405020304" pitchFamily="18" charset="0"/>
              <a:cs typeface="Times New Roman" panose="02020603050405020304" pitchFamily="18" charset="0"/>
            </a:endParaRPr>
          </a:p>
          <a:p>
            <a:endParaRPr lang="en-US" altLang="zh-CN" sz="2000" b="1" dirty="0" smtClean="0">
              <a:latin typeface="Times New Roman" panose="02020603050405020304" pitchFamily="18" charset="0"/>
              <a:cs typeface="Times New Roman" panose="02020603050405020304" pitchFamily="18" charset="0"/>
            </a:endParaRPr>
          </a:p>
        </p:txBody>
      </p:sp>
      <p:cxnSp>
        <p:nvCxnSpPr>
          <p:cNvPr id="12" name="直接连接符 11"/>
          <p:cNvCxnSpPr/>
          <p:nvPr/>
        </p:nvCxnSpPr>
        <p:spPr>
          <a:xfrm>
            <a:off x="5575300" y="2609047"/>
            <a:ext cx="25400" cy="3170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436243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80</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889000" y="828198"/>
            <a:ext cx="10160000" cy="5305902"/>
          </a:xfrm>
        </p:spPr>
        <p:txBody>
          <a:bodyPr>
            <a:noAutofit/>
          </a:bodyPr>
          <a:lstStyle/>
          <a:p>
            <a:pPr marL="342900" indent="-342900">
              <a:buFont typeface="Wingdings" panose="05000000000000000000" pitchFamily="2" charset="2"/>
              <a:buChar char="Ø"/>
            </a:pPr>
            <a:r>
              <a:rPr lang="zh-CN" altLang="zh-CN" dirty="0" smtClean="0"/>
              <a:t>接着能够看到</a:t>
            </a:r>
            <a:r>
              <a:rPr lang="zh-CN" altLang="zh-CN" dirty="0"/>
              <a:t>“选择继续的方式（按回车继续逐行调试</a:t>
            </a:r>
            <a:r>
              <a:rPr lang="en-US" altLang="zh-CN" dirty="0"/>
              <a:t>/“exit”</a:t>
            </a:r>
            <a:r>
              <a:rPr lang="zh-CN" altLang="zh-CN" dirty="0"/>
              <a:t>返回断点调试）：</a:t>
            </a:r>
            <a:r>
              <a:rPr lang="zh-CN" altLang="zh-CN" dirty="0" smtClean="0"/>
              <a:t>”</a:t>
            </a:r>
            <a:endParaRPr lang="en-US" altLang="zh-CN" dirty="0" smtClean="0"/>
          </a:p>
          <a:p>
            <a:pPr marL="342900" indent="-342900">
              <a:buFont typeface="Wingdings" panose="05000000000000000000" pitchFamily="2" charset="2"/>
              <a:buChar char="Ø"/>
            </a:pPr>
            <a:r>
              <a:rPr lang="zh-CN" altLang="zh-CN" dirty="0" smtClean="0"/>
              <a:t>此时，如果按</a:t>
            </a:r>
            <a:r>
              <a:rPr lang="zh-CN" altLang="zh-CN" dirty="0"/>
              <a:t>“回车”将继续逐行调试，每次按“回车”都会</a:t>
            </a:r>
            <a:r>
              <a:rPr lang="zh-CN" altLang="zh-CN" dirty="0" smtClean="0"/>
              <a:t>询问是否要继续</a:t>
            </a:r>
            <a:r>
              <a:rPr lang="zh-CN" altLang="zh-CN" dirty="0"/>
              <a:t>选择逐行</a:t>
            </a:r>
            <a:r>
              <a:rPr lang="zh-CN" altLang="zh-CN" dirty="0" smtClean="0"/>
              <a:t>调试</a:t>
            </a:r>
            <a:endParaRPr lang="en-US" altLang="zh-CN" dirty="0" smtClean="0"/>
          </a:p>
          <a:p>
            <a:pPr marL="342900" indent="-342900">
              <a:buFont typeface="Wingdings" panose="05000000000000000000" pitchFamily="2" charset="2"/>
              <a:buChar char="Ø"/>
            </a:pPr>
            <a:r>
              <a:rPr lang="zh-CN" altLang="zh-CN" dirty="0" smtClean="0"/>
              <a:t>如果</a:t>
            </a:r>
            <a:r>
              <a:rPr lang="zh-CN" altLang="zh-CN" dirty="0"/>
              <a:t>不想继续逐行调试，输入“</a:t>
            </a:r>
            <a:r>
              <a:rPr lang="en-US" altLang="zh-CN" dirty="0"/>
              <a:t>exit</a:t>
            </a:r>
            <a:r>
              <a:rPr lang="zh-CN" altLang="zh-CN" dirty="0"/>
              <a:t>”会出现图</a:t>
            </a:r>
            <a:r>
              <a:rPr lang="en-US" altLang="zh-CN" dirty="0"/>
              <a:t>4-6</a:t>
            </a:r>
            <a:r>
              <a:rPr lang="zh-CN" altLang="zh-CN" dirty="0"/>
              <a:t>所示内容，此时会显示“选择继续的方式（输入</a:t>
            </a:r>
            <a:r>
              <a:rPr lang="en-US" altLang="zh-CN" dirty="0"/>
              <a:t>“1”</a:t>
            </a:r>
            <a:r>
              <a:rPr lang="zh-CN" altLang="zh-CN" dirty="0"/>
              <a:t>进入逐行调试模式</a:t>
            </a:r>
            <a:r>
              <a:rPr lang="en-US" altLang="zh-CN" dirty="0"/>
              <a:t>/</a:t>
            </a:r>
            <a:r>
              <a:rPr lang="zh-CN" altLang="zh-CN" dirty="0"/>
              <a:t>按回车继续断点调试</a:t>
            </a:r>
            <a:r>
              <a:rPr lang="en-US" altLang="zh-CN" dirty="0"/>
              <a:t>/“exit”</a:t>
            </a:r>
            <a:r>
              <a:rPr lang="zh-CN" altLang="zh-CN" dirty="0"/>
              <a:t>退出调试）：”</a:t>
            </a:r>
            <a:r>
              <a:rPr lang="zh-CN" altLang="zh-CN" dirty="0" smtClean="0"/>
              <a:t>，能够</a:t>
            </a:r>
            <a:r>
              <a:rPr lang="zh-CN" altLang="zh-CN" dirty="0"/>
              <a:t>重新选择调试</a:t>
            </a:r>
            <a:r>
              <a:rPr lang="zh-CN" altLang="zh-CN" dirty="0" smtClean="0"/>
              <a:t>模式</a:t>
            </a:r>
            <a:r>
              <a:rPr lang="zh-CN" altLang="en-US" dirty="0" smtClean="0"/>
              <a:t>，</a:t>
            </a:r>
            <a:r>
              <a:rPr lang="zh-CN" altLang="zh-CN" dirty="0" smtClean="0"/>
              <a:t>或者</a:t>
            </a:r>
            <a:r>
              <a:rPr lang="zh-CN" altLang="zh-CN" dirty="0"/>
              <a:t>退出</a:t>
            </a:r>
            <a:r>
              <a:rPr lang="zh-CN" altLang="zh-CN" dirty="0" smtClean="0"/>
              <a:t>调试。</a:t>
            </a:r>
            <a:endParaRPr lang="zh-CN" altLang="zh-CN" dirty="0"/>
          </a:p>
        </p:txBody>
      </p:sp>
    </p:spTree>
    <p:extLst>
      <p:ext uri="{BB962C8B-B14F-4D97-AF65-F5344CB8AC3E}">
        <p14:creationId xmlns:p14="http://schemas.microsoft.com/office/powerpoint/2010/main" val="20478028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81</a:t>
            </a:fld>
            <a:endParaRPr lang="zh-CN" altLang="en-US" dirty="0"/>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2781300" y="741044"/>
            <a:ext cx="6807200" cy="4732656"/>
          </a:xfrm>
          <a:prstGeom prst="rect">
            <a:avLst/>
          </a:prstGeom>
        </p:spPr>
      </p:pic>
      <p:sp>
        <p:nvSpPr>
          <p:cNvPr id="8" name="矩形 7"/>
          <p:cNvSpPr/>
          <p:nvPr/>
        </p:nvSpPr>
        <p:spPr>
          <a:xfrm>
            <a:off x="5036179" y="5706844"/>
            <a:ext cx="2627642" cy="369332"/>
          </a:xfrm>
          <a:prstGeom prst="rect">
            <a:avLst/>
          </a:prstGeom>
        </p:spPr>
        <p:txBody>
          <a:bodyPr wrap="none">
            <a:spAutoFit/>
          </a:bodyPr>
          <a:lstStyle/>
          <a:p>
            <a:r>
              <a:rPr lang="zh-CN" altLang="zh-CN" dirty="0">
                <a:solidFill>
                  <a:srgbClr val="000000"/>
                </a:solidFill>
                <a:latin typeface="Times New Roman" panose="02020603050405020304" pitchFamily="18" charset="0"/>
                <a:cs typeface="Times New Roman" panose="02020603050405020304" pitchFamily="18" charset="0"/>
              </a:rPr>
              <a:t>图</a:t>
            </a:r>
            <a:r>
              <a:rPr lang="en-US" altLang="zh-CN" dirty="0">
                <a:solidFill>
                  <a:srgbClr val="000000"/>
                </a:solidFill>
                <a:latin typeface="Times New Roman" panose="02020603050405020304" pitchFamily="18" charset="0"/>
              </a:rPr>
              <a:t>4-6 </a:t>
            </a:r>
            <a:r>
              <a:rPr lang="zh-CN" altLang="zh-CN" dirty="0">
                <a:solidFill>
                  <a:srgbClr val="000000"/>
                </a:solidFill>
                <a:latin typeface="Times New Roman" panose="02020603050405020304" pitchFamily="18" charset="0"/>
                <a:cs typeface="Times New Roman" panose="02020603050405020304" pitchFamily="18" charset="0"/>
              </a:rPr>
              <a:t>退出逐行调试模式</a:t>
            </a:r>
            <a:endParaRPr lang="zh-CN" altLang="en-US" dirty="0"/>
          </a:p>
        </p:txBody>
      </p:sp>
    </p:spTree>
    <p:extLst>
      <p:ext uri="{BB962C8B-B14F-4D97-AF65-F5344CB8AC3E}">
        <p14:creationId xmlns:p14="http://schemas.microsoft.com/office/powerpoint/2010/main" val="56827346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82</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889000" y="828198"/>
            <a:ext cx="4699000" cy="5305902"/>
          </a:xfrm>
        </p:spPr>
        <p:txBody>
          <a:bodyPr>
            <a:noAutofit/>
          </a:bodyPr>
          <a:lstStyle/>
          <a:p>
            <a:pPr marL="342900" indent="-342900">
              <a:buFont typeface="Wingdings" panose="05000000000000000000" pitchFamily="2" charset="2"/>
              <a:buChar char="Ø"/>
            </a:pPr>
            <a:r>
              <a:rPr lang="zh-CN" altLang="zh-CN" dirty="0"/>
              <a:t>紧接着</a:t>
            </a:r>
            <a:r>
              <a:rPr lang="zh-CN" altLang="zh-CN" dirty="0" smtClean="0"/>
              <a:t>，输入</a:t>
            </a:r>
            <a:r>
              <a:rPr lang="zh-CN" altLang="zh-CN" dirty="0"/>
              <a:t>“回车”，进行断点间</a:t>
            </a:r>
            <a:r>
              <a:rPr lang="zh-CN" altLang="zh-CN" dirty="0" smtClean="0"/>
              <a:t>调试。</a:t>
            </a:r>
            <a:endParaRPr lang="en-US" altLang="zh-CN" dirty="0" smtClean="0"/>
          </a:p>
          <a:p>
            <a:pPr marL="342900" indent="-342900">
              <a:buFont typeface="Wingdings" panose="05000000000000000000" pitchFamily="2" charset="2"/>
              <a:buChar char="Ø"/>
            </a:pPr>
            <a:r>
              <a:rPr lang="zh-CN" altLang="zh-CN" dirty="0" smtClean="0"/>
              <a:t>输入</a:t>
            </a:r>
            <a:r>
              <a:rPr lang="zh-CN" altLang="zh-CN" dirty="0"/>
              <a:t>“回车”后，调试界面如图</a:t>
            </a:r>
            <a:r>
              <a:rPr lang="en-US" altLang="zh-CN" dirty="0"/>
              <a:t>4-7</a:t>
            </a:r>
            <a:r>
              <a:rPr lang="zh-CN" altLang="zh-CN" dirty="0"/>
              <a:t>所示，此时看到图</a:t>
            </a:r>
            <a:r>
              <a:rPr lang="en-US" altLang="zh-CN" dirty="0"/>
              <a:t>4-7</a:t>
            </a:r>
            <a:r>
              <a:rPr lang="zh-CN" altLang="zh-CN" dirty="0"/>
              <a:t>所示窗口顶部“</a:t>
            </a:r>
            <a:r>
              <a:rPr lang="en-US" altLang="zh-CN" dirty="0">
                <a:solidFill>
                  <a:srgbClr val="FF0000"/>
                </a:solidFill>
              </a:rPr>
              <a:t>pc: 6  </a:t>
            </a:r>
            <a:r>
              <a:rPr lang="en-US" altLang="zh-CN" dirty="0" err="1">
                <a:solidFill>
                  <a:srgbClr val="FF0000"/>
                </a:solidFill>
              </a:rPr>
              <a:t>sle</a:t>
            </a:r>
            <a:r>
              <a:rPr lang="en-US" altLang="zh-CN" dirty="0">
                <a:solidFill>
                  <a:srgbClr val="FF0000"/>
                </a:solidFill>
              </a:rPr>
              <a:t> R2,R0,10</a:t>
            </a:r>
            <a:r>
              <a:rPr lang="zh-CN" altLang="zh-CN" dirty="0"/>
              <a:t>”</a:t>
            </a:r>
            <a:r>
              <a:rPr lang="en-US" altLang="zh-CN" dirty="0"/>
              <a:t>,</a:t>
            </a:r>
            <a:r>
              <a:rPr lang="zh-CN" altLang="zh-CN" dirty="0"/>
              <a:t>且</a:t>
            </a:r>
            <a:r>
              <a:rPr lang="en-US" altLang="zh-CN" dirty="0"/>
              <a:t>R2</a:t>
            </a:r>
            <a:r>
              <a:rPr lang="zh-CN" altLang="zh-CN" dirty="0"/>
              <a:t>的值从</a:t>
            </a:r>
            <a:r>
              <a:rPr lang="en-US" altLang="zh-CN" dirty="0"/>
              <a:t>0</a:t>
            </a:r>
            <a:r>
              <a:rPr lang="zh-CN" altLang="zh-CN" dirty="0"/>
              <a:t>变为了</a:t>
            </a:r>
            <a:r>
              <a:rPr lang="en-US" altLang="zh-CN" dirty="0"/>
              <a:t>1</a:t>
            </a:r>
            <a:r>
              <a:rPr lang="zh-CN" altLang="zh-CN" dirty="0"/>
              <a:t>：“</a:t>
            </a:r>
            <a:r>
              <a:rPr lang="en-US" altLang="zh-CN" dirty="0">
                <a:solidFill>
                  <a:srgbClr val="FF0000"/>
                </a:solidFill>
              </a:rPr>
              <a:t>0--&gt;1</a:t>
            </a:r>
            <a:r>
              <a:rPr lang="zh-CN" altLang="zh-CN" dirty="0" smtClean="0"/>
              <a:t>”</a:t>
            </a:r>
            <a:endParaRPr lang="en-US" altLang="zh-CN" dirty="0" smtClean="0"/>
          </a:p>
          <a:p>
            <a:pPr marL="342900" indent="-342900">
              <a:buFont typeface="Wingdings" panose="05000000000000000000" pitchFamily="2" charset="2"/>
              <a:buChar char="Ø"/>
            </a:pPr>
            <a:r>
              <a:rPr lang="zh-CN" altLang="zh-CN" dirty="0" smtClean="0"/>
              <a:t>查看</a:t>
            </a:r>
            <a:r>
              <a:rPr lang="en-US" altLang="zh-CN" dirty="0"/>
              <a:t>eg3_for_1_debug.txt</a:t>
            </a:r>
            <a:r>
              <a:rPr lang="zh-CN" altLang="zh-CN" dirty="0"/>
              <a:t>源代码后发现，该行之后插入了“</a:t>
            </a:r>
            <a:r>
              <a:rPr lang="en-US" altLang="zh-CN" dirty="0"/>
              <a:t>_pause</a:t>
            </a:r>
            <a:r>
              <a:rPr lang="zh-CN" altLang="zh-CN" dirty="0"/>
              <a:t>”指令</a:t>
            </a:r>
            <a:r>
              <a:rPr lang="zh-CN" altLang="zh-CN" dirty="0" smtClean="0"/>
              <a:t>。</a:t>
            </a:r>
            <a:endParaRPr lang="zh-CN" altLang="zh-CN" dirty="0"/>
          </a:p>
        </p:txBody>
      </p:sp>
      <p:pic>
        <p:nvPicPr>
          <p:cNvPr id="7" name="图片 6"/>
          <p:cNvPicPr/>
          <p:nvPr/>
        </p:nvPicPr>
        <p:blipFill>
          <a:blip r:embed="rId3"/>
          <a:stretch>
            <a:fillRect/>
          </a:stretch>
        </p:blipFill>
        <p:spPr>
          <a:xfrm>
            <a:off x="5845082" y="828198"/>
            <a:ext cx="5280118" cy="4632802"/>
          </a:xfrm>
          <a:prstGeom prst="rect">
            <a:avLst/>
          </a:prstGeom>
        </p:spPr>
      </p:pic>
      <p:sp>
        <p:nvSpPr>
          <p:cNvPr id="2" name="矩形 1"/>
          <p:cNvSpPr/>
          <p:nvPr/>
        </p:nvSpPr>
        <p:spPr>
          <a:xfrm>
            <a:off x="7527186" y="5626269"/>
            <a:ext cx="1915909" cy="507831"/>
          </a:xfrm>
          <a:prstGeom prst="rect">
            <a:avLst/>
          </a:prstGeom>
        </p:spPr>
        <p:txBody>
          <a:bodyPr wrap="none">
            <a:spAutoFit/>
          </a:bodyPr>
          <a:lstStyle/>
          <a:p>
            <a:pPr indent="266700" algn="ctr">
              <a:lnSpc>
                <a:spcPct val="150000"/>
              </a:lnSpc>
              <a:spcAft>
                <a:spcPts val="0"/>
              </a:spcAft>
            </a:pPr>
            <a:r>
              <a:rPr lang="zh-CN" altLang="zh-CN" kern="100" dirty="0">
                <a:solidFill>
                  <a:srgbClr val="000000"/>
                </a:solidFill>
                <a:latin typeface="Times New Roman" panose="02020603050405020304" pitchFamily="18" charset="0"/>
                <a:cs typeface="Times New Roman" panose="02020603050405020304" pitchFamily="18" charset="0"/>
              </a:rPr>
              <a:t>图</a:t>
            </a:r>
            <a:r>
              <a:rPr lang="en-US" altLang="zh-CN" kern="100" dirty="0">
                <a:solidFill>
                  <a:srgbClr val="000000"/>
                </a:solidFill>
                <a:latin typeface="Times New Roman" panose="02020603050405020304" pitchFamily="18" charset="0"/>
                <a:cs typeface="Times New Roman" panose="02020603050405020304" pitchFamily="18" charset="0"/>
              </a:rPr>
              <a:t>4-7</a:t>
            </a:r>
            <a:r>
              <a:rPr lang="zh-CN" altLang="zh-CN" kern="100" dirty="0">
                <a:solidFill>
                  <a:srgbClr val="000000"/>
                </a:solidFill>
                <a:latin typeface="Times New Roman" panose="02020603050405020304" pitchFamily="18" charset="0"/>
                <a:cs typeface="Times New Roman" panose="02020603050405020304" pitchFamily="18" charset="0"/>
              </a:rPr>
              <a:t>断点调试</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5346835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83</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889000" y="828198"/>
            <a:ext cx="4826000" cy="5305902"/>
          </a:xfrm>
        </p:spPr>
        <p:txBody>
          <a:bodyPr>
            <a:noAutofit/>
          </a:bodyPr>
          <a:lstStyle/>
          <a:p>
            <a:pPr marL="342900" indent="-342900">
              <a:buFont typeface="Wingdings" panose="05000000000000000000" pitchFamily="2" charset="2"/>
              <a:buChar char="Ø"/>
            </a:pPr>
            <a:r>
              <a:rPr lang="zh-CN" altLang="zh-CN" sz="2000" dirty="0" smtClean="0"/>
              <a:t>之后可</a:t>
            </a:r>
            <a:r>
              <a:rPr lang="zh-CN" altLang="zh-CN" sz="2000" dirty="0"/>
              <a:t>按照给出的提示继续执行</a:t>
            </a:r>
            <a:r>
              <a:rPr lang="zh-CN" altLang="zh-CN" sz="2000" dirty="0" smtClean="0"/>
              <a:t>。</a:t>
            </a:r>
            <a:endParaRPr lang="en-US" altLang="zh-CN" sz="2000" dirty="0" smtClean="0"/>
          </a:p>
          <a:p>
            <a:pPr marL="342900" indent="-342900">
              <a:buFont typeface="Wingdings" panose="05000000000000000000" pitchFamily="2" charset="2"/>
              <a:buChar char="Ø"/>
            </a:pPr>
            <a:r>
              <a:rPr lang="zh-CN" altLang="zh-CN" sz="2000" dirty="0"/>
              <a:t>当调试完成之后，如果汇编代码中有“</a:t>
            </a:r>
            <a:r>
              <a:rPr lang="en-US" altLang="zh-CN" sz="2000" dirty="0"/>
              <a:t>_</a:t>
            </a:r>
            <a:r>
              <a:rPr lang="en-US" altLang="zh-CN" sz="2000" dirty="0" err="1"/>
              <a:t>pr</a:t>
            </a:r>
            <a:r>
              <a:rPr lang="zh-CN" altLang="zh-CN" sz="2000" dirty="0"/>
              <a:t>”指令，将会输出结果，否则会输出“完成！！！”字样，并且提示“若调试界面没有关闭，请点击界面上任意空白位置”</a:t>
            </a:r>
            <a:r>
              <a:rPr lang="zh-CN" altLang="zh-CN" sz="2000" dirty="0" smtClean="0"/>
              <a:t>，点击</a:t>
            </a:r>
            <a:r>
              <a:rPr lang="zh-CN" altLang="zh-CN" sz="2000" dirty="0"/>
              <a:t>调试窗口，该窗口将会消失。如图</a:t>
            </a:r>
            <a:r>
              <a:rPr lang="en-US" altLang="zh-CN" sz="2000" dirty="0"/>
              <a:t>4-8</a:t>
            </a:r>
            <a:r>
              <a:rPr lang="zh-CN" altLang="zh-CN" sz="2000" dirty="0"/>
              <a:t>所示，调试结束，并且输出“</a:t>
            </a:r>
            <a:r>
              <a:rPr lang="en-US" altLang="zh-CN" sz="2000" dirty="0"/>
              <a:t>55</a:t>
            </a:r>
            <a:r>
              <a:rPr lang="zh-CN" altLang="zh-CN" sz="2000" dirty="0"/>
              <a:t>”和“完成！！！”字样，并且提示同学们点击“界面上任意空白处”关闭调试窗口</a:t>
            </a:r>
            <a:r>
              <a:rPr lang="zh-CN" altLang="zh-CN" dirty="0"/>
              <a:t>。</a:t>
            </a:r>
          </a:p>
          <a:p>
            <a:pPr marL="342900" indent="-342900">
              <a:buFont typeface="Wingdings" panose="05000000000000000000" pitchFamily="2" charset="2"/>
              <a:buChar char="Ø"/>
            </a:pPr>
            <a:endParaRPr lang="zh-CN" altLang="zh-CN" dirty="0"/>
          </a:p>
        </p:txBody>
      </p:sp>
      <p:pic>
        <p:nvPicPr>
          <p:cNvPr id="8" name="图片 7"/>
          <p:cNvPicPr/>
          <p:nvPr/>
        </p:nvPicPr>
        <p:blipFill rotWithShape="1">
          <a:blip r:embed="rId3">
            <a:extLst>
              <a:ext uri="{28A0092B-C50C-407E-A947-70E740481C1C}">
                <a14:useLocalDpi xmlns:a14="http://schemas.microsoft.com/office/drawing/2010/main" val="0"/>
              </a:ext>
            </a:extLst>
          </a:blip>
          <a:srcRect l="1" r="1276"/>
          <a:stretch/>
        </p:blipFill>
        <p:spPr bwMode="auto">
          <a:xfrm>
            <a:off x="5715001" y="703897"/>
            <a:ext cx="5645530" cy="4844798"/>
          </a:xfrm>
          <a:prstGeom prst="rect">
            <a:avLst/>
          </a:prstGeom>
          <a:ln>
            <a:noFill/>
          </a:ln>
          <a:extLst>
            <a:ext uri="{53640926-AAD7-44D8-BBD7-CCE9431645EC}">
              <a14:shadowObscured xmlns:a14="http://schemas.microsoft.com/office/drawing/2010/main"/>
            </a:ext>
          </a:extLst>
        </p:spPr>
      </p:pic>
      <p:sp>
        <p:nvSpPr>
          <p:cNvPr id="9" name="矩形 8"/>
          <p:cNvSpPr/>
          <p:nvPr/>
        </p:nvSpPr>
        <p:spPr>
          <a:xfrm>
            <a:off x="7900110" y="5548695"/>
            <a:ext cx="1704313" cy="507831"/>
          </a:xfrm>
          <a:prstGeom prst="rect">
            <a:avLst/>
          </a:prstGeom>
        </p:spPr>
        <p:txBody>
          <a:bodyPr wrap="none">
            <a:spAutoFit/>
          </a:bodyPr>
          <a:lstStyle/>
          <a:p>
            <a:pPr algn="ctr">
              <a:lnSpc>
                <a:spcPct val="150000"/>
              </a:lnSpc>
              <a:spcAft>
                <a:spcPts val="0"/>
              </a:spcAft>
            </a:pPr>
            <a:r>
              <a:rPr lang="zh-CN" altLang="zh-CN" kern="100" dirty="0">
                <a:solidFill>
                  <a:srgbClr val="000000"/>
                </a:solidFill>
                <a:latin typeface="Times New Roman" panose="02020603050405020304" pitchFamily="18" charset="0"/>
                <a:cs typeface="Times New Roman" panose="02020603050405020304" pitchFamily="18" charset="0"/>
              </a:rPr>
              <a:t>图</a:t>
            </a:r>
            <a:r>
              <a:rPr lang="en-US" altLang="zh-CN" kern="100" dirty="0">
                <a:solidFill>
                  <a:srgbClr val="000000"/>
                </a:solidFill>
                <a:latin typeface="Times New Roman" panose="02020603050405020304" pitchFamily="18" charset="0"/>
                <a:cs typeface="Times New Roman" panose="02020603050405020304" pitchFamily="18" charset="0"/>
              </a:rPr>
              <a:t>4-8 </a:t>
            </a:r>
            <a:r>
              <a:rPr lang="zh-CN" altLang="zh-CN" kern="100" dirty="0">
                <a:solidFill>
                  <a:srgbClr val="000000"/>
                </a:solidFill>
                <a:latin typeface="Times New Roman" panose="02020603050405020304" pitchFamily="18" charset="0"/>
                <a:cs typeface="Times New Roman" panose="02020603050405020304" pitchFamily="18" charset="0"/>
              </a:rPr>
              <a:t>调试结束</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4556258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84</a:t>
            </a:fld>
            <a:endParaRPr lang="zh-CN" altLang="en-US" dirty="0"/>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889000" y="828198"/>
            <a:ext cx="4584700" cy="5305902"/>
          </a:xfrm>
        </p:spPr>
        <p:txBody>
          <a:bodyPr>
            <a:noAutofit/>
          </a:bodyPr>
          <a:lstStyle/>
          <a:p>
            <a:pPr marL="342900" indent="-342900">
              <a:buFont typeface="Wingdings" panose="05000000000000000000" pitchFamily="2" charset="2"/>
              <a:buChar char="Ø"/>
            </a:pPr>
            <a:r>
              <a:rPr lang="zh-CN" altLang="zh-CN" sz="2200" dirty="0"/>
              <a:t>调试结束之后，如图</a:t>
            </a:r>
            <a:r>
              <a:rPr lang="en-US" altLang="zh-CN" sz="2200" dirty="0"/>
              <a:t>4-8</a:t>
            </a:r>
            <a:r>
              <a:rPr lang="zh-CN" altLang="zh-CN" sz="2200" dirty="0"/>
              <a:t>，会提示“请输入指令</a:t>
            </a:r>
            <a:r>
              <a:rPr lang="en-US" altLang="zh-CN" sz="2200" dirty="0"/>
              <a:t>(</a:t>
            </a:r>
            <a:r>
              <a:rPr lang="zh-CN" altLang="zh-CN" sz="2200" dirty="0"/>
              <a:t>输入</a:t>
            </a:r>
            <a:r>
              <a:rPr lang="en-US" altLang="zh-CN" sz="2200" dirty="0"/>
              <a:t>“exit”</a:t>
            </a:r>
            <a:r>
              <a:rPr lang="zh-CN" altLang="zh-CN" sz="2200" dirty="0"/>
              <a:t>退出</a:t>
            </a:r>
            <a:r>
              <a:rPr lang="en-US" altLang="zh-CN" sz="2200" dirty="0"/>
              <a:t>/</a:t>
            </a:r>
            <a:r>
              <a:rPr lang="zh-CN" altLang="zh-CN" sz="2200" dirty="0"/>
              <a:t>输入</a:t>
            </a:r>
            <a:r>
              <a:rPr lang="en-US" altLang="zh-CN" sz="2200" dirty="0"/>
              <a:t>“again”</a:t>
            </a:r>
            <a:r>
              <a:rPr lang="zh-CN" altLang="zh-CN" sz="2200" dirty="0"/>
              <a:t>可以再次输入文件</a:t>
            </a:r>
            <a:r>
              <a:rPr lang="en-US" altLang="zh-CN" sz="2200" dirty="0"/>
              <a:t>):</a:t>
            </a:r>
            <a:r>
              <a:rPr lang="zh-CN" altLang="zh-CN" sz="2200" dirty="0"/>
              <a:t>”，</a:t>
            </a:r>
            <a:r>
              <a:rPr lang="zh-CN" altLang="zh-CN" sz="2200" dirty="0" smtClean="0"/>
              <a:t>此时输入</a:t>
            </a:r>
            <a:r>
              <a:rPr lang="zh-CN" altLang="zh-CN" sz="2200" dirty="0"/>
              <a:t>“</a:t>
            </a:r>
            <a:r>
              <a:rPr lang="en-US" altLang="zh-CN" sz="2200" dirty="0"/>
              <a:t>exit</a:t>
            </a:r>
            <a:r>
              <a:rPr lang="zh-CN" altLang="zh-CN" sz="2200" dirty="0"/>
              <a:t>”将退出</a:t>
            </a:r>
            <a:r>
              <a:rPr lang="zh-CN" altLang="zh-CN" sz="2200" dirty="0" smtClean="0"/>
              <a:t>模拟器</a:t>
            </a:r>
            <a:endParaRPr lang="en-US" altLang="zh-CN" sz="2200" dirty="0" smtClean="0"/>
          </a:p>
          <a:p>
            <a:pPr marL="342900" indent="-342900">
              <a:buFont typeface="Wingdings" panose="05000000000000000000" pitchFamily="2" charset="2"/>
              <a:buChar char="Ø"/>
            </a:pPr>
            <a:r>
              <a:rPr lang="zh-CN" altLang="zh-CN" sz="2200" dirty="0" smtClean="0"/>
              <a:t>如果</a:t>
            </a:r>
            <a:r>
              <a:rPr lang="zh-CN" altLang="zh-CN" sz="2200" dirty="0"/>
              <a:t>输入“</a:t>
            </a:r>
            <a:r>
              <a:rPr lang="en-US" altLang="zh-CN" sz="2200" dirty="0"/>
              <a:t>again</a:t>
            </a:r>
            <a:r>
              <a:rPr lang="zh-CN" altLang="zh-CN" sz="2200" dirty="0"/>
              <a:t>”将继续提示“请输入文件名</a:t>
            </a:r>
            <a:r>
              <a:rPr lang="en-US" altLang="zh-CN" sz="2200" dirty="0"/>
              <a:t>(</a:t>
            </a:r>
            <a:r>
              <a:rPr lang="zh-CN" altLang="zh-CN" sz="2200" dirty="0"/>
              <a:t>不在同目录下请输入完整路径</a:t>
            </a:r>
            <a:r>
              <a:rPr lang="en-US" altLang="zh-CN" sz="2200" dirty="0"/>
              <a:t>)/</a:t>
            </a:r>
            <a:r>
              <a:rPr lang="zh-CN" altLang="zh-CN" sz="2200" dirty="0"/>
              <a:t>输入</a:t>
            </a:r>
            <a:r>
              <a:rPr lang="en-US" altLang="zh-CN" sz="2200" dirty="0"/>
              <a:t>“exit”</a:t>
            </a:r>
            <a:r>
              <a:rPr lang="zh-CN" altLang="zh-CN" sz="2200" dirty="0"/>
              <a:t>退出：</a:t>
            </a:r>
            <a:r>
              <a:rPr lang="zh-CN" altLang="zh-CN" sz="2200" dirty="0" smtClean="0"/>
              <a:t>”</a:t>
            </a:r>
            <a:endParaRPr lang="en-US" altLang="zh-CN" sz="2200" dirty="0" smtClean="0"/>
          </a:p>
          <a:p>
            <a:pPr marL="342900" indent="-342900">
              <a:buFont typeface="Wingdings" panose="05000000000000000000" pitchFamily="2" charset="2"/>
              <a:buChar char="Ø"/>
            </a:pPr>
            <a:r>
              <a:rPr lang="zh-CN" altLang="zh-CN" sz="2200" dirty="0" smtClean="0"/>
              <a:t>循环</a:t>
            </a:r>
            <a:r>
              <a:rPr lang="zh-CN" altLang="zh-CN" sz="2200" dirty="0"/>
              <a:t>前面的所有操作，如图</a:t>
            </a:r>
            <a:r>
              <a:rPr lang="en-US" altLang="zh-CN" sz="2200" dirty="0"/>
              <a:t>4-9</a:t>
            </a:r>
            <a:r>
              <a:rPr lang="zh-CN" altLang="zh-CN" sz="2200" dirty="0"/>
              <a:t>所示。</a:t>
            </a:r>
          </a:p>
          <a:p>
            <a:pPr marL="342900" indent="-342900">
              <a:buFont typeface="Wingdings" panose="05000000000000000000" pitchFamily="2" charset="2"/>
              <a:buChar char="Ø"/>
            </a:pPr>
            <a:endParaRPr lang="zh-CN" altLang="zh-CN" dirty="0"/>
          </a:p>
        </p:txBody>
      </p:sp>
      <p:sp>
        <p:nvSpPr>
          <p:cNvPr id="9" name="矩形 8"/>
          <p:cNvSpPr/>
          <p:nvPr/>
        </p:nvSpPr>
        <p:spPr>
          <a:xfrm>
            <a:off x="7211620" y="5548695"/>
            <a:ext cx="3081293" cy="460960"/>
          </a:xfrm>
          <a:prstGeom prst="rect">
            <a:avLst/>
          </a:prstGeom>
        </p:spPr>
        <p:txBody>
          <a:bodyPr wrap="none">
            <a:spAutoFit/>
          </a:bodyPr>
          <a:lstStyle/>
          <a:p>
            <a:pPr algn="ctr">
              <a:lnSpc>
                <a:spcPct val="150000"/>
              </a:lnSpc>
              <a:spcAft>
                <a:spcPts val="0"/>
              </a:spcAft>
            </a:pPr>
            <a:r>
              <a:rPr lang="zh-CN" altLang="zh-CN" dirty="0"/>
              <a:t>图</a:t>
            </a:r>
            <a:r>
              <a:rPr lang="en-US" altLang="zh-CN" dirty="0">
                <a:latin typeface="Times New Roman" panose="02020603050405020304" pitchFamily="18" charset="0"/>
                <a:cs typeface="Times New Roman" panose="02020603050405020304" pitchFamily="18" charset="0"/>
              </a:rPr>
              <a:t>4-9 </a:t>
            </a:r>
            <a:r>
              <a:rPr lang="zh-CN" altLang="zh-CN" dirty="0"/>
              <a:t>继续再一次运行或调试</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10" name="图片 9"/>
          <p:cNvPicPr/>
          <p:nvPr/>
        </p:nvPicPr>
        <p:blipFill>
          <a:blip r:embed="rId3">
            <a:extLst>
              <a:ext uri="{28A0092B-C50C-407E-A947-70E740481C1C}">
                <a14:useLocalDpi xmlns:a14="http://schemas.microsoft.com/office/drawing/2010/main" val="0"/>
              </a:ext>
            </a:extLst>
          </a:blip>
          <a:stretch>
            <a:fillRect/>
          </a:stretch>
        </p:blipFill>
        <p:spPr>
          <a:xfrm>
            <a:off x="5626100" y="828197"/>
            <a:ext cx="5778499" cy="4720497"/>
          </a:xfrm>
          <a:prstGeom prst="rect">
            <a:avLst/>
          </a:prstGeom>
        </p:spPr>
      </p:pic>
    </p:spTree>
    <p:extLst>
      <p:ext uri="{BB962C8B-B14F-4D97-AF65-F5344CB8AC3E}">
        <p14:creationId xmlns:p14="http://schemas.microsoft.com/office/powerpoint/2010/main" val="20602299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24ED67D-6748-4EE5-AC9A-3E6216475811}"/>
              </a:ext>
            </a:extLst>
          </p:cNvPr>
          <p:cNvSpPr>
            <a:spLocks noGrp="1"/>
          </p:cNvSpPr>
          <p:nvPr>
            <p:ph type="dt" sz="half" idx="10"/>
          </p:nvPr>
        </p:nvSpPr>
        <p:spPr/>
        <p:txBody>
          <a:bodyPr/>
          <a:lstStyle/>
          <a:p>
            <a:fld id="{AA064550-C56E-41EA-A2A8-73166B2D2639}" type="datetime1">
              <a:rPr lang="zh-CN" altLang="en-US" smtClean="0"/>
              <a:pPr/>
              <a:t>2018/11/11</a:t>
            </a:fld>
            <a:endParaRPr lang="zh-CN" altLang="en-US" dirty="0"/>
          </a:p>
        </p:txBody>
      </p:sp>
      <p:sp>
        <p:nvSpPr>
          <p:cNvPr id="4" name="页脚占位符 3">
            <a:extLst>
              <a:ext uri="{FF2B5EF4-FFF2-40B4-BE49-F238E27FC236}">
                <a16:creationId xmlns:a16="http://schemas.microsoft.com/office/drawing/2014/main" id="{74F0ACA0-34CC-4B2B-A91B-AD989066332D}"/>
              </a:ext>
            </a:extLst>
          </p:cNvPr>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a:extLst>
              <a:ext uri="{FF2B5EF4-FFF2-40B4-BE49-F238E27FC236}">
                <a16:creationId xmlns:a16="http://schemas.microsoft.com/office/drawing/2014/main" id="{DAF7674B-A36B-4ACF-AB0E-DE121D0AD84E}"/>
              </a:ext>
            </a:extLst>
          </p:cNvPr>
          <p:cNvSpPr>
            <a:spLocks noGrp="1"/>
          </p:cNvSpPr>
          <p:nvPr>
            <p:ph type="sldNum" sz="quarter" idx="12"/>
          </p:nvPr>
        </p:nvSpPr>
        <p:spPr/>
        <p:txBody>
          <a:bodyPr/>
          <a:lstStyle/>
          <a:p>
            <a:fld id="{75B6CC0E-6B2B-427F-9144-B8378FB03372}" type="slidenum">
              <a:rPr lang="zh-CN" altLang="en-US" smtClean="0"/>
              <a:pPr/>
              <a:t>9</a:t>
            </a:fld>
            <a:endParaRPr lang="zh-CN" altLang="en-US"/>
          </a:p>
        </p:txBody>
      </p:sp>
      <p:sp>
        <p:nvSpPr>
          <p:cNvPr id="6" name="内容占位符 5">
            <a:extLst>
              <a:ext uri="{FF2B5EF4-FFF2-40B4-BE49-F238E27FC236}">
                <a16:creationId xmlns:a16="http://schemas.microsoft.com/office/drawing/2014/main" id="{C58ADB4E-45F0-4DAC-87CB-1AE5F0D38C7E}"/>
              </a:ext>
            </a:extLst>
          </p:cNvPr>
          <p:cNvSpPr>
            <a:spLocks noGrp="1"/>
          </p:cNvSpPr>
          <p:nvPr>
            <p:ph idx="1"/>
          </p:nvPr>
        </p:nvSpPr>
        <p:spPr>
          <a:xfrm>
            <a:off x="863600" y="1208558"/>
            <a:ext cx="10079665" cy="5160965"/>
          </a:xfrm>
        </p:spPr>
        <p:txBody>
          <a:bodyPr>
            <a:normAutofit/>
          </a:bodyPr>
          <a:lstStyle/>
          <a:p>
            <a:pPr marL="457200" indent="-457200">
              <a:buFont typeface="Wingdings" panose="05000000000000000000" pitchFamily="2" charset="2"/>
              <a:buChar char="Ø"/>
            </a:pPr>
            <a:r>
              <a:rPr lang="zh-CN" altLang="zh-CN" dirty="0" smtClean="0"/>
              <a:t>输入</a:t>
            </a:r>
            <a:r>
              <a:rPr lang="zh-CN" altLang="zh-CN" dirty="0"/>
              <a:t>汇编程序的</a:t>
            </a:r>
            <a:r>
              <a:rPr lang="zh-CN" altLang="zh-CN" dirty="0" smtClean="0"/>
              <a:t>文档名</a:t>
            </a:r>
            <a:r>
              <a:rPr lang="zh-CN" altLang="en-US" dirty="0" smtClean="0"/>
              <a:t>：</a:t>
            </a:r>
            <a:r>
              <a:rPr lang="en-US" altLang="zh-CN" dirty="0" smtClean="0"/>
              <a:t>eg1_if.txt</a:t>
            </a:r>
          </a:p>
          <a:p>
            <a:pPr marL="0" indent="0">
              <a:buNone/>
            </a:pPr>
            <a:endParaRPr lang="en-US" altLang="zh-CN" dirty="0"/>
          </a:p>
        </p:txBody>
      </p:sp>
      <p:pic>
        <p:nvPicPr>
          <p:cNvPr id="9" name="图片 8"/>
          <p:cNvPicPr/>
          <p:nvPr/>
        </p:nvPicPr>
        <p:blipFill>
          <a:blip r:embed="rId2"/>
          <a:stretch>
            <a:fillRect/>
          </a:stretch>
        </p:blipFill>
        <p:spPr>
          <a:xfrm>
            <a:off x="2568349" y="1930234"/>
            <a:ext cx="7159851" cy="3556166"/>
          </a:xfrm>
          <a:prstGeom prst="rect">
            <a:avLst/>
          </a:prstGeom>
        </p:spPr>
      </p:pic>
      <p:sp>
        <p:nvSpPr>
          <p:cNvPr id="10" name="文本框 9"/>
          <p:cNvSpPr txBox="1"/>
          <p:nvPr/>
        </p:nvSpPr>
        <p:spPr>
          <a:xfrm>
            <a:off x="4766055" y="5760026"/>
            <a:ext cx="2755900" cy="369332"/>
          </a:xfrm>
          <a:prstGeom prst="rect">
            <a:avLst/>
          </a:prstGeom>
          <a:noFill/>
        </p:spPr>
        <p:txBody>
          <a:bodyPr wrap="square" rtlCol="0">
            <a:spAutoFit/>
          </a:bodyPr>
          <a:lstStyle/>
          <a:p>
            <a:r>
              <a:rPr lang="zh-CN" altLang="zh-CN" dirty="0" smtClean="0">
                <a:latin typeface="Times New Roman" panose="02020603050405020304" pitchFamily="18" charset="0"/>
                <a:cs typeface="Times New Roman" panose="02020603050405020304" pitchFamily="18" charset="0"/>
              </a:rPr>
              <a:t>图</a:t>
            </a:r>
            <a:r>
              <a:rPr lang="en-US" altLang="zh-CN" dirty="0" smtClean="0">
                <a:latin typeface="Times New Roman" panose="02020603050405020304" pitchFamily="18" charset="0"/>
                <a:cs typeface="Times New Roman" panose="02020603050405020304" pitchFamily="18" charset="0"/>
              </a:rPr>
              <a:t>4 </a:t>
            </a:r>
            <a:r>
              <a:rPr lang="zh-CN" altLang="zh-CN" dirty="0">
                <a:latin typeface="Times New Roman" panose="02020603050405020304" pitchFamily="18" charset="0"/>
                <a:cs typeface="Times New Roman" panose="02020603050405020304" pitchFamily="18" charset="0"/>
              </a:rPr>
              <a:t>输入汇编程序文件名</a:t>
            </a:r>
            <a:endParaRPr lang="zh-CN" altLang="en-US" dirty="0">
              <a:latin typeface="Times New Roman" panose="02020603050405020304" pitchFamily="18" charset="0"/>
              <a:cs typeface="Times New Roman" panose="02020603050405020304" pitchFamily="18" charset="0"/>
            </a:endParaRPr>
          </a:p>
        </p:txBody>
      </p:sp>
      <p:sp>
        <p:nvSpPr>
          <p:cNvPr id="11" name="标题 1">
            <a:extLst>
              <a:ext uri="{FF2B5EF4-FFF2-40B4-BE49-F238E27FC236}">
                <a16:creationId xmlns:a16="http://schemas.microsoft.com/office/drawing/2014/main" id="{3FC2C42E-B987-4DBB-A0B3-ADFEDA3266BD}"/>
              </a:ext>
            </a:extLst>
          </p:cNvPr>
          <p:cNvSpPr>
            <a:spLocks noGrp="1"/>
          </p:cNvSpPr>
          <p:nvPr>
            <p:ph type="title"/>
          </p:nvPr>
        </p:nvSpPr>
        <p:spPr>
          <a:xfrm>
            <a:off x="609600" y="485800"/>
            <a:ext cx="10972800" cy="782960"/>
          </a:xfrm>
        </p:spPr>
        <p:txBody>
          <a:bodyPr/>
          <a:lstStyle/>
          <a:p>
            <a:pPr algn="l"/>
            <a:r>
              <a:rPr lang="zh-CN" altLang="en-US" dirty="0" smtClean="0"/>
              <a:t>输入汇编程序的文档名</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4537653"/>
      </p:ext>
    </p:extLst>
  </p:cSld>
  <p:clrMapOvr>
    <a:masterClrMapping/>
  </p:clrMapOvr>
  <p:timing>
    <p:tnLst>
      <p:par>
        <p:cTn id="1" dur="indefinite" restart="never" nodeType="tmRoot"/>
      </p:par>
    </p:tnLst>
  </p:timing>
</p:sld>
</file>

<file path=ppt/theme/theme1.xml><?xml version="1.0" encoding="utf-8"?>
<a:theme xmlns:a="http://schemas.openxmlformats.org/drawingml/2006/main" name="章信息">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3127</TotalTime>
  <Words>8357</Words>
  <Application>Microsoft Office PowerPoint</Application>
  <PresentationFormat>宽屏</PresentationFormat>
  <Paragraphs>728</Paragraphs>
  <Slides>84</Slides>
  <Notes>49</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84</vt:i4>
      </vt:variant>
    </vt:vector>
  </HeadingPairs>
  <TitlesOfParts>
    <vt:vector size="95" baseType="lpstr">
      <vt:lpstr>新細明體</vt:lpstr>
      <vt:lpstr>等线</vt:lpstr>
      <vt:lpstr>宋体</vt:lpstr>
      <vt:lpstr>Arial</vt:lpstr>
      <vt:lpstr>Calibri</vt:lpstr>
      <vt:lpstr>Cambria Math</vt:lpstr>
      <vt:lpstr>Times New Roman</vt:lpstr>
      <vt:lpstr>Wingdings</vt:lpstr>
      <vt:lpstr>章信息</vt:lpstr>
      <vt:lpstr>Visio</vt:lpstr>
      <vt:lpstr>Microsoft Visio 绘图</vt:lpstr>
      <vt:lpstr> 计算机科学导论 2018/2019 Semester A</vt:lpstr>
      <vt:lpstr>主要内容</vt:lpstr>
      <vt:lpstr>1. 简要介绍</vt:lpstr>
      <vt:lpstr>2. 模拟器的使用</vt:lpstr>
      <vt:lpstr>启动模拟器simulator.py</vt:lpstr>
      <vt:lpstr>PowerPoint 演示文稿</vt:lpstr>
      <vt:lpstr>PowerPoint 演示文稿</vt:lpstr>
      <vt:lpstr>PowerPoint 演示文稿</vt:lpstr>
      <vt:lpstr>输入汇编程序的文档名</vt:lpstr>
      <vt:lpstr>PowerPoint 演示文稿</vt:lpstr>
      <vt:lpstr>PowerPoint 演示文稿</vt:lpstr>
      <vt:lpstr>运行汇编程序</vt:lpstr>
      <vt:lpstr>退出模拟器</vt:lpstr>
      <vt:lpstr>3. 汇编程序及指令的介绍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 Debug的使用介绍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liushuai</dc:creator>
  <cp:lastModifiedBy>R X</cp:lastModifiedBy>
  <cp:revision>137</cp:revision>
  <dcterms:created xsi:type="dcterms:W3CDTF">2018-09-13T13:04:46Z</dcterms:created>
  <dcterms:modified xsi:type="dcterms:W3CDTF">2018-11-10T18:53:44Z</dcterms:modified>
</cp:coreProperties>
</file>