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9"/>
  </p:notesMasterIdLst>
  <p:sldIdLst>
    <p:sldId id="256" r:id="rId4"/>
    <p:sldId id="287" r:id="rId5"/>
    <p:sldId id="293" r:id="rId6"/>
    <p:sldId id="303" r:id="rId7"/>
    <p:sldId id="304" r:id="rId8"/>
    <p:sldId id="290" r:id="rId9"/>
    <p:sldId id="291" r:id="rId10"/>
    <p:sldId id="305" r:id="rId11"/>
    <p:sldId id="292" r:id="rId12"/>
    <p:sldId id="306" r:id="rId13"/>
    <p:sldId id="295" r:id="rId14"/>
    <p:sldId id="307" r:id="rId15"/>
    <p:sldId id="310" r:id="rId16"/>
    <p:sldId id="308" r:id="rId17"/>
    <p:sldId id="302" r:id="rId18"/>
    <p:sldId id="296" r:id="rId19"/>
    <p:sldId id="299" r:id="rId20"/>
    <p:sldId id="301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7" r:id="rId31"/>
    <p:sldId id="257" r:id="rId32"/>
    <p:sldId id="261" r:id="rId33"/>
    <p:sldId id="262" r:id="rId34"/>
    <p:sldId id="263" r:id="rId35"/>
    <p:sldId id="258" r:id="rId36"/>
    <p:sldId id="259" r:id="rId37"/>
    <p:sldId id="260" r:id="rId3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image" Target="../media/image47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2" Type="http://schemas.openxmlformats.org/officeDocument/2006/relationships/image" Target="../media/image51.wmf"/><Relationship Id="rId11" Type="http://schemas.openxmlformats.org/officeDocument/2006/relationships/image" Target="../media/image50.wmf"/><Relationship Id="rId10" Type="http://schemas.openxmlformats.org/officeDocument/2006/relationships/image" Target="../media/image49.wmf"/><Relationship Id="rId1" Type="http://schemas.openxmlformats.org/officeDocument/2006/relationships/image" Target="../media/image4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3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45.bin"/><Relationship Id="rId7" Type="http://schemas.openxmlformats.org/officeDocument/2006/relationships/image" Target="../media/image42.wmf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3.bin"/><Relationship Id="rId3" Type="http://schemas.openxmlformats.org/officeDocument/2006/relationships/image" Target="../media/image40.wmf"/><Relationship Id="rId28" Type="http://schemas.openxmlformats.org/officeDocument/2006/relationships/vmlDrawing" Target="../drawings/vmlDrawing27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51.wmf"/><Relationship Id="rId25" Type="http://schemas.openxmlformats.org/officeDocument/2006/relationships/oleObject" Target="../embeddings/oleObject54.bin"/><Relationship Id="rId24" Type="http://schemas.openxmlformats.org/officeDocument/2006/relationships/image" Target="../media/image50.wmf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49.wmf"/><Relationship Id="rId21" Type="http://schemas.openxmlformats.org/officeDocument/2006/relationships/oleObject" Target="../embeddings/oleObject52.bin"/><Relationship Id="rId20" Type="http://schemas.openxmlformats.org/officeDocument/2006/relationships/oleObject" Target="../embeddings/oleObject51.bin"/><Relationship Id="rId2" Type="http://schemas.openxmlformats.org/officeDocument/2006/relationships/oleObject" Target="../embeddings/oleObject42.bin"/><Relationship Id="rId19" Type="http://schemas.openxmlformats.org/officeDocument/2006/relationships/image" Target="../media/image48.wmf"/><Relationship Id="rId18" Type="http://schemas.openxmlformats.org/officeDocument/2006/relationships/oleObject" Target="../embeddings/oleObject50.bin"/><Relationship Id="rId17" Type="http://schemas.openxmlformats.org/officeDocument/2006/relationships/image" Target="../media/image47.wmf"/><Relationship Id="rId16" Type="http://schemas.openxmlformats.org/officeDocument/2006/relationships/oleObject" Target="../embeddings/oleObject49.bin"/><Relationship Id="rId15" Type="http://schemas.openxmlformats.org/officeDocument/2006/relationships/image" Target="../media/image46.wmf"/><Relationship Id="rId14" Type="http://schemas.openxmlformats.org/officeDocument/2006/relationships/oleObject" Target="../embeddings/oleObject48.bin"/><Relationship Id="rId13" Type="http://schemas.openxmlformats.org/officeDocument/2006/relationships/image" Target="../media/image45.wmf"/><Relationship Id="rId12" Type="http://schemas.openxmlformats.org/officeDocument/2006/relationships/oleObject" Target="../embeddings/oleObject47.bin"/><Relationship Id="rId11" Type="http://schemas.openxmlformats.org/officeDocument/2006/relationships/image" Target="../media/image44.wmf"/><Relationship Id="rId10" Type="http://schemas.openxmlformats.org/officeDocument/2006/relationships/oleObject" Target="../embeddings/oleObject46.bin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8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4.w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52.wmf"/><Relationship Id="rId2" Type="http://schemas.openxmlformats.org/officeDocument/2006/relationships/oleObject" Target="../embeddings/oleObject55.bin"/><Relationship Id="rId1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oleObject" Target="../embeddings/oleObject61.bin"/><Relationship Id="rId7" Type="http://schemas.openxmlformats.org/officeDocument/2006/relationships/image" Target="../media/image57.wmf"/><Relationship Id="rId6" Type="http://schemas.openxmlformats.org/officeDocument/2006/relationships/oleObject" Target="../embeddings/oleObject60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9.bin"/><Relationship Id="rId3" Type="http://schemas.openxmlformats.org/officeDocument/2006/relationships/image" Target="../media/image55.wmf"/><Relationship Id="rId2" Type="http://schemas.openxmlformats.org/officeDocument/2006/relationships/oleObject" Target="../embeddings/oleObject58.bin"/><Relationship Id="rId11" Type="http://schemas.openxmlformats.org/officeDocument/2006/relationships/vmlDrawing" Target="../drawings/vmlDrawing29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oleObject" Target="../embeddings/oleObject65.bin"/><Relationship Id="rId7" Type="http://schemas.openxmlformats.org/officeDocument/2006/relationships/image" Target="../media/image60.wmf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3.bin"/><Relationship Id="rId3" Type="http://schemas.openxmlformats.org/officeDocument/2006/relationships/image" Target="../media/image58.wmf"/><Relationship Id="rId2" Type="http://schemas.openxmlformats.org/officeDocument/2006/relationships/oleObject" Target="../embeddings/oleObject62.bin"/><Relationship Id="rId15" Type="http://schemas.openxmlformats.org/officeDocument/2006/relationships/vmlDrawing" Target="../drawings/vmlDrawing30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3.wmf"/><Relationship Id="rId12" Type="http://schemas.openxmlformats.org/officeDocument/2006/relationships/oleObject" Target="../embeddings/oleObject67.bin"/><Relationship Id="rId11" Type="http://schemas.openxmlformats.org/officeDocument/2006/relationships/image" Target="../media/image62.wmf"/><Relationship Id="rId10" Type="http://schemas.openxmlformats.org/officeDocument/2006/relationships/oleObject" Target="../embeddings/oleObject66.bin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oleObject" Target="../embeddings/oleObject71.bin"/><Relationship Id="rId7" Type="http://schemas.openxmlformats.org/officeDocument/2006/relationships/image" Target="../media/image66.wmf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9.bin"/><Relationship Id="rId3" Type="http://schemas.openxmlformats.org/officeDocument/2006/relationships/image" Target="../media/image64.wmf"/><Relationship Id="rId2" Type="http://schemas.openxmlformats.org/officeDocument/2006/relationships/oleObject" Target="../embeddings/oleObject68.bin"/><Relationship Id="rId15" Type="http://schemas.openxmlformats.org/officeDocument/2006/relationships/vmlDrawing" Target="../drawings/vmlDrawing3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9.wmf"/><Relationship Id="rId12" Type="http://schemas.openxmlformats.org/officeDocument/2006/relationships/oleObject" Target="../embeddings/oleObject73.bin"/><Relationship Id="rId11" Type="http://schemas.openxmlformats.org/officeDocument/2006/relationships/image" Target="../media/image68.wmf"/><Relationship Id="rId10" Type="http://schemas.openxmlformats.org/officeDocument/2006/relationships/oleObject" Target="../embeddings/oleObject72.bin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oleObject" Target="../embeddings/oleObject77.bin"/><Relationship Id="rId7" Type="http://schemas.openxmlformats.org/officeDocument/2006/relationships/image" Target="../media/image72.wmf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5.bin"/><Relationship Id="rId3" Type="http://schemas.openxmlformats.org/officeDocument/2006/relationships/image" Target="../media/image70.wmf"/><Relationship Id="rId2" Type="http://schemas.openxmlformats.org/officeDocument/2006/relationships/oleObject" Target="../embeddings/oleObject74.bin"/><Relationship Id="rId19" Type="http://schemas.openxmlformats.org/officeDocument/2006/relationships/vmlDrawing" Target="../drawings/vmlDrawing32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77.wmf"/><Relationship Id="rId16" Type="http://schemas.openxmlformats.org/officeDocument/2006/relationships/oleObject" Target="../embeddings/oleObject81.bin"/><Relationship Id="rId15" Type="http://schemas.openxmlformats.org/officeDocument/2006/relationships/image" Target="../media/image76.wmf"/><Relationship Id="rId14" Type="http://schemas.openxmlformats.org/officeDocument/2006/relationships/oleObject" Target="../embeddings/oleObject80.bin"/><Relationship Id="rId13" Type="http://schemas.openxmlformats.org/officeDocument/2006/relationships/image" Target="../media/image75.wmf"/><Relationship Id="rId12" Type="http://schemas.openxmlformats.org/officeDocument/2006/relationships/oleObject" Target="../embeddings/oleObject79.bin"/><Relationship Id="rId11" Type="http://schemas.openxmlformats.org/officeDocument/2006/relationships/image" Target="../media/image74.wmf"/><Relationship Id="rId10" Type="http://schemas.openxmlformats.org/officeDocument/2006/relationships/oleObject" Target="../embeddings/oleObject78.bin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0.wmf"/><Relationship Id="rId6" Type="http://schemas.openxmlformats.org/officeDocument/2006/relationships/oleObject" Target="../embeddings/oleObject84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83.bin"/><Relationship Id="rId3" Type="http://schemas.openxmlformats.org/officeDocument/2006/relationships/image" Target="../media/image78.wmf"/><Relationship Id="rId2" Type="http://schemas.openxmlformats.org/officeDocument/2006/relationships/oleObject" Target="../embeddings/oleObject82.bin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习题与分析</a:t>
            </a:r>
            <a:endParaRPr lang="zh-CN" altLang="zh-CN" sz="4400" kern="1200" baseline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5" name="Object 2"/>
          <p:cNvGraphicFramePr/>
          <p:nvPr/>
        </p:nvGraphicFramePr>
        <p:xfrm>
          <a:off x="1097598" y="1376998"/>
          <a:ext cx="6948487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467100" imgH="2489200" progId="Equation.3">
                  <p:embed/>
                </p:oleObj>
              </mc:Choice>
              <mc:Fallback>
                <p:oleObj name="" r:id="rId1" imgW="3467100" imgH="2489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97598" y="1376998"/>
                        <a:ext cx="6948487" cy="498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12080" y="324485"/>
            <a:ext cx="30118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这里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是采样周期</a:t>
            </a:r>
            <a:endParaRPr lang="zh-CN" altLang="en-US" sz="24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本题中，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 = T0/8</a:t>
            </a:r>
            <a:endParaRPr lang="zh-CN" altLang="en-US" sz="24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3440" y="382270"/>
            <a:ext cx="3011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采用过程</a:t>
            </a:r>
            <a:endParaRPr lang="zh-CN" altLang="en-US" sz="24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533400" y="1101725"/>
          <a:ext cx="8076565" cy="329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915275" imgH="2924175" progId="Paint.Picture">
                  <p:embed/>
                </p:oleObj>
              </mc:Choice>
              <mc:Fallback>
                <p:oleObj name="" r:id="rId1" imgW="7915275" imgH="29241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101725"/>
                        <a:ext cx="8076565" cy="3295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666240" y="4959985"/>
          <a:ext cx="2087245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085975" imgH="1209675" progId="Paint.Picture">
                  <p:embed/>
                </p:oleObj>
              </mc:Choice>
              <mc:Fallback>
                <p:oleObj name="" r:id="rId3" imgW="2085975" imgH="12096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240" y="4959985"/>
                        <a:ext cx="2087245" cy="1210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>
            <a:spLocks noGrp="1"/>
          </p:cNvSpPr>
          <p:nvPr/>
        </p:nvSpPr>
        <p:spPr>
          <a:xfrm>
            <a:off x="904875" y="5280660"/>
            <a:ext cx="3366135" cy="5689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/>
              <a:t>x(w)</a:t>
            </a:r>
            <a:endParaRPr lang="en-US" altLang="zh-CN" sz="2400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4526915" y="5280660"/>
            <a:ext cx="3366135" cy="5689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/>
              <a:t>w1=2	pi/T  =  16pi/T0</a:t>
            </a:r>
            <a:endParaRPr lang="en-US" altLang="zh-CN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248" name="Group 95"/>
          <p:cNvGrpSpPr/>
          <p:nvPr/>
        </p:nvGrpSpPr>
        <p:grpSpPr>
          <a:xfrm>
            <a:off x="1106805" y="886460"/>
            <a:ext cx="6945313" cy="5113338"/>
            <a:chOff x="672" y="720"/>
            <a:chExt cx="4375" cy="3221"/>
          </a:xfrm>
        </p:grpSpPr>
        <p:grpSp>
          <p:nvGrpSpPr>
            <p:cNvPr id="10250" name="Group 21"/>
            <p:cNvGrpSpPr/>
            <p:nvPr/>
          </p:nvGrpSpPr>
          <p:grpSpPr>
            <a:xfrm>
              <a:off x="672" y="720"/>
              <a:ext cx="4368" cy="814"/>
              <a:chOff x="672" y="864"/>
              <a:chExt cx="4368" cy="814"/>
            </a:xfrm>
          </p:grpSpPr>
          <p:sp>
            <p:nvSpPr>
              <p:cNvPr id="10294" name="Line 14"/>
              <p:cNvSpPr/>
              <p:nvPr/>
            </p:nvSpPr>
            <p:spPr>
              <a:xfrm>
                <a:off x="672" y="1488"/>
                <a:ext cx="4368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95" name="AutoShape 18"/>
              <p:cNvSpPr/>
              <p:nvPr/>
            </p:nvSpPr>
            <p:spPr>
              <a:xfrm>
                <a:off x="2496" y="1008"/>
                <a:ext cx="576" cy="480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96" name="Line 19"/>
              <p:cNvSpPr/>
              <p:nvPr/>
            </p:nvSpPr>
            <p:spPr>
              <a:xfrm flipV="1">
                <a:off x="2784" y="864"/>
                <a:ext cx="1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46" name="Object 20"/>
              <p:cNvGraphicFramePr/>
              <p:nvPr/>
            </p:nvGraphicFramePr>
            <p:xfrm>
              <a:off x="1488" y="912"/>
              <a:ext cx="2832" cy="7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1" imgW="3378200" imgH="914400" progId="Equation.3">
                      <p:embed/>
                    </p:oleObj>
                  </mc:Choice>
                  <mc:Fallback>
                    <p:oleObj name="" r:id="rId1" imgW="3378200" imgH="9144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488" y="912"/>
                            <a:ext cx="2832" cy="7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51" name="Group 37"/>
            <p:cNvGrpSpPr/>
            <p:nvPr/>
          </p:nvGrpSpPr>
          <p:grpSpPr>
            <a:xfrm>
              <a:off x="672" y="1488"/>
              <a:ext cx="4368" cy="660"/>
              <a:chOff x="672" y="1680"/>
              <a:chExt cx="4368" cy="660"/>
            </a:xfrm>
          </p:grpSpPr>
          <p:sp>
            <p:nvSpPr>
              <p:cNvPr id="10288" name="Line 23"/>
              <p:cNvSpPr/>
              <p:nvPr/>
            </p:nvSpPr>
            <p:spPr>
              <a:xfrm>
                <a:off x="672" y="2160"/>
                <a:ext cx="4368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89" name="Line 25"/>
              <p:cNvSpPr/>
              <p:nvPr/>
            </p:nvSpPr>
            <p:spPr>
              <a:xfrm flipV="1">
                <a:off x="2784" y="1680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45" name="Object 26"/>
              <p:cNvGraphicFramePr/>
              <p:nvPr/>
            </p:nvGraphicFramePr>
            <p:xfrm>
              <a:off x="1152" y="1776"/>
              <a:ext cx="3705" cy="5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3" imgW="4493895" imgH="673100" progId="Equation.3">
                      <p:embed/>
                    </p:oleObj>
                  </mc:Choice>
                  <mc:Fallback>
                    <p:oleObj name="" r:id="rId3" imgW="4493895" imgH="6731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52" y="1776"/>
                            <a:ext cx="3705" cy="5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90" name="Line 27"/>
              <p:cNvSpPr/>
              <p:nvPr/>
            </p:nvSpPr>
            <p:spPr>
              <a:xfrm flipV="1">
                <a:off x="3504" y="1680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91" name="Line 28"/>
              <p:cNvSpPr/>
              <p:nvPr/>
            </p:nvSpPr>
            <p:spPr>
              <a:xfrm flipV="1">
                <a:off x="2064" y="1680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92" name="Line 29"/>
              <p:cNvSpPr/>
              <p:nvPr/>
            </p:nvSpPr>
            <p:spPr>
              <a:xfrm flipV="1">
                <a:off x="1344" y="1680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93" name="Line 30"/>
              <p:cNvSpPr/>
              <p:nvPr/>
            </p:nvSpPr>
            <p:spPr>
              <a:xfrm flipV="1">
                <a:off x="4176" y="1680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10252" name="Group 90"/>
            <p:cNvGrpSpPr/>
            <p:nvPr/>
          </p:nvGrpSpPr>
          <p:grpSpPr>
            <a:xfrm>
              <a:off x="672" y="2112"/>
              <a:ext cx="4368" cy="917"/>
              <a:chOff x="672" y="2112"/>
              <a:chExt cx="4368" cy="917"/>
            </a:xfrm>
          </p:grpSpPr>
          <p:sp>
            <p:nvSpPr>
              <p:cNvPr id="10277" name="AutoShape 45"/>
              <p:cNvSpPr/>
              <p:nvPr/>
            </p:nvSpPr>
            <p:spPr>
              <a:xfrm>
                <a:off x="4320" y="2304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8" name="AutoShape 43"/>
              <p:cNvSpPr/>
              <p:nvPr/>
            </p:nvSpPr>
            <p:spPr>
              <a:xfrm>
                <a:off x="768" y="2304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9" name="AutoShape 44"/>
              <p:cNvSpPr/>
              <p:nvPr/>
            </p:nvSpPr>
            <p:spPr>
              <a:xfrm>
                <a:off x="1632" y="2304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80" name="AutoShape 46"/>
              <p:cNvSpPr/>
              <p:nvPr/>
            </p:nvSpPr>
            <p:spPr>
              <a:xfrm>
                <a:off x="3360" y="2304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81" name="Line 33"/>
              <p:cNvSpPr/>
              <p:nvPr/>
            </p:nvSpPr>
            <p:spPr>
              <a:xfrm>
                <a:off x="672" y="2640"/>
                <a:ext cx="4368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82" name="AutoShape 34"/>
              <p:cNvSpPr/>
              <p:nvPr/>
            </p:nvSpPr>
            <p:spPr>
              <a:xfrm>
                <a:off x="2496" y="2304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83" name="Line 35"/>
              <p:cNvSpPr/>
              <p:nvPr/>
            </p:nvSpPr>
            <p:spPr>
              <a:xfrm flipV="1">
                <a:off x="2784" y="2112"/>
                <a:ext cx="0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44" name="Object 36"/>
              <p:cNvGraphicFramePr/>
              <p:nvPr/>
            </p:nvGraphicFramePr>
            <p:xfrm>
              <a:off x="720" y="2112"/>
              <a:ext cx="4269" cy="9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5" imgW="5090795" imgH="1091565" progId="Equation.3">
                      <p:embed/>
                    </p:oleObj>
                  </mc:Choice>
                  <mc:Fallback>
                    <p:oleObj name="" r:id="rId5" imgW="5090795" imgH="1091565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20" y="2112"/>
                            <a:ext cx="4269" cy="9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84" name="Line 38"/>
              <p:cNvSpPr/>
              <p:nvPr/>
            </p:nvSpPr>
            <p:spPr>
              <a:xfrm flipV="1">
                <a:off x="1920" y="25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5" name="Line 39"/>
              <p:cNvSpPr/>
              <p:nvPr/>
            </p:nvSpPr>
            <p:spPr>
              <a:xfrm flipV="1">
                <a:off x="3648" y="25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6" name="Line 40"/>
              <p:cNvSpPr/>
              <p:nvPr/>
            </p:nvSpPr>
            <p:spPr>
              <a:xfrm flipV="1">
                <a:off x="4608" y="25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87" name="Line 41"/>
              <p:cNvSpPr/>
              <p:nvPr/>
            </p:nvSpPr>
            <p:spPr>
              <a:xfrm flipV="1">
                <a:off x="1056" y="25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253" name="Group 93"/>
            <p:cNvGrpSpPr/>
            <p:nvPr/>
          </p:nvGrpSpPr>
          <p:grpSpPr>
            <a:xfrm>
              <a:off x="672" y="3024"/>
              <a:ext cx="4375" cy="917"/>
              <a:chOff x="672" y="3024"/>
              <a:chExt cx="4375" cy="917"/>
            </a:xfrm>
          </p:grpSpPr>
          <p:sp>
            <p:nvSpPr>
              <p:cNvPr id="10254" name="AutoShape 87"/>
              <p:cNvSpPr/>
              <p:nvPr/>
            </p:nvSpPr>
            <p:spPr>
              <a:xfrm flipH="1" flipV="1">
                <a:off x="4176" y="3360"/>
                <a:ext cx="192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5" name="AutoShape 75"/>
              <p:cNvSpPr/>
              <p:nvPr/>
            </p:nvSpPr>
            <p:spPr>
              <a:xfrm>
                <a:off x="4176" y="3216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6" name="AutoShape 74"/>
              <p:cNvSpPr/>
              <p:nvPr/>
            </p:nvSpPr>
            <p:spPr>
              <a:xfrm>
                <a:off x="3744" y="3216"/>
                <a:ext cx="624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7" name="AutoShape 63"/>
              <p:cNvSpPr/>
              <p:nvPr/>
            </p:nvSpPr>
            <p:spPr>
              <a:xfrm>
                <a:off x="768" y="3216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8" name="AutoShape 77"/>
              <p:cNvSpPr/>
              <p:nvPr/>
            </p:nvSpPr>
            <p:spPr>
              <a:xfrm>
                <a:off x="1200" y="3216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59" name="AutoShape 64"/>
              <p:cNvSpPr/>
              <p:nvPr/>
            </p:nvSpPr>
            <p:spPr>
              <a:xfrm>
                <a:off x="1632" y="3216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0" name="AutoShape 76"/>
              <p:cNvSpPr/>
              <p:nvPr/>
            </p:nvSpPr>
            <p:spPr>
              <a:xfrm>
                <a:off x="2064" y="3216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1" name="AutoShape 62"/>
              <p:cNvSpPr/>
              <p:nvPr/>
            </p:nvSpPr>
            <p:spPr>
              <a:xfrm>
                <a:off x="3360" y="3216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2" name="AutoShape 65"/>
              <p:cNvSpPr/>
              <p:nvPr/>
            </p:nvSpPr>
            <p:spPr>
              <a:xfrm>
                <a:off x="2928" y="3216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FF00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3" name="Line 66"/>
              <p:cNvSpPr/>
              <p:nvPr/>
            </p:nvSpPr>
            <p:spPr>
              <a:xfrm>
                <a:off x="672" y="3552"/>
                <a:ext cx="4368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264" name="AutoShape 67"/>
              <p:cNvSpPr/>
              <p:nvPr/>
            </p:nvSpPr>
            <p:spPr>
              <a:xfrm>
                <a:off x="2496" y="3216"/>
                <a:ext cx="576" cy="336"/>
              </a:xfrm>
              <a:prstGeom prst="triangle">
                <a:avLst>
                  <a:gd name="adj" fmla="val 50000"/>
                </a:avLst>
              </a:prstGeom>
              <a:solidFill>
                <a:srgbClr val="0000FF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65" name="Line 68"/>
              <p:cNvSpPr/>
              <p:nvPr/>
            </p:nvSpPr>
            <p:spPr>
              <a:xfrm flipV="1">
                <a:off x="2784" y="3024"/>
                <a:ext cx="0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43" name="Object 69"/>
              <p:cNvGraphicFramePr/>
              <p:nvPr/>
            </p:nvGraphicFramePr>
            <p:xfrm>
              <a:off x="672" y="3024"/>
              <a:ext cx="4375" cy="9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7" imgW="5217160" imgH="1091565" progId="Equation.3">
                      <p:embed/>
                    </p:oleObj>
                  </mc:Choice>
                  <mc:Fallback>
                    <p:oleObj name="" r:id="rId7" imgW="5217160" imgH="1091565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2" y="3024"/>
                            <a:ext cx="4375" cy="91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6" name="Line 70"/>
              <p:cNvSpPr/>
              <p:nvPr/>
            </p:nvSpPr>
            <p:spPr>
              <a:xfrm flipV="1">
                <a:off x="2352" y="345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67" name="Line 71"/>
              <p:cNvSpPr/>
              <p:nvPr/>
            </p:nvSpPr>
            <p:spPr>
              <a:xfrm flipV="1">
                <a:off x="3216" y="345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68" name="Line 72"/>
              <p:cNvSpPr/>
              <p:nvPr/>
            </p:nvSpPr>
            <p:spPr>
              <a:xfrm flipV="1">
                <a:off x="3648" y="345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69" name="Line 73"/>
              <p:cNvSpPr/>
              <p:nvPr/>
            </p:nvSpPr>
            <p:spPr>
              <a:xfrm flipV="1">
                <a:off x="1920" y="3456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270" name="AutoShape 81"/>
              <p:cNvSpPr/>
              <p:nvPr/>
            </p:nvSpPr>
            <p:spPr>
              <a:xfrm flipH="1" flipV="1">
                <a:off x="1200" y="3360"/>
                <a:ext cx="144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1" name="AutoShape 82"/>
              <p:cNvSpPr/>
              <p:nvPr/>
            </p:nvSpPr>
            <p:spPr>
              <a:xfrm flipH="1" flipV="1">
                <a:off x="1632" y="3360"/>
                <a:ext cx="144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2" name="AutoShape 83"/>
              <p:cNvSpPr/>
              <p:nvPr/>
            </p:nvSpPr>
            <p:spPr>
              <a:xfrm flipH="1" flipV="1">
                <a:off x="2064" y="3360"/>
                <a:ext cx="144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3" name="AutoShape 84"/>
              <p:cNvSpPr/>
              <p:nvPr/>
            </p:nvSpPr>
            <p:spPr>
              <a:xfrm flipH="1" flipV="1">
                <a:off x="2496" y="3360"/>
                <a:ext cx="144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4" name="AutoShape 85"/>
              <p:cNvSpPr/>
              <p:nvPr/>
            </p:nvSpPr>
            <p:spPr>
              <a:xfrm flipH="1" flipV="1">
                <a:off x="2928" y="3360"/>
                <a:ext cx="144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5" name="AutoShape 86"/>
              <p:cNvSpPr/>
              <p:nvPr/>
            </p:nvSpPr>
            <p:spPr>
              <a:xfrm flipH="1" flipV="1">
                <a:off x="3360" y="3360"/>
                <a:ext cx="144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276" name="AutoShape 88"/>
              <p:cNvSpPr/>
              <p:nvPr/>
            </p:nvSpPr>
            <p:spPr>
              <a:xfrm flipH="1" flipV="1">
                <a:off x="3792" y="3360"/>
                <a:ext cx="144" cy="9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2378075" y="508000"/>
          <a:ext cx="3864610" cy="267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609975" imgH="2514600" progId="Paint.Picture">
                  <p:embed/>
                </p:oleObj>
              </mc:Choice>
              <mc:Fallback>
                <p:oleObj name="" r:id="rId1" imgW="3609975" imgH="2514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8075" y="508000"/>
                        <a:ext cx="3864610" cy="2679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2005330" y="3799205"/>
          <a:ext cx="4792980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4924425" imgH="3019425" progId="Paint.Picture">
                  <p:embed/>
                </p:oleObj>
              </mc:Choice>
              <mc:Fallback>
                <p:oleObj name="" r:id="rId3" imgW="4924425" imgH="30194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5330" y="3799205"/>
                        <a:ext cx="4792980" cy="273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/>
          <p:cNvGraphicFramePr/>
          <p:nvPr/>
        </p:nvGraphicFramePr>
        <p:xfrm>
          <a:off x="2639695" y="202565"/>
          <a:ext cx="3864610" cy="2780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7439025" imgH="4133850" progId="Paint.Picture">
                  <p:embed/>
                </p:oleObj>
              </mc:Choice>
              <mc:Fallback>
                <p:oleObj name="" r:id="rId1" imgW="7439025" imgH="413385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9695" y="202565"/>
                        <a:ext cx="3864610" cy="2780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884555" y="3550920"/>
          <a:ext cx="7664450" cy="261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7658100" imgH="2609850" progId="Paint.Picture">
                  <p:embed/>
                </p:oleObj>
              </mc:Choice>
              <mc:Fallback>
                <p:oleObj name="" r:id="rId3" imgW="7658100" imgH="2609850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4555" y="3550920"/>
                        <a:ext cx="7664450" cy="2611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68960"/>
          </a:xfrm>
        </p:spPr>
        <p:txBody>
          <a:bodyPr/>
          <a:p>
            <a:pPr algn="l"/>
            <a:r>
              <a:rPr lang="zh-CN" altLang="en-US" sz="2400"/>
              <a:t>第</a:t>
            </a:r>
            <a:r>
              <a:rPr lang="en-US" altLang="zh-CN" sz="2400"/>
              <a:t>3</a:t>
            </a:r>
            <a:r>
              <a:rPr lang="zh-CN" altLang="en-US" sz="2400"/>
              <a:t>小题</a:t>
            </a:r>
            <a:endParaRPr lang="zh-CN" altLang="en-US" sz="2400"/>
          </a:p>
        </p:txBody>
      </p:sp>
      <p:graphicFrame>
        <p:nvGraphicFramePr>
          <p:cNvPr id="3" name="对象 2"/>
          <p:cNvGraphicFramePr/>
          <p:nvPr/>
        </p:nvGraphicFramePr>
        <p:xfrm>
          <a:off x="239395" y="1005205"/>
          <a:ext cx="8665845" cy="286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924925" imgH="3371850" progId="Paint.Picture">
                  <p:embed/>
                </p:oleObj>
              </mc:Choice>
              <mc:Fallback>
                <p:oleObj name="" r:id="rId1" imgW="8924925" imgH="33718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395" y="1005205"/>
                        <a:ext cx="8665845" cy="286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39395" y="3136265"/>
          <a:ext cx="8447405" cy="355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7334250" imgH="3733800" progId="Paint.Picture">
                  <p:embed/>
                </p:oleObj>
              </mc:Choice>
              <mc:Fallback>
                <p:oleObj name="" r:id="rId3" imgW="7334250" imgH="3733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395" y="3136265"/>
                        <a:ext cx="8447405" cy="3557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295525" y="274955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时域离散以后的频谱变化</a:t>
            </a:r>
            <a:endParaRPr lang="zh-CN" altLang="en-US" sz="2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68960"/>
          </a:xfrm>
        </p:spPr>
        <p:txBody>
          <a:bodyPr/>
          <a:p>
            <a:pPr algn="l"/>
            <a:r>
              <a:rPr lang="en-US" altLang="zh-CN" sz="2400"/>
              <a:t>P186</a:t>
            </a:r>
            <a:r>
              <a:rPr lang="zh-CN" altLang="en-US" sz="2400"/>
              <a:t>习题</a:t>
            </a:r>
            <a:r>
              <a:rPr lang="en-US" altLang="zh-CN" sz="2400"/>
              <a:t>1</a:t>
            </a:r>
            <a:endParaRPr lang="en-US" altLang="zh-CN" sz="2400"/>
          </a:p>
        </p:txBody>
      </p:sp>
      <p:graphicFrame>
        <p:nvGraphicFramePr>
          <p:cNvPr id="3" name="对象 2"/>
          <p:cNvGraphicFramePr/>
          <p:nvPr/>
        </p:nvGraphicFramePr>
        <p:xfrm>
          <a:off x="330835" y="951230"/>
          <a:ext cx="8532495" cy="4904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7334250" imgH="3733800" progId="Paint.Picture">
                  <p:embed/>
                </p:oleObj>
              </mc:Choice>
              <mc:Fallback>
                <p:oleObj name="" r:id="rId1" imgW="7334250" imgH="37338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835" y="951230"/>
                        <a:ext cx="8532495" cy="4904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92075" y="1136015"/>
          <a:ext cx="8960485" cy="20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953500" imgH="2019300" progId="Paint.Picture">
                  <p:embed/>
                </p:oleObj>
              </mc:Choice>
              <mc:Fallback>
                <p:oleObj name="" r:id="rId1" imgW="8953500" imgH="20193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075" y="1136015"/>
                        <a:ext cx="8960485" cy="202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597535" y="3300730"/>
          <a:ext cx="7654290" cy="258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648575" imgH="2581275" progId="Paint.Picture">
                  <p:embed/>
                </p:oleObj>
              </mc:Choice>
              <mc:Fallback>
                <p:oleObj name="" r:id="rId3" imgW="7648575" imgH="25812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535" y="3300730"/>
                        <a:ext cx="7654290" cy="258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49935" y="436880"/>
            <a:ext cx="693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时域离散，频域周期；时域周期，频域离散</a:t>
            </a:r>
            <a:endParaRPr lang="zh-CN" altLang="en-US" sz="2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1"/>
          <p:cNvSpPr>
            <a:spLocks noGrp="1"/>
          </p:cNvSpPr>
          <p:nvPr/>
        </p:nvSpPr>
        <p:spPr>
          <a:xfrm>
            <a:off x="600075" y="1146810"/>
            <a:ext cx="8229600" cy="56896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/>
              <a:t>第</a:t>
            </a:r>
            <a:r>
              <a:rPr lang="en-US" altLang="zh-CN" sz="2400"/>
              <a:t>4</a:t>
            </a:r>
            <a:r>
              <a:rPr lang="zh-CN" altLang="en-US" sz="2400"/>
              <a:t>小题  频域采样定理</a:t>
            </a:r>
            <a:endParaRPr lang="zh-CN" altLang="en-US" sz="2400"/>
          </a:p>
        </p:txBody>
      </p:sp>
      <p:graphicFrame>
        <p:nvGraphicFramePr>
          <p:cNvPr id="4" name="对象 3"/>
          <p:cNvGraphicFramePr/>
          <p:nvPr/>
        </p:nvGraphicFramePr>
        <p:xfrm>
          <a:off x="263525" y="2134870"/>
          <a:ext cx="8616950" cy="213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8610600" imgH="1085850" progId="Paint.Picture">
                  <p:embed/>
                </p:oleObj>
              </mc:Choice>
              <mc:Fallback>
                <p:oleObj name="" r:id="rId1" imgW="8610600" imgH="10858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525" y="2134870"/>
                        <a:ext cx="8616950" cy="213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82015" y="4572635"/>
            <a:ext cx="5694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2tm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是信号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x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t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）的时域，时间长度</a:t>
            </a:r>
            <a:endParaRPr lang="zh-CN" altLang="en-US" sz="2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概念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14912"/>
          </a:xfrm>
        </p:spPr>
        <p:txBody>
          <a:bodyPr anchor="t"/>
          <a:p>
            <a:r>
              <a:rPr lang="zh-CN" altLang="en-US" sz="2000"/>
              <a:t>Nyquist采样定理</a:t>
            </a:r>
            <a:endParaRPr lang="zh-CN" altLang="en-US" sz="2000"/>
          </a:p>
          <a:p>
            <a:r>
              <a:rPr lang="zh-CN" altLang="en-US" sz="2000"/>
              <a:t>答：如果信号是带限的，并且采样频率高于信号最高频率的一倍，那么，原来的连续信号可以从采样样本中完全重建出来；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因果系统</a:t>
            </a:r>
            <a:endParaRPr lang="zh-CN" altLang="en-US" sz="2000"/>
          </a:p>
          <a:p>
            <a:r>
              <a:rPr lang="zh-CN" altLang="en-US" sz="2000"/>
              <a:t>答： 因果系统即输出不可能在输入到达之前出现的系统。也就是说，系统n时刻的输出，只取决于系统n时刻以及n时刻之前的输入，而与n时刻之后的输入无关。即:系统的冲激响应函数h(t)，在t&lt;0的条件下，h(t)=0，则此系统为因果系统；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68960"/>
          </a:xfrm>
        </p:spPr>
        <p:txBody>
          <a:bodyPr/>
          <a:p>
            <a:pPr algn="l"/>
            <a:r>
              <a:rPr lang="en-US" altLang="zh-CN" sz="2400"/>
              <a:t>P186</a:t>
            </a:r>
            <a:r>
              <a:rPr lang="zh-CN" altLang="en-US" sz="2400"/>
              <a:t>习题</a:t>
            </a:r>
            <a:r>
              <a:rPr lang="en-US" altLang="zh-CN" sz="2400"/>
              <a:t>1</a:t>
            </a:r>
            <a:endParaRPr lang="en-US" altLang="zh-CN" sz="2400"/>
          </a:p>
        </p:txBody>
      </p:sp>
      <p:graphicFrame>
        <p:nvGraphicFramePr>
          <p:cNvPr id="4" name="对象 3"/>
          <p:cNvGraphicFramePr/>
          <p:nvPr/>
        </p:nvGraphicFramePr>
        <p:xfrm>
          <a:off x="457200" y="843915"/>
          <a:ext cx="8230235" cy="560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324725" imgH="4791075" progId="Paint.Picture">
                  <p:embed/>
                </p:oleObj>
              </mc:Choice>
              <mc:Fallback>
                <p:oleObj name="" r:id="rId1" imgW="7324725" imgH="47910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843915"/>
                        <a:ext cx="8230235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简答题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aphicFrame>
        <p:nvGraphicFramePr>
          <p:cNvPr id="4098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923925" y="1344613"/>
          <a:ext cx="7502525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172200" imgH="4257675" progId="Paint.Picture">
                  <p:embed/>
                </p:oleObj>
              </mc:Choice>
              <mc:Fallback>
                <p:oleObj name="" r:id="rId1" imgW="6172200" imgH="42576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3925" y="1344613"/>
                        <a:ext cx="7502525" cy="5175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1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90538" y="1727200"/>
          <a:ext cx="8162925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43600" imgH="2809875" progId="Paint.Picture">
                  <p:embed/>
                </p:oleObj>
              </mc:Choice>
              <mc:Fallback>
                <p:oleObj name="" r:id="rId1" imgW="5943600" imgH="28098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0538" y="1727200"/>
                        <a:ext cx="8162925" cy="3857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5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333375" y="1125538"/>
          <a:ext cx="8477250" cy="497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6467475" imgH="3790950" progId="Paint.Picture">
                  <p:embed/>
                </p:oleObj>
              </mc:Choice>
              <mc:Fallback>
                <p:oleObj name="" r:id="rId1" imgW="6467475" imgH="379095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375" y="1125538"/>
                        <a:ext cx="8477250" cy="49704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369888" y="793750"/>
          <a:ext cx="8404225" cy="582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124450" imgH="3552825" progId="Paint.Picture">
                  <p:embed/>
                </p:oleObj>
              </mc:Choice>
              <mc:Fallback>
                <p:oleObj name="" r:id="rId1" imgW="5124450" imgH="355282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9888" y="793750"/>
                        <a:ext cx="8404225" cy="5826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3" name="对象 5"/>
          <p:cNvGraphicFramePr/>
          <p:nvPr/>
        </p:nvGraphicFramePr>
        <p:xfrm>
          <a:off x="4832350" y="4211638"/>
          <a:ext cx="2493963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638300" imgH="1533525" progId="Paint.Picture">
                  <p:embed/>
                </p:oleObj>
              </mc:Choice>
              <mc:Fallback>
                <p:oleObj name="" r:id="rId1" imgW="1638300" imgH="1533525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2350" y="4211638"/>
                        <a:ext cx="2493963" cy="241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内容占位符 8"/>
          <p:cNvGraphicFramePr>
            <a:graphicFrameLocks noGrp="1" noChangeAspect="1"/>
          </p:cNvGraphicFramePr>
          <p:nvPr>
            <p:ph idx="1"/>
          </p:nvPr>
        </p:nvGraphicFramePr>
        <p:xfrm>
          <a:off x="88900" y="53975"/>
          <a:ext cx="4640263" cy="648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4219575" imgH="5895975" progId="Paint.Picture">
                  <p:embed/>
                </p:oleObj>
              </mc:Choice>
              <mc:Fallback>
                <p:oleObj name="" r:id="rId3" imgW="4219575" imgH="58959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" y="53975"/>
                        <a:ext cx="4640263" cy="6484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10"/>
          <p:cNvGraphicFramePr/>
          <p:nvPr/>
        </p:nvGraphicFramePr>
        <p:xfrm>
          <a:off x="4340225" y="3309938"/>
          <a:ext cx="384333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3095625" imgH="409575" progId="Paint.Picture">
                  <p:embed/>
                </p:oleObj>
              </mc:Choice>
              <mc:Fallback>
                <p:oleObj name="" r:id="rId5" imgW="3095625" imgH="409575" progId="Paint.Picture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0225" y="3309938"/>
                        <a:ext cx="3843338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标题 12"/>
          <p:cNvSpPr>
            <a:spLocks noGrp="1"/>
          </p:cNvSpPr>
          <p:nvPr>
            <p:ph type="title"/>
          </p:nvPr>
        </p:nvSpPr>
        <p:spPr>
          <a:xfrm>
            <a:off x="4729163" y="628650"/>
            <a:ext cx="4081462" cy="1143000"/>
          </a:xfrm>
        </p:spPr>
        <p:txBody>
          <a:bodyPr anchor="ctr"/>
          <a:p>
            <a:r>
              <a:rPr lang="zh-CN" altLang="en-US">
                <a:solidFill>
                  <a:srgbClr val="FF0000"/>
                </a:solidFill>
              </a:rPr>
              <a:t>计算与分析题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276225" y="349250"/>
          <a:ext cx="8782685" cy="612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143875" imgH="5095875" progId="Paint.Picture">
                  <p:embed/>
                </p:oleObj>
              </mc:Choice>
              <mc:Fallback>
                <p:oleObj name="" r:id="rId1" imgW="8143875" imgH="50958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6225" y="349250"/>
                        <a:ext cx="8782685" cy="6129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333375" y="561340"/>
          <a:ext cx="8477250" cy="573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191500" imgH="5172075" progId="Paint.Picture">
                  <p:embed/>
                </p:oleObj>
              </mc:Choice>
              <mc:Fallback>
                <p:oleObj name="" r:id="rId1" imgW="8191500" imgH="51720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3375" y="561340"/>
                        <a:ext cx="8477250" cy="573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5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447800" y="103188"/>
          <a:ext cx="5602288" cy="674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067175" imgH="4895850" progId="Paint.Picture">
                  <p:embed/>
                </p:oleObj>
              </mc:Choice>
              <mc:Fallback>
                <p:oleObj name="" r:id="rId1" imgW="4067175" imgH="4895850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03188"/>
                        <a:ext cx="5602288" cy="6743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684213" y="73025"/>
          <a:ext cx="6945312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6677025" imgH="3209925" progId="Paint.Picture">
                  <p:embed/>
                </p:oleObj>
              </mc:Choice>
              <mc:Fallback>
                <p:oleObj name="" r:id="rId1" imgW="6677025" imgH="3209925" progId="Paint.Picture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73025"/>
                        <a:ext cx="6945312" cy="3340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对象 5"/>
          <p:cNvGraphicFramePr/>
          <p:nvPr/>
        </p:nvGraphicFramePr>
        <p:xfrm>
          <a:off x="854075" y="3305175"/>
          <a:ext cx="385127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848100" imgH="3514725" progId="Paint.Picture">
                  <p:embed/>
                </p:oleObj>
              </mc:Choice>
              <mc:Fallback>
                <p:oleObj name="" r:id="rId3" imgW="3848100" imgH="351472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075" y="3305175"/>
                        <a:ext cx="3851275" cy="351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36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</a:fld>
            <a:endParaRPr lang="en-US" altLang="zh-CN" sz="1400"/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1571625" y="785813"/>
            <a:ext cx="7286625" cy="1143000"/>
          </a:xfrm>
        </p:spPr>
        <p:txBody>
          <a:bodyPr anchor="ctr"/>
          <a:p>
            <a:pPr algn="just"/>
            <a:r>
              <a:rPr lang="zh-CN" altLang="en-US" sz="2800" b="1" dirty="0"/>
              <a:t>例 </a:t>
            </a:r>
            <a:r>
              <a:rPr lang="en-US" altLang="zh-CN" sz="2800" b="1" dirty="0"/>
              <a:t>4-4 </a:t>
            </a:r>
            <a:r>
              <a:rPr lang="zh-CN" altLang="en-US" sz="2800" b="1" dirty="0"/>
              <a:t>试求如下微分方程所描述的系统的单位冲激响应。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1714500" y="1857375"/>
          <a:ext cx="53292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53340000" imgH="4876800" progId="Equation.DSMT4">
                  <p:embed/>
                </p:oleObj>
              </mc:Choice>
              <mc:Fallback>
                <p:oleObj name="" r:id="rId2" imgW="53340000" imgH="4876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14500" y="1857375"/>
                        <a:ext cx="5329238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/>
          <p:nvPr/>
        </p:nvSpPr>
        <p:spPr>
          <a:xfrm>
            <a:off x="0" y="2420938"/>
            <a:ext cx="9144000" cy="10795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defTabSz="914400" eaLnBrk="0" hangingPunct="0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解：首先系统对应的特征方程为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 eaLnBrk="0" hangingPunct="0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求得其两个特征根分别为：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12"/>
          <p:cNvSpPr/>
          <p:nvPr/>
        </p:nvSpPr>
        <p:spPr>
          <a:xfrm>
            <a:off x="0" y="3500438"/>
            <a:ext cx="9144000" cy="11525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altLang="zh-CN" sz="29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应具有如下形式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900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将其代入原方程 ：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072063" y="3500438"/>
          <a:ext cx="38163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" imgW="39319200" imgH="5486400" progId="Equation.DSMT4">
                  <p:embed/>
                </p:oleObj>
              </mc:Choice>
              <mc:Fallback>
                <p:oleObj name="" r:id="rId4" imgW="39319200" imgH="5486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2063" y="3500438"/>
                        <a:ext cx="381635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3929063" y="4071938"/>
          <a:ext cx="50403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53340000" imgH="4876800" progId="Equation.DSMT4">
                  <p:embed/>
                </p:oleObj>
              </mc:Choice>
              <mc:Fallback>
                <p:oleObj name="" r:id="rId6" imgW="53340000" imgH="4876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29063" y="4071938"/>
                        <a:ext cx="504031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/>
          <p:nvPr/>
        </p:nvSpPr>
        <p:spPr>
          <a:xfrm>
            <a:off x="0" y="4714875"/>
            <a:ext cx="9144000" cy="5762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根据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可以求解出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和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的形式，代入上式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971550" y="5373688"/>
          <a:ext cx="64087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68580000" imgH="5181600" progId="Equation.DSMT4">
                  <p:embed/>
                </p:oleObj>
              </mc:Choice>
              <mc:Fallback>
                <p:oleObj name="" r:id="rId8" imgW="68580000" imgH="5181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71550" y="5373688"/>
                        <a:ext cx="6408738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/>
          <p:nvPr/>
        </p:nvSpPr>
        <p:spPr>
          <a:xfrm>
            <a:off x="0" y="5805488"/>
            <a:ext cx="9144000" cy="5762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方程两边各奇异函数项系数相等，有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1908175" y="6249988"/>
          <a:ext cx="38877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0" imgW="36576000" imgH="5791200" progId="Equation.DSMT4">
                  <p:embed/>
                </p:oleObj>
              </mc:Choice>
              <mc:Fallback>
                <p:oleObj name="" r:id="rId10" imgW="36576000" imgH="5791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8175" y="6249988"/>
                        <a:ext cx="3887788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5580063" y="2428875"/>
          <a:ext cx="33115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2" imgW="23164800" imgH="4876800" progId="Equation.DSMT4">
                  <p:embed/>
                </p:oleObj>
              </mc:Choice>
              <mc:Fallback>
                <p:oleObj name="" r:id="rId12" imgW="23164800" imgH="4876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80063" y="2428875"/>
                        <a:ext cx="331152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5572125" y="2928938"/>
          <a:ext cx="1441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4" imgW="11887200" imgH="5181600" progId="Equation.DSMT4">
                  <p:embed/>
                </p:oleObj>
              </mc:Choice>
              <mc:Fallback>
                <p:oleObj name="" r:id="rId14" imgW="11887200" imgH="5181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72125" y="2928938"/>
                        <a:ext cx="14414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7000875" y="2928938"/>
          <a:ext cx="14398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6" imgW="12496800" imgH="5181600" progId="Equation.DSMT4">
                  <p:embed/>
                </p:oleObj>
              </mc:Choice>
              <mc:Fallback>
                <p:oleObj name="" r:id="rId16" imgW="12496800" imgH="5181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00875" y="2928938"/>
                        <a:ext cx="14398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0"/>
          <p:cNvGraphicFramePr>
            <a:graphicFrameLocks noChangeAspect="1"/>
          </p:cNvGraphicFramePr>
          <p:nvPr/>
        </p:nvGraphicFramePr>
        <p:xfrm>
          <a:off x="1071563" y="3500438"/>
          <a:ext cx="9175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8" imgW="12192000" imgH="8229600" progId="Equation.DSMT4">
                  <p:embed/>
                </p:oleObj>
              </mc:Choice>
              <mc:Fallback>
                <p:oleObj name="" r:id="rId18" imgW="12192000" imgH="8229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71563" y="3500438"/>
                        <a:ext cx="917575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1"/>
          <p:cNvGraphicFramePr>
            <a:graphicFrameLocks noChangeAspect="1"/>
          </p:cNvGraphicFramePr>
          <p:nvPr/>
        </p:nvGraphicFramePr>
        <p:xfrm>
          <a:off x="857250" y="4786313"/>
          <a:ext cx="7858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0" imgW="12192000" imgH="8229600" progId="Equation.DSMT4">
                  <p:embed/>
                </p:oleObj>
              </mc:Choice>
              <mc:Fallback>
                <p:oleObj name="" r:id="rId20" imgW="12192000" imgH="8229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57250" y="4786313"/>
                        <a:ext cx="78581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12"/>
          <p:cNvGraphicFramePr>
            <a:graphicFrameLocks noChangeAspect="1"/>
          </p:cNvGraphicFramePr>
          <p:nvPr/>
        </p:nvGraphicFramePr>
        <p:xfrm>
          <a:off x="3500438" y="4714875"/>
          <a:ext cx="8540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14020800" imgH="9753600" progId="Equation.DSMT4">
                  <p:embed/>
                </p:oleObj>
              </mc:Choice>
              <mc:Fallback>
                <p:oleObj name="" r:id="rId21" imgW="14020800" imgH="9753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500438" y="4714875"/>
                        <a:ext cx="854075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3"/>
          <p:cNvGraphicFramePr>
            <a:graphicFrameLocks noChangeAspect="1"/>
          </p:cNvGraphicFramePr>
          <p:nvPr/>
        </p:nvGraphicFramePr>
        <p:xfrm>
          <a:off x="4714875" y="4714875"/>
          <a:ext cx="8905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3" imgW="14630400" imgH="9753600" progId="Equation.DSMT4">
                  <p:embed/>
                </p:oleObj>
              </mc:Choice>
              <mc:Fallback>
                <p:oleObj name="" r:id="rId23" imgW="14630400" imgH="9753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14875" y="4714875"/>
                        <a:ext cx="890588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14"/>
          <p:cNvGraphicFramePr>
            <a:graphicFrameLocks noChangeAspect="1"/>
          </p:cNvGraphicFramePr>
          <p:nvPr/>
        </p:nvGraphicFramePr>
        <p:xfrm>
          <a:off x="5929313" y="5857875"/>
          <a:ext cx="20716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5" imgW="40538400" imgH="9144000" progId="Equation.DSMT4">
                  <p:embed/>
                </p:oleObj>
              </mc:Choice>
              <mc:Fallback>
                <p:oleObj name="" r:id="rId25" imgW="40538400" imgH="91440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29313" y="5857875"/>
                        <a:ext cx="2071687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ldLvl="0" animBg="1"/>
      <p:bldP spid="11" grpId="0" bldLvl="0" animBg="1"/>
      <p:bldP spid="1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4330" y="121285"/>
            <a:ext cx="8229600" cy="568960"/>
          </a:xfrm>
        </p:spPr>
        <p:txBody>
          <a:bodyPr/>
          <a:p>
            <a:pPr algn="l"/>
            <a:r>
              <a:rPr lang="zh-CN" altLang="en-US" sz="2400"/>
              <a:t>第一小</a:t>
            </a:r>
            <a:r>
              <a:rPr lang="zh-CN" altLang="en-US" sz="2400"/>
              <a:t>题</a:t>
            </a:r>
            <a:endParaRPr lang="en-US" altLang="zh-CN" sz="2400"/>
          </a:p>
        </p:txBody>
      </p:sp>
      <p:graphicFrame>
        <p:nvGraphicFramePr>
          <p:cNvPr id="3" name="对象 2"/>
          <p:cNvGraphicFramePr/>
          <p:nvPr/>
        </p:nvGraphicFramePr>
        <p:xfrm>
          <a:off x="65405" y="1058545"/>
          <a:ext cx="9013825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934325" imgH="3590925" progId="Paint.Picture">
                  <p:embed/>
                </p:oleObj>
              </mc:Choice>
              <mc:Fallback>
                <p:oleObj name="" r:id="rId1" imgW="7934325" imgH="35909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405" y="1058545"/>
                        <a:ext cx="9013825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415" y="64833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 三角函数的频谱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73555" y="105854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利用矩形卷积的方法</a:t>
            </a:r>
            <a:endParaRPr lang="zh-CN" altLang="en-US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</a:fld>
            <a:endParaRPr lang="en-US" altLang="zh-CN" sz="1400"/>
          </a:p>
        </p:txBody>
      </p:sp>
      <p:sp>
        <p:nvSpPr>
          <p:cNvPr id="16388" name="Rectangle 3"/>
          <p:cNvSpPr txBox="1"/>
          <p:nvPr/>
        </p:nvSpPr>
        <p:spPr>
          <a:xfrm>
            <a:off x="214313" y="1643063"/>
            <a:ext cx="8715375" cy="410368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algn="just" defTabSz="914400" eaLnBrk="0" hangingPunct="0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4-10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：线性时不变系统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 eaLnBrk="0" hangingPunct="0">
              <a:buClr>
                <a:schemeClr val="tx1"/>
              </a:buClr>
              <a:buFont typeface="Wingdings" panose="05000000000000000000" pitchFamily="2" charset="2"/>
            </a:pP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 eaLnBrk="0" hangingPunct="0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 eaLnBrk="0" hangingPunct="0">
              <a:lnSpc>
                <a:spcPts val="3800"/>
              </a:lnSpc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的初始状态为                  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，求在输入信号 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defTabSz="914400" eaLnBrk="0" hangingPunct="0">
              <a:lnSpc>
                <a:spcPts val="3800"/>
              </a:lnSpc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的作用下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系统的零输入响应、零状                      态响应和全响应。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428625" y="2428875"/>
          <a:ext cx="846296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" imgW="55168800" imgH="4876800" progId="Equation.3">
                  <p:embed/>
                </p:oleObj>
              </mc:Choice>
              <mc:Fallback>
                <p:oleObj name="" r:id="rId2" imgW="55168800" imgH="4876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625" y="2428875"/>
                        <a:ext cx="8462963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3"/>
          <p:cNvGraphicFramePr>
            <a:graphicFrameLocks noChangeAspect="1"/>
          </p:cNvGraphicFramePr>
          <p:nvPr/>
        </p:nvGraphicFramePr>
        <p:xfrm>
          <a:off x="2500313" y="3143250"/>
          <a:ext cx="31432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4" imgW="31089600" imgH="5181600" progId="Equation.3">
                  <p:embed/>
                </p:oleObj>
              </mc:Choice>
              <mc:Fallback>
                <p:oleObj name="" r:id="rId4" imgW="31089600" imgH="5181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0313" y="3143250"/>
                        <a:ext cx="31432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"/>
          <p:cNvGraphicFramePr>
            <a:graphicFrameLocks noChangeAspect="1"/>
          </p:cNvGraphicFramePr>
          <p:nvPr/>
        </p:nvGraphicFramePr>
        <p:xfrm>
          <a:off x="357188" y="3643313"/>
          <a:ext cx="2303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6" imgW="16154400" imgH="4876800" progId="Equation.3">
                  <p:embed/>
                </p:oleObj>
              </mc:Choice>
              <mc:Fallback>
                <p:oleObj name="" r:id="rId6" imgW="16154400" imgH="4876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88" y="3643313"/>
                        <a:ext cx="230346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</a:fld>
            <a:endParaRPr lang="en-US" altLang="zh-CN" sz="1400"/>
          </a:p>
        </p:txBody>
      </p:sp>
      <p:sp>
        <p:nvSpPr>
          <p:cNvPr id="17412" name="Rectangle 2"/>
          <p:cNvSpPr txBox="1"/>
          <p:nvPr/>
        </p:nvSpPr>
        <p:spPr>
          <a:xfrm>
            <a:off x="571500" y="1428750"/>
            <a:ext cx="8229600" cy="57626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defTabSz="9144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解： 对方程取单边拉普拉斯变换，有 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defTabSz="9144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214313" y="2000250"/>
          <a:ext cx="88074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" imgW="72847200" imgH="10972800" progId="Equation.DSMT4">
                  <p:embed/>
                </p:oleObj>
              </mc:Choice>
              <mc:Fallback>
                <p:oleObj name="" r:id="rId2" imgW="72847200" imgH="109728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4313" y="2000250"/>
                        <a:ext cx="8807450" cy="954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14313" y="3429000"/>
          <a:ext cx="86407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4" imgW="81991200" imgH="5486400" progId="Equation.3">
                  <p:embed/>
                </p:oleObj>
              </mc:Choice>
              <mc:Fallback>
                <p:oleObj name="" r:id="rId4" imgW="81991200" imgH="5486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3" y="3429000"/>
                        <a:ext cx="8640762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142875" y="5429250"/>
          <a:ext cx="88201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6" imgW="93878400" imgH="9753600" progId="Equation.3">
                  <p:embed/>
                </p:oleObj>
              </mc:Choice>
              <mc:Fallback>
                <p:oleObj name="" r:id="rId6" imgW="93878400" imgH="9753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2875" y="5429250"/>
                        <a:ext cx="882015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"/>
          <p:cNvGrpSpPr/>
          <p:nvPr/>
        </p:nvGrpSpPr>
        <p:grpSpPr>
          <a:xfrm>
            <a:off x="2857500" y="3857625"/>
            <a:ext cx="2808288" cy="1614488"/>
            <a:chOff x="1440" y="2256"/>
            <a:chExt cx="1769" cy="1207"/>
          </a:xfrm>
        </p:grpSpPr>
        <p:sp>
          <p:nvSpPr>
            <p:cNvPr id="17417" name="AutoShape 19"/>
            <p:cNvSpPr/>
            <p:nvPr/>
          </p:nvSpPr>
          <p:spPr>
            <a:xfrm>
              <a:off x="2245" y="2256"/>
              <a:ext cx="272" cy="993"/>
            </a:xfrm>
            <a:prstGeom prst="downArrow">
              <a:avLst>
                <a:gd name="adj1" fmla="val 50000"/>
                <a:gd name="adj2" fmla="val 6671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代入初始条件</a:t>
              </a:r>
              <a:endPara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/>
              <a:endParaRPr lang="en-US" alt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18" name="Object 16"/>
            <p:cNvGraphicFramePr>
              <a:graphicFrameLocks noChangeAspect="1"/>
            </p:cNvGraphicFramePr>
            <p:nvPr/>
          </p:nvGraphicFramePr>
          <p:xfrm>
            <a:off x="1440" y="3164"/>
            <a:ext cx="176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8" imgW="31089600" imgH="5181600" progId="Equation.3">
                    <p:embed/>
                  </p:oleObj>
                </mc:Choice>
                <mc:Fallback>
                  <p:oleObj name="" r:id="rId8" imgW="31089600" imgH="51816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40" y="3164"/>
                          <a:ext cx="1769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AutoShape 18"/>
          <p:cNvSpPr/>
          <p:nvPr/>
        </p:nvSpPr>
        <p:spPr>
          <a:xfrm>
            <a:off x="4143375" y="2857500"/>
            <a:ext cx="360363" cy="576263"/>
          </a:xfrm>
          <a:prstGeom prst="downArrow">
            <a:avLst>
              <a:gd name="adj1" fmla="val 50000"/>
              <a:gd name="adj2" fmla="val 3997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整理结果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</a:fld>
            <a:endParaRPr lang="en-US" altLang="zh-CN" sz="1400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500188" y="857250"/>
          <a:ext cx="733742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" imgW="62179200" imgH="20116800" progId="Equation.DSMT4">
                  <p:embed/>
                </p:oleObj>
              </mc:Choice>
              <mc:Fallback>
                <p:oleObj name="" r:id="rId2" imgW="62179200" imgH="20116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0188" y="857250"/>
                        <a:ext cx="7337425" cy="206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42875" y="4071938"/>
          <a:ext cx="32400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28346400" imgH="9448800" progId="Equation.3">
                  <p:embed/>
                </p:oleObj>
              </mc:Choice>
              <mc:Fallback>
                <p:oleObj name="" r:id="rId4" imgW="28346400" imgH="9448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875" y="4071938"/>
                        <a:ext cx="3240088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3825875" y="2928938"/>
          <a:ext cx="517525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6" imgW="49987200" imgH="20116800" progId="Equation.DSMT4">
                  <p:embed/>
                </p:oleObj>
              </mc:Choice>
              <mc:Fallback>
                <p:oleObj name="" r:id="rId6" imgW="49987200" imgH="20116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25875" y="2928938"/>
                        <a:ext cx="5175250" cy="199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4"/>
          <p:cNvGrpSpPr/>
          <p:nvPr/>
        </p:nvGrpSpPr>
        <p:grpSpPr>
          <a:xfrm>
            <a:off x="0" y="5143500"/>
            <a:ext cx="4140200" cy="658813"/>
            <a:chOff x="0" y="3022"/>
            <a:chExt cx="2608" cy="453"/>
          </a:xfrm>
        </p:grpSpPr>
        <p:sp>
          <p:nvSpPr>
            <p:cNvPr id="18440" name="AutoShape 30"/>
            <p:cNvSpPr/>
            <p:nvPr/>
          </p:nvSpPr>
          <p:spPr>
            <a:xfrm>
              <a:off x="0" y="3022"/>
              <a:ext cx="2608" cy="453"/>
            </a:xfrm>
            <a:prstGeom prst="flowChartProcess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41" name="Object 13"/>
            <p:cNvGraphicFramePr>
              <a:graphicFrameLocks noChangeAspect="1"/>
            </p:cNvGraphicFramePr>
            <p:nvPr/>
          </p:nvGraphicFramePr>
          <p:xfrm>
            <a:off x="0" y="3067"/>
            <a:ext cx="2608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8" imgW="37795200" imgH="5791200" progId="Equation.3">
                    <p:embed/>
                  </p:oleObj>
                </mc:Choice>
                <mc:Fallback>
                  <p:oleObj name="" r:id="rId8" imgW="37795200" imgH="57912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0" y="3067"/>
                          <a:ext cx="2608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35"/>
          <p:cNvGrpSpPr/>
          <p:nvPr/>
        </p:nvGrpSpPr>
        <p:grpSpPr>
          <a:xfrm>
            <a:off x="4356100" y="5143500"/>
            <a:ext cx="4787900" cy="682625"/>
            <a:chOff x="2744" y="2976"/>
            <a:chExt cx="3016" cy="475"/>
          </a:xfrm>
        </p:grpSpPr>
        <p:sp>
          <p:nvSpPr>
            <p:cNvPr id="18443" name="AutoShape 32"/>
            <p:cNvSpPr/>
            <p:nvPr/>
          </p:nvSpPr>
          <p:spPr>
            <a:xfrm>
              <a:off x="2744" y="2976"/>
              <a:ext cx="3016" cy="475"/>
            </a:xfrm>
            <a:prstGeom prst="flowChartProcess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44" name="Object 16"/>
            <p:cNvGraphicFramePr>
              <a:graphicFrameLocks noChangeAspect="1"/>
            </p:cNvGraphicFramePr>
            <p:nvPr/>
          </p:nvGraphicFramePr>
          <p:xfrm>
            <a:off x="2744" y="3022"/>
            <a:ext cx="301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0" imgW="41757600" imgH="5791200" progId="Equation.3">
                    <p:embed/>
                  </p:oleObj>
                </mc:Choice>
                <mc:Fallback>
                  <p:oleObj name="" r:id="rId10" imgW="41757600" imgH="57912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744" y="3022"/>
                          <a:ext cx="3016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9"/>
          <p:cNvGraphicFramePr>
            <a:graphicFrameLocks noChangeAspect="1"/>
          </p:cNvGraphicFramePr>
          <p:nvPr/>
        </p:nvGraphicFramePr>
        <p:xfrm>
          <a:off x="611188" y="5857875"/>
          <a:ext cx="73802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2" imgW="62788800" imgH="5791200" progId="Equation.3">
                  <p:embed/>
                </p:oleObj>
              </mc:Choice>
              <mc:Fallback>
                <p:oleObj name="" r:id="rId12" imgW="62788800" imgH="5791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1188" y="5857875"/>
                        <a:ext cx="7380287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31"/>
          <p:cNvSpPr/>
          <p:nvPr/>
        </p:nvSpPr>
        <p:spPr>
          <a:xfrm flipH="1" flipV="1">
            <a:off x="1928813" y="1643063"/>
            <a:ext cx="79375" cy="3532187"/>
          </a:xfrm>
          <a:prstGeom prst="line">
            <a:avLst/>
          </a:prstGeom>
          <a:ln w="50800" cap="flat" cmpd="sng">
            <a:solidFill>
              <a:schemeClr val="accent2"/>
            </a:solidFill>
            <a:prstDash val="solid"/>
            <a:round/>
            <a:headEnd type="stealth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33"/>
          <p:cNvSpPr/>
          <p:nvPr/>
        </p:nvSpPr>
        <p:spPr>
          <a:xfrm flipH="1" flipV="1">
            <a:off x="4429125" y="3571875"/>
            <a:ext cx="1800225" cy="1582738"/>
          </a:xfrm>
          <a:prstGeom prst="line">
            <a:avLst/>
          </a:prstGeom>
          <a:ln w="50800" cap="flat" cmpd="sng">
            <a:solidFill>
              <a:srgbClr val="993366"/>
            </a:solidFill>
            <a:prstDash val="solid"/>
            <a:round/>
            <a:headEnd type="stealth" w="med" len="med"/>
            <a:tailEnd type="triangl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4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</a:fld>
            <a:endParaRPr lang="en-US" altLang="zh-CN" sz="1400"/>
          </a:p>
        </p:txBody>
      </p:sp>
      <p:sp>
        <p:nvSpPr>
          <p:cNvPr id="19460" name="Rectangle 3"/>
          <p:cNvSpPr txBox="1"/>
          <p:nvPr/>
        </p:nvSpPr>
        <p:spPr>
          <a:xfrm>
            <a:off x="1465263" y="714375"/>
            <a:ext cx="7678737" cy="92868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algn="just" defTabSz="9144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4-10]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求下述线性时不变系统的单位冲激响应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defTabSz="9144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57188" y="3000375"/>
          <a:ext cx="835183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" imgW="79552800" imgH="10363200" progId="Equation.3">
                  <p:embed/>
                </p:oleObj>
              </mc:Choice>
              <mc:Fallback>
                <p:oleObj name="" r:id="rId2" imgW="79552800" imgH="10363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188" y="3000375"/>
                        <a:ext cx="8351837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0" y="4429125"/>
          <a:ext cx="45005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4" imgW="46024800" imgH="10363200" progId="Equation.3">
                  <p:embed/>
                </p:oleObj>
              </mc:Choice>
              <mc:Fallback>
                <p:oleObj name="" r:id="rId4" imgW="46024800" imgH="1036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4429125"/>
                        <a:ext cx="4500563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787900" y="4500563"/>
          <a:ext cx="4356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6" imgW="44500800" imgH="10363200" progId="Equation.3">
                  <p:embed/>
                </p:oleObj>
              </mc:Choice>
              <mc:Fallback>
                <p:oleObj name="" r:id="rId6" imgW="44500800" imgH="10363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87900" y="4500563"/>
                        <a:ext cx="435610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1187450" y="5929313"/>
          <a:ext cx="65516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8" imgW="58826400" imgH="5486400" progId="Equation.3">
                  <p:embed/>
                </p:oleObj>
              </mc:Choice>
              <mc:Fallback>
                <p:oleObj name="" r:id="rId8" imgW="58826400" imgH="54864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7450" y="5929313"/>
                        <a:ext cx="6551613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0"/>
          <p:cNvSpPr/>
          <p:nvPr/>
        </p:nvSpPr>
        <p:spPr>
          <a:xfrm>
            <a:off x="3929063" y="4000500"/>
            <a:ext cx="360362" cy="504825"/>
          </a:xfrm>
          <a:prstGeom prst="downArrow">
            <a:avLst>
              <a:gd name="adj1" fmla="val 50000"/>
              <a:gd name="adj2" fmla="val 3501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利用频移性质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21"/>
          <p:cNvSpPr/>
          <p:nvPr/>
        </p:nvSpPr>
        <p:spPr>
          <a:xfrm>
            <a:off x="3924300" y="5373688"/>
            <a:ext cx="360363" cy="504825"/>
          </a:xfrm>
          <a:prstGeom prst="downArrow">
            <a:avLst>
              <a:gd name="adj1" fmla="val 50000"/>
              <a:gd name="adj2" fmla="val 3501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系统的单位冲激响应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67" name="Object 6"/>
          <p:cNvGraphicFramePr>
            <a:graphicFrameLocks noChangeAspect="1"/>
          </p:cNvGraphicFramePr>
          <p:nvPr/>
        </p:nvGraphicFramePr>
        <p:xfrm>
          <a:off x="2143125" y="1285875"/>
          <a:ext cx="51863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0" imgW="53340000" imgH="4876800" progId="Equation.3">
                  <p:embed/>
                </p:oleObj>
              </mc:Choice>
              <mc:Fallback>
                <p:oleObj name="" r:id="rId10" imgW="53340000" imgH="4876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43125" y="1285875"/>
                        <a:ext cx="5186363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1785938" y="2428875"/>
          <a:ext cx="56165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2" imgW="60655200" imgH="5486400" progId="Equation.3">
                  <p:embed/>
                </p:oleObj>
              </mc:Choice>
              <mc:Fallback>
                <p:oleObj name="" r:id="rId12" imgW="60655200" imgH="5486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85938" y="2428875"/>
                        <a:ext cx="56165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Box 13"/>
          <p:cNvSpPr txBox="1"/>
          <p:nvPr/>
        </p:nvSpPr>
        <p:spPr>
          <a:xfrm>
            <a:off x="357188" y="1928813"/>
            <a:ext cx="8786812" cy="461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buClr>
                <a:schemeClr val="tx1"/>
              </a:buClr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设系统的初始条件为零，对微分方程取拉普拉斯变换，得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AutoShape 30"/>
          <p:cNvSpPr/>
          <p:nvPr/>
        </p:nvSpPr>
        <p:spPr>
          <a:xfrm>
            <a:off x="323850" y="4724400"/>
            <a:ext cx="8569325" cy="1873250"/>
          </a:xfrm>
          <a:prstGeom prst="flowChartProcess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AutoShape 29"/>
          <p:cNvSpPr/>
          <p:nvPr/>
        </p:nvSpPr>
        <p:spPr>
          <a:xfrm>
            <a:off x="428625" y="3429000"/>
            <a:ext cx="7991475" cy="1657350"/>
          </a:xfrm>
          <a:prstGeom prst="flowChartProcess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AutoShape 31"/>
          <p:cNvSpPr/>
          <p:nvPr/>
        </p:nvSpPr>
        <p:spPr>
          <a:xfrm>
            <a:off x="928688" y="2643188"/>
            <a:ext cx="6480175" cy="650875"/>
          </a:xfrm>
          <a:prstGeom prst="flowChartProcess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</a:fld>
            <a:endParaRPr lang="en-US" altLang="zh-CN" sz="1400"/>
          </a:p>
        </p:txBody>
      </p:sp>
      <p:sp>
        <p:nvSpPr>
          <p:cNvPr id="20487" name="Rectangle 3"/>
          <p:cNvSpPr txBox="1"/>
          <p:nvPr/>
        </p:nvSpPr>
        <p:spPr>
          <a:xfrm>
            <a:off x="0" y="928688"/>
            <a:ext cx="9144000" cy="251936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4-12]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已知线性时不变系统对                            的零状态        响应为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试求该系统的单位冲激响应并写出描述该系统的微分方程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571500" y="3500438"/>
          <a:ext cx="48974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" imgW="44500800" imgH="5486400" progId="Equation.3">
                  <p:embed/>
                </p:oleObj>
              </mc:Choice>
              <mc:Fallback>
                <p:oleObj name="" r:id="rId2" imgW="44500800" imgH="5486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0" y="3500438"/>
                        <a:ext cx="4897438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500063" y="4071938"/>
          <a:ext cx="74168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4" imgW="71932800" imgH="10058400" progId="Equation.3">
                  <p:embed/>
                </p:oleObj>
              </mc:Choice>
              <mc:Fallback>
                <p:oleObj name="" r:id="rId4" imgW="71932800" imgH="100584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063" y="4071938"/>
                        <a:ext cx="7416800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357188" y="5143500"/>
          <a:ext cx="828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6" imgW="82600800" imgH="10058400" progId="Equation.DSMT4">
                  <p:embed/>
                </p:oleObj>
              </mc:Choice>
              <mc:Fallback>
                <p:oleObj name="" r:id="rId6" imgW="82600800" imgH="100584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188" y="5143500"/>
                        <a:ext cx="8280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5"/>
          <p:cNvGraphicFramePr>
            <a:graphicFrameLocks noChangeAspect="1"/>
          </p:cNvGraphicFramePr>
          <p:nvPr/>
        </p:nvGraphicFramePr>
        <p:xfrm>
          <a:off x="611188" y="6000750"/>
          <a:ext cx="59769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54864000" imgH="5486400" progId="Equation.3">
                  <p:embed/>
                </p:oleObj>
              </mc:Choice>
              <mc:Fallback>
                <p:oleObj name="" r:id="rId8" imgW="54864000" imgH="5486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188" y="6000750"/>
                        <a:ext cx="5976937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7"/>
          <p:cNvGraphicFramePr>
            <a:graphicFrameLocks noChangeAspect="1"/>
          </p:cNvGraphicFramePr>
          <p:nvPr/>
        </p:nvGraphicFramePr>
        <p:xfrm>
          <a:off x="6073775" y="857250"/>
          <a:ext cx="23050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0" imgW="20421600" imgH="5486400" progId="Equation.3">
                  <p:embed/>
                </p:oleObj>
              </mc:Choice>
              <mc:Fallback>
                <p:oleObj name="" r:id="rId10" imgW="20421600" imgH="5486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73775" y="857250"/>
                        <a:ext cx="2305050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8"/>
          <p:cNvGraphicFramePr>
            <a:graphicFrameLocks noChangeAspect="1"/>
          </p:cNvGraphicFramePr>
          <p:nvPr/>
        </p:nvGraphicFramePr>
        <p:xfrm>
          <a:off x="2071688" y="1643063"/>
          <a:ext cx="53276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2" imgW="44500800" imgH="5486400" progId="Equation.3">
                  <p:embed/>
                </p:oleObj>
              </mc:Choice>
              <mc:Fallback>
                <p:oleObj name="" r:id="rId12" imgW="44500800" imgH="54864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71688" y="1643063"/>
                        <a:ext cx="53276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1000125" y="2643188"/>
          <a:ext cx="24479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4" imgW="20421600" imgH="5486400" progId="Equation.3">
                  <p:embed/>
                </p:oleObj>
              </mc:Choice>
              <mc:Fallback>
                <p:oleObj name="" r:id="rId14" imgW="20421600" imgH="5486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00125" y="2643188"/>
                        <a:ext cx="244792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4643438" y="2571750"/>
          <a:ext cx="216058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6" imgW="19202400" imgH="9448800" progId="Equation.3">
                  <p:embed/>
                </p:oleObj>
              </mc:Choice>
              <mc:Fallback>
                <p:oleObj name="" r:id="rId16" imgW="19202400" imgH="9448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43438" y="2571750"/>
                        <a:ext cx="2160587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8"/>
          <p:cNvSpPr/>
          <p:nvPr/>
        </p:nvSpPr>
        <p:spPr>
          <a:xfrm>
            <a:off x="3571875" y="2857500"/>
            <a:ext cx="935038" cy="215900"/>
          </a:xfrm>
          <a:prstGeom prst="rightArrow">
            <a:avLst>
              <a:gd name="adj1" fmla="val 50000"/>
              <a:gd name="adj2" fmla="val 108232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19" grpId="0" bldLvl="0" animBg="1"/>
      <p:bldP spid="18" grpId="0" bldLvl="0" animBg="1"/>
      <p:bldP spid="17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Rectangle 5"/>
          <p:cNvSpPr/>
          <p:nvPr/>
        </p:nvSpPr>
        <p:spPr>
          <a:xfrm>
            <a:off x="0" y="3148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en-US" altLang="zh-CN" sz="1400"/>
            </a:fld>
            <a:endParaRPr lang="en-US" altLang="zh-CN" sz="1400"/>
          </a:p>
        </p:txBody>
      </p:sp>
      <p:sp>
        <p:nvSpPr>
          <p:cNvPr id="5" name="Rectangle 3"/>
          <p:cNvSpPr txBox="1"/>
          <p:nvPr/>
        </p:nvSpPr>
        <p:spPr>
          <a:xfrm>
            <a:off x="500063" y="2786063"/>
            <a:ext cx="8229600" cy="500062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defTabSz="9144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求反变换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并注意到系统的初始条件为零，得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09" name="Object 6"/>
          <p:cNvGraphicFramePr>
            <a:graphicFrameLocks noChangeAspect="1"/>
          </p:cNvGraphicFramePr>
          <p:nvPr/>
        </p:nvGraphicFramePr>
        <p:xfrm>
          <a:off x="755650" y="1500188"/>
          <a:ext cx="723582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" imgW="63398400" imgH="10058400" progId="Equation.3">
                  <p:embed/>
                </p:oleObj>
              </mc:Choice>
              <mc:Fallback>
                <p:oleObj name="" r:id="rId2" imgW="63398400" imgH="10058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1500188"/>
                        <a:ext cx="7235825" cy="1071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571500" y="3500438"/>
          <a:ext cx="77041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4" imgW="62788800" imgH="5486400" progId="Equation.3">
                  <p:embed/>
                </p:oleObj>
              </mc:Choice>
              <mc:Fallback>
                <p:oleObj name="" r:id="rId4" imgW="62788800" imgH="54864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500" y="3500438"/>
                        <a:ext cx="770413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428625" y="4214813"/>
          <a:ext cx="84248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6" imgW="55168800" imgH="4876800" progId="Equation.3">
                  <p:embed/>
                </p:oleObj>
              </mc:Choice>
              <mc:Fallback>
                <p:oleObj name="" r:id="rId6" imgW="55168800" imgH="4876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8625" y="4214813"/>
                        <a:ext cx="842486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746125" y="479425"/>
          <a:ext cx="7774305" cy="557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477000" imgH="3771900" progId="Paint.Picture">
                  <p:embed/>
                </p:oleObj>
              </mc:Choice>
              <mc:Fallback>
                <p:oleObj name="" r:id="rId1" imgW="6477000" imgH="37719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6125" y="479425"/>
                        <a:ext cx="7774305" cy="557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471170" y="524510"/>
          <a:ext cx="8147050" cy="598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781800" imgH="4362450" progId="Paint.Picture">
                  <p:embed/>
                </p:oleObj>
              </mc:Choice>
              <mc:Fallback>
                <p:oleObj name="" r:id="rId1" imgW="6781800" imgH="43624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170" y="524510"/>
                        <a:ext cx="8147050" cy="5984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68960"/>
          </a:xfrm>
        </p:spPr>
        <p:txBody>
          <a:bodyPr/>
          <a:p>
            <a:pPr algn="l"/>
            <a:r>
              <a:rPr lang="zh-CN" altLang="en-US" sz="2400"/>
              <a:t>第一小题</a:t>
            </a:r>
            <a:endParaRPr lang="zh-CN" altLang="en-US" sz="2400"/>
          </a:p>
        </p:txBody>
      </p:sp>
      <p:graphicFrame>
        <p:nvGraphicFramePr>
          <p:cNvPr id="3" name="对象 2"/>
          <p:cNvGraphicFramePr/>
          <p:nvPr/>
        </p:nvGraphicFramePr>
        <p:xfrm>
          <a:off x="457200" y="843915"/>
          <a:ext cx="8438515" cy="523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029450" imgH="3695700" progId="Paint.Picture">
                  <p:embed/>
                </p:oleObj>
              </mc:Choice>
              <mc:Fallback>
                <p:oleObj name="" r:id="rId1" imgW="7029450" imgH="36957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843915"/>
                        <a:ext cx="8438515" cy="523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773555" y="9150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根据</a:t>
            </a:r>
            <a:r>
              <a:rPr lang="zh-CN" altLang="en-US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定义积分方法</a:t>
            </a:r>
            <a:endParaRPr lang="zh-CN" altLang="en-US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68960"/>
          </a:xfrm>
        </p:spPr>
        <p:txBody>
          <a:bodyPr/>
          <a:p>
            <a:pPr algn="l"/>
            <a:r>
              <a:rPr lang="en-US" altLang="zh-CN" sz="2400"/>
              <a:t>P186</a:t>
            </a:r>
            <a:r>
              <a:rPr lang="zh-CN" altLang="en-US" sz="2400"/>
              <a:t>习题</a:t>
            </a:r>
            <a:r>
              <a:rPr lang="en-US" altLang="zh-CN" sz="2400"/>
              <a:t>1</a:t>
            </a:r>
            <a:endParaRPr lang="en-US" altLang="zh-CN" sz="2400"/>
          </a:p>
        </p:txBody>
      </p:sp>
      <p:graphicFrame>
        <p:nvGraphicFramePr>
          <p:cNvPr id="3" name="对象 2"/>
          <p:cNvGraphicFramePr/>
          <p:nvPr/>
        </p:nvGraphicFramePr>
        <p:xfrm>
          <a:off x="631825" y="941070"/>
          <a:ext cx="8295640" cy="568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7391400" imgH="3981450" progId="Paint.Picture">
                  <p:embed/>
                </p:oleObj>
              </mc:Choice>
              <mc:Fallback>
                <p:oleObj name="" r:id="rId1" imgW="7391400" imgH="398145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1825" y="941070"/>
                        <a:ext cx="8295640" cy="568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21920" y="3749040"/>
          <a:ext cx="3864610" cy="267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609975" imgH="2514600" progId="Paint.Picture">
                  <p:embed/>
                </p:oleObj>
              </mc:Choice>
              <mc:Fallback>
                <p:oleObj name="" r:id="rId1" imgW="3609975" imgH="25146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" y="3749040"/>
                        <a:ext cx="3864610" cy="2679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214630" y="430530"/>
          <a:ext cx="3679825" cy="284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676650" imgH="2838450" progId="Paint.Picture">
                  <p:embed/>
                </p:oleObj>
              </mc:Choice>
              <mc:Fallback>
                <p:oleObj name="" r:id="rId3" imgW="3676650" imgH="28384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30" y="430530"/>
                        <a:ext cx="3679825" cy="284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220845" y="340360"/>
          <a:ext cx="4756785" cy="293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4943475" imgH="3133725" progId="Paint.Picture">
                  <p:embed/>
                </p:oleObj>
              </mc:Choice>
              <mc:Fallback>
                <p:oleObj name="" r:id="rId5" imgW="4943475" imgH="31337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0845" y="340360"/>
                        <a:ext cx="4756785" cy="293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220845" y="3749040"/>
          <a:ext cx="4792980" cy="273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4924425" imgH="3019425" progId="Paint.Picture">
                  <p:embed/>
                </p:oleObj>
              </mc:Choice>
              <mc:Fallback>
                <p:oleObj name="" r:id="rId7" imgW="4924425" imgH="301942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0845" y="3749040"/>
                        <a:ext cx="4792980" cy="273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68960"/>
          </a:xfrm>
        </p:spPr>
        <p:txBody>
          <a:bodyPr/>
          <a:p>
            <a:pPr algn="l"/>
            <a:r>
              <a:rPr lang="zh-CN" altLang="en-US" sz="2400"/>
              <a:t>第</a:t>
            </a:r>
            <a:r>
              <a:rPr lang="en-US" altLang="zh-CN" sz="2400"/>
              <a:t>2</a:t>
            </a:r>
            <a:r>
              <a:rPr lang="zh-CN" altLang="en-US" sz="2400"/>
              <a:t>小题</a:t>
            </a:r>
            <a:endParaRPr lang="zh-CN" altLang="en-US" sz="2400"/>
          </a:p>
        </p:txBody>
      </p:sp>
      <p:graphicFrame>
        <p:nvGraphicFramePr>
          <p:cNvPr id="3" name="对象 2"/>
          <p:cNvGraphicFramePr/>
          <p:nvPr/>
        </p:nvGraphicFramePr>
        <p:xfrm>
          <a:off x="1238885" y="843915"/>
          <a:ext cx="5909310" cy="84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72100" imgH="847725" progId="Paint.Picture">
                  <p:embed/>
                </p:oleObj>
              </mc:Choice>
              <mc:Fallback>
                <p:oleObj name="" r:id="rId1" imgW="5372100" imgH="8477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8885" y="843915"/>
                        <a:ext cx="5909310" cy="84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238885" y="1692275"/>
          <a:ext cx="6957695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305550" imgH="3743325" progId="Paint.Picture">
                  <p:embed/>
                </p:oleObj>
              </mc:Choice>
              <mc:Fallback>
                <p:oleObj name="" r:id="rId3" imgW="6305550" imgH="374332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885" y="1692275"/>
                        <a:ext cx="6957695" cy="462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670810" y="298450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时域离散以后的频谱变化</a:t>
            </a:r>
            <a:endParaRPr lang="zh-CN" altLang="en-US" sz="2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WPS 演示</Application>
  <PresentationFormat/>
  <Paragraphs>111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84</vt:i4>
      </vt:variant>
      <vt:variant>
        <vt:lpstr>幻灯片标题</vt:lpstr>
      </vt:variant>
      <vt:variant>
        <vt:i4>35</vt:i4>
      </vt:variant>
    </vt:vector>
  </HeadingPairs>
  <TitlesOfParts>
    <vt:vector size="128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默认设计模板</vt:lpstr>
      <vt:lpstr>1_默认设计模板</vt:lpstr>
      <vt:lpstr>Paint.Picture</vt:lpstr>
      <vt:lpstr>Paint.Picture</vt:lpstr>
      <vt:lpstr>Paint.Picture</vt:lpstr>
      <vt:lpstr>Paint.Picture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Paint.Picture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Paint.Picture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Paint.Picture</vt:lpstr>
      <vt:lpstr>习题与分析</vt:lpstr>
      <vt:lpstr>P186习题1</vt:lpstr>
      <vt:lpstr>第一小题</vt:lpstr>
      <vt:lpstr>PowerPoint 演示文稿</vt:lpstr>
      <vt:lpstr>PowerPoint 演示文稿</vt:lpstr>
      <vt:lpstr>第一小题</vt:lpstr>
      <vt:lpstr>P186习题1</vt:lpstr>
      <vt:lpstr>PowerPoint 演示文稿</vt:lpstr>
      <vt:lpstr>第2小题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第3小题</vt:lpstr>
      <vt:lpstr>P186习题1</vt:lpstr>
      <vt:lpstr>PowerPoint 演示文稿</vt:lpstr>
      <vt:lpstr>PowerPoint 演示文稿</vt:lpstr>
      <vt:lpstr>概念</vt:lpstr>
      <vt:lpstr>简答题</vt:lpstr>
      <vt:lpstr>PowerPoint 演示文稿</vt:lpstr>
      <vt:lpstr>PowerPoint 演示文稿</vt:lpstr>
      <vt:lpstr>PowerPoint 演示文稿</vt:lpstr>
      <vt:lpstr>计算与分析题</vt:lpstr>
      <vt:lpstr>PowerPoint 演示文稿</vt:lpstr>
      <vt:lpstr>PowerPoint 演示文稿</vt:lpstr>
      <vt:lpstr>PowerPoint 演示文稿</vt:lpstr>
      <vt:lpstr>PowerPoint 演示文稿</vt:lpstr>
      <vt:lpstr>例 4-4 试求如下微分方程所描述的系统的单位冲激响应。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yangcz</dc:creator>
  <cp:lastModifiedBy>老杨</cp:lastModifiedBy>
  <cp:revision>31</cp:revision>
  <dcterms:created xsi:type="dcterms:W3CDTF">2016-06-02T09:18:00Z</dcterms:created>
  <dcterms:modified xsi:type="dcterms:W3CDTF">2022-05-06T12:11:16Z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2052-11.1.0.11691</vt:lpwstr>
  </property>
  <property fmtid="{D5CDD505-2E9C-101B-9397-08002B2CF9AE}" pid="3" name="ICV">
    <vt:lpwstr>8056DCE76AB340A388D048420412538F</vt:lpwstr>
  </property>
</Properties>
</file>