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2" r:id="rId2"/>
    <p:sldId id="260" r:id="rId3"/>
    <p:sldId id="257" r:id="rId4"/>
    <p:sldId id="327" r:id="rId5"/>
    <p:sldId id="328" r:id="rId6"/>
    <p:sldId id="347" r:id="rId7"/>
    <p:sldId id="331" r:id="rId8"/>
    <p:sldId id="333" r:id="rId9"/>
    <p:sldId id="334" r:id="rId10"/>
    <p:sldId id="280" r:id="rId11"/>
    <p:sldId id="335" r:id="rId12"/>
    <p:sldId id="336" r:id="rId13"/>
    <p:sldId id="337" r:id="rId14"/>
    <p:sldId id="338" r:id="rId15"/>
    <p:sldId id="339" r:id="rId16"/>
    <p:sldId id="348" r:id="rId17"/>
    <p:sldId id="340" r:id="rId18"/>
    <p:sldId id="342" r:id="rId19"/>
    <p:sldId id="343" r:id="rId20"/>
    <p:sldId id="344" r:id="rId21"/>
    <p:sldId id="345" r:id="rId22"/>
    <p:sldId id="30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-413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E6E13-5F94-411F-B40D-A197603F999D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40765-2DCB-4E3A-ABC2-867DC855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5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40765-2DCB-4E3A-ABC2-867DC855D6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0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60033A0-BC08-1F4D-B178-C305875D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002"/>
            <a:ext cx="12192000" cy="6012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52A5A7A2-6B74-FC41-8624-C2FD8DB48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66537"/>
            <a:ext cx="428625" cy="4114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EC514367-78D1-1D4F-81ED-29E51EE00FED}"/>
              </a:ext>
            </a:extLst>
          </p:cNvPr>
          <p:cNvSpPr txBox="1"/>
          <p:nvPr/>
        </p:nvSpPr>
        <p:spPr>
          <a:xfrm>
            <a:off x="1198185" y="466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数字电路课程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="" xmlns:a16="http://schemas.microsoft.com/office/drawing/2014/main" id="{81D14D8A-AA63-674C-9C0A-041642B3F0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8981" y="2681755"/>
            <a:ext cx="1498392" cy="480023"/>
          </a:xfrm>
        </p:spPr>
        <p:txBody>
          <a:bodyPr>
            <a:normAutofit/>
          </a:bodyPr>
          <a:lstStyle>
            <a:lvl1pPr>
              <a:defRPr sz="2000"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第*章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="" xmlns:a16="http://schemas.microsoft.com/office/drawing/2014/main" id="{F189577D-6EC4-864D-B835-879139C2A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4937" y="3321478"/>
            <a:ext cx="5932436" cy="793322"/>
          </a:xfrm>
        </p:spPr>
        <p:txBody>
          <a:bodyPr>
            <a:noAutofit/>
          </a:bodyPr>
          <a:lstStyle>
            <a:lvl1pPr algn="r">
              <a:defRPr sz="3600" b="1" i="0">
                <a:solidFill>
                  <a:srgbClr val="005286"/>
                </a:solidFill>
                <a:latin typeface="Songti SC Black" panose="02010600040101010101" pitchFamily="2" charset="-122"/>
                <a:ea typeface="Songti SC Black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</p:spTree>
    <p:extLst>
      <p:ext uri="{BB962C8B-B14F-4D97-AF65-F5344CB8AC3E}">
        <p14:creationId xmlns:p14="http://schemas.microsoft.com/office/powerpoint/2010/main" val="12216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28B652-2869-E849-9229-70E72C6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71FC4CD-2659-CE4A-BF4C-93FB6DD78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3739B1F-562C-1D4E-B7C6-AC45E8A1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A1BA184-155C-9C4C-9798-898D807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5594672-2739-4142-BEDB-4D5CDB84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5AA314D-9A97-5A43-BA91-37CDB473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DBEE6A-5B7A-9F46-AFFC-1061B08A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DDA4C8-A1AB-D845-8ED9-DAC0922B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E0E2A51-3999-7A4A-8ECC-7E087D20B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E9BC2A7-290E-5D4F-BF73-F3D2676E6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EF02906-FC88-4446-A8BD-A2D5B8682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BF90659-FC7B-1546-AC80-A2A1B22F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3B2C2B4-AB91-7844-B74C-0DC89A08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DC30F15-DA64-4140-B5AB-E0ABA73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B71845-4CF3-0247-B05E-12940206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D711B15-0949-9645-9192-1B3063B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F9FF515-2607-6148-9D10-EA5E74D9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BC7E9C6-F99A-BA4B-923B-A9176EF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6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211DF6C-8515-4342-8AF2-031F40A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99FE089-4B24-4948-8723-8C47655A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098ABF1-4819-0446-9620-55DF85F7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4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56BBAF-B323-AD43-A66C-4FAC4171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135C530-6170-5A4C-962F-7907AA96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A1E113F-10BF-5B46-9B55-FE2DA6B5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2D19DA4-5F90-9E40-AA31-F0B1707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A00DAEC-2D18-914B-9D04-D196B76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B38446D-0D33-8F4F-8B19-1E362FB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9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F3500B-06D5-E145-8D61-2F69B592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9A27D45-CC92-8943-AFCB-0536B43FF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8EDED9A-3891-8244-A83C-7C4B3D91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2413AAF-555E-4442-BD5E-6DC1E60A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FBE0038-2281-C04B-9F5A-65F5799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576C86B-2D61-9249-969C-6E1C2CAB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3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4082BD-D20A-D740-BD86-D2246DE6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902B291-A638-684E-B541-3BBE7396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E6F15E2-A0BA-9444-833C-9F75ED9C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851156-02CC-8B48-AD1D-60FCA0A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A2B7856-DBFD-8146-91E1-2A19000A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6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7443ABB-19EF-344B-8512-34AB7D29B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7A1285E-58E6-144E-AA1F-EEFF6A00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A63BB4-672B-8245-90E5-17ADA548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89C342-BE3B-2848-96C2-C3FED5BB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4511843-3A04-AB46-86A4-F9378F64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26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="" xmlns:a16="http://schemas.microsoft.com/office/drawing/2014/main" id="{66256B76-8793-4878-8CA1-D589896F2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>
            <a:extLst>
              <a:ext uri="{FF2B5EF4-FFF2-40B4-BE49-F238E27FC236}">
                <a16:creationId xmlns="" xmlns:a16="http://schemas.microsoft.com/office/drawing/2014/main" id="{9AD8FEFE-605E-4FFA-A12B-11900E3AC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="" xmlns:a16="http://schemas.microsoft.com/office/drawing/2014/main" id="{AE19D55F-72E9-402C-9778-ABDBA13562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935BB-CDFC-4695-ABE8-77987B43B9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7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0">
            <a:extLst>
              <a:ext uri="{FF2B5EF4-FFF2-40B4-BE49-F238E27FC236}">
                <a16:creationId xmlns="" xmlns:a16="http://schemas.microsoft.com/office/drawing/2014/main" id="{4B405DFA-2C4F-3A4E-8B1F-7077816D4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7317" y="3169249"/>
            <a:ext cx="3451194" cy="803661"/>
          </a:xfrm>
        </p:spPr>
        <p:txBody>
          <a:bodyPr>
            <a:noAutofit/>
          </a:bodyPr>
          <a:lstStyle>
            <a:lvl1pPr algn="r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第*章</a:t>
            </a:r>
          </a:p>
        </p:txBody>
      </p:sp>
      <p:sp>
        <p:nvSpPr>
          <p:cNvPr id="7" name="文本占位符 24">
            <a:extLst>
              <a:ext uri="{FF2B5EF4-FFF2-40B4-BE49-F238E27FC236}">
                <a16:creationId xmlns="" xmlns:a16="http://schemas.microsoft.com/office/drawing/2014/main" id="{B7151828-D0AB-9B44-9DCE-985039F48D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7367" y="3674656"/>
            <a:ext cx="5932436" cy="793322"/>
          </a:xfrm>
        </p:spPr>
        <p:txBody>
          <a:bodyPr>
            <a:noAutofit/>
          </a:bodyPr>
          <a:lstStyle>
            <a:lvl1pPr algn="l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76F0304F-5EF6-46C1-9B70-80710854DEED}"/>
              </a:ext>
            </a:extLst>
          </p:cNvPr>
          <p:cNvSpPr/>
          <p:nvPr/>
        </p:nvSpPr>
        <p:spPr>
          <a:xfrm rot="16200000" flipV="1">
            <a:off x="4173739" y="3626413"/>
            <a:ext cx="2652976" cy="45719"/>
          </a:xfrm>
          <a:prstGeom prst="ellipse">
            <a:avLst/>
          </a:prstGeom>
          <a:solidFill>
            <a:srgbClr val="005286"/>
          </a:solidFill>
          <a:ln>
            <a:solidFill>
              <a:srgbClr val="005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8836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4">
            <a:extLst>
              <a:ext uri="{FF2B5EF4-FFF2-40B4-BE49-F238E27FC236}">
                <a16:creationId xmlns="" xmlns:a16="http://schemas.microsoft.com/office/drawing/2014/main" id="{42246A95-15DA-4341-BF70-B2AD1BC6D2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9782" y="3429000"/>
            <a:ext cx="5932436" cy="793322"/>
          </a:xfrm>
        </p:spPr>
        <p:txBody>
          <a:bodyPr>
            <a:noAutofit/>
          </a:bodyPr>
          <a:lstStyle>
            <a:lvl1pPr algn="ctr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</p:spTree>
    <p:extLst>
      <p:ext uri="{BB962C8B-B14F-4D97-AF65-F5344CB8AC3E}">
        <p14:creationId xmlns:p14="http://schemas.microsoft.com/office/powerpoint/2010/main" val="39116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="" xmlns:a16="http://schemas.microsoft.com/office/drawing/2014/main" id="{86B645D2-DB6E-A945-9789-7DA9E020DBDD}"/>
              </a:ext>
            </a:extLst>
          </p:cNvPr>
          <p:cNvSpPr/>
          <p:nvPr/>
        </p:nvSpPr>
        <p:spPr>
          <a:xfrm>
            <a:off x="2446866" y="2446867"/>
            <a:ext cx="7298267" cy="69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1043" y="2586629"/>
            <a:ext cx="8972767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1042" y="1892083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52575" y="1337299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=""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4108" y="782515"/>
            <a:ext cx="900204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=""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1042" y="3284288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=""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4108" y="3897872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=""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7174" y="4511456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=""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10240" y="5125040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264225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="" xmlns:a16="http://schemas.microsoft.com/office/drawing/2014/main" id="{86B645D2-DB6E-A945-9789-7DA9E020DBDD}"/>
              </a:ext>
            </a:extLst>
          </p:cNvPr>
          <p:cNvSpPr/>
          <p:nvPr/>
        </p:nvSpPr>
        <p:spPr>
          <a:xfrm>
            <a:off x="2446866" y="4241153"/>
            <a:ext cx="7298267" cy="69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7797" y="4380915"/>
            <a:ext cx="11720553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7797" y="3686369"/>
            <a:ext cx="11720553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9330" y="3131585"/>
            <a:ext cx="11738012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=""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863" y="2576801"/>
            <a:ext cx="1175547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=""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27797" y="5078574"/>
            <a:ext cx="1172055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=""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0863" y="5692158"/>
            <a:ext cx="11755467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=""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93929" y="6305742"/>
            <a:ext cx="1179038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=""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996" y="6919326"/>
            <a:ext cx="11807322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473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9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alphaModFix amt="1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0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82B04D-C4D1-8C4B-987F-B809FAF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8EABB2-09ED-7243-A53F-102D4F8D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81C831F-9B18-8142-AF85-6B163B5A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9F6BF60-303A-5642-B1DD-B2D0DA6E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A86085D-3DF3-5C47-AB71-B9C4644D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blipFill dpi="0" rotWithShape="1">
          <a:blip r:embed="rId2">
            <a:alphaModFix amt="9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="" xmlns:a16="http://schemas.microsoft.com/office/drawing/2014/main" id="{86B645D2-DB6E-A945-9789-7DA9E020DBDD}"/>
              </a:ext>
            </a:extLst>
          </p:cNvPr>
          <p:cNvSpPr/>
          <p:nvPr/>
        </p:nvSpPr>
        <p:spPr>
          <a:xfrm>
            <a:off x="1927761" y="4015539"/>
            <a:ext cx="8122721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062ED12-7906-D546-8F53-1D97C0FB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33" y="4069327"/>
            <a:ext cx="520730" cy="568637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39763" y="4155301"/>
            <a:ext cx="5190471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9763" y="3460755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31296" y="2905971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=""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2829" y="2351187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=""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39763" y="4852960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=""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22829" y="5466544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=""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5895" y="6080128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=""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8961" y="6693712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29380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4FA7FAD-EB3A-4848-B69F-DCCE6F8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3FEF43B-4F45-5344-88F4-DD1F12D9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53201FA-ABAB-2342-949B-CEE2C7BE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65E9-E41B-40AD-9E11-06EE4DBC71D1}" type="datetimeFigureOut">
              <a:rPr lang="zh-CN" altLang="en-US" smtClean="0"/>
              <a:t>2020-04-21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4A753B5-8A8B-5E4F-9E24-61F1A33A1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35387F4-E755-364E-98B4-30E0A365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0909-F127-4AE7-AE8B-2A1EF89D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73EA5DD4-18CB-477A-BE2E-5727CEF657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7317" y="3169249"/>
            <a:ext cx="3451194" cy="8036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 </a:t>
            </a:r>
            <a:r>
              <a:rPr lang="en-US" altLang="zh-CN" dirty="0"/>
              <a:t>11 </a:t>
            </a:r>
            <a:r>
              <a:rPr lang="zh-CN" altLang="en-US" dirty="0"/>
              <a:t>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449BF14B-8E21-43D4-A96C-FA5AD5EC17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2471" y="3674656"/>
            <a:ext cx="5932436" cy="7933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脉冲电路及其分析</a:t>
            </a:r>
          </a:p>
        </p:txBody>
      </p:sp>
    </p:spTree>
    <p:extLst>
      <p:ext uri="{BB962C8B-B14F-4D97-AF65-F5344CB8AC3E}">
        <p14:creationId xmlns:p14="http://schemas.microsoft.com/office/powerpoint/2010/main" val="2109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B6B9485-24FE-4447-A571-90F95EAA7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11.3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施密特触发器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8A76254-220F-8A44-88C4-D41F1C612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11.2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单稳态触发器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54015F8-42FB-4E47-86C4-237CE81700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11.1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多谐振荡器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269959C-4CB8-DC49-909D-976632107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B5C72095-95F2-40A7-84CE-3DA353E07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11.4 555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定时器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A1B75363-A88B-4B15-BFC7-7CECABA7B0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D79CF139-432C-4241-96A4-02AD9E6F53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07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4" y="2451179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61" y="3865880"/>
            <a:ext cx="30591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4109720"/>
            <a:ext cx="24622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1">
            <a:extLst>
              <a:ext uri="{FF2B5EF4-FFF2-40B4-BE49-F238E27FC236}">
                <a16:creationId xmlns="" xmlns:a16="http://schemas.microsoft.com/office/drawing/2014/main" id="{22094F8D-369B-4328-8132-A1CACD5A6E26}"/>
              </a:ext>
            </a:extLst>
          </p:cNvPr>
          <p:cNvSpPr/>
          <p:nvPr/>
        </p:nvSpPr>
        <p:spPr>
          <a:xfrm>
            <a:off x="-348344" y="516695"/>
            <a:ext cx="301026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8774"/>
            <a:ext cx="10515600" cy="43010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施密特触发器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9DD0E0BB-82E0-4D87-84ED-75941A50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36" y="1514316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施密特触发器概述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53" y="2246578"/>
            <a:ext cx="5532033" cy="7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54" y="3215430"/>
            <a:ext cx="1221164" cy="70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11" y="3177930"/>
            <a:ext cx="2167809" cy="7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53" y="4109282"/>
            <a:ext cx="4953407" cy="90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821" y="5040634"/>
            <a:ext cx="2315393" cy="90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6" y="2838451"/>
            <a:ext cx="26193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">
            <a:extLst>
              <a:ext uri="{FF2B5EF4-FFF2-40B4-BE49-F238E27FC236}">
                <a16:creationId xmlns="" xmlns:a16="http://schemas.microsoft.com/office/drawing/2014/main" id="{FAE960CE-0941-41F4-A8DB-91FE0869FCCE}"/>
              </a:ext>
            </a:extLst>
          </p:cNvPr>
          <p:cNvSpPr/>
          <p:nvPr/>
        </p:nvSpPr>
        <p:spPr>
          <a:xfrm>
            <a:off x="-348344" y="516695"/>
            <a:ext cx="301026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BD6B697B-F8EB-4EDB-9248-F2A571ECBAC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施密特触发器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="" xmlns:a16="http://schemas.microsoft.com/office/drawing/2014/main" id="{9701A836-FEF9-48BD-8F97-6618C4962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36" y="1514316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施密特触发器概述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20" y="2006759"/>
            <a:ext cx="3257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1">
            <a:extLst>
              <a:ext uri="{FF2B5EF4-FFF2-40B4-BE49-F238E27FC236}">
                <a16:creationId xmlns="" xmlns:a16="http://schemas.microsoft.com/office/drawing/2014/main" id="{7761AE8E-4EE9-4653-8FF1-EF33A9D4C0DF}"/>
              </a:ext>
            </a:extLst>
          </p:cNvPr>
          <p:cNvSpPr/>
          <p:nvPr/>
        </p:nvSpPr>
        <p:spPr>
          <a:xfrm>
            <a:off x="-348344" y="516695"/>
            <a:ext cx="301026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59A60855-9066-43BA-A0D7-A7545401AA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施密特触发器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="" xmlns:a16="http://schemas.microsoft.com/office/drawing/2014/main" id="{D70C91CB-1D1E-474F-B22F-3F750949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36" y="1514316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施密特触发器概述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18168" y="1514316"/>
            <a:ext cx="4964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集成施密特触发器及其应用 </a:t>
            </a:r>
          </a:p>
        </p:txBody>
      </p:sp>
      <p:pic>
        <p:nvPicPr>
          <p:cNvPr id="1843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86001"/>
            <a:ext cx="2638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24384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4267201"/>
            <a:ext cx="20288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191001"/>
            <a:ext cx="21050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4191000"/>
            <a:ext cx="2181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1">
            <a:extLst>
              <a:ext uri="{FF2B5EF4-FFF2-40B4-BE49-F238E27FC236}">
                <a16:creationId xmlns="" xmlns:a16="http://schemas.microsoft.com/office/drawing/2014/main" id="{A11F5A3C-BB22-41CF-B410-8193DA5902E4}"/>
              </a:ext>
            </a:extLst>
          </p:cNvPr>
          <p:cNvSpPr/>
          <p:nvPr/>
        </p:nvSpPr>
        <p:spPr>
          <a:xfrm>
            <a:off x="-348344" y="516695"/>
            <a:ext cx="301026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C8DE517F-90C0-45E1-BB9E-10CCB15B19E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施密特触发器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514601"/>
            <a:ext cx="24860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1">
            <a:extLst>
              <a:ext uri="{FF2B5EF4-FFF2-40B4-BE49-F238E27FC236}">
                <a16:creationId xmlns="" xmlns:a16="http://schemas.microsoft.com/office/drawing/2014/main" id="{AD0F9C25-BA3F-46A7-8EF4-E2499E073050}"/>
              </a:ext>
            </a:extLst>
          </p:cNvPr>
          <p:cNvSpPr/>
          <p:nvPr/>
        </p:nvSpPr>
        <p:spPr>
          <a:xfrm>
            <a:off x="-348344" y="516695"/>
            <a:ext cx="301026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F041721E-C890-4B91-B833-E2F05647E31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施密特触发器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BE603A77-FB09-406E-A757-2E6290D9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68" y="1514316"/>
            <a:ext cx="58112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 </a:t>
            </a:r>
            <a:r>
              <a:rPr lang="zh-CN" altLang="en-US" dirty="0"/>
              <a:t>用施密特触发器构成多谐振荡器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9400" y="2587791"/>
            <a:ext cx="2580952" cy="10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7495" y="4525664"/>
            <a:ext cx="2704762" cy="103809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B6B9485-24FE-4447-A571-90F95EAA7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11.4 555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定时器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8A76254-220F-8A44-88C4-D41F1C612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11.3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施密特触发器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54015F8-42FB-4E47-86C4-237CE81700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11.2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单稳态触发器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269959C-4CB8-DC49-909D-976632107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11.1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多谐振荡器</a:t>
            </a:r>
          </a:p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B5C72095-95F2-40A7-84CE-3DA353E07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A1B75363-A88B-4B15-BFC7-7CECABA7B0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D79CF139-432C-4241-96A4-02AD9E6F53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38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">
            <a:extLst>
              <a:ext uri="{FF2B5EF4-FFF2-40B4-BE49-F238E27FC236}">
                <a16:creationId xmlns="" xmlns:a16="http://schemas.microsoft.com/office/drawing/2014/main" id="{E33FDE9C-C9CE-4310-B048-BD1500A4D439}"/>
              </a:ext>
            </a:extLst>
          </p:cNvPr>
          <p:cNvSpPr/>
          <p:nvPr/>
        </p:nvSpPr>
        <p:spPr>
          <a:xfrm>
            <a:off x="-348344" y="516695"/>
            <a:ext cx="260135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F8C805C-0B61-44C3-A2E0-B2DEEE4A04B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555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定时器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0C1F4758-BD0A-40AF-95DE-E76C6DEA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35" y="1514316"/>
            <a:ext cx="57644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1. 555</a:t>
            </a:r>
            <a:r>
              <a:rPr lang="zh-CN" altLang="en-US" dirty="0"/>
              <a:t>的内部结构和工作原理 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="" xmlns:a16="http://schemas.microsoft.com/office/drawing/2014/main" id="{67E433F3-C1CD-4312-90A3-17297789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319746"/>
            <a:ext cx="5895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9462" y="256361"/>
            <a:ext cx="5299809" cy="38854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0788" y="2012631"/>
            <a:ext cx="3104762" cy="216190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">
            <a:extLst>
              <a:ext uri="{FF2B5EF4-FFF2-40B4-BE49-F238E27FC236}">
                <a16:creationId xmlns="" xmlns:a16="http://schemas.microsoft.com/office/drawing/2014/main" id="{55799A5D-11EF-495B-ACCB-73163AF1A715}"/>
              </a:ext>
            </a:extLst>
          </p:cNvPr>
          <p:cNvSpPr/>
          <p:nvPr/>
        </p:nvSpPr>
        <p:spPr>
          <a:xfrm>
            <a:off x="-348344" y="516695"/>
            <a:ext cx="260135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FF64CD61-C554-4F55-BA66-5963D5FBC3F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555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定时器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2EAE2042-0513-4B2F-B417-26B8B1E55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68" y="1514316"/>
            <a:ext cx="4964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用</a:t>
            </a:r>
            <a:r>
              <a:rPr lang="en-US" altLang="zh-CN" dirty="0"/>
              <a:t>555</a:t>
            </a:r>
            <a:r>
              <a:rPr lang="zh-CN" altLang="en-US" dirty="0"/>
              <a:t>构成施密特触发器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3598" y="2442194"/>
            <a:ext cx="4314286" cy="28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9918" y="2578910"/>
            <a:ext cx="4714286" cy="2895238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">
            <a:extLst>
              <a:ext uri="{FF2B5EF4-FFF2-40B4-BE49-F238E27FC236}">
                <a16:creationId xmlns="" xmlns:a16="http://schemas.microsoft.com/office/drawing/2014/main" id="{2BD9965C-F275-4870-9366-7D14C8A9F34C}"/>
              </a:ext>
            </a:extLst>
          </p:cNvPr>
          <p:cNvSpPr/>
          <p:nvPr/>
        </p:nvSpPr>
        <p:spPr>
          <a:xfrm>
            <a:off x="-348344" y="516695"/>
            <a:ext cx="260135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11A5590-78DA-406E-B9DB-A78D06F680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555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定时器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A024FFF4-1A33-4A85-A736-70AE75DB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68" y="1514316"/>
            <a:ext cx="4964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3. 555</a:t>
            </a:r>
            <a:r>
              <a:rPr lang="zh-CN" altLang="en-US" dirty="0"/>
              <a:t>构成单稳态触发器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7954" y="2442194"/>
            <a:ext cx="4542857" cy="2933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2002" y="2556479"/>
            <a:ext cx="4076190" cy="2819048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B6B9485-24FE-4447-A571-90F95EAA7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1042" y="2598473"/>
            <a:ext cx="8972767" cy="51858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11.1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多谐振荡器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8A76254-220F-8A44-88C4-D41F1C612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0314" y="1798265"/>
            <a:ext cx="9002039" cy="477728"/>
          </a:xfrm>
        </p:spPr>
        <p:txBody>
          <a:bodyPr/>
          <a:lstStyle/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0749B006-3AF9-194C-9472-1C2EB249C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11.2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单稳态触发器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7CD0282C-0734-E848-B1A9-83712E8152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1042" y="3827764"/>
            <a:ext cx="9002039" cy="470429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11.3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施密特触发器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61449098-DE9A-E84B-9E0D-B7FBFD5806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1042" y="4298193"/>
            <a:ext cx="5408925" cy="51858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11.4 555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定时器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4620A369-3458-BC45-B5C6-E5065A8352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1042" y="4771565"/>
            <a:ext cx="9002039" cy="470429"/>
          </a:xfrm>
        </p:spPr>
        <p:txBody>
          <a:bodyPr/>
          <a:lstStyle/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33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1">
            <a:extLst>
              <a:ext uri="{FF2B5EF4-FFF2-40B4-BE49-F238E27FC236}">
                <a16:creationId xmlns="" xmlns:a16="http://schemas.microsoft.com/office/drawing/2014/main" id="{8E58C7CC-0762-4972-AE54-E744E12082BB}"/>
              </a:ext>
            </a:extLst>
          </p:cNvPr>
          <p:cNvSpPr/>
          <p:nvPr/>
        </p:nvSpPr>
        <p:spPr>
          <a:xfrm>
            <a:off x="-348344" y="516695"/>
            <a:ext cx="260135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CC71953-97E8-43F9-A766-7928B59923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555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定时器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2D56B6CD-F68C-4074-9CA8-44ED1885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68" y="1514316"/>
            <a:ext cx="4964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/>
              <a:t>用</a:t>
            </a:r>
            <a:r>
              <a:rPr lang="en-US" altLang="zh-CN" dirty="0"/>
              <a:t>555</a:t>
            </a:r>
            <a:r>
              <a:rPr lang="zh-CN" altLang="en-US" dirty="0"/>
              <a:t>构成多谐振荡器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6278" y="2310114"/>
            <a:ext cx="4790476" cy="31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5107" y="3067315"/>
            <a:ext cx="4723809" cy="2514286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">
            <a:extLst>
              <a:ext uri="{FF2B5EF4-FFF2-40B4-BE49-F238E27FC236}">
                <a16:creationId xmlns="" xmlns:a16="http://schemas.microsoft.com/office/drawing/2014/main" id="{A4D438B1-A36B-429D-8E57-52CF463685CE}"/>
              </a:ext>
            </a:extLst>
          </p:cNvPr>
          <p:cNvSpPr/>
          <p:nvPr/>
        </p:nvSpPr>
        <p:spPr>
          <a:xfrm>
            <a:off x="-348344" y="516695"/>
            <a:ext cx="260135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2114C7C-12E5-4E2C-AFF3-0606DFCEC77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774"/>
            <a:ext cx="10515600" cy="430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555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定时器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7916"/>
          <a:stretch/>
        </p:blipFill>
        <p:spPr>
          <a:xfrm>
            <a:off x="2180716" y="2250934"/>
            <a:ext cx="6720688" cy="9624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370" b="56546"/>
          <a:stretch/>
        </p:blipFill>
        <p:spPr>
          <a:xfrm>
            <a:off x="2142082" y="3166681"/>
            <a:ext cx="6935292" cy="9931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1704" b="43050"/>
          <a:stretch/>
        </p:blipFill>
        <p:spPr>
          <a:xfrm>
            <a:off x="2142082" y="3972519"/>
            <a:ext cx="7356482" cy="7272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6748" b="23726"/>
          <a:stretch/>
        </p:blipFill>
        <p:spPr>
          <a:xfrm>
            <a:off x="2142082" y="4713426"/>
            <a:ext cx="7094074" cy="8981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936" b="2702"/>
          <a:stretch/>
        </p:blipFill>
        <p:spPr>
          <a:xfrm>
            <a:off x="2152723" y="5501982"/>
            <a:ext cx="7161916" cy="992055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="" xmlns:a16="http://schemas.microsoft.com/office/drawing/2014/main" id="{2D56B6CD-F68C-4074-9CA8-44ED1885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68" y="1514316"/>
            <a:ext cx="4964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/>
              <a:t>用</a:t>
            </a:r>
            <a:r>
              <a:rPr lang="en-US" altLang="zh-CN" dirty="0"/>
              <a:t>555</a:t>
            </a:r>
            <a:r>
              <a:rPr lang="zh-CN" altLang="en-US" dirty="0"/>
              <a:t>构成多谐振荡器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TextPlaceholder 2">
            <a:extLst>
              <a:ext uri="{FF2B5EF4-FFF2-40B4-BE49-F238E27FC236}">
                <a16:creationId xmlns="" xmlns:a16="http://schemas.microsoft.com/office/drawing/2014/main" id="{9D1C852A-F7B8-7E4B-AC2E-7AD2D3CF2500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3200" dirty="0"/>
              <a:t>本章  完</a:t>
            </a:r>
          </a:p>
        </p:txBody>
      </p:sp>
    </p:spTree>
    <p:extLst>
      <p:ext uri="{BB962C8B-B14F-4D97-AF65-F5344CB8AC3E}">
        <p14:creationId xmlns:p14="http://schemas.microsoft.com/office/powerpoint/2010/main" val="29405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4"/>
          <p:cNvSpPr txBox="1">
            <a:spLocks noChangeArrowheads="1"/>
          </p:cNvSpPr>
          <p:nvPr/>
        </p:nvSpPr>
        <p:spPr bwMode="auto">
          <a:xfrm>
            <a:off x="838200" y="1487821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环形多谐振荡器</a:t>
            </a:r>
          </a:p>
        </p:txBody>
      </p:sp>
      <p:pic>
        <p:nvPicPr>
          <p:cNvPr id="6149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97" y="2465577"/>
            <a:ext cx="9643587" cy="173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1">
            <a:extLst>
              <a:ext uri="{FF2B5EF4-FFF2-40B4-BE49-F238E27FC236}">
                <a16:creationId xmlns="" xmlns:a16="http://schemas.microsoft.com/office/drawing/2014/main" id="{6ED9114A-EE39-4A39-9CF9-C10D0AD4CF30}"/>
              </a:ext>
            </a:extLst>
          </p:cNvPr>
          <p:cNvSpPr/>
          <p:nvPr/>
        </p:nvSpPr>
        <p:spPr>
          <a:xfrm>
            <a:off x="-348343" y="516695"/>
            <a:ext cx="265791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9695"/>
            <a:ext cx="10515600" cy="5371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多谐振荡器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0087" y="4682856"/>
            <a:ext cx="2876190" cy="132381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98136" y="1488757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非对称型多谐振荡器 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="" xmlns:a16="http://schemas.microsoft.com/office/drawing/2014/main" id="{639844A0-930C-4C77-B818-F3BE17C644C3}"/>
              </a:ext>
            </a:extLst>
          </p:cNvPr>
          <p:cNvSpPr/>
          <p:nvPr/>
        </p:nvSpPr>
        <p:spPr>
          <a:xfrm>
            <a:off x="-348343" y="516695"/>
            <a:ext cx="265791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BFAC6592-1289-4258-AAE1-6DA2E48615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89695"/>
            <a:ext cx="10515600" cy="537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多谐振荡器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9" y="2559158"/>
            <a:ext cx="4838095" cy="22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29" y="230798"/>
            <a:ext cx="4336394" cy="37601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6334" y="4120211"/>
            <a:ext cx="6248570" cy="8974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2502" y="5116233"/>
            <a:ext cx="5419048" cy="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5834" y="5795761"/>
            <a:ext cx="3571429" cy="94285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98136" y="1514316"/>
            <a:ext cx="3322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 </a:t>
            </a:r>
            <a:r>
              <a:rPr lang="zh-CN" altLang="en-US" dirty="0"/>
              <a:t>对称型多谐振荡器 </a:t>
            </a:r>
          </a:p>
        </p:txBody>
      </p:sp>
      <p:pic>
        <p:nvPicPr>
          <p:cNvPr id="819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55612"/>
            <a:ext cx="3429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1">
            <a:extLst>
              <a:ext uri="{FF2B5EF4-FFF2-40B4-BE49-F238E27FC236}">
                <a16:creationId xmlns="" xmlns:a16="http://schemas.microsoft.com/office/drawing/2014/main" id="{6DBB799A-0971-432E-810F-C4B496C5DDD2}"/>
              </a:ext>
            </a:extLst>
          </p:cNvPr>
          <p:cNvSpPr/>
          <p:nvPr/>
        </p:nvSpPr>
        <p:spPr>
          <a:xfrm>
            <a:off x="-348343" y="516695"/>
            <a:ext cx="265791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3664F069-D556-4AAE-86D5-4B31DBE995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89695"/>
            <a:ext cx="10515600" cy="537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多谐振荡器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DCB424D9-0B09-41C3-9765-90DE31F6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36" y="4170680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/>
              <a:t>石英晶体振荡器 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="" xmlns:a16="http://schemas.microsoft.com/office/drawing/2014/main" id="{931E776A-F2B2-47DD-8995-2932DE313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1" y="3136742"/>
            <a:ext cx="28479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="" xmlns:a16="http://schemas.microsoft.com/office/drawing/2014/main" id="{3323553D-4570-4124-B3A8-4B36D1550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41" y="3570129"/>
            <a:ext cx="2362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56CD88E-2FA4-42D5-8418-20C2A5D8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47" y="3517741"/>
            <a:ext cx="28860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B6B9485-24FE-4447-A571-90F95EAA7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1042" y="2598473"/>
            <a:ext cx="8972767" cy="518583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11.2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单稳态触发器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8A76254-220F-8A44-88C4-D41F1C612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0314" y="1798265"/>
            <a:ext cx="9002039" cy="477728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11.1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多谐振荡器</a:t>
            </a:r>
          </a:p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0749B006-3AF9-194C-9472-1C2EB249C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11.3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施密特触发器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="" xmlns:a16="http://schemas.microsoft.com/office/drawing/2014/main" id="{7CD0282C-0734-E848-B1A9-83712E8152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1042" y="3827764"/>
            <a:ext cx="9002039" cy="470429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11.4 555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定时器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61449098-DE9A-E84B-9E0D-B7FBFD5806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61042" y="4298193"/>
            <a:ext cx="5408925" cy="518583"/>
          </a:xfrm>
        </p:spPr>
        <p:txBody>
          <a:bodyPr>
            <a:normAutofit/>
          </a:bodyPr>
          <a:lstStyle/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="" xmlns:a16="http://schemas.microsoft.com/office/drawing/2014/main" id="{4620A369-3458-BC45-B5C6-E5065A8352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1042" y="4771565"/>
            <a:ext cx="9002039" cy="470429"/>
          </a:xfrm>
        </p:spPr>
        <p:txBody>
          <a:bodyPr/>
          <a:lstStyle/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030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98136" y="1514316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积分型单稳态触发器 </a:t>
            </a: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40" y="1346201"/>
            <a:ext cx="4000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>
            <a:extLst>
              <a:ext uri="{FF2B5EF4-FFF2-40B4-BE49-F238E27FC236}">
                <a16:creationId xmlns="" xmlns:a16="http://schemas.microsoft.com/office/drawing/2014/main" id="{650480EF-36F5-453B-8DDF-D84B4917C1AC}"/>
              </a:ext>
            </a:extLst>
          </p:cNvPr>
          <p:cNvSpPr/>
          <p:nvPr/>
        </p:nvSpPr>
        <p:spPr>
          <a:xfrm>
            <a:off x="-348344" y="516695"/>
            <a:ext cx="301026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50240"/>
            <a:ext cx="10515600" cy="447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单稳态触发器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04A68232-A5E2-4ED9-8E00-D2B49A099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36" y="3810000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微分型单稳态触发器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3D700B8-13FF-4780-A8B6-CC9545B16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40" y="3810000"/>
            <a:ext cx="39338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78840" y="3804920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3. </a:t>
            </a:r>
            <a:r>
              <a:rPr lang="zh-CN" altLang="en-US" dirty="0"/>
              <a:t>集成单稳态触发器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DD9B2A81-3B93-48B2-BA6A-E6164F3E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266383"/>
            <a:ext cx="26955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30" y="3893502"/>
            <a:ext cx="4657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="" xmlns:a16="http://schemas.microsoft.com/office/drawing/2014/main" id="{858E1798-2859-48EC-84E9-C737A2A33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40" y="1609884"/>
            <a:ext cx="4114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lvl="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 </a:t>
            </a:r>
            <a:r>
              <a:rPr lang="zh-CN" altLang="en-US" dirty="0"/>
              <a:t>微分型单稳态触发器 </a:t>
            </a:r>
          </a:p>
        </p:txBody>
      </p:sp>
      <p:sp>
        <p:nvSpPr>
          <p:cNvPr id="10" name="圆角矩形 1">
            <a:extLst>
              <a:ext uri="{FF2B5EF4-FFF2-40B4-BE49-F238E27FC236}">
                <a16:creationId xmlns="" xmlns:a16="http://schemas.microsoft.com/office/drawing/2014/main" id="{39511E51-A1D6-45E4-AA5F-63E2637A5590}"/>
              </a:ext>
            </a:extLst>
          </p:cNvPr>
          <p:cNvSpPr/>
          <p:nvPr/>
        </p:nvSpPr>
        <p:spPr>
          <a:xfrm>
            <a:off x="-348344" y="516695"/>
            <a:ext cx="301026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62C391FA-7832-4660-B500-D96D20F396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50240"/>
            <a:ext cx="10515600" cy="44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单稳态触发器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40" y="873760"/>
            <a:ext cx="7748589" cy="5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1">
            <a:extLst>
              <a:ext uri="{FF2B5EF4-FFF2-40B4-BE49-F238E27FC236}">
                <a16:creationId xmlns="" xmlns:a16="http://schemas.microsoft.com/office/drawing/2014/main" id="{6B64CD29-731E-4F76-BDC1-25A8A6604B00}"/>
              </a:ext>
            </a:extLst>
          </p:cNvPr>
          <p:cNvSpPr/>
          <p:nvPr/>
        </p:nvSpPr>
        <p:spPr>
          <a:xfrm>
            <a:off x="-348344" y="516695"/>
            <a:ext cx="301026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B65468FB-B56B-4673-8B8A-7924725BB94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50240"/>
            <a:ext cx="10515600" cy="447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单稳态触发器 </a:t>
            </a:r>
            <a:endParaRPr kumimoji="1" lang="en-US" altLang="zh-CN" sz="28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5286"/>
          </a:solidFill>
          <a:prstDash val="solid"/>
          <a:round/>
          <a:headEnd type="none" w="med" len="med"/>
          <a:tailEnd type="non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0"/>
          </a:spcBef>
          <a:defRPr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演示文稿3" id="{983A182B-1C22-5147-93EB-892ABC2FC650}" vid="{7B1A88F5-4F65-5B45-8193-A3DA4C3E52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172</Words>
  <Application>Microsoft Office PowerPoint</Application>
  <PresentationFormat>自定义</PresentationFormat>
  <Paragraphs>54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多谐振荡器 </vt:lpstr>
      <vt:lpstr>PowerPoint 演示文稿</vt:lpstr>
      <vt:lpstr>PowerPoint 演示文稿</vt:lpstr>
      <vt:lpstr>PowerPoint 演示文稿</vt:lpstr>
      <vt:lpstr>单稳态触发器 </vt:lpstr>
      <vt:lpstr>PowerPoint 演示文稿</vt:lpstr>
      <vt:lpstr>PowerPoint 演示文稿</vt:lpstr>
      <vt:lpstr>PowerPoint 演示文稿</vt:lpstr>
      <vt:lpstr>施密特触发器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</cp:revision>
  <dcterms:created xsi:type="dcterms:W3CDTF">2019-11-13T11:49:39Z</dcterms:created>
  <dcterms:modified xsi:type="dcterms:W3CDTF">2020-04-21T11:52:05Z</dcterms:modified>
</cp:coreProperties>
</file>