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2" r:id="rId2"/>
    <p:sldId id="340" r:id="rId3"/>
    <p:sldId id="307" r:id="rId4"/>
    <p:sldId id="312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31" r:id="rId14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286"/>
    <a:srgbClr val="86DEE5"/>
    <a:srgbClr val="FFFFFF"/>
    <a:srgbClr val="008EEB"/>
    <a:srgbClr val="008FEB"/>
    <a:srgbClr val="FF0000"/>
    <a:srgbClr val="E4A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95355" autoAdjust="0"/>
  </p:normalViewPr>
  <p:slideViewPr>
    <p:cSldViewPr snapToGrid="0" snapToObjects="1">
      <p:cViewPr varScale="1">
        <p:scale>
          <a:sx n="112" d="100"/>
          <a:sy n="112" d="100"/>
        </p:scale>
        <p:origin x="306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260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A6B54F1-285D-6948-A480-0ADE12CDEB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F27573-7165-B646-AB3A-77F42AA0B4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CCA3-30C2-5A44-AD2B-A74C8EC2D7A1}" type="datetimeFigureOut">
              <a:rPr kumimoji="1" lang="zh-CN" altLang="en-US" smtClean="0"/>
              <a:pPr/>
              <a:t>2023/6/12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E9EE74-7FD5-CC43-BD2C-81749C2EDC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35CAB4-8EF8-8B43-A967-1DD6DD8EC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DE2B1-AB8A-C94F-9CD9-69CEDAC9760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507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CBFDA-6706-4E52-BCCE-58D4CF9DCC5B}" type="datetimeFigureOut">
              <a:rPr lang="zh-CN" altLang="en-US" smtClean="0"/>
              <a:pPr/>
              <a:t>2023/6/12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BA9DF-11C6-4871-A9BB-21A7DFF9FCD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3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E60033A0-BC08-1F4D-B178-C305875D59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77002"/>
            <a:ext cx="12192000" cy="601207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2A5A7A2-6B74-FC41-8624-C2FD8DB4886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3425" y="466537"/>
            <a:ext cx="428625" cy="4114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EC514367-78D1-1D4F-81ED-29E51EE00FED}"/>
              </a:ext>
            </a:extLst>
          </p:cNvPr>
          <p:cNvSpPr txBox="1"/>
          <p:nvPr userDrawn="1"/>
        </p:nvSpPr>
        <p:spPr>
          <a:xfrm>
            <a:off x="1198185" y="4665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800" dirty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rPr>
              <a:t>数字电路课程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81D14D8A-AA63-674C-9C0A-041642B3F0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38981" y="2681755"/>
            <a:ext cx="1498392" cy="480023"/>
          </a:xfrm>
        </p:spPr>
        <p:txBody>
          <a:bodyPr>
            <a:normAutofit/>
          </a:bodyPr>
          <a:lstStyle>
            <a:lvl1pPr>
              <a:defRPr sz="2000" b="1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第*章</a:t>
            </a:r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F189577D-6EC4-864D-B835-879139C2AF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04937" y="3321478"/>
            <a:ext cx="5932436" cy="793322"/>
          </a:xfrm>
        </p:spPr>
        <p:txBody>
          <a:bodyPr>
            <a:noAutofit/>
          </a:bodyPr>
          <a:lstStyle>
            <a:lvl1pPr algn="r">
              <a:defRPr sz="3600" b="1" i="0">
                <a:solidFill>
                  <a:srgbClr val="005286"/>
                </a:solidFill>
                <a:latin typeface="Songti SC Black" panose="02010600040101010101" pitchFamily="2" charset="-122"/>
                <a:ea typeface="Songti SC Black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章节名称</a:t>
            </a:r>
          </a:p>
        </p:txBody>
      </p:sp>
    </p:spTree>
    <p:extLst>
      <p:ext uri="{BB962C8B-B14F-4D97-AF65-F5344CB8AC3E}">
        <p14:creationId xmlns:p14="http://schemas.microsoft.com/office/powerpoint/2010/main" val="354687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8B652-2869-E849-9229-70E72C6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1FC4CD-2659-CE4A-BF4C-93FB6DD78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739B1F-562C-1D4E-B7C6-AC45E8A1C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BA184-155C-9C4C-9798-898D8076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2023/6/12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94672-2739-4142-BEDB-4D5CDB84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A314D-9A97-5A43-BA91-37CDB473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89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BEE6A-5B7A-9F46-AFFC-1061B08A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DDA4C8-A1AB-D845-8ED9-DAC0922B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0E2A51-3999-7A4A-8ECC-7E087D20B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9BC2A7-290E-5D4F-BF73-F3D2676E6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F02906-FC88-4446-A8BD-A2D5B8682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F90659-FC7B-1546-AC80-A2A1B22FE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2023/6/12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B2C2B4-AB91-7844-B74C-0DC89A08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C30F15-DA64-4140-B5AB-E0ABA736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06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71845-4CF3-0247-B05E-12940206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711B15-0949-9645-9192-1B3063BB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2023/6/12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9FF515-2607-6148-9D10-EA5E74D9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C7E9C6-F99A-BA4B-923B-A9176EFB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462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11DF6C-8515-4342-8AF2-031F40A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2023/6/12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9FE089-4B24-4948-8723-8C47655A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98ABF1-4819-0446-9620-55DF85F7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8414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6BBAF-B323-AD43-A66C-4FAC4171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5C530-6170-5A4C-962F-7907AA967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1E113F-10BF-5B46-9B55-FE2DA6B52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19DA4-5F90-9E40-AA31-F0B17078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2023/6/12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0DAEC-2D18-914B-9D04-D196B768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38446D-0D33-8F4F-8B19-1E362FBF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97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3500B-06D5-E145-8D61-2F69B592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A27D45-CC92-8943-AFCB-0536B43FF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DED9A-3891-8244-A83C-7C4B3D918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413AAF-555E-4442-BD5E-6DC1E60A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2023/6/12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BE0038-2281-C04B-9F5A-65F57998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76C86B-2D61-9249-969C-6E1C2CAB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77887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4082BD-D20A-D740-BD86-D2246DE6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02B291-A638-684E-B541-3BBE73968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6F15E2-A0BA-9444-833C-9F75ED9C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2023/6/12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851156-02CC-8B48-AD1D-60FCA0A5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2B7856-DBFD-8146-91E1-2A19000AF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42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443ABB-19EF-344B-8512-34AB7D29B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1285E-58E6-144E-AA1F-EEFF6A000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63BB4-672B-8245-90E5-17ADA548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2023/6/12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9C342-BE3B-2848-96C2-C3FED5BB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11843-3A04-AB46-86A4-F9378F64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180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20">
            <a:extLst>
              <a:ext uri="{FF2B5EF4-FFF2-40B4-BE49-F238E27FC236}">
                <a16:creationId xmlns:a16="http://schemas.microsoft.com/office/drawing/2014/main" id="{4B405DFA-2C4F-3A4E-8B1F-7077816D4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77317" y="3169249"/>
            <a:ext cx="3451194" cy="803661"/>
          </a:xfrm>
        </p:spPr>
        <p:txBody>
          <a:bodyPr>
            <a:noAutofit/>
          </a:bodyPr>
          <a:lstStyle>
            <a:lvl1pPr algn="r">
              <a:defRPr sz="3600" b="1" i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第*章</a:t>
            </a:r>
          </a:p>
        </p:txBody>
      </p:sp>
      <p:sp>
        <p:nvSpPr>
          <p:cNvPr id="7" name="文本占位符 24">
            <a:extLst>
              <a:ext uri="{FF2B5EF4-FFF2-40B4-BE49-F238E27FC236}">
                <a16:creationId xmlns:a16="http://schemas.microsoft.com/office/drawing/2014/main" id="{B7151828-D0AB-9B44-9DCE-985039F48D1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7367" y="3674656"/>
            <a:ext cx="5932436" cy="793322"/>
          </a:xfrm>
        </p:spPr>
        <p:txBody>
          <a:bodyPr>
            <a:noAutofit/>
          </a:bodyPr>
          <a:lstStyle>
            <a:lvl1pPr algn="l">
              <a:defRPr sz="3600" b="1" i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章节名称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6F0304F-5EF6-46C1-9B70-80710854DEED}"/>
              </a:ext>
            </a:extLst>
          </p:cNvPr>
          <p:cNvSpPr/>
          <p:nvPr userDrawn="1"/>
        </p:nvSpPr>
        <p:spPr>
          <a:xfrm rot="16200000" flipV="1">
            <a:off x="4173739" y="3626413"/>
            <a:ext cx="2652976" cy="45719"/>
          </a:xfrm>
          <a:prstGeom prst="ellipse">
            <a:avLst/>
          </a:prstGeom>
          <a:solidFill>
            <a:srgbClr val="005286"/>
          </a:solidFill>
          <a:ln>
            <a:solidFill>
              <a:srgbClr val="0052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57087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24">
            <a:extLst>
              <a:ext uri="{FF2B5EF4-FFF2-40B4-BE49-F238E27FC236}">
                <a16:creationId xmlns:a16="http://schemas.microsoft.com/office/drawing/2014/main" id="{42246A95-15DA-4341-BF70-B2AD1BC6D2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29782" y="3429000"/>
            <a:ext cx="5932436" cy="793322"/>
          </a:xfrm>
        </p:spPr>
        <p:txBody>
          <a:bodyPr>
            <a:noAutofit/>
          </a:bodyPr>
          <a:lstStyle>
            <a:lvl1pPr algn="ctr">
              <a:defRPr sz="3600" b="1" i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章节名称</a:t>
            </a:r>
          </a:p>
        </p:txBody>
      </p:sp>
    </p:spTree>
    <p:extLst>
      <p:ext uri="{BB962C8B-B14F-4D97-AF65-F5344CB8AC3E}">
        <p14:creationId xmlns:p14="http://schemas.microsoft.com/office/powerpoint/2010/main" val="17988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6B645D2-DB6E-A945-9789-7DA9E020DBDD}"/>
              </a:ext>
            </a:extLst>
          </p:cNvPr>
          <p:cNvSpPr/>
          <p:nvPr userDrawn="1"/>
        </p:nvSpPr>
        <p:spPr>
          <a:xfrm>
            <a:off x="2446866" y="2446867"/>
            <a:ext cx="7298267" cy="69426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177BA33-F75C-2040-9A73-F248CF94DC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1043" y="2586629"/>
            <a:ext cx="8972767" cy="518583"/>
          </a:xfrm>
        </p:spPr>
        <p:txBody>
          <a:bodyPr/>
          <a:lstStyle>
            <a:lvl1pPr>
              <a:defRPr b="1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当前节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27D2A4F-A11B-A84C-92E4-7F6304E0C1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61042" y="1892083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DB40F2D4-5A65-324D-9515-12892FBEB8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52575" y="1337299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EB26390-35B5-9742-B6C9-8659C7886E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44108" y="782515"/>
            <a:ext cx="9002041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078A657-A11B-624E-AD51-B8D739E6CD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1042" y="3284288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C9441D2B-7066-4D45-8894-E9E3B66848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4108" y="3897872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AED25244-126D-D149-A999-94C7C402CC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27174" y="4511456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38CFA8AC-0678-744E-B71B-6484B04FB6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10240" y="5125040"/>
            <a:ext cx="900203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</p:spTree>
    <p:extLst>
      <p:ext uri="{BB962C8B-B14F-4D97-AF65-F5344CB8AC3E}">
        <p14:creationId xmlns:p14="http://schemas.microsoft.com/office/powerpoint/2010/main" val="275085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6B645D2-DB6E-A945-9789-7DA9E020DBDD}"/>
              </a:ext>
            </a:extLst>
          </p:cNvPr>
          <p:cNvSpPr/>
          <p:nvPr userDrawn="1"/>
        </p:nvSpPr>
        <p:spPr>
          <a:xfrm>
            <a:off x="2446866" y="4241153"/>
            <a:ext cx="7298267" cy="69426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177BA33-F75C-2040-9A73-F248CF94DC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27797" y="4380915"/>
            <a:ext cx="11720553" cy="518583"/>
          </a:xfrm>
        </p:spPr>
        <p:txBody>
          <a:bodyPr/>
          <a:lstStyle>
            <a:lvl1pPr>
              <a:defRPr b="1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当前节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27D2A4F-A11B-A84C-92E4-7F6304E0C1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27797" y="3686369"/>
            <a:ext cx="11720553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DB40F2D4-5A65-324D-9515-12892FBEB8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19330" y="3131585"/>
            <a:ext cx="11738012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EB26390-35B5-9742-B6C9-8659C7886E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0863" y="2576801"/>
            <a:ext cx="11755471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078A657-A11B-624E-AD51-B8D739E6CD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27797" y="5078574"/>
            <a:ext cx="11720551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C9441D2B-7066-4D45-8894-E9E3B66848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10863" y="5692158"/>
            <a:ext cx="11755467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AED25244-126D-D149-A999-94C7C402CC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93929" y="6305742"/>
            <a:ext cx="11790389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38CFA8AC-0678-744E-B71B-6484B04FB6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6996" y="6919326"/>
            <a:ext cx="11807322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</p:spTree>
    <p:extLst>
      <p:ext uri="{BB962C8B-B14F-4D97-AF65-F5344CB8AC3E}">
        <p14:creationId xmlns:p14="http://schemas.microsoft.com/office/powerpoint/2010/main" val="257374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55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alphaModFix amt="19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07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2B04D-C4D1-8C4B-987F-B809FAFA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8EABB2-09ED-7243-A53F-102D4F8D4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C831F-9B18-8142-AF85-6B163B5A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7F3AF-B91E-DD4B-AEC4-07E4221C5815}" type="datetimeFigureOut">
              <a:rPr kumimoji="1" lang="zh-CN" altLang="en-US" smtClean="0"/>
              <a:pPr/>
              <a:t>2023/6/12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6BF60-303A-5642-B1DD-B2D0DA6E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6085D-3DF3-5C47-AB71-B9C4644D7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24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blipFill dpi="0" rotWithShape="1">
          <a:blip r:embed="rId2">
            <a:alphaModFix amt="9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>
            <a:extLst>
              <a:ext uri="{FF2B5EF4-FFF2-40B4-BE49-F238E27FC236}">
                <a16:creationId xmlns:a16="http://schemas.microsoft.com/office/drawing/2014/main" id="{86B645D2-DB6E-A945-9789-7DA9E020DBDD}"/>
              </a:ext>
            </a:extLst>
          </p:cNvPr>
          <p:cNvSpPr/>
          <p:nvPr userDrawn="1"/>
        </p:nvSpPr>
        <p:spPr>
          <a:xfrm>
            <a:off x="1927761" y="4015539"/>
            <a:ext cx="8122721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062ED12-7906-D546-8F53-1D97C0FBA8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033" y="4069327"/>
            <a:ext cx="520730" cy="568637"/>
          </a:xfrm>
          <a:prstGeom prst="rect">
            <a:avLst/>
          </a:prstGeom>
        </p:spPr>
      </p:pic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177BA33-F75C-2040-9A73-F248CF94DC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39763" y="4155301"/>
            <a:ext cx="5190471" cy="518583"/>
          </a:xfrm>
        </p:spPr>
        <p:txBody>
          <a:bodyPr/>
          <a:lstStyle>
            <a:lvl1pPr>
              <a:defRPr b="1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当前节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627D2A4F-A11B-A84C-92E4-7F6304E0C1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39763" y="3460755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DB40F2D4-5A65-324D-9515-12892FBEB8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31296" y="2905971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DEB26390-35B5-9742-B6C9-8659C7886E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22829" y="2351187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/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已讲授节</a:t>
            </a:r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078A657-A11B-624E-AD51-B8D739E6CD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39763" y="4852960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C9441D2B-7066-4D45-8894-E9E3B66848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22829" y="5466544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AED25244-126D-D149-A999-94C7C402CC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05895" y="6080128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38CFA8AC-0678-744E-B71B-6484B04FB6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88961" y="6693712"/>
            <a:ext cx="3441980" cy="470429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5286">
                    <a:alpha val="50000"/>
                  </a:srgbClr>
                </a:solidFill>
                <a:latin typeface="Songti SC" panose="02010600040101010101" pitchFamily="2" charset="-122"/>
                <a:ea typeface="Songti SC" panose="02010600040101010101" pitchFamily="2" charset="-122"/>
              </a:defRPr>
            </a:lvl1pPr>
          </a:lstStyle>
          <a:p>
            <a:pPr lvl="0"/>
            <a:r>
              <a:rPr kumimoji="1" lang="zh-CN" altLang="en-US" dirty="0"/>
              <a:t>待讲授节</a:t>
            </a:r>
          </a:p>
        </p:txBody>
      </p:sp>
    </p:spTree>
    <p:extLst>
      <p:ext uri="{BB962C8B-B14F-4D97-AF65-F5344CB8AC3E}">
        <p14:creationId xmlns:p14="http://schemas.microsoft.com/office/powerpoint/2010/main" val="99618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4FA7FAD-EB3A-4848-B69F-DCCE6F8B1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EF43B-4F45-5344-88F4-DD1F12D9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3201FA-ABAB-2342-949B-CEE2C7BE0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7F3AF-B91E-DD4B-AEC4-07E4221C5815}" type="datetimeFigureOut">
              <a:rPr kumimoji="1" lang="zh-CN" altLang="en-US" smtClean="0"/>
              <a:pPr/>
              <a:t>2023/6/12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A753B5-8A8B-5E4F-9E24-61F1A33A1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387F4-E755-364E-98B4-30E0A3650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D486-AB79-5346-9E81-F129A73A99D1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23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5" r:id="rId3"/>
    <p:sldLayoutId id="2147483660" r:id="rId4"/>
    <p:sldLayoutId id="2147483664" r:id="rId5"/>
    <p:sldLayoutId id="2147483662" r:id="rId6"/>
    <p:sldLayoutId id="2147483650" r:id="rId7"/>
    <p:sldLayoutId id="2147483651" r:id="rId8"/>
    <p:sldLayoutId id="2147483663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3EA5DD4-18CB-477A-BE2E-5727CEF657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77317" y="2615334"/>
            <a:ext cx="3451194" cy="8036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复习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49BF14B-8E21-43D4-A96C-FA5AD5EC17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0924" y="3155910"/>
            <a:ext cx="5932436" cy="79332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数字逻辑电路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1253724" y="4982308"/>
            <a:ext cx="8534400" cy="1559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zh-CN" altLang="en-US" sz="240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刘琦</a:t>
            </a:r>
            <a:endParaRPr lang="en-US" altLang="zh-CN" sz="2400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杭州电子科技大学 </a:t>
            </a:r>
            <a:endParaRPr lang="en-US" altLang="zh-CN" sz="2400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电子信息学院（微电子学院）</a:t>
            </a:r>
          </a:p>
        </p:txBody>
      </p:sp>
    </p:spTree>
    <p:extLst>
      <p:ext uri="{BB962C8B-B14F-4D97-AF65-F5344CB8AC3E}">
        <p14:creationId xmlns:p14="http://schemas.microsoft.com/office/powerpoint/2010/main" val="210915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1951334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计数器通用设计模型；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2584767"/>
            <a:ext cx="58535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基于一般模型结构的计数器设计；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3182688"/>
            <a:ext cx="71636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状态转移图；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13" name="圆角矩形 1">
            <a:extLst>
              <a:ext uri="{FF2B5EF4-FFF2-40B4-BE49-F238E27FC236}">
                <a16:creationId xmlns:a16="http://schemas.microsoft.com/office/drawing/2014/main" id="{C745C560-078E-415A-9E2B-51AB9AFABEB7}"/>
              </a:ext>
            </a:extLst>
          </p:cNvPr>
          <p:cNvSpPr/>
          <p:nvPr/>
        </p:nvSpPr>
        <p:spPr>
          <a:xfrm>
            <a:off x="-348344" y="516695"/>
            <a:ext cx="7303058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06A13FC-C82E-47D4-8E8C-A8419855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89" y="602218"/>
            <a:ext cx="67676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时序逻辑电路的自动化设计与分析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FFB5A49-17F8-44C2-BCCD-906E17EB1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3780609"/>
            <a:ext cx="58535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Verilog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语言编写模块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2081105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1951334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ROM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RAM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区别；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2584767"/>
            <a:ext cx="58535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存储器性能指标；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3182688"/>
            <a:ext cx="71636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存储器的扩展方法：位扩展、字扩展；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13" name="圆角矩形 1">
            <a:extLst>
              <a:ext uri="{FF2B5EF4-FFF2-40B4-BE49-F238E27FC236}">
                <a16:creationId xmlns:a16="http://schemas.microsoft.com/office/drawing/2014/main" id="{C745C560-078E-415A-9E2B-51AB9AFABEB7}"/>
              </a:ext>
            </a:extLst>
          </p:cNvPr>
          <p:cNvSpPr/>
          <p:nvPr/>
        </p:nvSpPr>
        <p:spPr>
          <a:xfrm>
            <a:off x="-348344" y="516695"/>
            <a:ext cx="5799576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06A13FC-C82E-47D4-8E8C-A8419855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90" y="602218"/>
            <a:ext cx="52641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半导体存储器及其应用</a:t>
            </a:r>
          </a:p>
        </p:txBody>
      </p:sp>
    </p:spTree>
    <p:extLst>
      <p:ext uri="{BB962C8B-B14F-4D97-AF65-F5344CB8AC3E}">
        <p14:creationId xmlns:p14="http://schemas.microsoft.com/office/powerpoint/2010/main" val="2100269572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1951334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倒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型电阻网络</a:t>
            </a:r>
            <a:r>
              <a:rPr kumimoji="1" lang="en-US" altLang="zh-CN" sz="24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D/A</a:t>
            </a:r>
            <a:r>
              <a:rPr kumimoji="1" lang="zh-CN" altLang="en-US" sz="24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2584767"/>
            <a:ext cx="58535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kumimoji="1" lang="en-US" altLang="zh-CN" sz="24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D/A</a:t>
            </a:r>
            <a:r>
              <a:rPr kumimoji="1" lang="zh-CN" altLang="en-US" sz="24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转换器主要技术指标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3182688"/>
            <a:ext cx="7163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A/D</a:t>
            </a:r>
            <a:r>
              <a:rPr kumimoji="1" lang="zh-CN" altLang="en-US" sz="24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转换器工作原理；</a:t>
            </a:r>
            <a:r>
              <a:rPr kumimoji="1" lang="zh-CN" altLang="en-US" sz="24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13" name="圆角矩形 1">
            <a:extLst>
              <a:ext uri="{FF2B5EF4-FFF2-40B4-BE49-F238E27FC236}">
                <a16:creationId xmlns:a16="http://schemas.microsoft.com/office/drawing/2014/main" id="{C745C560-078E-415A-9E2B-51AB9AFABEB7}"/>
              </a:ext>
            </a:extLst>
          </p:cNvPr>
          <p:cNvSpPr/>
          <p:nvPr/>
        </p:nvSpPr>
        <p:spPr>
          <a:xfrm>
            <a:off x="-348344" y="516695"/>
            <a:ext cx="6784312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06A13FC-C82E-47D4-8E8C-A8419855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89" y="602218"/>
            <a:ext cx="624887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D/A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A/D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转换器及其应用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3758496"/>
            <a:ext cx="7163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A/D</a:t>
            </a:r>
            <a:r>
              <a:rPr kumimoji="1" lang="zh-CN" altLang="en-US" sz="24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转换器主要技术指标；</a:t>
            </a:r>
            <a:r>
              <a:rPr kumimoji="1" lang="zh-CN" altLang="en-US" sz="24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25607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">
            <a:extLst>
              <a:ext uri="{FF2B5EF4-FFF2-40B4-BE49-F238E27FC236}">
                <a16:creationId xmlns:a16="http://schemas.microsoft.com/office/drawing/2014/main" id="{C745C560-078E-415A-9E2B-51AB9AFABEB7}"/>
              </a:ext>
            </a:extLst>
          </p:cNvPr>
          <p:cNvSpPr/>
          <p:nvPr/>
        </p:nvSpPr>
        <p:spPr>
          <a:xfrm>
            <a:off x="-348343" y="516695"/>
            <a:ext cx="2286871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1951334"/>
            <a:ext cx="45962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基本题：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36’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06A13FC-C82E-47D4-8E8C-A8419855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682" y="602218"/>
            <a:ext cx="22454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题型</a:t>
            </a:r>
            <a:r>
              <a:rPr lang="zh-CN" altLang="en-US" sz="2800" kern="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5" y="2584767"/>
            <a:ext cx="523813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分析题：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题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32’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3200444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设计题：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 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32’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3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4677551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考试时间：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2023-06-21(13:45-15:45)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5136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">
            <a:extLst>
              <a:ext uri="{FF2B5EF4-FFF2-40B4-BE49-F238E27FC236}">
                <a16:creationId xmlns:a16="http://schemas.microsoft.com/office/drawing/2014/main" id="{C745C560-078E-415A-9E2B-51AB9AFABEB7}"/>
              </a:ext>
            </a:extLst>
          </p:cNvPr>
          <p:cNvSpPr/>
          <p:nvPr/>
        </p:nvSpPr>
        <p:spPr>
          <a:xfrm>
            <a:off x="-348343" y="516695"/>
            <a:ext cx="2323448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06A13FC-C82E-47D4-8E8C-A8419855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91" y="602218"/>
            <a:ext cx="17880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成绩组成</a:t>
            </a:r>
            <a:r>
              <a:rPr lang="zh-CN" altLang="en-US" sz="2800" kern="0" dirty="0">
                <a:solidFill>
                  <a:srgbClr val="000000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5D1C7F53-6D6B-4488-B66B-B91AD2C8D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91" y="1765355"/>
            <a:ext cx="11953461" cy="443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课程总成绩 </a:t>
            </a:r>
            <a:r>
              <a:rPr kumimoji="1"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MOOC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r>
              <a:rPr kumimoji="1"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(20%)+ 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课堂表现及作业成绩</a:t>
            </a:r>
            <a:r>
              <a:rPr kumimoji="1"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(20%)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1"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期末考试成绩</a:t>
            </a:r>
            <a:r>
              <a:rPr kumimoji="1"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(60%)</a:t>
            </a:r>
          </a:p>
          <a:p>
            <a:pPr marL="342900" lvl="0" indent="-3429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1"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kumimoji="1"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 ：单元测验</a:t>
            </a:r>
            <a:r>
              <a:rPr kumimoji="1"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(30%)+</a:t>
            </a:r>
            <a:r>
              <a:rPr kumimoji="1"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</a:t>
            </a:r>
            <a:r>
              <a:rPr kumimoji="1"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(10%,</a:t>
            </a:r>
            <a:r>
              <a:rPr kumimoji="1"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有效回复</a:t>
            </a:r>
            <a:r>
              <a:rPr kumimoji="1"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条以上满分</a:t>
            </a:r>
            <a:r>
              <a:rPr kumimoji="1"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+</a:t>
            </a:r>
            <a:r>
              <a:rPr kumimoji="1"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线上期中考试</a:t>
            </a:r>
            <a:r>
              <a:rPr kumimoji="1"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(30%)+</a:t>
            </a:r>
            <a:r>
              <a:rPr kumimoji="1"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线上期末考试</a:t>
            </a:r>
            <a:r>
              <a:rPr kumimoji="1" lang="en-US" altLang="zh-CN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(30%)</a:t>
            </a:r>
          </a:p>
          <a:p>
            <a:pPr marL="342900" lvl="0" indent="-3429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课堂表现及作业成绩：课堂测验、课后作业、大作业等</a:t>
            </a:r>
            <a:endParaRPr kumimoji="1" lang="en-US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/>
            </a:pPr>
            <a:r>
              <a:rPr kumimoji="1"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期末考试成绩：线下考试卷面成绩</a:t>
            </a:r>
            <a:endParaRPr kumimoji="1" lang="en-US" altLang="zh-CN" sz="24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说明：每次单元测验有三次答题机会取最高分；</a:t>
            </a:r>
            <a:endParaRPr kumimoji="1" lang="en-US" altLang="zh-CN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讨论的有效回复</a:t>
            </a:r>
            <a:r>
              <a:rPr kumimoji="1"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1"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条以上为满分；</a:t>
            </a:r>
            <a:endParaRPr kumimoji="1" lang="en-US" altLang="zh-CN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kumimoji="1"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线上考试分为期中和期末，各只有一次答题机会。</a:t>
            </a:r>
            <a:endParaRPr kumimoji="1" lang="en-US" altLang="zh-CN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1600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">
            <a:extLst>
              <a:ext uri="{FF2B5EF4-FFF2-40B4-BE49-F238E27FC236}">
                <a16:creationId xmlns:a16="http://schemas.microsoft.com/office/drawing/2014/main" id="{C745C560-078E-415A-9E2B-51AB9AFABEB7}"/>
              </a:ext>
            </a:extLst>
          </p:cNvPr>
          <p:cNvSpPr/>
          <p:nvPr/>
        </p:nvSpPr>
        <p:spPr>
          <a:xfrm>
            <a:off x="-348343" y="516695"/>
            <a:ext cx="2286871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06A13FC-C82E-47D4-8E8C-A8419855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90" y="602218"/>
            <a:ext cx="45155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待办事项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9403" y="1294957"/>
            <a:ext cx="10273193" cy="524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MOOC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kumimoji="1" lang="en-US" altLang="zh-CN" sz="26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7-10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讲测验（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2023/06/20 23:30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截止）</a:t>
            </a:r>
            <a:endParaRPr kumimoji="1" lang="en-US" altLang="zh-CN" sz="26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期末考试（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2023/06/18 23:30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截止）</a:t>
            </a:r>
            <a:endParaRPr kumimoji="1" lang="en-US" altLang="zh-CN" sz="26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有效回复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条（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2023/06/20 23:30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截止）</a:t>
            </a:r>
            <a:endParaRPr kumimoji="1" lang="en-US" altLang="zh-CN" sz="26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endParaRPr kumimoji="1" lang="en-US" altLang="zh-CN" sz="2600" b="1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0052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线下作业（学习通）：</a:t>
            </a:r>
            <a:endParaRPr kumimoji="1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00528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kern="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kumimoji="1" lang="zh-CN" altLang="en-US" sz="2600" b="1" kern="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第九</a:t>
            </a:r>
            <a:r>
              <a:rPr kumimoji="1" lang="en-US" altLang="zh-CN" sz="2600" b="1" kern="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/</a:t>
            </a:r>
            <a:r>
              <a:rPr kumimoji="1" lang="zh-CN" altLang="en-US" sz="2600" b="1" kern="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十章作业（</a:t>
            </a:r>
            <a:r>
              <a:rPr kumimoji="1" lang="en-US" altLang="zh-CN" sz="2600" b="1" kern="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2023-06-20 13:20 </a:t>
            </a:r>
            <a:r>
              <a:rPr kumimoji="1" lang="zh-CN" altLang="en-US" sz="2600" b="1" kern="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截止）</a:t>
            </a:r>
            <a:endParaRPr kumimoji="1" lang="en-US" altLang="zh-CN" sz="2600" b="1" kern="0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kern="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kumimoji="1" lang="zh-CN" altLang="en-US" sz="2600" b="1" kern="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补交作业</a:t>
            </a:r>
            <a:r>
              <a:rPr kumimoji="1" lang="en-US" altLang="zh-CN" sz="2600" b="1" kern="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1/2</a:t>
            </a:r>
            <a:r>
              <a:rPr kumimoji="1" lang="zh-CN" altLang="en-US" sz="2600" b="1" kern="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（</a:t>
            </a:r>
            <a:r>
              <a:rPr kumimoji="1" lang="en-US" altLang="zh-CN" sz="2600" b="1" kern="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2023-06-22 10:00 </a:t>
            </a:r>
            <a:r>
              <a:rPr kumimoji="1" lang="zh-CN" altLang="en-US" sz="2600" b="1" kern="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截止）</a:t>
            </a:r>
            <a:endParaRPr kumimoji="1" lang="en-US" altLang="zh-CN" sz="2600" b="1" kern="0" dirty="0">
              <a:solidFill>
                <a:srgbClr val="00528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00528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kumimoji="1" lang="zh-CN" altLang="en-US" sz="2600" b="1" kern="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大作业（</a:t>
            </a:r>
            <a:r>
              <a:rPr kumimoji="1" lang="en-US" altLang="zh-CN" sz="2600" b="1" kern="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2023-06-20 16:18 </a:t>
            </a:r>
            <a:r>
              <a:rPr kumimoji="1" lang="zh-CN" altLang="en-US" sz="2600" b="1" kern="0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截止）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5321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1951334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1. 2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进制，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进制，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进制及相互转换；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2584767"/>
            <a:ext cx="45962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原码、反码、补码；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3200444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格雷码、奇偶校验码；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13" name="圆角矩形 1">
            <a:extLst>
              <a:ext uri="{FF2B5EF4-FFF2-40B4-BE49-F238E27FC236}">
                <a16:creationId xmlns:a16="http://schemas.microsoft.com/office/drawing/2014/main" id="{C745C560-078E-415A-9E2B-51AB9AFABEB7}"/>
              </a:ext>
            </a:extLst>
          </p:cNvPr>
          <p:cNvSpPr/>
          <p:nvPr/>
        </p:nvSpPr>
        <p:spPr>
          <a:xfrm>
            <a:off x="-348343" y="516695"/>
            <a:ext cx="5181600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06A13FC-C82E-47D4-8E8C-A8419855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90" y="602218"/>
            <a:ext cx="45155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数字与编码 </a:t>
            </a:r>
          </a:p>
        </p:txBody>
      </p:sp>
    </p:spTree>
    <p:extLst>
      <p:ext uri="{BB962C8B-B14F-4D97-AF65-F5344CB8AC3E}">
        <p14:creationId xmlns:p14="http://schemas.microsoft.com/office/powerpoint/2010/main" val="2000366236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1951334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逻辑代数的基本运算；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2584767"/>
            <a:ext cx="48248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逻辑代数的运算规则；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3200444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逻辑函数的标准形式；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13" name="圆角矩形 1">
            <a:extLst>
              <a:ext uri="{FF2B5EF4-FFF2-40B4-BE49-F238E27FC236}">
                <a16:creationId xmlns:a16="http://schemas.microsoft.com/office/drawing/2014/main" id="{C745C560-078E-415A-9E2B-51AB9AFABEB7}"/>
              </a:ext>
            </a:extLst>
          </p:cNvPr>
          <p:cNvSpPr/>
          <p:nvPr/>
        </p:nvSpPr>
        <p:spPr>
          <a:xfrm>
            <a:off x="-348343" y="516695"/>
            <a:ext cx="5181600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06A13FC-C82E-47D4-8E8C-A8419855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90" y="602218"/>
            <a:ext cx="45155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逻辑代数基础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3816121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代数化简；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4484983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卡诺图化简；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950065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1951334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CMOS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逻辑门；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2584767"/>
            <a:ext cx="45962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OC/OD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门、三态门；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3200444"/>
            <a:ext cx="71636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门电路的输入阻抗、传输延迟、噪声容限；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13" name="圆角矩形 1">
            <a:extLst>
              <a:ext uri="{FF2B5EF4-FFF2-40B4-BE49-F238E27FC236}">
                <a16:creationId xmlns:a16="http://schemas.microsoft.com/office/drawing/2014/main" id="{C745C560-078E-415A-9E2B-51AB9AFABEB7}"/>
              </a:ext>
            </a:extLst>
          </p:cNvPr>
          <p:cNvSpPr/>
          <p:nvPr/>
        </p:nvSpPr>
        <p:spPr>
          <a:xfrm>
            <a:off x="-348343" y="516695"/>
            <a:ext cx="5181600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06A13FC-C82E-47D4-8E8C-A8419855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90" y="602218"/>
            <a:ext cx="45155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逻辑门电路 </a:t>
            </a:r>
          </a:p>
        </p:txBody>
      </p:sp>
    </p:spTree>
    <p:extLst>
      <p:ext uri="{BB962C8B-B14F-4D97-AF65-F5344CB8AC3E}">
        <p14:creationId xmlns:p14="http://schemas.microsoft.com/office/powerpoint/2010/main" val="398328219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1951334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组合逻辑电路的手工分析与设计；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2584767"/>
            <a:ext cx="48248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优先编码器；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3200444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译码器、数据选择器；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13" name="圆角矩形 1">
            <a:extLst>
              <a:ext uri="{FF2B5EF4-FFF2-40B4-BE49-F238E27FC236}">
                <a16:creationId xmlns:a16="http://schemas.microsoft.com/office/drawing/2014/main" id="{C745C560-078E-415A-9E2B-51AB9AFABEB7}"/>
              </a:ext>
            </a:extLst>
          </p:cNvPr>
          <p:cNvSpPr/>
          <p:nvPr/>
        </p:nvSpPr>
        <p:spPr>
          <a:xfrm>
            <a:off x="-348343" y="516695"/>
            <a:ext cx="6327112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06A13FC-C82E-47D4-8E8C-A8419855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90" y="602218"/>
            <a:ext cx="60730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组合逻辑电路的分析与设计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3816121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加法器、数值比较器；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4484983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组合电路的竞争、冒险；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638194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1951334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RS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2584767"/>
            <a:ext cx="45962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kumimoji="1" lang="en-US" altLang="zh-CN" sz="2600" b="1" dirty="0" err="1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D_Latch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3200444"/>
            <a:ext cx="71636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边沿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DFF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JKFF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13" name="圆角矩形 1">
            <a:extLst>
              <a:ext uri="{FF2B5EF4-FFF2-40B4-BE49-F238E27FC236}">
                <a16:creationId xmlns:a16="http://schemas.microsoft.com/office/drawing/2014/main" id="{C745C560-078E-415A-9E2B-51AB9AFABEB7}"/>
              </a:ext>
            </a:extLst>
          </p:cNvPr>
          <p:cNvSpPr/>
          <p:nvPr/>
        </p:nvSpPr>
        <p:spPr>
          <a:xfrm>
            <a:off x="-348344" y="516695"/>
            <a:ext cx="5940251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06A13FC-C82E-47D4-8E8C-A8419855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90" y="602218"/>
            <a:ext cx="52817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触发器及含触发器的</a:t>
            </a:r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PLD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3816121"/>
            <a:ext cx="71636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触发器间的转换；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482774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1951334"/>
            <a:ext cx="646905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时序电路的手工分析与设计；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2584767"/>
            <a:ext cx="45962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计数器；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3200444"/>
            <a:ext cx="71636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移位寄存器；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  <p:sp>
        <p:nvSpPr>
          <p:cNvPr id="13" name="圆角矩形 1">
            <a:extLst>
              <a:ext uri="{FF2B5EF4-FFF2-40B4-BE49-F238E27FC236}">
                <a16:creationId xmlns:a16="http://schemas.microsoft.com/office/drawing/2014/main" id="{C745C560-078E-415A-9E2B-51AB9AFABEB7}"/>
              </a:ext>
            </a:extLst>
          </p:cNvPr>
          <p:cNvSpPr/>
          <p:nvPr/>
        </p:nvSpPr>
        <p:spPr>
          <a:xfrm>
            <a:off x="-348344" y="516695"/>
            <a:ext cx="6247982" cy="694266"/>
          </a:xfrm>
          <a:prstGeom prst="roundRect">
            <a:avLst>
              <a:gd name="adj" fmla="val 50000"/>
            </a:avLst>
          </a:prstGeom>
          <a:solidFill>
            <a:srgbClr val="86DE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406A13FC-C82E-47D4-8E8C-A84198557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090" y="602218"/>
            <a:ext cx="57125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1" lang="zh-CN" altLang="en-US" sz="28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时序逻辑电路的分析与设计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61117904-CA2B-44B1-8166-FC9D0A119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396" y="3816121"/>
            <a:ext cx="71636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2600" b="1" dirty="0">
                <a:solidFill>
                  <a:srgbClr val="00528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任意模计数器设计；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3487719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演示文稿3" id="{983A182B-1C22-5147-93EB-892ABC2FC650}" vid="{7B1A88F5-4F65-5B45-8193-A3DA4C3E529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637043120006717608</Template>
  <TotalTime>1259</TotalTime>
  <Words>592</Words>
  <Application>Microsoft Office PowerPoint</Application>
  <PresentationFormat>宽屏</PresentationFormat>
  <Paragraphs>73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Songti SC</vt:lpstr>
      <vt:lpstr>Songti SC Black</vt:lpstr>
      <vt:lpstr>等线</vt:lpstr>
      <vt:lpstr>等线 Light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Lingyun Han;张帅</dc:creator>
  <cp:lastModifiedBy>刘琦</cp:lastModifiedBy>
  <cp:revision>145</cp:revision>
  <dcterms:created xsi:type="dcterms:W3CDTF">2019-09-16T14:38:03Z</dcterms:created>
  <dcterms:modified xsi:type="dcterms:W3CDTF">2023-06-12T06:13:08Z</dcterms:modified>
</cp:coreProperties>
</file>