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5"/>
  </p:notesMasterIdLst>
  <p:sldIdLst>
    <p:sldId id="622" r:id="rId2"/>
    <p:sldId id="623" r:id="rId3"/>
    <p:sldId id="624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32" r:id="rId12"/>
    <p:sldId id="633" r:id="rId13"/>
    <p:sldId id="634" r:id="rId14"/>
    <p:sldId id="635" r:id="rId15"/>
    <p:sldId id="636" r:id="rId16"/>
    <p:sldId id="637" r:id="rId17"/>
    <p:sldId id="638" r:id="rId18"/>
    <p:sldId id="639" r:id="rId19"/>
    <p:sldId id="640" r:id="rId20"/>
    <p:sldId id="641" r:id="rId21"/>
    <p:sldId id="642" r:id="rId22"/>
    <p:sldId id="643" r:id="rId23"/>
    <p:sldId id="644" r:id="rId24"/>
    <p:sldId id="645" r:id="rId25"/>
    <p:sldId id="646" r:id="rId26"/>
    <p:sldId id="647" r:id="rId27"/>
    <p:sldId id="648" r:id="rId28"/>
    <p:sldId id="649" r:id="rId29"/>
    <p:sldId id="650" r:id="rId30"/>
    <p:sldId id="651" r:id="rId31"/>
    <p:sldId id="652" r:id="rId32"/>
    <p:sldId id="654" r:id="rId33"/>
    <p:sldId id="609" r:id="rId3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0066FF"/>
    <a:srgbClr val="FFFFCC"/>
    <a:srgbClr val="0099FF"/>
    <a:srgbClr val="CCECFF"/>
    <a:srgbClr val="FF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8" autoAdjust="0"/>
    <p:restoredTop sz="88583" autoAdjust="0"/>
  </p:normalViewPr>
  <p:slideViewPr>
    <p:cSldViewPr>
      <p:cViewPr varScale="1">
        <p:scale>
          <a:sx n="98" d="100"/>
          <a:sy n="98" d="100"/>
        </p:scale>
        <p:origin x="1296" y="48"/>
      </p:cViewPr>
      <p:guideLst>
        <p:guide orient="horz" pos="247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6E45DE-97BE-4829-AD51-4BFB44A788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9B7B8A-FDF4-4FE3-BF1F-113BE2F62B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9F71D5B-ED67-4916-B03D-410E8BE26F00}" type="datetimeFigureOut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943CD0A-861F-482A-9737-040821F3F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A2B46C9-EE7E-4C3D-87C8-BC51970BE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57C9D-581E-4221-861F-5718343BBC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79C290-3777-4632-AE93-BD8571ECC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B38557-52B0-4ACD-89C3-6BC0E2E492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36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91BDE42-4B00-4741-A301-44ECDF3BC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5B1BE9A-588F-4202-8A4D-F69E58DC3B5A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C2A98DD-B307-4E80-850E-3FE32B8CEA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06E76698-4CCF-4285-8090-6CC2B2EE4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CDC0B8F-AB93-4249-9094-9A317999E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8708ADED-C49D-4C77-B968-32E41692AD3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506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4D07A03-274A-4B9D-8D63-62D58E8A4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2B4114C-F361-43BB-8AD8-B1231FE04F5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92607B7-1CD6-454B-9ACA-1736514B5B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C798664-FB90-4B0E-85A8-2E509410C5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EB2C231-D04E-448E-BC70-E6155812C8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54C7A086-0DBD-4956-AD95-8395894114E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590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ABA00E9-E323-4113-A498-7E60DF58A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C588AE33-3CA1-47AE-A80C-B8EAC501595E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074CD69-07E0-435A-8933-8889BE72B2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375951C4-55B0-44A3-88A0-C795983BA2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5341D76-9810-480C-9017-8C84CA9056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0CF89940-C6BE-4044-91EC-41AFA40660D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35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B52BCFE-0850-4F3D-806D-3C381630E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D99DEDD-A780-42CE-99F9-9CAF66F5C30F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7B6E2F6-1E09-4C93-8531-1E0B3A7269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D2148F9-CB27-4818-A8FD-5762638FCB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C89ACCA-D342-445D-A0D4-A212D51D00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3C7793CA-983F-4BE3-B88F-E4F8F09906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368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B633A62-6688-4A2D-881F-60F95E319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B721336-B1C4-41C5-B683-6E0F5B7395AB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0D9B5B3-47F0-49D3-B151-6C8005C224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9FF8764-A07C-4883-A204-8185879FCB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2803620-3A1F-4304-B103-8363574D32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84674380-9B48-42F6-9D75-0A570630F3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958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D236E00-D5FD-4257-BBB7-C80189008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C70EEF0-F13A-46AA-B08A-A3434F8055A3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8BAA405-5266-4EC8-9987-414A306E91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C68D9CB0-A5EB-4355-9196-B93B4D31B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1442669-6D4A-45C2-BB0E-E85F040B7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A235BD77-1C5C-47B1-8ECD-C1001DDB0DB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732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8AF9B8DC-621A-49F1-AF8F-0E9D3F3A3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46426AA-BECA-4921-978A-071A7A465B56}" type="slidenum">
              <a:rPr lang="en-US" altLang="zh-CN" sz="1300" smtClean="0">
                <a:latin typeface="Arial" panose="020B0604020202020204" pitchFamily="34" charset="0"/>
              </a:rPr>
              <a:pPr/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3E97FBF-48DD-4970-B510-2B2C26BA2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8B1B16C-0BB6-463D-88A1-2DD632752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是在当年“计算机”成为 “时代宠儿”时出现课程，主要目的是让学生了解并掌握计算机工作原理、计算机程序编程以及计算机接口技术。如今时过境迁。</a:t>
            </a:r>
            <a:endParaRPr lang="en-US" altLang="zh-CN"/>
          </a:p>
          <a:p>
            <a:pPr eaLnBrk="1" hangingPunct="1"/>
            <a:r>
              <a:rPr lang="zh-CN" altLang="en-US"/>
              <a:t>何况我国就从来没有真正的</a:t>
            </a:r>
            <a:r>
              <a:rPr lang="en-US" altLang="zh-CN"/>
              <a:t>8086CPU</a:t>
            </a:r>
            <a:r>
              <a:rPr lang="zh-CN" altLang="en-US"/>
              <a:t>，只有</a:t>
            </a:r>
            <a:r>
              <a:rPr lang="en-US" altLang="zh-CN"/>
              <a:t>8088</a:t>
            </a:r>
            <a:r>
              <a:rPr lang="zh-CN" altLang="en-US"/>
              <a:t>代替品，现有实验系统也是</a:t>
            </a:r>
            <a:r>
              <a:rPr lang="en-US" altLang="zh-CN"/>
              <a:t>8088</a:t>
            </a:r>
            <a:r>
              <a:rPr lang="zh-CN" altLang="en-US"/>
              <a:t>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124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6953923-95E4-43CD-8734-EB6F3AD78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8D26B87-83F3-4525-8C6F-5DEA573C4F98}" type="slidenum">
              <a:rPr lang="en-US" altLang="zh-CN" sz="1300" smtClean="0">
                <a:latin typeface="Arial" panose="020B0604020202020204" pitchFamily="34" charset="0"/>
              </a:rPr>
              <a:pPr/>
              <a:t>16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AF94B5AD-5BFB-4EE9-89E1-20CC45568A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A5055572-0DE9-4833-A9F1-7FF18AC56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564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297EFF4F-42CD-43A5-B0CD-0BC5D9F2D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9FD0951-7A08-4F3E-B119-92F88B14AB1A}" type="slidenum">
              <a:rPr lang="en-US" altLang="zh-CN" sz="1300" smtClean="0">
                <a:latin typeface="Arial" panose="020B0604020202020204" pitchFamily="34" charset="0"/>
              </a:rPr>
              <a:pPr/>
              <a:t>17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E16D44D0-FDFD-4406-8543-63A23269C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4172D3C-15CD-4DFA-91DA-4FD3C3FEE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4769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B78F0C6-59DB-42BB-9487-241EABA7A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728365D-9AD1-41B9-9E3C-AD6F73CBD999}" type="slidenum">
              <a:rPr lang="en-US" altLang="zh-CN" sz="1300" smtClean="0">
                <a:latin typeface="Arial" panose="020B0604020202020204" pitchFamily="34" charset="0"/>
              </a:rPr>
              <a:pPr/>
              <a:t>18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D7D7E50-EEA1-4C16-AE59-CB4555FC2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2E3C1FC-3A08-43F4-A575-68B51EAC7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047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F0E40BD-43C9-4BA3-9C26-9A1EE81E2D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1A39EE4E-8157-4D2D-93A2-A147F8CA9282}" type="slidenum">
              <a:rPr lang="en-US" altLang="zh-CN" sz="1300" smtClean="0">
                <a:latin typeface="Arial" panose="020B0604020202020204" pitchFamily="34" charset="0"/>
              </a:rPr>
              <a:pPr/>
              <a:t>19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D706C8F-E6A7-4743-9F34-BB815FAD2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43ED4F9-14BB-4705-983B-4D0E5912B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934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9CC42E73-A0D2-466C-9837-A35A07766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0A4AA4E-9308-4022-AD2E-425F045D8725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01CB5C3-FED4-4DC6-B5A5-D892007CD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DB2E9DB-4366-459F-A6A4-07608A871E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问题：与下一张相比，可以看出</a:t>
            </a:r>
            <a:r>
              <a:rPr lang="en-US" altLang="zh-CN" dirty="0"/>
              <a:t>CPU</a:t>
            </a:r>
            <a:r>
              <a:rPr lang="zh-CN" altLang="en-US" dirty="0"/>
              <a:t>包括了什么？</a:t>
            </a:r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59DCB4E-5BE4-4321-A667-15914CBF45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91E3B30F-B46C-4A6D-9EDD-D75536A702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211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311F30B8-BC95-489D-946C-FF3312FF9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7ED56AE-0BF7-46CE-8218-D01310723B72}" type="slidenum">
              <a:rPr lang="en-US" altLang="zh-CN" sz="1300" smtClean="0">
                <a:latin typeface="Arial" panose="020B0604020202020204" pitchFamily="34" charset="0"/>
              </a:rPr>
              <a:pPr/>
              <a:t>20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C4DC66F4-4CFE-4A91-8B15-E1B677F64E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331A7013-F919-4D4C-8F05-B42D2B298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01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D44C458-C57B-4D6C-8943-8A5AF1719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6B586A7-FEF4-4B43-A400-2EF7EF61E725}" type="slidenum">
              <a:rPr lang="en-US" altLang="zh-CN" sz="1300" smtClean="0">
                <a:latin typeface="Arial" panose="020B0604020202020204" pitchFamily="34" charset="0"/>
              </a:rPr>
              <a:pPr/>
              <a:t>21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6B42178-970F-4C83-A8F2-097673C59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D9F4E3F-754A-4915-87B3-113A39D24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628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9F9A2BF-F905-4FA3-B901-A3B3F28AF0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B208C57-6D6F-452C-81BF-B23828672396}" type="slidenum">
              <a:rPr lang="en-US" altLang="zh-CN" sz="1300" smtClean="0">
                <a:latin typeface="Arial" panose="020B0604020202020204" pitchFamily="34" charset="0"/>
              </a:rPr>
              <a:pPr/>
              <a:t>22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C4F9F55-211C-4AFF-814E-60C8EA10A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BDD2C0C-189E-4F20-86F2-3967B7332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278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13A6DD8-ACD6-4984-B22B-F0B6EB9CD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6A3626-21AB-4C36-9694-10E697BA61D9}" type="slidenum">
              <a:rPr lang="en-US" altLang="zh-CN" sz="1300" smtClean="0">
                <a:latin typeface="Arial" panose="020B0604020202020204" pitchFamily="34" charset="0"/>
              </a:rPr>
              <a:pPr/>
              <a:t>23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39F01A1-33F1-4FB6-8810-985AE1816D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9A5DFD8-199D-4744-A048-6CD39EE2F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700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085BC5C-5A4E-4139-9B2E-FB656FB6AF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A5FF5DC-6E95-463F-BA95-6319E3469ADA}" type="slidenum">
              <a:rPr lang="en-US" altLang="zh-CN" sz="1300" smtClean="0">
                <a:latin typeface="Arial" panose="020B0604020202020204" pitchFamily="34" charset="0"/>
              </a:rPr>
              <a:pPr/>
              <a:t>24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6B219DF-F0EF-436D-A346-651213A42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B33B689-2B65-4915-8412-D89EC25D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59020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5AF0D7D2-E0A1-4ECD-8396-637903F56C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B4E9B8E-061B-4398-B627-555FB87B4AAC}" type="slidenum">
              <a:rPr lang="en-US" altLang="zh-CN" sz="1300" smtClean="0">
                <a:latin typeface="Arial" panose="020B0604020202020204" pitchFamily="34" charset="0"/>
              </a:rPr>
              <a:pPr/>
              <a:t>25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35534F1-CE42-451E-B9A2-7FBE4F9BD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65D4D415-F3AA-46FE-8F49-4690F1281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657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CF2026F6-E7BC-4825-B060-7491986B8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A65F815C-E602-4945-BB48-855CE04D53BD}" type="slidenum">
              <a:rPr lang="en-US" altLang="zh-CN" sz="1300" smtClean="0">
                <a:latin typeface="Arial" panose="020B0604020202020204" pitchFamily="34" charset="0"/>
              </a:rPr>
              <a:pPr/>
              <a:t>26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50E80EE0-5D56-4BE6-BADE-8546CAD99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F61AE66B-0D27-41CD-8F7B-BA751B7F8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4593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AA2700C6-279A-4156-9E80-F242AF25E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8E98B771-5A37-40D6-BCC5-3995C17BDD4C}" type="slidenum">
              <a:rPr lang="en-US" altLang="zh-CN" sz="1300" smtClean="0">
                <a:latin typeface="Arial" panose="020B0604020202020204" pitchFamily="34" charset="0"/>
              </a:rPr>
              <a:pPr/>
              <a:t>27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1BAEB5D-29FD-4990-8A14-42AB34BAE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16585A7-5F53-48B6-A038-7A5B6DD46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270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233194C-C114-4D50-8E5B-C12E69FA5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5ADE7379-56EF-44CC-923D-F8F1680312D5}" type="slidenum">
              <a:rPr lang="en-US" altLang="zh-CN" sz="1300" smtClean="0">
                <a:latin typeface="Arial" panose="020B0604020202020204" pitchFamily="34" charset="0"/>
              </a:rPr>
              <a:pPr/>
              <a:t>28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4BC580F-8159-4D74-BEFF-6AA8EE155C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4FAB402-C775-468C-98BF-476C654A9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743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97B63A5-4AD2-44B9-BBFD-EFFBDF6D71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2D4E22A-FAC9-4513-A39B-B058DFBCB01C}" type="slidenum">
              <a:rPr lang="en-US" altLang="zh-CN" sz="1300" smtClean="0">
                <a:latin typeface="Arial" panose="020B0604020202020204" pitchFamily="34" charset="0"/>
              </a:rPr>
              <a:pPr/>
              <a:t>29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D3C63AF-CE11-4649-9737-56245EDF8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0D0F5A77-0AF3-4D22-BDDA-0D566C3A6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50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8747B9F-A761-48D1-AC8B-4620A82D3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24B7B0F-9EEC-4625-8693-05640C6639C6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F0D0EF7-7CE6-4956-84A4-8AEB1A23A9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76A1378-9A97-4778-9C0D-2DC4B3615C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77EBCA4-094C-4EF1-B0AF-AD7E338E85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8B682A00-45B1-4AA5-85DA-79C78F82878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475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54935E3-7DC5-48E5-863D-D77C9DE90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CA8053D-3320-4FD1-8C7F-3D0FEFC5334E}" type="slidenum">
              <a:rPr lang="en-US" altLang="zh-CN" sz="1300" smtClean="0">
                <a:latin typeface="Arial" panose="020B0604020202020204" pitchFamily="34" charset="0"/>
              </a:rPr>
              <a:pPr/>
              <a:t>30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AE0D0A4-EC8D-465C-B9AB-9EA50FAC0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E3B8E475-5DFB-414E-8FC3-AA87D6EC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859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511C6457-5A20-4372-B43D-77058B98B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6FC0562-8A57-4637-812E-8918C8EB718D}" type="slidenum">
              <a:rPr lang="en-US" altLang="zh-CN" sz="1300" smtClean="0">
                <a:latin typeface="Arial" panose="020B0604020202020204" pitchFamily="34" charset="0"/>
              </a:rPr>
              <a:pPr/>
              <a:t>31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379C5D6E-F8A6-4B9C-BAC9-069AC97BB6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C76637A-B888-482E-A141-2F214404E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306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F411A0B-3805-47EC-BA4E-49EC0AE85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46AE12C-6FB8-409D-BAC3-EED35AD4E1FD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7F0F2EF-E777-4F20-961F-895682990A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FE8E65F-B83C-48A9-B12D-B613AB8959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379302A-775F-4477-9FB7-DEEE6EE6CE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250FF82E-5D6F-49B7-A3F9-E8D484E385F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39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9A1B344-7007-4BC0-B709-CA63B4A0A2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C9EAD8E-8038-4B43-8BAE-F48F0794B336}" type="slidenum">
              <a:rPr lang="en-US" altLang="zh-CN" sz="1300" smtClean="0">
                <a:latin typeface="Arial" panose="020B0604020202020204" pitchFamily="34" charset="0"/>
              </a:rPr>
              <a:pPr/>
              <a:t>5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F3E0F5F-0F71-4A92-8E51-B6DB4B4DE9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5DCA547-B381-438B-9863-AEE03A8FB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/>
              <a:t>这里的三根线是什么线？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9246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3A842CC-BFFA-435C-A2A0-396D53B73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4118C7C3-8EDB-41D3-8329-C77D950F0EDB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759909F-E07E-4BA8-A351-43AF9FBD62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1931D73-3933-4C99-A81A-DCDFDB900F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、操作系统；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、语言程序，如汇编程序、编译程序、解释程序；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、各种服务性程序，如诊断程序、排错程序、练习程序等；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、数据库管理系统；</a:t>
            </a:r>
            <a:endParaRPr lang="zh-CN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1ABF8FB-CC45-4F00-9DFA-A86ACC28A5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447FBDAB-65C3-4B65-A32B-678A5CF758A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7861E7D-BEFA-4439-8E49-467B1B6DE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24C0947-E214-4F47-87EA-7F8781BA5F6E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DD5E2B31-8BEB-4386-A221-B860ABBF63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E9AB7C9-34EB-459F-B481-19758058F5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53B1D7B-B29B-4DBE-9633-DE4535A8A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469CD5F9-72B2-4C4A-82C6-CF1EA0E74F1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46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E73140C-FEB2-4104-ACA4-CB4B7A7F4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9DD1B83-9561-42CF-9982-5C0F530F72EA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4FFF696-C9B5-4628-8DBA-E52FC408D0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D711A9-EE98-444D-8851-FEDB8675AF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D2C36F9-28E7-40FF-A198-FD2C4A776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427DE4AF-3D92-47A6-A7AC-51A71A412E8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3669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B091D0B-BD68-4C51-BCCC-1588A7869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71" tIns="47786" rIns="95571" bIns="47786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E3DDFD84-7348-4138-B776-0DAD50F1FFB4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410CA32-A4D9-4212-94AB-817641B8C5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92C2169-B55F-4C66-96EF-5861524F32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1F4E0BE-0D00-4ADD-875C-F0D09A1DCA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自动化学院</a:t>
            </a:r>
            <a:endParaRPr lang="en-US" altLang="zh-CN"/>
          </a:p>
        </p:txBody>
      </p:sp>
      <p:sp>
        <p:nvSpPr>
          <p:cNvPr id="3" name="页眉占位符 2">
            <a:extLst>
              <a:ext uri="{FF2B5EF4-FFF2-40B4-BE49-F238E27FC236}">
                <a16:creationId xmlns:a16="http://schemas.microsoft.com/office/drawing/2014/main" id="{98D724F5-961C-46BB-9A7C-4C5F426A4FD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2017</a:t>
            </a:r>
            <a:r>
              <a:rPr lang="zh-CN" altLang="en-US"/>
              <a:t>级</a:t>
            </a:r>
            <a:r>
              <a:rPr lang="en-US" altLang="zh-CN"/>
              <a:t>《</a:t>
            </a:r>
            <a:r>
              <a:rPr lang="zh-CN" altLang="en-US"/>
              <a:t>微机原理与接口技术</a:t>
            </a:r>
            <a:r>
              <a:rPr lang="en-US" altLang="zh-CN"/>
              <a:t>》</a:t>
            </a:r>
            <a:r>
              <a:rPr lang="zh-CN" altLang="en-US"/>
              <a:t>讲义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6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512EFB9A-E340-4166-B9D0-EE3B24120F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476250"/>
            <a:ext cx="126047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8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>
            <a:extLst>
              <a:ext uri="{FF2B5EF4-FFF2-40B4-BE49-F238E27FC236}">
                <a16:creationId xmlns:a16="http://schemas.microsoft.com/office/drawing/2014/main" id="{F1BBE739-552E-434D-BFAD-C07F9D0F393D}"/>
              </a:ext>
            </a:extLst>
          </p:cNvPr>
          <p:cNvSpPr txBox="1"/>
          <p:nvPr userDrawn="1"/>
        </p:nvSpPr>
        <p:spPr>
          <a:xfrm>
            <a:off x="7380312" y="104042"/>
            <a:ext cx="1649506" cy="369332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ea typeface="黑体" pitchFamily="49" charset="-122"/>
                <a:cs typeface="Arial"/>
              </a:rPr>
              <a:t>§1  </a:t>
            </a:r>
            <a:r>
              <a:rPr lang="zh-CN" alt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课程介绍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20123F3-15A5-416A-BD1D-B5595F16DE75}"/>
              </a:ext>
            </a:extLst>
          </p:cNvPr>
          <p:cNvCxnSpPr/>
          <p:nvPr userDrawn="1"/>
        </p:nvCxnSpPr>
        <p:spPr>
          <a:xfrm>
            <a:off x="107950" y="647700"/>
            <a:ext cx="8999538" cy="0"/>
          </a:xfrm>
          <a:prstGeom prst="line">
            <a:avLst/>
          </a:prstGeom>
          <a:ln w="3810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C70EFA2-3387-438D-97FB-3A5D3F2A4E17}"/>
              </a:ext>
            </a:extLst>
          </p:cNvPr>
          <p:cNvCxnSpPr/>
          <p:nvPr userDrawn="1"/>
        </p:nvCxnSpPr>
        <p:spPr>
          <a:xfrm>
            <a:off x="5327650" y="576263"/>
            <a:ext cx="3779838" cy="0"/>
          </a:xfrm>
          <a:prstGeom prst="line">
            <a:avLst/>
          </a:prstGeom>
          <a:ln w="57150" cmpd="thinThick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10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5588" y="879475"/>
            <a:ext cx="4278312" cy="5502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879475"/>
            <a:ext cx="4278313" cy="26749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06813"/>
            <a:ext cx="4278313" cy="2674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C48AA-A96E-4086-B382-3D311FEAD3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925312-9C1A-4FB6-BA52-102989976C5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4878F-35D6-4635-854C-B099880926E1}" type="datetime10">
              <a:rPr lang="zh-CN" altLang="en-US"/>
              <a:pPr>
                <a:defRPr/>
              </a:pPr>
              <a:t>16:41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E7347B7-80A7-4120-BB17-5A4CD94E3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5B92-BB01-4FC9-8596-4B6A77F1C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55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46038"/>
            <a:ext cx="9101138" cy="6461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5588" y="879475"/>
            <a:ext cx="4278312" cy="5473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879475"/>
            <a:ext cx="4278313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692525"/>
            <a:ext cx="4278313" cy="2660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27C750-FDB5-41F8-80F8-018D16E11E2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685C6B-9E02-47D7-89B5-6D1B90F9B3A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6D074-7F1F-4A9C-A551-69D4D1A615C7}" type="datetime10">
              <a:rPr lang="zh-CN" altLang="en-US"/>
              <a:pPr>
                <a:defRPr/>
              </a:pPr>
              <a:t>16:41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F608F5E-2FD0-4150-A6B4-BACF0B2B56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22CB6-FBA5-4C1A-8DD7-CAA6ADDDF5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17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5588" y="879475"/>
            <a:ext cx="4278312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879475"/>
            <a:ext cx="4278313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DDB3B4-D7ED-483F-8CC8-A4D13C8370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F5C7127-4492-4F46-8C13-C8F1DBABA16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FEC22-AC2F-47D1-892B-73F82CB0D560}" type="datetime10">
              <a:rPr lang="zh-CN" altLang="en-US"/>
              <a:pPr>
                <a:defRPr/>
              </a:pPr>
              <a:t>16:41</a:t>
            </a:fld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89802-80E9-4249-9586-C3719BF05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2522D-212E-4B3E-9F05-3C3E697F87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02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8948B7F-8383-4A34-8BED-1452529BD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8000"/>
            <a:ext cx="9144000" cy="5760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CCFFFF"/>
              </a:gs>
            </a:gsLst>
            <a:lin ang="0" scaled="1"/>
          </a:gradFill>
          <a:ln>
            <a:noFill/>
          </a:ln>
          <a:effectLst/>
        </p:spPr>
        <p:txBody>
          <a:bodyPr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微机原理与接口技术</a:t>
            </a:r>
            <a:r>
              <a:rPr lang="en-US" altLang="zh-CN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800" b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课程介绍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A09343E-1D4E-4B1E-8094-2971CB0F3C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7063"/>
            <a:ext cx="9144000" cy="36512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" name="页脚占位符 2">
            <a:extLst>
              <a:ext uri="{FF2B5EF4-FFF2-40B4-BE49-F238E27FC236}">
                <a16:creationId xmlns:a16="http://schemas.microsoft.com/office/drawing/2014/main" id="{6CB6FF84-1DE7-434B-AD87-58C98EA45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245475" y="6472238"/>
            <a:ext cx="720725" cy="385762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C0F0A23-BD9B-4970-ACDE-374AF34F23E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28575" y="6457950"/>
            <a:ext cx="1079500" cy="358775"/>
          </a:xfrm>
        </p:spPr>
        <p:txBody>
          <a:bodyPr/>
          <a:lstStyle>
            <a:lvl1pPr algn="ctr"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>
              <a:defRPr/>
            </a:pPr>
            <a:fld id="{858ADFCD-74E2-47CF-8589-1CC940C12885}" type="datetime10">
              <a:rPr lang="zh-CN" altLang="en-US"/>
              <a:pPr>
                <a:defRPr/>
              </a:pPr>
              <a:t>16:41</a:t>
            </a:fld>
            <a:endParaRPr lang="en-US" altLang="zh-CN"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EF4D9AA-DC4D-4EC7-BE7B-74A71ACC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2100" y="6453188"/>
            <a:ext cx="1052513" cy="404812"/>
          </a:xfrm>
        </p:spPr>
        <p:txBody>
          <a:bodyPr/>
          <a:lstStyle>
            <a:lvl1pPr>
              <a:defRPr kumimoji="1" sz="140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fld id="{B96812B1-FEFA-423B-8C3B-D0A9C39592F9}" type="slidenum">
              <a:rPr lang="en-US" altLang="zh-CN"/>
              <a:pPr>
                <a:defRPr/>
              </a:pPr>
              <a:t>‹#›</a:t>
            </a:fld>
            <a:endParaRPr lang="en-US" altLang="zh-CN"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42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E7071315-5EE5-4BA6-AFBC-41B10AE20E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7F48C2F-33FF-4806-AE84-4182B02A2C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0CE60-ACFA-48CC-ADCB-FFC99CCA2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DA5525F-A3C2-4B3E-AC6C-30F946C0EAA2}" type="datetime1">
              <a:rPr lang="zh-CN" altLang="en-US"/>
              <a:pPr>
                <a:defRPr/>
              </a:pPr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415ED-5E92-4BB4-BBB4-29983BD31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FA4C0-33E4-4969-A6A1-DF246D674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6550D559-607F-40B5-B61C-72E1DF013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grpSp>
        <p:nvGrpSpPr>
          <p:cNvPr id="1031" name="Group 11">
            <a:extLst>
              <a:ext uri="{FF2B5EF4-FFF2-40B4-BE49-F238E27FC236}">
                <a16:creationId xmlns:a16="http://schemas.microsoft.com/office/drawing/2014/main" id="{7174AB27-B17F-4437-8CBE-8F5BE9786D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75" y="6445250"/>
            <a:ext cx="9140825" cy="412750"/>
            <a:chOff x="2" y="4060"/>
            <a:chExt cx="5758" cy="260"/>
          </a:xfrm>
        </p:grpSpPr>
        <p:pic>
          <p:nvPicPr>
            <p:cNvPr id="1034" name="Picture 7">
              <a:extLst>
                <a:ext uri="{FF2B5EF4-FFF2-40B4-BE49-F238E27FC236}">
                  <a16:creationId xmlns:a16="http://schemas.microsoft.com/office/drawing/2014/main" id="{4CB08A5D-BA12-4316-B251-27F218EE83C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4060"/>
              <a:ext cx="57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8" descr="hziee3">
              <a:extLst>
                <a:ext uri="{FF2B5EF4-FFF2-40B4-BE49-F238E27FC236}">
                  <a16:creationId xmlns:a16="http://schemas.microsoft.com/office/drawing/2014/main" id="{240C08B7-25C9-48E2-B5D2-94081EE8EBB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4065"/>
              <a:ext cx="249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28C0F495-22DC-456A-9015-9F4FD2A562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4313" y="6500813"/>
            <a:ext cx="92868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600">
                <a:solidFill>
                  <a:schemeClr val="bg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黑体" pitchFamily="2" charset="-122"/>
              </a:defRPr>
            </a:lvl1pPr>
          </a:lstStyle>
          <a:p>
            <a:pPr>
              <a:defRPr/>
            </a:pPr>
            <a:fld id="{55298CF5-20D1-4E44-9460-B220C96C1956}" type="datetime10">
              <a:rPr lang="zh-CN" altLang="en-US" smtClean="0">
                <a:solidFill>
                  <a:srgbClr val="FF0000"/>
                </a:solidFill>
              </a:rPr>
              <a:pPr>
                <a:defRPr/>
              </a:pPr>
              <a:t>16:41</a:t>
            </a:fld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150BC195-3B01-4654-8C42-FAF98F73DE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3875" y="6453188"/>
            <a:ext cx="677863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304AC84-268F-4223-9BEE-CF6143920F96}" type="slidenum">
              <a:rPr kumimoji="1" lang="en-US" altLang="zh-CN" sz="1600" smtClean="0">
                <a:solidFill>
                  <a:srgbClr val="FF0000"/>
                </a:solidFill>
                <a:latin typeface="Arial Black" panose="020B0A04020102020204" pitchFamily="34" charset="0"/>
              </a:rPr>
              <a:pPr algn="r" eaLnBrk="1" hangingPunct="1">
                <a:defRPr/>
              </a:pPr>
              <a:t>‹#›</a:t>
            </a:fld>
            <a:endParaRPr kumimoji="1" lang="en-US" altLang="zh-CN" sz="16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5" r:id="rId4"/>
    <p:sldLayoutId id="2147483886" r:id="rId5"/>
    <p:sldLayoutId id="2147483887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urses.cn/coursestatic/course_4265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link?url=jTYD1c_a9bvXdFDeSkWYlrdVHq5tz7Bl0iv-YH9hLWU1vr4I6BxEF8xQxqUadX9ly56bkMsJlM_yvcO0NSnEVV1jAtQCeyKIcS3CHPtyDX7&amp;wd=&amp;eqid=8b78468700026a7a00000004560fd08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矩形 3">
            <a:extLst>
              <a:ext uri="{FF2B5EF4-FFF2-40B4-BE49-F238E27FC236}">
                <a16:creationId xmlns:a16="http://schemas.microsoft.com/office/drawing/2014/main" id="{F1E08C8C-36A6-494D-9137-90BDD206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989138"/>
            <a:ext cx="2587567" cy="63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§1  </a:t>
            </a:r>
            <a:r>
              <a:rPr lang="zh-CN" altLang="en-US" sz="3200" b="1" spc="50" dirty="0">
                <a:ln w="11430"/>
                <a:solidFill>
                  <a:srgbClr val="0000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课程介绍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32B838-CC3E-4F42-98D9-E2326275CD9A}"/>
              </a:ext>
            </a:extLst>
          </p:cNvPr>
          <p:cNvSpPr/>
          <p:nvPr/>
        </p:nvSpPr>
        <p:spPr>
          <a:xfrm>
            <a:off x="2571736" y="1142984"/>
            <a:ext cx="3929090" cy="56560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微机原理与接口技术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68538" y="3213100"/>
            <a:ext cx="4608512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主讲人：刘炳涛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692000" y="3872110"/>
            <a:ext cx="4464719" cy="12113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Email: liubingtao@hdu.edu.cn</a:t>
            </a:r>
          </a:p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Tel:  18626874808</a:t>
            </a:r>
          </a:p>
          <a:p>
            <a:pPr marL="538163" lvl="3" eaLnBrk="1" hangingPunct="1">
              <a:lnSpc>
                <a:spcPct val="125000"/>
              </a:lnSpc>
              <a:spcBef>
                <a:spcPts val="25"/>
              </a:spcBef>
              <a:buClr>
                <a:schemeClr val="accent1"/>
              </a:buClr>
              <a:buFont typeface="Wingdings" panose="05000000000000000000" pitchFamily="2" charset="2"/>
              <a:buNone/>
              <a:tabLst>
                <a:tab pos="0" algn="l"/>
              </a:tabLst>
              <a:defRPr/>
            </a:pP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Office:</a:t>
            </a:r>
            <a:r>
              <a:rPr lang="zh-CN" altLang="en-US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科技馆</a:t>
            </a:r>
            <a:r>
              <a:rPr lang="en-US" altLang="zh-CN" sz="2000" dirty="0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83756F1-1073-4983-A34D-EF5237A542F2}"/>
              </a:ext>
            </a:extLst>
          </p:cNvPr>
          <p:cNvSpPr txBox="1"/>
          <p:nvPr/>
        </p:nvSpPr>
        <p:spPr>
          <a:xfrm>
            <a:off x="112911" y="5980663"/>
            <a:ext cx="541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(Quad Flat Package)</a:t>
            </a:r>
            <a:r>
              <a:rPr lang="zh-CN" altLang="en-US" dirty="0"/>
              <a:t> </a:t>
            </a:r>
            <a:endParaRPr lang="en-US" altLang="zh-CN" dirty="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3173C0C2-EB75-43D2-B5AC-88FA300B8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9" y="3284984"/>
            <a:ext cx="2484437" cy="222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634383F2-2DDB-48D1-9F9D-145AF2E04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175" y="3429000"/>
            <a:ext cx="230505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2D95A3CB-41C8-425A-988A-5BE5A92E84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505" y="3441936"/>
            <a:ext cx="29241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6887" name="Rectangle 7">
            <a:extLst>
              <a:ext uri="{FF2B5EF4-FFF2-40B4-BE49-F238E27FC236}">
                <a16:creationId xmlns:a16="http://schemas.microsoft.com/office/drawing/2014/main" id="{C007D6F5-C960-4F3F-8CF1-D5439C63C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620713"/>
            <a:ext cx="3570208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微控制器外形与封装形式</a:t>
            </a:r>
          </a:p>
        </p:txBody>
      </p:sp>
      <p:sp>
        <p:nvSpPr>
          <p:cNvPr id="22539" name="Rectangle 9">
            <a:extLst>
              <a:ext uri="{FF2B5EF4-FFF2-40B4-BE49-F238E27FC236}">
                <a16:creationId xmlns:a16="http://schemas.microsoft.com/office/drawing/2014/main" id="{3BF00DFA-F8DB-42BD-A65F-729A0210901C}"/>
              </a:ext>
            </a:extLst>
          </p:cNvPr>
          <p:cNvSpPr/>
          <p:nvPr/>
        </p:nvSpPr>
        <p:spPr>
          <a:xfrm>
            <a:off x="716189" y="5410719"/>
            <a:ext cx="1021433" cy="57246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6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PQFP</a:t>
            </a:r>
          </a:p>
        </p:txBody>
      </p:sp>
      <p:sp>
        <p:nvSpPr>
          <p:cNvPr id="22540" name="Rectangle 10">
            <a:extLst>
              <a:ext uri="{FF2B5EF4-FFF2-40B4-BE49-F238E27FC236}">
                <a16:creationId xmlns:a16="http://schemas.microsoft.com/office/drawing/2014/main" id="{4026BB9E-71C0-4834-B688-475F8047D79B}"/>
              </a:ext>
            </a:extLst>
          </p:cNvPr>
          <p:cNvSpPr/>
          <p:nvPr/>
        </p:nvSpPr>
        <p:spPr>
          <a:xfrm>
            <a:off x="6551613" y="1952625"/>
            <a:ext cx="2244525" cy="51918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6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双列直插的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DIP</a:t>
            </a:r>
          </a:p>
        </p:txBody>
      </p:sp>
      <p:sp>
        <p:nvSpPr>
          <p:cNvPr id="22541" name="Rectangle 11">
            <a:extLst>
              <a:ext uri="{FF2B5EF4-FFF2-40B4-BE49-F238E27FC236}">
                <a16:creationId xmlns:a16="http://schemas.microsoft.com/office/drawing/2014/main" id="{961116E5-4CE6-4891-AC13-373CC7CF82ED}"/>
              </a:ext>
            </a:extLst>
          </p:cNvPr>
          <p:cNvSpPr/>
          <p:nvPr/>
        </p:nvSpPr>
        <p:spPr>
          <a:xfrm>
            <a:off x="7121181" y="5642853"/>
            <a:ext cx="1023037" cy="52245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6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PLCC</a:t>
            </a:r>
          </a:p>
        </p:txBody>
      </p:sp>
      <p:sp>
        <p:nvSpPr>
          <p:cNvPr id="22542" name="Rectangle 12">
            <a:extLst>
              <a:ext uri="{FF2B5EF4-FFF2-40B4-BE49-F238E27FC236}">
                <a16:creationId xmlns:a16="http://schemas.microsoft.com/office/drawing/2014/main" id="{72C49DE5-51DA-4CF2-8D0A-D4E0751986E0}"/>
              </a:ext>
            </a:extLst>
          </p:cNvPr>
          <p:cNvSpPr/>
          <p:nvPr/>
        </p:nvSpPr>
        <p:spPr>
          <a:xfrm>
            <a:off x="4114941" y="5328361"/>
            <a:ext cx="1005403" cy="52245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6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</a:rPr>
              <a:t>TCSP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13FF30-C60A-4370-9F76-6A4A09632697}"/>
              </a:ext>
            </a:extLst>
          </p:cNvPr>
          <p:cNvSpPr txBox="1"/>
          <p:nvPr/>
        </p:nvSpPr>
        <p:spPr>
          <a:xfrm>
            <a:off x="6199703" y="6106321"/>
            <a:ext cx="4592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800" dirty="0"/>
              <a:t>（Plastic Leaded Chip Carrier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D419AB49-6AEE-4B59-BA34-F1FC14F16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268413"/>
            <a:ext cx="4068763" cy="230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3258263-F67A-499E-964A-1F3CC730A78B}"/>
              </a:ext>
            </a:extLst>
          </p:cNvPr>
          <p:cNvSpPr txBox="1"/>
          <p:nvPr/>
        </p:nvSpPr>
        <p:spPr>
          <a:xfrm>
            <a:off x="3418443" y="5820448"/>
            <a:ext cx="541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dirty="0"/>
              <a:t>(Thin Chip Scale Package)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0983" name="Rectangle 7">
            <a:extLst>
              <a:ext uri="{FF2B5EF4-FFF2-40B4-BE49-F238E27FC236}">
                <a16:creationId xmlns:a16="http://schemas.microsoft.com/office/drawing/2014/main" id="{45F53605-23C3-44A1-B6B1-3C7DA73F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836613"/>
            <a:ext cx="1724025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嵌入式系统</a:t>
            </a:r>
          </a:p>
        </p:txBody>
      </p:sp>
      <p:sp>
        <p:nvSpPr>
          <p:cNvPr id="2430984" name="Rectangle 8">
            <a:extLst>
              <a:ext uri="{FF2B5EF4-FFF2-40B4-BE49-F238E27FC236}">
                <a16:creationId xmlns:a16="http://schemas.microsoft.com/office/drawing/2014/main" id="{2A296D74-0B69-4ED2-A518-437A8F5E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2241550"/>
            <a:ext cx="127000" cy="454025"/>
          </a:xfrm>
          <a:prstGeom prst="rect">
            <a:avLst/>
          </a:prstGeom>
          <a:solidFill>
            <a:srgbClr val="F1FEDD"/>
          </a:solidFill>
          <a:ln>
            <a:noFill/>
          </a:ln>
          <a:effectLst/>
        </p:spPr>
        <p:txBody>
          <a:bodyPr wrap="none" lIns="0" tIns="0" rIns="0" bIns="88872" anchor="ctr">
            <a:spAutoFit/>
          </a:bodyPr>
          <a:lstStyle/>
          <a:p>
            <a:pPr eaLnBrk="1" hangingPunct="1">
              <a:defRPr/>
            </a:pPr>
            <a:endParaRPr lang="zh-CN" altLang="zh-CN" sz="2400">
              <a:solidFill>
                <a:schemeClr val="bg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29700" name="Picture 14">
            <a:extLst>
              <a:ext uri="{FF2B5EF4-FFF2-40B4-BE49-F238E27FC236}">
                <a16:creationId xmlns:a16="http://schemas.microsoft.com/office/drawing/2014/main" id="{E3ABAC40-810C-409D-A32C-7435001D3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736725"/>
            <a:ext cx="3167062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15">
            <a:extLst>
              <a:ext uri="{FF2B5EF4-FFF2-40B4-BE49-F238E27FC236}">
                <a16:creationId xmlns:a16="http://schemas.microsoft.com/office/drawing/2014/main" id="{C24F40EA-4FFA-49F4-9B17-E60108B6B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184650"/>
            <a:ext cx="109061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6">
            <a:extLst>
              <a:ext uri="{FF2B5EF4-FFF2-40B4-BE49-F238E27FC236}">
                <a16:creationId xmlns:a16="http://schemas.microsoft.com/office/drawing/2014/main" id="{F6286B92-3722-4C38-8954-7C62ED56C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916113"/>
            <a:ext cx="557212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7">
            <a:extLst>
              <a:ext uri="{FF2B5EF4-FFF2-40B4-BE49-F238E27FC236}">
                <a16:creationId xmlns:a16="http://schemas.microsoft.com/office/drawing/2014/main" id="{30D9E026-35D2-4BD7-9A8B-4E596327A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184650"/>
            <a:ext cx="2087563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010" name="Rectangle 82">
            <a:extLst>
              <a:ext uri="{FF2B5EF4-FFF2-40B4-BE49-F238E27FC236}">
                <a16:creationId xmlns:a16="http://schemas.microsoft.com/office/drawing/2014/main" id="{D00CC0CD-BA5E-462F-9885-6DC453930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5984875"/>
            <a:ext cx="6696075" cy="431800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A3FFFF"/>
              </a:gs>
            </a:gsLst>
            <a:lin ang="5400000" scaled="1"/>
          </a:gradFill>
          <a:ln w="19050" algn="ctr">
            <a:solidFill>
              <a:srgbClr val="0000FF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工程训练与毕业设计</a:t>
            </a:r>
          </a:p>
        </p:txBody>
      </p:sp>
      <p:sp>
        <p:nvSpPr>
          <p:cNvPr id="2428982" name="Line 54">
            <a:extLst>
              <a:ext uri="{FF2B5EF4-FFF2-40B4-BE49-F238E27FC236}">
                <a16:creationId xmlns:a16="http://schemas.microsoft.com/office/drawing/2014/main" id="{DF46963F-744B-4863-9133-FB09151F5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376363"/>
            <a:ext cx="0" cy="5003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tailEnd type="stealth" w="med" len="med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8983" name="Text Box 55">
            <a:extLst>
              <a:ext uri="{FF2B5EF4-FFF2-40B4-BE49-F238E27FC236}">
                <a16:creationId xmlns:a16="http://schemas.microsoft.com/office/drawing/2014/main" id="{0755D5F6-9DEA-460B-833C-D545D0FA1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844675"/>
            <a:ext cx="1008063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第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1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学年</a:t>
            </a:r>
          </a:p>
        </p:txBody>
      </p:sp>
      <p:sp>
        <p:nvSpPr>
          <p:cNvPr id="2428984" name="Text Box 56">
            <a:extLst>
              <a:ext uri="{FF2B5EF4-FFF2-40B4-BE49-F238E27FC236}">
                <a16:creationId xmlns:a16="http://schemas.microsoft.com/office/drawing/2014/main" id="{0226BD1E-476F-431E-B55A-C87CAFC1C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614613"/>
            <a:ext cx="1008063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第</a:t>
            </a:r>
            <a:r>
              <a:rPr lang="en-US" altLang="zh-CN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2</a:t>
            </a:r>
            <a:r>
              <a:rPr lang="zh-CN" altLang="en-US" dirty="0">
                <a:solidFill>
                  <a:srgbClr val="99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学年</a:t>
            </a:r>
          </a:p>
        </p:txBody>
      </p:sp>
      <p:sp>
        <p:nvSpPr>
          <p:cNvPr id="2428985" name="Text Box 57">
            <a:extLst>
              <a:ext uri="{FF2B5EF4-FFF2-40B4-BE49-F238E27FC236}">
                <a16:creationId xmlns:a16="http://schemas.microsoft.com/office/drawing/2014/main" id="{0CD02879-37B5-4F59-B852-41AFECCCF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860800"/>
            <a:ext cx="1008063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第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3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学年</a:t>
            </a:r>
          </a:p>
        </p:txBody>
      </p:sp>
      <p:sp>
        <p:nvSpPr>
          <p:cNvPr id="2428986" name="Text Box 58">
            <a:extLst>
              <a:ext uri="{FF2B5EF4-FFF2-40B4-BE49-F238E27FC236}">
                <a16:creationId xmlns:a16="http://schemas.microsoft.com/office/drawing/2014/main" id="{207B7C6A-D783-40BA-8016-6742CFF0D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86388"/>
            <a:ext cx="1008063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 anchorCtr="1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第</a:t>
            </a:r>
            <a:r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4</a:t>
            </a:r>
            <a:r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学年</a:t>
            </a:r>
          </a:p>
        </p:txBody>
      </p:sp>
      <p:sp>
        <p:nvSpPr>
          <p:cNvPr id="2428987" name="Line 59">
            <a:extLst>
              <a:ext uri="{FF2B5EF4-FFF2-40B4-BE49-F238E27FC236}">
                <a16:creationId xmlns:a16="http://schemas.microsoft.com/office/drawing/2014/main" id="{1A4958D8-0B15-44DB-83F5-43CE9710F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" y="2502062"/>
            <a:ext cx="8461175" cy="26938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8988" name="Line 60">
            <a:extLst>
              <a:ext uri="{FF2B5EF4-FFF2-40B4-BE49-F238E27FC236}">
                <a16:creationId xmlns:a16="http://schemas.microsoft.com/office/drawing/2014/main" id="{233C47F2-F86B-42A9-8599-5ABF72B4E4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825" y="3113999"/>
            <a:ext cx="8506175" cy="97513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8989" name="Line 61">
            <a:extLst>
              <a:ext uri="{FF2B5EF4-FFF2-40B4-BE49-F238E27FC236}">
                <a16:creationId xmlns:a16="http://schemas.microsoft.com/office/drawing/2014/main" id="{EDE756A0-EAF3-4678-951D-B7CEB2B41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520" y="5184000"/>
            <a:ext cx="8892480" cy="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Dot"/>
            <a:round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8993" name="Rectangle 65">
            <a:extLst>
              <a:ext uri="{FF2B5EF4-FFF2-40B4-BE49-F238E27FC236}">
                <a16:creationId xmlns:a16="http://schemas.microsoft.com/office/drawing/2014/main" id="{4F44F75A-0905-42B2-B830-F12CCA39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1989138"/>
            <a:ext cx="2016125" cy="431800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C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语言程序设计</a:t>
            </a:r>
          </a:p>
        </p:txBody>
      </p:sp>
      <p:sp>
        <p:nvSpPr>
          <p:cNvPr id="2428996" name="Rectangle 68">
            <a:extLst>
              <a:ext uri="{FF2B5EF4-FFF2-40B4-BE49-F238E27FC236}">
                <a16:creationId xmlns:a16="http://schemas.microsoft.com/office/drawing/2014/main" id="{A295B325-EF0F-42FD-B5B2-A0A6DADA8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9" y="3356992"/>
            <a:ext cx="1656184" cy="431800"/>
          </a:xfrm>
          <a:prstGeom prst="rect">
            <a:avLst/>
          </a:prstGeom>
          <a:solidFill>
            <a:srgbClr val="FFFFC1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嵌入式系统</a:t>
            </a:r>
          </a:p>
        </p:txBody>
      </p:sp>
      <p:sp>
        <p:nvSpPr>
          <p:cNvPr id="2428997" name="Rectangle 69">
            <a:extLst>
              <a:ext uri="{FF2B5EF4-FFF2-40B4-BE49-F238E27FC236}">
                <a16:creationId xmlns:a16="http://schemas.microsoft.com/office/drawing/2014/main" id="{F5AA6DFE-CF11-4794-BAF0-EEE9F0158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3356992"/>
            <a:ext cx="2016125" cy="431800"/>
          </a:xfrm>
          <a:prstGeom prst="rect">
            <a:avLst/>
          </a:prstGeom>
          <a:solidFill>
            <a:srgbClr val="E7FFFF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计算机软件技术</a:t>
            </a:r>
          </a:p>
        </p:txBody>
      </p:sp>
      <p:sp>
        <p:nvSpPr>
          <p:cNvPr id="2428998" name="Rectangle 70">
            <a:extLst>
              <a:ext uri="{FF2B5EF4-FFF2-40B4-BE49-F238E27FC236}">
                <a16:creationId xmlns:a16="http://schemas.microsoft.com/office/drawing/2014/main" id="{079F3A18-15C9-4BA3-8830-4677369F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4005064"/>
            <a:ext cx="2016125" cy="431800"/>
          </a:xfrm>
          <a:prstGeom prst="rect">
            <a:avLst/>
          </a:prstGeom>
          <a:solidFill>
            <a:srgbClr val="E7FFFF"/>
          </a:solidFill>
          <a:ln w="12700" algn="ctr">
            <a:solidFill>
              <a:srgbClr val="0000CC"/>
            </a:solidFill>
            <a:prstDash val="dashDot"/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面向对象程序设计</a:t>
            </a:r>
          </a:p>
        </p:txBody>
      </p:sp>
      <p:sp>
        <p:nvSpPr>
          <p:cNvPr id="2428999" name="Rectangle 71">
            <a:extLst>
              <a:ext uri="{FF2B5EF4-FFF2-40B4-BE49-F238E27FC236}">
                <a16:creationId xmlns:a16="http://schemas.microsoft.com/office/drawing/2014/main" id="{7CFFF5FC-B81A-486B-BECB-7BCB9067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000" y="4104000"/>
            <a:ext cx="1440160" cy="431800"/>
          </a:xfrm>
          <a:prstGeom prst="rect">
            <a:avLst/>
          </a:prstGeom>
          <a:solidFill>
            <a:srgbClr val="E1FF8B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工业控制网络</a:t>
            </a:r>
          </a:p>
        </p:txBody>
      </p:sp>
      <p:sp>
        <p:nvSpPr>
          <p:cNvPr id="2429000" name="Rectangle 72">
            <a:extLst>
              <a:ext uri="{FF2B5EF4-FFF2-40B4-BE49-F238E27FC236}">
                <a16:creationId xmlns:a16="http://schemas.microsoft.com/office/drawing/2014/main" id="{D7FF562E-47C3-45AA-AED2-EA18CEA2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4653136"/>
            <a:ext cx="2016125" cy="431800"/>
          </a:xfrm>
          <a:prstGeom prst="rect">
            <a:avLst/>
          </a:prstGeom>
          <a:solidFill>
            <a:srgbClr val="E7FFFF"/>
          </a:solidFill>
          <a:ln w="12700" algn="ctr">
            <a:solidFill>
              <a:srgbClr val="0000CC"/>
            </a:solidFill>
            <a:prstDash val="dashDot"/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数据库技术与应用</a:t>
            </a:r>
          </a:p>
        </p:txBody>
      </p:sp>
      <p:sp>
        <p:nvSpPr>
          <p:cNvPr id="2429001" name="Rectangle 73">
            <a:extLst>
              <a:ext uri="{FF2B5EF4-FFF2-40B4-BE49-F238E27FC236}">
                <a16:creationId xmlns:a16="http://schemas.microsoft.com/office/drawing/2014/main" id="{10435E27-988C-45B3-969B-EF244D94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5300663"/>
            <a:ext cx="2016125" cy="431800"/>
          </a:xfrm>
          <a:prstGeom prst="rect">
            <a:avLst/>
          </a:prstGeom>
          <a:solidFill>
            <a:srgbClr val="E7FFFF"/>
          </a:solidFill>
          <a:ln w="12700" algn="ctr">
            <a:solidFill>
              <a:srgbClr val="0000CC"/>
            </a:solidFill>
            <a:prstDash val="dashDot"/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CC33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实用软件工程</a:t>
            </a:r>
          </a:p>
        </p:txBody>
      </p:sp>
      <p:sp>
        <p:nvSpPr>
          <p:cNvPr id="2429002" name="Line 74">
            <a:extLst>
              <a:ext uri="{FF2B5EF4-FFF2-40B4-BE49-F238E27FC236}">
                <a16:creationId xmlns:a16="http://schemas.microsoft.com/office/drawing/2014/main" id="{D1A890D4-707E-4179-B0C7-5B9949F2F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025" y="1663700"/>
            <a:ext cx="0" cy="252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03" name="Line 75">
            <a:extLst>
              <a:ext uri="{FF2B5EF4-FFF2-40B4-BE49-F238E27FC236}">
                <a16:creationId xmlns:a16="http://schemas.microsoft.com/office/drawing/2014/main" id="{41449AFE-7C50-4DB4-818B-91B9A936C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025" y="2384425"/>
            <a:ext cx="0" cy="252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04" name="Line 76">
            <a:extLst>
              <a:ext uri="{FF2B5EF4-FFF2-40B4-BE49-F238E27FC236}">
                <a16:creationId xmlns:a16="http://schemas.microsoft.com/office/drawing/2014/main" id="{5DF5E2B6-D9E3-4F17-AAB5-6641D8E6F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784" y="3068638"/>
            <a:ext cx="0" cy="2524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05" name="Line 77">
            <a:extLst>
              <a:ext uri="{FF2B5EF4-FFF2-40B4-BE49-F238E27FC236}">
                <a16:creationId xmlns:a16="http://schemas.microsoft.com/office/drawing/2014/main" id="{BA501D5B-31B8-49B3-B607-1C28C3529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784" y="3787775"/>
            <a:ext cx="0" cy="252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06" name="Line 78">
            <a:extLst>
              <a:ext uri="{FF2B5EF4-FFF2-40B4-BE49-F238E27FC236}">
                <a16:creationId xmlns:a16="http://schemas.microsoft.com/office/drawing/2014/main" id="{F785A904-ABA7-44B0-A210-35718A85B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3067050"/>
            <a:ext cx="0" cy="288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07" name="Line 79">
            <a:extLst>
              <a:ext uri="{FF2B5EF4-FFF2-40B4-BE49-F238E27FC236}">
                <a16:creationId xmlns:a16="http://schemas.microsoft.com/office/drawing/2014/main" id="{2A3E77D0-EB2F-4E44-85D0-61EC0305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3787775"/>
            <a:ext cx="0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08" name="Line 80">
            <a:extLst>
              <a:ext uri="{FF2B5EF4-FFF2-40B4-BE49-F238E27FC236}">
                <a16:creationId xmlns:a16="http://schemas.microsoft.com/office/drawing/2014/main" id="{EAA0BE92-4FE1-4E12-A3D3-605465B93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4437063"/>
            <a:ext cx="0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09" name="Line 81">
            <a:extLst>
              <a:ext uri="{FF2B5EF4-FFF2-40B4-BE49-F238E27FC236}">
                <a16:creationId xmlns:a16="http://schemas.microsoft.com/office/drawing/2014/main" id="{BF9A0DB3-4AA8-4009-B668-E8D0A130C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5084763"/>
            <a:ext cx="0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11" name="Line 83">
            <a:extLst>
              <a:ext uri="{FF2B5EF4-FFF2-40B4-BE49-F238E27FC236}">
                <a16:creationId xmlns:a16="http://schemas.microsoft.com/office/drawing/2014/main" id="{607C9631-EDB6-47AE-8EB9-C3C6340F4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4008" y="5768975"/>
            <a:ext cx="0" cy="2524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29013" name="Rectangle 85">
            <a:extLst>
              <a:ext uri="{FF2B5EF4-FFF2-40B4-BE49-F238E27FC236}">
                <a16:creationId xmlns:a16="http://schemas.microsoft.com/office/drawing/2014/main" id="{0CA8421C-28DD-4EB0-AB40-C978E1BC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800" y="4599000"/>
            <a:ext cx="1800200" cy="431800"/>
          </a:xfrm>
          <a:prstGeom prst="rect">
            <a:avLst/>
          </a:prstGeom>
          <a:solidFill>
            <a:srgbClr val="E1FF8B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计算机控制系统</a:t>
            </a:r>
          </a:p>
        </p:txBody>
      </p:sp>
      <p:sp>
        <p:nvSpPr>
          <p:cNvPr id="2429014" name="Rectangle 86">
            <a:extLst>
              <a:ext uri="{FF2B5EF4-FFF2-40B4-BE49-F238E27FC236}">
                <a16:creationId xmlns:a16="http://schemas.microsoft.com/office/drawing/2014/main" id="{D9F44A82-F447-4017-98E6-81D919932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000" y="4014000"/>
            <a:ext cx="1584176" cy="431800"/>
          </a:xfrm>
          <a:prstGeom prst="rect">
            <a:avLst/>
          </a:prstGeom>
          <a:solidFill>
            <a:srgbClr val="FFFFC1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DSP</a:t>
            </a:r>
            <a:r>
              <a:rPr lang="zh-CN" altLang="en-US" dirty="0">
                <a:solidFill>
                  <a:srgbClr val="0066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及应用</a:t>
            </a:r>
          </a:p>
        </p:txBody>
      </p:sp>
      <p:grpSp>
        <p:nvGrpSpPr>
          <p:cNvPr id="31778" name="Group 88">
            <a:extLst>
              <a:ext uri="{FF2B5EF4-FFF2-40B4-BE49-F238E27FC236}">
                <a16:creationId xmlns:a16="http://schemas.microsoft.com/office/drawing/2014/main" id="{7C115BEC-5D3A-4DD4-8675-BE2F996E72E8}"/>
              </a:ext>
            </a:extLst>
          </p:cNvPr>
          <p:cNvGrpSpPr>
            <a:grpSpLocks/>
          </p:cNvGrpSpPr>
          <p:nvPr/>
        </p:nvGrpSpPr>
        <p:grpSpPr bwMode="auto">
          <a:xfrm>
            <a:off x="5787000" y="2844000"/>
            <a:ext cx="1584176" cy="504254"/>
            <a:chOff x="4150" y="1616"/>
            <a:chExt cx="817" cy="725"/>
          </a:xfrm>
        </p:grpSpPr>
        <p:sp>
          <p:nvSpPr>
            <p:cNvPr id="2429017" name="Line 89">
              <a:extLst>
                <a:ext uri="{FF2B5EF4-FFF2-40B4-BE49-F238E27FC236}">
                  <a16:creationId xmlns:a16="http://schemas.microsoft.com/office/drawing/2014/main" id="{087C91F8-159D-44A3-A0D3-827E6478F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1616"/>
              <a:ext cx="0" cy="72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  <p:sp>
          <p:nvSpPr>
            <p:cNvPr id="2429018" name="Line 90">
              <a:extLst>
                <a:ext uri="{FF2B5EF4-FFF2-40B4-BE49-F238E27FC236}">
                  <a16:creationId xmlns:a16="http://schemas.microsoft.com/office/drawing/2014/main" id="{5D2C0B50-64CB-4079-8BFF-F9B69681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616"/>
              <a:ext cx="817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</a:ln>
            <a:effectLst/>
          </p:spPr>
          <p:txBody>
            <a:bodyPr/>
            <a:lstStyle/>
            <a:p>
              <a:pPr algn="ctr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None/>
                <a:defRPr/>
              </a:pPr>
              <a:endPara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endParaRPr>
            </a:p>
          </p:txBody>
        </p:sp>
      </p:grpSp>
      <p:sp>
        <p:nvSpPr>
          <p:cNvPr id="2429019" name="Rectangle 91">
            <a:extLst>
              <a:ext uri="{FF2B5EF4-FFF2-40B4-BE49-F238E27FC236}">
                <a16:creationId xmlns:a16="http://schemas.microsoft.com/office/drawing/2014/main" id="{CF366589-C4A7-42AA-8BE7-89541552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7000" y="3384000"/>
            <a:ext cx="2376264" cy="432048"/>
          </a:xfrm>
          <a:prstGeom prst="rect">
            <a:avLst/>
          </a:prstGeom>
          <a:solidFill>
            <a:srgbClr val="F2FFCD"/>
          </a:solidFill>
          <a:ln w="12700" algn="ctr">
            <a:solidFill>
              <a:srgbClr val="0000CC"/>
            </a:solidFill>
            <a:prstDash val="dashDot"/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过程控制及自动化仪表</a:t>
            </a:r>
          </a:p>
        </p:txBody>
      </p:sp>
      <p:sp>
        <p:nvSpPr>
          <p:cNvPr id="2429020" name="Rectangle 92">
            <a:extLst>
              <a:ext uri="{FF2B5EF4-FFF2-40B4-BE49-F238E27FC236}">
                <a16:creationId xmlns:a16="http://schemas.microsoft.com/office/drawing/2014/main" id="{15457C5D-DC48-4137-9401-4E0027E7B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344" y="4599000"/>
            <a:ext cx="1475656" cy="431800"/>
          </a:xfrm>
          <a:prstGeom prst="rect">
            <a:avLst/>
          </a:prstGeom>
          <a:solidFill>
            <a:srgbClr val="E1FF8B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运动控制系统</a:t>
            </a:r>
          </a:p>
        </p:txBody>
      </p:sp>
      <p:sp>
        <p:nvSpPr>
          <p:cNvPr id="2429021" name="Text Box 93">
            <a:extLst>
              <a:ext uri="{FF2B5EF4-FFF2-40B4-BE49-F238E27FC236}">
                <a16:creationId xmlns:a16="http://schemas.microsoft.com/office/drawing/2014/main" id="{59F96A58-3B45-4D67-934D-1FFC5DEE8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687864"/>
            <a:ext cx="6697663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b="1" dirty="0">
                <a:ln w="11430"/>
                <a:solidFill>
                  <a:schemeClr val="tx2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（自动化专业）计算机类课程体系</a:t>
            </a:r>
          </a:p>
        </p:txBody>
      </p:sp>
      <p:sp>
        <p:nvSpPr>
          <p:cNvPr id="2428992" name="Rectangle 64">
            <a:extLst>
              <a:ext uri="{FF2B5EF4-FFF2-40B4-BE49-F238E27FC236}">
                <a16:creationId xmlns:a16="http://schemas.microsoft.com/office/drawing/2014/main" id="{6511A94E-EC52-4AAE-9FBA-B6805528B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1233488"/>
            <a:ext cx="2016125" cy="431800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计算机基础</a:t>
            </a:r>
          </a:p>
        </p:txBody>
      </p:sp>
      <p:sp>
        <p:nvSpPr>
          <p:cNvPr id="2428994" name="Rectangle 66">
            <a:extLst>
              <a:ext uri="{FF2B5EF4-FFF2-40B4-BE49-F238E27FC236}">
                <a16:creationId xmlns:a16="http://schemas.microsoft.com/office/drawing/2014/main" id="{42F13B03-2043-48EC-B0FA-FD957D8DC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3" y="2673350"/>
            <a:ext cx="4233589" cy="431800"/>
          </a:xfrm>
          <a:prstGeom prst="rect">
            <a:avLst/>
          </a:prstGeom>
          <a:solidFill>
            <a:srgbClr val="FFE1FF"/>
          </a:solidFill>
          <a:ln w="28575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微机原理与接口技术</a:t>
            </a:r>
          </a:p>
        </p:txBody>
      </p:sp>
      <p:cxnSp>
        <p:nvCxnSpPr>
          <p:cNvPr id="3" name="直接箭头连接符 2"/>
          <p:cNvCxnSpPr/>
          <p:nvPr/>
        </p:nvCxnSpPr>
        <p:spPr>
          <a:xfrm>
            <a:off x="2592000" y="4437112"/>
            <a:ext cx="0" cy="1584176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</p:spPr>
      </p:cxnSp>
      <p:sp>
        <p:nvSpPr>
          <p:cNvPr id="44" name="Line 79">
            <a:extLst>
              <a:ext uri="{FF2B5EF4-FFF2-40B4-BE49-F238E27FC236}">
                <a16:creationId xmlns:a16="http://schemas.microsoft.com/office/drawing/2014/main" id="{2A3E77D0-EB2F-4E44-85D0-61EC0305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000" y="3834000"/>
            <a:ext cx="0" cy="2159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5" name="Line 79">
            <a:extLst>
              <a:ext uri="{FF2B5EF4-FFF2-40B4-BE49-F238E27FC236}">
                <a16:creationId xmlns:a16="http://schemas.microsoft.com/office/drawing/2014/main" id="{2A3E77D0-EB2F-4E44-85D0-61EC0305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8938" y="4092575"/>
            <a:ext cx="0" cy="2159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" name="Rectangle 71">
            <a:extLst>
              <a:ext uri="{FF2B5EF4-FFF2-40B4-BE49-F238E27FC236}">
                <a16:creationId xmlns:a16="http://schemas.microsoft.com/office/drawing/2014/main" id="{7CFFF5FC-B81A-486B-BECB-7BCB9067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5229" y="4104000"/>
            <a:ext cx="1765300" cy="431800"/>
          </a:xfrm>
          <a:prstGeom prst="rect">
            <a:avLst/>
          </a:prstGeom>
          <a:solidFill>
            <a:srgbClr val="E1FF8B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电气控制与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PLC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方正宋黑简体" pitchFamily="65" charset="-122"/>
            </a:endParaRPr>
          </a:p>
        </p:txBody>
      </p:sp>
      <p:sp>
        <p:nvSpPr>
          <p:cNvPr id="56" name="Line 79">
            <a:extLst>
              <a:ext uri="{FF2B5EF4-FFF2-40B4-BE49-F238E27FC236}">
                <a16:creationId xmlns:a16="http://schemas.microsoft.com/office/drawing/2014/main" id="{2A3E77D0-EB2F-4E44-85D0-61EC0305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000" y="5094000"/>
            <a:ext cx="0" cy="94500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900" name="Text Box 12">
            <a:extLst>
              <a:ext uri="{FF2B5EF4-FFF2-40B4-BE49-F238E27FC236}">
                <a16:creationId xmlns:a16="http://schemas.microsoft.com/office/drawing/2014/main" id="{BFADBEDB-48AF-44FF-A414-1928D4516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826591"/>
            <a:ext cx="6697663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2000" b="1" dirty="0">
                <a:ln w="50800"/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（计算机专业）课程体系</a:t>
            </a:r>
          </a:p>
        </p:txBody>
      </p:sp>
      <p:sp>
        <p:nvSpPr>
          <p:cNvPr id="2469901" name="Rectangle 13">
            <a:extLst>
              <a:ext uri="{FF2B5EF4-FFF2-40B4-BE49-F238E27FC236}">
                <a16:creationId xmlns:a16="http://schemas.microsoft.com/office/drawing/2014/main" id="{175FFE7E-4E1B-4E81-AF47-CF24DF4D6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525" y="1592263"/>
            <a:ext cx="2087563" cy="720725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数字逻辑电路</a:t>
            </a:r>
          </a:p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计算机基础</a:t>
            </a:r>
          </a:p>
        </p:txBody>
      </p:sp>
      <p:sp>
        <p:nvSpPr>
          <p:cNvPr id="2469904" name="Rectangle 16">
            <a:extLst>
              <a:ext uri="{FF2B5EF4-FFF2-40B4-BE49-F238E27FC236}">
                <a16:creationId xmlns:a16="http://schemas.microsoft.com/office/drawing/2014/main" id="{95F1929A-8CFF-42D0-A740-2FE40EF8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4256088"/>
            <a:ext cx="2087563" cy="466725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操作系统</a:t>
            </a:r>
          </a:p>
        </p:txBody>
      </p:sp>
      <p:sp>
        <p:nvSpPr>
          <p:cNvPr id="2469907" name="Rectangle 19">
            <a:extLst>
              <a:ext uri="{FF2B5EF4-FFF2-40B4-BE49-F238E27FC236}">
                <a16:creationId xmlns:a16="http://schemas.microsoft.com/office/drawing/2014/main" id="{F1E85664-3B4F-442F-A2C7-1BCEFF2E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2349500"/>
            <a:ext cx="2287587" cy="468313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微控制器技术与应用</a:t>
            </a:r>
          </a:p>
        </p:txBody>
      </p:sp>
      <p:sp>
        <p:nvSpPr>
          <p:cNvPr id="2469908" name="Rectangle 20">
            <a:extLst>
              <a:ext uri="{FF2B5EF4-FFF2-40B4-BE49-F238E27FC236}">
                <a16:creationId xmlns:a16="http://schemas.microsoft.com/office/drawing/2014/main" id="{230A9772-07F2-418A-A2DA-A69F8BC40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219575"/>
            <a:ext cx="2160588" cy="468313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计算机网络</a:t>
            </a:r>
          </a:p>
        </p:txBody>
      </p:sp>
      <p:sp>
        <p:nvSpPr>
          <p:cNvPr id="2469909" name="Rectangle 21">
            <a:extLst>
              <a:ext uri="{FF2B5EF4-FFF2-40B4-BE49-F238E27FC236}">
                <a16:creationId xmlns:a16="http://schemas.microsoft.com/office/drawing/2014/main" id="{3FA9E7C1-8138-43EB-97C4-77902B90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568950"/>
            <a:ext cx="1979612" cy="468313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计算机系统结构</a:t>
            </a:r>
          </a:p>
        </p:txBody>
      </p:sp>
      <p:sp>
        <p:nvSpPr>
          <p:cNvPr id="2469910" name="Rectangle 22">
            <a:extLst>
              <a:ext uri="{FF2B5EF4-FFF2-40B4-BE49-F238E27FC236}">
                <a16:creationId xmlns:a16="http://schemas.microsoft.com/office/drawing/2014/main" id="{33E14B2B-6B92-4660-A168-521AD36C8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75" y="1774825"/>
            <a:ext cx="2447925" cy="466725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C/C++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语言程序设计</a:t>
            </a:r>
          </a:p>
        </p:txBody>
      </p:sp>
      <p:sp>
        <p:nvSpPr>
          <p:cNvPr id="2469912" name="Rectangle 24">
            <a:extLst>
              <a:ext uri="{FF2B5EF4-FFF2-40B4-BE49-F238E27FC236}">
                <a16:creationId xmlns:a16="http://schemas.microsoft.com/office/drawing/2014/main" id="{D8B8B219-B3DA-405F-853B-0D0D4E1A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4292600"/>
            <a:ext cx="2447925" cy="468313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数据库原理及应用</a:t>
            </a:r>
          </a:p>
        </p:txBody>
      </p:sp>
      <p:sp>
        <p:nvSpPr>
          <p:cNvPr id="2469914" name="Rectangle 26">
            <a:extLst>
              <a:ext uri="{FF2B5EF4-FFF2-40B4-BE49-F238E27FC236}">
                <a16:creationId xmlns:a16="http://schemas.microsoft.com/office/drawing/2014/main" id="{9A07CC98-9E44-4BB0-813F-FD85F902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5500688"/>
            <a:ext cx="2159000" cy="466725"/>
          </a:xfrm>
          <a:prstGeom prst="rect">
            <a:avLst/>
          </a:prstGeom>
          <a:solidFill>
            <a:srgbClr val="E7FFB7"/>
          </a:solidFill>
          <a:ln w="12700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软件工程</a:t>
            </a:r>
          </a:p>
        </p:txBody>
      </p:sp>
      <p:sp>
        <p:nvSpPr>
          <p:cNvPr id="2469916" name="Line 28">
            <a:extLst>
              <a:ext uri="{FF2B5EF4-FFF2-40B4-BE49-F238E27FC236}">
                <a16:creationId xmlns:a16="http://schemas.microsoft.com/office/drawing/2014/main" id="{108D9029-0497-425E-BAA7-DE8D6B61E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2354263"/>
            <a:ext cx="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17" name="Line 29">
            <a:extLst>
              <a:ext uri="{FF2B5EF4-FFF2-40B4-BE49-F238E27FC236}">
                <a16:creationId xmlns:a16="http://schemas.microsoft.com/office/drawing/2014/main" id="{5E705D13-50E7-4380-AE0C-1BCF188E4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6250" y="3819525"/>
            <a:ext cx="0" cy="3952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18" name="Line 30">
            <a:extLst>
              <a:ext uri="{FF2B5EF4-FFF2-40B4-BE49-F238E27FC236}">
                <a16:creationId xmlns:a16="http://schemas.microsoft.com/office/drawing/2014/main" id="{87527621-DE7A-4ED3-A510-57244DD50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8063" y="2286000"/>
            <a:ext cx="0" cy="5667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19" name="Line 31">
            <a:extLst>
              <a:ext uri="{FF2B5EF4-FFF2-40B4-BE49-F238E27FC236}">
                <a16:creationId xmlns:a16="http://schemas.microsoft.com/office/drawing/2014/main" id="{2EAF7339-FA42-4BD3-91DF-D8658D14C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8425" y="3668713"/>
            <a:ext cx="0" cy="466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20" name="Line 32">
            <a:extLst>
              <a:ext uri="{FF2B5EF4-FFF2-40B4-BE49-F238E27FC236}">
                <a16:creationId xmlns:a16="http://schemas.microsoft.com/office/drawing/2014/main" id="{72317888-236A-45E4-ACBD-FF42C65AE0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57313" y="2854325"/>
            <a:ext cx="0" cy="431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21" name="Line 33">
            <a:extLst>
              <a:ext uri="{FF2B5EF4-FFF2-40B4-BE49-F238E27FC236}">
                <a16:creationId xmlns:a16="http://schemas.microsoft.com/office/drawing/2014/main" id="{0242FF81-FEA0-400C-B4E7-CFA8E95B0C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791075"/>
            <a:ext cx="0" cy="56673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22" name="Line 34">
            <a:extLst>
              <a:ext uri="{FF2B5EF4-FFF2-40B4-BE49-F238E27FC236}">
                <a16:creationId xmlns:a16="http://schemas.microsoft.com/office/drawing/2014/main" id="{EDFFFFC1-47A6-437A-8DD7-8B50CC1F3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3719513"/>
            <a:ext cx="0" cy="5667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27" name="Line 39">
            <a:extLst>
              <a:ext uri="{FF2B5EF4-FFF2-40B4-BE49-F238E27FC236}">
                <a16:creationId xmlns:a16="http://schemas.microsoft.com/office/drawing/2014/main" id="{DF238ABB-A33A-413C-84D3-1AB996897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5763" y="3282950"/>
            <a:ext cx="820737" cy="217488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28" name="Line 40">
            <a:extLst>
              <a:ext uri="{FF2B5EF4-FFF2-40B4-BE49-F238E27FC236}">
                <a16:creationId xmlns:a16="http://schemas.microsoft.com/office/drawing/2014/main" id="{2F498B4D-6986-4006-AC5C-1811FC7DF0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8425" y="3214688"/>
            <a:ext cx="647700" cy="3238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29" name="Line 41">
            <a:extLst>
              <a:ext uri="{FF2B5EF4-FFF2-40B4-BE49-F238E27FC236}">
                <a16:creationId xmlns:a16="http://schemas.microsoft.com/office/drawing/2014/main" id="{9D489341-592E-4C7D-B4FB-7DA16466FA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8563" y="5249863"/>
            <a:ext cx="539750" cy="5667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30" name="Line 42">
            <a:extLst>
              <a:ext uri="{FF2B5EF4-FFF2-40B4-BE49-F238E27FC236}">
                <a16:creationId xmlns:a16="http://schemas.microsoft.com/office/drawing/2014/main" id="{AF2CED43-47DE-4F7C-81E8-D5AE8CCB2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5195888"/>
            <a:ext cx="431800" cy="5667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31" name="Line 43">
            <a:extLst>
              <a:ext uri="{FF2B5EF4-FFF2-40B4-BE49-F238E27FC236}">
                <a16:creationId xmlns:a16="http://schemas.microsoft.com/office/drawing/2014/main" id="{45B334C3-B019-45AF-99AE-0FF7A6285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4676775"/>
            <a:ext cx="0" cy="565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32" name="Line 44">
            <a:extLst>
              <a:ext uri="{FF2B5EF4-FFF2-40B4-BE49-F238E27FC236}">
                <a16:creationId xmlns:a16="http://schemas.microsoft.com/office/drawing/2014/main" id="{B78DA1C7-AE84-4434-838D-DC2FF3195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713288"/>
            <a:ext cx="0" cy="56515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469906" name="Rectangle 18">
            <a:extLst>
              <a:ext uri="{FF2B5EF4-FFF2-40B4-BE49-F238E27FC236}">
                <a16:creationId xmlns:a16="http://schemas.microsoft.com/office/drawing/2014/main" id="{9DF49CC0-8B41-4BD4-A2E3-7FBFC0368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284538"/>
            <a:ext cx="2447925" cy="468312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微机原理与接口技术</a:t>
            </a:r>
          </a:p>
        </p:txBody>
      </p:sp>
      <p:sp>
        <p:nvSpPr>
          <p:cNvPr id="2469895" name="Rectangle 7">
            <a:extLst>
              <a:ext uri="{FF2B5EF4-FFF2-40B4-BE49-F238E27FC236}">
                <a16:creationId xmlns:a16="http://schemas.microsoft.com/office/drawing/2014/main" id="{1D10EEB9-3D8C-4BB0-BE0A-E0B7756E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2744788"/>
            <a:ext cx="2087562" cy="1116012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计算机组成原理</a:t>
            </a:r>
          </a:p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汇编语言程序设计</a:t>
            </a:r>
          </a:p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计算机体系结构</a:t>
            </a:r>
          </a:p>
        </p:txBody>
      </p:sp>
      <p:sp>
        <p:nvSpPr>
          <p:cNvPr id="2469911" name="Rectangle 23">
            <a:extLst>
              <a:ext uri="{FF2B5EF4-FFF2-40B4-BE49-F238E27FC236}">
                <a16:creationId xmlns:a16="http://schemas.microsoft.com/office/drawing/2014/main" id="{C5DFCD60-4E71-44A6-90B5-1A190B7A3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2924175"/>
            <a:ext cx="2016125" cy="792163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0000CC"/>
            </a:solidFill>
            <a:miter lim="800000"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数据结构</a:t>
            </a:r>
          </a:p>
          <a:p>
            <a:pPr algn="ctr"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方正宋黑简体" pitchFamily="65" charset="-122"/>
              </a:rPr>
              <a:t>编译原理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>
            <a:extLst>
              <a:ext uri="{FF2B5EF4-FFF2-40B4-BE49-F238E27FC236}">
                <a16:creationId xmlns:a16="http://schemas.microsoft.com/office/drawing/2014/main" id="{57E7A631-3890-48F2-A4B5-C39E8E59543D}"/>
              </a:ext>
            </a:extLst>
          </p:cNvPr>
          <p:cNvSpPr/>
          <p:nvPr/>
        </p:nvSpPr>
        <p:spPr>
          <a:xfrm>
            <a:off x="323528" y="764704"/>
            <a:ext cx="6309741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3.《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微机原理与接口技术</a:t>
            </a: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课程教学内容改革</a:t>
            </a:r>
          </a:p>
        </p:txBody>
      </p:sp>
      <p:sp>
        <p:nvSpPr>
          <p:cNvPr id="2453509" name="Rectangle 5">
            <a:extLst>
              <a:ext uri="{FF2B5EF4-FFF2-40B4-BE49-F238E27FC236}">
                <a16:creationId xmlns:a16="http://schemas.microsoft.com/office/drawing/2014/main" id="{90ED2D93-333B-4525-8387-69418415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85888"/>
            <a:ext cx="8245475" cy="1016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一直是工科专业必修专业之一，但长期以来各院校基本以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8086CPU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为核心的微机系统及其接口技术作为主要内容。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4" name="Picture 8">
            <a:extLst>
              <a:ext uri="{FF2B5EF4-FFF2-40B4-BE49-F238E27FC236}">
                <a16:creationId xmlns:a16="http://schemas.microsoft.com/office/drawing/2014/main" id="{C405C7E1-3AC2-400D-86F0-F912AA551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116">
            <a:off x="5127625" y="2627313"/>
            <a:ext cx="2617788" cy="368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9">
            <a:extLst>
              <a:ext uri="{FF2B5EF4-FFF2-40B4-BE49-F238E27FC236}">
                <a16:creationId xmlns:a16="http://schemas.microsoft.com/office/drawing/2014/main" id="{DB56AE0D-4DEA-49B3-8397-F5BF4239B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3462338"/>
            <a:ext cx="400367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8086CPU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</a:t>
            </a:r>
            <a:r>
              <a:rPr lang="en-US" altLang="zh-CN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43" name="Oval 3">
            <a:extLst>
              <a:ext uri="{FF2B5EF4-FFF2-40B4-BE49-F238E27FC236}">
                <a16:creationId xmlns:a16="http://schemas.microsoft.com/office/drawing/2014/main" id="{03CFCF99-7037-4862-BE99-A4764132EB07}"/>
              </a:ext>
            </a:extLst>
          </p:cNvPr>
          <p:cNvSpPr/>
          <p:nvPr/>
        </p:nvSpPr>
        <p:spPr>
          <a:xfrm>
            <a:off x="755650" y="1844675"/>
            <a:ext cx="1800225" cy="649288"/>
          </a:xfrm>
          <a:prstGeom prst="ellipse">
            <a:avLst/>
          </a:prstGeom>
          <a:solidFill>
            <a:srgbClr val="FF99FF"/>
          </a:solidFill>
          <a:ln w="127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zh-CN" sz="1800" b="1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8086</a:t>
            </a:r>
            <a:r>
              <a:rPr lang="zh-CN" altLang="en-US" sz="1800" b="1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系统结构</a:t>
            </a:r>
          </a:p>
        </p:txBody>
      </p:sp>
      <p:sp>
        <p:nvSpPr>
          <p:cNvPr id="2467844" name="Rectangle 4">
            <a:extLst>
              <a:ext uri="{FF2B5EF4-FFF2-40B4-BE49-F238E27FC236}">
                <a16:creationId xmlns:a16="http://schemas.microsoft.com/office/drawing/2014/main" id="{286E38ED-5FAE-400F-82DD-E44865B91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3403496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8086</a:t>
            </a: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微机课程体系结构</a:t>
            </a:r>
          </a:p>
        </p:txBody>
      </p:sp>
      <p:sp>
        <p:nvSpPr>
          <p:cNvPr id="2467845" name="Oval 5">
            <a:extLst>
              <a:ext uri="{FF2B5EF4-FFF2-40B4-BE49-F238E27FC236}">
                <a16:creationId xmlns:a16="http://schemas.microsoft.com/office/drawing/2014/main" id="{ABD733B1-4C78-42F5-BE18-54DC71663434}"/>
              </a:ext>
            </a:extLst>
          </p:cNvPr>
          <p:cNvSpPr/>
          <p:nvPr/>
        </p:nvSpPr>
        <p:spPr>
          <a:xfrm>
            <a:off x="1763713" y="2852738"/>
            <a:ext cx="2016125" cy="649287"/>
          </a:xfrm>
          <a:prstGeom prst="ellipse">
            <a:avLst/>
          </a:prstGeom>
          <a:solidFill>
            <a:srgbClr val="FFFF99"/>
          </a:solidFill>
          <a:ln w="12700" cap="flat" cmpd="sng">
            <a:solidFill>
              <a:srgbClr val="000066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1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寻址方式和指令系统</a:t>
            </a:r>
          </a:p>
        </p:txBody>
      </p:sp>
      <p:sp>
        <p:nvSpPr>
          <p:cNvPr id="2467846" name="Oval 6">
            <a:extLst>
              <a:ext uri="{FF2B5EF4-FFF2-40B4-BE49-F238E27FC236}">
                <a16:creationId xmlns:a16="http://schemas.microsoft.com/office/drawing/2014/main" id="{261D61DB-74F6-4A75-838F-561868ABBDCD}"/>
              </a:ext>
            </a:extLst>
          </p:cNvPr>
          <p:cNvSpPr/>
          <p:nvPr/>
        </p:nvSpPr>
        <p:spPr>
          <a:xfrm>
            <a:off x="3276600" y="3787775"/>
            <a:ext cx="2014538" cy="649288"/>
          </a:xfrm>
          <a:prstGeom prst="ellipse">
            <a:avLst/>
          </a:prstGeom>
          <a:solidFill>
            <a:srgbClr val="66FFFF"/>
          </a:solidFill>
          <a:ln w="12700" cap="flat" cmpd="sng">
            <a:solidFill>
              <a:srgbClr val="80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1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程序设计</a:t>
            </a:r>
          </a:p>
        </p:txBody>
      </p:sp>
      <p:sp>
        <p:nvSpPr>
          <p:cNvPr id="2467847" name="Oval 7">
            <a:extLst>
              <a:ext uri="{FF2B5EF4-FFF2-40B4-BE49-F238E27FC236}">
                <a16:creationId xmlns:a16="http://schemas.microsoft.com/office/drawing/2014/main" id="{C811C22A-9820-4D26-9E1B-366E447638A7}"/>
              </a:ext>
            </a:extLst>
          </p:cNvPr>
          <p:cNvSpPr/>
          <p:nvPr/>
        </p:nvSpPr>
        <p:spPr>
          <a:xfrm>
            <a:off x="4787900" y="4579938"/>
            <a:ext cx="2016125" cy="649287"/>
          </a:xfrm>
          <a:prstGeom prst="ellipse">
            <a:avLst/>
          </a:prstGeom>
          <a:solidFill>
            <a:srgbClr val="00FF99"/>
          </a:solidFill>
          <a:ln w="12700" cap="flat" cmpd="sng">
            <a:solidFill>
              <a:srgbClr val="000066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sz="1800" b="1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存储器</a:t>
            </a:r>
          </a:p>
        </p:txBody>
      </p:sp>
      <p:sp>
        <p:nvSpPr>
          <p:cNvPr id="2467848" name="Oval 8">
            <a:extLst>
              <a:ext uri="{FF2B5EF4-FFF2-40B4-BE49-F238E27FC236}">
                <a16:creationId xmlns:a16="http://schemas.microsoft.com/office/drawing/2014/main" id="{DE01928F-54D8-4C44-A928-5303C58DB54B}"/>
              </a:ext>
            </a:extLst>
          </p:cNvPr>
          <p:cNvSpPr/>
          <p:nvPr/>
        </p:nvSpPr>
        <p:spPr>
          <a:xfrm>
            <a:off x="6443663" y="5516563"/>
            <a:ext cx="1727200" cy="649287"/>
          </a:xfrm>
          <a:prstGeom prst="ellipse">
            <a:avLst/>
          </a:prstGeom>
          <a:solidFill>
            <a:srgbClr val="FFCCFF"/>
          </a:solidFill>
          <a:ln w="12700" cap="flat" cmpd="sng">
            <a:solidFill>
              <a:srgbClr val="990000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algn="ct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effectLst/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接口芯片</a:t>
            </a:r>
          </a:p>
        </p:txBody>
      </p:sp>
      <p:sp>
        <p:nvSpPr>
          <p:cNvPr id="2467849" name="AutoShape 9">
            <a:extLst>
              <a:ext uri="{FF2B5EF4-FFF2-40B4-BE49-F238E27FC236}">
                <a16:creationId xmlns:a16="http://schemas.microsoft.com/office/drawing/2014/main" id="{12E38632-25B8-48C9-AEDC-FD435244750E}"/>
              </a:ext>
            </a:extLst>
          </p:cNvPr>
          <p:cNvSpPr>
            <a:spLocks noChangeArrowheads="1"/>
          </p:cNvSpPr>
          <p:nvPr/>
        </p:nvSpPr>
        <p:spPr bwMode="auto">
          <a:xfrm rot="2419718">
            <a:off x="3132138" y="3536950"/>
            <a:ext cx="395287" cy="252413"/>
          </a:xfrm>
          <a:prstGeom prst="rightArrow">
            <a:avLst>
              <a:gd name="adj1" fmla="val 50000"/>
              <a:gd name="adj2" fmla="val 39151"/>
            </a:avLst>
          </a:prstGeom>
          <a:solidFill>
            <a:srgbClr val="FFFF00"/>
          </a:solidFill>
          <a:ln w="19050" algn="ctr">
            <a:solidFill>
              <a:srgbClr val="FF0066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67850" name="AutoShape 10">
            <a:extLst>
              <a:ext uri="{FF2B5EF4-FFF2-40B4-BE49-F238E27FC236}">
                <a16:creationId xmlns:a16="http://schemas.microsoft.com/office/drawing/2014/main" id="{3BF24AB4-A7CE-4913-B05D-A3175DF09BF3}"/>
              </a:ext>
            </a:extLst>
          </p:cNvPr>
          <p:cNvSpPr>
            <a:spLocks noChangeArrowheads="1"/>
          </p:cNvSpPr>
          <p:nvPr/>
        </p:nvSpPr>
        <p:spPr bwMode="auto">
          <a:xfrm rot="2419718">
            <a:off x="1944688" y="2565400"/>
            <a:ext cx="395287" cy="252413"/>
          </a:xfrm>
          <a:prstGeom prst="rightArrow">
            <a:avLst>
              <a:gd name="adj1" fmla="val 50000"/>
              <a:gd name="adj2" fmla="val 39151"/>
            </a:avLst>
          </a:prstGeom>
          <a:solidFill>
            <a:srgbClr val="FFFF00"/>
          </a:solidFill>
          <a:ln w="19050" algn="ctr">
            <a:solidFill>
              <a:srgbClr val="FF0066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67851" name="AutoShape 11">
            <a:extLst>
              <a:ext uri="{FF2B5EF4-FFF2-40B4-BE49-F238E27FC236}">
                <a16:creationId xmlns:a16="http://schemas.microsoft.com/office/drawing/2014/main" id="{5FAABA47-265C-431D-BC00-8164A724CCF8}"/>
              </a:ext>
            </a:extLst>
          </p:cNvPr>
          <p:cNvSpPr>
            <a:spLocks noChangeArrowheads="1"/>
          </p:cNvSpPr>
          <p:nvPr/>
        </p:nvSpPr>
        <p:spPr bwMode="auto">
          <a:xfrm rot="2419718">
            <a:off x="4643438" y="4400550"/>
            <a:ext cx="395287" cy="252413"/>
          </a:xfrm>
          <a:prstGeom prst="rightArrow">
            <a:avLst>
              <a:gd name="adj1" fmla="val 50000"/>
              <a:gd name="adj2" fmla="val 39151"/>
            </a:avLst>
          </a:prstGeom>
          <a:solidFill>
            <a:srgbClr val="FFFF00"/>
          </a:solidFill>
          <a:ln w="19050" algn="ctr">
            <a:solidFill>
              <a:srgbClr val="FF0066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67852" name="AutoShape 12">
            <a:extLst>
              <a:ext uri="{FF2B5EF4-FFF2-40B4-BE49-F238E27FC236}">
                <a16:creationId xmlns:a16="http://schemas.microsoft.com/office/drawing/2014/main" id="{BD9AA891-9938-4C11-917F-6FFA52CA2A1E}"/>
              </a:ext>
            </a:extLst>
          </p:cNvPr>
          <p:cNvSpPr>
            <a:spLocks noChangeArrowheads="1"/>
          </p:cNvSpPr>
          <p:nvPr/>
        </p:nvSpPr>
        <p:spPr bwMode="auto">
          <a:xfrm rot="2419718">
            <a:off x="6408738" y="5264150"/>
            <a:ext cx="395287" cy="252413"/>
          </a:xfrm>
          <a:prstGeom prst="rightArrow">
            <a:avLst>
              <a:gd name="adj1" fmla="val 50000"/>
              <a:gd name="adj2" fmla="val 39151"/>
            </a:avLst>
          </a:prstGeom>
          <a:solidFill>
            <a:srgbClr val="FFFF00"/>
          </a:solidFill>
          <a:ln w="19050" algn="ctr">
            <a:solidFill>
              <a:srgbClr val="FF0066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endParaRPr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467853" name="AutoShape 13">
            <a:extLst>
              <a:ext uri="{FF2B5EF4-FFF2-40B4-BE49-F238E27FC236}">
                <a16:creationId xmlns:a16="http://schemas.microsoft.com/office/drawing/2014/main" id="{DA9AE796-BAFB-4E3B-88D0-3D84EDE7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1628775"/>
            <a:ext cx="3384550" cy="503238"/>
          </a:xfrm>
          <a:prstGeom prst="wedgeRectCallout">
            <a:avLst>
              <a:gd name="adj1" fmla="val -82083"/>
              <a:gd name="adj2" fmla="val 66403"/>
            </a:avLst>
          </a:prstGeom>
          <a:solidFill>
            <a:srgbClr val="EBFFEB"/>
          </a:solidFill>
          <a:ln w="9525" algn="ctr">
            <a:solidFill>
              <a:srgbClr val="FF0066"/>
            </a:solidFill>
            <a:miter lim="800000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en-US" altLang="zh-CN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8086CPU</a:t>
            </a:r>
            <a:r>
              <a:rPr lang="zh-CN" alt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的内部结构和工作原理</a:t>
            </a:r>
          </a:p>
        </p:txBody>
      </p:sp>
      <p:sp>
        <p:nvSpPr>
          <p:cNvPr id="2467854" name="AutoShape 14">
            <a:extLst>
              <a:ext uri="{FF2B5EF4-FFF2-40B4-BE49-F238E27FC236}">
                <a16:creationId xmlns:a16="http://schemas.microsoft.com/office/drawing/2014/main" id="{D43456A5-C08B-479F-96E5-0839A4EC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565400"/>
            <a:ext cx="2449512" cy="431800"/>
          </a:xfrm>
          <a:prstGeom prst="wedgeRectCallout">
            <a:avLst>
              <a:gd name="adj1" fmla="val -94329"/>
              <a:gd name="adj2" fmla="val 88972"/>
            </a:avLst>
          </a:prstGeom>
          <a:solidFill>
            <a:srgbClr val="EBFFEB"/>
          </a:solidFill>
          <a:ln w="9525" algn="ctr">
            <a:solidFill>
              <a:srgbClr val="FF0066"/>
            </a:solidFill>
            <a:miter lim="800000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en-US" altLang="zh-CN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8086</a:t>
            </a:r>
            <a:r>
              <a:rPr lang="zh-CN" alt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编写程序的基础</a:t>
            </a:r>
          </a:p>
        </p:txBody>
      </p:sp>
      <p:sp>
        <p:nvSpPr>
          <p:cNvPr id="2467855" name="AutoShape 15">
            <a:extLst>
              <a:ext uri="{FF2B5EF4-FFF2-40B4-BE49-F238E27FC236}">
                <a16:creationId xmlns:a16="http://schemas.microsoft.com/office/drawing/2014/main" id="{D84DF53C-73AC-4985-A989-70AC4442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500438"/>
            <a:ext cx="2089150" cy="504825"/>
          </a:xfrm>
          <a:prstGeom prst="wedgeRectCallout">
            <a:avLst>
              <a:gd name="adj1" fmla="val -101977"/>
              <a:gd name="adj2" fmla="val 51889"/>
            </a:avLst>
          </a:prstGeom>
          <a:solidFill>
            <a:srgbClr val="EBFFEB"/>
          </a:solidFill>
          <a:ln w="9525" algn="ctr">
            <a:solidFill>
              <a:srgbClr val="FF0066"/>
            </a:solidFill>
            <a:miter lim="800000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汇编程序设计的方法 </a:t>
            </a:r>
          </a:p>
        </p:txBody>
      </p:sp>
      <p:sp>
        <p:nvSpPr>
          <p:cNvPr id="2467856" name="AutoShape 16">
            <a:extLst>
              <a:ext uri="{FF2B5EF4-FFF2-40B4-BE49-F238E27FC236}">
                <a16:creationId xmlns:a16="http://schemas.microsoft.com/office/drawing/2014/main" id="{D8E5342F-011B-4AED-A583-07F2E160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941888"/>
            <a:ext cx="2376487" cy="431800"/>
          </a:xfrm>
          <a:prstGeom prst="wedgeRectCallout">
            <a:avLst>
              <a:gd name="adj1" fmla="val 95491"/>
              <a:gd name="adj2" fmla="val -48898"/>
            </a:avLst>
          </a:prstGeom>
          <a:solidFill>
            <a:srgbClr val="EBFFEB"/>
          </a:solidFill>
          <a:ln w="9525" algn="ctr">
            <a:solidFill>
              <a:srgbClr val="FF0066"/>
            </a:solidFill>
            <a:miter lim="800000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存储芯片的结构和运用 </a:t>
            </a:r>
          </a:p>
        </p:txBody>
      </p:sp>
      <p:sp>
        <p:nvSpPr>
          <p:cNvPr id="2467857" name="AutoShape 17">
            <a:extLst>
              <a:ext uri="{FF2B5EF4-FFF2-40B4-BE49-F238E27FC236}">
                <a16:creationId xmlns:a16="http://schemas.microsoft.com/office/drawing/2014/main" id="{7EEBF8B8-C071-4FAB-B3CE-591A1664D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5805488"/>
            <a:ext cx="2376488" cy="431800"/>
          </a:xfrm>
          <a:prstGeom prst="wedgeRectCallout">
            <a:avLst>
              <a:gd name="adj1" fmla="val 95491"/>
              <a:gd name="adj2" fmla="val -48898"/>
            </a:avLst>
          </a:prstGeom>
          <a:solidFill>
            <a:srgbClr val="EBFFEB"/>
          </a:solidFill>
          <a:ln w="9525" algn="ctr">
            <a:solidFill>
              <a:srgbClr val="FF0066"/>
            </a:solidFill>
            <a:miter lim="800000"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  <a:defRPr/>
            </a:pPr>
            <a:r>
              <a:rPr lang="zh-CN" altLang="en-US" sz="16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接口芯片的结构和运用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46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6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6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46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6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6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46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67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67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246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6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246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6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6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46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6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46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6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6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46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67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67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246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6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6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6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6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67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67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67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67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43" grpId="0" animBg="1"/>
      <p:bldP spid="2467845" grpId="0" animBg="1"/>
      <p:bldP spid="2467846" grpId="0" animBg="1"/>
      <p:bldP spid="2467847" grpId="0" animBg="1"/>
      <p:bldP spid="2467848" grpId="0" animBg="1"/>
      <p:bldP spid="2467849" grpId="0" animBg="1"/>
      <p:bldP spid="2467850" grpId="0" animBg="1"/>
      <p:bldP spid="2467851" grpId="0" animBg="1"/>
      <p:bldP spid="2467852" grpId="0" animBg="1"/>
      <p:bldP spid="2467853" grpId="0" animBg="1"/>
      <p:bldP spid="2467854" grpId="0" animBg="1"/>
      <p:bldP spid="2467855" grpId="0" animBg="1"/>
      <p:bldP spid="2467856" grpId="0" animBg="1"/>
      <p:bldP spid="24678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05BF64B7-C003-4FAB-9C21-347D93A5C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835960"/>
            <a:ext cx="4185761" cy="57246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教学内容调整的可行性和理由</a:t>
            </a:r>
          </a:p>
        </p:txBody>
      </p:sp>
      <p:sp>
        <p:nvSpPr>
          <p:cNvPr id="2435078" name="Rectangle 6">
            <a:extLst>
              <a:ext uri="{FF2B5EF4-FFF2-40B4-BE49-F238E27FC236}">
                <a16:creationId xmlns:a16="http://schemas.microsoft.com/office/drawing/2014/main" id="{DDCC5D5B-4334-4800-B2F3-76B7643C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122738"/>
            <a:ext cx="8569325" cy="14779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355600" indent="-355600"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．微型计算机的工作原理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早已不再是工科学生重点关注的对象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，作为非计算机类工科专业，特别是电子信息类、自动化等专业，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微控制器才是硬件类核心技术之一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C35E72-60AF-4492-A910-FD62B0F647A1}"/>
              </a:ext>
            </a:extLst>
          </p:cNvPr>
          <p:cNvSpPr/>
          <p:nvPr/>
        </p:nvSpPr>
        <p:spPr>
          <a:xfrm>
            <a:off x="395288" y="1635125"/>
            <a:ext cx="8439150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eaLnBrk="1" hangingPunct="1">
              <a:lnSpc>
                <a:spcPct val="15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8086CPU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为核心的微机系统及其接口技术作为主要内容。虽然内容经典，对了解冯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诺依曼结构的计算机体系有所帮助，但毕竟内容陈旧。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现有计算机的内部结构及其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大相径庭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50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1">
            <a:extLst>
              <a:ext uri="{FF2B5EF4-FFF2-40B4-BE49-F238E27FC236}">
                <a16:creationId xmlns:a16="http://schemas.microsoft.com/office/drawing/2014/main" id="{5991A969-2CB8-4152-B726-5C0FA92AD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125538"/>
            <a:ext cx="828198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《微机原理与接口技术》内容主要三大要点：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计算机（微控制器）工作原理、汇编程序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接口技术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，这些内容都可以在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MCS-51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微控制器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系统中学到，并且效果更好。其无论是工作原理还是指令系统与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8086CPU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十分接近，同时更贴近实用性和实际应用。这对学生理解微机（微控制器）原理、汇编指令、接口技术更加有利。</a:t>
            </a:r>
            <a:endParaRPr lang="zh-CN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E3B7C8F-E0FF-4A7B-9FA4-08F5BA19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4160838"/>
            <a:ext cx="8281987" cy="1476375"/>
          </a:xfrm>
          <a:prstGeom prst="rect">
            <a:avLst/>
          </a:prstGeom>
          <a:noFill/>
          <a:ln w="9525" cmpd="dbl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为此，部分院校对其内容进行了调整，如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浙江大学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已将该课程的内容调整为</a:t>
            </a:r>
            <a:r>
              <a:rPr lang="en-US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MCS-51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微控制器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及其汇编语言，目前该课程已被评选为全国精品课程。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11073820-09FE-4BA2-B495-0EC4C0E7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0" y="954000"/>
            <a:ext cx="82613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0850" indent="-4508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．为何仍采用汇编程序教学为主？原因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仍属于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原理性课程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，并非应用技术类课程，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汇编是直接与硬件打交道的指令系统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，用汇编语言进行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MCS-51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微控制器技术的教学，可加深学生对冯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诺依曼微机系统的深刻理解，因此选择汇编语言是合理的。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152506-D3B0-470B-990B-F6CFE5442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87" y="3225095"/>
            <a:ext cx="7916863" cy="1477962"/>
          </a:xfrm>
          <a:prstGeom prst="rect">
            <a:avLst/>
          </a:prstGeom>
          <a:noFill/>
          <a:ln w="9525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应用技术将在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后续学习的《嵌入式系统》课程内容调整为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语言教学的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ARM_CortexM3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系列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STM32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微控制器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51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内核的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高端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级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ADuC834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微控制器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1E2CAA4-F654-4C00-BAB8-101014513355}"/>
              </a:ext>
            </a:extLst>
          </p:cNvPr>
          <p:cNvSpPr/>
          <p:nvPr/>
        </p:nvSpPr>
        <p:spPr>
          <a:xfrm>
            <a:off x="503238" y="1109663"/>
            <a:ext cx="8191500" cy="19399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这样在总学时不变的前提下，既可以完成冯</a:t>
            </a:r>
            <a:r>
              <a:rPr lang="en-US" altLang="zh-CN" sz="20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zh-CN" sz="2000" b="1" kern="1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诺依曼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结构的计算机体系微机的教学内容，又可以将</a:t>
            </a:r>
            <a:r>
              <a:rPr lang="zh-CN" altLang="en-US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微控制器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技术的教学内容提高到较高的水平，对学生后续学习嵌入式系统、参加电子竞赛以及就业都带来较大的好处。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50C661-7510-49E1-AC3F-1C81618BA99E}"/>
              </a:ext>
            </a:extLst>
          </p:cNvPr>
          <p:cNvSpPr/>
          <p:nvPr/>
        </p:nvSpPr>
        <p:spPr>
          <a:xfrm>
            <a:off x="493713" y="3573463"/>
            <a:ext cx="8201025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0" indent="-3556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6. 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课程教学和实验中可以借助于虚拟仿真工具——</a:t>
            </a:r>
            <a:r>
              <a:rPr lang="en-US" altLang="zh-CN" sz="2000" b="1" kern="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Proteus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强大而形象的仿真功能，以提高教学和训练的实际效果。采用</a:t>
            </a:r>
            <a:r>
              <a:rPr lang="en-US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Proteus</a:t>
            </a:r>
            <a:r>
              <a:rPr lang="zh-CN" altLang="zh-CN" sz="20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虚拟仿真实验系统，穿插整个在课堂教学和实验环节，甚至可以将实验直接搬到教室中进行。</a:t>
            </a:r>
            <a:endParaRPr lang="zh-CN" altLang="en-US" sz="20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>
            <a:extLst>
              <a:ext uri="{FF2B5EF4-FFF2-40B4-BE49-F238E27FC236}">
                <a16:creationId xmlns:a16="http://schemas.microsoft.com/office/drawing/2014/main" id="{38927B83-1F4A-4527-AF63-3F4BA01837E0}"/>
              </a:ext>
            </a:extLst>
          </p:cNvPr>
          <p:cNvSpPr/>
          <p:nvPr/>
        </p:nvSpPr>
        <p:spPr>
          <a:xfrm>
            <a:off x="251520" y="836712"/>
            <a:ext cx="5184775" cy="5256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1.《</a:t>
            </a:r>
            <a:r>
              <a:rPr lang="zh-CN" altLang="en-US" sz="24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微机原理与接口技术</a:t>
            </a:r>
            <a:r>
              <a:rPr lang="en-US" altLang="zh-CN" sz="24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课程定义</a:t>
            </a:r>
          </a:p>
        </p:txBody>
      </p:sp>
      <p:sp>
        <p:nvSpPr>
          <p:cNvPr id="11267" name="Rectangle 11">
            <a:extLst>
              <a:ext uri="{FF2B5EF4-FFF2-40B4-BE49-F238E27FC236}">
                <a16:creationId xmlns:a16="http://schemas.microsoft.com/office/drawing/2014/main" id="{03053ED8-134D-426C-97AC-A0C829D27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70038"/>
            <a:ext cx="824547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学习微型计算机的特点、基本原理、基本组成和系统结构。学习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微处理器与存储器结构系统组成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计算机指令系统、汇编语言程序设计、中断技术、输入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输出等接口技术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。熟练掌握基本的软件编程方法。熟练掌握硬件接口的初始化技术和硬件系统构成技术。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670869-1C51-459F-A4EE-442D8A3D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005064"/>
            <a:ext cx="5840958" cy="218521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学习要素：</a:t>
            </a:r>
            <a:endParaRPr lang="en-US" altLang="zh-CN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defRPr/>
            </a:pPr>
            <a:r>
              <a:rPr lang="zh-CN" alt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微机原理与结构</a:t>
            </a:r>
            <a:endParaRPr lang="en-US" altLang="zh-CN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defRPr/>
            </a:pPr>
            <a:r>
              <a:rPr lang="zh-CN" alt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汇编语言指令及程序设计</a:t>
            </a:r>
            <a:endParaRPr lang="en-US" altLang="zh-CN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defRPr/>
            </a:pPr>
            <a:r>
              <a:rPr lang="zh-CN" altLang="en-US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硬件接口技术</a:t>
            </a:r>
            <a:endParaRPr lang="en-US" altLang="zh-CN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A08D77-4621-444A-AA92-AC3C68389EDC}"/>
              </a:ext>
            </a:extLst>
          </p:cNvPr>
          <p:cNvSpPr/>
          <p:nvPr/>
        </p:nvSpPr>
        <p:spPr>
          <a:xfrm>
            <a:off x="214282" y="109815"/>
            <a:ext cx="5857916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教学内容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7866B85D-61D5-4572-92DC-B74AD1F9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09625"/>
            <a:ext cx="255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4.</a:t>
            </a:r>
            <a:r>
              <a:rPr lang="zh-CN" altLang="en-US" sz="2800" b="1"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考核方法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099D12-9668-45C7-A657-38C5B456C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134769"/>
              </p:ext>
            </p:extLst>
          </p:nvPr>
        </p:nvGraphicFramePr>
        <p:xfrm>
          <a:off x="323850" y="1484313"/>
          <a:ext cx="8640763" cy="420324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5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687"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考核项目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2" marR="36192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评价环节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关联课程目标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7779" marR="17779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评价依据与方法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占比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000">
                <a:tc rowSpan="4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平时考核</a:t>
                      </a:r>
                      <a:endParaRPr lang="zh-CN" altLang="en-US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2" marR="3619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课程思政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⑷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indent="-244475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思政报告完成质量，参考教学大纲表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5%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629270091"/>
                  </a:ext>
                </a:extLst>
              </a:tr>
              <a:tr h="397293">
                <a:tc vMerge="1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平时考核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2" marR="3619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作业练习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⑴⑵⑶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indent="-244475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泛雅学习通平台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次作业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10%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课堂提问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⑴⑵⑶⑷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课堂内雨课堂答题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5%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50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实验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⑴⑵⑶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共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个实验，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百分制评分：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①</a:t>
                      </a: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实验操作：以实验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中知识和技能的掌握程度进行</a:t>
                      </a: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评价，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答题</a:t>
                      </a: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考核，占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40%</a:t>
                      </a: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；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②</a:t>
                      </a:r>
                      <a:r>
                        <a:rPr lang="zh-CN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实验报告：占</a:t>
                      </a:r>
                      <a:r>
                        <a:rPr lang="en-US" altLang="zh-CN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。</a:t>
                      </a:r>
                      <a:endParaRPr lang="en-US" altLang="zh-CN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20%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期末考试</a:t>
                      </a:r>
                    </a:p>
                  </a:txBody>
                  <a:tcPr marL="36192" marR="3619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闭卷考试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⑴⑵⑶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indent="2159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考试成绩</a:t>
                      </a: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60%</a:t>
                      </a:r>
                      <a:endParaRPr lang="zh-CN" altLang="en-US" sz="16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673">
                <a:tc gridSpan="2"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总评成绩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2" marR="3619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1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100%</a:t>
                      </a:r>
                      <a:endParaRPr lang="zh-CN" sz="2000" b="1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5EE6961-12DE-4C1D-A90B-7892F86EF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28663"/>
            <a:ext cx="25558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5.</a:t>
            </a:r>
            <a:r>
              <a:rPr lang="zh-CN" altLang="en-US" sz="2400" b="1"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教程与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参考书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66AD874C-7ADA-4AA1-BE75-C4AECE045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1531938"/>
            <a:ext cx="5126037" cy="153193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marL="622300" indent="-6223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1688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981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微处理机原理与接口技术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，王晓萍编著，浙江大学出版社，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2022 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E6B172-92A2-8503-CD22-210B7EB71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000" y="1521249"/>
            <a:ext cx="3085173" cy="43088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4">
            <a:extLst>
              <a:ext uri="{FF2B5EF4-FFF2-40B4-BE49-F238E27FC236}">
                <a16:creationId xmlns:a16="http://schemas.microsoft.com/office/drawing/2014/main" id="{612CD867-9C76-4A1A-9769-B25528E86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939497"/>
            <a:ext cx="8568952" cy="8535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 marL="622300" indent="-6223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1688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981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单片机基础（第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，李广第等编著，北京航空航天大学出版社，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</a:p>
        </p:txBody>
      </p:sp>
      <p:pic>
        <p:nvPicPr>
          <p:cNvPr id="52227" name="Picture 6">
            <a:extLst>
              <a:ext uri="{FF2B5EF4-FFF2-40B4-BE49-F238E27FC236}">
                <a16:creationId xmlns:a16="http://schemas.microsoft.com/office/drawing/2014/main" id="{5E3A3D66-0992-4A7E-8ED6-C6B864C7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4" y="2740515"/>
            <a:ext cx="2896305" cy="365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https://bkimg.cdn.bcebos.com/pic/cb8065380cd79123d1d3b8bba6345982b3b780c9?x-bce-process=image/resize,m_lfit,w_268,limit_1/format,f_jpg">
            <a:extLst>
              <a:ext uri="{FF2B5EF4-FFF2-40B4-BE49-F238E27FC236}">
                <a16:creationId xmlns:a16="http://schemas.microsoft.com/office/drawing/2014/main" id="{8F7CEC18-7B11-429F-9C6E-9AEA3185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48486"/>
            <a:ext cx="2808312" cy="365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E5D67C1-B3D4-40EB-90A4-2A49840B4B49}"/>
              </a:ext>
            </a:extLst>
          </p:cNvPr>
          <p:cNvSpPr txBox="1"/>
          <p:nvPr/>
        </p:nvSpPr>
        <p:spPr>
          <a:xfrm>
            <a:off x="289247" y="1916832"/>
            <a:ext cx="8568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单片机原理与应用及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C51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，董秀成、谢维成、杨加国，清华大学出版社出版。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>
            <a:extLst>
              <a:ext uri="{FF2B5EF4-FFF2-40B4-BE49-F238E27FC236}">
                <a16:creationId xmlns:a16="http://schemas.microsoft.com/office/drawing/2014/main" id="{603249CB-4D95-4549-A5B7-6B8ED556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04888"/>
            <a:ext cx="8893175" cy="16795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marL="622300" indent="-6223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1688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981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PROTEUS——电子线路设计、制版与仿真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版），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朱清慧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等编著，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清华大学出版社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2011</a:t>
            </a:r>
          </a:p>
        </p:txBody>
      </p:sp>
      <p:pic>
        <p:nvPicPr>
          <p:cNvPr id="54275" name="Picture 5">
            <a:extLst>
              <a:ext uri="{FF2B5EF4-FFF2-40B4-BE49-F238E27FC236}">
                <a16:creationId xmlns:a16="http://schemas.microsoft.com/office/drawing/2014/main" id="{1706F33A-57C3-4C4D-98C3-D5B8C186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2117725"/>
            <a:ext cx="2903537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>
            <a:extLst>
              <a:ext uri="{FF2B5EF4-FFF2-40B4-BE49-F238E27FC236}">
                <a16:creationId xmlns:a16="http://schemas.microsoft.com/office/drawing/2014/main" id="{0F8482B2-C4B1-4069-A0E3-1FE3B17B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8820472" cy="216058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>
            <a:lvl1pPr marL="622300" indent="-62230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801688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981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《51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单片机工程师是怎样炼成的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+Proteus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老杨编著，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电子工业出版社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2012</a:t>
            </a:r>
          </a:p>
        </p:txBody>
      </p:sp>
      <p:pic>
        <p:nvPicPr>
          <p:cNvPr id="56323" name="Picture 6">
            <a:extLst>
              <a:ext uri="{FF2B5EF4-FFF2-40B4-BE49-F238E27FC236}">
                <a16:creationId xmlns:a16="http://schemas.microsoft.com/office/drawing/2014/main" id="{3FAA40D5-ABB5-4447-8F41-31271940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663" y="2033588"/>
            <a:ext cx="3074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46D2667-517C-40A8-9C7A-12425084E063}"/>
              </a:ext>
            </a:extLst>
          </p:cNvPr>
          <p:cNvSpPr/>
          <p:nvPr/>
        </p:nvSpPr>
        <p:spPr>
          <a:xfrm>
            <a:off x="214282" y="109815"/>
            <a:ext cx="5857916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教学安排</a:t>
            </a:r>
          </a:p>
        </p:txBody>
      </p:sp>
      <p:sp>
        <p:nvSpPr>
          <p:cNvPr id="2" name="矩形 1"/>
          <p:cNvSpPr/>
          <p:nvPr/>
        </p:nvSpPr>
        <p:spPr>
          <a:xfrm>
            <a:off x="657000" y="819000"/>
            <a:ext cx="778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总学时：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学时，讲课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42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学时，上机</a:t>
            </a:r>
            <a:r>
              <a:rPr lang="en-US" altLang="zh-CN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学时、讨论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学时，实验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学时。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43C41D1-FA49-D5C4-C01F-76CDEDCE86BF}"/>
              </a:ext>
            </a:extLst>
          </p:cNvPr>
          <p:cNvGraphicFramePr>
            <a:graphicFrameLocks noGrp="1"/>
          </p:cNvGraphicFramePr>
          <p:nvPr/>
        </p:nvGraphicFramePr>
        <p:xfrm>
          <a:off x="2181101" y="1594533"/>
          <a:ext cx="4781798" cy="4578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4286">
                  <a:extLst>
                    <a:ext uri="{9D8B030D-6E8A-4147-A177-3AD203B41FA5}">
                      <a16:colId xmlns:a16="http://schemas.microsoft.com/office/drawing/2014/main" val="2257024531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2660279876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1752113946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27209231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127690297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646678219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340492604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2968510243"/>
                    </a:ext>
                  </a:extLst>
                </a:gridCol>
                <a:gridCol w="239689">
                  <a:extLst>
                    <a:ext uri="{9D8B030D-6E8A-4147-A177-3AD203B41FA5}">
                      <a16:colId xmlns:a16="http://schemas.microsoft.com/office/drawing/2014/main" val="2789431427"/>
                    </a:ext>
                  </a:extLst>
                </a:gridCol>
              </a:tblGrid>
              <a:tr h="1185831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教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学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内</a:t>
                      </a:r>
                      <a:r>
                        <a:rPr lang="en-US" sz="900" kern="100">
                          <a:effectLst/>
                        </a:rPr>
                        <a:t>  </a:t>
                      </a:r>
                      <a:r>
                        <a:rPr lang="zh-CN" sz="900" kern="100">
                          <a:effectLst/>
                        </a:rPr>
                        <a:t>容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讲</a:t>
                      </a:r>
                      <a:endParaRPr lang="zh-CN" sz="1000" kern="100"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课</a:t>
                      </a:r>
                      <a:endParaRPr lang="zh-CN" sz="1000" kern="100"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时</a:t>
                      </a:r>
                      <a:endParaRPr lang="zh-CN" sz="1000" kern="100">
                        <a:effectLst/>
                      </a:endParaRPr>
                    </a:p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实验时数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实践学时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课内上机时数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课外上机时数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自学时数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习题课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讨论时数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2038701059"/>
                  </a:ext>
                </a:extLst>
              </a:tr>
              <a:tr h="38426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1.</a:t>
                      </a:r>
                      <a:r>
                        <a:rPr lang="zh-CN" sz="900" kern="100">
                          <a:effectLst/>
                        </a:rPr>
                        <a:t>课程简介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0.5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4037745522"/>
                  </a:ext>
                </a:extLst>
              </a:tr>
              <a:tr h="38426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2.</a:t>
                      </a:r>
                      <a:r>
                        <a:rPr lang="zh-CN" sz="900" kern="100">
                          <a:effectLst/>
                        </a:rPr>
                        <a:t>微机概论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1.5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3800309014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3.MCS-51</a:t>
                      </a:r>
                      <a:r>
                        <a:rPr lang="zh-CN" sz="900" kern="100">
                          <a:effectLst/>
                        </a:rPr>
                        <a:t>微控制器结构和原理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2672799645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4.MCS-51</a:t>
                      </a:r>
                      <a:r>
                        <a:rPr lang="zh-CN" sz="900" kern="100">
                          <a:effectLst/>
                        </a:rPr>
                        <a:t>指令系统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1584989190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5.MCS-51</a:t>
                      </a:r>
                      <a:r>
                        <a:rPr lang="zh-CN" sz="900" kern="100">
                          <a:effectLst/>
                        </a:rPr>
                        <a:t>汇编程序设计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2930043668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6.</a:t>
                      </a:r>
                      <a:r>
                        <a:rPr lang="zh-CN" sz="900" kern="100">
                          <a:effectLst/>
                        </a:rPr>
                        <a:t>微控制器</a:t>
                      </a:r>
                      <a:r>
                        <a:rPr lang="en-US" sz="900" kern="100">
                          <a:effectLst/>
                        </a:rPr>
                        <a:t>I/O</a:t>
                      </a:r>
                      <a:r>
                        <a:rPr lang="zh-CN" sz="900" kern="100">
                          <a:effectLst/>
                        </a:rPr>
                        <a:t>扩展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1715373920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7.</a:t>
                      </a:r>
                      <a:r>
                        <a:rPr lang="zh-CN" sz="900" kern="100">
                          <a:effectLst/>
                        </a:rPr>
                        <a:t>微控制器存储器扩展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3301977178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8.</a:t>
                      </a:r>
                      <a:r>
                        <a:rPr lang="zh-CN" sz="900" kern="100">
                          <a:effectLst/>
                        </a:rPr>
                        <a:t>中断系统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146508119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9.</a:t>
                      </a:r>
                      <a:r>
                        <a:rPr lang="zh-CN" sz="900" kern="100">
                          <a:effectLst/>
                        </a:rPr>
                        <a:t>定时器与计数器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1003105466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10.</a:t>
                      </a:r>
                      <a:r>
                        <a:rPr lang="zh-CN" sz="900" kern="100">
                          <a:effectLst/>
                        </a:rPr>
                        <a:t>模拟接口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3091546139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11.</a:t>
                      </a:r>
                      <a:r>
                        <a:rPr lang="zh-CN" sz="900" kern="100">
                          <a:effectLst/>
                        </a:rPr>
                        <a:t>串行数据通信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293593463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12.C51</a:t>
                      </a:r>
                      <a:r>
                        <a:rPr lang="zh-CN" sz="900" kern="100">
                          <a:effectLst/>
                        </a:rPr>
                        <a:t>语言与程序设计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3607641456"/>
                  </a:ext>
                </a:extLst>
              </a:tr>
              <a:tr h="18241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900" kern="100">
                          <a:effectLst/>
                        </a:rPr>
                        <a:t>13.</a:t>
                      </a:r>
                      <a:r>
                        <a:rPr lang="zh-CN" sz="900" kern="100">
                          <a:effectLst/>
                        </a:rPr>
                        <a:t>微控制器应用系统设计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593270004"/>
                  </a:ext>
                </a:extLst>
              </a:tr>
              <a:tr h="384260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合</a:t>
                      </a:r>
                      <a:r>
                        <a:rPr lang="en-US" sz="900" kern="100">
                          <a:effectLst/>
                        </a:rPr>
                        <a:t>      </a:t>
                      </a:r>
                      <a:r>
                        <a:rPr lang="zh-CN" sz="900" kern="100">
                          <a:effectLst/>
                        </a:rPr>
                        <a:t>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16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extLst>
                  <a:ext uri="{0D108BD9-81ED-4DB2-BD59-A6C34878D82A}">
                    <a16:rowId xmlns:a16="http://schemas.microsoft.com/office/drawing/2014/main" val="1613726431"/>
                  </a:ext>
                </a:extLst>
              </a:tr>
              <a:tr h="180776"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zh-CN" sz="900" kern="100">
                          <a:effectLst/>
                        </a:rPr>
                        <a:t>总</a:t>
                      </a:r>
                      <a:r>
                        <a:rPr lang="en-US" sz="900" kern="100">
                          <a:effectLst/>
                        </a:rPr>
                        <a:t>       </a:t>
                      </a:r>
                      <a:r>
                        <a:rPr lang="zh-CN" sz="900" kern="100">
                          <a:effectLst/>
                        </a:rPr>
                        <a:t>计</a:t>
                      </a:r>
                      <a:endParaRPr lang="zh-CN" sz="1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</a:pPr>
                      <a:r>
                        <a:rPr lang="en-US" sz="1000" kern="100" dirty="0">
                          <a:effectLst/>
                        </a:rPr>
                        <a:t>64</a:t>
                      </a:r>
                      <a:r>
                        <a:rPr lang="zh-CN" sz="1000" kern="100" dirty="0">
                          <a:effectLst/>
                        </a:rPr>
                        <a:t>（课内）</a:t>
                      </a:r>
                      <a:endParaRPr lang="zh-CN" sz="1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122" marR="68122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71811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275" name="Rectangle 3">
            <a:extLst>
              <a:ext uri="{FF2B5EF4-FFF2-40B4-BE49-F238E27FC236}">
                <a16:creationId xmlns:a16="http://schemas.microsoft.com/office/drawing/2014/main" id="{B75CBC6F-BB3D-48CF-A3CF-11B694E8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" y="1954106"/>
            <a:ext cx="8569325" cy="3644396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．开关量输入输出实验 		               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轮换点亮实验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数码管显示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脉冲计数实验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．波形发生器实验	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            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单温度采集实验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实验课前一周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群作业公布实验指导书；实验课课堂内自带电脑做实验；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实验课后一周内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群提交电子版实验报告 。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FB962B3-C626-49F5-96BB-4B9A71023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000" y="1134000"/>
            <a:ext cx="50767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二、实验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学时，具体分配如下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51C18DE-E96B-40B2-855A-E42949BCD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544265"/>
            <a:ext cx="2447925" cy="267682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449263" indent="-449263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2865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基础性强</a:t>
            </a:r>
          </a:p>
          <a:p>
            <a:pPr>
              <a:lnSpc>
                <a:spcPct val="14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概念抽象</a:t>
            </a:r>
          </a:p>
          <a:p>
            <a:pPr>
              <a:lnSpc>
                <a:spcPct val="140000"/>
              </a:lnSpc>
              <a:spcBef>
                <a:spcPct val="6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内容繁多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2D57FBA3-96B0-42F2-8B02-3F755568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268413"/>
            <a:ext cx="4464050" cy="935037"/>
          </a:xfrm>
          <a:prstGeom prst="wedgeRectCallout">
            <a:avLst>
              <a:gd name="adj1" fmla="val -82079"/>
              <a:gd name="adj2" fmla="val 31495"/>
            </a:avLst>
          </a:prstGeom>
          <a:solidFill>
            <a:srgbClr val="EBFFEB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它是计算机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、计算机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、计算机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重要基础</a:t>
            </a: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ECD4439E-5DA7-400B-B3E9-C7E9413F6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320925"/>
            <a:ext cx="4464050" cy="863600"/>
          </a:xfrm>
          <a:prstGeom prst="wedgeRectCallout">
            <a:avLst>
              <a:gd name="adj1" fmla="val -82361"/>
              <a:gd name="adj2" fmla="val 29963"/>
            </a:avLst>
          </a:prstGeom>
          <a:solidFill>
            <a:srgbClr val="FEECFB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en-US" altLang="zh-CN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芯片、时序、寻址方式、工作模式、地址译码、中断等。</a:t>
            </a: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7EACA39-9FCD-469E-A94E-AF28F75A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84538"/>
            <a:ext cx="4464050" cy="1152525"/>
          </a:xfrm>
          <a:prstGeom prst="wedgeRectCallout">
            <a:avLst>
              <a:gd name="adj1" fmla="val -82931"/>
              <a:gd name="adj2" fmla="val -4269"/>
            </a:avLst>
          </a:prstGeom>
          <a:solidFill>
            <a:srgbClr val="F7FFE7"/>
          </a:solidFill>
          <a:ln w="9525" algn="ctr">
            <a:solidFill>
              <a:srgbClr val="FF0066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lIns="108000" tIns="36000" rIns="108000" bIns="3600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zh-CN" altLang="en-US" sz="20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硬件体系、工作原理、指令、汇编程序设计、存储器系统、各种总线以及接口设计等。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5F74B0-6D98-4F2F-8A8F-851C5B9F6B85}"/>
              </a:ext>
            </a:extLst>
          </p:cNvPr>
          <p:cNvSpPr/>
          <p:nvPr/>
        </p:nvSpPr>
        <p:spPr>
          <a:xfrm>
            <a:off x="214282" y="109815"/>
            <a:ext cx="5857916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1.3 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课程特点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">
            <a:extLst>
              <a:ext uri="{FF2B5EF4-FFF2-40B4-BE49-F238E27FC236}">
                <a16:creationId xmlns:a16="http://schemas.microsoft.com/office/drawing/2014/main" id="{EB5AF150-EAC8-45C2-AB0A-C24D9B99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0407"/>
            <a:ext cx="8029575" cy="235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lvl="2">
              <a:lnSpc>
                <a:spcPct val="150000"/>
              </a:lnSpc>
              <a:spcBef>
                <a:spcPct val="30000"/>
              </a:spcBef>
              <a:buClr>
                <a:srgbClr val="0000CC"/>
              </a:buClr>
              <a:buSzPct val="70000"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课前预习，上课认真听、课后复习；</a:t>
            </a:r>
          </a:p>
          <a:p>
            <a:pPr lvl="2">
              <a:lnSpc>
                <a:spcPct val="150000"/>
              </a:lnSpc>
              <a:spcBef>
                <a:spcPct val="10000"/>
              </a:spcBef>
              <a:buClr>
                <a:srgbClr val="0000CC"/>
              </a:buClr>
              <a:buSzPct val="70000"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有问题及时解决，勿产生堆积；</a:t>
            </a:r>
          </a:p>
          <a:p>
            <a:pPr lvl="2">
              <a:lnSpc>
                <a:spcPct val="150000"/>
              </a:lnSpc>
              <a:spcBef>
                <a:spcPct val="10000"/>
              </a:spcBef>
              <a:buClr>
                <a:srgbClr val="0000CC"/>
              </a:buClr>
              <a:buSzPct val="70000"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多交流，多讨论，建议做好读书笔记；</a:t>
            </a:r>
          </a:p>
          <a:p>
            <a:pPr lvl="2">
              <a:lnSpc>
                <a:spcPct val="150000"/>
              </a:lnSpc>
              <a:spcBef>
                <a:spcPct val="10000"/>
              </a:spcBef>
              <a:buClr>
                <a:srgbClr val="0000CC"/>
              </a:buClr>
              <a:buSzPct val="70000"/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认真按时完成作业和实验。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15" name="矩形 1">
            <a:extLst>
              <a:ext uri="{FF2B5EF4-FFF2-40B4-BE49-F238E27FC236}">
                <a16:creationId xmlns:a16="http://schemas.microsoft.com/office/drawing/2014/main" id="{3C845502-777A-4AA3-B025-04B8DADAE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1196752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基本要求：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507C69-F158-412D-80E2-E67AA2E7DAB5}"/>
              </a:ext>
            </a:extLst>
          </p:cNvPr>
          <p:cNvSpPr/>
          <p:nvPr/>
        </p:nvSpPr>
        <p:spPr>
          <a:xfrm>
            <a:off x="214282" y="109815"/>
            <a:ext cx="6733982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1.4 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怎样学好</a:t>
            </a: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微机原理与接口技术</a:t>
            </a: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>
            <a:extLst>
              <a:ext uri="{FF2B5EF4-FFF2-40B4-BE49-F238E27FC236}">
                <a16:creationId xmlns:a16="http://schemas.microsoft.com/office/drawing/2014/main" id="{7D83F486-822E-4515-8F9E-480D005A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6613"/>
            <a:ext cx="835342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《</a:t>
            </a:r>
            <a:r>
              <a:rPr lang="zh-CN" altLang="en-US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微机原理与接口技术</a:t>
            </a:r>
            <a:r>
              <a:rPr lang="en-US" altLang="zh-CN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》</a:t>
            </a:r>
            <a:r>
              <a:rPr lang="zh-CN" altLang="en-US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还是一本实践性很强的技术性课程</a:t>
            </a:r>
          </a:p>
        </p:txBody>
      </p:sp>
      <p:sp>
        <p:nvSpPr>
          <p:cNvPr id="2368519" name="Rectangle 7">
            <a:extLst>
              <a:ext uri="{FF2B5EF4-FFF2-40B4-BE49-F238E27FC236}">
                <a16:creationId xmlns:a16="http://schemas.microsoft.com/office/drawing/2014/main" id="{619930A6-2427-4057-B4B7-CA8D474D0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988" y="2181225"/>
            <a:ext cx="554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知识</a:t>
            </a:r>
            <a:r>
              <a:rPr kumimoji="1"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你知道什么？</a:t>
            </a:r>
          </a:p>
        </p:txBody>
      </p:sp>
      <p:sp>
        <p:nvSpPr>
          <p:cNvPr id="2368520" name="Rectangle 8">
            <a:extLst>
              <a:ext uri="{FF2B5EF4-FFF2-40B4-BE49-F238E27FC236}">
                <a16:creationId xmlns:a16="http://schemas.microsoft.com/office/drawing/2014/main" id="{472DDD1D-14CC-4286-80A9-0ACF77B5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781300"/>
            <a:ext cx="554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accent1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技术</a:t>
            </a:r>
            <a:r>
              <a:rPr kumimoji="1" lang="en-US" altLang="zh-CN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——</a:t>
            </a:r>
            <a:r>
              <a:rPr kumimoji="1" lang="zh-CN" altLang="en-US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你能干什么？</a:t>
            </a:r>
          </a:p>
        </p:txBody>
      </p:sp>
      <p:sp>
        <p:nvSpPr>
          <p:cNvPr id="2368521" name="Rectangle 9">
            <a:extLst>
              <a:ext uri="{FF2B5EF4-FFF2-40B4-BE49-F238E27FC236}">
                <a16:creationId xmlns:a16="http://schemas.microsoft.com/office/drawing/2014/main" id="{7F913CB7-D04E-4E6C-AE76-F60293B6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84313"/>
            <a:ext cx="554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知识与技术的区别？</a:t>
            </a:r>
          </a:p>
        </p:txBody>
      </p:sp>
      <p:sp>
        <p:nvSpPr>
          <p:cNvPr id="2368522" name="Rectangle 10">
            <a:extLst>
              <a:ext uri="{FF2B5EF4-FFF2-40B4-BE49-F238E27FC236}">
                <a16:creationId xmlns:a16="http://schemas.microsoft.com/office/drawing/2014/main" id="{AE1059F7-B468-49D0-A88F-7B55A3931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3495675"/>
            <a:ext cx="550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将知识转变为技术需要一个过程！</a:t>
            </a:r>
          </a:p>
        </p:txBody>
      </p:sp>
      <p:sp>
        <p:nvSpPr>
          <p:cNvPr id="2368524" name="Rectangle 12">
            <a:extLst>
              <a:ext uri="{FF2B5EF4-FFF2-40B4-BE49-F238E27FC236}">
                <a16:creationId xmlns:a16="http://schemas.microsoft.com/office/drawing/2014/main" id="{EDE9535D-D3E2-4380-81DF-8163BCE0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63" y="4870450"/>
            <a:ext cx="399573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5.</a:t>
            </a:r>
            <a:r>
              <a:rPr lang="zh-CN" altLang="en-US" sz="3600" b="1">
                <a:solidFill>
                  <a:srgbClr val="FF0000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勤动手</a:t>
            </a:r>
            <a:r>
              <a:rPr lang="en-US" altLang="zh-CN" sz="3600" b="1">
                <a:solidFill>
                  <a:srgbClr val="FF0000"/>
                </a:solidFill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! ! !</a:t>
            </a:r>
            <a:endParaRPr lang="zh-CN" altLang="en-US" sz="3600" b="1">
              <a:solidFill>
                <a:srgbClr val="FF0000"/>
              </a:solidFill>
              <a:latin typeface="Arial" panose="020B0604020202020204" pitchFamily="34" charset="0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61451" name="矩形 11">
            <a:extLst>
              <a:ext uri="{FF2B5EF4-FFF2-40B4-BE49-F238E27FC236}">
                <a16:creationId xmlns:a16="http://schemas.microsoft.com/office/drawing/2014/main" id="{F200FF3C-2CBB-4954-B350-10FE21D0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4316413"/>
            <a:ext cx="22860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icrosoft YaHei Light" panose="020B0502040204020203" pitchFamily="34" charset="-122"/>
                <a:cs typeface="Arial" panose="020B0604020202020204" pitchFamily="34" charset="0"/>
              </a:rPr>
              <a:t>强烈要求：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8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8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8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8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6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2000"/>
                                        <p:tgtEl>
                                          <p:spTgt spid="236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8519" grpId="0"/>
      <p:bldP spid="2368520" grpId="0"/>
      <p:bldP spid="2368521" grpId="0"/>
      <p:bldP spid="2368522" grpId="0"/>
      <p:bldP spid="2368524" grpId="0"/>
      <p:bldP spid="614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5">
            <a:extLst>
              <a:ext uri="{FF2B5EF4-FFF2-40B4-BE49-F238E27FC236}">
                <a16:creationId xmlns:a16="http://schemas.microsoft.com/office/drawing/2014/main" id="{6A58C603-B4A5-428E-9712-28652F2BC415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258888" y="2636838"/>
          <a:ext cx="7092950" cy="377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88405" imgH="3991892" progId="">
                  <p:embed/>
                </p:oleObj>
              </mc:Choice>
              <mc:Fallback>
                <p:oleObj r:id="rId3" imgW="6088405" imgH="3991892" progId="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36838"/>
                        <a:ext cx="7092950" cy="3779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7">
            <a:extLst>
              <a:ext uri="{FF2B5EF4-FFF2-40B4-BE49-F238E27FC236}">
                <a16:creationId xmlns:a16="http://schemas.microsoft.com/office/drawing/2014/main" id="{BB51DF30-4424-4E58-99A6-A609408164E4}"/>
              </a:ext>
            </a:extLst>
          </p:cNvPr>
          <p:cNvSpPr/>
          <p:nvPr/>
        </p:nvSpPr>
        <p:spPr>
          <a:xfrm>
            <a:off x="5220072" y="2564904"/>
            <a:ext cx="3312368" cy="44807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indent="0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n w="50800"/>
                <a:effectLst/>
                <a:latin typeface="Arial" panose="020B0604020202020204" pitchFamily="34" charset="0"/>
              </a:rPr>
              <a:t>微型计算机内部基本结构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4BF7CD0-CCFA-4898-B3FA-B34801E0B0AD}"/>
              </a:ext>
            </a:extLst>
          </p:cNvPr>
          <p:cNvSpPr/>
          <p:nvPr/>
        </p:nvSpPr>
        <p:spPr>
          <a:xfrm>
            <a:off x="207035" y="725285"/>
            <a:ext cx="3419475" cy="52565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5600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Blip>
                <a:blip r:embed="rId5"/>
              </a:buBlip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998855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2pPr>
            <a:lvl3pPr marL="1406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3pPr>
            <a:lvl4pPr marL="18148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4pPr>
            <a:lvl5pPr marL="22225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5pPr>
          </a:lstStyle>
          <a:p>
            <a:pPr marL="0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en-US" altLang="zh-CN" sz="2400" b="1" dirty="0" err="1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什么是微型计算机</a:t>
            </a:r>
            <a:r>
              <a:rPr lang="en-US" altLang="zh-CN" sz="24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？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F192147-DF4E-4CC9-AB8A-EAFA3EDA7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1265238"/>
            <a:ext cx="8281988" cy="1476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微型计算机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(Microcomputer)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是指以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微处理器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为基础，配以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内存储器及输入输出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(I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／</a:t>
            </a:r>
            <a:r>
              <a:rPr lang="en-US" altLang="zh-CN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0)</a:t>
            </a:r>
            <a:r>
              <a:rPr lang="zh-CN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接口电路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和相应的</a:t>
            </a:r>
            <a:r>
              <a:rPr lang="zh-CN" alt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辅助电路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而构成的裸机 ，即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主机硬件部分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037" name="Rectangle 5">
            <a:extLst>
              <a:ext uri="{FF2B5EF4-FFF2-40B4-BE49-F238E27FC236}">
                <a16:creationId xmlns:a16="http://schemas.microsoft.com/office/drawing/2014/main" id="{F8299B91-06E0-4770-A08F-16117F43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00" y="1598343"/>
            <a:ext cx="8325000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微控制器，提高微控制器应用能力，了解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等其他指令集；</a:t>
            </a:r>
          </a:p>
        </p:txBody>
      </p:sp>
      <p:sp>
        <p:nvSpPr>
          <p:cNvPr id="2476038" name="Rectangle 6">
            <a:extLst>
              <a:ext uri="{FF2B5EF4-FFF2-40B4-BE49-F238E27FC236}">
                <a16:creationId xmlns:a16="http://schemas.microsoft.com/office/drawing/2014/main" id="{7341F03B-AB20-4275-8C76-9F82A381F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55" y="2903343"/>
            <a:ext cx="655320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到实验室去，参加老师课题；</a:t>
            </a:r>
          </a:p>
        </p:txBody>
      </p:sp>
      <p:sp>
        <p:nvSpPr>
          <p:cNvPr id="2476039" name="Rectangle 7">
            <a:extLst>
              <a:ext uri="{FF2B5EF4-FFF2-40B4-BE49-F238E27FC236}">
                <a16:creationId xmlns:a16="http://schemas.microsoft.com/office/drawing/2014/main" id="{BD1672F2-1A62-436A-BCB3-D7A4DA2F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0" y="4163343"/>
            <a:ext cx="370840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到企业进行实践训练。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D3823F-2811-478F-B0A8-32068E79E189}"/>
              </a:ext>
            </a:extLst>
          </p:cNvPr>
          <p:cNvSpPr/>
          <p:nvPr/>
        </p:nvSpPr>
        <p:spPr>
          <a:xfrm>
            <a:off x="214282" y="109815"/>
            <a:ext cx="6877998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1.5 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后续相关内容学习建议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6037" grpId="0"/>
      <p:bldP spid="2476038" grpId="0"/>
      <p:bldP spid="24760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372" name="Rectangle 4">
            <a:extLst>
              <a:ext uri="{FF2B5EF4-FFF2-40B4-BE49-F238E27FC236}">
                <a16:creationId xmlns:a16="http://schemas.microsoft.com/office/drawing/2014/main" id="{75E18138-7C80-483D-B285-D5649901B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13" y="2267875"/>
            <a:ext cx="7818437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、浙江大学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——《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微机原理与接口技术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国家精品共享资源课 </a:t>
            </a:r>
          </a:p>
        </p:txBody>
      </p:sp>
      <p:sp>
        <p:nvSpPr>
          <p:cNvPr id="70659" name="Rectangle 6">
            <a:extLst>
              <a:ext uri="{FF2B5EF4-FFF2-40B4-BE49-F238E27FC236}">
                <a16:creationId xmlns:a16="http://schemas.microsoft.com/office/drawing/2014/main" id="{55DA751F-B488-4863-A550-8DDEC32CD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13" y="2699675"/>
            <a:ext cx="6951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FF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  <a:hlinkClick r:id="rId3"/>
              </a:rPr>
              <a:t>http://www.icourses.cn/coursestatic/course_4265.html</a:t>
            </a:r>
            <a:endParaRPr lang="en-US" altLang="zh-CN" sz="2000" b="1" dirty="0">
              <a:solidFill>
                <a:srgbClr val="FFFF00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Microsoft YaHei Light" panose="020B0502040204020203" pitchFamily="34" charset="-122"/>
            </a:endParaRPr>
          </a:p>
        </p:txBody>
      </p:sp>
      <p:pic>
        <p:nvPicPr>
          <p:cNvPr id="70660" name="Picture 7">
            <a:extLst>
              <a:ext uri="{FF2B5EF4-FFF2-40B4-BE49-F238E27FC236}">
                <a16:creationId xmlns:a16="http://schemas.microsoft.com/office/drawing/2014/main" id="{1EB07589-BA8C-4408-940A-C05BAA150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00" y="3249000"/>
            <a:ext cx="5432075" cy="277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5" name="矩形 9">
            <a:extLst>
              <a:ext uri="{FF2B5EF4-FFF2-40B4-BE49-F238E27FC236}">
                <a16:creationId xmlns:a16="http://schemas.microsoft.com/office/drawing/2014/main" id="{E979EB6B-0D46-4BE3-A7A9-2DE9FB80F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908050"/>
            <a:ext cx="3105150" cy="4000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、数字杭电网络教学平台</a:t>
            </a:r>
            <a:endParaRPr kumimoji="1"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027A76-A84B-422D-AC37-6183B335AFF8}"/>
              </a:ext>
            </a:extLst>
          </p:cNvPr>
          <p:cNvSpPr/>
          <p:nvPr/>
        </p:nvSpPr>
        <p:spPr>
          <a:xfrm>
            <a:off x="214282" y="109815"/>
            <a:ext cx="6877998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1.6 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网络资源</a:t>
            </a:r>
          </a:p>
        </p:txBody>
      </p:sp>
      <p:sp>
        <p:nvSpPr>
          <p:cNvPr id="2" name="矩形 9">
            <a:extLst>
              <a:ext uri="{FF2B5EF4-FFF2-40B4-BE49-F238E27FC236}">
                <a16:creationId xmlns:a16="http://schemas.microsoft.com/office/drawing/2014/main" id="{61761830-4055-88A9-E68A-8E2835952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335" y="1587962"/>
            <a:ext cx="2651688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kumimoji="1" lang="zh-CN" alt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、教材扫码观看视频</a:t>
            </a:r>
            <a:endParaRPr kumimoji="1" lang="en-US" altLang="zh-CN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>
            <a:extLst>
              <a:ext uri="{FF2B5EF4-FFF2-40B4-BE49-F238E27FC236}">
                <a16:creationId xmlns:a16="http://schemas.microsoft.com/office/drawing/2014/main" id="{7FB6764D-532B-42CD-87B4-B8B58E92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341438"/>
            <a:ext cx="81724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你对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微机原理与接口技术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课程学习有何计划或打算？</a:t>
            </a:r>
          </a:p>
        </p:txBody>
      </p:sp>
      <p:sp>
        <p:nvSpPr>
          <p:cNvPr id="2482185" name="Rectangle 9">
            <a:extLst>
              <a:ext uri="{FF2B5EF4-FFF2-40B4-BE49-F238E27FC236}">
                <a16:creationId xmlns:a16="http://schemas.microsoft.com/office/drawing/2014/main" id="{8B695610-B937-42C7-8712-11962820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18" y="3204159"/>
            <a:ext cx="8351837" cy="13223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</a:t>
            </a:r>
            <a:r>
              <a:rPr lang="zh-CN" altLang="en-US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微控制器开发环境介绍</a:t>
            </a:r>
            <a:r>
              <a:rPr lang="en-US" altLang="zh-CN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》PPT</a:t>
            </a:r>
          </a:p>
          <a:p>
            <a:pPr marL="742950" lvl="1" indent="-285750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r>
              <a:rPr lang="en-US" altLang="zh-CN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《PROTEUS——</a:t>
            </a:r>
            <a:r>
              <a:rPr lang="zh-CN" altLang="en-US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电子线路设计、制版与仿真</a:t>
            </a:r>
            <a:r>
              <a:rPr lang="en-US" altLang="zh-CN" b="1" dirty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》 PPT</a:t>
            </a:r>
            <a:endParaRPr lang="zh-CN" altLang="en-US" b="1" dirty="0">
              <a:solidFill>
                <a:schemeClr val="tx2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F7C79549-9678-466E-ABFC-EFF79017A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02378"/>
            <a:ext cx="8567737" cy="123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在笔记本电脑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中安装好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Proteus 7.10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Keil_ARM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群文件内有共享，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Keil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为编译器，不用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C51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可不安装。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Proteus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按照路径中最好不要有中文。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D81119-AE56-4484-8073-1C176B96BB2C}"/>
              </a:ext>
            </a:extLst>
          </p:cNvPr>
          <p:cNvSpPr/>
          <p:nvPr/>
        </p:nvSpPr>
        <p:spPr>
          <a:xfrm>
            <a:off x="214282" y="109815"/>
            <a:ext cx="6877998" cy="461665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en-US" altLang="zh-CN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1.7 </a:t>
            </a:r>
            <a:r>
              <a:rPr lang="zh-CN" altLang="en-US" sz="2400" b="1" spc="50" dirty="0">
                <a:ln w="11430"/>
                <a:solidFill>
                  <a:srgbClr val="000066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思考题与任务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2185" grpId="0"/>
      <p:bldP spid="696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9105F3C-167C-4FD5-8802-7A21410BBEDC}"/>
              </a:ext>
            </a:extLst>
          </p:cNvPr>
          <p:cNvSpPr/>
          <p:nvPr/>
        </p:nvSpPr>
        <p:spPr>
          <a:xfrm>
            <a:off x="1313603" y="3212976"/>
            <a:ext cx="638819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6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</a:rPr>
              <a:t>THANK   YOU</a:t>
            </a:r>
            <a:endParaRPr lang="zh-CN" altLang="en-US" sz="6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4A53A3-3064-4689-97DA-1F6930FBB2A0}"/>
              </a:ext>
            </a:extLst>
          </p:cNvPr>
          <p:cNvSpPr/>
          <p:nvPr/>
        </p:nvSpPr>
        <p:spPr>
          <a:xfrm>
            <a:off x="1691680" y="1772816"/>
            <a:ext cx="5300686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华文彩云" pitchFamily="2" charset="-122"/>
                <a:ea typeface="华文彩云" pitchFamily="2" charset="-122"/>
                <a:cs typeface="+mj-cs"/>
              </a:rPr>
              <a:t>THE   END</a:t>
            </a:r>
            <a:endParaRPr lang="zh-CN" altLang="en-US" sz="1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>
            <a:extLst>
              <a:ext uri="{FF2B5EF4-FFF2-40B4-BE49-F238E27FC236}">
                <a16:creationId xmlns:a16="http://schemas.microsoft.com/office/drawing/2014/main" id="{E2DC1BE7-6430-4B83-B174-FBB0B6A3833E}"/>
              </a:ext>
            </a:extLst>
          </p:cNvPr>
          <p:cNvSpPr/>
          <p:nvPr/>
        </p:nvSpPr>
        <p:spPr>
          <a:xfrm>
            <a:off x="467544" y="908720"/>
            <a:ext cx="4500594" cy="57246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-355600"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微型计算机内部数据流</a:t>
            </a:r>
          </a:p>
        </p:txBody>
      </p:sp>
      <p:pic>
        <p:nvPicPr>
          <p:cNvPr id="15363" name="Picture 6">
            <a:extLst>
              <a:ext uri="{FF2B5EF4-FFF2-40B4-BE49-F238E27FC236}">
                <a16:creationId xmlns:a16="http://schemas.microsoft.com/office/drawing/2014/main" id="{D7E34441-6723-474B-9D9B-9E795FFB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571625"/>
            <a:ext cx="7570788" cy="463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657028-3918-4F5D-AF65-60C8BAF6D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908050"/>
            <a:ext cx="2952750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存储程序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+</a:t>
            </a:r>
            <a:r>
              <a:rPr lang="zh-CN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rPr>
              <a:t>程序控制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692B1C57-6313-4BC3-8A3E-19C8E6A0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91886"/>
            <a:ext cx="8575675" cy="142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微型计算机系统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(Microcomputer System)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（即通常说的电脑）是由微型计算机配以相应的外围设备（如打印机）及其它专用电路、电源、面板、机架以及软件构成的系统。</a:t>
            </a:r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531BD8B3-D5A0-49F2-97C9-A3DF4947E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429000"/>
            <a:ext cx="2449512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1800" b="1" u="sng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微型计算机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_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百度百科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2" name="Picture 5">
            <a:extLst>
              <a:ext uri="{FF2B5EF4-FFF2-40B4-BE49-F238E27FC236}">
                <a16:creationId xmlns:a16="http://schemas.microsoft.com/office/drawing/2014/main" id="{5EBA7579-D554-40E7-AE5A-E4AA179E9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1" y="2357843"/>
            <a:ext cx="6265862" cy="396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139E8D1D-7D9D-44D2-8C5D-37299092BC1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65188" y="836613"/>
          <a:ext cx="8278812" cy="534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87440" imgH="3991832" progId="">
                  <p:embed/>
                </p:oleObj>
              </mc:Choice>
              <mc:Fallback>
                <p:oleObj name="Visio" r:id="rId3" imgW="6187440" imgH="3991832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836613"/>
                        <a:ext cx="8278812" cy="5341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786" name="AutoShape 2">
            <a:extLst>
              <a:ext uri="{FF2B5EF4-FFF2-40B4-BE49-F238E27FC236}">
                <a16:creationId xmlns:a16="http://schemas.microsoft.com/office/drawing/2014/main" id="{FA001A0E-0D54-49A5-BBD2-FFD3F1E36EEC}"/>
              </a:ext>
            </a:extLst>
          </p:cNvPr>
          <p:cNvSpPr>
            <a:spLocks/>
          </p:cNvSpPr>
          <p:nvPr/>
        </p:nvSpPr>
        <p:spPr bwMode="auto">
          <a:xfrm>
            <a:off x="6665913" y="946150"/>
            <a:ext cx="300037" cy="1223963"/>
          </a:xfrm>
          <a:prstGeom prst="leftBrace">
            <a:avLst>
              <a:gd name="adj1" fmla="val 3399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2787" name="Text Box 3">
            <a:extLst>
              <a:ext uri="{FF2B5EF4-FFF2-40B4-BE49-F238E27FC236}">
                <a16:creationId xmlns:a16="http://schemas.microsoft.com/office/drawing/2014/main" id="{9780699B-DDA0-4389-A77F-5367620BA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871538"/>
            <a:ext cx="1435744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运算器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寄存器组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spcAft>
                <a:spcPct val="10000"/>
              </a:spcAft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sp>
        <p:nvSpPr>
          <p:cNvPr id="2422788" name="Text Box 4">
            <a:extLst>
              <a:ext uri="{FF2B5EF4-FFF2-40B4-BE49-F238E27FC236}">
                <a16:creationId xmlns:a16="http://schemas.microsoft.com/office/drawing/2014/main" id="{5FDD5EAC-A398-4D3A-90A6-029D9B8A1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5229200"/>
            <a:ext cx="59086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系统软件：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  95/98/2000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7/8/10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应用软件：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WPS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Photoshop</a:t>
            </a:r>
          </a:p>
        </p:txBody>
      </p:sp>
      <p:sp>
        <p:nvSpPr>
          <p:cNvPr id="2422789" name="Text Box 5">
            <a:extLst>
              <a:ext uri="{FF2B5EF4-FFF2-40B4-BE49-F238E27FC236}">
                <a16:creationId xmlns:a16="http://schemas.microsoft.com/office/drawing/2014/main" id="{44301CD0-C68B-4D3A-AD4D-9E5666F5C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423988"/>
            <a:ext cx="3648075" cy="16986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kumimoji="1"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微 处 理 器 CPU </a:t>
            </a:r>
            <a:endParaRPr lang="en-US" altLang="zh-CN" b="1" dirty="0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存储器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RAM,ROM)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 I/O接口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</a:rPr>
              <a:t>总线 </a:t>
            </a:r>
          </a:p>
        </p:txBody>
      </p:sp>
      <p:sp>
        <p:nvSpPr>
          <p:cNvPr id="2422790" name="Text Box 6">
            <a:extLst>
              <a:ext uri="{FF2B5EF4-FFF2-40B4-BE49-F238E27FC236}">
                <a16:creationId xmlns:a16="http://schemas.microsoft.com/office/drawing/2014/main" id="{E940C995-DB2F-4996-BED5-AF008922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051175"/>
            <a:ext cx="928687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硬 件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en-US" altLang="zh-CN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软 件</a:t>
            </a:r>
          </a:p>
        </p:txBody>
      </p:sp>
      <p:sp>
        <p:nvSpPr>
          <p:cNvPr id="2422791" name="AutoShape 7">
            <a:extLst>
              <a:ext uri="{FF2B5EF4-FFF2-40B4-BE49-F238E27FC236}">
                <a16:creationId xmlns:a16="http://schemas.microsoft.com/office/drawing/2014/main" id="{18990284-6331-4008-B9AB-FFF84338E9A4}"/>
              </a:ext>
            </a:extLst>
          </p:cNvPr>
          <p:cNvSpPr>
            <a:spLocks/>
          </p:cNvSpPr>
          <p:nvPr/>
        </p:nvSpPr>
        <p:spPr bwMode="auto">
          <a:xfrm>
            <a:off x="1192213" y="3157538"/>
            <a:ext cx="180975" cy="2376487"/>
          </a:xfrm>
          <a:prstGeom prst="leftBrace">
            <a:avLst>
              <a:gd name="adj1" fmla="val 135450"/>
              <a:gd name="adj2" fmla="val 49148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 sz="18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2" name="Text Box 8">
            <a:extLst>
              <a:ext uri="{FF2B5EF4-FFF2-40B4-BE49-F238E27FC236}">
                <a16:creationId xmlns:a16="http://schemas.microsoft.com/office/drawing/2014/main" id="{789D5EF2-50AC-4B4B-A018-24A8F1EAA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798763"/>
            <a:ext cx="431800" cy="318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微型计算机系统</a:t>
            </a:r>
          </a:p>
        </p:txBody>
      </p:sp>
      <p:sp>
        <p:nvSpPr>
          <p:cNvPr id="2422793" name="AutoShape 9">
            <a:extLst>
              <a:ext uri="{FF2B5EF4-FFF2-40B4-BE49-F238E27FC236}">
                <a16:creationId xmlns:a16="http://schemas.microsoft.com/office/drawing/2014/main" id="{50F98685-DDAD-4915-A051-3BB5546E697D}"/>
              </a:ext>
            </a:extLst>
          </p:cNvPr>
          <p:cNvSpPr>
            <a:spLocks/>
          </p:cNvSpPr>
          <p:nvPr/>
        </p:nvSpPr>
        <p:spPr bwMode="auto">
          <a:xfrm>
            <a:off x="2489200" y="5194300"/>
            <a:ext cx="211138" cy="827088"/>
          </a:xfrm>
          <a:prstGeom prst="leftBrace">
            <a:avLst>
              <a:gd name="adj1" fmla="val 28418"/>
              <a:gd name="adj2" fmla="val 50523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2794" name="AutoShape 10">
            <a:extLst>
              <a:ext uri="{FF2B5EF4-FFF2-40B4-BE49-F238E27FC236}">
                <a16:creationId xmlns:a16="http://schemas.microsoft.com/office/drawing/2014/main" id="{B0D91AA5-5CF2-47BB-9522-982D29A6BABC}"/>
              </a:ext>
            </a:extLst>
          </p:cNvPr>
          <p:cNvSpPr>
            <a:spLocks/>
          </p:cNvSpPr>
          <p:nvPr/>
        </p:nvSpPr>
        <p:spPr bwMode="auto">
          <a:xfrm>
            <a:off x="4075113" y="1562100"/>
            <a:ext cx="285750" cy="1392238"/>
          </a:xfrm>
          <a:prstGeom prst="leftBrace">
            <a:avLst>
              <a:gd name="adj1" fmla="val 40602"/>
              <a:gd name="adj2" fmla="val 50542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2795" name="AutoShape 11">
            <a:extLst>
              <a:ext uri="{FF2B5EF4-FFF2-40B4-BE49-F238E27FC236}">
                <a16:creationId xmlns:a16="http://schemas.microsoft.com/office/drawing/2014/main" id="{6EA5C67E-95D4-4A17-A61E-B8469917DD36}"/>
              </a:ext>
            </a:extLst>
          </p:cNvPr>
          <p:cNvSpPr>
            <a:spLocks/>
          </p:cNvSpPr>
          <p:nvPr/>
        </p:nvSpPr>
        <p:spPr bwMode="auto">
          <a:xfrm>
            <a:off x="2489200" y="2159000"/>
            <a:ext cx="214313" cy="1871663"/>
          </a:xfrm>
          <a:prstGeom prst="leftBrace">
            <a:avLst>
              <a:gd name="adj1" fmla="val 69300"/>
              <a:gd name="adj2" fmla="val 50523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2796" name="Text Box 12">
            <a:extLst>
              <a:ext uri="{FF2B5EF4-FFF2-40B4-BE49-F238E27FC236}">
                <a16:creationId xmlns:a16="http://schemas.microsoft.com/office/drawing/2014/main" id="{2C71A881-79EC-4953-9ECC-E365DCDBA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1701800"/>
            <a:ext cx="1190625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  型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主机</a:t>
            </a: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1" lang="zh-CN" altLang="en-US" sz="1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22797" name="Text Box 13">
            <a:extLst>
              <a:ext uri="{FF2B5EF4-FFF2-40B4-BE49-F238E27FC236}">
                <a16:creationId xmlns:a16="http://schemas.microsoft.com/office/drawing/2014/main" id="{DDC72B2A-FFC5-41E9-8AE7-981B7E5F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3" y="3733800"/>
            <a:ext cx="104616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外 设</a:t>
            </a:r>
          </a:p>
        </p:txBody>
      </p:sp>
      <p:sp>
        <p:nvSpPr>
          <p:cNvPr id="2422798" name="AutoShape 14">
            <a:extLst>
              <a:ext uri="{FF2B5EF4-FFF2-40B4-BE49-F238E27FC236}">
                <a16:creationId xmlns:a16="http://schemas.microsoft.com/office/drawing/2014/main" id="{A04828C4-E0C9-42B9-9F78-BB04F5E7F7EF}"/>
              </a:ext>
            </a:extLst>
          </p:cNvPr>
          <p:cNvSpPr>
            <a:spLocks/>
          </p:cNvSpPr>
          <p:nvPr/>
        </p:nvSpPr>
        <p:spPr bwMode="auto">
          <a:xfrm>
            <a:off x="4076700" y="3457575"/>
            <a:ext cx="255588" cy="1281113"/>
          </a:xfrm>
          <a:prstGeom prst="leftBrace">
            <a:avLst>
              <a:gd name="adj1" fmla="val 41770"/>
              <a:gd name="adj2" fmla="val 50542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22799" name="Rectangle 15">
            <a:extLst>
              <a:ext uri="{FF2B5EF4-FFF2-40B4-BE49-F238E27FC236}">
                <a16:creationId xmlns:a16="http://schemas.microsoft.com/office/drawing/2014/main" id="{06F32D9E-D095-4741-808D-017DAFBC2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3267075"/>
            <a:ext cx="2765425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键盘、鼠标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显示器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软驱、硬盘、光驱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打印机、扫描仪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2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2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2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2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2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2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2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2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2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2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2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2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2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2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2786" grpId="0" bldLvl="0" animBg="1"/>
      <p:bldP spid="2422787" grpId="0" bldLvl="0" animBg="1"/>
      <p:bldP spid="2422788" grpId="0" bldLvl="0" animBg="1"/>
      <p:bldP spid="2422789" grpId="0"/>
      <p:bldP spid="2422790" grpId="0" bldLvl="0" animBg="1"/>
      <p:bldP spid="2422791" grpId="0" bldLvl="0" animBg="1"/>
      <p:bldP spid="2422793" grpId="0" bldLvl="0" animBg="1"/>
      <p:bldP spid="2422794" grpId="0" bldLvl="0" animBg="1"/>
      <p:bldP spid="2422795" grpId="0" bldLvl="0" animBg="1"/>
      <p:bldP spid="2422796" grpId="0" bldLvl="0"/>
      <p:bldP spid="2422797" grpId="0" bldLvl="0" animBg="1"/>
      <p:bldP spid="2422798" grpId="0" bldLvl="0" animBg="1"/>
      <p:bldP spid="242279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4214080F-3A5A-4D34-BD48-CB1889C34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354138"/>
            <a:ext cx="8532813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若将把微型计算机集成在一个芯片上即构成单片微型计算机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(Single Chip Microcomputer)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，简称单片机，相当于一个简化的计算机主板。</a:t>
            </a:r>
          </a:p>
        </p:txBody>
      </p:sp>
      <p:grpSp>
        <p:nvGrpSpPr>
          <p:cNvPr id="23555" name="组合 33">
            <a:extLst>
              <a:ext uri="{FF2B5EF4-FFF2-40B4-BE49-F238E27FC236}">
                <a16:creationId xmlns:a16="http://schemas.microsoft.com/office/drawing/2014/main" id="{B48D0C62-F3AE-4468-B029-2C443EEB50C3}"/>
              </a:ext>
            </a:extLst>
          </p:cNvPr>
          <p:cNvGrpSpPr>
            <a:grpSpLocks/>
          </p:cNvGrpSpPr>
          <p:nvPr/>
        </p:nvGrpSpPr>
        <p:grpSpPr bwMode="auto">
          <a:xfrm>
            <a:off x="400050" y="3576638"/>
            <a:ext cx="8458200" cy="2160587"/>
            <a:chOff x="400080" y="3576638"/>
            <a:chExt cx="8458200" cy="2160000"/>
          </a:xfrm>
        </p:grpSpPr>
        <p:sp>
          <p:nvSpPr>
            <p:cNvPr id="18439" name="AutoShape 6">
              <a:extLst>
                <a:ext uri="{FF2B5EF4-FFF2-40B4-BE49-F238E27FC236}">
                  <a16:creationId xmlns:a16="http://schemas.microsoft.com/office/drawing/2014/main" id="{B146FBF1-9DE5-4046-BE7B-56B0F7652991}"/>
                </a:ext>
              </a:extLst>
            </p:cNvPr>
            <p:cNvSpPr/>
            <p:nvPr/>
          </p:nvSpPr>
          <p:spPr>
            <a:xfrm>
              <a:off x="400080" y="3576638"/>
              <a:ext cx="8458200" cy="2160000"/>
            </a:xfrm>
            <a:prstGeom prst="parallelogram">
              <a:avLst>
                <a:gd name="adj" fmla="val 96449"/>
              </a:avLst>
            </a:prstGeom>
            <a:solidFill>
              <a:srgbClr val="0C0422"/>
            </a:solidFill>
            <a:ln w="12700" cap="sq" cmpd="sng">
              <a:solidFill>
                <a:schemeClr val="bg2"/>
              </a:solidFill>
              <a:prstDash val="solid"/>
              <a:miter/>
              <a:headEnd type="none" w="med" len="med"/>
              <a:tailEnd type="none" w="med" len="med"/>
            </a:ln>
            <a:scene3d>
              <a:camera prst="orthographicFront"/>
              <a:lightRig rig="threePt" dir="t"/>
            </a:scene3d>
            <a:sp3d extrusionH="304800" contourW="12700" prstMaterial="metal">
              <a:extrusionClr>
                <a:schemeClr val="bg1">
                  <a:lumMod val="75000"/>
                </a:schemeClr>
              </a:extrusionClr>
            </a:sp3d>
          </p:spPr>
          <p:txBody>
            <a:bodyPr wrap="none" anchor="ctr"/>
            <a:lstStyle>
              <a:lvl1pPr marL="355600" indent="-355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Blip>
                  <a:blip r:embed="rId3"/>
                </a:buBlip>
                <a:defRPr sz="28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998855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Wingdings" panose="05000000000000000000" pitchFamily="2" charset="2"/>
                <a:buChar char="l"/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4065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3pPr>
              <a:lvl4pPr marL="18148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4pPr>
              <a:lvl5pPr marL="22225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5pPr>
            </a:lstStyle>
            <a:p>
              <a:pPr marL="0" indent="0" eaLnBrk="1" fontAlgn="t" hangingPunct="1">
                <a:lnSpc>
                  <a:spcPct val="100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  <a:defRPr/>
              </a:pPr>
              <a:r>
                <a:rPr lang="en-US" altLang="zh-CN" sz="2400" dirty="0"/>
                <a:t>			</a:t>
              </a:r>
            </a:p>
          </p:txBody>
        </p:sp>
        <p:sp>
          <p:nvSpPr>
            <p:cNvPr id="18440" name="Text Box 7">
              <a:extLst>
                <a:ext uri="{FF2B5EF4-FFF2-40B4-BE49-F238E27FC236}">
                  <a16:creationId xmlns:a16="http://schemas.microsoft.com/office/drawing/2014/main" id="{6425C943-C79A-4111-BDEB-75CD4359D277}"/>
                </a:ext>
              </a:extLst>
            </p:cNvPr>
            <p:cNvSpPr txBox="1"/>
            <p:nvPr/>
          </p:nvSpPr>
          <p:spPr>
            <a:xfrm rot="2700000">
              <a:off x="7423697" y="3905000"/>
              <a:ext cx="307975" cy="1323439"/>
            </a:xfrm>
            <a:prstGeom prst="rect">
              <a:avLst/>
            </a:prstGeom>
            <a:noFill/>
            <a:ln w="12700">
              <a:noFill/>
            </a:ln>
            <a:scene3d>
              <a:camera prst="orthographicFront"/>
              <a:lightRig rig="threePt" dir="t"/>
            </a:scene3d>
            <a:sp3d prstMaterial="metal"/>
          </p:spPr>
          <p:txBody>
            <a:bodyPr>
              <a:spAutoFit/>
            </a:bodyPr>
            <a:lstStyle>
              <a:lvl1pPr marL="355600" indent="-355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Blip>
                  <a:blip r:embed="rId3"/>
                </a:buBlip>
                <a:defRPr sz="28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998855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90000"/>
                <a:buFont typeface="Wingdings" panose="05000000000000000000" pitchFamily="2" charset="2"/>
                <a:buChar char="l"/>
                <a:defRPr sz="2400" kern="12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406525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3pPr>
              <a:lvl4pPr marL="18148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4pPr>
              <a:lvl5pPr marL="22225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宋体" panose="02010600030101010101" pitchFamily="2" charset="-122"/>
                  <a:cs typeface="+mn-cs"/>
                </a:defRPr>
              </a:lvl5pPr>
            </a:lstStyle>
            <a:p>
              <a:pPr marL="0" indent="0"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Font typeface="Wingdings" panose="05000000000000000000" pitchFamily="2" charset="2"/>
                <a:buNone/>
                <a:defRPr/>
              </a:pPr>
              <a:r>
                <a:rPr lang="zh-CN" altLang="en-US" sz="1600" b="1" dirty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微软雅黑" pitchFamily="34" charset="-122"/>
                  <a:ea typeface="微软雅黑" pitchFamily="34" charset="-122"/>
                </a:rPr>
                <a:t>单硅晶片  </a:t>
              </a:r>
            </a:p>
          </p:txBody>
        </p:sp>
        <p:grpSp>
          <p:nvGrpSpPr>
            <p:cNvPr id="23560" name="组合 32">
              <a:extLst>
                <a:ext uri="{FF2B5EF4-FFF2-40B4-BE49-F238E27FC236}">
                  <a16:creationId xmlns:a16="http://schemas.microsoft.com/office/drawing/2014/main" id="{625AFC1E-C536-428D-9BC1-9DB0DAB28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7290" y="3827150"/>
              <a:ext cx="6253040" cy="1596594"/>
              <a:chOff x="1357290" y="3827150"/>
              <a:chExt cx="6253040" cy="1596594"/>
            </a:xfrm>
          </p:grpSpPr>
          <p:sp>
            <p:nvSpPr>
              <p:cNvPr id="18444" name="AutoShape 11">
                <a:extLst>
                  <a:ext uri="{FF2B5EF4-FFF2-40B4-BE49-F238E27FC236}">
                    <a16:creationId xmlns:a16="http://schemas.microsoft.com/office/drawing/2014/main" id="{CCB13488-2684-44B8-9B11-195E23B8F145}"/>
                  </a:ext>
                </a:extLst>
              </p:cNvPr>
              <p:cNvSpPr/>
              <p:nvPr/>
            </p:nvSpPr>
            <p:spPr>
              <a:xfrm>
                <a:off x="4929190" y="4748224"/>
                <a:ext cx="1800225" cy="395288"/>
              </a:xfrm>
              <a:prstGeom prst="parallelogram">
                <a:avLst>
                  <a:gd name="adj" fmla="val 90301"/>
                </a:avLst>
              </a:prstGeom>
              <a:solidFill>
                <a:srgbClr val="FF3399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perspectiveRelaxedModerately"/>
                <a:lightRig rig="threePt" dir="t"/>
              </a:scene3d>
              <a:sp3d prstMaterial="metal">
                <a:bevelT w="38100"/>
                <a:bevelB w="12700" h="152400"/>
              </a:sp3d>
            </p:spPr>
            <p:txBody>
              <a:bodyPr wrap="none" anchor="ctr"/>
              <a:lstStyle>
                <a:lvl1pPr marL="355600" indent="-355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998855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406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3pPr>
                <a:lvl4pPr marL="181483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4pPr>
                <a:lvl5pPr marL="2222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mar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  <a:defRPr/>
                </a:pPr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定时器</a:t>
                </a:r>
              </a:p>
            </p:txBody>
          </p:sp>
          <p:sp>
            <p:nvSpPr>
              <p:cNvPr id="18445" name="AutoShape 12">
                <a:extLst>
                  <a:ext uri="{FF2B5EF4-FFF2-40B4-BE49-F238E27FC236}">
                    <a16:creationId xmlns:a16="http://schemas.microsoft.com/office/drawing/2014/main" id="{A642CE49-D231-4C9D-B27A-36F66668DD6B}"/>
                  </a:ext>
                </a:extLst>
              </p:cNvPr>
              <p:cNvSpPr/>
              <p:nvPr/>
            </p:nvSpPr>
            <p:spPr>
              <a:xfrm>
                <a:off x="1357290" y="4713299"/>
                <a:ext cx="1800225" cy="395288"/>
              </a:xfrm>
              <a:prstGeom prst="parallelogram">
                <a:avLst>
                  <a:gd name="adj" fmla="val 89316"/>
                </a:avLst>
              </a:prstGeom>
              <a:solidFill>
                <a:srgbClr val="66FF66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perspectiveRelaxedModerately"/>
                <a:lightRig rig="threePt" dir="t"/>
              </a:scene3d>
              <a:sp3d prstMaterial="metal">
                <a:bevelT w="38100"/>
                <a:bevelB w="12700" h="152400"/>
              </a:sp3d>
            </p:spPr>
            <p:txBody>
              <a:bodyPr wrap="none" anchor="ctr"/>
              <a:lstStyle>
                <a:lvl1pPr marL="355600" indent="-355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998855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406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3pPr>
                <a:lvl4pPr marL="181483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4pPr>
                <a:lvl5pPr marL="2222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mar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  <a:defRPr/>
                </a:pPr>
                <a:r>
                  <a:rPr lang="zh-CN" altLang="en-US" sz="1800" dirty="0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时钟电路</a:t>
                </a:r>
              </a:p>
            </p:txBody>
          </p:sp>
          <p:sp>
            <p:nvSpPr>
              <p:cNvPr id="2415634" name="Line 18">
                <a:extLst>
                  <a:ext uri="{FF2B5EF4-FFF2-40B4-BE49-F238E27FC236}">
                    <a16:creationId xmlns:a16="http://schemas.microsoft.com/office/drawing/2014/main" id="{37975219-C3C7-4C6A-89A3-B21A8DEFE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68776" y="4416602"/>
                <a:ext cx="432000" cy="39600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35" name="Line 19">
                <a:extLst>
                  <a:ext uri="{FF2B5EF4-FFF2-40B4-BE49-F238E27FC236}">
                    <a16:creationId xmlns:a16="http://schemas.microsoft.com/office/drawing/2014/main" id="{323A2721-A738-4111-86C9-3B11F33A0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591" y="4014097"/>
                <a:ext cx="431800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39" name="Line 23">
                <a:extLst>
                  <a:ext uri="{FF2B5EF4-FFF2-40B4-BE49-F238E27FC236}">
                    <a16:creationId xmlns:a16="http://schemas.microsoft.com/office/drawing/2014/main" id="{02A024FA-A57F-4118-94CF-7C486632B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926" y="4867305"/>
                <a:ext cx="432000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43" name="Line 27">
                <a:extLst>
                  <a:ext uri="{FF2B5EF4-FFF2-40B4-BE49-F238E27FC236}">
                    <a16:creationId xmlns:a16="http://schemas.microsoft.com/office/drawing/2014/main" id="{0E9FA362-D314-4A98-80B6-3AFCC5750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50330" y="4191322"/>
                <a:ext cx="1260000" cy="1224000"/>
              </a:xfrm>
              <a:prstGeom prst="line">
                <a:avLst/>
              </a:prstGeom>
              <a:noFill/>
              <a:ln w="57150" cap="sq">
                <a:solidFill>
                  <a:srgbClr val="FFFF00"/>
                </a:solidFill>
                <a:round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45" name="Line 29">
                <a:extLst>
                  <a:ext uri="{FF2B5EF4-FFF2-40B4-BE49-F238E27FC236}">
                    <a16:creationId xmlns:a16="http://schemas.microsoft.com/office/drawing/2014/main" id="{5486FD03-AADA-47E2-9EF7-40A83D869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716" y="4405562"/>
                <a:ext cx="324000" cy="39600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8443" name="AutoShape 10">
                <a:extLst>
                  <a:ext uri="{FF2B5EF4-FFF2-40B4-BE49-F238E27FC236}">
                    <a16:creationId xmlns:a16="http://schemas.microsoft.com/office/drawing/2014/main" id="{92718D6D-7A0A-4984-A6A4-7D78D9E4C01D}"/>
                  </a:ext>
                </a:extLst>
              </p:cNvPr>
              <p:cNvSpPr/>
              <p:nvPr/>
            </p:nvSpPr>
            <p:spPr>
              <a:xfrm>
                <a:off x="3214678" y="4748224"/>
                <a:ext cx="1800225" cy="395288"/>
              </a:xfrm>
              <a:prstGeom prst="parallelogram">
                <a:avLst>
                  <a:gd name="adj" fmla="val 99940"/>
                </a:avLst>
              </a:prstGeom>
              <a:solidFill>
                <a:srgbClr val="FF3399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perspectiveRelaxedModerately"/>
                <a:lightRig rig="threePt" dir="t"/>
              </a:scene3d>
              <a:sp3d prstMaterial="metal">
                <a:bevelT w="38100"/>
                <a:bevelB w="12700" h="152400"/>
              </a:sp3d>
            </p:spPr>
            <p:txBody>
              <a:bodyPr wrap="none" anchor="ctr"/>
              <a:lstStyle>
                <a:lvl1pPr marL="355600" indent="-355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998855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406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3pPr>
                <a:lvl4pPr marL="181483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4pPr>
                <a:lvl5pPr marL="2222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mar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  <a:defRPr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控制电路</a:t>
                </a:r>
              </a:p>
            </p:txBody>
          </p:sp>
          <p:sp>
            <p:nvSpPr>
              <p:cNvPr id="30" name="AutoShape 12">
                <a:extLst>
                  <a:ext uri="{FF2B5EF4-FFF2-40B4-BE49-F238E27FC236}">
                    <a16:creationId xmlns:a16="http://schemas.microsoft.com/office/drawing/2014/main" id="{7FB4311B-27B1-4164-9C0E-C4D6897F7C51}"/>
                  </a:ext>
                </a:extLst>
              </p:cNvPr>
              <p:cNvSpPr/>
              <p:nvPr/>
            </p:nvSpPr>
            <p:spPr>
              <a:xfrm>
                <a:off x="1928794" y="3929066"/>
                <a:ext cx="1800225" cy="395288"/>
              </a:xfrm>
              <a:prstGeom prst="parallelogram">
                <a:avLst>
                  <a:gd name="adj" fmla="val 93172"/>
                </a:avLst>
              </a:prstGeom>
              <a:solidFill>
                <a:srgbClr val="66FF66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perspectiveRelaxedModerately"/>
                <a:lightRig rig="threePt" dir="t"/>
              </a:scene3d>
              <a:sp3d prstMaterial="metal">
                <a:bevelT w="38100"/>
                <a:bevelB w="12700" h="152400"/>
              </a:sp3d>
            </p:spPr>
            <p:txBody>
              <a:bodyPr wrap="none" anchor="ctr"/>
              <a:lstStyle>
                <a:lvl1pPr marL="355600" indent="-355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998855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406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3pPr>
                <a:lvl4pPr marL="181483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4pPr>
                <a:lvl5pPr marL="2222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mar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  <a:defRPr/>
                </a:pPr>
                <a:r>
                  <a:rPr lang="zh-CN" altLang="en-US" sz="1800" dirty="0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存储器</a:t>
                </a:r>
              </a:p>
            </p:txBody>
          </p:sp>
          <p:sp>
            <p:nvSpPr>
              <p:cNvPr id="2415641" name="Line 25">
                <a:extLst>
                  <a:ext uri="{FF2B5EF4-FFF2-40B4-BE49-F238E27FC236}">
                    <a16:creationId xmlns:a16="http://schemas.microsoft.com/office/drawing/2014/main" id="{EE2BFC4E-B7CC-40FB-8952-2C82E41DF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2132" y="5129226"/>
                <a:ext cx="304800" cy="25200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42" name="Line 26">
                <a:extLst>
                  <a:ext uri="{FF2B5EF4-FFF2-40B4-BE49-F238E27FC236}">
                    <a16:creationId xmlns:a16="http://schemas.microsoft.com/office/drawing/2014/main" id="{A39F2DC8-C77D-48D1-BDD1-9B3510531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3306" y="5171744"/>
                <a:ext cx="304800" cy="25200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40" name="Line 24">
                <a:extLst>
                  <a:ext uri="{FF2B5EF4-FFF2-40B4-BE49-F238E27FC236}">
                    <a16:creationId xmlns:a16="http://schemas.microsoft.com/office/drawing/2014/main" id="{1857B828-BE1D-42BF-B19E-836AE513C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07026" y="5159706"/>
                <a:ext cx="304800" cy="25200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8441" name="AutoShape 8">
                <a:extLst>
                  <a:ext uri="{FF2B5EF4-FFF2-40B4-BE49-F238E27FC236}">
                    <a16:creationId xmlns:a16="http://schemas.microsoft.com/office/drawing/2014/main" id="{2A8E62E9-6784-4767-A2ED-30C6CA719D9A}"/>
                  </a:ext>
                </a:extLst>
              </p:cNvPr>
              <p:cNvSpPr/>
              <p:nvPr/>
            </p:nvSpPr>
            <p:spPr>
              <a:xfrm>
                <a:off x="3921125" y="3827150"/>
                <a:ext cx="1800225" cy="395288"/>
              </a:xfrm>
              <a:prstGeom prst="parallelogram">
                <a:avLst>
                  <a:gd name="adj" fmla="val 111506"/>
                </a:avLst>
              </a:prstGeom>
              <a:solidFill>
                <a:srgbClr val="CC3300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perspectiveRelaxedModerately"/>
                <a:lightRig rig="threePt" dir="t"/>
              </a:scene3d>
              <a:sp3d extrusionH="76200" contourW="12700" prstMaterial="metal">
                <a:bevelT w="38100"/>
                <a:bevelB w="12700" h="317500"/>
                <a:extrusionClr>
                  <a:schemeClr val="accent1">
                    <a:lumMod val="40000"/>
                    <a:lumOff val="60000"/>
                  </a:schemeClr>
                </a:extrusionClr>
                <a:contourClr>
                  <a:srgbClr val="C00000"/>
                </a:contourClr>
              </a:sp3d>
            </p:spPr>
            <p:txBody>
              <a:bodyPr wrap="none" anchor="ctr"/>
              <a:lstStyle>
                <a:lvl1pPr marL="355600" indent="-355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998855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406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3pPr>
                <a:lvl4pPr marL="181483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4pPr>
                <a:lvl5pPr marL="2222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mar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  <a:defRPr/>
                </a:pPr>
                <a:r>
                  <a:rPr lang="en-US" altLang="zh-CN" sz="1800" b="1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  <p:sp>
            <p:nvSpPr>
              <p:cNvPr id="2415638" name="Line 22">
                <a:extLst>
                  <a:ext uri="{FF2B5EF4-FFF2-40B4-BE49-F238E27FC236}">
                    <a16:creationId xmlns:a16="http://schemas.microsoft.com/office/drawing/2014/main" id="{39127532-9E7B-4B27-9144-B4620B511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19726" y="4093323"/>
                <a:ext cx="360363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18446" name="AutoShape 13">
                <a:extLst>
                  <a:ext uri="{FF2B5EF4-FFF2-40B4-BE49-F238E27FC236}">
                    <a16:creationId xmlns:a16="http://schemas.microsoft.com/office/drawing/2014/main" id="{DBE49711-7229-4330-A7CE-A2C6468F6DC4}"/>
                  </a:ext>
                </a:extLst>
              </p:cNvPr>
              <p:cNvSpPr/>
              <p:nvPr/>
            </p:nvSpPr>
            <p:spPr>
              <a:xfrm>
                <a:off x="5700733" y="3910014"/>
                <a:ext cx="1800225" cy="395288"/>
              </a:xfrm>
              <a:prstGeom prst="parallelogram">
                <a:avLst>
                  <a:gd name="adj" fmla="val 119217"/>
                </a:avLst>
              </a:prstGeom>
              <a:solidFill>
                <a:schemeClr val="accent6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  <a:scene3d>
                <a:camera prst="perspectiveRelaxedModerately"/>
                <a:lightRig rig="threePt" dir="t"/>
              </a:scene3d>
              <a:sp3d prstMaterial="metal">
                <a:bevelT w="38100"/>
                <a:bevelB w="12700" h="152400"/>
              </a:sp3d>
            </p:spPr>
            <p:txBody>
              <a:bodyPr wrap="none" anchor="ctr"/>
              <a:lstStyle>
                <a:lvl1pPr marL="355600" indent="-35560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Blip>
                    <a:blip r:embed="rId3"/>
                  </a:buBlip>
                  <a:defRPr sz="28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998855" indent="-285750" algn="l" rtl="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90000"/>
                  <a:buFont typeface="Wingdings" panose="05000000000000000000" pitchFamily="2" charset="2"/>
                  <a:buChar char="l"/>
                  <a:defRPr sz="2400" kern="120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406525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3pPr>
                <a:lvl4pPr marL="181483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4pPr>
                <a:lvl5pPr marL="22225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marL="0" indent="0"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  <a:defRPr/>
                </a:pPr>
                <a:r>
                  <a:rPr lang="en-US" altLang="zh-CN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I / O</a:t>
                </a:r>
                <a:r>
                  <a:rPr lang="zh-CN" altLang="en-US" sz="1600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口</a:t>
                </a:r>
              </a:p>
            </p:txBody>
          </p:sp>
          <p:sp>
            <p:nvSpPr>
              <p:cNvPr id="2415644" name="Line 28">
                <a:extLst>
                  <a:ext uri="{FF2B5EF4-FFF2-40B4-BE49-F238E27FC236}">
                    <a16:creationId xmlns:a16="http://schemas.microsoft.com/office/drawing/2014/main" id="{196C42D5-7D1B-425E-93D6-B65932D4C2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94551" y="4044569"/>
                <a:ext cx="395288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32" name="Line 16">
                <a:extLst>
                  <a:ext uri="{FF2B5EF4-FFF2-40B4-BE49-F238E27FC236}">
                    <a16:creationId xmlns:a16="http://schemas.microsoft.com/office/drawing/2014/main" id="{5C15DEAC-A7EC-4088-9AA5-5BBD07FB6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34857" y="5360947"/>
                <a:ext cx="4392613" cy="0"/>
              </a:xfrm>
              <a:prstGeom prst="line">
                <a:avLst/>
              </a:prstGeom>
              <a:noFill/>
              <a:ln w="57150" cap="sq">
                <a:solidFill>
                  <a:srgbClr val="FFFF00"/>
                </a:solidFill>
                <a:round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33" name="Line 17">
                <a:extLst>
                  <a:ext uri="{FF2B5EF4-FFF2-40B4-BE49-F238E27FC236}">
                    <a16:creationId xmlns:a16="http://schemas.microsoft.com/office/drawing/2014/main" id="{E70E26EE-BB8C-4DED-8CA1-75D47D47F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29124" y="4406272"/>
                <a:ext cx="432000" cy="39600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36" name="Line 20">
                <a:extLst>
                  <a:ext uri="{FF2B5EF4-FFF2-40B4-BE49-F238E27FC236}">
                    <a16:creationId xmlns:a16="http://schemas.microsoft.com/office/drawing/2014/main" id="{B5EC74F2-58D3-401A-908C-0E3753C85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9321" y="4148172"/>
                <a:ext cx="432000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2415637" name="Line 21">
                <a:extLst>
                  <a:ext uri="{FF2B5EF4-FFF2-40B4-BE49-F238E27FC236}">
                    <a16:creationId xmlns:a16="http://schemas.microsoft.com/office/drawing/2014/main" id="{560A98CB-7220-4A71-B96E-D59739150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07051" y="3940965"/>
                <a:ext cx="381000" cy="0"/>
              </a:xfrm>
              <a:prstGeom prst="line">
                <a:avLst/>
              </a:prstGeom>
              <a:noFill/>
              <a:ln w="38100" cap="sq">
                <a:solidFill>
                  <a:srgbClr val="FFFF00"/>
                </a:solidFill>
                <a:round/>
                <a:tailEnd type="triangle" w="med" len="med"/>
              </a:ln>
              <a:effectLst/>
              <a:scene3d>
                <a:camera prst="orthographicFront"/>
                <a:lightRig rig="threePt" dir="t"/>
              </a:scene3d>
              <a:sp3d prstMaterial="metal"/>
            </p:spPr>
            <p:txBody>
              <a:bodyPr wrap="none" anchor="ctr"/>
              <a:lstStyle/>
              <a:p>
                <a:pPr algn="ctr" eaLnBrk="1" hangingPunct="1">
                  <a:lnSpc>
                    <a:spcPct val="13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None/>
                  <a:defRPr/>
                </a:pPr>
                <a:endParaRPr lang="zh-CN" altLang="en-US" sz="24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C709B2D9-DA5D-4B9A-A1A3-90509E10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0768"/>
            <a:ext cx="8321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单片机主要应用于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测控领域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。使用时通常是处于测控系统的核心地位并嵌入其中，所以国际上通常把单片机称为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EMCU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Embedded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MicroController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Unit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），或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微控制器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MCU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MicroController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Unit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）。我国习惯于使用“单片机”这一名称。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EA82D8-E3DD-4C52-99BE-E5DB33C10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74380"/>
            <a:ext cx="8208962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单片机是计算机技术发展史上的一个重要里程碑，标志着计算机正式形成了</a:t>
            </a:r>
            <a:r>
              <a:rPr lang="zh-CN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通用计算机系统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嵌入式计算机</a:t>
            </a:r>
            <a:r>
              <a:rPr lang="zh-CN" altLang="en-US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（单片机）</a:t>
            </a:r>
            <a:r>
              <a:rPr lang="zh-CN" altLang="zh-CN" sz="20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两大分支。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FE6C6-AAAB-48CD-BCBB-94B9F96B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869780"/>
            <a:ext cx="8208962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为了统一起见，本课程以下内容将嵌入式计算机（单片机）统一定义为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微控制器。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7C2E2C"/>
            </a:gs>
            <a:gs pos="82000">
              <a:srgbClr val="FF0300"/>
            </a:gs>
            <a:gs pos="65000">
              <a:srgbClr val="C00000"/>
            </a:gs>
          </a:gsLst>
          <a:lin ang="4800000" scaled="0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2351</Words>
  <Application>Microsoft Office PowerPoint</Application>
  <PresentationFormat>全屏显示(4:3)</PresentationFormat>
  <Paragraphs>431</Paragraphs>
  <Slides>33</Slides>
  <Notes>31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Microsoft YaHei Light</vt:lpstr>
      <vt:lpstr>黑体</vt:lpstr>
      <vt:lpstr>华文彩云</vt:lpstr>
      <vt:lpstr>微软雅黑</vt:lpstr>
      <vt:lpstr>Arial</vt:lpstr>
      <vt:lpstr>Arial Black</vt:lpstr>
      <vt:lpstr>Calibri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学年本科教学和思政工作情况汇报</dc:title>
  <dc:creator>Administrator</dc:creator>
  <cp:lastModifiedBy>炳涛 刘</cp:lastModifiedBy>
  <cp:revision>609</cp:revision>
  <dcterms:created xsi:type="dcterms:W3CDTF">2014-09-11T03:41:11Z</dcterms:created>
  <dcterms:modified xsi:type="dcterms:W3CDTF">2024-09-06T08:43:53Z</dcterms:modified>
</cp:coreProperties>
</file>