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4"/>
  </p:notesMasterIdLst>
  <p:sldIdLst>
    <p:sldId id="622" r:id="rId2"/>
    <p:sldId id="700" r:id="rId3"/>
    <p:sldId id="738" r:id="rId4"/>
    <p:sldId id="701" r:id="rId5"/>
    <p:sldId id="702" r:id="rId6"/>
    <p:sldId id="703" r:id="rId7"/>
    <p:sldId id="735" r:id="rId8"/>
    <p:sldId id="705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  <p:sldId id="714" r:id="rId18"/>
    <p:sldId id="736" r:id="rId19"/>
    <p:sldId id="715" r:id="rId20"/>
    <p:sldId id="716" r:id="rId21"/>
    <p:sldId id="717" r:id="rId22"/>
    <p:sldId id="718" r:id="rId23"/>
    <p:sldId id="740" r:id="rId24"/>
    <p:sldId id="719" r:id="rId25"/>
    <p:sldId id="720" r:id="rId26"/>
    <p:sldId id="721" r:id="rId27"/>
    <p:sldId id="722" r:id="rId28"/>
    <p:sldId id="737" r:id="rId29"/>
    <p:sldId id="723" r:id="rId30"/>
    <p:sldId id="724" r:id="rId31"/>
    <p:sldId id="725" r:id="rId32"/>
    <p:sldId id="739" r:id="rId33"/>
    <p:sldId id="726" r:id="rId34"/>
    <p:sldId id="727" r:id="rId35"/>
    <p:sldId id="728" r:id="rId36"/>
    <p:sldId id="729" r:id="rId37"/>
    <p:sldId id="730" r:id="rId38"/>
    <p:sldId id="731" r:id="rId39"/>
    <p:sldId id="732" r:id="rId40"/>
    <p:sldId id="733" r:id="rId41"/>
    <p:sldId id="734" r:id="rId42"/>
    <p:sldId id="637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FF"/>
    <a:srgbClr val="0000FF"/>
    <a:srgbClr val="0000CC"/>
    <a:srgbClr val="000099"/>
    <a:srgbClr val="CCFF99"/>
    <a:srgbClr val="0066FF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47" autoAdjust="0"/>
  </p:normalViewPr>
  <p:slideViewPr>
    <p:cSldViewPr>
      <p:cViewPr varScale="1">
        <p:scale>
          <a:sx n="105" d="100"/>
          <a:sy n="105" d="100"/>
        </p:scale>
        <p:origin x="105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1FC51D-B7A3-4A50-9453-CE03C3354676}" type="datetimeFigureOut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5871A1-D315-4E5E-9E3B-32A120561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496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zh-CN" b="1"/>
              <a:t>速度差异大</a:t>
            </a:r>
            <a:r>
              <a:rPr lang="zh-CN" altLang="en-US" b="1"/>
              <a:t>：</a:t>
            </a:r>
            <a:r>
              <a:rPr lang="zh-CN" altLang="en-US"/>
              <a:t>慢速设备如开关、继电器、机械传感器等，每秒钟传送不了一个数据；而高速采样设备，每秒钟要传送成千上万个数据位。面对速度差异如此之大的各类设备，微控制器无法以一个固定的时序同它们按同步方式协调工作。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）设备种类繁多：</a:t>
            </a:r>
            <a:r>
              <a:rPr lang="zh-CN" altLang="zh-CN"/>
              <a:t>它们既可能是机械式的，又可能是</a:t>
            </a:r>
            <a:r>
              <a:rPr lang="zh-CN" altLang="zh-CN" b="1"/>
              <a:t>机电式的，还可能是电子式的</a:t>
            </a:r>
            <a:r>
              <a:rPr lang="zh-CN" altLang="en-US"/>
              <a:t>，</a:t>
            </a:r>
            <a:r>
              <a:rPr lang="zh-CN" altLang="zh-CN"/>
              <a:t>由于不同设备之间</a:t>
            </a:r>
            <a:r>
              <a:rPr lang="zh-CN" altLang="zh-CN" b="1"/>
              <a:t>性能各异、对数据的要求互不相同</a:t>
            </a:r>
            <a:r>
              <a:rPr lang="zh-CN" altLang="zh-CN"/>
              <a:t>，因此无法按统一格式进行数据传送。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）数据信号形式多种多样：</a:t>
            </a:r>
            <a:r>
              <a:rPr lang="zh-CN" altLang="zh-CN"/>
              <a:t>例如既有电压信号，也有电流信号；既有数字形式，还有模拟形式。</a:t>
            </a:r>
          </a:p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2A4725-95CB-4B58-AFF6-0C85CE66299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01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AE41CB5-667B-4E47-929E-211C24A3E14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61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D0F0F38-9B55-4F1E-9FB8-A8EB8BE1EA3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4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8B2704E-ADDA-4B2B-801E-16A2C3BAC8E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04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83CAA36-CEA9-4DB6-93A3-469B4977E42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41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8E27634-861A-4BD6-AFB9-731D0A97C55E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04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A28551D-C713-4860-A938-375603E39F6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2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A3273F8-9204-44A1-A7E6-75551E38ABE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64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CFBE298-A1E1-4284-AB12-9CBB5995D8B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589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0DF6E55-823D-476A-85C5-6A4272F9045F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361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CBC48A8-F344-4EFC-A26B-1A259A545089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7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CCA025B-5235-47BA-A6DC-80F6B0CA679A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0302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9A7C24-CFF0-4F09-8667-24468F47870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34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25764CA-D1D4-418F-B5CF-BF27F31649C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73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507651E-66A9-4B84-B2F1-6C010815BCE4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99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Arial" pitchFamily="34" charset="0"/>
              </a:rPr>
              <a:t>2010级《微机原理与接口技术》第6章 讲义</a:t>
            </a:r>
          </a:p>
        </p:txBody>
      </p:sp>
      <p:sp>
        <p:nvSpPr>
          <p:cNvPr id="19046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Arial" pitchFamily="34" charset="0"/>
              </a:rPr>
              <a:t>杭州电子科技大学 自动化学院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BD317AF-15EB-467B-BD8A-7015B7E5BB7B}" type="slidenum">
              <a:rPr lang="en-US" altLang="zh-CN" smtClean="0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3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2010级《微机原理与接口技术》第6章 讲义</a:t>
            </a:r>
          </a:p>
        </p:txBody>
      </p:sp>
      <p:sp>
        <p:nvSpPr>
          <p:cNvPr id="68614" name="Rectangle 6"/>
          <p:cNvSpPr txBox="1">
            <a:spLocks noGrp="1"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杭州电子科技大学 自动化学院</a:t>
            </a:r>
          </a:p>
        </p:txBody>
      </p:sp>
      <p:sp>
        <p:nvSpPr>
          <p:cNvPr id="686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BC20366-FF7E-4AAF-BA54-729E5513162D}" type="slidenum">
              <a:rPr lang="en-US" altLang="zh-CN" sz="1200"/>
              <a:pPr algn="r"/>
              <a:t>31</a:t>
            </a:fld>
            <a:endParaRPr lang="en-US" altLang="zh-CN" sz="1200"/>
          </a:p>
        </p:txBody>
      </p:sp>
      <p:sp>
        <p:nvSpPr>
          <p:cNvPr id="686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76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D2D148D-6A76-49DD-90CD-E06C10FDF3B0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28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3EB5911-1CEC-4121-AAB7-44FDD7F4DC0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58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F12FF6D-145F-4AEB-BD6A-B5A8262143DD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32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1E56384-18B6-44AA-A6B9-53C6D4DD304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031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F8C6083-DF7C-47F7-9119-FD34BA7357A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23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2C821A1-435C-4B58-BED7-A76830E8AD0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8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F1CAAB9-3E76-46F8-B408-8AC647840F1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38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438E206-7DB6-4826-9C54-E3DECC67D6E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93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82CC903-17E3-46D6-96AB-B1E466CAEF1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377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4D73C11-BE02-4E07-A6A7-203DCB4D4ADE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34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76250"/>
            <a:ext cx="126047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63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588" y="879475"/>
            <a:ext cx="4278312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879475"/>
            <a:ext cx="4278313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17F72-CF94-4C25-B5BF-A04962863D94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56550" y="6453188"/>
            <a:ext cx="1008063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0040F-D3EF-42C6-8E89-A124B8098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0933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6363CA-5BFA-4BA6-83A4-4704E31D8A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8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6572250" y="576263"/>
            <a:ext cx="2519363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/>
          <p:cNvSpPr txBox="1"/>
          <p:nvPr userDrawn="1"/>
        </p:nvSpPr>
        <p:spPr>
          <a:xfrm>
            <a:off x="6300192" y="117376"/>
            <a:ext cx="2736402" cy="369332"/>
          </a:xfrm>
          <a:prstGeom prst="rect">
            <a:avLst/>
          </a:prstGeom>
          <a:solidFill>
            <a:srgbClr val="00B0F0"/>
          </a:solidFill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§6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IO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接口扩展及应用</a:t>
            </a:r>
          </a:p>
        </p:txBody>
      </p:sp>
    </p:spTree>
    <p:extLst>
      <p:ext uri="{BB962C8B-B14F-4D97-AF65-F5344CB8AC3E}">
        <p14:creationId xmlns:p14="http://schemas.microsoft.com/office/powerpoint/2010/main" val="230649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 userDrawn="1"/>
        </p:nvSpPr>
        <p:spPr>
          <a:xfrm>
            <a:off x="6300192" y="117376"/>
            <a:ext cx="2736402" cy="369332"/>
          </a:xfrm>
          <a:prstGeom prst="rect">
            <a:avLst/>
          </a:prstGeom>
          <a:solidFill>
            <a:srgbClr val="00B0F0"/>
          </a:solidFill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§6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IO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接口扩展及应用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6624638" y="576263"/>
            <a:ext cx="2447925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7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6357938" y="576263"/>
            <a:ext cx="2700337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/>
          <p:cNvSpPr txBox="1"/>
          <p:nvPr userDrawn="1"/>
        </p:nvSpPr>
        <p:spPr>
          <a:xfrm>
            <a:off x="6300192" y="117376"/>
            <a:ext cx="2736402" cy="369332"/>
          </a:xfrm>
          <a:prstGeom prst="rect">
            <a:avLst/>
          </a:prstGeom>
          <a:solidFill>
            <a:srgbClr val="00B0F0"/>
          </a:solidFill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§6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IO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接口扩展及应用</a:t>
            </a:r>
          </a:p>
        </p:txBody>
      </p:sp>
    </p:spTree>
    <p:extLst>
      <p:ext uri="{BB962C8B-B14F-4D97-AF65-F5344CB8AC3E}">
        <p14:creationId xmlns:p14="http://schemas.microsoft.com/office/powerpoint/2010/main" val="20974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6357938" y="576263"/>
            <a:ext cx="2700337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/>
          <p:cNvSpPr txBox="1"/>
          <p:nvPr userDrawn="1"/>
        </p:nvSpPr>
        <p:spPr>
          <a:xfrm>
            <a:off x="6300192" y="117376"/>
            <a:ext cx="2736402" cy="369332"/>
          </a:xfrm>
          <a:prstGeom prst="rect">
            <a:avLst/>
          </a:prstGeom>
          <a:solidFill>
            <a:srgbClr val="00B0F0"/>
          </a:solidFill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§6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IO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接口扩展及应用</a:t>
            </a:r>
          </a:p>
        </p:txBody>
      </p:sp>
    </p:spTree>
    <p:extLst>
      <p:ext uri="{BB962C8B-B14F-4D97-AF65-F5344CB8AC3E}">
        <p14:creationId xmlns:p14="http://schemas.microsoft.com/office/powerpoint/2010/main" val="318695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6357938" y="576263"/>
            <a:ext cx="2700337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/>
          <p:cNvSpPr txBox="1"/>
          <p:nvPr userDrawn="1"/>
        </p:nvSpPr>
        <p:spPr>
          <a:xfrm>
            <a:off x="6300192" y="117376"/>
            <a:ext cx="2736402" cy="369332"/>
          </a:xfrm>
          <a:prstGeom prst="rect">
            <a:avLst/>
          </a:prstGeom>
          <a:solidFill>
            <a:srgbClr val="00B0F0"/>
          </a:solidFill>
        </p:spPr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§6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IO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接口扩展及应用</a:t>
            </a:r>
          </a:p>
        </p:txBody>
      </p:sp>
    </p:spTree>
    <p:extLst>
      <p:ext uri="{BB962C8B-B14F-4D97-AF65-F5344CB8AC3E}">
        <p14:creationId xmlns:p14="http://schemas.microsoft.com/office/powerpoint/2010/main" val="12817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21A7-219A-4E0E-8A3B-915F4C09FA88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4B1B0-F44F-44CC-8AB3-05282BC6C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1526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46038"/>
            <a:ext cx="9101138" cy="646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5588" y="879475"/>
            <a:ext cx="4278312" cy="550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879475"/>
            <a:ext cx="4278313" cy="550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DE4DB-A8CF-4875-9CC2-09BA989D570E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C1FA1-2732-4203-8AFB-25C05659E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0134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8575" y="46038"/>
            <a:ext cx="9101138" cy="63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9F8B-84D7-45E7-82B9-4BDD7EC832F6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E60FB-611C-4226-B2AB-65C213237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4502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56363CA-5BFA-4BA6-83A4-4704E31D8A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0" name="Group 11"/>
          <p:cNvGrpSpPr>
            <a:grpSpLocks/>
          </p:cNvGrpSpPr>
          <p:nvPr userDrawn="1"/>
        </p:nvGrpSpPr>
        <p:grpSpPr bwMode="auto">
          <a:xfrm>
            <a:off x="3175" y="6445250"/>
            <a:ext cx="9140825" cy="412750"/>
            <a:chOff x="2" y="4060"/>
            <a:chExt cx="5758" cy="260"/>
          </a:xfrm>
        </p:grpSpPr>
        <p:pic>
          <p:nvPicPr>
            <p:cNvPr id="1033" name="Picture 7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4060"/>
              <a:ext cx="57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8" descr="hziee3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4065"/>
              <a:ext cx="24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214313" y="6500813"/>
            <a:ext cx="9286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2" charset="-122"/>
              </a:defRPr>
            </a:lvl1pPr>
          </a:lstStyle>
          <a:p>
            <a:pPr algn="ctr">
              <a:defRPr/>
            </a:pPr>
            <a:fld id="{55298CF5-20D1-4E44-9460-B220C96C1956}" type="datetime10">
              <a:rPr lang="zh-CN" altLang="en-US" sz="1400" smtClean="0">
                <a:solidFill>
                  <a:srgbClr val="FF0000"/>
                </a:solidFill>
                <a:effectLst/>
              </a:rPr>
              <a:pPr algn="ctr">
                <a:defRPr/>
              </a:pPr>
              <a:t>16:38</a:t>
            </a:fld>
            <a:endParaRPr lang="en-US" altLang="zh-CN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280400" y="6516688"/>
            <a:ext cx="6778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7E60594B-6B19-42B9-95F3-0FB37E44FD35}" type="slidenum">
              <a:rPr kumimoji="1" lang="en-US" altLang="zh-CN" sz="1400" smtClean="0">
                <a:solidFill>
                  <a:srgbClr val="FF0000"/>
                </a:solidFill>
                <a:latin typeface="Arial Black" panose="020B0A04020102020204" pitchFamily="34" charset="0"/>
              </a:rPr>
              <a:pPr algn="ctr" eaLnBrk="1" hangingPunct="1">
                <a:defRPr/>
              </a:pPr>
              <a:t>‹#›</a:t>
            </a:fld>
            <a:endParaRPr kumimoji="1" lang="en-US" altLang="zh-CN" sz="14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71736" y="1142984"/>
            <a:ext cx="3929090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微机原理与接口技术</a:t>
            </a: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1143000" y="2000250"/>
            <a:ext cx="67151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第六章  </a:t>
            </a:r>
            <a:r>
              <a:rPr lang="en-US" altLang="zh-CN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IO</a:t>
            </a:r>
            <a:r>
              <a:rPr lang="zh-CN" altLang="en-US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接口扩展及应用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25675" y="3017838"/>
            <a:ext cx="460851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主讲人：刘炳涛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95513" y="3860800"/>
            <a:ext cx="4464719" cy="12113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liubingtao@hdu.edu.cn</a:t>
            </a:r>
          </a:p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Tel:  18626874808</a:t>
            </a:r>
          </a:p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Office:</a:t>
            </a:r>
            <a:r>
              <a:rPr lang="zh-CN" altLang="en-US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科技馆</a:t>
            </a: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"/>
          <p:cNvSpPr>
            <a:spLocks noChangeArrowheads="1"/>
          </p:cNvSpPr>
          <p:nvPr/>
        </p:nvSpPr>
        <p:spPr bwMode="auto">
          <a:xfrm>
            <a:off x="522288" y="1071563"/>
            <a:ext cx="8191500" cy="1754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微控制器的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操作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中，输入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输出的数据都要通过系统的</a:t>
            </a:r>
            <a:r>
              <a:rPr kumimoji="1" lang="zh-CN" altLang="zh-CN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数据总线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进行传送，为了正确地进行数据的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传送，就必须解决</a:t>
            </a:r>
            <a:r>
              <a:rPr kumimoji="1" lang="zh-CN" altLang="zh-CN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数据总线的隔离问题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633413" y="3143250"/>
            <a:ext cx="80105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数据传输设备在需要的时候能与数据总线接通，而在不需要的时候又能同数据总线</a:t>
            </a:r>
            <a:r>
              <a:rPr kumimoji="1" lang="zh-CN" altLang="zh-CN" sz="2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隔开</a:t>
            </a: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，这就是总线隔离问题</a:t>
            </a:r>
            <a:endParaRPr kumimoji="1"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357181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数据总线隔离技术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4"/>
          <p:cNvSpPr>
            <a:spLocks noChangeArrowheads="1"/>
          </p:cNvSpPr>
          <p:nvPr/>
        </p:nvSpPr>
        <p:spPr bwMode="auto">
          <a:xfrm>
            <a:off x="354013" y="1736725"/>
            <a:ext cx="843597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kumimoji="1"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的接口电路，要</a:t>
            </a:r>
            <a:r>
              <a:rPr kumimoji="1"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提供锁存器</a:t>
            </a: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，当允许接收输出数据时闩锁打开，当不允许接收输出数据时闩锁关闭。</a:t>
            </a:r>
            <a:endParaRPr kumimoji="1"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矩形 5"/>
          <p:cNvSpPr>
            <a:spLocks noChangeArrowheads="1"/>
          </p:cNvSpPr>
          <p:nvPr/>
        </p:nvSpPr>
        <p:spPr bwMode="auto">
          <a:xfrm>
            <a:off x="703263" y="4051300"/>
            <a:ext cx="76549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而对于</a:t>
            </a:r>
            <a:r>
              <a:rPr kumimoji="1"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设备的接口电路，要使用</a:t>
            </a:r>
            <a:r>
              <a:rPr kumimoji="1" lang="zh-CN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三态缓冲电路</a:t>
            </a:r>
            <a:endParaRPr kumimoji="1" lang="zh-CN" altLang="en-US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00" y="144000"/>
            <a:ext cx="357181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数据总线隔离技术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000" y="144000"/>
            <a:ext cx="3571812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6.2.2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数据总线隔离技术</a:t>
            </a:r>
          </a:p>
        </p:txBody>
      </p:sp>
      <p:grpSp>
        <p:nvGrpSpPr>
          <p:cNvPr id="31747" name="组合 25"/>
          <p:cNvGrpSpPr>
            <a:grpSpLocks/>
          </p:cNvGrpSpPr>
          <p:nvPr/>
        </p:nvGrpSpPr>
        <p:grpSpPr bwMode="auto">
          <a:xfrm>
            <a:off x="2143125" y="1212850"/>
            <a:ext cx="4291013" cy="2071688"/>
            <a:chOff x="2143108" y="1071546"/>
            <a:chExt cx="4290844" cy="2071701"/>
          </a:xfrm>
        </p:grpSpPr>
        <p:sp>
          <p:nvSpPr>
            <p:cNvPr id="8" name="流程图: 摘录 7"/>
            <p:cNvSpPr/>
            <p:nvPr/>
          </p:nvSpPr>
          <p:spPr>
            <a:xfrm rot="5400000">
              <a:off x="3786080" y="1928831"/>
              <a:ext cx="1143007" cy="1285824"/>
            </a:xfrm>
            <a:prstGeom prst="flowChartExtra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>
              <a:stCxn id="8" idx="1"/>
            </p:cNvCxnSpPr>
            <p:nvPr/>
          </p:nvCxnSpPr>
          <p:spPr>
            <a:xfrm rot="5400000" flipH="1" flipV="1">
              <a:off x="3964675" y="1893082"/>
              <a:ext cx="785817" cy="31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10800000">
              <a:off x="2714585" y="1500174"/>
              <a:ext cx="1642998" cy="1588"/>
            </a:xfrm>
            <a:prstGeom prst="line">
              <a:avLst/>
            </a:prstGeom>
            <a:ln w="1905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2"/>
            </p:cNvCxnSpPr>
            <p:nvPr/>
          </p:nvCxnSpPr>
          <p:spPr>
            <a:xfrm>
              <a:off x="2714585" y="2571743"/>
              <a:ext cx="1000086" cy="1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0"/>
            </p:cNvCxnSpPr>
            <p:nvPr/>
          </p:nvCxnSpPr>
          <p:spPr>
            <a:xfrm>
              <a:off x="5000495" y="2571743"/>
              <a:ext cx="1285824" cy="1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>
              <a:spLocks noChangeAspect="1"/>
            </p:cNvSpPr>
            <p:nvPr/>
          </p:nvSpPr>
          <p:spPr>
            <a:xfrm>
              <a:off x="4329010" y="2212966"/>
              <a:ext cx="71434" cy="7302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>
              <a:spLocks noChangeAspect="1"/>
            </p:cNvSpPr>
            <p:nvPr/>
          </p:nvSpPr>
          <p:spPr>
            <a:xfrm>
              <a:off x="2651088" y="2536818"/>
              <a:ext cx="73022" cy="71437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87" name="TextBox 20"/>
            <p:cNvSpPr txBox="1">
              <a:spLocks noChangeArrowheads="1"/>
            </p:cNvSpPr>
            <p:nvPr/>
          </p:nvSpPr>
          <p:spPr bwMode="auto">
            <a:xfrm>
              <a:off x="5148068" y="2214554"/>
              <a:ext cx="1285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数据输出</a:t>
              </a:r>
            </a:p>
          </p:txBody>
        </p:sp>
        <p:sp>
          <p:nvSpPr>
            <p:cNvPr id="31788" name="TextBox 21"/>
            <p:cNvSpPr txBox="1">
              <a:spLocks noChangeArrowheads="1"/>
            </p:cNvSpPr>
            <p:nvPr/>
          </p:nvSpPr>
          <p:spPr bwMode="auto">
            <a:xfrm>
              <a:off x="2143108" y="2071678"/>
              <a:ext cx="1285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数据输入</a:t>
              </a:r>
            </a:p>
          </p:txBody>
        </p:sp>
        <p:sp>
          <p:nvSpPr>
            <p:cNvPr id="31789" name="TextBox 22"/>
            <p:cNvSpPr txBox="1">
              <a:spLocks noChangeArrowheads="1"/>
            </p:cNvSpPr>
            <p:nvPr/>
          </p:nvSpPr>
          <p:spPr bwMode="auto">
            <a:xfrm>
              <a:off x="2143108" y="1071546"/>
              <a:ext cx="1714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三态控制信号</a:t>
              </a: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547813" y="43830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三态控制信号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工作状态</a:t>
                      </a:r>
                    </a:p>
                  </a:txBody>
                  <a:tcPr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数据输入</a:t>
                      </a:r>
                    </a:p>
                  </a:txBody>
                  <a:tcPr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输出端状态</a:t>
                      </a:r>
                    </a:p>
                  </a:txBody>
                  <a:tcPr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高阻抗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高阻抗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高阻抗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驱动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67244" y="3861048"/>
            <a:ext cx="2428892" cy="36933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pc="50" dirty="0">
                <a:ln w="11430"/>
                <a:solidFill>
                  <a:srgbClr val="00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三态缓冲控制逻辑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5"/>
          <p:cNvSpPr>
            <a:spLocks noChangeArrowheads="1"/>
          </p:cNvSpPr>
          <p:nvPr/>
        </p:nvSpPr>
        <p:spPr bwMode="auto">
          <a:xfrm>
            <a:off x="571500" y="1382713"/>
            <a:ext cx="81438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在计算机中，凡需进行读写操作的设备都存在着</a:t>
            </a:r>
            <a:r>
              <a:rPr kumimoji="1" lang="zh-CN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编址的问题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。具体说在微控制器中有两个需要编址的子系统，</a:t>
            </a:r>
            <a:r>
              <a:rPr kumimoji="1" lang="zh-CN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一个是存储器</a:t>
            </a:r>
            <a:r>
              <a:rPr kumimoji="1" lang="zh-CN" altLang="zh-CN" sz="2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另一个就是接口电路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3795" name="矩形 6"/>
          <p:cNvSpPr>
            <a:spLocks noChangeArrowheads="1"/>
          </p:cNvSpPr>
          <p:nvPr/>
        </p:nvSpPr>
        <p:spPr bwMode="auto">
          <a:xfrm>
            <a:off x="1000125" y="3429000"/>
            <a:ext cx="7572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存储器是对存储单元进行编址，而接口电路则是对其中的</a:t>
            </a:r>
            <a:r>
              <a:rPr kumimoji="1" lang="zh-CN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寄存器（口）进行编址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393889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5.2.3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微控制器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编址技术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242888" y="749300"/>
            <a:ext cx="8329612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口编址是为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操作而进行的，因此也称为</a:t>
            </a:r>
            <a:r>
              <a:rPr kumimoji="1"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。常用的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编址共有两种方式：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独立编址方式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统一编址方式</a:t>
            </a:r>
            <a:r>
              <a:rPr kumimoji="1"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328600" y="1967203"/>
            <a:ext cx="2385589" cy="43088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200" b="1" kern="100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200" b="1" kern="100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）独立编址方式</a:t>
            </a:r>
          </a:p>
        </p:txBody>
      </p:sp>
      <p:sp>
        <p:nvSpPr>
          <p:cNvPr id="35844" name="矩形 3"/>
          <p:cNvSpPr>
            <a:spLocks noChangeArrowheads="1"/>
          </p:cNvSpPr>
          <p:nvPr/>
        </p:nvSpPr>
        <p:spPr bwMode="auto">
          <a:xfrm>
            <a:off x="500063" y="2571750"/>
            <a:ext cx="4572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就是把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和存储器</a:t>
            </a:r>
            <a:r>
              <a:rPr kumimoji="1"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分开进行编址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，亦即各编各的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，这样在一个微控制器系统中就形成了两个独立的地址空间：</a:t>
            </a: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存储器地址空间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地址空间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从而使存储器读写操作和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操作是针对两个不同存储空间的数据操作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4091185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微控制器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编址技术</a:t>
            </a:r>
          </a:p>
        </p:txBody>
      </p:sp>
      <p:grpSp>
        <p:nvGrpSpPr>
          <p:cNvPr id="35846" name="Group 11"/>
          <p:cNvGrpSpPr>
            <a:grpSpLocks/>
          </p:cNvGrpSpPr>
          <p:nvPr/>
        </p:nvGrpSpPr>
        <p:grpSpPr bwMode="auto">
          <a:xfrm>
            <a:off x="5694363" y="2000250"/>
            <a:ext cx="3306762" cy="4392613"/>
            <a:chOff x="3515" y="935"/>
            <a:chExt cx="2083" cy="276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91" y="945"/>
              <a:ext cx="707" cy="2712"/>
            </a:xfrm>
            <a:prstGeom prst="rect">
              <a:avLst/>
            </a:prstGeom>
            <a:solidFill>
              <a:srgbClr val="FFFF00"/>
            </a:solidFill>
            <a:ln w="2857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kumimoji="1" lang="zh-CN" altLang="en-US" sz="2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内存</a:t>
              </a:r>
            </a:p>
            <a:p>
              <a:pPr algn="ctr">
                <a:defRPr/>
              </a:pPr>
              <a:r>
                <a:rPr kumimoji="1" lang="zh-CN" altLang="en-US" sz="2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空间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153" y="2927"/>
              <a:ext cx="706" cy="72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I/O</a:t>
              </a:r>
            </a:p>
            <a:p>
              <a:pPr algn="ctr">
                <a:defRPr/>
              </a:pPr>
              <a:r>
                <a:rPr kumimoji="1"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空间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140" y="935"/>
              <a:ext cx="7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FFFFF</a:t>
              </a:r>
              <a:r>
                <a:rPr kumimoji="1"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H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515" y="345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0000</a:t>
              </a:r>
              <a:r>
                <a:rPr kumimoji="1"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H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60" y="2912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FFFF</a:t>
              </a:r>
              <a:r>
                <a:rPr kumimoji="1"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H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4"/>
          <p:cNvSpPr>
            <a:spLocks noChangeArrowheads="1"/>
          </p:cNvSpPr>
          <p:nvPr/>
        </p:nvSpPr>
        <p:spPr bwMode="auto">
          <a:xfrm>
            <a:off x="412750" y="927100"/>
            <a:ext cx="83185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独立编址方式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的计算机指令系统中，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除存储器读写指令之外，还有专门的</a:t>
            </a:r>
            <a:r>
              <a:rPr kumimoji="1"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指令以进行数据输入</a:t>
            </a:r>
            <a:r>
              <a:rPr kumimoji="1"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输出操作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。此外，在硬件方面还需要定义一些专用信号，以便对存储器访问和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作进行硬件控制。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矩形 5"/>
          <p:cNvSpPr>
            <a:spLocks noChangeArrowheads="1"/>
          </p:cNvSpPr>
          <p:nvPr/>
        </p:nvSpPr>
        <p:spPr bwMode="auto">
          <a:xfrm>
            <a:off x="449263" y="2273300"/>
            <a:ext cx="8029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8086CPU</a:t>
            </a:r>
            <a:r>
              <a:rPr kumimoji="1"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就要</a:t>
            </a:r>
            <a:r>
              <a:rPr kumimoji="1" lang="zh-CN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输出指令（</a:t>
            </a:r>
            <a:r>
              <a:rPr kumimoji="1"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kumimoji="1" lang="zh-CN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指令和</a:t>
            </a:r>
            <a:r>
              <a:rPr kumimoji="1"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kumimoji="1" lang="zh-CN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指令）</a:t>
            </a:r>
            <a:endParaRPr kumimoji="1" lang="zh-CN" altLang="en-US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矩形 6"/>
          <p:cNvSpPr>
            <a:spLocks noChangeArrowheads="1"/>
          </p:cNvSpPr>
          <p:nvPr/>
        </p:nvSpPr>
        <p:spPr bwMode="auto">
          <a:xfrm>
            <a:off x="428625" y="3143250"/>
            <a:ext cx="81327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独立编址的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地址空间和存储器地址空间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相互独立，界限分明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。但为此却要在计算机中专门设置一套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指令和控制信号，从而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增加了系统的开销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393889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微控制器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编址技术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388" y="957263"/>
            <a:ext cx="2385589" cy="43088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200" b="1" kern="100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200" b="1" kern="100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）统一编址方式</a:t>
            </a:r>
          </a:p>
        </p:txBody>
      </p:sp>
      <p:sp>
        <p:nvSpPr>
          <p:cNvPr id="39939" name="矩形 2"/>
          <p:cNvSpPr>
            <a:spLocks noChangeArrowheads="1"/>
          </p:cNvSpPr>
          <p:nvPr/>
        </p:nvSpPr>
        <p:spPr bwMode="auto">
          <a:xfrm>
            <a:off x="500063" y="1779588"/>
            <a:ext cx="5418137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和存储器的统一，在这种编址方式中，把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接口中的寄存器（口）与存储器中的存储单元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同等对待，统一进行编址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9940" name="矩形 3"/>
          <p:cNvSpPr>
            <a:spLocks noChangeArrowheads="1"/>
          </p:cNvSpPr>
          <p:nvPr/>
        </p:nvSpPr>
        <p:spPr bwMode="auto">
          <a:xfrm>
            <a:off x="467544" y="3717032"/>
            <a:ext cx="5357812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为此也把这种编址称之为</a:t>
            </a:r>
            <a:r>
              <a:rPr kumimoji="1"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存储器映像编址方式</a:t>
            </a:r>
            <a:r>
              <a:rPr kumimoji="1"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(MEMORY MAPPING)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。采用这种编址方式的计算机只有一个统一的地址空间，该地址空间既供存储器编址使用，也供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编址使用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393889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微控制器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编址技术</a:t>
            </a: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6078538" y="2076450"/>
            <a:ext cx="2844800" cy="3857625"/>
            <a:chOff x="3650" y="1025"/>
            <a:chExt cx="1792" cy="2430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4775" y="1108"/>
              <a:ext cx="667" cy="157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</a:t>
              </a:r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4774" y="2681"/>
              <a:ext cx="667" cy="73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</a:t>
              </a:r>
            </a:p>
          </p:txBody>
        </p:sp>
        <p:sp>
          <p:nvSpPr>
            <p:cNvPr id="39945" name="AutoShape 7"/>
            <p:cNvSpPr>
              <a:spLocks/>
            </p:cNvSpPr>
            <p:nvPr/>
          </p:nvSpPr>
          <p:spPr bwMode="auto">
            <a:xfrm>
              <a:off x="4593" y="1122"/>
              <a:ext cx="106" cy="2274"/>
            </a:xfrm>
            <a:prstGeom prst="leftBrace">
              <a:avLst>
                <a:gd name="adj1" fmla="val 178774"/>
                <a:gd name="adj2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650" y="2153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存储器空间</a:t>
              </a:r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4035" y="3222"/>
              <a:ext cx="4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0000</a:t>
              </a: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4060" y="1025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FFFF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431800" y="1108075"/>
            <a:ext cx="81407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MCS-51</a:t>
            </a:r>
            <a:r>
              <a: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微控制器使用</a:t>
            </a:r>
            <a:r>
              <a:rPr kumimoji="1" lang="zh-CN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统一编址方式</a:t>
            </a:r>
            <a:r>
              <a: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，因此接口电路中的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地址与存储单元的地址长度相同。</a:t>
            </a:r>
          </a:p>
        </p:txBody>
      </p:sp>
      <p:sp>
        <p:nvSpPr>
          <p:cNvPr id="41987" name="矩形 5"/>
          <p:cNvSpPr>
            <a:spLocks noChangeArrowheads="1"/>
          </p:cNvSpPr>
          <p:nvPr/>
        </p:nvSpPr>
        <p:spPr bwMode="auto">
          <a:xfrm>
            <a:off x="500063" y="2500313"/>
            <a:ext cx="78914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统一编址方式的</a:t>
            </a:r>
            <a:r>
              <a:rPr kumimoji="1"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是不需要专门的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指令，而直接使用存储器指令进行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</a:t>
            </a:r>
            <a:r>
              <a:rPr kumimoji="1"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不但简单、方便、功能强，而且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地址范围大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。但这种编址方式，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位的口地址太长，</a:t>
            </a:r>
            <a:r>
              <a:rPr kumimoji="1"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会使地址译码变得复杂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，此外，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器指令比起专用的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指令来，</a:t>
            </a:r>
            <a:r>
              <a:rPr kumimoji="1"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指令长且执行速度慢</a:t>
            </a:r>
            <a:r>
              <a:rPr kumimoji="1" lang="zh-CN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16000" y="144000"/>
            <a:ext cx="393889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6.2.3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微控制器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编址技术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76000" y="1440000"/>
            <a:ext cx="2335896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6000" y="2160000"/>
            <a:ext cx="2457724" cy="5256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扩展相关技术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6000" y="2880000"/>
            <a:ext cx="2348720" cy="5256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 I/O</a:t>
            </a:r>
            <a:r>
              <a:rPr lang="zh-CN" altLang="en-US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控制方式</a:t>
            </a:r>
            <a:endParaRPr lang="zh-CN" altLang="en-US" sz="2400" b="1" kern="1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6000" y="3600000"/>
            <a:ext cx="2348720" cy="5256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简单扩展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93700" y="115888"/>
            <a:ext cx="2035175" cy="4683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</p:spTree>
    <p:custDataLst>
      <p:tags r:id="rId1"/>
    </p:custDataLst>
  </p:cSld>
  <p:clrMapOvr>
    <a:masterClrMapping/>
  </p:clrMapOvr>
  <p:transition spd="slow" advTm="9008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"/>
          <p:cNvSpPr>
            <a:spLocks noChangeArrowheads="1"/>
          </p:cNvSpPr>
          <p:nvPr/>
        </p:nvSpPr>
        <p:spPr bwMode="auto">
          <a:xfrm>
            <a:off x="539552" y="1844824"/>
            <a:ext cx="82073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也称为</a:t>
            </a:r>
            <a:r>
              <a:rPr kumimoji="1" lang="zh-CN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同步程序传送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。只有那些能一直为数据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传送作好准备的设备，才能使用无条件传送方式。因为在进行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操作时，</a:t>
            </a:r>
            <a:r>
              <a:rPr kumimoji="1" lang="zh-CN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不需要测试设备的状态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，可以根据需要随时进行数据传送操作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3257623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6.3.1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无条件传送方式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052736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无条件传送方式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76000" y="1440000"/>
            <a:ext cx="2335896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I/O</a:t>
            </a:r>
            <a:r>
              <a:rPr lang="zh-CN" altLang="en-US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400" b="1" kern="1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6000" y="2160000"/>
            <a:ext cx="2457724" cy="57246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扩展相关技术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6000" y="2880000"/>
            <a:ext cx="2348720" cy="57246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控制方式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6000" y="3600000"/>
            <a:ext cx="2348720" cy="57246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简单扩展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93700" y="115888"/>
            <a:ext cx="2035175" cy="4683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</p:spTree>
    <p:custDataLst>
      <p:tags r:id="rId1"/>
    </p:custDataLst>
  </p:cSld>
  <p:clrMapOvr>
    <a:masterClrMapping/>
  </p:clrMapOvr>
  <p:transition spd="slow" advTm="9008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箭头: 右 35"/>
          <p:cNvSpPr/>
          <p:nvPr/>
        </p:nvSpPr>
        <p:spPr>
          <a:xfrm rot="10800000">
            <a:off x="2633663" y="5105400"/>
            <a:ext cx="1620837" cy="288925"/>
          </a:xfrm>
          <a:prstGeom prst="rightArrow">
            <a:avLst/>
          </a:prstGeom>
          <a:solidFill>
            <a:srgbClr val="FFD9FF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圆角右 7"/>
          <p:cNvSpPr/>
          <p:nvPr/>
        </p:nvSpPr>
        <p:spPr>
          <a:xfrm rot="10800000">
            <a:off x="5046663" y="4232275"/>
            <a:ext cx="647700" cy="1189038"/>
          </a:xfrm>
          <a:prstGeom prst="bentArrow">
            <a:avLst/>
          </a:prstGeom>
          <a:solidFill>
            <a:srgbClr val="FFC000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6000" y="144000"/>
            <a:ext cx="3257623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6.3.1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无条件传送方式</a:t>
            </a:r>
          </a:p>
        </p:txBody>
      </p:sp>
      <p:sp>
        <p:nvSpPr>
          <p:cNvPr id="2" name="箭头: 左右 1"/>
          <p:cNvSpPr/>
          <p:nvPr/>
        </p:nvSpPr>
        <p:spPr>
          <a:xfrm>
            <a:off x="2989263" y="1041400"/>
            <a:ext cx="5830887" cy="288925"/>
          </a:xfrm>
          <a:prstGeom prst="leftRight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47848" y="1566416"/>
            <a:ext cx="792000" cy="1440160"/>
          </a:xfrm>
          <a:prstGeom prst="rect">
            <a:avLst/>
          </a:prstGeom>
          <a:solidFill>
            <a:srgbClr val="97E4FF"/>
          </a:solidFill>
          <a:ln w="12700">
            <a:solidFill>
              <a:srgbClr val="00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三态缓冲器</a:t>
            </a:r>
          </a:p>
        </p:txBody>
      </p:sp>
      <p:sp>
        <p:nvSpPr>
          <p:cNvPr id="7" name="矩形 6"/>
          <p:cNvSpPr/>
          <p:nvPr/>
        </p:nvSpPr>
        <p:spPr>
          <a:xfrm>
            <a:off x="7236192" y="1422400"/>
            <a:ext cx="612000" cy="1296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地址译码器</a:t>
            </a:r>
          </a:p>
        </p:txBody>
      </p:sp>
      <p:sp>
        <p:nvSpPr>
          <p:cNvPr id="4" name="箭头: 左 3"/>
          <p:cNvSpPr/>
          <p:nvPr/>
        </p:nvSpPr>
        <p:spPr>
          <a:xfrm>
            <a:off x="7883525" y="1927225"/>
            <a:ext cx="900113" cy="358775"/>
          </a:xfrm>
          <a:prstGeom prst="leftArrow">
            <a:avLst/>
          </a:prstGeom>
          <a:solidFill>
            <a:srgbClr val="CCFFFF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5" name="箭头: 右 4"/>
          <p:cNvSpPr/>
          <p:nvPr/>
        </p:nvSpPr>
        <p:spPr>
          <a:xfrm>
            <a:off x="2603500" y="2130425"/>
            <a:ext cx="1620838" cy="287338"/>
          </a:xfrm>
          <a:prstGeom prst="rightArrow">
            <a:avLst/>
          </a:prstGeom>
          <a:solidFill>
            <a:srgbClr val="FFD9FF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8" name="矩形 7"/>
          <p:cNvSpPr>
            <a:spLocks noChangeArrowheads="1"/>
          </p:cNvSpPr>
          <p:nvPr/>
        </p:nvSpPr>
        <p:spPr bwMode="auto">
          <a:xfrm>
            <a:off x="2555875" y="1882775"/>
            <a:ext cx="1620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数据（来自外设）</a:t>
            </a:r>
          </a:p>
        </p:txBody>
      </p:sp>
      <p:sp>
        <p:nvSpPr>
          <p:cNvPr id="10" name="箭头: 直角上 9"/>
          <p:cNvSpPr/>
          <p:nvPr/>
        </p:nvSpPr>
        <p:spPr>
          <a:xfrm>
            <a:off x="5045075" y="1255713"/>
            <a:ext cx="766763" cy="1062037"/>
          </a:xfrm>
          <a:prstGeom prst="bentUpArrow">
            <a:avLst>
              <a:gd name="adj1" fmla="val 15600"/>
              <a:gd name="adj2" fmla="val 28574"/>
              <a:gd name="adj3" fmla="val 25000"/>
            </a:avLst>
          </a:prstGeom>
          <a:solidFill>
            <a:srgbClr val="FFC000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1" name="流程图: 存储数据 10"/>
          <p:cNvSpPr/>
          <p:nvPr/>
        </p:nvSpPr>
        <p:spPr>
          <a:xfrm>
            <a:off x="5843588" y="2924175"/>
            <a:ext cx="612775" cy="433388"/>
          </a:xfrm>
          <a:prstGeom prst="flowChartOnlineStorage">
            <a:avLst/>
          </a:prstGeom>
          <a:solidFill>
            <a:srgbClr val="FFFFCC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flipH="1">
            <a:off x="6856413" y="2052638"/>
            <a:ext cx="3603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856413" y="2052638"/>
            <a:ext cx="0" cy="10080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427788" y="3065463"/>
            <a:ext cx="431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361113" y="3025775"/>
            <a:ext cx="71437" cy="71438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367463" y="3214688"/>
            <a:ext cx="71437" cy="73025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442075" y="3248025"/>
            <a:ext cx="2268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768975" y="3113088"/>
            <a:ext cx="73025" cy="73025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660900" y="3151188"/>
            <a:ext cx="1116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621213" y="3008313"/>
            <a:ext cx="71437" cy="71437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4662488" y="3078163"/>
            <a:ext cx="0" cy="714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31" name="组合 19"/>
          <p:cNvGrpSpPr>
            <a:grpSpLocks/>
          </p:cNvGrpSpPr>
          <p:nvPr/>
        </p:nvGrpSpPr>
        <p:grpSpPr bwMode="auto">
          <a:xfrm>
            <a:off x="7891463" y="2944813"/>
            <a:ext cx="452437" cy="307975"/>
            <a:chOff x="8143848" y="3501008"/>
            <a:chExt cx="452367" cy="307777"/>
          </a:xfrm>
        </p:grpSpPr>
        <p:sp>
          <p:nvSpPr>
            <p:cNvPr id="47165" name="矩形 26"/>
            <p:cNvSpPr>
              <a:spLocks noChangeArrowheads="1"/>
            </p:cNvSpPr>
            <p:nvPr/>
          </p:nvSpPr>
          <p:spPr bwMode="auto">
            <a:xfrm>
              <a:off x="8143848" y="3501008"/>
              <a:ext cx="452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RD</a:t>
              </a:r>
              <a:endParaRPr lang="zh-CN" altLang="en-US" sz="1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8172419" y="3548602"/>
              <a:ext cx="36030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07504" y="836712"/>
            <a:ext cx="2704587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）无条件输入传送</a:t>
            </a:r>
          </a:p>
        </p:txBody>
      </p:sp>
      <p:sp>
        <p:nvSpPr>
          <p:cNvPr id="32" name="箭头: 左右 31"/>
          <p:cNvSpPr/>
          <p:nvPr/>
        </p:nvSpPr>
        <p:spPr>
          <a:xfrm>
            <a:off x="2484438" y="4024313"/>
            <a:ext cx="6335712" cy="288925"/>
          </a:xfrm>
          <a:prstGeom prst="leftRightArrow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47848" y="4549630"/>
            <a:ext cx="792000" cy="1440160"/>
          </a:xfrm>
          <a:prstGeom prst="rect">
            <a:avLst/>
          </a:prstGeom>
          <a:solidFill>
            <a:srgbClr val="99FFCC"/>
          </a:solidFill>
          <a:ln w="12700">
            <a:solidFill>
              <a:srgbClr val="00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lang="en-US" altLang="zh-CN" sz="16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endParaRPr lang="en-US" altLang="zh-CN" sz="1600" dirty="0">
              <a:ln w="0"/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</a:p>
        </p:txBody>
      </p:sp>
      <p:sp>
        <p:nvSpPr>
          <p:cNvPr id="34" name="矩形 33"/>
          <p:cNvSpPr/>
          <p:nvPr/>
        </p:nvSpPr>
        <p:spPr>
          <a:xfrm>
            <a:off x="7236192" y="4405614"/>
            <a:ext cx="612000" cy="1296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地址译码器</a:t>
            </a:r>
          </a:p>
        </p:txBody>
      </p:sp>
      <p:sp>
        <p:nvSpPr>
          <p:cNvPr id="35" name="箭头: 左 34"/>
          <p:cNvSpPr/>
          <p:nvPr/>
        </p:nvSpPr>
        <p:spPr>
          <a:xfrm>
            <a:off x="7883525" y="4910138"/>
            <a:ext cx="900113" cy="358775"/>
          </a:xfrm>
          <a:prstGeom prst="leftArrow">
            <a:avLst/>
          </a:prstGeom>
          <a:solidFill>
            <a:srgbClr val="CCFFFF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47141" name="矩形 36"/>
          <p:cNvSpPr>
            <a:spLocks noChangeArrowheads="1"/>
          </p:cNvSpPr>
          <p:nvPr/>
        </p:nvSpPr>
        <p:spPr bwMode="auto">
          <a:xfrm>
            <a:off x="2824163" y="4865688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数据到外设</a:t>
            </a:r>
          </a:p>
        </p:txBody>
      </p:sp>
      <p:sp>
        <p:nvSpPr>
          <p:cNvPr id="39" name="流程图: 存储数据 38"/>
          <p:cNvSpPr/>
          <p:nvPr/>
        </p:nvSpPr>
        <p:spPr>
          <a:xfrm>
            <a:off x="5843588" y="5908675"/>
            <a:ext cx="612775" cy="431800"/>
          </a:xfrm>
          <a:prstGeom prst="flowChartOnlineStorage">
            <a:avLst/>
          </a:prstGeom>
          <a:solidFill>
            <a:srgbClr val="FFFFCC"/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40" name="直接连接符 39"/>
          <p:cNvCxnSpPr>
            <a:cxnSpLocks/>
          </p:cNvCxnSpPr>
          <p:nvPr/>
        </p:nvCxnSpPr>
        <p:spPr>
          <a:xfrm flipH="1">
            <a:off x="6856413" y="5035550"/>
            <a:ext cx="3603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856413" y="5035550"/>
            <a:ext cx="0" cy="1008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427788" y="6048375"/>
            <a:ext cx="431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361113" y="6008688"/>
            <a:ext cx="71437" cy="73025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367463" y="6197600"/>
            <a:ext cx="71437" cy="73025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6442075" y="6230938"/>
            <a:ext cx="2268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68975" y="6096000"/>
            <a:ext cx="73025" cy="73025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60900" y="6134100"/>
            <a:ext cx="1116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621213" y="5991225"/>
            <a:ext cx="71437" cy="71438"/>
          </a:xfrm>
          <a:prstGeom prst="ellipse">
            <a:avLst/>
          </a:prstGeom>
          <a:noFill/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4662488" y="6061075"/>
            <a:ext cx="0" cy="730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53" name="组合 49"/>
          <p:cNvGrpSpPr>
            <a:grpSpLocks/>
          </p:cNvGrpSpPr>
          <p:nvPr/>
        </p:nvGrpSpPr>
        <p:grpSpPr bwMode="auto">
          <a:xfrm>
            <a:off x="7866063" y="5927725"/>
            <a:ext cx="503237" cy="307975"/>
            <a:chOff x="8118199" y="3501008"/>
            <a:chExt cx="503664" cy="307777"/>
          </a:xfrm>
        </p:grpSpPr>
        <p:sp>
          <p:nvSpPr>
            <p:cNvPr id="47163" name="矩形 50"/>
            <p:cNvSpPr>
              <a:spLocks noChangeArrowheads="1"/>
            </p:cNvSpPr>
            <p:nvPr/>
          </p:nvSpPr>
          <p:spPr bwMode="auto">
            <a:xfrm>
              <a:off x="8118199" y="350100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</a:t>
              </a:r>
              <a:endParaRPr lang="zh-CN" altLang="en-US" sz="1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8172220" y="3548602"/>
              <a:ext cx="36066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201995" y="3501008"/>
            <a:ext cx="2728632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）无条件输出传送</a:t>
            </a:r>
          </a:p>
        </p:txBody>
      </p:sp>
      <p:sp>
        <p:nvSpPr>
          <p:cNvPr id="47155" name="矩形 53"/>
          <p:cNvSpPr>
            <a:spLocks noChangeArrowheads="1"/>
          </p:cNvSpPr>
          <p:nvPr/>
        </p:nvSpPr>
        <p:spPr bwMode="auto">
          <a:xfrm>
            <a:off x="5614988" y="69215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</a:t>
            </a:r>
          </a:p>
        </p:txBody>
      </p:sp>
      <p:sp>
        <p:nvSpPr>
          <p:cNvPr id="47156" name="矩形 54"/>
          <p:cNvSpPr>
            <a:spLocks noChangeArrowheads="1"/>
          </p:cNvSpPr>
          <p:nvPr/>
        </p:nvSpPr>
        <p:spPr bwMode="auto">
          <a:xfrm>
            <a:off x="5292725" y="3789363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</a:t>
            </a:r>
          </a:p>
        </p:txBody>
      </p:sp>
      <p:grpSp>
        <p:nvGrpSpPr>
          <p:cNvPr id="47157" name="组合 55"/>
          <p:cNvGrpSpPr>
            <a:grpSpLocks/>
          </p:cNvGrpSpPr>
          <p:nvPr/>
        </p:nvGrpSpPr>
        <p:grpSpPr bwMode="auto">
          <a:xfrm>
            <a:off x="4560888" y="5805488"/>
            <a:ext cx="215900" cy="185737"/>
            <a:chOff x="8258237" y="3561289"/>
            <a:chExt cx="215308" cy="185940"/>
          </a:xfrm>
        </p:grpSpPr>
        <p:sp>
          <p:nvSpPr>
            <p:cNvPr id="47161" name="矩形 56"/>
            <p:cNvSpPr>
              <a:spLocks noChangeArrowheads="1"/>
            </p:cNvSpPr>
            <p:nvPr/>
          </p:nvSpPr>
          <p:spPr bwMode="auto">
            <a:xfrm>
              <a:off x="8273850" y="3562563"/>
              <a:ext cx="1923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</a:t>
              </a:r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>
              <a:off x="8258237" y="3561289"/>
              <a:ext cx="215308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58" name="组合 58"/>
          <p:cNvGrpSpPr>
            <a:grpSpLocks/>
          </p:cNvGrpSpPr>
          <p:nvPr/>
        </p:nvGrpSpPr>
        <p:grpSpPr bwMode="auto">
          <a:xfrm>
            <a:off x="4540250" y="2808288"/>
            <a:ext cx="215900" cy="193675"/>
            <a:chOff x="8250809" y="3553648"/>
            <a:chExt cx="216498" cy="193581"/>
          </a:xfrm>
        </p:grpSpPr>
        <p:sp>
          <p:nvSpPr>
            <p:cNvPr id="47159" name="矩形 59"/>
            <p:cNvSpPr>
              <a:spLocks noChangeArrowheads="1"/>
            </p:cNvSpPr>
            <p:nvPr/>
          </p:nvSpPr>
          <p:spPr bwMode="auto">
            <a:xfrm>
              <a:off x="8273850" y="3562563"/>
              <a:ext cx="1923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CE</a:t>
              </a:r>
              <a:endPara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8250809" y="3553648"/>
              <a:ext cx="216498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/>
          <p:cNvSpPr>
            <a:spLocks noChangeArrowheads="1"/>
          </p:cNvSpPr>
          <p:nvPr/>
        </p:nvSpPr>
        <p:spPr bwMode="auto">
          <a:xfrm>
            <a:off x="431800" y="890588"/>
            <a:ext cx="79644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无条件传送适用于以下两类设备的数据输入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</a:p>
        </p:txBody>
      </p:sp>
      <p:sp>
        <p:nvSpPr>
          <p:cNvPr id="49155" name="矩形 2"/>
          <p:cNvSpPr>
            <a:spLocks noChangeArrowheads="1"/>
          </p:cNvSpPr>
          <p:nvPr/>
        </p:nvSpPr>
        <p:spPr bwMode="auto">
          <a:xfrm>
            <a:off x="563563" y="1830388"/>
            <a:ext cx="8215312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kumimoji="1" lang="zh-CN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常驻的或变化缓慢的数据信号的设备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。例如：机械开关、指示灯、发光二极管、数码管等。可以认为它们随时为数据输入</a:t>
            </a: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输出处于</a:t>
            </a: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准备好</a:t>
            </a: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kumimoji="1"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6" name="矩形 3"/>
          <p:cNvSpPr>
            <a:spLocks noChangeArrowheads="1"/>
          </p:cNvSpPr>
          <p:nvPr/>
        </p:nvSpPr>
        <p:spPr bwMode="auto">
          <a:xfrm>
            <a:off x="571500" y="3714750"/>
            <a:ext cx="82153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工作速度非常快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，足以和微控制器同步工作的设备。例如数</a:t>
            </a: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模转换器（</a:t>
            </a: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DAC)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，由于它是并行工作的，速度很快，因此微控制器可以随时向其传送数据，进行数</a:t>
            </a:r>
            <a:r>
              <a:rPr kumimoji="1"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模转换。</a:t>
            </a: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3257623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6.3.1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无条件传送方式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4"/>
          <p:cNvSpPr>
            <a:spLocks noChangeArrowheads="1"/>
          </p:cNvSpPr>
          <p:nvPr/>
        </p:nvSpPr>
        <p:spPr bwMode="auto">
          <a:xfrm>
            <a:off x="323528" y="1628800"/>
            <a:ext cx="45466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只有在确认设备已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kumimoji="1" lang="zh-CN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准备好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的情况下，微控制器才能执行数据输入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输出操作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3" name="矩形 5"/>
          <p:cNvSpPr>
            <a:spLocks noChangeArrowheads="1"/>
          </p:cNvSpPr>
          <p:nvPr/>
        </p:nvSpPr>
        <p:spPr bwMode="auto">
          <a:xfrm>
            <a:off x="215900" y="3762375"/>
            <a:ext cx="46212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需要由接口电路</a:t>
            </a:r>
            <a:r>
              <a:rPr kumimoji="1" lang="zh-CN" altLang="zh-CN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提供设备状态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，并以软件方法进行状态测试。因此这是一种</a:t>
            </a:r>
            <a:r>
              <a:rPr kumimoji="1" lang="zh-CN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软硬件方法结合的数据传送方式</a:t>
            </a:r>
            <a:r>
              <a:rPr kumimoji="1"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000" y="144000"/>
            <a:ext cx="3041217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程序查询方式</a:t>
            </a:r>
          </a:p>
        </p:txBody>
      </p:sp>
      <p:grpSp>
        <p:nvGrpSpPr>
          <p:cNvPr id="51205" name="Group 46"/>
          <p:cNvGrpSpPr>
            <a:grpSpLocks/>
          </p:cNvGrpSpPr>
          <p:nvPr/>
        </p:nvGrpSpPr>
        <p:grpSpPr bwMode="auto">
          <a:xfrm>
            <a:off x="5313363" y="765175"/>
            <a:ext cx="3216275" cy="5514975"/>
            <a:chOff x="3101" y="482"/>
            <a:chExt cx="1824" cy="3474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560" y="1431"/>
              <a:ext cx="1365" cy="408"/>
            </a:xfrm>
            <a:prstGeom prst="diamond">
              <a:avLst/>
            </a:prstGeom>
            <a:solidFill>
              <a:srgbClr val="FFFF00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数据准备好？</a:t>
              </a: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3560" y="3071"/>
              <a:ext cx="1365" cy="408"/>
            </a:xfrm>
            <a:prstGeom prst="diamond">
              <a:avLst/>
            </a:prstGeom>
            <a:solidFill>
              <a:srgbClr val="FFFF00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传送完？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578" y="2069"/>
              <a:ext cx="1327" cy="259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输入数据 </a:t>
              </a:r>
              <a:r>
                <a: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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CPU</a:t>
              </a:r>
            </a:p>
          </p:txBody>
        </p:sp>
        <p:sp>
          <p:nvSpPr>
            <p:cNvPr id="51209" name="Rectangle 16"/>
            <p:cNvSpPr>
              <a:spLocks noChangeArrowheads="1"/>
            </p:cNvSpPr>
            <p:nvPr/>
          </p:nvSpPr>
          <p:spPr bwMode="auto">
            <a:xfrm>
              <a:off x="3515" y="2582"/>
              <a:ext cx="1327" cy="259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 </a:t>
              </a:r>
              <a:r>
                <a:rPr lang="zh-CN" altLang="en-US" sz="1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 内存缓冲区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3574" y="967"/>
              <a:ext cx="1327" cy="25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lIns="54000" tIns="10800" rIns="54000" bIns="10800" anchor="ctr" anchorCtr="1"/>
            <a:lstStyle/>
            <a:p>
              <a:pPr>
                <a:defRPr/>
              </a:pPr>
              <a:r>
                <a:rPr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读 入 状 态信息</a:t>
              </a:r>
            </a:p>
          </p:txBody>
        </p:sp>
        <p:sp>
          <p:nvSpPr>
            <p:cNvPr id="51211" name="Line 24"/>
            <p:cNvSpPr>
              <a:spLocks noChangeShapeType="1"/>
            </p:cNvSpPr>
            <p:nvPr/>
          </p:nvSpPr>
          <p:spPr bwMode="auto">
            <a:xfrm>
              <a:off x="4241" y="741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12" name="Line 25"/>
            <p:cNvSpPr>
              <a:spLocks noChangeShapeType="1"/>
            </p:cNvSpPr>
            <p:nvPr/>
          </p:nvSpPr>
          <p:spPr bwMode="auto">
            <a:xfrm>
              <a:off x="4241" y="1215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13" name="Line 26"/>
            <p:cNvSpPr>
              <a:spLocks noChangeShapeType="1"/>
            </p:cNvSpPr>
            <p:nvPr/>
          </p:nvSpPr>
          <p:spPr bwMode="auto">
            <a:xfrm>
              <a:off x="4241" y="1853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14" name="Line 27"/>
            <p:cNvSpPr>
              <a:spLocks noChangeShapeType="1"/>
            </p:cNvSpPr>
            <p:nvPr/>
          </p:nvSpPr>
          <p:spPr bwMode="auto">
            <a:xfrm>
              <a:off x="4241" y="2341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15" name="Line 28"/>
            <p:cNvSpPr>
              <a:spLocks noChangeShapeType="1"/>
            </p:cNvSpPr>
            <p:nvPr/>
          </p:nvSpPr>
          <p:spPr bwMode="auto">
            <a:xfrm>
              <a:off x="4241" y="2855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16" name="Line 29"/>
            <p:cNvSpPr>
              <a:spLocks noChangeShapeType="1"/>
            </p:cNvSpPr>
            <p:nvPr/>
          </p:nvSpPr>
          <p:spPr bwMode="auto">
            <a:xfrm>
              <a:off x="4255" y="3475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4286" y="1806"/>
              <a:ext cx="227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3288" y="1434"/>
              <a:ext cx="272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288" y="3071"/>
              <a:ext cx="272" cy="23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4286" y="3475"/>
              <a:ext cx="272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51221" name="Line 37"/>
            <p:cNvSpPr>
              <a:spLocks noChangeShapeType="1"/>
            </p:cNvSpPr>
            <p:nvPr/>
          </p:nvSpPr>
          <p:spPr bwMode="auto">
            <a:xfrm flipH="1">
              <a:off x="3101" y="3270"/>
              <a:ext cx="449" cy="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22" name="Line 38"/>
            <p:cNvSpPr>
              <a:spLocks noChangeShapeType="1"/>
            </p:cNvSpPr>
            <p:nvPr/>
          </p:nvSpPr>
          <p:spPr bwMode="auto">
            <a:xfrm flipV="1">
              <a:off x="3102" y="834"/>
              <a:ext cx="0" cy="2448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23" name="Line 39"/>
            <p:cNvSpPr>
              <a:spLocks noChangeShapeType="1"/>
            </p:cNvSpPr>
            <p:nvPr/>
          </p:nvSpPr>
          <p:spPr bwMode="auto">
            <a:xfrm>
              <a:off x="3103" y="827"/>
              <a:ext cx="1143" cy="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1224" name="Line 40"/>
            <p:cNvSpPr>
              <a:spLocks noChangeShapeType="1"/>
            </p:cNvSpPr>
            <p:nvPr/>
          </p:nvSpPr>
          <p:spPr bwMode="auto">
            <a:xfrm flipH="1">
              <a:off x="3104" y="1637"/>
              <a:ext cx="449" cy="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27" name="AutoShape 43"/>
            <p:cNvSpPr>
              <a:spLocks noChangeArrowheads="1"/>
            </p:cNvSpPr>
            <p:nvPr/>
          </p:nvSpPr>
          <p:spPr bwMode="auto">
            <a:xfrm>
              <a:off x="3801" y="3699"/>
              <a:ext cx="898" cy="257"/>
            </a:xfrm>
            <a:prstGeom prst="flowChartAlternateProcess">
              <a:avLst/>
            </a:prstGeom>
            <a:solidFill>
              <a:srgbClr val="FFFF99"/>
            </a:solidFill>
            <a:ln w="1905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结 束</a:t>
              </a:r>
            </a:p>
          </p:txBody>
        </p:sp>
        <p:sp>
          <p:nvSpPr>
            <p:cNvPr id="28" name="AutoShape 44"/>
            <p:cNvSpPr>
              <a:spLocks noChangeArrowheads="1"/>
            </p:cNvSpPr>
            <p:nvPr/>
          </p:nvSpPr>
          <p:spPr bwMode="auto">
            <a:xfrm>
              <a:off x="3860" y="482"/>
              <a:ext cx="770" cy="25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 algn="ctr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539552" y="836712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程序查询方式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6000" y="144000"/>
            <a:ext cx="3041217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程序查询方式</a:t>
            </a:r>
          </a:p>
        </p:txBody>
      </p:sp>
      <p:grpSp>
        <p:nvGrpSpPr>
          <p:cNvPr id="53251" name="Group 45"/>
          <p:cNvGrpSpPr>
            <a:grpSpLocks/>
          </p:cNvGrpSpPr>
          <p:nvPr/>
        </p:nvGrpSpPr>
        <p:grpSpPr bwMode="auto">
          <a:xfrm>
            <a:off x="4557713" y="906463"/>
            <a:ext cx="3470275" cy="5454650"/>
            <a:chOff x="3190" y="571"/>
            <a:chExt cx="1836" cy="3436"/>
          </a:xfrm>
        </p:grpSpPr>
        <p:sp>
          <p:nvSpPr>
            <p:cNvPr id="53253" name="Line 25"/>
            <p:cNvSpPr>
              <a:spLocks noChangeShapeType="1"/>
            </p:cNvSpPr>
            <p:nvPr/>
          </p:nvSpPr>
          <p:spPr bwMode="auto">
            <a:xfrm>
              <a:off x="4341" y="834"/>
              <a:ext cx="0" cy="31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54" name="Line 26"/>
            <p:cNvSpPr>
              <a:spLocks noChangeShapeType="1"/>
            </p:cNvSpPr>
            <p:nvPr/>
          </p:nvSpPr>
          <p:spPr bwMode="auto">
            <a:xfrm>
              <a:off x="4341" y="2114"/>
              <a:ext cx="0" cy="31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55" name="Line 27"/>
            <p:cNvSpPr>
              <a:spLocks noChangeShapeType="1"/>
            </p:cNvSpPr>
            <p:nvPr/>
          </p:nvSpPr>
          <p:spPr bwMode="auto">
            <a:xfrm>
              <a:off x="4341" y="2705"/>
              <a:ext cx="0" cy="31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56" name="Line 28"/>
            <p:cNvSpPr>
              <a:spLocks noChangeShapeType="1"/>
            </p:cNvSpPr>
            <p:nvPr/>
          </p:nvSpPr>
          <p:spPr bwMode="auto">
            <a:xfrm>
              <a:off x="4341" y="3430"/>
              <a:ext cx="0" cy="31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57" name="Line 29"/>
            <p:cNvSpPr>
              <a:spLocks noChangeShapeType="1"/>
            </p:cNvSpPr>
            <p:nvPr/>
          </p:nvSpPr>
          <p:spPr bwMode="auto">
            <a:xfrm>
              <a:off x="4341" y="1389"/>
              <a:ext cx="0" cy="31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58" name="Line 30"/>
            <p:cNvSpPr>
              <a:spLocks noChangeShapeType="1"/>
            </p:cNvSpPr>
            <p:nvPr/>
          </p:nvSpPr>
          <p:spPr bwMode="auto">
            <a:xfrm flipH="1">
              <a:off x="3190" y="3214"/>
              <a:ext cx="476" cy="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59" name="Line 31"/>
            <p:cNvSpPr>
              <a:spLocks noChangeShapeType="1"/>
            </p:cNvSpPr>
            <p:nvPr/>
          </p:nvSpPr>
          <p:spPr bwMode="auto">
            <a:xfrm flipH="1">
              <a:off x="3193" y="1913"/>
              <a:ext cx="476" cy="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60" name="Line 32"/>
            <p:cNvSpPr>
              <a:spLocks noChangeShapeType="1"/>
            </p:cNvSpPr>
            <p:nvPr/>
          </p:nvSpPr>
          <p:spPr bwMode="auto">
            <a:xfrm flipV="1">
              <a:off x="3202" y="954"/>
              <a:ext cx="0" cy="226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3261" name="Line 33"/>
            <p:cNvSpPr>
              <a:spLocks noChangeShapeType="1"/>
            </p:cNvSpPr>
            <p:nvPr/>
          </p:nvSpPr>
          <p:spPr bwMode="auto">
            <a:xfrm flipV="1">
              <a:off x="3202" y="963"/>
              <a:ext cx="1143" cy="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3303" y="2976"/>
              <a:ext cx="257" cy="25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4341" y="2137"/>
              <a:ext cx="296" cy="25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4341" y="3475"/>
              <a:ext cx="296" cy="25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3353" y="1661"/>
              <a:ext cx="296" cy="25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43" name="AutoShape 39"/>
            <p:cNvSpPr>
              <a:spLocks noChangeArrowheads="1"/>
            </p:cNvSpPr>
            <p:nvPr/>
          </p:nvSpPr>
          <p:spPr bwMode="auto">
            <a:xfrm>
              <a:off x="3919" y="571"/>
              <a:ext cx="857" cy="25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初始化</a:t>
              </a:r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3919" y="3751"/>
              <a:ext cx="857" cy="25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结 束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727" y="1176"/>
              <a:ext cx="1238" cy="25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lIns="54000" tIns="10800" rIns="54000" bIns="10800" anchor="ctr" anchorCtr="1"/>
            <a:lstStyle/>
            <a:p>
              <a:pPr>
                <a:defRPr/>
              </a:pPr>
              <a:r>
                <a:rPr lang="zh-CN" altLang="en-US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读 入 状 态</a:t>
              </a: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731" y="2450"/>
              <a:ext cx="1238" cy="259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输出数据 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  <a:sym typeface="Symbol" pitchFamily="18" charset="2"/>
                </a:rPr>
                <a:t> 外设</a:t>
              </a:r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>
              <a:off x="3665" y="1707"/>
              <a:ext cx="1361" cy="408"/>
            </a:xfrm>
            <a:prstGeom prst="diamond">
              <a:avLst/>
            </a:prstGeom>
            <a:solidFill>
              <a:srgbClr val="FFFF00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 </a:t>
              </a:r>
              <a:r>
                <a:rPr lang="zh-CN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忙否？</a:t>
              </a:r>
            </a:p>
          </p:txBody>
        </p:sp>
        <p:sp>
          <p:nvSpPr>
            <p:cNvPr id="48" name="AutoShape 44"/>
            <p:cNvSpPr>
              <a:spLocks noChangeArrowheads="1"/>
            </p:cNvSpPr>
            <p:nvPr/>
          </p:nvSpPr>
          <p:spPr bwMode="auto">
            <a:xfrm>
              <a:off x="3665" y="3012"/>
              <a:ext cx="1361" cy="408"/>
            </a:xfrm>
            <a:prstGeom prst="diamond">
              <a:avLst/>
            </a:prstGeom>
            <a:solidFill>
              <a:srgbClr val="FFFF00"/>
            </a:solidFill>
            <a:ln w="25400" algn="ctr">
              <a:solidFill>
                <a:srgbClr val="00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 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传送完？</a:t>
              </a:r>
            </a:p>
          </p:txBody>
        </p:sp>
      </p:grp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323850" y="1052513"/>
            <a:ext cx="32400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查询式输出方式的</a:t>
            </a:r>
            <a:r>
              <a:rPr lang="zh-CN" altLang="en-US" b="1">
                <a:solidFill>
                  <a:srgbClr val="C00000"/>
                </a:solidFill>
                <a:latin typeface="Arial" panose="020B0604020202020204" pitchFamily="34" charset="0"/>
              </a:rPr>
              <a:t>工作流程</a:t>
            </a:r>
            <a:r>
              <a:rPr lang="zh-CN" altLang="en-US" b="1">
                <a:latin typeface="Arial" panose="020B0604020202020204" pitchFamily="34" charset="0"/>
              </a:rPr>
              <a:t>如图所示。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1"/>
          <p:cNvSpPr>
            <a:spLocks noChangeArrowheads="1"/>
          </p:cNvSpPr>
          <p:nvPr/>
        </p:nvSpPr>
        <p:spPr bwMode="auto">
          <a:xfrm>
            <a:off x="571500" y="1520825"/>
            <a:ext cx="8072438" cy="257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程序查询方式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电路简单，查询软件也不复杂，而且通用性强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，因此适用于各种设备的数据输入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输出传送。但是查询过程对微控制器来说毕竟是一个无用的开销，因此</a:t>
            </a:r>
            <a:r>
              <a:rPr kumimoji="1" lang="zh-CN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查询方式只能适用于单道作业</a:t>
            </a:r>
            <a:r>
              <a:rPr kumimoji="1"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uniprogramming</a:t>
            </a:r>
            <a:r>
              <a:rPr kumimoji="1"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、规模比较小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的微控制器系统。</a:t>
            </a:r>
          </a:p>
        </p:txBody>
      </p:sp>
      <p:sp>
        <p:nvSpPr>
          <p:cNvPr id="7" name="矩形 6"/>
          <p:cNvSpPr/>
          <p:nvPr/>
        </p:nvSpPr>
        <p:spPr>
          <a:xfrm>
            <a:off x="216000" y="144000"/>
            <a:ext cx="3041217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程序查询方式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"/>
          <p:cNvSpPr>
            <a:spLocks noChangeArrowheads="1"/>
          </p:cNvSpPr>
          <p:nvPr/>
        </p:nvSpPr>
        <p:spPr bwMode="auto">
          <a:xfrm>
            <a:off x="714375" y="1649413"/>
            <a:ext cx="8021638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中断方式与查询方式的主要区别在于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如何知道设备是否作好了准备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，查询方式是微控制器的</a:t>
            </a:r>
            <a:r>
              <a:rPr kumimoji="1" lang="zh-CN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主动形式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，而中断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方式是微控制器的</a:t>
            </a:r>
            <a:r>
              <a:rPr kumimoji="1" lang="zh-CN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被动形式</a:t>
            </a:r>
            <a:r>
              <a:rPr kumimoji="1" lang="zh-CN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微控制器等待通知（中断请求）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做出处理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中断响应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00" y="144000"/>
            <a:ext cx="241284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980728"/>
            <a:ext cx="144142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中断方式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6000" y="144000"/>
            <a:ext cx="241284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中断方式</a:t>
            </a:r>
          </a:p>
        </p:txBody>
      </p:sp>
      <p:sp>
        <p:nvSpPr>
          <p:cNvPr id="7" name="箭头: 左右 31"/>
          <p:cNvSpPr/>
          <p:nvPr/>
        </p:nvSpPr>
        <p:spPr>
          <a:xfrm>
            <a:off x="2995613" y="2165350"/>
            <a:ext cx="1908175" cy="215900"/>
          </a:xfrm>
          <a:prstGeom prst="leftRightArrow">
            <a:avLst/>
          </a:prstGeom>
          <a:solidFill>
            <a:srgbClr val="FFFFCC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FF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3306" y="1785926"/>
            <a:ext cx="792000" cy="1620000"/>
          </a:xfrm>
          <a:prstGeom prst="rect">
            <a:avLst/>
          </a:prstGeom>
          <a:solidFill>
            <a:srgbClr val="99FFCC"/>
          </a:solidFill>
          <a:ln w="12700">
            <a:solidFill>
              <a:srgbClr val="00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1261" y="1797728"/>
            <a:ext cx="648000" cy="126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接口电路</a:t>
            </a:r>
          </a:p>
        </p:txBody>
      </p:sp>
      <p:sp>
        <p:nvSpPr>
          <p:cNvPr id="59398" name="矩形 36"/>
          <p:cNvSpPr>
            <a:spLocks noChangeArrowheads="1"/>
          </p:cNvSpPr>
          <p:nvPr/>
        </p:nvSpPr>
        <p:spPr bwMode="auto">
          <a:xfrm>
            <a:off x="3352800" y="1909763"/>
            <a:ext cx="10826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③数据传输</a:t>
            </a: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 rot="5400000" flipH="1" flipV="1">
            <a:off x="2530475" y="3548063"/>
            <a:ext cx="214313" cy="1587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62563" y="3071813"/>
            <a:ext cx="0" cy="5762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3707606" y="3791744"/>
            <a:ext cx="719138" cy="431800"/>
          </a:xfrm>
          <a:prstGeom prst="line">
            <a:avLst/>
          </a:prstGeom>
          <a:ln w="190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84338" y="4368800"/>
            <a:ext cx="2124075" cy="158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636838" y="3654425"/>
            <a:ext cx="26273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995613" y="2825750"/>
            <a:ext cx="1928812" cy="1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5" name="矩形 36"/>
          <p:cNvSpPr>
            <a:spLocks noChangeArrowheads="1"/>
          </p:cNvSpPr>
          <p:nvPr/>
        </p:nvSpPr>
        <p:spPr bwMode="auto">
          <a:xfrm>
            <a:off x="3352800" y="2519363"/>
            <a:ext cx="10826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②中断响应</a:t>
            </a:r>
          </a:p>
        </p:txBody>
      </p:sp>
      <p:sp>
        <p:nvSpPr>
          <p:cNvPr id="33" name="矩形 32"/>
          <p:cNvSpPr/>
          <p:nvPr/>
        </p:nvSpPr>
        <p:spPr>
          <a:xfrm>
            <a:off x="6495768" y="1797728"/>
            <a:ext cx="648000" cy="136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66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外部设备</a:t>
            </a:r>
          </a:p>
        </p:txBody>
      </p:sp>
      <p:sp>
        <p:nvSpPr>
          <p:cNvPr id="34" name="箭头: 左右 31"/>
          <p:cNvSpPr/>
          <p:nvPr/>
        </p:nvSpPr>
        <p:spPr>
          <a:xfrm>
            <a:off x="5576888" y="2363788"/>
            <a:ext cx="900112" cy="215900"/>
          </a:xfrm>
          <a:prstGeom prst="leftRightArrow">
            <a:avLst/>
          </a:prstGeom>
          <a:solidFill>
            <a:srgbClr val="CCECFF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FFCC"/>
              </a:solidFill>
            </a:endParaRPr>
          </a:p>
        </p:txBody>
      </p:sp>
      <p:sp>
        <p:nvSpPr>
          <p:cNvPr id="59408" name="矩形 36"/>
          <p:cNvSpPr>
            <a:spLocks noChangeArrowheads="1"/>
          </p:cNvSpPr>
          <p:nvPr/>
        </p:nvSpPr>
        <p:spPr bwMode="auto">
          <a:xfrm>
            <a:off x="3352800" y="3348038"/>
            <a:ext cx="10826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①中断请求</a:t>
            </a:r>
          </a:p>
        </p:txBody>
      </p:sp>
      <p:sp>
        <p:nvSpPr>
          <p:cNvPr id="59409" name="矩形 36"/>
          <p:cNvSpPr>
            <a:spLocks noChangeArrowheads="1"/>
          </p:cNvSpPr>
          <p:nvPr/>
        </p:nvSpPr>
        <p:spPr bwMode="auto">
          <a:xfrm>
            <a:off x="1917700" y="4027488"/>
            <a:ext cx="800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3989388" y="4368800"/>
            <a:ext cx="1727200" cy="158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409950" y="5113338"/>
            <a:ext cx="1331913" cy="1587"/>
          </a:xfrm>
          <a:prstGeom prst="line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3265487" y="4530726"/>
            <a:ext cx="720725" cy="431800"/>
          </a:xfrm>
          <a:prstGeom prst="line">
            <a:avLst/>
          </a:prstGeom>
          <a:ln w="12700">
            <a:solidFill>
              <a:srgbClr val="008000"/>
            </a:solidFill>
            <a:headEnd type="oval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>
            <a:off x="3978275" y="4384675"/>
            <a:ext cx="717550" cy="714375"/>
          </a:xfrm>
          <a:prstGeom prst="line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4" name="矩形 36"/>
          <p:cNvSpPr>
            <a:spLocks noChangeArrowheads="1"/>
          </p:cNvSpPr>
          <p:nvPr/>
        </p:nvSpPr>
        <p:spPr bwMode="auto">
          <a:xfrm>
            <a:off x="3417888" y="5154613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中断服务程序</a:t>
            </a:r>
          </a:p>
        </p:txBody>
      </p:sp>
      <p:sp>
        <p:nvSpPr>
          <p:cNvPr id="47" name="矩形 36"/>
          <p:cNvSpPr>
            <a:spLocks noChangeArrowheads="1"/>
          </p:cNvSpPr>
          <p:nvPr/>
        </p:nvSpPr>
        <p:spPr bwMode="auto">
          <a:xfrm>
            <a:off x="3289817" y="4061719"/>
            <a:ext cx="556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断点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2"/>
          <p:cNvSpPr>
            <a:spLocks noChangeArrowheads="1"/>
          </p:cNvSpPr>
          <p:nvPr/>
        </p:nvSpPr>
        <p:spPr bwMode="auto">
          <a:xfrm>
            <a:off x="866775" y="1628775"/>
            <a:ext cx="7991475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并行工作方式</a:t>
            </a:r>
            <a:r>
              <a:rPr kumimoji="1" lang="zh-CN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大大提高了微控制器系统的效率，所以在微控制器中被广泛采用</a:t>
            </a:r>
            <a:r>
              <a:rPr kumimoji="1"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。但中断请求是一种随机事件，为实现程序中断，对微控制器系统的硬件和软件都有较高的要求。此外，由于在中断处理时常需现场保护和现场恢复，这对微控制器应用来说仍是一项较大的开销。</a:t>
            </a:r>
          </a:p>
        </p:txBody>
      </p:sp>
      <p:sp>
        <p:nvSpPr>
          <p:cNvPr id="6" name="矩形 5"/>
          <p:cNvSpPr/>
          <p:nvPr/>
        </p:nvSpPr>
        <p:spPr>
          <a:xfrm>
            <a:off x="216000" y="144000"/>
            <a:ext cx="241284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中断方式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76000" y="1440000"/>
            <a:ext cx="2335896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6000" y="2160000"/>
            <a:ext cx="2457724" cy="5256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扩展相关技术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6000" y="2880000"/>
            <a:ext cx="2348720" cy="57246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控制方式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6000" y="3600000"/>
            <a:ext cx="2348720" cy="5256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 I/O</a:t>
            </a:r>
            <a:r>
              <a:rPr lang="zh-CN" altLang="en-US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简单扩展</a:t>
            </a:r>
            <a:endParaRPr lang="zh-CN" altLang="en-US" sz="2400" b="1" kern="1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93700" y="115888"/>
            <a:ext cx="2035175" cy="4683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</p:spTree>
    <p:custDataLst>
      <p:tags r:id="rId1"/>
    </p:custDataLst>
  </p:cSld>
  <p:clrMapOvr>
    <a:masterClrMapping/>
  </p:clrMapOvr>
  <p:transition spd="slow" advTm="9008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5"/>
          <p:cNvSpPr txBox="1">
            <a:spLocks noChangeArrowheads="1"/>
          </p:cNvSpPr>
          <p:nvPr/>
        </p:nvSpPr>
        <p:spPr bwMode="auto">
          <a:xfrm>
            <a:off x="1233488" y="1962150"/>
            <a:ext cx="65532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</a:t>
            </a:r>
            <a:r>
              <a:rPr kumimoji="1"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集成电路来扩展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、利用单片机串口扩展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、利用可编程并行接口芯片来扩展</a:t>
            </a:r>
          </a:p>
        </p:txBody>
      </p:sp>
      <p:sp>
        <p:nvSpPr>
          <p:cNvPr id="64515" name="Rectangle 46"/>
          <p:cNvSpPr>
            <a:spLocks noChangeArrowheads="1"/>
          </p:cNvSpPr>
          <p:nvPr/>
        </p:nvSpPr>
        <p:spPr bwMode="auto">
          <a:xfrm>
            <a:off x="1357313" y="3929063"/>
            <a:ext cx="6786562" cy="85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这里主要介绍，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简单Ｉ</a:t>
            </a: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Ｏ扩展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，即利用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CMOS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集成电路中的锁存器或三态门来扩展</a:t>
            </a:r>
          </a:p>
        </p:txBody>
      </p:sp>
      <p:sp>
        <p:nvSpPr>
          <p:cNvPr id="64516" name="矩形 1"/>
          <p:cNvSpPr>
            <a:spLocks noChangeArrowheads="1"/>
          </p:cNvSpPr>
          <p:nvPr/>
        </p:nvSpPr>
        <p:spPr bwMode="auto">
          <a:xfrm>
            <a:off x="655638" y="1143000"/>
            <a:ext cx="2954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扩展常用三种方法：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954" name="Text Box 2"/>
          <p:cNvSpPr txBox="1">
            <a:spLocks noChangeArrowheads="1"/>
          </p:cNvSpPr>
          <p:nvPr/>
        </p:nvSpPr>
        <p:spPr bwMode="auto">
          <a:xfrm>
            <a:off x="357158" y="857232"/>
            <a:ext cx="223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14313" y="1643063"/>
            <a:ext cx="87137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FFCCCC"/>
              </a:buClr>
              <a:buSzPct val="120000"/>
              <a:buFontTx/>
              <a:buNone/>
            </a:pPr>
            <a:r>
              <a:rPr kumimoji="1" lang="en-US" altLang="zh-CN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的外部设备种类繁多，在</a:t>
            </a:r>
            <a:r>
              <a:rPr kumimoji="1"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电平，功率，速度，信息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形式上与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有很大的差别。两者不能简单的连接。需要通过输入输出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(I/O)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接口传递信息。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与外设间的桥梁，完成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与外设的信息交换。信息可以分为</a:t>
            </a:r>
            <a:r>
              <a:rPr kumimoji="1"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403350" y="3387725"/>
            <a:ext cx="6591300" cy="2868613"/>
            <a:chOff x="884" y="2134"/>
            <a:chExt cx="4152" cy="1807"/>
          </a:xfrm>
        </p:grpSpPr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884" y="2178"/>
              <a:ext cx="657" cy="16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endParaRPr lang="en-US" altLang="zh-CN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2800" b="1" spc="50" dirty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C</a:t>
              </a:r>
            </a:p>
            <a:p>
              <a:pPr algn="ctr">
                <a:defRPr/>
              </a:pPr>
              <a:r>
                <a:rPr lang="en-US" altLang="zh-CN" sz="2800" b="1" spc="50" dirty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P</a:t>
              </a:r>
            </a:p>
            <a:p>
              <a:pPr algn="ctr">
                <a:defRPr/>
              </a:pPr>
              <a:r>
                <a:rPr lang="en-US" altLang="zh-CN" sz="2800" b="1" spc="50" dirty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U</a:t>
              </a:r>
            </a:p>
            <a:p>
              <a:pPr>
                <a:defRPr/>
              </a:pPr>
              <a:endParaRPr lang="en-US" altLang="zh-CN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9958" name="Text Box 6"/>
            <p:cNvSpPr txBox="1">
              <a:spLocks noChangeArrowheads="1"/>
            </p:cNvSpPr>
            <p:nvPr/>
          </p:nvSpPr>
          <p:spPr bwMode="auto">
            <a:xfrm>
              <a:off x="4336" y="2153"/>
              <a:ext cx="700" cy="172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en-US" altLang="zh-CN" sz="16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</a:t>
              </a:r>
            </a:p>
            <a:p>
              <a:pPr algn="ctr">
                <a:defRPr/>
              </a:pPr>
              <a:r>
                <a:rPr lang="en-US" altLang="zh-CN" sz="28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I/O</a:t>
              </a:r>
            </a:p>
            <a:p>
              <a:pPr algn="ctr">
                <a:defRPr/>
              </a:pPr>
              <a:r>
                <a:rPr lang="en-US" altLang="zh-CN" sz="28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8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装置 </a:t>
              </a:r>
            </a:p>
            <a:p>
              <a:pPr algn="ctr">
                <a:defRPr/>
              </a:pPr>
              <a:endPara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endPara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552" y="3110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960" name="Text Box 8"/>
            <p:cNvSpPr txBox="1">
              <a:spLocks noChangeArrowheads="1"/>
            </p:cNvSpPr>
            <p:nvPr/>
          </p:nvSpPr>
          <p:spPr bwMode="auto">
            <a:xfrm>
              <a:off x="2572" y="2177"/>
              <a:ext cx="1037" cy="176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altLang="zh-CN" sz="20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20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</a:p>
            <a:p>
              <a:pPr>
                <a:defRPr/>
              </a:pPr>
              <a:r>
                <a:rPr lang="zh-CN" altLang="en-US" sz="20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端口</a:t>
              </a:r>
            </a:p>
            <a:p>
              <a:pPr>
                <a:defRPr/>
              </a:pPr>
              <a:endParaRPr lang="zh-CN" altLang="en-US" sz="1400" b="1" spc="50" dirty="0">
                <a:ln w="11430">
                  <a:solidFill>
                    <a:srgbClr val="0066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状态</a:t>
              </a:r>
            </a:p>
            <a:p>
              <a:pPr>
                <a:defRPr/>
              </a:pPr>
              <a:r>
                <a:rPr lang="zh-CN" altLang="en-US" sz="20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端口</a:t>
              </a:r>
            </a:p>
            <a:p>
              <a:pPr>
                <a:defRPr/>
              </a:pPr>
              <a:endParaRPr lang="zh-CN" altLang="en-US" sz="1400" b="1" spc="50" dirty="0">
                <a:ln w="11430">
                  <a:solidFill>
                    <a:srgbClr val="0066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zh-CN" altLang="en-US" sz="20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控制</a:t>
              </a:r>
            </a:p>
            <a:p>
              <a:pPr>
                <a:defRPr/>
              </a:pPr>
              <a:r>
                <a:rPr lang="zh-CN" altLang="en-US" sz="20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端口</a:t>
              </a:r>
              <a:r>
                <a:rPr lang="zh-CN" altLang="en-US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   </a:t>
              </a:r>
            </a:p>
            <a:p>
              <a:pPr>
                <a:defRPr/>
              </a:pPr>
              <a:r>
                <a:rPr lang="zh-CN" altLang="en-US" sz="2800" b="1" spc="50" dirty="0">
                  <a:ln w="11430">
                    <a:solidFill>
                      <a:srgbClr val="0066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         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3190" y="2234"/>
              <a:ext cx="288" cy="336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190" y="2762"/>
              <a:ext cx="288" cy="33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3190" y="3266"/>
              <a:ext cx="288" cy="336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556" y="2390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965" name="Text Box 13"/>
            <p:cNvSpPr txBox="1">
              <a:spLocks noChangeArrowheads="1"/>
            </p:cNvSpPr>
            <p:nvPr/>
          </p:nvSpPr>
          <p:spPr bwMode="auto">
            <a:xfrm>
              <a:off x="1768" y="2134"/>
              <a:ext cx="7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zh-CN" altLang="en-US" sz="2000" b="1" spc="50" dirty="0">
                  <a:ln w="11430"/>
                  <a:solidFill>
                    <a:srgbClr val="0000CC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端口地址</a:t>
              </a:r>
            </a:p>
          </p:txBody>
        </p:sp>
        <p:sp>
          <p:nvSpPr>
            <p:cNvPr id="1789966" name="Line 14"/>
            <p:cNvSpPr>
              <a:spLocks noChangeShapeType="1"/>
            </p:cNvSpPr>
            <p:nvPr/>
          </p:nvSpPr>
          <p:spPr bwMode="auto">
            <a:xfrm>
              <a:off x="1552" y="2726"/>
              <a:ext cx="1008" cy="0"/>
            </a:xfrm>
            <a:prstGeom prst="line">
              <a:avLst/>
            </a:prstGeom>
            <a:ln w="28575">
              <a:solidFill>
                <a:srgbClr val="FF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9967" name="Text Box 15"/>
            <p:cNvSpPr txBox="1">
              <a:spLocks noChangeArrowheads="1"/>
            </p:cNvSpPr>
            <p:nvPr/>
          </p:nvSpPr>
          <p:spPr bwMode="auto">
            <a:xfrm>
              <a:off x="1888" y="24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15376" name="Line 19"/>
            <p:cNvSpPr>
              <a:spLocks noChangeShapeType="1"/>
            </p:cNvSpPr>
            <p:nvPr/>
          </p:nvSpPr>
          <p:spPr bwMode="auto">
            <a:xfrm>
              <a:off x="1552" y="3410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20"/>
            <p:cNvSpPr>
              <a:spLocks noChangeShapeType="1"/>
            </p:cNvSpPr>
            <p:nvPr/>
          </p:nvSpPr>
          <p:spPr bwMode="auto">
            <a:xfrm>
              <a:off x="1552" y="3734"/>
              <a:ext cx="100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8" name="Group 34"/>
            <p:cNvGrpSpPr>
              <a:grpSpLocks/>
            </p:cNvGrpSpPr>
            <p:nvPr/>
          </p:nvGrpSpPr>
          <p:grpSpPr bwMode="auto">
            <a:xfrm>
              <a:off x="1912" y="3527"/>
              <a:ext cx="432" cy="250"/>
              <a:chOff x="1912" y="3527"/>
              <a:chExt cx="432" cy="250"/>
            </a:xfrm>
          </p:grpSpPr>
          <p:sp>
            <p:nvSpPr>
              <p:cNvPr id="1789974" name="Text Box 22"/>
              <p:cNvSpPr txBox="1">
                <a:spLocks noChangeArrowheads="1"/>
              </p:cNvSpPr>
              <p:nvPr/>
            </p:nvSpPr>
            <p:spPr bwMode="auto">
              <a:xfrm>
                <a:off x="1912" y="3527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WR</a:t>
                </a:r>
              </a:p>
            </p:txBody>
          </p:sp>
          <p:sp>
            <p:nvSpPr>
              <p:cNvPr id="15390" name="Line 23"/>
              <p:cNvSpPr>
                <a:spLocks noChangeShapeType="1"/>
              </p:cNvSpPr>
              <p:nvPr/>
            </p:nvSpPr>
            <p:spPr bwMode="auto">
              <a:xfrm>
                <a:off x="1959" y="357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79" name="Group 35"/>
            <p:cNvGrpSpPr>
              <a:grpSpLocks/>
            </p:cNvGrpSpPr>
            <p:nvPr/>
          </p:nvGrpSpPr>
          <p:grpSpPr bwMode="auto">
            <a:xfrm>
              <a:off x="1912" y="3199"/>
              <a:ext cx="348" cy="250"/>
              <a:chOff x="1912" y="3199"/>
              <a:chExt cx="348" cy="250"/>
            </a:xfrm>
          </p:grpSpPr>
          <p:sp>
            <p:nvSpPr>
              <p:cNvPr id="1789977" name="Text Box 25"/>
              <p:cNvSpPr txBox="1">
                <a:spLocks noChangeArrowheads="1"/>
              </p:cNvSpPr>
              <p:nvPr/>
            </p:nvSpPr>
            <p:spPr bwMode="auto">
              <a:xfrm>
                <a:off x="1912" y="3199"/>
                <a:ext cx="3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RD</a:t>
                </a:r>
              </a:p>
            </p:txBody>
          </p:sp>
          <p:sp>
            <p:nvSpPr>
              <p:cNvPr id="15388" name="Line 26"/>
              <p:cNvSpPr>
                <a:spLocks noChangeShapeType="1"/>
              </p:cNvSpPr>
              <p:nvPr/>
            </p:nvSpPr>
            <p:spPr bwMode="auto">
              <a:xfrm>
                <a:off x="1950" y="324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89979" name="Text Box 27"/>
            <p:cNvSpPr txBox="1">
              <a:spLocks noChangeArrowheads="1"/>
            </p:cNvSpPr>
            <p:nvPr/>
          </p:nvSpPr>
          <p:spPr bwMode="auto">
            <a:xfrm>
              <a:off x="1888" y="2470"/>
              <a:ext cx="4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zh-CN" altLang="en-US" sz="2000" b="1" spc="50" dirty="0">
                  <a:ln w="11430"/>
                  <a:solidFill>
                    <a:srgbClr val="0066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15381" name="Line 28"/>
            <p:cNvSpPr>
              <a:spLocks noChangeShapeType="1"/>
            </p:cNvSpPr>
            <p:nvPr/>
          </p:nvSpPr>
          <p:spPr bwMode="auto">
            <a:xfrm>
              <a:off x="3544" y="2414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981" name="Text Box 29"/>
            <p:cNvSpPr txBox="1">
              <a:spLocks noChangeArrowheads="1"/>
            </p:cNvSpPr>
            <p:nvPr/>
          </p:nvSpPr>
          <p:spPr bwMode="auto">
            <a:xfrm>
              <a:off x="3724" y="214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15383" name="Line 30"/>
            <p:cNvSpPr>
              <a:spLocks noChangeShapeType="1"/>
            </p:cNvSpPr>
            <p:nvPr/>
          </p:nvSpPr>
          <p:spPr bwMode="auto">
            <a:xfrm>
              <a:off x="3548" y="2926"/>
              <a:ext cx="7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983" name="Text Box 31"/>
            <p:cNvSpPr txBox="1">
              <a:spLocks noChangeArrowheads="1"/>
            </p:cNvSpPr>
            <p:nvPr/>
          </p:nvSpPr>
          <p:spPr bwMode="auto">
            <a:xfrm>
              <a:off x="3760" y="266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状态</a:t>
              </a:r>
            </a:p>
          </p:txBody>
        </p:sp>
        <p:sp>
          <p:nvSpPr>
            <p:cNvPr id="15385" name="Line 32"/>
            <p:cNvSpPr>
              <a:spLocks noChangeShapeType="1"/>
            </p:cNvSpPr>
            <p:nvPr/>
          </p:nvSpPr>
          <p:spPr bwMode="auto">
            <a:xfrm>
              <a:off x="3552" y="3446"/>
              <a:ext cx="76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985" name="Text Box 33"/>
            <p:cNvSpPr txBox="1">
              <a:spLocks noChangeArrowheads="1"/>
            </p:cNvSpPr>
            <p:nvPr/>
          </p:nvSpPr>
          <p:spPr bwMode="auto">
            <a:xfrm>
              <a:off x="3742" y="319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控制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758950"/>
            <a:ext cx="6624637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5684" name="Rectangle 4"/>
          <p:cNvSpPr>
            <a:spLocks noChangeArrowheads="1"/>
          </p:cNvSpPr>
          <p:nvPr/>
        </p:nvSpPr>
        <p:spPr bwMode="auto">
          <a:xfrm>
            <a:off x="827088" y="1903413"/>
            <a:ext cx="1260475" cy="3636962"/>
          </a:xfrm>
          <a:prstGeom prst="rect">
            <a:avLst/>
          </a:prstGeom>
          <a:solidFill>
            <a:srgbClr val="0066FF"/>
          </a:solidFill>
          <a:ln w="9525" algn="ctr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852488" y="2230438"/>
            <a:ext cx="5397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D3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D4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D7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792163" y="5130800"/>
            <a:ext cx="649287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/OE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792163" y="4775200"/>
            <a:ext cx="118745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LE</a:t>
            </a:r>
            <a:r>
              <a:rPr lang="zh-CN" altLang="en-US" sz="16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6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STB)</a:t>
            </a:r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1547813" y="2178050"/>
            <a:ext cx="53975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Q6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Q7</a:t>
            </a:r>
          </a:p>
        </p:txBody>
      </p:sp>
      <p:sp>
        <p:nvSpPr>
          <p:cNvPr id="2375691" name="Arc 11"/>
          <p:cNvSpPr>
            <a:spLocks/>
          </p:cNvSpPr>
          <p:nvPr/>
        </p:nvSpPr>
        <p:spPr bwMode="auto">
          <a:xfrm rot="16200000" flipH="1">
            <a:off x="1386681" y="1813719"/>
            <a:ext cx="214313" cy="396875"/>
          </a:xfrm>
          <a:custGeom>
            <a:avLst/>
            <a:gdLst>
              <a:gd name="G0" fmla="+- 189 0 0"/>
              <a:gd name="G1" fmla="+- 21600 0 0"/>
              <a:gd name="G2" fmla="+- 21600 0 0"/>
              <a:gd name="T0" fmla="*/ 189 w 21789"/>
              <a:gd name="T1" fmla="*/ 0 h 43200"/>
              <a:gd name="T2" fmla="*/ 0 w 21789"/>
              <a:gd name="T3" fmla="*/ 43199 h 43200"/>
              <a:gd name="T4" fmla="*/ 189 w 21789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89" h="43200" fill="none" extrusionOk="0">
                <a:moveTo>
                  <a:pt x="189" y="0"/>
                </a:moveTo>
                <a:cubicBezTo>
                  <a:pt x="12118" y="0"/>
                  <a:pt x="21789" y="9670"/>
                  <a:pt x="21789" y="21600"/>
                </a:cubicBezTo>
                <a:cubicBezTo>
                  <a:pt x="21789" y="33529"/>
                  <a:pt x="12118" y="43200"/>
                  <a:pt x="189" y="43200"/>
                </a:cubicBezTo>
                <a:cubicBezTo>
                  <a:pt x="125" y="43200"/>
                  <a:pt x="62" y="43199"/>
                  <a:pt x="-1" y="43199"/>
                </a:cubicBezTo>
              </a:path>
              <a:path w="21789" h="43200" stroke="0" extrusionOk="0">
                <a:moveTo>
                  <a:pt x="189" y="0"/>
                </a:moveTo>
                <a:cubicBezTo>
                  <a:pt x="12118" y="0"/>
                  <a:pt x="21789" y="9670"/>
                  <a:pt x="21789" y="21600"/>
                </a:cubicBezTo>
                <a:cubicBezTo>
                  <a:pt x="21789" y="33529"/>
                  <a:pt x="12118" y="43200"/>
                  <a:pt x="189" y="43200"/>
                </a:cubicBezTo>
                <a:cubicBezTo>
                  <a:pt x="125" y="43200"/>
                  <a:pt x="62" y="43199"/>
                  <a:pt x="-1" y="43199"/>
                </a:cubicBezTo>
                <a:lnTo>
                  <a:pt x="189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000" y="144000"/>
            <a:ext cx="3443571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6.4.1  74LS573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锁存器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708" name="Rectangle 4"/>
          <p:cNvSpPr>
            <a:spLocks noChangeArrowheads="1"/>
          </p:cNvSpPr>
          <p:nvPr/>
        </p:nvSpPr>
        <p:spPr bwMode="auto">
          <a:xfrm>
            <a:off x="719138" y="1736725"/>
            <a:ext cx="1260475" cy="3636963"/>
          </a:xfrm>
          <a:prstGeom prst="rect">
            <a:avLst/>
          </a:prstGeom>
          <a:solidFill>
            <a:srgbClr val="0066FF"/>
          </a:solidFill>
          <a:ln w="9525" algn="ctr">
            <a:solidFill>
              <a:srgbClr val="97E4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684213" y="1976438"/>
            <a:ext cx="6477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1A1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1A2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1A3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1A4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2A1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2A2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2A3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2A4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684213" y="4964113"/>
            <a:ext cx="64928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2/G</a:t>
            </a:r>
          </a:p>
        </p:txBody>
      </p:sp>
      <p:sp>
        <p:nvSpPr>
          <p:cNvPr id="66565" name="Text Box 7"/>
          <p:cNvSpPr txBox="1">
            <a:spLocks noChangeArrowheads="1"/>
          </p:cNvSpPr>
          <p:nvPr/>
        </p:nvSpPr>
        <p:spPr bwMode="auto">
          <a:xfrm>
            <a:off x="684213" y="4532313"/>
            <a:ext cx="9001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1/G</a:t>
            </a:r>
          </a:p>
        </p:txBody>
      </p:sp>
      <p:sp>
        <p:nvSpPr>
          <p:cNvPr id="2376714" name="Arc 10"/>
          <p:cNvSpPr>
            <a:spLocks/>
          </p:cNvSpPr>
          <p:nvPr/>
        </p:nvSpPr>
        <p:spPr bwMode="auto">
          <a:xfrm rot="16200000" flipH="1">
            <a:off x="1278732" y="1647031"/>
            <a:ext cx="214312" cy="396875"/>
          </a:xfrm>
          <a:custGeom>
            <a:avLst/>
            <a:gdLst>
              <a:gd name="G0" fmla="+- 189 0 0"/>
              <a:gd name="G1" fmla="+- 21600 0 0"/>
              <a:gd name="G2" fmla="+- 21600 0 0"/>
              <a:gd name="T0" fmla="*/ 189 w 21789"/>
              <a:gd name="T1" fmla="*/ 0 h 43200"/>
              <a:gd name="T2" fmla="*/ 0 w 21789"/>
              <a:gd name="T3" fmla="*/ 43199 h 43200"/>
              <a:gd name="T4" fmla="*/ 189 w 21789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89" h="43200" fill="none" extrusionOk="0">
                <a:moveTo>
                  <a:pt x="189" y="0"/>
                </a:moveTo>
                <a:cubicBezTo>
                  <a:pt x="12118" y="0"/>
                  <a:pt x="21789" y="9670"/>
                  <a:pt x="21789" y="21600"/>
                </a:cubicBezTo>
                <a:cubicBezTo>
                  <a:pt x="21789" y="33529"/>
                  <a:pt x="12118" y="43200"/>
                  <a:pt x="189" y="43200"/>
                </a:cubicBezTo>
                <a:cubicBezTo>
                  <a:pt x="125" y="43200"/>
                  <a:pt x="62" y="43199"/>
                  <a:pt x="-1" y="43199"/>
                </a:cubicBezTo>
              </a:path>
              <a:path w="21789" h="43200" stroke="0" extrusionOk="0">
                <a:moveTo>
                  <a:pt x="189" y="0"/>
                </a:moveTo>
                <a:cubicBezTo>
                  <a:pt x="12118" y="0"/>
                  <a:pt x="21789" y="9670"/>
                  <a:pt x="21789" y="21600"/>
                </a:cubicBezTo>
                <a:cubicBezTo>
                  <a:pt x="21789" y="33529"/>
                  <a:pt x="12118" y="43200"/>
                  <a:pt x="189" y="43200"/>
                </a:cubicBezTo>
                <a:cubicBezTo>
                  <a:pt x="125" y="43200"/>
                  <a:pt x="62" y="43199"/>
                  <a:pt x="-1" y="43199"/>
                </a:cubicBezTo>
                <a:lnTo>
                  <a:pt x="189" y="21600"/>
                </a:lnTo>
                <a:close/>
              </a:path>
            </a:pathLst>
          </a:custGeom>
          <a:noFill/>
          <a:ln w="12700">
            <a:solidFill>
              <a:srgbClr val="97E4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56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593850"/>
            <a:ext cx="27241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12"/>
          <p:cNvSpPr txBox="1">
            <a:spLocks noChangeArrowheads="1"/>
          </p:cNvSpPr>
          <p:nvPr/>
        </p:nvSpPr>
        <p:spPr bwMode="auto">
          <a:xfrm>
            <a:off x="1476375" y="1916113"/>
            <a:ext cx="647700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1Y1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1Y2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 Y3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1Y4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2Y1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2Y2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2Y3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2Y4</a:t>
            </a:r>
          </a:p>
        </p:txBody>
      </p:sp>
      <p:pic>
        <p:nvPicPr>
          <p:cNvPr id="6657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2336800"/>
            <a:ext cx="3879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16000" y="144000"/>
            <a:ext cx="5139548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6.4.2  74LS244——3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位缓冲器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组合 171"/>
          <p:cNvGrpSpPr>
            <a:grpSpLocks/>
          </p:cNvGrpSpPr>
          <p:nvPr/>
        </p:nvGrpSpPr>
        <p:grpSpPr bwMode="auto">
          <a:xfrm>
            <a:off x="323850" y="1341438"/>
            <a:ext cx="3887788" cy="5006975"/>
            <a:chOff x="323850" y="1341438"/>
            <a:chExt cx="3887788" cy="5006975"/>
          </a:xfrm>
        </p:grpSpPr>
        <p:sp>
          <p:nvSpPr>
            <p:cNvPr id="67657" name="Line 4"/>
            <p:cNvSpPr>
              <a:spLocks noChangeShapeType="1"/>
            </p:cNvSpPr>
            <p:nvPr/>
          </p:nvSpPr>
          <p:spPr bwMode="auto">
            <a:xfrm>
              <a:off x="812800" y="5749925"/>
              <a:ext cx="5286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8" name="Line 5"/>
            <p:cNvSpPr>
              <a:spLocks noChangeShapeType="1"/>
            </p:cNvSpPr>
            <p:nvPr/>
          </p:nvSpPr>
          <p:spPr bwMode="auto">
            <a:xfrm>
              <a:off x="1400175" y="5640388"/>
              <a:ext cx="1588" cy="2206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9" name="Line 6"/>
            <p:cNvSpPr>
              <a:spLocks noChangeShapeType="1"/>
            </p:cNvSpPr>
            <p:nvPr/>
          </p:nvSpPr>
          <p:spPr bwMode="auto">
            <a:xfrm flipV="1">
              <a:off x="1400175" y="5749925"/>
              <a:ext cx="288925" cy="11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0" name="Line 7"/>
            <p:cNvSpPr>
              <a:spLocks noChangeShapeType="1"/>
            </p:cNvSpPr>
            <p:nvPr/>
          </p:nvSpPr>
          <p:spPr bwMode="auto">
            <a:xfrm flipH="1" flipV="1">
              <a:off x="1400175" y="5640388"/>
              <a:ext cx="288925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1" name="Oval 8"/>
            <p:cNvSpPr>
              <a:spLocks noChangeArrowheads="1"/>
            </p:cNvSpPr>
            <p:nvPr/>
          </p:nvSpPr>
          <p:spPr bwMode="auto">
            <a:xfrm>
              <a:off x="1341438" y="5724525"/>
              <a:ext cx="61912" cy="5873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662" name="Line 9"/>
            <p:cNvSpPr>
              <a:spLocks noChangeShapeType="1"/>
            </p:cNvSpPr>
            <p:nvPr/>
          </p:nvSpPr>
          <p:spPr bwMode="auto">
            <a:xfrm>
              <a:off x="2141538" y="1801813"/>
              <a:ext cx="1587" cy="3960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3" name="Line 10"/>
            <p:cNvSpPr>
              <a:spLocks noChangeShapeType="1"/>
            </p:cNvSpPr>
            <p:nvPr/>
          </p:nvSpPr>
          <p:spPr bwMode="auto">
            <a:xfrm>
              <a:off x="1830388" y="1504950"/>
              <a:ext cx="869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4" name="Line 11"/>
            <p:cNvSpPr>
              <a:spLocks noChangeShapeType="1"/>
            </p:cNvSpPr>
            <p:nvPr/>
          </p:nvSpPr>
          <p:spPr bwMode="auto">
            <a:xfrm>
              <a:off x="2700338" y="1395413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5" name="Line 12"/>
            <p:cNvSpPr>
              <a:spLocks noChangeShapeType="1"/>
            </p:cNvSpPr>
            <p:nvPr/>
          </p:nvSpPr>
          <p:spPr bwMode="auto">
            <a:xfrm flipV="1">
              <a:off x="2700338" y="1504950"/>
              <a:ext cx="295275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6" name="Line 13"/>
            <p:cNvSpPr>
              <a:spLocks noChangeShapeType="1"/>
            </p:cNvSpPr>
            <p:nvPr/>
          </p:nvSpPr>
          <p:spPr bwMode="auto">
            <a:xfrm flipH="1" flipV="1">
              <a:off x="2700338" y="1395413"/>
              <a:ext cx="295275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7" name="Line 15"/>
            <p:cNvSpPr>
              <a:spLocks noChangeShapeType="1"/>
            </p:cNvSpPr>
            <p:nvPr/>
          </p:nvSpPr>
          <p:spPr bwMode="auto">
            <a:xfrm>
              <a:off x="2992438" y="1504950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8" name="Line 16"/>
            <p:cNvSpPr>
              <a:spLocks noChangeShapeType="1"/>
            </p:cNvSpPr>
            <p:nvPr/>
          </p:nvSpPr>
          <p:spPr bwMode="auto">
            <a:xfrm>
              <a:off x="2135188" y="1797050"/>
              <a:ext cx="655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9" name="Line 17"/>
            <p:cNvSpPr>
              <a:spLocks noChangeShapeType="1"/>
            </p:cNvSpPr>
            <p:nvPr/>
          </p:nvSpPr>
          <p:spPr bwMode="auto">
            <a:xfrm>
              <a:off x="2795588" y="1571625"/>
              <a:ext cx="0" cy="236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82" name="Text Box 18"/>
            <p:cNvSpPr txBox="1">
              <a:spLocks noChangeArrowheads="1"/>
            </p:cNvSpPr>
            <p:nvPr/>
          </p:nvSpPr>
          <p:spPr bwMode="auto">
            <a:xfrm>
              <a:off x="323850" y="5592763"/>
              <a:ext cx="488950" cy="3698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1G</a:t>
              </a:r>
            </a:p>
          </p:txBody>
        </p:sp>
        <p:sp>
          <p:nvSpPr>
            <p:cNvPr id="1777683" name="Text Box 19"/>
            <p:cNvSpPr txBox="1">
              <a:spLocks noChangeArrowheads="1"/>
            </p:cNvSpPr>
            <p:nvPr/>
          </p:nvSpPr>
          <p:spPr bwMode="auto">
            <a:xfrm>
              <a:off x="3548063" y="1341438"/>
              <a:ext cx="661987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7672" name="Line 20"/>
            <p:cNvSpPr>
              <a:spLocks noChangeShapeType="1"/>
            </p:cNvSpPr>
            <p:nvPr/>
          </p:nvSpPr>
          <p:spPr bwMode="auto">
            <a:xfrm>
              <a:off x="458153" y="5648008"/>
              <a:ext cx="26193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7685" name="Text Box 21"/>
            <p:cNvSpPr txBox="1">
              <a:spLocks noChangeArrowheads="1"/>
            </p:cNvSpPr>
            <p:nvPr/>
          </p:nvSpPr>
          <p:spPr bwMode="auto">
            <a:xfrm>
              <a:off x="1252538" y="1352550"/>
              <a:ext cx="635000" cy="3698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  <a:endParaRPr kumimoji="1"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67674" name="Line 22"/>
            <p:cNvSpPr>
              <a:spLocks noChangeShapeType="1"/>
            </p:cNvSpPr>
            <p:nvPr/>
          </p:nvSpPr>
          <p:spPr bwMode="auto">
            <a:xfrm>
              <a:off x="1831975" y="2025650"/>
              <a:ext cx="869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5" name="Line 23"/>
            <p:cNvSpPr>
              <a:spLocks noChangeShapeType="1"/>
            </p:cNvSpPr>
            <p:nvPr/>
          </p:nvSpPr>
          <p:spPr bwMode="auto">
            <a:xfrm>
              <a:off x="2701925" y="1916113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6" name="Line 24"/>
            <p:cNvSpPr>
              <a:spLocks noChangeShapeType="1"/>
            </p:cNvSpPr>
            <p:nvPr/>
          </p:nvSpPr>
          <p:spPr bwMode="auto">
            <a:xfrm flipV="1">
              <a:off x="2701925" y="2025650"/>
              <a:ext cx="293688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7" name="Line 25"/>
            <p:cNvSpPr>
              <a:spLocks noChangeShapeType="1"/>
            </p:cNvSpPr>
            <p:nvPr/>
          </p:nvSpPr>
          <p:spPr bwMode="auto">
            <a:xfrm flipH="1" flipV="1">
              <a:off x="2701925" y="1916113"/>
              <a:ext cx="293688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8" name="Line 27"/>
            <p:cNvSpPr>
              <a:spLocks noChangeShapeType="1"/>
            </p:cNvSpPr>
            <p:nvPr/>
          </p:nvSpPr>
          <p:spPr bwMode="auto">
            <a:xfrm>
              <a:off x="2994025" y="2025650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79" name="Line 28"/>
            <p:cNvSpPr>
              <a:spLocks noChangeShapeType="1"/>
            </p:cNvSpPr>
            <p:nvPr/>
          </p:nvSpPr>
          <p:spPr bwMode="auto">
            <a:xfrm>
              <a:off x="2797175" y="2093913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693" name="Text Box 29"/>
            <p:cNvSpPr txBox="1">
              <a:spLocks noChangeArrowheads="1"/>
            </p:cNvSpPr>
            <p:nvPr/>
          </p:nvSpPr>
          <p:spPr bwMode="auto">
            <a:xfrm>
              <a:off x="3549650" y="1862138"/>
              <a:ext cx="661988" cy="3683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7694" name="Text Box 30"/>
            <p:cNvSpPr txBox="1">
              <a:spLocks noChangeArrowheads="1"/>
            </p:cNvSpPr>
            <p:nvPr/>
          </p:nvSpPr>
          <p:spPr bwMode="auto">
            <a:xfrm>
              <a:off x="1254125" y="1873250"/>
              <a:ext cx="633413" cy="3667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67682" name="Line 31"/>
            <p:cNvSpPr>
              <a:spLocks noChangeShapeType="1"/>
            </p:cNvSpPr>
            <p:nvPr/>
          </p:nvSpPr>
          <p:spPr bwMode="auto">
            <a:xfrm>
              <a:off x="2139950" y="2317750"/>
              <a:ext cx="6572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3" name="Line 32"/>
            <p:cNvSpPr>
              <a:spLocks noChangeShapeType="1"/>
            </p:cNvSpPr>
            <p:nvPr/>
          </p:nvSpPr>
          <p:spPr bwMode="auto">
            <a:xfrm>
              <a:off x="1822450" y="2576513"/>
              <a:ext cx="8747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4" name="Line 33"/>
            <p:cNvSpPr>
              <a:spLocks noChangeShapeType="1"/>
            </p:cNvSpPr>
            <p:nvPr/>
          </p:nvSpPr>
          <p:spPr bwMode="auto">
            <a:xfrm>
              <a:off x="2693988" y="2466975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5" name="Line 34"/>
            <p:cNvSpPr>
              <a:spLocks noChangeShapeType="1"/>
            </p:cNvSpPr>
            <p:nvPr/>
          </p:nvSpPr>
          <p:spPr bwMode="auto">
            <a:xfrm flipV="1">
              <a:off x="2693988" y="2576513"/>
              <a:ext cx="290512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6" name="Line 35"/>
            <p:cNvSpPr>
              <a:spLocks noChangeShapeType="1"/>
            </p:cNvSpPr>
            <p:nvPr/>
          </p:nvSpPr>
          <p:spPr bwMode="auto">
            <a:xfrm flipH="1" flipV="1">
              <a:off x="2693988" y="2466975"/>
              <a:ext cx="290512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" name="Line 37"/>
            <p:cNvSpPr>
              <a:spLocks noChangeShapeType="1"/>
            </p:cNvSpPr>
            <p:nvPr/>
          </p:nvSpPr>
          <p:spPr bwMode="auto">
            <a:xfrm>
              <a:off x="2984500" y="2576513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" name="Line 38"/>
            <p:cNvSpPr>
              <a:spLocks noChangeShapeType="1"/>
            </p:cNvSpPr>
            <p:nvPr/>
          </p:nvSpPr>
          <p:spPr bwMode="auto">
            <a:xfrm>
              <a:off x="2144713" y="2860675"/>
              <a:ext cx="639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9" name="Line 39"/>
            <p:cNvSpPr>
              <a:spLocks noChangeShapeType="1"/>
            </p:cNvSpPr>
            <p:nvPr/>
          </p:nvSpPr>
          <p:spPr bwMode="auto">
            <a:xfrm>
              <a:off x="2787650" y="2644775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04" name="Text Box 40"/>
            <p:cNvSpPr txBox="1">
              <a:spLocks noChangeArrowheads="1"/>
            </p:cNvSpPr>
            <p:nvPr/>
          </p:nvSpPr>
          <p:spPr bwMode="auto">
            <a:xfrm>
              <a:off x="3541713" y="2413000"/>
              <a:ext cx="661987" cy="3667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777705" name="Text Box 41"/>
            <p:cNvSpPr txBox="1">
              <a:spLocks noChangeArrowheads="1"/>
            </p:cNvSpPr>
            <p:nvPr/>
          </p:nvSpPr>
          <p:spPr bwMode="auto">
            <a:xfrm>
              <a:off x="1244600" y="2424113"/>
              <a:ext cx="641350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67692" name="Line 42"/>
            <p:cNvSpPr>
              <a:spLocks noChangeShapeType="1"/>
            </p:cNvSpPr>
            <p:nvPr/>
          </p:nvSpPr>
          <p:spPr bwMode="auto">
            <a:xfrm>
              <a:off x="1824038" y="3097213"/>
              <a:ext cx="873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3" name="Line 43"/>
            <p:cNvSpPr>
              <a:spLocks noChangeShapeType="1"/>
            </p:cNvSpPr>
            <p:nvPr/>
          </p:nvSpPr>
          <p:spPr bwMode="auto">
            <a:xfrm>
              <a:off x="2695575" y="2987675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4" name="Line 44"/>
            <p:cNvSpPr>
              <a:spLocks noChangeShapeType="1"/>
            </p:cNvSpPr>
            <p:nvPr/>
          </p:nvSpPr>
          <p:spPr bwMode="auto">
            <a:xfrm flipV="1">
              <a:off x="2695575" y="3097213"/>
              <a:ext cx="290513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5" name="Line 45"/>
            <p:cNvSpPr>
              <a:spLocks noChangeShapeType="1"/>
            </p:cNvSpPr>
            <p:nvPr/>
          </p:nvSpPr>
          <p:spPr bwMode="auto">
            <a:xfrm flipH="1" flipV="1">
              <a:off x="2695575" y="2987675"/>
              <a:ext cx="290513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6" name="Line 47"/>
            <p:cNvSpPr>
              <a:spLocks noChangeShapeType="1"/>
            </p:cNvSpPr>
            <p:nvPr/>
          </p:nvSpPr>
          <p:spPr bwMode="auto">
            <a:xfrm>
              <a:off x="2986088" y="3097213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97" name="Line 48"/>
            <p:cNvSpPr>
              <a:spLocks noChangeShapeType="1"/>
            </p:cNvSpPr>
            <p:nvPr/>
          </p:nvSpPr>
          <p:spPr bwMode="auto">
            <a:xfrm>
              <a:off x="2789238" y="3165475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13" name="Text Box 49"/>
            <p:cNvSpPr txBox="1">
              <a:spLocks noChangeArrowheads="1"/>
            </p:cNvSpPr>
            <p:nvPr/>
          </p:nvSpPr>
          <p:spPr bwMode="auto">
            <a:xfrm>
              <a:off x="3541713" y="2933700"/>
              <a:ext cx="661987" cy="3698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777714" name="Text Box 50"/>
            <p:cNvSpPr txBox="1">
              <a:spLocks noChangeArrowheads="1"/>
            </p:cNvSpPr>
            <p:nvPr/>
          </p:nvSpPr>
          <p:spPr bwMode="auto">
            <a:xfrm>
              <a:off x="1246188" y="2944813"/>
              <a:ext cx="641350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67700" name="Line 51"/>
            <p:cNvSpPr>
              <a:spLocks noChangeShapeType="1"/>
            </p:cNvSpPr>
            <p:nvPr/>
          </p:nvSpPr>
          <p:spPr bwMode="auto">
            <a:xfrm>
              <a:off x="2141538" y="3389313"/>
              <a:ext cx="655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1" name="Line 52"/>
            <p:cNvSpPr>
              <a:spLocks noChangeShapeType="1"/>
            </p:cNvSpPr>
            <p:nvPr/>
          </p:nvSpPr>
          <p:spPr bwMode="auto">
            <a:xfrm>
              <a:off x="1830388" y="3721100"/>
              <a:ext cx="869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2" name="Line 53"/>
            <p:cNvSpPr>
              <a:spLocks noChangeShapeType="1"/>
            </p:cNvSpPr>
            <p:nvPr/>
          </p:nvSpPr>
          <p:spPr bwMode="auto">
            <a:xfrm>
              <a:off x="2700338" y="3611563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3" name="Line 54"/>
            <p:cNvSpPr>
              <a:spLocks noChangeShapeType="1"/>
            </p:cNvSpPr>
            <p:nvPr/>
          </p:nvSpPr>
          <p:spPr bwMode="auto">
            <a:xfrm flipV="1">
              <a:off x="2700338" y="3721100"/>
              <a:ext cx="295275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4" name="Line 55"/>
            <p:cNvSpPr>
              <a:spLocks noChangeShapeType="1"/>
            </p:cNvSpPr>
            <p:nvPr/>
          </p:nvSpPr>
          <p:spPr bwMode="auto">
            <a:xfrm flipH="1" flipV="1">
              <a:off x="2700338" y="3611563"/>
              <a:ext cx="295275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5" name="Line 57"/>
            <p:cNvSpPr>
              <a:spLocks noChangeShapeType="1"/>
            </p:cNvSpPr>
            <p:nvPr/>
          </p:nvSpPr>
          <p:spPr bwMode="auto">
            <a:xfrm>
              <a:off x="2992438" y="3721100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6" name="Line 58"/>
            <p:cNvSpPr>
              <a:spLocks noChangeShapeType="1"/>
            </p:cNvSpPr>
            <p:nvPr/>
          </p:nvSpPr>
          <p:spPr bwMode="auto">
            <a:xfrm>
              <a:off x="2360613" y="4013200"/>
              <a:ext cx="4270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07" name="Line 59"/>
            <p:cNvSpPr>
              <a:spLocks noChangeShapeType="1"/>
            </p:cNvSpPr>
            <p:nvPr/>
          </p:nvSpPr>
          <p:spPr bwMode="auto">
            <a:xfrm>
              <a:off x="2795588" y="3789363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24" name="Text Box 60"/>
            <p:cNvSpPr txBox="1">
              <a:spLocks noChangeArrowheads="1"/>
            </p:cNvSpPr>
            <p:nvPr/>
          </p:nvSpPr>
          <p:spPr bwMode="auto">
            <a:xfrm>
              <a:off x="3548063" y="3557588"/>
              <a:ext cx="661987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7725" name="Text Box 61"/>
            <p:cNvSpPr txBox="1">
              <a:spLocks noChangeArrowheads="1"/>
            </p:cNvSpPr>
            <p:nvPr/>
          </p:nvSpPr>
          <p:spPr bwMode="auto">
            <a:xfrm>
              <a:off x="1252538" y="3568700"/>
              <a:ext cx="635000" cy="3667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7710" name="Line 62"/>
            <p:cNvSpPr>
              <a:spLocks noChangeShapeType="1"/>
            </p:cNvSpPr>
            <p:nvPr/>
          </p:nvSpPr>
          <p:spPr bwMode="auto">
            <a:xfrm>
              <a:off x="1831975" y="4241800"/>
              <a:ext cx="869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1" name="Line 63"/>
            <p:cNvSpPr>
              <a:spLocks noChangeShapeType="1"/>
            </p:cNvSpPr>
            <p:nvPr/>
          </p:nvSpPr>
          <p:spPr bwMode="auto">
            <a:xfrm>
              <a:off x="2701925" y="4132263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2" name="Line 64"/>
            <p:cNvSpPr>
              <a:spLocks noChangeShapeType="1"/>
            </p:cNvSpPr>
            <p:nvPr/>
          </p:nvSpPr>
          <p:spPr bwMode="auto">
            <a:xfrm flipV="1">
              <a:off x="2701925" y="4241800"/>
              <a:ext cx="293688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3" name="Line 65"/>
            <p:cNvSpPr>
              <a:spLocks noChangeShapeType="1"/>
            </p:cNvSpPr>
            <p:nvPr/>
          </p:nvSpPr>
          <p:spPr bwMode="auto">
            <a:xfrm flipH="1" flipV="1">
              <a:off x="2701925" y="4132263"/>
              <a:ext cx="293688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4" name="Line 67"/>
            <p:cNvSpPr>
              <a:spLocks noChangeShapeType="1"/>
            </p:cNvSpPr>
            <p:nvPr/>
          </p:nvSpPr>
          <p:spPr bwMode="auto">
            <a:xfrm>
              <a:off x="2994025" y="4241800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5" name="Line 68"/>
            <p:cNvSpPr>
              <a:spLocks noChangeShapeType="1"/>
            </p:cNvSpPr>
            <p:nvPr/>
          </p:nvSpPr>
          <p:spPr bwMode="auto">
            <a:xfrm>
              <a:off x="2797175" y="4310063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33" name="Text Box 69"/>
            <p:cNvSpPr txBox="1">
              <a:spLocks noChangeArrowheads="1"/>
            </p:cNvSpPr>
            <p:nvPr/>
          </p:nvSpPr>
          <p:spPr bwMode="auto">
            <a:xfrm>
              <a:off x="3549650" y="4078288"/>
              <a:ext cx="661988" cy="3698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7734" name="Text Box 70"/>
            <p:cNvSpPr txBox="1">
              <a:spLocks noChangeArrowheads="1"/>
            </p:cNvSpPr>
            <p:nvPr/>
          </p:nvSpPr>
          <p:spPr bwMode="auto">
            <a:xfrm>
              <a:off x="1254125" y="4089400"/>
              <a:ext cx="633413" cy="3667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67718" name="Line 71"/>
            <p:cNvSpPr>
              <a:spLocks noChangeShapeType="1"/>
            </p:cNvSpPr>
            <p:nvPr/>
          </p:nvSpPr>
          <p:spPr bwMode="auto">
            <a:xfrm>
              <a:off x="2366963" y="4537075"/>
              <a:ext cx="4270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9" name="Line 72"/>
            <p:cNvSpPr>
              <a:spLocks noChangeShapeType="1"/>
            </p:cNvSpPr>
            <p:nvPr/>
          </p:nvSpPr>
          <p:spPr bwMode="auto">
            <a:xfrm>
              <a:off x="1822450" y="4792663"/>
              <a:ext cx="8747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0" name="Line 73"/>
            <p:cNvSpPr>
              <a:spLocks noChangeShapeType="1"/>
            </p:cNvSpPr>
            <p:nvPr/>
          </p:nvSpPr>
          <p:spPr bwMode="auto">
            <a:xfrm>
              <a:off x="2693988" y="4683125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1" name="Line 74"/>
            <p:cNvSpPr>
              <a:spLocks noChangeShapeType="1"/>
            </p:cNvSpPr>
            <p:nvPr/>
          </p:nvSpPr>
          <p:spPr bwMode="auto">
            <a:xfrm flipV="1">
              <a:off x="2693988" y="4792663"/>
              <a:ext cx="290512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2" name="Line 75"/>
            <p:cNvSpPr>
              <a:spLocks noChangeShapeType="1"/>
            </p:cNvSpPr>
            <p:nvPr/>
          </p:nvSpPr>
          <p:spPr bwMode="auto">
            <a:xfrm flipH="1" flipV="1">
              <a:off x="2693988" y="4683125"/>
              <a:ext cx="290512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3" name="Line 77"/>
            <p:cNvSpPr>
              <a:spLocks noChangeShapeType="1"/>
            </p:cNvSpPr>
            <p:nvPr/>
          </p:nvSpPr>
          <p:spPr bwMode="auto">
            <a:xfrm>
              <a:off x="2984500" y="4792663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4" name="Line 78"/>
            <p:cNvSpPr>
              <a:spLocks noChangeShapeType="1"/>
            </p:cNvSpPr>
            <p:nvPr/>
          </p:nvSpPr>
          <p:spPr bwMode="auto">
            <a:xfrm>
              <a:off x="2362200" y="5086350"/>
              <a:ext cx="427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5" name="Line 79"/>
            <p:cNvSpPr>
              <a:spLocks noChangeShapeType="1"/>
            </p:cNvSpPr>
            <p:nvPr/>
          </p:nvSpPr>
          <p:spPr bwMode="auto">
            <a:xfrm>
              <a:off x="2787650" y="4860925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44" name="Text Box 80"/>
            <p:cNvSpPr txBox="1">
              <a:spLocks noChangeArrowheads="1"/>
            </p:cNvSpPr>
            <p:nvPr/>
          </p:nvSpPr>
          <p:spPr bwMode="auto">
            <a:xfrm>
              <a:off x="3541713" y="4629150"/>
              <a:ext cx="661987" cy="3683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777745" name="Text Box 81"/>
            <p:cNvSpPr txBox="1">
              <a:spLocks noChangeArrowheads="1"/>
            </p:cNvSpPr>
            <p:nvPr/>
          </p:nvSpPr>
          <p:spPr bwMode="auto">
            <a:xfrm>
              <a:off x="1244600" y="4640263"/>
              <a:ext cx="641350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67728" name="Line 82"/>
            <p:cNvSpPr>
              <a:spLocks noChangeShapeType="1"/>
            </p:cNvSpPr>
            <p:nvPr/>
          </p:nvSpPr>
          <p:spPr bwMode="auto">
            <a:xfrm>
              <a:off x="1824038" y="5313363"/>
              <a:ext cx="873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29" name="Line 83"/>
            <p:cNvSpPr>
              <a:spLocks noChangeShapeType="1"/>
            </p:cNvSpPr>
            <p:nvPr/>
          </p:nvSpPr>
          <p:spPr bwMode="auto">
            <a:xfrm>
              <a:off x="2695575" y="5203825"/>
              <a:ext cx="0" cy="219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0" name="Line 84"/>
            <p:cNvSpPr>
              <a:spLocks noChangeShapeType="1"/>
            </p:cNvSpPr>
            <p:nvPr/>
          </p:nvSpPr>
          <p:spPr bwMode="auto">
            <a:xfrm flipV="1">
              <a:off x="2695575" y="5313363"/>
              <a:ext cx="290513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1" name="Line 85"/>
            <p:cNvSpPr>
              <a:spLocks noChangeShapeType="1"/>
            </p:cNvSpPr>
            <p:nvPr/>
          </p:nvSpPr>
          <p:spPr bwMode="auto">
            <a:xfrm flipH="1" flipV="1">
              <a:off x="2695575" y="5203825"/>
              <a:ext cx="290513" cy="1095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2" name="Line 87"/>
            <p:cNvSpPr>
              <a:spLocks noChangeShapeType="1"/>
            </p:cNvSpPr>
            <p:nvPr/>
          </p:nvSpPr>
          <p:spPr bwMode="auto">
            <a:xfrm>
              <a:off x="2986088" y="5313363"/>
              <a:ext cx="590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3" name="Line 88"/>
            <p:cNvSpPr>
              <a:spLocks noChangeShapeType="1"/>
            </p:cNvSpPr>
            <p:nvPr/>
          </p:nvSpPr>
          <p:spPr bwMode="auto">
            <a:xfrm>
              <a:off x="2789238" y="5381625"/>
              <a:ext cx="0" cy="234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753" name="Text Box 89"/>
            <p:cNvSpPr txBox="1">
              <a:spLocks noChangeArrowheads="1"/>
            </p:cNvSpPr>
            <p:nvPr/>
          </p:nvSpPr>
          <p:spPr bwMode="auto">
            <a:xfrm>
              <a:off x="3541713" y="5151438"/>
              <a:ext cx="661987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2Y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777754" name="Text Box 90"/>
            <p:cNvSpPr txBox="1">
              <a:spLocks noChangeArrowheads="1"/>
            </p:cNvSpPr>
            <p:nvPr/>
          </p:nvSpPr>
          <p:spPr bwMode="auto">
            <a:xfrm>
              <a:off x="1246188" y="5160963"/>
              <a:ext cx="641350" cy="3667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2A</a:t>
              </a:r>
              <a:r>
                <a:rPr kumimoji="1" lang="en-US" altLang="zh-CN" sz="105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67736" name="Line 91"/>
            <p:cNvSpPr>
              <a:spLocks noChangeShapeType="1"/>
            </p:cNvSpPr>
            <p:nvPr/>
          </p:nvSpPr>
          <p:spPr bwMode="auto">
            <a:xfrm>
              <a:off x="2366963" y="5608638"/>
              <a:ext cx="428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7" name="Line 92"/>
            <p:cNvSpPr>
              <a:spLocks noChangeShapeType="1"/>
            </p:cNvSpPr>
            <p:nvPr/>
          </p:nvSpPr>
          <p:spPr bwMode="auto">
            <a:xfrm>
              <a:off x="1687513" y="5756275"/>
              <a:ext cx="4587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8" name="Line 93"/>
            <p:cNvSpPr>
              <a:spLocks noChangeShapeType="1"/>
            </p:cNvSpPr>
            <p:nvPr/>
          </p:nvSpPr>
          <p:spPr bwMode="auto">
            <a:xfrm>
              <a:off x="2365375" y="4010025"/>
              <a:ext cx="1588" cy="2084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39" name="Line 94"/>
            <p:cNvSpPr>
              <a:spLocks noChangeShapeType="1"/>
            </p:cNvSpPr>
            <p:nvPr/>
          </p:nvSpPr>
          <p:spPr bwMode="auto">
            <a:xfrm>
              <a:off x="830263" y="6080125"/>
              <a:ext cx="5270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0" name="Line 95"/>
            <p:cNvSpPr>
              <a:spLocks noChangeShapeType="1"/>
            </p:cNvSpPr>
            <p:nvPr/>
          </p:nvSpPr>
          <p:spPr bwMode="auto">
            <a:xfrm>
              <a:off x="1417638" y="5970588"/>
              <a:ext cx="1587" cy="2206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1" name="Line 96"/>
            <p:cNvSpPr>
              <a:spLocks noChangeShapeType="1"/>
            </p:cNvSpPr>
            <p:nvPr/>
          </p:nvSpPr>
          <p:spPr bwMode="auto">
            <a:xfrm flipV="1">
              <a:off x="1417638" y="6080125"/>
              <a:ext cx="287337" cy="11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2" name="Line 97"/>
            <p:cNvSpPr>
              <a:spLocks noChangeShapeType="1"/>
            </p:cNvSpPr>
            <p:nvPr/>
          </p:nvSpPr>
          <p:spPr bwMode="auto">
            <a:xfrm flipH="1" flipV="1">
              <a:off x="1417638" y="5970588"/>
              <a:ext cx="287337" cy="109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3" name="Oval 98"/>
            <p:cNvSpPr>
              <a:spLocks noChangeArrowheads="1"/>
            </p:cNvSpPr>
            <p:nvPr/>
          </p:nvSpPr>
          <p:spPr bwMode="auto">
            <a:xfrm>
              <a:off x="1358900" y="6054725"/>
              <a:ext cx="61913" cy="508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77763" name="Text Box 99"/>
            <p:cNvSpPr txBox="1">
              <a:spLocks noChangeArrowheads="1"/>
            </p:cNvSpPr>
            <p:nvPr/>
          </p:nvSpPr>
          <p:spPr bwMode="auto">
            <a:xfrm>
              <a:off x="341313" y="5981700"/>
              <a:ext cx="488950" cy="3667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2G</a:t>
              </a:r>
            </a:p>
          </p:txBody>
        </p:sp>
        <p:sp>
          <p:nvSpPr>
            <p:cNvPr id="67745" name="Line 100"/>
            <p:cNvSpPr>
              <a:spLocks noChangeShapeType="1"/>
            </p:cNvSpPr>
            <p:nvPr/>
          </p:nvSpPr>
          <p:spPr bwMode="auto">
            <a:xfrm>
              <a:off x="445135" y="6032500"/>
              <a:ext cx="2619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746" name="Line 101"/>
            <p:cNvSpPr>
              <a:spLocks noChangeShapeType="1"/>
            </p:cNvSpPr>
            <p:nvPr/>
          </p:nvSpPr>
          <p:spPr bwMode="auto">
            <a:xfrm>
              <a:off x="1704975" y="6081713"/>
              <a:ext cx="6556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87" name="Group 102"/>
          <p:cNvGrpSpPr>
            <a:grpSpLocks/>
          </p:cNvGrpSpPr>
          <p:nvPr/>
        </p:nvGrpSpPr>
        <p:grpSpPr bwMode="auto">
          <a:xfrm>
            <a:off x="5291138" y="1844675"/>
            <a:ext cx="3673475" cy="3719513"/>
            <a:chOff x="3334" y="845"/>
            <a:chExt cx="2314" cy="2343"/>
          </a:xfrm>
        </p:grpSpPr>
        <p:sp>
          <p:nvSpPr>
            <p:cNvPr id="1777767" name="Rectangle 103"/>
            <p:cNvSpPr>
              <a:spLocks noChangeArrowheads="1"/>
            </p:cNvSpPr>
            <p:nvPr/>
          </p:nvSpPr>
          <p:spPr bwMode="auto">
            <a:xfrm>
              <a:off x="4027" y="1153"/>
              <a:ext cx="907" cy="2035"/>
            </a:xfrm>
            <a:prstGeom prst="rect">
              <a:avLst/>
            </a:prstGeom>
            <a:solidFill>
              <a:srgbClr val="97E4FF"/>
            </a:solidFill>
            <a:ln w="28575" algn="ctr">
              <a:solidFill>
                <a:srgbClr val="000099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endParaRPr lang="zh-CN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67592" name="Line 104"/>
            <p:cNvSpPr>
              <a:spLocks noChangeShapeType="1"/>
            </p:cNvSpPr>
            <p:nvPr/>
          </p:nvSpPr>
          <p:spPr bwMode="auto">
            <a:xfrm flipH="1">
              <a:off x="3685" y="130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593" name="Line 105"/>
            <p:cNvSpPr>
              <a:spLocks noChangeShapeType="1"/>
            </p:cNvSpPr>
            <p:nvPr/>
          </p:nvSpPr>
          <p:spPr bwMode="auto">
            <a:xfrm flipH="1">
              <a:off x="3697" y="150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70" name="Text Box 106"/>
            <p:cNvSpPr txBox="1">
              <a:spLocks noChangeArrowheads="1"/>
            </p:cNvSpPr>
            <p:nvPr/>
          </p:nvSpPr>
          <p:spPr bwMode="auto">
            <a:xfrm>
              <a:off x="4035" y="1201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777771" name="Text Box 107"/>
            <p:cNvSpPr txBox="1">
              <a:spLocks noChangeArrowheads="1"/>
            </p:cNvSpPr>
            <p:nvPr/>
          </p:nvSpPr>
          <p:spPr bwMode="auto">
            <a:xfrm>
              <a:off x="4022" y="845"/>
              <a:ext cx="862" cy="23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74LS244</a:t>
              </a:r>
            </a:p>
          </p:txBody>
        </p:sp>
        <p:grpSp>
          <p:nvGrpSpPr>
            <p:cNvPr id="67596" name="Group 108"/>
            <p:cNvGrpSpPr>
              <a:grpSpLocks/>
            </p:cNvGrpSpPr>
            <p:nvPr/>
          </p:nvGrpSpPr>
          <p:grpSpPr bwMode="auto">
            <a:xfrm>
              <a:off x="3334" y="1223"/>
              <a:ext cx="362" cy="173"/>
              <a:chOff x="3334" y="3249"/>
              <a:chExt cx="362" cy="173"/>
            </a:xfrm>
          </p:grpSpPr>
          <p:sp>
            <p:nvSpPr>
              <p:cNvPr id="1777773" name="Text Box 109"/>
              <p:cNvSpPr txBox="1">
                <a:spLocks noChangeArrowheads="1"/>
              </p:cNvSpPr>
              <p:nvPr/>
            </p:nvSpPr>
            <p:spPr bwMode="auto">
              <a:xfrm>
                <a:off x="3334" y="3249"/>
                <a:ext cx="362" cy="173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Ctr="1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黑体" pitchFamily="2" charset="-122"/>
                  </a:rPr>
                  <a:t>1G</a:t>
                </a:r>
              </a:p>
            </p:txBody>
          </p:sp>
          <p:sp>
            <p:nvSpPr>
              <p:cNvPr id="67656" name="Line 110"/>
              <p:cNvSpPr>
                <a:spLocks noChangeShapeType="1"/>
              </p:cNvSpPr>
              <p:nvPr/>
            </p:nvSpPr>
            <p:spPr bwMode="auto">
              <a:xfrm>
                <a:off x="3407" y="3260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777775" name="Text Box 111"/>
            <p:cNvSpPr txBox="1">
              <a:spLocks noChangeArrowheads="1"/>
            </p:cNvSpPr>
            <p:nvPr/>
          </p:nvSpPr>
          <p:spPr bwMode="auto">
            <a:xfrm>
              <a:off x="3339" y="1414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7776" name="Text Box 112"/>
            <p:cNvSpPr txBox="1">
              <a:spLocks noChangeArrowheads="1"/>
            </p:cNvSpPr>
            <p:nvPr/>
          </p:nvSpPr>
          <p:spPr bwMode="auto">
            <a:xfrm>
              <a:off x="4041" y="1407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7599" name="Line 113"/>
            <p:cNvSpPr>
              <a:spLocks noChangeShapeType="1"/>
            </p:cNvSpPr>
            <p:nvPr/>
          </p:nvSpPr>
          <p:spPr bwMode="auto">
            <a:xfrm flipH="1">
              <a:off x="3693" y="169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78" name="Text Box 114"/>
            <p:cNvSpPr txBox="1">
              <a:spLocks noChangeArrowheads="1"/>
            </p:cNvSpPr>
            <p:nvPr/>
          </p:nvSpPr>
          <p:spPr bwMode="auto">
            <a:xfrm>
              <a:off x="4037" y="1606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777779" name="Text Box 115"/>
            <p:cNvSpPr txBox="1">
              <a:spLocks noChangeArrowheads="1"/>
            </p:cNvSpPr>
            <p:nvPr/>
          </p:nvSpPr>
          <p:spPr bwMode="auto">
            <a:xfrm>
              <a:off x="3342" y="1609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67602" name="Line 116"/>
            <p:cNvSpPr>
              <a:spLocks noChangeShapeType="1"/>
            </p:cNvSpPr>
            <p:nvPr/>
          </p:nvSpPr>
          <p:spPr bwMode="auto">
            <a:xfrm flipH="1">
              <a:off x="3700" y="188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81" name="Text Box 117"/>
            <p:cNvSpPr txBox="1">
              <a:spLocks noChangeArrowheads="1"/>
            </p:cNvSpPr>
            <p:nvPr/>
          </p:nvSpPr>
          <p:spPr bwMode="auto">
            <a:xfrm>
              <a:off x="3342" y="1801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7782" name="Text Box 118"/>
            <p:cNvSpPr txBox="1">
              <a:spLocks noChangeArrowheads="1"/>
            </p:cNvSpPr>
            <p:nvPr/>
          </p:nvSpPr>
          <p:spPr bwMode="auto">
            <a:xfrm>
              <a:off x="4044" y="1794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67605" name="Line 119"/>
            <p:cNvSpPr>
              <a:spLocks noChangeShapeType="1"/>
            </p:cNvSpPr>
            <p:nvPr/>
          </p:nvSpPr>
          <p:spPr bwMode="auto">
            <a:xfrm flipH="1">
              <a:off x="3696" y="208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84" name="Text Box 120"/>
            <p:cNvSpPr txBox="1">
              <a:spLocks noChangeArrowheads="1"/>
            </p:cNvSpPr>
            <p:nvPr/>
          </p:nvSpPr>
          <p:spPr bwMode="auto">
            <a:xfrm>
              <a:off x="4040" y="1993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1777785" name="Text Box 121"/>
            <p:cNvSpPr txBox="1">
              <a:spLocks noChangeArrowheads="1"/>
            </p:cNvSpPr>
            <p:nvPr/>
          </p:nvSpPr>
          <p:spPr bwMode="auto">
            <a:xfrm>
              <a:off x="3345" y="1996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67608" name="Line 122"/>
            <p:cNvSpPr>
              <a:spLocks noChangeShapeType="1"/>
            </p:cNvSpPr>
            <p:nvPr/>
          </p:nvSpPr>
          <p:spPr bwMode="auto">
            <a:xfrm flipH="1">
              <a:off x="3706" y="2272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87" name="Text Box 123"/>
            <p:cNvSpPr txBox="1">
              <a:spLocks noChangeArrowheads="1"/>
            </p:cNvSpPr>
            <p:nvPr/>
          </p:nvSpPr>
          <p:spPr bwMode="auto">
            <a:xfrm>
              <a:off x="3348" y="2185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777788" name="Text Box 124"/>
            <p:cNvSpPr txBox="1">
              <a:spLocks noChangeArrowheads="1"/>
            </p:cNvSpPr>
            <p:nvPr/>
          </p:nvSpPr>
          <p:spPr bwMode="auto">
            <a:xfrm>
              <a:off x="4050" y="2178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67611" name="Line 125"/>
            <p:cNvSpPr>
              <a:spLocks noChangeShapeType="1"/>
            </p:cNvSpPr>
            <p:nvPr/>
          </p:nvSpPr>
          <p:spPr bwMode="auto">
            <a:xfrm flipH="1">
              <a:off x="3702" y="246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90" name="Text Box 126"/>
            <p:cNvSpPr txBox="1">
              <a:spLocks noChangeArrowheads="1"/>
            </p:cNvSpPr>
            <p:nvPr/>
          </p:nvSpPr>
          <p:spPr bwMode="auto">
            <a:xfrm>
              <a:off x="4046" y="2377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1777791" name="Text Box 127"/>
            <p:cNvSpPr txBox="1">
              <a:spLocks noChangeArrowheads="1"/>
            </p:cNvSpPr>
            <p:nvPr/>
          </p:nvSpPr>
          <p:spPr bwMode="auto">
            <a:xfrm>
              <a:off x="3351" y="2380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67614" name="Line 128"/>
            <p:cNvSpPr>
              <a:spLocks noChangeShapeType="1"/>
            </p:cNvSpPr>
            <p:nvPr/>
          </p:nvSpPr>
          <p:spPr bwMode="auto">
            <a:xfrm flipH="1">
              <a:off x="3709" y="265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93" name="Text Box 129"/>
            <p:cNvSpPr txBox="1">
              <a:spLocks noChangeArrowheads="1"/>
            </p:cNvSpPr>
            <p:nvPr/>
          </p:nvSpPr>
          <p:spPr bwMode="auto">
            <a:xfrm>
              <a:off x="3351" y="2572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777794" name="Text Box 130"/>
            <p:cNvSpPr txBox="1">
              <a:spLocks noChangeArrowheads="1"/>
            </p:cNvSpPr>
            <p:nvPr/>
          </p:nvSpPr>
          <p:spPr bwMode="auto">
            <a:xfrm>
              <a:off x="4053" y="2565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67617" name="Line 131"/>
            <p:cNvSpPr>
              <a:spLocks noChangeShapeType="1"/>
            </p:cNvSpPr>
            <p:nvPr/>
          </p:nvSpPr>
          <p:spPr bwMode="auto">
            <a:xfrm flipH="1">
              <a:off x="3705" y="2852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96" name="Text Box 132"/>
            <p:cNvSpPr txBox="1">
              <a:spLocks noChangeArrowheads="1"/>
            </p:cNvSpPr>
            <p:nvPr/>
          </p:nvSpPr>
          <p:spPr bwMode="auto">
            <a:xfrm>
              <a:off x="4049" y="2764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1777797" name="Text Box 133"/>
            <p:cNvSpPr txBox="1">
              <a:spLocks noChangeArrowheads="1"/>
            </p:cNvSpPr>
            <p:nvPr/>
          </p:nvSpPr>
          <p:spPr bwMode="auto">
            <a:xfrm>
              <a:off x="3354" y="2767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67620" name="Line 134"/>
            <p:cNvSpPr>
              <a:spLocks noChangeShapeType="1"/>
            </p:cNvSpPr>
            <p:nvPr/>
          </p:nvSpPr>
          <p:spPr bwMode="auto">
            <a:xfrm flipH="1">
              <a:off x="3707" y="3042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799" name="Text Box 135"/>
            <p:cNvSpPr txBox="1">
              <a:spLocks noChangeArrowheads="1"/>
            </p:cNvSpPr>
            <p:nvPr/>
          </p:nvSpPr>
          <p:spPr bwMode="auto">
            <a:xfrm>
              <a:off x="4051" y="2954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10</a:t>
              </a:r>
            </a:p>
          </p:txBody>
        </p:sp>
        <p:sp>
          <p:nvSpPr>
            <p:cNvPr id="1777800" name="Text Box 136"/>
            <p:cNvSpPr txBox="1">
              <a:spLocks noChangeArrowheads="1"/>
            </p:cNvSpPr>
            <p:nvPr/>
          </p:nvSpPr>
          <p:spPr bwMode="auto">
            <a:xfrm>
              <a:off x="3356" y="2957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GND</a:t>
              </a:r>
              <a:endParaRPr lang="en-US" altLang="zh-CN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777801" name="Text Box 137"/>
            <p:cNvSpPr txBox="1">
              <a:spLocks noChangeArrowheads="1"/>
            </p:cNvSpPr>
            <p:nvPr/>
          </p:nvSpPr>
          <p:spPr bwMode="auto">
            <a:xfrm>
              <a:off x="4690" y="1201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20</a:t>
              </a:r>
            </a:p>
          </p:txBody>
        </p:sp>
        <p:sp>
          <p:nvSpPr>
            <p:cNvPr id="1777802" name="Text Box 138"/>
            <p:cNvSpPr txBox="1">
              <a:spLocks noChangeArrowheads="1"/>
            </p:cNvSpPr>
            <p:nvPr/>
          </p:nvSpPr>
          <p:spPr bwMode="auto">
            <a:xfrm>
              <a:off x="4696" y="1407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19</a:t>
              </a:r>
            </a:p>
          </p:txBody>
        </p:sp>
        <p:sp>
          <p:nvSpPr>
            <p:cNvPr id="1777803" name="Text Box 139"/>
            <p:cNvSpPr txBox="1">
              <a:spLocks noChangeArrowheads="1"/>
            </p:cNvSpPr>
            <p:nvPr/>
          </p:nvSpPr>
          <p:spPr bwMode="auto">
            <a:xfrm>
              <a:off x="4692" y="1606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18</a:t>
              </a:r>
            </a:p>
          </p:txBody>
        </p:sp>
        <p:sp>
          <p:nvSpPr>
            <p:cNvPr id="1777804" name="Text Box 140"/>
            <p:cNvSpPr txBox="1">
              <a:spLocks noChangeArrowheads="1"/>
            </p:cNvSpPr>
            <p:nvPr/>
          </p:nvSpPr>
          <p:spPr bwMode="auto">
            <a:xfrm>
              <a:off x="4699" y="1794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17</a:t>
              </a:r>
            </a:p>
          </p:txBody>
        </p:sp>
        <p:sp>
          <p:nvSpPr>
            <p:cNvPr id="1777805" name="Text Box 141"/>
            <p:cNvSpPr txBox="1">
              <a:spLocks noChangeArrowheads="1"/>
            </p:cNvSpPr>
            <p:nvPr/>
          </p:nvSpPr>
          <p:spPr bwMode="auto">
            <a:xfrm>
              <a:off x="4695" y="1993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16</a:t>
              </a:r>
            </a:p>
          </p:txBody>
        </p:sp>
        <p:sp>
          <p:nvSpPr>
            <p:cNvPr id="1777806" name="Text Box 142"/>
            <p:cNvSpPr txBox="1">
              <a:spLocks noChangeArrowheads="1"/>
            </p:cNvSpPr>
            <p:nvPr/>
          </p:nvSpPr>
          <p:spPr bwMode="auto">
            <a:xfrm>
              <a:off x="4705" y="2178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15</a:t>
              </a:r>
            </a:p>
          </p:txBody>
        </p:sp>
        <p:sp>
          <p:nvSpPr>
            <p:cNvPr id="1777807" name="Text Box 143"/>
            <p:cNvSpPr txBox="1">
              <a:spLocks noChangeArrowheads="1"/>
            </p:cNvSpPr>
            <p:nvPr/>
          </p:nvSpPr>
          <p:spPr bwMode="auto">
            <a:xfrm>
              <a:off x="4701" y="2377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14</a:t>
              </a:r>
            </a:p>
          </p:txBody>
        </p:sp>
        <p:sp>
          <p:nvSpPr>
            <p:cNvPr id="1777808" name="Text Box 144"/>
            <p:cNvSpPr txBox="1">
              <a:spLocks noChangeArrowheads="1"/>
            </p:cNvSpPr>
            <p:nvPr/>
          </p:nvSpPr>
          <p:spPr bwMode="auto">
            <a:xfrm>
              <a:off x="4708" y="2565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13</a:t>
              </a:r>
            </a:p>
          </p:txBody>
        </p:sp>
        <p:sp>
          <p:nvSpPr>
            <p:cNvPr id="1777809" name="Text Box 145"/>
            <p:cNvSpPr txBox="1">
              <a:spLocks noChangeArrowheads="1"/>
            </p:cNvSpPr>
            <p:nvPr/>
          </p:nvSpPr>
          <p:spPr bwMode="auto">
            <a:xfrm>
              <a:off x="4704" y="2764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12</a:t>
              </a:r>
            </a:p>
          </p:txBody>
        </p:sp>
        <p:sp>
          <p:nvSpPr>
            <p:cNvPr id="1777810" name="Text Box 146"/>
            <p:cNvSpPr txBox="1">
              <a:spLocks noChangeArrowheads="1"/>
            </p:cNvSpPr>
            <p:nvPr/>
          </p:nvSpPr>
          <p:spPr bwMode="auto">
            <a:xfrm>
              <a:off x="4706" y="2954"/>
              <a:ext cx="226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11</a:t>
              </a:r>
            </a:p>
          </p:txBody>
        </p:sp>
        <p:sp>
          <p:nvSpPr>
            <p:cNvPr id="67633" name="Line 147"/>
            <p:cNvSpPr>
              <a:spLocks noChangeShapeType="1"/>
            </p:cNvSpPr>
            <p:nvPr/>
          </p:nvSpPr>
          <p:spPr bwMode="auto">
            <a:xfrm flipH="1">
              <a:off x="4926" y="130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34" name="Line 148"/>
            <p:cNvSpPr>
              <a:spLocks noChangeShapeType="1"/>
            </p:cNvSpPr>
            <p:nvPr/>
          </p:nvSpPr>
          <p:spPr bwMode="auto">
            <a:xfrm flipH="1">
              <a:off x="4932" y="150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35" name="Line 149"/>
            <p:cNvSpPr>
              <a:spLocks noChangeShapeType="1"/>
            </p:cNvSpPr>
            <p:nvPr/>
          </p:nvSpPr>
          <p:spPr bwMode="auto">
            <a:xfrm flipH="1">
              <a:off x="4928" y="1697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36" name="Line 150"/>
            <p:cNvSpPr>
              <a:spLocks noChangeShapeType="1"/>
            </p:cNvSpPr>
            <p:nvPr/>
          </p:nvSpPr>
          <p:spPr bwMode="auto">
            <a:xfrm flipH="1">
              <a:off x="4935" y="189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37" name="Line 151"/>
            <p:cNvSpPr>
              <a:spLocks noChangeShapeType="1"/>
            </p:cNvSpPr>
            <p:nvPr/>
          </p:nvSpPr>
          <p:spPr bwMode="auto">
            <a:xfrm flipH="1">
              <a:off x="4931" y="20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38" name="Line 152"/>
            <p:cNvSpPr>
              <a:spLocks noChangeShapeType="1"/>
            </p:cNvSpPr>
            <p:nvPr/>
          </p:nvSpPr>
          <p:spPr bwMode="auto">
            <a:xfrm flipH="1">
              <a:off x="4941" y="227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39" name="Line 153"/>
            <p:cNvSpPr>
              <a:spLocks noChangeShapeType="1"/>
            </p:cNvSpPr>
            <p:nvPr/>
          </p:nvSpPr>
          <p:spPr bwMode="auto">
            <a:xfrm flipH="1">
              <a:off x="4937" y="246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40" name="Line 154"/>
            <p:cNvSpPr>
              <a:spLocks noChangeShapeType="1"/>
            </p:cNvSpPr>
            <p:nvPr/>
          </p:nvSpPr>
          <p:spPr bwMode="auto">
            <a:xfrm flipH="1">
              <a:off x="4944" y="2662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41" name="Line 155"/>
            <p:cNvSpPr>
              <a:spLocks noChangeShapeType="1"/>
            </p:cNvSpPr>
            <p:nvPr/>
          </p:nvSpPr>
          <p:spPr bwMode="auto">
            <a:xfrm flipH="1">
              <a:off x="4940" y="285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7642" name="Line 156"/>
            <p:cNvSpPr>
              <a:spLocks noChangeShapeType="1"/>
            </p:cNvSpPr>
            <p:nvPr/>
          </p:nvSpPr>
          <p:spPr bwMode="auto">
            <a:xfrm flipH="1">
              <a:off x="4942" y="304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77821" name="Text Box 157"/>
            <p:cNvSpPr txBox="1">
              <a:spLocks noChangeArrowheads="1"/>
            </p:cNvSpPr>
            <p:nvPr/>
          </p:nvSpPr>
          <p:spPr bwMode="auto">
            <a:xfrm>
              <a:off x="5222" y="1207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V</a:t>
              </a:r>
              <a:r>
                <a:rPr lang="en-US" altLang="zh-CN" b="1" baseline="-2500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CC</a:t>
              </a:r>
            </a:p>
          </p:txBody>
        </p:sp>
        <p:grpSp>
          <p:nvGrpSpPr>
            <p:cNvPr id="67644" name="Group 158"/>
            <p:cNvGrpSpPr>
              <a:grpSpLocks/>
            </p:cNvGrpSpPr>
            <p:nvPr/>
          </p:nvGrpSpPr>
          <p:grpSpPr bwMode="auto">
            <a:xfrm>
              <a:off x="5199" y="1419"/>
              <a:ext cx="362" cy="173"/>
              <a:chOff x="3334" y="3249"/>
              <a:chExt cx="362" cy="173"/>
            </a:xfrm>
          </p:grpSpPr>
          <p:sp>
            <p:nvSpPr>
              <p:cNvPr id="1777823" name="Text Box 159"/>
              <p:cNvSpPr txBox="1">
                <a:spLocks noChangeArrowheads="1"/>
              </p:cNvSpPr>
              <p:nvPr/>
            </p:nvSpPr>
            <p:spPr bwMode="auto">
              <a:xfrm>
                <a:off x="3334" y="3249"/>
                <a:ext cx="362" cy="173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Ctr="1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黑体" pitchFamily="2" charset="-122"/>
                  </a:rPr>
                  <a:t>2G</a:t>
                </a:r>
              </a:p>
            </p:txBody>
          </p:sp>
          <p:sp>
            <p:nvSpPr>
              <p:cNvPr id="67654" name="Line 160"/>
              <p:cNvSpPr>
                <a:spLocks noChangeShapeType="1"/>
              </p:cNvSpPr>
              <p:nvPr/>
            </p:nvSpPr>
            <p:spPr bwMode="auto">
              <a:xfrm>
                <a:off x="3407" y="3260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777825" name="Text Box 161"/>
            <p:cNvSpPr txBox="1">
              <a:spLocks noChangeArrowheads="1"/>
            </p:cNvSpPr>
            <p:nvPr/>
          </p:nvSpPr>
          <p:spPr bwMode="auto">
            <a:xfrm>
              <a:off x="5259" y="1809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777826" name="Text Box 162"/>
            <p:cNvSpPr txBox="1">
              <a:spLocks noChangeArrowheads="1"/>
            </p:cNvSpPr>
            <p:nvPr/>
          </p:nvSpPr>
          <p:spPr bwMode="auto">
            <a:xfrm>
              <a:off x="5253" y="1612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7827" name="Text Box 163"/>
            <p:cNvSpPr txBox="1">
              <a:spLocks noChangeArrowheads="1"/>
            </p:cNvSpPr>
            <p:nvPr/>
          </p:nvSpPr>
          <p:spPr bwMode="auto">
            <a:xfrm>
              <a:off x="5269" y="2190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777828" name="Text Box 164"/>
            <p:cNvSpPr txBox="1">
              <a:spLocks noChangeArrowheads="1"/>
            </p:cNvSpPr>
            <p:nvPr/>
          </p:nvSpPr>
          <p:spPr bwMode="auto">
            <a:xfrm>
              <a:off x="5263" y="1993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7829" name="Text Box 165"/>
            <p:cNvSpPr txBox="1">
              <a:spLocks noChangeArrowheads="1"/>
            </p:cNvSpPr>
            <p:nvPr/>
          </p:nvSpPr>
          <p:spPr bwMode="auto">
            <a:xfrm>
              <a:off x="5284" y="2580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7830" name="Text Box 166"/>
            <p:cNvSpPr txBox="1">
              <a:spLocks noChangeArrowheads="1"/>
            </p:cNvSpPr>
            <p:nvPr/>
          </p:nvSpPr>
          <p:spPr bwMode="auto">
            <a:xfrm>
              <a:off x="5278" y="2383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777831" name="Text Box 167"/>
            <p:cNvSpPr txBox="1">
              <a:spLocks noChangeArrowheads="1"/>
            </p:cNvSpPr>
            <p:nvPr/>
          </p:nvSpPr>
          <p:spPr bwMode="auto">
            <a:xfrm>
              <a:off x="5275" y="2967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2A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7832" name="Text Box 168"/>
            <p:cNvSpPr txBox="1">
              <a:spLocks noChangeArrowheads="1"/>
            </p:cNvSpPr>
            <p:nvPr/>
          </p:nvSpPr>
          <p:spPr bwMode="auto">
            <a:xfrm>
              <a:off x="5269" y="2770"/>
              <a:ext cx="364" cy="17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1Y</a:t>
              </a:r>
              <a:r>
                <a:rPr kumimoji="1" lang="en-US" altLang="zh-CN" sz="105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216000" y="144000"/>
            <a:ext cx="5139548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6.4.2  74LS244——3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位缓冲器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43570" y="1748087"/>
            <a:ext cx="3143272" cy="3323987"/>
          </a:xfrm>
          <a:prstGeom prst="rect">
            <a:avLst/>
          </a:prstGeom>
          <a:solidFill>
            <a:srgbClr val="FFFFCC"/>
          </a:solid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marL="261938" indent="-261938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锁存器使能端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+5V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，这样就可以确保内部触发器与外部数据保持随动变化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1938" indent="-261938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三态输出使能端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/OE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则接控制线进行操作，需要是才打开。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355852" y="1719225"/>
            <a:ext cx="1620000" cy="36000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99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zh-CN" altLang="zh-CN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" name="Text Box 106"/>
          <p:cNvSpPr txBox="1">
            <a:spLocks noChangeArrowheads="1"/>
          </p:cNvSpPr>
          <p:nvPr/>
        </p:nvSpPr>
        <p:spPr bwMode="auto">
          <a:xfrm>
            <a:off x="2414591" y="2156606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10" name="Text Box 107"/>
          <p:cNvSpPr txBox="1">
            <a:spLocks noChangeArrowheads="1"/>
          </p:cNvSpPr>
          <p:nvPr/>
        </p:nvSpPr>
        <p:spPr bwMode="auto">
          <a:xfrm>
            <a:off x="2347913" y="1285875"/>
            <a:ext cx="1368425" cy="36988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74LS573</a:t>
            </a:r>
          </a:p>
        </p:txBody>
      </p:sp>
      <p:sp>
        <p:nvSpPr>
          <p:cNvPr id="69643" name="Line 134"/>
          <p:cNvSpPr>
            <a:spLocks noChangeShapeType="1"/>
          </p:cNvSpPr>
          <p:nvPr/>
        </p:nvSpPr>
        <p:spPr bwMode="auto">
          <a:xfrm flipH="1">
            <a:off x="2041525" y="4764088"/>
            <a:ext cx="28892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6" name="Text Box 135"/>
          <p:cNvSpPr txBox="1">
            <a:spLocks noChangeArrowheads="1"/>
          </p:cNvSpPr>
          <p:nvPr/>
        </p:nvSpPr>
        <p:spPr bwMode="auto">
          <a:xfrm>
            <a:off x="2393950" y="4633913"/>
            <a:ext cx="358775" cy="2746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LE</a:t>
            </a:r>
          </a:p>
        </p:txBody>
      </p:sp>
      <p:sp>
        <p:nvSpPr>
          <p:cNvPr id="38" name="Text Box 136"/>
          <p:cNvSpPr txBox="1">
            <a:spLocks noChangeArrowheads="1"/>
          </p:cNvSpPr>
          <p:nvPr/>
        </p:nvSpPr>
        <p:spPr bwMode="auto">
          <a:xfrm>
            <a:off x="941366" y="4157642"/>
            <a:ext cx="577850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+5V</a:t>
            </a:r>
            <a:endParaRPr lang="en-US" altLang="zh-CN" b="1" spc="50" baseline="-250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1428728" y="2147853"/>
            <a:ext cx="864000" cy="288000"/>
          </a:xfrm>
          <a:prstGeom prst="rightArrow">
            <a:avLst/>
          </a:prstGeom>
          <a:solidFill>
            <a:srgbClr val="FFCC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649" name="矩形 73"/>
          <p:cNvSpPr>
            <a:spLocks noChangeArrowheads="1"/>
          </p:cNvSpPr>
          <p:nvPr/>
        </p:nvSpPr>
        <p:spPr bwMode="auto">
          <a:xfrm>
            <a:off x="214313" y="2147888"/>
            <a:ext cx="1211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外部数据线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Text Box 106"/>
          <p:cNvSpPr txBox="1">
            <a:spLocks noChangeArrowheads="1"/>
          </p:cNvSpPr>
          <p:nvPr/>
        </p:nvSpPr>
        <p:spPr bwMode="auto">
          <a:xfrm>
            <a:off x="1357290" y="1870854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76" name="Text Box 106"/>
          <p:cNvSpPr txBox="1">
            <a:spLocks noChangeArrowheads="1"/>
          </p:cNvSpPr>
          <p:nvPr/>
        </p:nvSpPr>
        <p:spPr bwMode="auto">
          <a:xfrm>
            <a:off x="2998795" y="2728110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77" name="右箭头 76"/>
          <p:cNvSpPr/>
          <p:nvPr/>
        </p:nvSpPr>
        <p:spPr>
          <a:xfrm>
            <a:off x="3993752" y="2717109"/>
            <a:ext cx="864000" cy="288000"/>
          </a:xfrm>
          <a:prstGeom prst="rightArrow">
            <a:avLst/>
          </a:prstGeom>
          <a:solidFill>
            <a:srgbClr val="97E4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655" name="矩形 77"/>
          <p:cNvSpPr>
            <a:spLocks noChangeArrowheads="1"/>
          </p:cNvSpPr>
          <p:nvPr/>
        </p:nvSpPr>
        <p:spPr bwMode="auto">
          <a:xfrm>
            <a:off x="4217988" y="3024188"/>
            <a:ext cx="1211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内部数据线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Text Box 106"/>
          <p:cNvSpPr txBox="1">
            <a:spLocks noChangeArrowheads="1"/>
          </p:cNvSpPr>
          <p:nvPr/>
        </p:nvSpPr>
        <p:spPr bwMode="auto">
          <a:xfrm>
            <a:off x="4154503" y="2442358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80" name="矩形 79"/>
          <p:cNvSpPr/>
          <p:nvPr/>
        </p:nvSpPr>
        <p:spPr>
          <a:xfrm>
            <a:off x="1527175" y="4691063"/>
            <a:ext cx="504825" cy="14446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658" name="Line 134"/>
          <p:cNvSpPr>
            <a:spLocks noChangeShapeType="1"/>
          </p:cNvSpPr>
          <p:nvPr/>
        </p:nvSpPr>
        <p:spPr bwMode="auto">
          <a:xfrm flipH="1">
            <a:off x="1236663" y="4768850"/>
            <a:ext cx="28892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69659" name="Line 134"/>
          <p:cNvSpPr>
            <a:spLocks noChangeShapeType="1"/>
          </p:cNvSpPr>
          <p:nvPr/>
        </p:nvSpPr>
        <p:spPr bwMode="auto">
          <a:xfrm flipH="1">
            <a:off x="1100138" y="4449763"/>
            <a:ext cx="287337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69660" name="Line 134"/>
          <p:cNvSpPr>
            <a:spLocks noChangeShapeType="1"/>
          </p:cNvSpPr>
          <p:nvPr/>
        </p:nvSpPr>
        <p:spPr bwMode="auto">
          <a:xfrm flipV="1">
            <a:off x="1243013" y="4476750"/>
            <a:ext cx="0" cy="287338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84" name="Text Box 135"/>
          <p:cNvSpPr txBox="1">
            <a:spLocks noChangeArrowheads="1"/>
          </p:cNvSpPr>
          <p:nvPr/>
        </p:nvSpPr>
        <p:spPr bwMode="auto">
          <a:xfrm>
            <a:off x="2357438" y="3576638"/>
            <a:ext cx="571500" cy="2762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/OE</a:t>
            </a:r>
          </a:p>
        </p:txBody>
      </p:sp>
      <p:sp>
        <p:nvSpPr>
          <p:cNvPr id="69662" name="Line 134"/>
          <p:cNvSpPr>
            <a:spLocks noChangeShapeType="1"/>
          </p:cNvSpPr>
          <p:nvPr/>
        </p:nvSpPr>
        <p:spPr bwMode="auto">
          <a:xfrm flipH="1">
            <a:off x="1428750" y="3719513"/>
            <a:ext cx="900113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86" name="Text Box 136"/>
          <p:cNvSpPr txBox="1">
            <a:spLocks noChangeArrowheads="1"/>
          </p:cNvSpPr>
          <p:nvPr/>
        </p:nvSpPr>
        <p:spPr bwMode="auto">
          <a:xfrm>
            <a:off x="857224" y="3576613"/>
            <a:ext cx="577850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P2.X</a:t>
            </a:r>
            <a:endParaRPr lang="en-US" altLang="zh-CN" b="1" spc="50" baseline="-2500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764704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nn-NO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nn-NO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口直接控制方法</a:t>
            </a:r>
            <a:endParaRPr lang="zh-CN" altLang="en-US" sz="2400" b="1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6000" y="144000"/>
            <a:ext cx="401424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6.4.3  </a:t>
            </a:r>
            <a:r>
              <a:rPr lang="nn-NO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简单输入口扩展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88938" y="858838"/>
            <a:ext cx="4183062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总线控制的办法</a:t>
            </a:r>
            <a:endParaRPr lang="zh-CN" altLang="en-US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659" name="矩形 4"/>
          <p:cNvSpPr>
            <a:spLocks noChangeArrowheads="1"/>
          </p:cNvSpPr>
          <p:nvPr/>
        </p:nvSpPr>
        <p:spPr bwMode="auto">
          <a:xfrm>
            <a:off x="1000125" y="4916488"/>
            <a:ext cx="377983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MOV    DPTR,   #7FFFH</a:t>
            </a:r>
            <a:endParaRPr lang="zh-CN" altLang="zh-CN" sz="2800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MOVX   A,    @DPTR</a:t>
            </a:r>
            <a:endParaRPr lang="zh-CN" altLang="zh-CN" sz="2800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7290" y="1852562"/>
            <a:ext cx="2664296" cy="2862322"/>
          </a:xfrm>
          <a:prstGeom prst="rect">
            <a:avLst/>
          </a:prstGeom>
          <a:solidFill>
            <a:srgbClr val="FFFFC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三态输出使能端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/OE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由微控制器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口高位引脚与读引脚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联合实现控制，例如：控制脚为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P2.7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，则通常需要如下指令：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6284942" y="2257892"/>
            <a:ext cx="1620000" cy="36000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0099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zh-CN" altLang="zh-CN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" name="Text Box 106"/>
          <p:cNvSpPr txBox="1">
            <a:spLocks noChangeArrowheads="1"/>
          </p:cNvSpPr>
          <p:nvPr/>
        </p:nvSpPr>
        <p:spPr bwMode="auto">
          <a:xfrm>
            <a:off x="6343681" y="2695273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9" name="Text Box 107"/>
          <p:cNvSpPr txBox="1">
            <a:spLocks noChangeArrowheads="1"/>
          </p:cNvSpPr>
          <p:nvPr/>
        </p:nvSpPr>
        <p:spPr bwMode="auto">
          <a:xfrm>
            <a:off x="6276975" y="1824038"/>
            <a:ext cx="1368425" cy="3698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74LS573</a:t>
            </a:r>
          </a:p>
        </p:txBody>
      </p:sp>
      <p:sp>
        <p:nvSpPr>
          <p:cNvPr id="70666" name="Line 134"/>
          <p:cNvSpPr>
            <a:spLocks noChangeShapeType="1"/>
          </p:cNvSpPr>
          <p:nvPr/>
        </p:nvSpPr>
        <p:spPr bwMode="auto">
          <a:xfrm flipH="1">
            <a:off x="5970588" y="5302250"/>
            <a:ext cx="28892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Text Box 135"/>
          <p:cNvSpPr txBox="1">
            <a:spLocks noChangeArrowheads="1"/>
          </p:cNvSpPr>
          <p:nvPr/>
        </p:nvSpPr>
        <p:spPr bwMode="auto">
          <a:xfrm>
            <a:off x="6323013" y="5172075"/>
            <a:ext cx="358775" cy="274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LE</a:t>
            </a:r>
          </a:p>
        </p:txBody>
      </p:sp>
      <p:sp>
        <p:nvSpPr>
          <p:cNvPr id="12" name="Text Box 136"/>
          <p:cNvSpPr txBox="1">
            <a:spLocks noChangeArrowheads="1"/>
          </p:cNvSpPr>
          <p:nvPr/>
        </p:nvSpPr>
        <p:spPr bwMode="auto">
          <a:xfrm>
            <a:off x="4870456" y="4696309"/>
            <a:ext cx="577850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+5V</a:t>
            </a:r>
            <a:endParaRPr lang="en-US" altLang="zh-CN" b="1" spc="50" baseline="-250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357818" y="2686520"/>
            <a:ext cx="864000" cy="288000"/>
          </a:xfrm>
          <a:prstGeom prst="rightArrow">
            <a:avLst/>
          </a:prstGeom>
          <a:solidFill>
            <a:srgbClr val="FFCC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672" name="矩形 13"/>
          <p:cNvSpPr>
            <a:spLocks noChangeArrowheads="1"/>
          </p:cNvSpPr>
          <p:nvPr/>
        </p:nvSpPr>
        <p:spPr bwMode="auto">
          <a:xfrm>
            <a:off x="4143375" y="2686050"/>
            <a:ext cx="1211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外部数据线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106"/>
          <p:cNvSpPr txBox="1">
            <a:spLocks noChangeArrowheads="1"/>
          </p:cNvSpPr>
          <p:nvPr/>
        </p:nvSpPr>
        <p:spPr bwMode="auto">
          <a:xfrm>
            <a:off x="5286380" y="2409521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16" name="Text Box 106"/>
          <p:cNvSpPr txBox="1">
            <a:spLocks noChangeArrowheads="1"/>
          </p:cNvSpPr>
          <p:nvPr/>
        </p:nvSpPr>
        <p:spPr bwMode="auto">
          <a:xfrm>
            <a:off x="6927885" y="3266777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17" name="右箭头 16"/>
          <p:cNvSpPr/>
          <p:nvPr/>
        </p:nvSpPr>
        <p:spPr>
          <a:xfrm>
            <a:off x="7922842" y="3255776"/>
            <a:ext cx="864000" cy="288000"/>
          </a:xfrm>
          <a:prstGeom prst="rightArrow">
            <a:avLst/>
          </a:prstGeom>
          <a:solidFill>
            <a:srgbClr val="97E4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678" name="矩形 17"/>
          <p:cNvSpPr>
            <a:spLocks noChangeArrowheads="1"/>
          </p:cNvSpPr>
          <p:nvPr/>
        </p:nvSpPr>
        <p:spPr bwMode="auto">
          <a:xfrm>
            <a:off x="8350250" y="3562350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8012155" y="2981025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20" name="矩形 19"/>
          <p:cNvSpPr/>
          <p:nvPr/>
        </p:nvSpPr>
        <p:spPr>
          <a:xfrm>
            <a:off x="5456238" y="5230813"/>
            <a:ext cx="504825" cy="14287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681" name="Line 134"/>
          <p:cNvSpPr>
            <a:spLocks noChangeShapeType="1"/>
          </p:cNvSpPr>
          <p:nvPr/>
        </p:nvSpPr>
        <p:spPr bwMode="auto">
          <a:xfrm flipH="1">
            <a:off x="5165725" y="5307013"/>
            <a:ext cx="28892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0682" name="Line 134"/>
          <p:cNvSpPr>
            <a:spLocks noChangeShapeType="1"/>
          </p:cNvSpPr>
          <p:nvPr/>
        </p:nvSpPr>
        <p:spPr bwMode="auto">
          <a:xfrm flipH="1">
            <a:off x="5029200" y="4987925"/>
            <a:ext cx="287338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0683" name="Line 134"/>
          <p:cNvSpPr>
            <a:spLocks noChangeShapeType="1"/>
          </p:cNvSpPr>
          <p:nvPr/>
        </p:nvSpPr>
        <p:spPr bwMode="auto">
          <a:xfrm flipV="1">
            <a:off x="5172075" y="5014913"/>
            <a:ext cx="0" cy="288925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4" name="Text Box 135"/>
          <p:cNvSpPr txBox="1">
            <a:spLocks noChangeArrowheads="1"/>
          </p:cNvSpPr>
          <p:nvPr/>
        </p:nvSpPr>
        <p:spPr bwMode="auto">
          <a:xfrm>
            <a:off x="6286500" y="3786188"/>
            <a:ext cx="571500" cy="2762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/OE</a:t>
            </a:r>
          </a:p>
        </p:txBody>
      </p:sp>
      <p:sp>
        <p:nvSpPr>
          <p:cNvPr id="70685" name="Line 134"/>
          <p:cNvSpPr>
            <a:spLocks noChangeShapeType="1"/>
          </p:cNvSpPr>
          <p:nvPr/>
        </p:nvSpPr>
        <p:spPr bwMode="auto">
          <a:xfrm flipH="1">
            <a:off x="6016625" y="3943350"/>
            <a:ext cx="25082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4445638" y="3602356"/>
            <a:ext cx="577850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P2.7</a:t>
            </a:r>
            <a:endParaRPr lang="en-US" altLang="zh-CN" b="1" spc="50" baseline="-2500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0687" name="Line 134"/>
          <p:cNvSpPr>
            <a:spLocks noChangeShapeType="1"/>
          </p:cNvSpPr>
          <p:nvPr/>
        </p:nvSpPr>
        <p:spPr bwMode="auto">
          <a:xfrm flipH="1">
            <a:off x="4962525" y="3806825"/>
            <a:ext cx="61277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0688" name="Line 134"/>
          <p:cNvSpPr>
            <a:spLocks noChangeShapeType="1"/>
          </p:cNvSpPr>
          <p:nvPr/>
        </p:nvSpPr>
        <p:spPr bwMode="auto">
          <a:xfrm flipH="1">
            <a:off x="4978400" y="4089400"/>
            <a:ext cx="61118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0" name="Text Box 136"/>
          <p:cNvSpPr txBox="1">
            <a:spLocks noChangeArrowheads="1"/>
          </p:cNvSpPr>
          <p:nvPr/>
        </p:nvSpPr>
        <p:spPr bwMode="auto">
          <a:xfrm>
            <a:off x="4444364" y="3986397"/>
            <a:ext cx="577850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/RD</a:t>
            </a:r>
            <a:endParaRPr lang="en-US" altLang="zh-CN" b="1" spc="50" baseline="-2500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 rot="10800000">
            <a:off x="5467350" y="3690938"/>
            <a:ext cx="549275" cy="523875"/>
          </a:xfrm>
          <a:prstGeom prst="moon">
            <a:avLst>
              <a:gd name="adj" fmla="val 84023"/>
            </a:avLst>
          </a:prstGeom>
          <a:solidFill>
            <a:srgbClr val="EBFFEB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6000" y="144000"/>
            <a:ext cx="401424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6.4.3  </a:t>
            </a:r>
            <a:r>
              <a:rPr lang="nn-NO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简单输入口扩展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77" name="AutoShape 25"/>
          <p:cNvSpPr>
            <a:spLocks noChangeArrowheads="1"/>
          </p:cNvSpPr>
          <p:nvPr/>
        </p:nvSpPr>
        <p:spPr bwMode="auto">
          <a:xfrm rot="10800000">
            <a:off x="3592513" y="4800600"/>
            <a:ext cx="1079500" cy="317500"/>
          </a:xfrm>
          <a:prstGeom prst="rightArrow">
            <a:avLst>
              <a:gd name="adj1" fmla="val 43611"/>
              <a:gd name="adj2" fmla="val 73736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78" name="Line 26"/>
          <p:cNvSpPr>
            <a:spLocks noChangeShapeType="1"/>
          </p:cNvSpPr>
          <p:nvPr/>
        </p:nvSpPr>
        <p:spPr bwMode="auto">
          <a:xfrm>
            <a:off x="3195638" y="3441700"/>
            <a:ext cx="10033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79" name="Line 27"/>
          <p:cNvSpPr>
            <a:spLocks noChangeShapeType="1"/>
          </p:cNvSpPr>
          <p:nvPr/>
        </p:nvSpPr>
        <p:spPr bwMode="auto">
          <a:xfrm>
            <a:off x="2236788" y="3289300"/>
            <a:ext cx="10033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80" name="Line 28"/>
          <p:cNvSpPr>
            <a:spLocks noChangeShapeType="1"/>
          </p:cNvSpPr>
          <p:nvPr/>
        </p:nvSpPr>
        <p:spPr bwMode="auto">
          <a:xfrm>
            <a:off x="2236788" y="3603625"/>
            <a:ext cx="10033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81" name="Rectangle 29"/>
          <p:cNvSpPr>
            <a:spLocks noChangeArrowheads="1"/>
          </p:cNvSpPr>
          <p:nvPr/>
        </p:nvSpPr>
        <p:spPr bwMode="auto">
          <a:xfrm>
            <a:off x="4652942" y="2706689"/>
            <a:ext cx="1440000" cy="3240000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82" name="AutoShape 30"/>
          <p:cNvSpPr>
            <a:spLocks noChangeArrowheads="1"/>
          </p:cNvSpPr>
          <p:nvPr/>
        </p:nvSpPr>
        <p:spPr bwMode="auto">
          <a:xfrm rot="10800000">
            <a:off x="3100388" y="3165475"/>
            <a:ext cx="549275" cy="523875"/>
          </a:xfrm>
          <a:prstGeom prst="moon">
            <a:avLst>
              <a:gd name="adj" fmla="val 84023"/>
            </a:avLst>
          </a:prstGeom>
          <a:solidFill>
            <a:srgbClr val="EBFFEB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83" name="Text Box 31"/>
          <p:cNvSpPr txBox="1">
            <a:spLocks noChangeArrowheads="1"/>
          </p:cNvSpPr>
          <p:nvPr/>
        </p:nvSpPr>
        <p:spPr bwMode="auto">
          <a:xfrm>
            <a:off x="7227886" y="4143380"/>
            <a:ext cx="730250" cy="53367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Ax</a:t>
            </a:r>
          </a:p>
        </p:txBody>
      </p:sp>
      <p:sp>
        <p:nvSpPr>
          <p:cNvPr id="1661984" name="Text Box 32"/>
          <p:cNvSpPr txBox="1">
            <a:spLocks noChangeArrowheads="1"/>
          </p:cNvSpPr>
          <p:nvPr/>
        </p:nvSpPr>
        <p:spPr bwMode="auto">
          <a:xfrm>
            <a:off x="4652943" y="2871792"/>
            <a:ext cx="661988" cy="46012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/1G</a:t>
            </a:r>
          </a:p>
        </p:txBody>
      </p:sp>
      <p:sp>
        <p:nvSpPr>
          <p:cNvPr id="1661985" name="AutoShape 33"/>
          <p:cNvSpPr>
            <a:spLocks noChangeArrowheads="1"/>
          </p:cNvSpPr>
          <p:nvPr/>
        </p:nvSpPr>
        <p:spPr bwMode="auto">
          <a:xfrm rot="10800000">
            <a:off x="6100763" y="4276725"/>
            <a:ext cx="1079500" cy="314325"/>
          </a:xfrm>
          <a:prstGeom prst="rightArrow">
            <a:avLst>
              <a:gd name="adj1" fmla="val 43611"/>
              <a:gd name="adj2" fmla="val 61898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86" name="Text Box 34"/>
          <p:cNvSpPr txBox="1">
            <a:spLocks noChangeArrowheads="1"/>
          </p:cNvSpPr>
          <p:nvPr/>
        </p:nvSpPr>
        <p:spPr bwMode="auto">
          <a:xfrm>
            <a:off x="4652943" y="3405196"/>
            <a:ext cx="733426" cy="46012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/2G</a:t>
            </a:r>
          </a:p>
        </p:txBody>
      </p:sp>
      <p:sp>
        <p:nvSpPr>
          <p:cNvPr id="1661987" name="Line 35"/>
          <p:cNvSpPr>
            <a:spLocks noChangeShapeType="1"/>
          </p:cNvSpPr>
          <p:nvPr/>
        </p:nvSpPr>
        <p:spPr bwMode="auto">
          <a:xfrm>
            <a:off x="4198938" y="3186113"/>
            <a:ext cx="45561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88" name="Line 36"/>
          <p:cNvSpPr>
            <a:spLocks noChangeShapeType="1"/>
          </p:cNvSpPr>
          <p:nvPr/>
        </p:nvSpPr>
        <p:spPr bwMode="auto">
          <a:xfrm>
            <a:off x="4198938" y="3709988"/>
            <a:ext cx="45561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1989" name="Line 37"/>
          <p:cNvSpPr>
            <a:spLocks noChangeShapeType="1"/>
          </p:cNvSpPr>
          <p:nvPr/>
        </p:nvSpPr>
        <p:spPr bwMode="auto">
          <a:xfrm>
            <a:off x="4198938" y="3186113"/>
            <a:ext cx="0" cy="523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95" name="Text Box 38"/>
          <p:cNvSpPr txBox="1">
            <a:spLocks noChangeArrowheads="1"/>
          </p:cNvSpPr>
          <p:nvPr/>
        </p:nvSpPr>
        <p:spPr bwMode="auto">
          <a:xfrm>
            <a:off x="1428750" y="2928938"/>
            <a:ext cx="9572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P2.X</a:t>
            </a:r>
          </a:p>
        </p:txBody>
      </p:sp>
      <p:sp>
        <p:nvSpPr>
          <p:cNvPr id="71696" name="Text Box 39"/>
          <p:cNvSpPr txBox="1">
            <a:spLocks noChangeArrowheads="1"/>
          </p:cNvSpPr>
          <p:nvPr/>
        </p:nvSpPr>
        <p:spPr bwMode="auto">
          <a:xfrm>
            <a:off x="1571625" y="3286125"/>
            <a:ext cx="73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2400" b="1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1661992" name="Text Box 40"/>
          <p:cNvSpPr txBox="1">
            <a:spLocks noChangeArrowheads="1"/>
          </p:cNvSpPr>
          <p:nvPr/>
        </p:nvSpPr>
        <p:spPr bwMode="auto">
          <a:xfrm>
            <a:off x="3943350" y="4214813"/>
            <a:ext cx="728663" cy="6080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Yx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61993" name="Text Box 41"/>
          <p:cNvSpPr txBox="1">
            <a:spLocks noChangeArrowheads="1"/>
          </p:cNvSpPr>
          <p:nvPr/>
        </p:nvSpPr>
        <p:spPr bwMode="auto">
          <a:xfrm>
            <a:off x="2954338" y="4643438"/>
            <a:ext cx="688975" cy="5730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P0</a:t>
            </a:r>
          </a:p>
        </p:txBody>
      </p:sp>
      <p:sp>
        <p:nvSpPr>
          <p:cNvPr id="1661998" name="Text Box 46"/>
          <p:cNvSpPr txBox="1">
            <a:spLocks noChangeArrowheads="1"/>
          </p:cNvSpPr>
          <p:nvPr/>
        </p:nvSpPr>
        <p:spPr bwMode="auto">
          <a:xfrm>
            <a:off x="4559281" y="2180948"/>
            <a:ext cx="1512917" cy="53367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74LS244</a:t>
            </a:r>
          </a:p>
        </p:txBody>
      </p:sp>
      <p:sp>
        <p:nvSpPr>
          <p:cNvPr id="2" name="矩形 1"/>
          <p:cNvSpPr/>
          <p:nvPr/>
        </p:nvSpPr>
        <p:spPr>
          <a:xfrm>
            <a:off x="658813" y="1154113"/>
            <a:ext cx="6361112" cy="5256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spc="50" dirty="0">
                <a:ln w="11430"/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74LS244</a:t>
            </a:r>
            <a:r>
              <a:rPr lang="zh-CN" altLang="zh-CN" sz="2400" b="1" spc="50" dirty="0">
                <a:ln w="11430"/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也可以作为</a:t>
            </a:r>
            <a:r>
              <a:rPr lang="en-US" altLang="zh-CN" sz="2400" b="1" spc="50" dirty="0">
                <a:ln w="11430"/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zh-CN" sz="2400" b="1" spc="50" dirty="0">
                <a:ln w="11430"/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端口输入扩展</a:t>
            </a:r>
            <a:endParaRPr lang="zh-CN" altLang="en-US" sz="2400" b="1" spc="50" dirty="0">
              <a:ln w="11430"/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6000" y="144000"/>
            <a:ext cx="4014240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6.4.3  </a:t>
            </a:r>
            <a:r>
              <a:rPr lang="nn-NO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简单输入口扩展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39552" y="908720"/>
            <a:ext cx="4183063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zh-CN" sz="24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口直接控制方法</a:t>
            </a:r>
            <a:endParaRPr lang="zh-CN" altLang="en-US" sz="2400" b="1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96136" y="2636912"/>
            <a:ext cx="3071834" cy="2453730"/>
          </a:xfrm>
          <a:prstGeom prst="rect">
            <a:avLst/>
          </a:prstGeom>
          <a:solidFill>
            <a:srgbClr val="EBFFEB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08000" tIns="72000" rIns="108000" bIns="72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三态输出使能端</a:t>
            </a: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/OE</a:t>
            </a:r>
            <a:r>
              <a:rPr lang="zh-CN" altLang="en-US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直接接地，确保锁存器一自保持输出状态。</a:t>
            </a:r>
            <a:endParaRPr lang="en-US" altLang="zh-CN" sz="2000" b="1" spc="50" dirty="0">
              <a:ln w="11430"/>
              <a:solidFill>
                <a:srgbClr val="00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数据锁存器引脚</a:t>
            </a: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P2.X</a:t>
            </a:r>
            <a:r>
              <a:rPr lang="zh-CN" altLang="en-US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为某位进行控制。</a:t>
            </a:r>
          </a:p>
        </p:txBody>
      </p:sp>
      <p:sp>
        <p:nvSpPr>
          <p:cNvPr id="6" name="Rectangle 103"/>
          <p:cNvSpPr>
            <a:spLocks noChangeArrowheads="1"/>
          </p:cNvSpPr>
          <p:nvPr/>
        </p:nvSpPr>
        <p:spPr bwMode="auto">
          <a:xfrm>
            <a:off x="2508418" y="2713087"/>
            <a:ext cx="1620000" cy="36000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99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zh-CN" altLang="zh-CN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" name="Text Box 106"/>
          <p:cNvSpPr txBox="1">
            <a:spLocks noChangeArrowheads="1"/>
          </p:cNvSpPr>
          <p:nvPr/>
        </p:nvSpPr>
        <p:spPr bwMode="auto">
          <a:xfrm>
            <a:off x="2567157" y="3150468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9" name="Text Box 107"/>
          <p:cNvSpPr txBox="1">
            <a:spLocks noChangeArrowheads="1"/>
          </p:cNvSpPr>
          <p:nvPr/>
        </p:nvSpPr>
        <p:spPr bwMode="auto">
          <a:xfrm>
            <a:off x="2500478" y="2279734"/>
            <a:ext cx="1368425" cy="36988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74LS573</a:t>
            </a:r>
          </a:p>
        </p:txBody>
      </p:sp>
      <p:sp>
        <p:nvSpPr>
          <p:cNvPr id="72714" name="Line 134"/>
          <p:cNvSpPr>
            <a:spLocks noChangeShapeType="1"/>
          </p:cNvSpPr>
          <p:nvPr/>
        </p:nvSpPr>
        <p:spPr bwMode="auto">
          <a:xfrm flipH="1">
            <a:off x="1649578" y="5757946"/>
            <a:ext cx="82708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Text Box 135"/>
          <p:cNvSpPr txBox="1">
            <a:spLocks noChangeArrowheads="1"/>
          </p:cNvSpPr>
          <p:nvPr/>
        </p:nvSpPr>
        <p:spPr bwMode="auto">
          <a:xfrm>
            <a:off x="2546516" y="5627771"/>
            <a:ext cx="358775" cy="274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LE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81294" y="3141715"/>
            <a:ext cx="864000" cy="288000"/>
          </a:xfrm>
          <a:prstGeom prst="rightArrow">
            <a:avLst/>
          </a:prstGeom>
          <a:solidFill>
            <a:srgbClr val="FFCC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719" name="矩形 13"/>
          <p:cNvSpPr>
            <a:spLocks noChangeArrowheads="1"/>
          </p:cNvSpPr>
          <p:nvPr/>
        </p:nvSpPr>
        <p:spPr bwMode="auto">
          <a:xfrm>
            <a:off x="366878" y="3141746"/>
            <a:ext cx="121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内部数据线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106"/>
          <p:cNvSpPr txBox="1">
            <a:spLocks noChangeArrowheads="1"/>
          </p:cNvSpPr>
          <p:nvPr/>
        </p:nvSpPr>
        <p:spPr bwMode="auto">
          <a:xfrm>
            <a:off x="1509856" y="2864716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16" name="Text Box 106"/>
          <p:cNvSpPr txBox="1">
            <a:spLocks noChangeArrowheads="1"/>
          </p:cNvSpPr>
          <p:nvPr/>
        </p:nvSpPr>
        <p:spPr bwMode="auto">
          <a:xfrm>
            <a:off x="3151361" y="3721972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17" name="右箭头 16"/>
          <p:cNvSpPr/>
          <p:nvPr/>
        </p:nvSpPr>
        <p:spPr>
          <a:xfrm>
            <a:off x="4146318" y="3710971"/>
            <a:ext cx="864000" cy="288000"/>
          </a:xfrm>
          <a:prstGeom prst="rightArrow">
            <a:avLst/>
          </a:prstGeom>
          <a:solidFill>
            <a:srgbClr val="97E4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725" name="矩形 17"/>
          <p:cNvSpPr>
            <a:spLocks noChangeArrowheads="1"/>
          </p:cNvSpPr>
          <p:nvPr/>
        </p:nvSpPr>
        <p:spPr bwMode="auto">
          <a:xfrm>
            <a:off x="4370553" y="4018046"/>
            <a:ext cx="121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外部数据线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4307069" y="3436220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24" name="Text Box 135"/>
          <p:cNvSpPr txBox="1">
            <a:spLocks noChangeArrowheads="1"/>
          </p:cNvSpPr>
          <p:nvPr/>
        </p:nvSpPr>
        <p:spPr bwMode="auto">
          <a:xfrm>
            <a:off x="2510003" y="4422859"/>
            <a:ext cx="571500" cy="2762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/OE</a:t>
            </a:r>
          </a:p>
        </p:txBody>
      </p:sp>
      <p:sp>
        <p:nvSpPr>
          <p:cNvPr id="72728" name="Line 134"/>
          <p:cNvSpPr>
            <a:spLocks noChangeShapeType="1"/>
          </p:cNvSpPr>
          <p:nvPr/>
        </p:nvSpPr>
        <p:spPr bwMode="auto">
          <a:xfrm flipH="1">
            <a:off x="1936916" y="4553034"/>
            <a:ext cx="53975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1009790" y="5565870"/>
            <a:ext cx="577850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P2.X</a:t>
            </a:r>
            <a:endParaRPr lang="en-US" altLang="zh-CN" b="1" spc="50" baseline="-2500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2730" name="Line 134"/>
          <p:cNvSpPr>
            <a:spLocks noChangeShapeType="1"/>
          </p:cNvSpPr>
          <p:nvPr/>
        </p:nvSpPr>
        <p:spPr bwMode="auto">
          <a:xfrm flipH="1">
            <a:off x="1946441" y="4548271"/>
            <a:ext cx="0" cy="500063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9" name="流程图: 合并 28"/>
          <p:cNvSpPr/>
          <p:nvPr/>
        </p:nvSpPr>
        <p:spPr>
          <a:xfrm>
            <a:off x="1879766" y="5053096"/>
            <a:ext cx="142875" cy="142875"/>
          </a:xfrm>
          <a:prstGeom prst="flowChartMerge">
            <a:avLst/>
          </a:prstGeom>
          <a:solidFill>
            <a:srgbClr val="EBFFEB"/>
          </a:solidFill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6000" y="144000"/>
            <a:ext cx="387477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6.4.4  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简单输出口扩展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2"/>
          <p:cNvSpPr>
            <a:spLocks noChangeArrowheads="1"/>
          </p:cNvSpPr>
          <p:nvPr/>
        </p:nvSpPr>
        <p:spPr bwMode="auto">
          <a:xfrm>
            <a:off x="714375" y="1000125"/>
            <a:ext cx="771207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Tx/>
              <a:buNone/>
            </a:pPr>
            <a:r>
              <a:rPr lang="zh-CN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accent1"/>
              </a:buClr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采用上述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直接控制时，在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口控制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引脚时需要一个脉冲信号。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Clr>
                <a:schemeClr val="accent1"/>
              </a:buClr>
              <a:buFontTx/>
              <a:buNone/>
            </a:pPr>
            <a:r>
              <a:rPr lang="zh-CN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控制脚为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P2.7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，而由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口作为内部输入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，则通常需要</a:t>
            </a:r>
            <a:r>
              <a:rPr lang="zh-CN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如下指令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4755" name="矩形 4"/>
          <p:cNvSpPr>
            <a:spLocks noChangeArrowheads="1"/>
          </p:cNvSpPr>
          <p:nvPr/>
        </p:nvSpPr>
        <p:spPr bwMode="auto">
          <a:xfrm>
            <a:off x="2428860" y="3764272"/>
            <a:ext cx="3924300" cy="252224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lIns="180000" tIns="180000" rIns="180000" bIns="180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en-US" altLang="zh-CN" sz="24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MOV  P1,  A</a:t>
            </a:r>
            <a:endParaRPr lang="zh-CN" altLang="zh-CN" sz="2400" b="1" spc="50" dirty="0">
              <a:ln w="11430"/>
              <a:solidFill>
                <a:srgbClr val="00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en-US" altLang="zh-CN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SETB  P2.7</a:t>
            </a:r>
            <a:endParaRPr lang="zh-CN" altLang="zh-CN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en-US" altLang="zh-CN" sz="24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NOP</a:t>
            </a:r>
            <a:endParaRPr lang="zh-CN" altLang="zh-CN" sz="2400" b="1" spc="50" dirty="0">
              <a:ln w="11430"/>
              <a:solidFill>
                <a:srgbClr val="00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en-US" altLang="zh-CN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CLR  P2.7</a:t>
            </a:r>
            <a:endParaRPr lang="zh-CN" altLang="zh-CN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000" y="144000"/>
            <a:ext cx="387477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6.4.4  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简单输出口扩展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88938" y="759377"/>
            <a:ext cx="4183062" cy="5256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）总线控制的办法</a:t>
            </a:r>
          </a:p>
        </p:txBody>
      </p:sp>
      <p:sp>
        <p:nvSpPr>
          <p:cNvPr id="75779" name="矩形 4"/>
          <p:cNvSpPr>
            <a:spLocks noChangeArrowheads="1"/>
          </p:cNvSpPr>
          <p:nvPr/>
        </p:nvSpPr>
        <p:spPr bwMode="auto">
          <a:xfrm>
            <a:off x="928662" y="5072074"/>
            <a:ext cx="3643338" cy="1126462"/>
          </a:xfrm>
          <a:prstGeom prst="rect">
            <a:avLst/>
          </a:prstGeom>
          <a:solidFill>
            <a:srgbClr val="EBFFEB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MOV    DPTR,   #</a:t>
            </a:r>
            <a:r>
              <a:rPr lang="en-US" altLang="zh-CN" sz="2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7FFF</a:t>
            </a:r>
            <a:r>
              <a:rPr lang="en-US" altLang="zh-CN" sz="24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</a:t>
            </a:r>
            <a:endParaRPr lang="zh-CN" altLang="zh-CN" sz="2400" b="1" spc="50" dirty="0">
              <a:ln w="11430"/>
              <a:solidFill>
                <a:srgbClr val="00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MOVX   @DPTR ,   A</a:t>
            </a:r>
            <a:endParaRPr lang="zh-CN" altLang="zh-CN" sz="2400" b="1" spc="50" dirty="0">
              <a:ln w="11430"/>
              <a:solidFill>
                <a:srgbClr val="00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8662" y="1428736"/>
            <a:ext cx="3021486" cy="3449763"/>
          </a:xfrm>
          <a:prstGeom prst="rect">
            <a:avLst/>
          </a:prstGeom>
          <a:solidFill>
            <a:srgbClr val="FFFFC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三态输出使能端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/OE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直接接地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由微控制器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高位引脚与写控制引脚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/WR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联合实现控制。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例如：控制脚为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P2.7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，则通常需要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如下指令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Rectangle 103"/>
          <p:cNvSpPr>
            <a:spLocks noChangeArrowheads="1"/>
          </p:cNvSpPr>
          <p:nvPr/>
        </p:nvSpPr>
        <p:spPr bwMode="auto">
          <a:xfrm>
            <a:off x="6070628" y="1576349"/>
            <a:ext cx="1620000" cy="360000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0099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zh-CN" altLang="zh-CN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" name="Text Box 106"/>
          <p:cNvSpPr txBox="1">
            <a:spLocks noChangeArrowheads="1"/>
          </p:cNvSpPr>
          <p:nvPr/>
        </p:nvSpPr>
        <p:spPr bwMode="auto">
          <a:xfrm>
            <a:off x="6129367" y="2013730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11" name="Text Box 107"/>
          <p:cNvSpPr txBox="1">
            <a:spLocks noChangeArrowheads="1"/>
          </p:cNvSpPr>
          <p:nvPr/>
        </p:nvSpPr>
        <p:spPr bwMode="auto">
          <a:xfrm>
            <a:off x="6062663" y="1143000"/>
            <a:ext cx="1368425" cy="36988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74LS573</a:t>
            </a:r>
          </a:p>
        </p:txBody>
      </p:sp>
      <p:sp>
        <p:nvSpPr>
          <p:cNvPr id="75786" name="Line 134"/>
          <p:cNvSpPr>
            <a:spLocks noChangeShapeType="1"/>
          </p:cNvSpPr>
          <p:nvPr/>
        </p:nvSpPr>
        <p:spPr bwMode="auto">
          <a:xfrm flipH="1">
            <a:off x="5794375" y="4478338"/>
            <a:ext cx="252413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3" name="Text Box 135"/>
          <p:cNvSpPr txBox="1">
            <a:spLocks noChangeArrowheads="1"/>
          </p:cNvSpPr>
          <p:nvPr/>
        </p:nvSpPr>
        <p:spPr bwMode="auto">
          <a:xfrm>
            <a:off x="6108700" y="4348163"/>
            <a:ext cx="358775" cy="27463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LE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143504" y="2004977"/>
            <a:ext cx="864000" cy="288000"/>
          </a:xfrm>
          <a:prstGeom prst="rightArrow">
            <a:avLst/>
          </a:prstGeom>
          <a:solidFill>
            <a:srgbClr val="FFCC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791" name="矩形 14"/>
          <p:cNvSpPr>
            <a:spLocks noChangeArrowheads="1"/>
          </p:cNvSpPr>
          <p:nvPr/>
        </p:nvSpPr>
        <p:spPr bwMode="auto">
          <a:xfrm>
            <a:off x="4421188" y="2000250"/>
            <a:ext cx="709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06"/>
          <p:cNvSpPr txBox="1">
            <a:spLocks noChangeArrowheads="1"/>
          </p:cNvSpPr>
          <p:nvPr/>
        </p:nvSpPr>
        <p:spPr bwMode="auto">
          <a:xfrm>
            <a:off x="5072066" y="1727978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17" name="Text Box 106"/>
          <p:cNvSpPr txBox="1">
            <a:spLocks noChangeArrowheads="1"/>
          </p:cNvSpPr>
          <p:nvPr/>
        </p:nvSpPr>
        <p:spPr bwMode="auto">
          <a:xfrm>
            <a:off x="6713571" y="2585234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18" name="右箭头 17"/>
          <p:cNvSpPr/>
          <p:nvPr/>
        </p:nvSpPr>
        <p:spPr>
          <a:xfrm>
            <a:off x="7708528" y="2574233"/>
            <a:ext cx="864000" cy="288000"/>
          </a:xfrm>
          <a:prstGeom prst="rightArrow">
            <a:avLst/>
          </a:prstGeom>
          <a:solidFill>
            <a:srgbClr val="97E4FF"/>
          </a:solidFill>
          <a:ln w="12700">
            <a:solidFill>
              <a:srgbClr val="000099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797" name="矩形 18"/>
          <p:cNvSpPr>
            <a:spLocks noChangeArrowheads="1"/>
          </p:cNvSpPr>
          <p:nvPr/>
        </p:nvSpPr>
        <p:spPr bwMode="auto">
          <a:xfrm>
            <a:off x="7932738" y="2881313"/>
            <a:ext cx="1211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外部数据线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7869279" y="2299482"/>
            <a:ext cx="989001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Q0~Q7</a:t>
            </a:r>
          </a:p>
        </p:txBody>
      </p:sp>
      <p:sp>
        <p:nvSpPr>
          <p:cNvPr id="21" name="Text Box 135"/>
          <p:cNvSpPr txBox="1">
            <a:spLocks noChangeArrowheads="1"/>
          </p:cNvSpPr>
          <p:nvPr/>
        </p:nvSpPr>
        <p:spPr bwMode="auto">
          <a:xfrm>
            <a:off x="6072188" y="2928938"/>
            <a:ext cx="571500" cy="2762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/OE</a:t>
            </a:r>
          </a:p>
        </p:txBody>
      </p:sp>
      <p:sp>
        <p:nvSpPr>
          <p:cNvPr id="75800" name="Line 134"/>
          <p:cNvSpPr>
            <a:spLocks noChangeShapeType="1"/>
          </p:cNvSpPr>
          <p:nvPr/>
        </p:nvSpPr>
        <p:spPr bwMode="auto">
          <a:xfrm flipH="1">
            <a:off x="5499100" y="3059113"/>
            <a:ext cx="53975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5801" name="Line 134"/>
          <p:cNvSpPr>
            <a:spLocks noChangeShapeType="1"/>
          </p:cNvSpPr>
          <p:nvPr/>
        </p:nvSpPr>
        <p:spPr bwMode="auto">
          <a:xfrm flipH="1">
            <a:off x="5508625" y="3054350"/>
            <a:ext cx="0" cy="500063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>
            <a:off x="5441950" y="3559175"/>
            <a:ext cx="142875" cy="142875"/>
          </a:xfrm>
          <a:prstGeom prst="flowChartMerge">
            <a:avLst/>
          </a:prstGeom>
          <a:solidFill>
            <a:srgbClr val="EBFFEB"/>
          </a:solidFill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10125" y="4346575"/>
            <a:ext cx="431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810125" y="4610100"/>
            <a:ext cx="431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 rot="10800000">
            <a:off x="5165725" y="4210050"/>
            <a:ext cx="549275" cy="523875"/>
          </a:xfrm>
          <a:prstGeom prst="moon">
            <a:avLst>
              <a:gd name="adj" fmla="val 84023"/>
            </a:avLst>
          </a:prstGeom>
          <a:solidFill>
            <a:srgbClr val="EBFFEB"/>
          </a:solidFill>
          <a:ln w="12700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4043363" y="3992563"/>
            <a:ext cx="957262" cy="454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P2.7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4143375" y="4324350"/>
            <a:ext cx="73977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/WR</a:t>
            </a:r>
          </a:p>
        </p:txBody>
      </p:sp>
      <p:sp>
        <p:nvSpPr>
          <p:cNvPr id="31" name="流程图: 联系 30"/>
          <p:cNvSpPr/>
          <p:nvPr/>
        </p:nvSpPr>
        <p:spPr>
          <a:xfrm>
            <a:off x="5707063" y="4416425"/>
            <a:ext cx="107950" cy="107950"/>
          </a:xfrm>
          <a:prstGeom prst="flowChartConnector">
            <a:avLst/>
          </a:prstGeom>
          <a:solidFill>
            <a:schemeClr val="bg1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16000" y="144000"/>
            <a:ext cx="3874779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6.4.3  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简单输出口扩展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395" name="Rectangle 3"/>
          <p:cNvSpPr>
            <a:spLocks noChangeArrowheads="1"/>
          </p:cNvSpPr>
          <p:nvPr/>
        </p:nvSpPr>
        <p:spPr bwMode="auto">
          <a:xfrm>
            <a:off x="827088" y="1368425"/>
            <a:ext cx="7388225" cy="28003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indent="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66700" indent="-266700" eaLnBrk="1" hangingPunct="1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单片机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P0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扩展；</a:t>
            </a:r>
          </a:p>
          <a:p>
            <a:pPr marL="266700" indent="-266700" eaLnBrk="1" hangingPunct="1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使得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点阵不断从右向左移动显示“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9”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66700" indent="-266700" eaLnBrk="1" hangingPunct="1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数据来自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P0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的扩展口，由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P2.6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P2.7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SN74HC573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芯片的使能</a:t>
            </a:r>
            <a:r>
              <a:rPr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363396" name="Rectangle 4"/>
          <p:cNvSpPr>
            <a:spLocks noChangeArrowheads="1"/>
          </p:cNvSpPr>
          <p:nvPr/>
        </p:nvSpPr>
        <p:spPr bwMode="auto">
          <a:xfrm>
            <a:off x="250825" y="860425"/>
            <a:ext cx="88582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4" name="矩形 3"/>
          <p:cNvSpPr/>
          <p:nvPr/>
        </p:nvSpPr>
        <p:spPr>
          <a:xfrm>
            <a:off x="216000" y="144000"/>
            <a:ext cx="2932213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6.4.5  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简单实例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000" y="144000"/>
            <a:ext cx="3871573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6.1.1 </a:t>
            </a:r>
            <a:r>
              <a:rPr lang="zh-CN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为何要进行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扩展</a:t>
            </a:r>
            <a:endParaRPr lang="zh-CN" altLang="en-US" sz="2400" b="1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720725" y="1079500"/>
            <a:ext cx="46370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zh-CN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微控制器本身接口功能有限</a:t>
            </a:r>
            <a:endParaRPr lang="zh-CN" altLang="en-US" sz="2000" b="1" spc="50" dirty="0">
              <a:ln w="11430"/>
              <a:solidFill>
                <a:srgbClr val="0000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720725" y="1743006"/>
            <a:ext cx="8137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2) </a:t>
            </a:r>
            <a:r>
              <a:rPr lang="zh-CN" altLang="zh-CN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微控制器控制应用中的复杂接口</a:t>
            </a:r>
            <a:r>
              <a:rPr lang="zh-CN" altLang="en-US" sz="2000" b="1" spc="50" dirty="0">
                <a:ln w="11430"/>
                <a:solidFill>
                  <a:srgbClr val="0000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，并体现在以下几个方面：</a:t>
            </a:r>
          </a:p>
        </p:txBody>
      </p:sp>
      <p:sp>
        <p:nvSpPr>
          <p:cNvPr id="6" name="矩形 5"/>
          <p:cNvSpPr/>
          <p:nvPr/>
        </p:nvSpPr>
        <p:spPr>
          <a:xfrm>
            <a:off x="1008063" y="2700338"/>
            <a:ext cx="2355850" cy="34925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000"/>
              </a:lnSpc>
              <a:spcAft>
                <a:spcPts val="0"/>
              </a:spcAft>
              <a:defRPr/>
            </a:pPr>
            <a:r>
              <a:rPr lang="zh-CN" altLang="en-US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速度差异大</a:t>
            </a:r>
          </a:p>
        </p:txBody>
      </p:sp>
      <p:sp>
        <p:nvSpPr>
          <p:cNvPr id="7" name="矩形 6"/>
          <p:cNvSpPr/>
          <p:nvPr/>
        </p:nvSpPr>
        <p:spPr>
          <a:xfrm>
            <a:off x="1008063" y="3419475"/>
            <a:ext cx="2638425" cy="34925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000"/>
              </a:lnSpc>
              <a:spcAft>
                <a:spcPts val="0"/>
              </a:spcAft>
              <a:defRPr/>
            </a:pPr>
            <a:r>
              <a:rPr lang="zh-CN" altLang="en-US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设备种类繁多</a:t>
            </a:r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1008063" y="4140200"/>
            <a:ext cx="3770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000" b="1" spc="5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000" b="1" spc="5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000" b="1" spc="5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zh-CN" sz="2000" b="1" spc="5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数据信号形式多种多样</a:t>
            </a:r>
            <a:endParaRPr lang="zh-CN" altLang="en-US" sz="2000" b="1" spc="50">
              <a:ln w="11430"/>
              <a:solidFill>
                <a:srgbClr val="0000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20713"/>
            <a:ext cx="8053388" cy="581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16000" y="144000"/>
            <a:ext cx="2932213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6.4.5  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简单实例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733" name="Rectangle 5"/>
          <p:cNvSpPr>
            <a:spLocks noChangeArrowheads="1"/>
          </p:cNvSpPr>
          <p:nvPr/>
        </p:nvSpPr>
        <p:spPr bwMode="auto">
          <a:xfrm>
            <a:off x="642938" y="1857375"/>
            <a:ext cx="8286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复习本章节内容，</a:t>
            </a:r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参考书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单片机基础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版）李广第等 第七章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/7.1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79875" name="Rectangle 7"/>
          <p:cNvSpPr>
            <a:spLocks noChangeArrowheads="1"/>
          </p:cNvSpPr>
          <p:nvPr/>
        </p:nvSpPr>
        <p:spPr bwMode="auto">
          <a:xfrm>
            <a:off x="642910" y="3214686"/>
            <a:ext cx="1428760" cy="572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79876" name="Rectangle 8"/>
          <p:cNvSpPr>
            <a:spLocks noChangeArrowheads="1"/>
          </p:cNvSpPr>
          <p:nvPr/>
        </p:nvSpPr>
        <p:spPr bwMode="auto">
          <a:xfrm>
            <a:off x="1073150" y="4000500"/>
            <a:ext cx="77136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为何要进行</a:t>
            </a:r>
            <a:r>
              <a:rPr lang="en-US" altLang="zh-CN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扩展？</a:t>
            </a:r>
          </a:p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在单片机中控制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操作有几种方法？试说明各种方法的特点。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2910" y="1214422"/>
            <a:ext cx="1428760" cy="525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77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0232" y="3071810"/>
            <a:ext cx="5143536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THANK   YOU</a:t>
            </a:r>
            <a:endParaRPr lang="zh-CN" alt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56" y="1785926"/>
            <a:ext cx="5300686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  <a:cs typeface="+mj-cs"/>
              </a:rPr>
              <a:t>THE   END</a:t>
            </a:r>
            <a:endParaRPr lang="zh-CN" altLang="en-US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788" name="Rectangle 12"/>
          <p:cNvSpPr>
            <a:spLocks noChangeArrowheads="1"/>
          </p:cNvSpPr>
          <p:nvPr/>
        </p:nvSpPr>
        <p:spPr bwMode="auto">
          <a:xfrm>
            <a:off x="647700" y="2620963"/>
            <a:ext cx="2197100" cy="4534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）速度协调</a:t>
            </a:r>
          </a:p>
        </p:txBody>
      </p:sp>
      <p:sp>
        <p:nvSpPr>
          <p:cNvPr id="18435" name="Rectangle 14"/>
          <p:cNvSpPr>
            <a:spLocks noChangeArrowheads="1"/>
          </p:cNvSpPr>
          <p:nvPr/>
        </p:nvSpPr>
        <p:spPr bwMode="auto">
          <a:xfrm>
            <a:off x="936625" y="3089275"/>
            <a:ext cx="75596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单片机的速度很高，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外设的速度低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，并且不同的外设速度差异甚大。</a:t>
            </a:r>
          </a:p>
        </p:txBody>
      </p:sp>
      <p:sp>
        <p:nvSpPr>
          <p:cNvPr id="2379792" name="Rectangle 16"/>
          <p:cNvSpPr>
            <a:spLocks noChangeArrowheads="1"/>
          </p:cNvSpPr>
          <p:nvPr/>
        </p:nvSpPr>
        <p:spPr bwMode="auto">
          <a:xfrm>
            <a:off x="647700" y="3817938"/>
            <a:ext cx="2555875" cy="4534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）数据输出锁存</a:t>
            </a:r>
          </a:p>
        </p:txBody>
      </p:sp>
      <p:sp>
        <p:nvSpPr>
          <p:cNvPr id="18437" name="Rectangle 17"/>
          <p:cNvSpPr>
            <a:spLocks noChangeArrowheads="1"/>
          </p:cNvSpPr>
          <p:nvPr/>
        </p:nvSpPr>
        <p:spPr bwMode="auto">
          <a:xfrm>
            <a:off x="936625" y="4394200"/>
            <a:ext cx="75596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单片机的速度很高，数据在总线上时间很短，以至于外设来不及接收，信号就要消失，为此输出数据需要将数据先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锁存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起来</a:t>
            </a:r>
          </a:p>
        </p:txBody>
      </p:sp>
      <p:sp>
        <p:nvSpPr>
          <p:cNvPr id="2379794" name="Rectangle 18"/>
          <p:cNvSpPr>
            <a:spLocks noChangeArrowheads="1"/>
          </p:cNvSpPr>
          <p:nvPr/>
        </p:nvSpPr>
        <p:spPr bwMode="auto">
          <a:xfrm>
            <a:off x="647700" y="928688"/>
            <a:ext cx="2989263" cy="4534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）增加</a:t>
            </a: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引脚数量</a:t>
            </a:r>
          </a:p>
        </p:txBody>
      </p:sp>
      <p:sp>
        <p:nvSpPr>
          <p:cNvPr id="18439" name="Rectangle 19"/>
          <p:cNvSpPr>
            <a:spLocks noChangeArrowheads="1"/>
          </p:cNvSpPr>
          <p:nvPr/>
        </p:nvSpPr>
        <p:spPr bwMode="auto">
          <a:xfrm>
            <a:off x="936625" y="1504950"/>
            <a:ext cx="75596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MCS-51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单片机的只有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kumimoji="1"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，并要用于扩展的数据和地址和第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功能，引脚不够。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16000" y="144000"/>
            <a:ext cx="4597734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6.1.2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接口电路的功能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832" name="Rectangle 8"/>
          <p:cNvSpPr>
            <a:spLocks noChangeArrowheads="1"/>
          </p:cNvSpPr>
          <p:nvPr/>
        </p:nvSpPr>
        <p:spPr bwMode="auto">
          <a:xfrm>
            <a:off x="431800" y="755650"/>
            <a:ext cx="2989263" cy="4534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）数据总线隔离</a:t>
            </a:r>
          </a:p>
        </p:txBody>
      </p:sp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792163" y="1223963"/>
            <a:ext cx="78486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数据总线上连接多个数据源（输入设备）和多个负载（输出设备）。但</a:t>
            </a:r>
            <a:r>
              <a:rPr kumimoji="1"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同一时刻只能有一个源或负载与单片机之间进行数据传送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，而其它不参与的设备在电性能上与总线隔开，这就是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总线隔离功能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827090" y="2484000"/>
            <a:ext cx="7745438" cy="892552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1" lang="en-US" altLang="zh-CN" sz="20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1" lang="zh-CN" altLang="en-US" sz="20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为了实现总线隔离，接口电路需要提供三态缓冲电路，所谓的三态：</a:t>
            </a:r>
            <a:r>
              <a:rPr kumimoji="1"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低电平</a:t>
            </a:r>
            <a:r>
              <a:rPr kumimoji="1" lang="zh-CN" altLang="en-US" sz="20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高电平</a:t>
            </a:r>
            <a:r>
              <a:rPr kumimoji="1" lang="zh-CN" altLang="en-US" sz="20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高阻状态</a:t>
            </a:r>
            <a:r>
              <a:rPr kumimoji="1" lang="zh-CN" altLang="en-US" sz="20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4350" y="5334000"/>
            <a:ext cx="2989263" cy="4534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）增强驱动能力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830263" y="3933825"/>
            <a:ext cx="795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外部设备种类繁多，不同设备之间的性能差异很大，信号形式也多种多样。有电压、电流、数字和模拟的，而单片机只有数字信号，如果外部设备需要的不是数字信号，就需要模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数转换或数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模转换电路。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11175" y="3500438"/>
            <a:ext cx="2989263" cy="4534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）数据转换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928688" y="5786438"/>
            <a:ext cx="73580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通过接口电路可以为输出数据提供足够的驱动能力</a:t>
            </a:r>
          </a:p>
        </p:txBody>
      </p:sp>
      <p:sp>
        <p:nvSpPr>
          <p:cNvPr id="14" name="矩形 13"/>
          <p:cNvSpPr/>
          <p:nvPr/>
        </p:nvSpPr>
        <p:spPr>
          <a:xfrm>
            <a:off x="216000" y="144000"/>
            <a:ext cx="4597734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6.1.2 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接口电路的功能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76000" y="1440000"/>
            <a:ext cx="2335896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6000" y="2160000"/>
            <a:ext cx="2457724" cy="57246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扩展相关技术</a:t>
            </a:r>
            <a:endParaRPr lang="zh-CN" altLang="en-US" sz="2400" b="1" kern="1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6000" y="2880000"/>
            <a:ext cx="2348720" cy="5256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控制方式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6000" y="3600000"/>
            <a:ext cx="2348720" cy="5256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 I/O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简单扩展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93700" y="115888"/>
            <a:ext cx="2035175" cy="4683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</p:spTree>
    <p:custDataLst>
      <p:tags r:id="rId1"/>
    </p:custDataLst>
  </p:cSld>
  <p:clrMapOvr>
    <a:masterClrMapping/>
  </p:clrMapOvr>
  <p:transition spd="slow" advTm="9008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8"/>
          <p:cNvSpPr>
            <a:spLocks noChangeArrowheads="1"/>
          </p:cNvSpPr>
          <p:nvPr/>
        </p:nvSpPr>
        <p:spPr bwMode="auto">
          <a:xfrm>
            <a:off x="571500" y="1263650"/>
            <a:ext cx="8072438" cy="3786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是指</a:t>
            </a:r>
            <a:r>
              <a:rPr kumimoji="1" lang="zh-CN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计算机与设备之间在数据传送方面的联系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电路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负责两种之间的联系。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接口电路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通常包括：</a:t>
            </a:r>
            <a:endParaRPr kumimoji="1"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数据寄存器：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保存输入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kumimoji="1" lang="en-US" altLang="zh-CN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状态寄存器：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保存外界的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状态信息</a:t>
            </a:r>
            <a:endParaRPr kumimoji="1" lang="en-US" altLang="zh-CN" sz="24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命令寄存器：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保存来自微控制器的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控制命令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216000" y="144000"/>
            <a:ext cx="2629246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接口与端口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矩形 3"/>
          <p:cNvSpPr>
            <a:spLocks noChangeArrowheads="1"/>
          </p:cNvSpPr>
          <p:nvPr/>
        </p:nvSpPr>
        <p:spPr bwMode="auto">
          <a:xfrm>
            <a:off x="928688" y="1285875"/>
            <a:ext cx="7791450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       把接口电路中这些可编址、并能进行读或写操作的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寄存器称之为端口（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Port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，或简称口</a:t>
            </a:r>
          </a:p>
        </p:txBody>
      </p:sp>
      <p:sp>
        <p:nvSpPr>
          <p:cNvPr id="16390" name="矩形 10"/>
          <p:cNvSpPr>
            <a:spLocks noChangeArrowheads="1"/>
          </p:cNvSpPr>
          <p:nvPr/>
        </p:nvSpPr>
        <p:spPr bwMode="auto">
          <a:xfrm>
            <a:off x="1000125" y="2811463"/>
            <a:ext cx="7858125" cy="168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一个接口电路中可能包括有多个口，例如</a:t>
            </a:r>
            <a:r>
              <a:rPr kumimoji="1" lang="zh-CN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数据口</a:t>
            </a:r>
            <a:r>
              <a:rPr kumimoji="1" lang="zh-CN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状态口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zh-CN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命令口等</a:t>
            </a:r>
            <a:r>
              <a:rPr kumimoji="1" lang="zh-CN" altLang="zh-CN" sz="2400" b="1" dirty="0">
                <a:latin typeface="微软雅黑" pitchFamily="34" charset="-122"/>
                <a:ea typeface="微软雅黑" pitchFamily="34" charset="-122"/>
              </a:rPr>
              <a:t>，因此一个接口电路就对应（或包含）着多个口地址。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但不是每个接口电路都具备上述功能。</a:t>
            </a:r>
          </a:p>
        </p:txBody>
      </p:sp>
      <p:sp>
        <p:nvSpPr>
          <p:cNvPr id="7" name="矩形 6"/>
          <p:cNvSpPr/>
          <p:nvPr/>
        </p:nvSpPr>
        <p:spPr>
          <a:xfrm>
            <a:off x="216000" y="144000"/>
            <a:ext cx="2629246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接口与端口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7C2E2C"/>
            </a:gs>
            <a:gs pos="82000">
              <a:srgbClr val="FF0300"/>
            </a:gs>
            <a:gs pos="65000">
              <a:srgbClr val="C00000"/>
            </a:gs>
          </a:gsLst>
          <a:lin ang="4800000" scaled="0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2884</Words>
  <Application>Microsoft Office PowerPoint</Application>
  <PresentationFormat>全屏显示(4:3)</PresentationFormat>
  <Paragraphs>448</Paragraphs>
  <Slides>42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黑体</vt:lpstr>
      <vt:lpstr>华文彩云</vt:lpstr>
      <vt:lpstr>微软雅黑</vt:lpstr>
      <vt:lpstr>Arial</vt:lpstr>
      <vt:lpstr>Arial Black</vt:lpstr>
      <vt:lpstr>Calibri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学年本科教学和思政工作情况汇报</dc:title>
  <dc:creator>Administrator</dc:creator>
  <cp:lastModifiedBy>炳涛 刘</cp:lastModifiedBy>
  <cp:revision>519</cp:revision>
  <dcterms:created xsi:type="dcterms:W3CDTF">2014-09-11T03:41:11Z</dcterms:created>
  <dcterms:modified xsi:type="dcterms:W3CDTF">2024-09-06T08:38:33Z</dcterms:modified>
</cp:coreProperties>
</file>