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622" r:id="rId2"/>
    <p:sldId id="1000" r:id="rId3"/>
    <p:sldId id="700" r:id="rId4"/>
    <p:sldId id="1064" r:id="rId5"/>
    <p:sldId id="1065" r:id="rId6"/>
    <p:sldId id="1066" r:id="rId7"/>
    <p:sldId id="1067" r:id="rId8"/>
    <p:sldId id="1060" r:id="rId9"/>
    <p:sldId id="1061" r:id="rId10"/>
    <p:sldId id="1062" r:id="rId11"/>
    <p:sldId id="1384" r:id="rId12"/>
    <p:sldId id="1385" r:id="rId13"/>
    <p:sldId id="1380" r:id="rId14"/>
    <p:sldId id="1377" r:id="rId15"/>
    <p:sldId id="1381" r:id="rId16"/>
    <p:sldId id="1005" r:id="rId17"/>
    <p:sldId id="1007" r:id="rId18"/>
    <p:sldId id="958" r:id="rId19"/>
    <p:sldId id="988" r:id="rId20"/>
    <p:sldId id="989" r:id="rId21"/>
    <p:sldId id="1378" r:id="rId22"/>
    <p:sldId id="966" r:id="rId23"/>
    <p:sldId id="967" r:id="rId24"/>
    <p:sldId id="990" r:id="rId25"/>
    <p:sldId id="991" r:id="rId26"/>
    <p:sldId id="1068" r:id="rId27"/>
    <p:sldId id="993" r:id="rId28"/>
    <p:sldId id="1053" r:id="rId29"/>
    <p:sldId id="994" r:id="rId30"/>
    <p:sldId id="1054" r:id="rId31"/>
    <p:sldId id="995" r:id="rId32"/>
    <p:sldId id="997" r:id="rId33"/>
    <p:sldId id="998" r:id="rId34"/>
    <p:sldId id="999" r:id="rId35"/>
    <p:sldId id="1052" r:id="rId36"/>
    <p:sldId id="1056" r:id="rId37"/>
    <p:sldId id="1055" r:id="rId38"/>
    <p:sldId id="1063" r:id="rId39"/>
    <p:sldId id="637" r:id="rId40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  <a:srgbClr val="DDFFFF"/>
    <a:srgbClr val="0000CC"/>
    <a:srgbClr val="CCFFCC"/>
    <a:srgbClr val="33CCFF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47" autoAdjust="0"/>
  </p:normalViewPr>
  <p:slideViewPr>
    <p:cSldViewPr>
      <p:cViewPr varScale="1">
        <p:scale>
          <a:sx n="105" d="100"/>
          <a:sy n="105" d="100"/>
        </p:scale>
        <p:origin x="1052" y="68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27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15888" y="227013"/>
            <a:ext cx="3733800" cy="49847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400">
                <a:latin typeface="方正启体简体" panose="03000509000000000000" pitchFamily="65" charset="-122"/>
                <a:ea typeface="方正启体简体" panose="03000509000000000000" pitchFamily="65" charset="-122"/>
              </a:defRPr>
            </a:lvl1pPr>
          </a:lstStyle>
          <a:p>
            <a:pPr>
              <a:defRPr/>
            </a:pPr>
            <a:r>
              <a:rPr lang="en-US" altLang="zh-CN"/>
              <a:t>2017</a:t>
            </a:r>
            <a:r>
              <a:rPr lang="zh-CN" altLang="en-US"/>
              <a:t>级</a:t>
            </a:r>
            <a:r>
              <a:rPr lang="en-US" altLang="zh-CN"/>
              <a:t>《</a:t>
            </a:r>
            <a:r>
              <a:rPr lang="zh-CN" altLang="en-US"/>
              <a:t>微机原理与接口技术</a:t>
            </a:r>
            <a:r>
              <a:rPr lang="en-US" altLang="zh-CN"/>
              <a:t>》</a:t>
            </a:r>
            <a:r>
              <a:rPr lang="zh-CN" altLang="en-US"/>
              <a:t>第八章讲义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492625" y="244475"/>
            <a:ext cx="1760538" cy="49847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200"/>
            </a:lvl1pPr>
          </a:lstStyle>
          <a:p>
            <a:pPr>
              <a:defRPr/>
            </a:pPr>
            <a:fld id="{AFF459FD-A036-4E4F-8573-6CEF3FBD888E}" type="datetime1">
              <a:rPr lang="zh-CN" altLang="en-US"/>
              <a:pPr>
                <a:defRPr/>
              </a:pPr>
              <a:t>2024/9/6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23875" y="918527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杭州电子科技大学 自动化学院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468938" y="9185275"/>
            <a:ext cx="7556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C45580B-949D-4692-86E2-80A1B685D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73773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2017</a:t>
            </a:r>
            <a:r>
              <a:rPr lang="zh-CN" altLang="en-US"/>
              <a:t>级</a:t>
            </a:r>
            <a:r>
              <a:rPr lang="en-US" altLang="zh-CN"/>
              <a:t>《</a:t>
            </a:r>
            <a:r>
              <a:rPr lang="zh-CN" altLang="en-US"/>
              <a:t>微机原理与接口技术</a:t>
            </a:r>
            <a:r>
              <a:rPr lang="en-US" altLang="zh-CN"/>
              <a:t>》</a:t>
            </a:r>
            <a:r>
              <a:rPr lang="zh-CN" altLang="en-US"/>
              <a:t>第八章讲义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56BEAE1-B2D9-416A-A539-9B3081D03E22}" type="datetime1">
              <a:rPr lang="zh-CN" altLang="en-US"/>
              <a:pPr>
                <a:defRPr/>
              </a:pPr>
              <a:t>2024/9/6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杭州电子科技大学 自动化学院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4A0BDBB-21CF-4AF3-B4A8-45F42A46E0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59424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杭州电子科技大学 自动化学院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0E6056D-7728-420B-AF93-C6AC57F6BF6D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23556" name="Rectangle 7"/>
          <p:cNvSpPr txBox="1">
            <a:spLocks noGrp="1" noChangeArrowheads="1"/>
          </p:cNvSpPr>
          <p:nvPr/>
        </p:nvSpPr>
        <p:spPr bwMode="auto">
          <a:xfrm>
            <a:off x="3816350" y="10237788"/>
            <a:ext cx="29194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A8122FA-7FC6-4B65-8FFA-B91B5CA90253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Arial" panose="020B0604020202020204" pitchFamily="34" charset="0"/>
              </a:rPr>
              <a:t>2017</a:t>
            </a:r>
            <a:r>
              <a:rPr lang="zh-CN" altLang="en-US">
                <a:latin typeface="Arial" panose="020B0604020202020204" pitchFamily="34" charset="0"/>
              </a:rPr>
              <a:t>级</a:t>
            </a:r>
            <a:r>
              <a:rPr lang="en-US" altLang="zh-CN">
                <a:latin typeface="Arial" panose="020B0604020202020204" pitchFamily="34" charset="0"/>
              </a:rPr>
              <a:t>《</a:t>
            </a:r>
            <a:r>
              <a:rPr lang="zh-CN" altLang="en-US">
                <a:latin typeface="Arial" panose="020B0604020202020204" pitchFamily="34" charset="0"/>
              </a:rPr>
              <a:t>微机原理与接口技术</a:t>
            </a:r>
            <a:r>
              <a:rPr lang="en-US" altLang="zh-CN">
                <a:latin typeface="Arial" panose="020B0604020202020204" pitchFamily="34" charset="0"/>
              </a:rPr>
              <a:t>》</a:t>
            </a:r>
            <a:r>
              <a:rPr lang="zh-CN" altLang="en-US">
                <a:latin typeface="Arial" panose="020B0604020202020204" pitchFamily="34" charset="0"/>
              </a:rPr>
              <a:t>第八章讲义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2236A5-06C6-453B-84D9-E81232FEFDC5}" type="datetime1">
              <a:rPr lang="zh-CN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2024/9/6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3559" name="Rectangle 6"/>
          <p:cNvSpPr txBox="1">
            <a:spLocks noGrp="1" noChangeArrowheads="1"/>
          </p:cNvSpPr>
          <p:nvPr/>
        </p:nvSpPr>
        <p:spPr bwMode="auto">
          <a:xfrm>
            <a:off x="0" y="10237788"/>
            <a:ext cx="2921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latin typeface="Arial" panose="020B0604020202020204" pitchFamily="34" charset="0"/>
              </a:rPr>
              <a:t>杭州电子科技大学 自动化学院</a:t>
            </a:r>
          </a:p>
        </p:txBody>
      </p:sp>
      <p:sp>
        <p:nvSpPr>
          <p:cNvPr id="23560" name="Rectangle 7"/>
          <p:cNvSpPr txBox="1">
            <a:spLocks noGrp="1" noChangeArrowheads="1"/>
          </p:cNvSpPr>
          <p:nvPr/>
        </p:nvSpPr>
        <p:spPr bwMode="auto">
          <a:xfrm>
            <a:off x="3816350" y="10237788"/>
            <a:ext cx="29194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63C9B8E-50AF-4A6B-96A6-4C54A633A968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3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74688" y="808038"/>
            <a:ext cx="5387975" cy="40417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6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53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杭州电子科技大学 自动化学院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DE0F6E5-32C3-47AD-AC89-951C643FF981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51204" name="Rectangle 7"/>
          <p:cNvSpPr txBox="1">
            <a:spLocks noGrp="1" noChangeArrowheads="1"/>
          </p:cNvSpPr>
          <p:nvPr/>
        </p:nvSpPr>
        <p:spPr bwMode="auto">
          <a:xfrm>
            <a:off x="3816350" y="10237788"/>
            <a:ext cx="29194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2552958-98BA-4C7F-9EE3-76CF13C36F43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Arial" panose="020B0604020202020204" pitchFamily="34" charset="0"/>
              </a:rPr>
              <a:t>2017</a:t>
            </a:r>
            <a:r>
              <a:rPr lang="zh-CN" altLang="en-US">
                <a:latin typeface="Arial" panose="020B0604020202020204" pitchFamily="34" charset="0"/>
              </a:rPr>
              <a:t>级</a:t>
            </a:r>
            <a:r>
              <a:rPr lang="en-US" altLang="zh-CN">
                <a:latin typeface="Arial" panose="020B0604020202020204" pitchFamily="34" charset="0"/>
              </a:rPr>
              <a:t>《</a:t>
            </a:r>
            <a:r>
              <a:rPr lang="zh-CN" altLang="en-US">
                <a:latin typeface="Arial" panose="020B0604020202020204" pitchFamily="34" charset="0"/>
              </a:rPr>
              <a:t>微机原理与接口技术</a:t>
            </a:r>
            <a:r>
              <a:rPr lang="en-US" altLang="zh-CN">
                <a:latin typeface="Arial" panose="020B0604020202020204" pitchFamily="34" charset="0"/>
              </a:rPr>
              <a:t>》</a:t>
            </a:r>
            <a:r>
              <a:rPr lang="zh-CN" altLang="en-US">
                <a:latin typeface="Arial" panose="020B0604020202020204" pitchFamily="34" charset="0"/>
              </a:rPr>
              <a:t>第八章讲义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48C3D3-941D-41E9-A046-09566B5236D7}" type="datetime1">
              <a:rPr lang="zh-CN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2024/9/6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1207" name="Rectangle 6"/>
          <p:cNvSpPr txBox="1">
            <a:spLocks noGrp="1" noChangeArrowheads="1"/>
          </p:cNvSpPr>
          <p:nvPr/>
        </p:nvSpPr>
        <p:spPr bwMode="auto">
          <a:xfrm>
            <a:off x="0" y="10237788"/>
            <a:ext cx="2921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latin typeface="Arial" panose="020B0604020202020204" pitchFamily="34" charset="0"/>
              </a:rPr>
              <a:t>杭州电子科技大学 自动化学院</a:t>
            </a:r>
          </a:p>
        </p:txBody>
      </p:sp>
      <p:sp>
        <p:nvSpPr>
          <p:cNvPr id="51208" name="Rectangle 7"/>
          <p:cNvSpPr txBox="1">
            <a:spLocks noGrp="1" noChangeArrowheads="1"/>
          </p:cNvSpPr>
          <p:nvPr/>
        </p:nvSpPr>
        <p:spPr bwMode="auto">
          <a:xfrm>
            <a:off x="3816350" y="10237788"/>
            <a:ext cx="29194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AD94B55-BF73-42FF-A25D-2A7EBB1CEBE0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12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74688" y="808038"/>
            <a:ext cx="5387975" cy="40417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488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杭州电子科技大学 自动化学院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B254A11-1DA5-4780-B771-ACE0F82C3DB3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53252" name="Rectangle 7"/>
          <p:cNvSpPr txBox="1">
            <a:spLocks noGrp="1" noChangeArrowheads="1"/>
          </p:cNvSpPr>
          <p:nvPr/>
        </p:nvSpPr>
        <p:spPr bwMode="auto">
          <a:xfrm>
            <a:off x="3816350" y="10237788"/>
            <a:ext cx="29194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6BCE869-DC28-43D4-BAA0-4C6B4F93684A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Arial" panose="020B0604020202020204" pitchFamily="34" charset="0"/>
              </a:rPr>
              <a:t>2017</a:t>
            </a:r>
            <a:r>
              <a:rPr lang="zh-CN" altLang="en-US">
                <a:latin typeface="Arial" panose="020B0604020202020204" pitchFamily="34" charset="0"/>
              </a:rPr>
              <a:t>级</a:t>
            </a:r>
            <a:r>
              <a:rPr lang="en-US" altLang="zh-CN">
                <a:latin typeface="Arial" panose="020B0604020202020204" pitchFamily="34" charset="0"/>
              </a:rPr>
              <a:t>《</a:t>
            </a:r>
            <a:r>
              <a:rPr lang="zh-CN" altLang="en-US">
                <a:latin typeface="Arial" panose="020B0604020202020204" pitchFamily="34" charset="0"/>
              </a:rPr>
              <a:t>微机原理与接口技术</a:t>
            </a:r>
            <a:r>
              <a:rPr lang="en-US" altLang="zh-CN">
                <a:latin typeface="Arial" panose="020B0604020202020204" pitchFamily="34" charset="0"/>
              </a:rPr>
              <a:t>》</a:t>
            </a:r>
            <a:r>
              <a:rPr lang="zh-CN" altLang="en-US">
                <a:latin typeface="Arial" panose="020B0604020202020204" pitchFamily="34" charset="0"/>
              </a:rPr>
              <a:t>第八章讲义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F4698C-9962-48C4-9E66-9DA43499284E}" type="datetime1">
              <a:rPr lang="zh-CN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2024/9/6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3255" name="Rectangle 6"/>
          <p:cNvSpPr txBox="1">
            <a:spLocks noGrp="1" noChangeArrowheads="1"/>
          </p:cNvSpPr>
          <p:nvPr/>
        </p:nvSpPr>
        <p:spPr bwMode="auto">
          <a:xfrm>
            <a:off x="0" y="10237788"/>
            <a:ext cx="2921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latin typeface="Arial" panose="020B0604020202020204" pitchFamily="34" charset="0"/>
              </a:rPr>
              <a:t>杭州电子科技大学 自动化学院</a:t>
            </a:r>
          </a:p>
        </p:txBody>
      </p:sp>
      <p:sp>
        <p:nvSpPr>
          <p:cNvPr id="53256" name="Rectangle 7"/>
          <p:cNvSpPr txBox="1">
            <a:spLocks noGrp="1" noChangeArrowheads="1"/>
          </p:cNvSpPr>
          <p:nvPr/>
        </p:nvSpPr>
        <p:spPr bwMode="auto">
          <a:xfrm>
            <a:off x="3816350" y="10237788"/>
            <a:ext cx="29194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CB123E5-7EAD-456E-BB82-7A7A5537AAA4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3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74688" y="808038"/>
            <a:ext cx="5387975" cy="40417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14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5408FC9-85CC-4030-8588-2B13C034DBE6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42950" y="835025"/>
            <a:ext cx="5551488" cy="4165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杭州电子科技大学 自动化学院</a:t>
            </a:r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2017</a:t>
            </a:r>
            <a:r>
              <a:rPr lang="zh-CN" altLang="en-US"/>
              <a:t>级</a:t>
            </a:r>
            <a:r>
              <a:rPr lang="en-US" altLang="zh-CN"/>
              <a:t>《</a:t>
            </a:r>
            <a:r>
              <a:rPr lang="zh-CN" altLang="en-US"/>
              <a:t>微机原理与接口技术</a:t>
            </a:r>
            <a:r>
              <a:rPr lang="en-US" altLang="zh-CN"/>
              <a:t>》</a:t>
            </a:r>
            <a:r>
              <a:rPr lang="zh-CN" altLang="en-US"/>
              <a:t>第八章讲义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5C2A3B8B-A13A-48E6-8B50-A4731CFB0A82}" type="datetime1">
              <a:rPr lang="zh-CN" altLang="en-US"/>
              <a:pPr>
                <a:defRPr/>
              </a:pPr>
              <a:t>2024/9/6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027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3700851-EC1C-462C-82AB-5A045A50232B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42950" y="835025"/>
            <a:ext cx="5551488" cy="4165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杭州电子科技大学 自动化学院</a:t>
            </a:r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2017</a:t>
            </a:r>
            <a:r>
              <a:rPr lang="zh-CN" altLang="en-US"/>
              <a:t>级</a:t>
            </a:r>
            <a:r>
              <a:rPr lang="en-US" altLang="zh-CN"/>
              <a:t>《</a:t>
            </a:r>
            <a:r>
              <a:rPr lang="zh-CN" altLang="en-US"/>
              <a:t>微机原理与接口技术</a:t>
            </a:r>
            <a:r>
              <a:rPr lang="en-US" altLang="zh-CN"/>
              <a:t>》</a:t>
            </a:r>
            <a:r>
              <a:rPr lang="zh-CN" altLang="en-US"/>
              <a:t>第八章讲义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425EE34-4A44-4CBB-90F2-6491652C0446}" type="datetime1">
              <a:rPr lang="zh-CN" altLang="en-US"/>
              <a:pPr>
                <a:defRPr/>
              </a:pPr>
              <a:t>2024/9/6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56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300AD89-23BC-45A2-BA7A-9684F42F4D6F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42950" y="835025"/>
            <a:ext cx="5551488" cy="4165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杭州电子科技大学 自动化学院</a:t>
            </a:r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2017</a:t>
            </a:r>
            <a:r>
              <a:rPr lang="zh-CN" altLang="en-US"/>
              <a:t>级</a:t>
            </a:r>
            <a:r>
              <a:rPr lang="en-US" altLang="zh-CN"/>
              <a:t>《</a:t>
            </a:r>
            <a:r>
              <a:rPr lang="zh-CN" altLang="en-US"/>
              <a:t>微机原理与接口技术</a:t>
            </a:r>
            <a:r>
              <a:rPr lang="en-US" altLang="zh-CN"/>
              <a:t>》</a:t>
            </a:r>
            <a:r>
              <a:rPr lang="zh-CN" altLang="en-US"/>
              <a:t>第八章讲义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8921E79-F8DF-4CBB-A1AB-E41E20E19F2D}" type="datetime1">
              <a:rPr lang="zh-CN" altLang="en-US"/>
              <a:pPr>
                <a:defRPr/>
              </a:pPr>
              <a:t>2024/9/6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667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828A071-795F-495F-9B40-D6239AB2B40E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42950" y="835025"/>
            <a:ext cx="5551488" cy="4165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杭州电子科技大学 自动化学院</a:t>
            </a:r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2017</a:t>
            </a:r>
            <a:r>
              <a:rPr lang="zh-CN" altLang="en-US"/>
              <a:t>级</a:t>
            </a:r>
            <a:r>
              <a:rPr lang="en-US" altLang="zh-CN"/>
              <a:t>《</a:t>
            </a:r>
            <a:r>
              <a:rPr lang="zh-CN" altLang="en-US"/>
              <a:t>微机原理与接口技术</a:t>
            </a:r>
            <a:r>
              <a:rPr lang="en-US" altLang="zh-CN"/>
              <a:t>》</a:t>
            </a:r>
            <a:r>
              <a:rPr lang="zh-CN" altLang="en-US"/>
              <a:t>第八章讲义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96C3315-F121-4400-877B-AD852C3EA20A}" type="datetime1">
              <a:rPr lang="zh-CN" altLang="en-US"/>
              <a:pPr>
                <a:defRPr/>
              </a:pPr>
              <a:t>2024/9/6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102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8239DEC-6076-4D19-80E5-A0C81949201F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42950" y="835025"/>
            <a:ext cx="5551488" cy="4165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杭州电子科技大学 自动化学院</a:t>
            </a:r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2017</a:t>
            </a:r>
            <a:r>
              <a:rPr lang="zh-CN" altLang="en-US"/>
              <a:t>级</a:t>
            </a:r>
            <a:r>
              <a:rPr lang="en-US" altLang="zh-CN"/>
              <a:t>《</a:t>
            </a:r>
            <a:r>
              <a:rPr lang="zh-CN" altLang="en-US"/>
              <a:t>微机原理与接口技术</a:t>
            </a:r>
            <a:r>
              <a:rPr lang="en-US" altLang="zh-CN"/>
              <a:t>》</a:t>
            </a:r>
            <a:r>
              <a:rPr lang="zh-CN" altLang="en-US"/>
              <a:t>第八章讲义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845B2FB-D2D3-44AB-A5AF-481AF5B8B5F6}" type="datetime1">
              <a:rPr lang="zh-CN" altLang="en-US"/>
              <a:pPr>
                <a:defRPr/>
              </a:pPr>
              <a:t>2024/9/6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205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3E39C6A-F50B-40DC-8242-9CCED6DF1E35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42950" y="835025"/>
            <a:ext cx="5551488" cy="4165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杭州电子科技大学 自动化学院</a:t>
            </a:r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2017</a:t>
            </a:r>
            <a:r>
              <a:rPr lang="zh-CN" altLang="en-US"/>
              <a:t>级</a:t>
            </a:r>
            <a:r>
              <a:rPr lang="en-US" altLang="zh-CN"/>
              <a:t>《</a:t>
            </a:r>
            <a:r>
              <a:rPr lang="zh-CN" altLang="en-US"/>
              <a:t>微机原理与接口技术</a:t>
            </a:r>
            <a:r>
              <a:rPr lang="en-US" altLang="zh-CN"/>
              <a:t>》</a:t>
            </a:r>
            <a:r>
              <a:rPr lang="zh-CN" altLang="en-US"/>
              <a:t>第八章讲义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E6AB2C5-51B7-4D3D-9994-524B7048A179}" type="datetime1">
              <a:rPr lang="zh-CN" altLang="en-US"/>
              <a:pPr>
                <a:defRPr/>
              </a:pPr>
              <a:t>2024/9/6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727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789B031-647A-45DF-86F4-8F8153EBD3ED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42950" y="835025"/>
            <a:ext cx="5551488" cy="4165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杭州电子科技大学 自动化学院</a:t>
            </a:r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2017</a:t>
            </a:r>
            <a:r>
              <a:rPr lang="zh-CN" altLang="en-US"/>
              <a:t>级</a:t>
            </a:r>
            <a:r>
              <a:rPr lang="en-US" altLang="zh-CN"/>
              <a:t>《</a:t>
            </a:r>
            <a:r>
              <a:rPr lang="zh-CN" altLang="en-US"/>
              <a:t>微机原理与接口技术</a:t>
            </a:r>
            <a:r>
              <a:rPr lang="en-US" altLang="zh-CN"/>
              <a:t>》</a:t>
            </a:r>
            <a:r>
              <a:rPr lang="zh-CN" altLang="en-US"/>
              <a:t>第八章讲义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63BE803-48A9-437F-8BEA-FAA57DE37F87}" type="datetime1">
              <a:rPr lang="zh-CN" altLang="en-US"/>
              <a:pPr>
                <a:defRPr/>
              </a:pPr>
              <a:t>2024/9/6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480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5BD47AE-E10B-4012-86E7-00954808DAC7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42950" y="835025"/>
            <a:ext cx="5551488" cy="4165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杭州电子科技大学 自动化学院</a:t>
            </a:r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2017</a:t>
            </a:r>
            <a:r>
              <a:rPr lang="zh-CN" altLang="en-US"/>
              <a:t>级</a:t>
            </a:r>
            <a:r>
              <a:rPr lang="en-US" altLang="zh-CN"/>
              <a:t>《</a:t>
            </a:r>
            <a:r>
              <a:rPr lang="zh-CN" altLang="en-US"/>
              <a:t>微机原理与接口技术</a:t>
            </a:r>
            <a:r>
              <a:rPr lang="en-US" altLang="zh-CN"/>
              <a:t>》</a:t>
            </a:r>
            <a:r>
              <a:rPr lang="zh-CN" altLang="en-US"/>
              <a:t>第八章讲义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A4E0537-8592-4F21-A5E6-724EB2DCFB3D}" type="datetime1">
              <a:rPr lang="zh-CN" altLang="en-US"/>
              <a:pPr>
                <a:defRPr/>
              </a:pPr>
              <a:t>2024/9/6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027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3AF6DD9-D4F0-4705-90EC-8A277AABA570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42950" y="835025"/>
            <a:ext cx="5551488" cy="4165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杭州电子科技大学 自动化学院</a:t>
            </a:r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2017</a:t>
            </a:r>
            <a:r>
              <a:rPr lang="zh-CN" altLang="en-US"/>
              <a:t>级</a:t>
            </a:r>
            <a:r>
              <a:rPr lang="en-US" altLang="zh-CN"/>
              <a:t>《</a:t>
            </a:r>
            <a:r>
              <a:rPr lang="zh-CN" altLang="en-US"/>
              <a:t>微机原理与接口技术</a:t>
            </a:r>
            <a:r>
              <a:rPr lang="en-US" altLang="zh-CN"/>
              <a:t>》</a:t>
            </a:r>
            <a:r>
              <a:rPr lang="zh-CN" altLang="en-US"/>
              <a:t>第八章讲义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B8CC9E4-B6F4-460B-AED8-56518593144F}" type="datetime1">
              <a:rPr lang="zh-CN" altLang="en-US"/>
              <a:pPr>
                <a:defRPr/>
              </a:pPr>
              <a:t>2024/9/6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40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647D7F2-06EA-418F-9B62-444CF4F2B6A5}" type="slidenum">
              <a:rPr lang="en-US" altLang="zh-CN" sz="1300" smtClean="0">
                <a:latin typeface="Arial" panose="020B0604020202020204" pitchFamily="34" charset="0"/>
              </a:rPr>
              <a:pPr/>
              <a:t>13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42950" y="835025"/>
            <a:ext cx="5551488" cy="4165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杭州电子科技大学 自动化学院</a:t>
            </a:r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2017</a:t>
            </a:r>
            <a:r>
              <a:rPr lang="zh-CN" altLang="en-US"/>
              <a:t>级</a:t>
            </a:r>
            <a:r>
              <a:rPr lang="en-US" altLang="zh-CN"/>
              <a:t>《</a:t>
            </a:r>
            <a:r>
              <a:rPr lang="zh-CN" altLang="en-US"/>
              <a:t>微机原理与接口技术</a:t>
            </a:r>
            <a:r>
              <a:rPr lang="en-US" altLang="zh-CN"/>
              <a:t>》</a:t>
            </a:r>
            <a:r>
              <a:rPr lang="zh-CN" altLang="en-US"/>
              <a:t>第八章讲义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5D27B6DB-DB48-4198-8FF5-A05A24D98E7C}" type="datetime1">
              <a:rPr lang="zh-CN" altLang="en-US"/>
              <a:pPr>
                <a:defRPr/>
              </a:pPr>
              <a:t>2024/9/6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417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杭州电子科技大学 自动化学院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31A4F8F-190A-4EB5-8990-8A9F8348958A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39940" name="Rectangle 7"/>
          <p:cNvSpPr txBox="1">
            <a:spLocks noGrp="1" noChangeArrowheads="1"/>
          </p:cNvSpPr>
          <p:nvPr/>
        </p:nvSpPr>
        <p:spPr bwMode="auto">
          <a:xfrm>
            <a:off x="3816350" y="10237788"/>
            <a:ext cx="29194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FD4A861-40D5-49A4-A48E-7C06884CFBC8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Arial" panose="020B0604020202020204" pitchFamily="34" charset="0"/>
              </a:rPr>
              <a:t>2017</a:t>
            </a:r>
            <a:r>
              <a:rPr lang="zh-CN" altLang="en-US">
                <a:latin typeface="Arial" panose="020B0604020202020204" pitchFamily="34" charset="0"/>
              </a:rPr>
              <a:t>级</a:t>
            </a:r>
            <a:r>
              <a:rPr lang="en-US" altLang="zh-CN">
                <a:latin typeface="Arial" panose="020B0604020202020204" pitchFamily="34" charset="0"/>
              </a:rPr>
              <a:t>《</a:t>
            </a:r>
            <a:r>
              <a:rPr lang="zh-CN" altLang="en-US">
                <a:latin typeface="Arial" panose="020B0604020202020204" pitchFamily="34" charset="0"/>
              </a:rPr>
              <a:t>微机原理与接口技术</a:t>
            </a:r>
            <a:r>
              <a:rPr lang="en-US" altLang="zh-CN">
                <a:latin typeface="Arial" panose="020B0604020202020204" pitchFamily="34" charset="0"/>
              </a:rPr>
              <a:t>》</a:t>
            </a:r>
            <a:r>
              <a:rPr lang="zh-CN" altLang="en-US">
                <a:latin typeface="Arial" panose="020B0604020202020204" pitchFamily="34" charset="0"/>
              </a:rPr>
              <a:t>第八章讲义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53ACDC4-3DCE-4428-A4D7-B47FF136FD39}" type="datetime1">
              <a:rPr lang="zh-CN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2024/9/6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9943" name="Rectangle 6"/>
          <p:cNvSpPr txBox="1">
            <a:spLocks noGrp="1" noChangeArrowheads="1"/>
          </p:cNvSpPr>
          <p:nvPr/>
        </p:nvSpPr>
        <p:spPr bwMode="auto">
          <a:xfrm>
            <a:off x="0" y="10237788"/>
            <a:ext cx="2921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latin typeface="Arial" panose="020B0604020202020204" pitchFamily="34" charset="0"/>
              </a:rPr>
              <a:t>杭州电子科技大学 自动化学院</a:t>
            </a:r>
          </a:p>
        </p:txBody>
      </p:sp>
      <p:sp>
        <p:nvSpPr>
          <p:cNvPr id="39944" name="Rectangle 7"/>
          <p:cNvSpPr txBox="1">
            <a:spLocks noGrp="1" noChangeArrowheads="1"/>
          </p:cNvSpPr>
          <p:nvPr/>
        </p:nvSpPr>
        <p:spPr bwMode="auto">
          <a:xfrm>
            <a:off x="3816350" y="10237788"/>
            <a:ext cx="29194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203E3E6-BB03-429F-8B4E-705D03083715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9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74688" y="808038"/>
            <a:ext cx="5387975" cy="40417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063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杭州电子科技大学 自动化学院</a:t>
            </a:r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1DF2417-DB93-4986-A0D9-22B42665CF22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41988" name="Rectangle 7"/>
          <p:cNvSpPr txBox="1">
            <a:spLocks noGrp="1" noChangeArrowheads="1"/>
          </p:cNvSpPr>
          <p:nvPr/>
        </p:nvSpPr>
        <p:spPr bwMode="auto">
          <a:xfrm>
            <a:off x="3816350" y="10237788"/>
            <a:ext cx="29194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5B91A98-8C91-48E8-B2EE-B76CB12B2561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Arial" panose="020B0604020202020204" pitchFamily="34" charset="0"/>
              </a:rPr>
              <a:t>2017</a:t>
            </a:r>
            <a:r>
              <a:rPr lang="zh-CN" altLang="en-US">
                <a:latin typeface="Arial" panose="020B0604020202020204" pitchFamily="34" charset="0"/>
              </a:rPr>
              <a:t>级</a:t>
            </a:r>
            <a:r>
              <a:rPr lang="en-US" altLang="zh-CN">
                <a:latin typeface="Arial" panose="020B0604020202020204" pitchFamily="34" charset="0"/>
              </a:rPr>
              <a:t>《</a:t>
            </a:r>
            <a:r>
              <a:rPr lang="zh-CN" altLang="en-US">
                <a:latin typeface="Arial" panose="020B0604020202020204" pitchFamily="34" charset="0"/>
              </a:rPr>
              <a:t>微机原理与接口技术</a:t>
            </a:r>
            <a:r>
              <a:rPr lang="en-US" altLang="zh-CN">
                <a:latin typeface="Arial" panose="020B0604020202020204" pitchFamily="34" charset="0"/>
              </a:rPr>
              <a:t>》</a:t>
            </a:r>
            <a:r>
              <a:rPr lang="zh-CN" altLang="en-US">
                <a:latin typeface="Arial" panose="020B0604020202020204" pitchFamily="34" charset="0"/>
              </a:rPr>
              <a:t>第八章讲义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4B4B281-FB72-4CB8-BAB5-D1385CA4145E}" type="datetime1">
              <a:rPr lang="zh-CN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2024/9/6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1991" name="Rectangle 6"/>
          <p:cNvSpPr txBox="1">
            <a:spLocks noGrp="1" noChangeArrowheads="1"/>
          </p:cNvSpPr>
          <p:nvPr/>
        </p:nvSpPr>
        <p:spPr bwMode="auto">
          <a:xfrm>
            <a:off x="0" y="10237788"/>
            <a:ext cx="2921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latin typeface="Arial" panose="020B0604020202020204" pitchFamily="34" charset="0"/>
              </a:rPr>
              <a:t>杭州电子科技大学 自动化学院</a:t>
            </a:r>
          </a:p>
        </p:txBody>
      </p:sp>
      <p:sp>
        <p:nvSpPr>
          <p:cNvPr id="41992" name="Rectangle 7"/>
          <p:cNvSpPr txBox="1">
            <a:spLocks noGrp="1" noChangeArrowheads="1"/>
          </p:cNvSpPr>
          <p:nvPr/>
        </p:nvSpPr>
        <p:spPr bwMode="auto">
          <a:xfrm>
            <a:off x="3816350" y="10237788"/>
            <a:ext cx="29194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B083352-898C-4E4D-B787-965F51F2AFFD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1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74688" y="808038"/>
            <a:ext cx="5387975" cy="40417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9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845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杭州电子科技大学 自动化学院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2995161-6107-4424-8CA0-24631B35D721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44036" name="Rectangle 7"/>
          <p:cNvSpPr txBox="1">
            <a:spLocks noGrp="1" noChangeArrowheads="1"/>
          </p:cNvSpPr>
          <p:nvPr/>
        </p:nvSpPr>
        <p:spPr bwMode="auto">
          <a:xfrm>
            <a:off x="3816350" y="10237788"/>
            <a:ext cx="29194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971BD43-7373-4A98-B2A4-62C38D39A054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Arial" panose="020B0604020202020204" pitchFamily="34" charset="0"/>
              </a:rPr>
              <a:t>2017</a:t>
            </a:r>
            <a:r>
              <a:rPr lang="zh-CN" altLang="en-US">
                <a:latin typeface="Arial" panose="020B0604020202020204" pitchFamily="34" charset="0"/>
              </a:rPr>
              <a:t>级</a:t>
            </a:r>
            <a:r>
              <a:rPr lang="en-US" altLang="zh-CN">
                <a:latin typeface="Arial" panose="020B0604020202020204" pitchFamily="34" charset="0"/>
              </a:rPr>
              <a:t>《</a:t>
            </a:r>
            <a:r>
              <a:rPr lang="zh-CN" altLang="en-US">
                <a:latin typeface="Arial" panose="020B0604020202020204" pitchFamily="34" charset="0"/>
              </a:rPr>
              <a:t>微机原理与接口技术</a:t>
            </a:r>
            <a:r>
              <a:rPr lang="en-US" altLang="zh-CN">
                <a:latin typeface="Arial" panose="020B0604020202020204" pitchFamily="34" charset="0"/>
              </a:rPr>
              <a:t>》</a:t>
            </a:r>
            <a:r>
              <a:rPr lang="zh-CN" altLang="en-US">
                <a:latin typeface="Arial" panose="020B0604020202020204" pitchFamily="34" charset="0"/>
              </a:rPr>
              <a:t>第八章讲义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B2E7557-5FF1-4389-B60F-60ACA524F854}" type="datetime1">
              <a:rPr lang="zh-CN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2024/9/6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4039" name="Rectangle 6"/>
          <p:cNvSpPr txBox="1">
            <a:spLocks noGrp="1" noChangeArrowheads="1"/>
          </p:cNvSpPr>
          <p:nvPr/>
        </p:nvSpPr>
        <p:spPr bwMode="auto">
          <a:xfrm>
            <a:off x="0" y="10237788"/>
            <a:ext cx="2921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>
                <a:latin typeface="Arial" panose="020B0604020202020204" pitchFamily="34" charset="0"/>
              </a:rPr>
              <a:t>杭州电子科技大学 自动化学院</a:t>
            </a:r>
          </a:p>
        </p:txBody>
      </p:sp>
      <p:sp>
        <p:nvSpPr>
          <p:cNvPr id="44040" name="Rectangle 7"/>
          <p:cNvSpPr txBox="1">
            <a:spLocks noGrp="1" noChangeArrowheads="1"/>
          </p:cNvSpPr>
          <p:nvPr/>
        </p:nvSpPr>
        <p:spPr bwMode="auto">
          <a:xfrm>
            <a:off x="3816350" y="10237788"/>
            <a:ext cx="29194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3968132-0F3D-403A-A3FB-118D7540ABC0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4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74688" y="808038"/>
            <a:ext cx="5387975" cy="40417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4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387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4174061-74FF-4557-8ADE-AE1E6DCC4A42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42950" y="835025"/>
            <a:ext cx="5551488" cy="4165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杭州电子科技大学 自动化学院</a:t>
            </a:r>
          </a:p>
        </p:txBody>
      </p:sp>
      <p:sp>
        <p:nvSpPr>
          <p:cNvPr id="3" name="页眉占位符 2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2017</a:t>
            </a:r>
            <a:r>
              <a:rPr lang="zh-CN" altLang="en-US"/>
              <a:t>级</a:t>
            </a:r>
            <a:r>
              <a:rPr lang="en-US" altLang="zh-CN"/>
              <a:t>《</a:t>
            </a:r>
            <a:r>
              <a:rPr lang="zh-CN" altLang="en-US"/>
              <a:t>微机原理与接口技术</a:t>
            </a:r>
            <a:r>
              <a:rPr lang="en-US" altLang="zh-CN"/>
              <a:t>》</a:t>
            </a:r>
            <a:r>
              <a:rPr lang="zh-CN" altLang="en-US"/>
              <a:t>第八章讲义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B9DF856C-6DCC-4EC8-94BA-0C49AEFD1ADD}" type="datetime1">
              <a:rPr lang="zh-CN" altLang="en-US"/>
              <a:pPr>
                <a:defRPr/>
              </a:pPr>
              <a:t>2024/9/6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01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476250"/>
            <a:ext cx="1260475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46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" y="46038"/>
            <a:ext cx="9101138" cy="6461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5588" y="879475"/>
            <a:ext cx="4278312" cy="5502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879475"/>
            <a:ext cx="4278313" cy="5502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0" y="6499225"/>
            <a:ext cx="1439863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607DC-65ED-4C61-A491-D7F62D3EB50C}" type="datetime10">
              <a:rPr lang="zh-CN" altLang="en-US"/>
              <a:pPr>
                <a:defRPr/>
              </a:pPr>
              <a:t>16:38</a:t>
            </a:fld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D3A0D-D7D6-4D4F-B928-C55CB15CB6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1051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8575" y="46038"/>
            <a:ext cx="9101138" cy="63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0" y="6499225"/>
            <a:ext cx="1439863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1589A-55A9-4631-9D36-D9766E1BE0E8}" type="datetime10">
              <a:rPr lang="zh-CN" altLang="en-US"/>
              <a:pPr>
                <a:defRPr/>
              </a:pPr>
              <a:t>16:38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8979-7606-4BBB-BC87-FDFE38E9B4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589002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5588" y="879475"/>
            <a:ext cx="4278312" cy="5502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879475"/>
            <a:ext cx="4278313" cy="5502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>
          <a:xfrm>
            <a:off x="0" y="6499225"/>
            <a:ext cx="1439863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2372A-35A2-4FF9-B5D6-B5886755AD38}" type="datetime10">
              <a:rPr lang="zh-CN" altLang="en-US"/>
              <a:pPr>
                <a:defRPr/>
              </a:pPr>
              <a:t>16:38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56550" y="6453188"/>
            <a:ext cx="1008063" cy="4048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DD216-E4CD-4E6A-A680-75503DF7A3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61537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" y="46038"/>
            <a:ext cx="9101138" cy="6461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5588" y="879475"/>
            <a:ext cx="4278312" cy="5502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879475"/>
            <a:ext cx="4278313" cy="2674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3706813"/>
            <a:ext cx="4278313" cy="2674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>
          <a:xfrm>
            <a:off x="8245475" y="6472238"/>
            <a:ext cx="719138" cy="3857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1"/>
          </p:nvPr>
        </p:nvSpPr>
        <p:spPr>
          <a:xfrm>
            <a:off x="0" y="6499225"/>
            <a:ext cx="1439863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7EBE8-D227-46C5-85BD-9EAC1E7BE8C1}" type="datetime10">
              <a:rPr lang="zh-CN" altLang="en-US"/>
              <a:pPr>
                <a:defRPr/>
              </a:pPr>
              <a:t>16:38</a:t>
            </a:fld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172450" y="6453188"/>
            <a:ext cx="792163" cy="4048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E889C-9762-4A1F-AA4A-6A93D35A81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24800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" y="46038"/>
            <a:ext cx="9101138" cy="6461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55588" y="879475"/>
            <a:ext cx="8709025" cy="55022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8245475" y="6472238"/>
            <a:ext cx="719138" cy="3857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0" y="6499225"/>
            <a:ext cx="1439863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69A0E-815D-42E5-AE80-8EE0C4B64822}" type="datetime10">
              <a:rPr lang="zh-CN" altLang="en-US"/>
              <a:pPr>
                <a:defRPr/>
              </a:pPr>
              <a:t>16:38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72450" y="6453188"/>
            <a:ext cx="792163" cy="4048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7701B-45FC-4ED6-9942-E37143DB6E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67081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C1EDD-A7CF-4228-8747-71A1D3151E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820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29FB9-4AAD-4F14-BC32-C7931A10FC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01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/>
          <p:nvPr userDrawn="1"/>
        </p:nvSpPr>
        <p:spPr>
          <a:xfrm>
            <a:off x="7068023" y="104488"/>
            <a:ext cx="1980000" cy="386054"/>
          </a:xfrm>
          <a:prstGeom prst="rect">
            <a:avLst/>
          </a:prstGeom>
          <a:solidFill>
            <a:srgbClr val="00B0F0"/>
          </a:solidFill>
        </p:spPr>
        <p:txBody>
          <a:bodyPr tIns="54000" bIns="54000" anchor="ctr">
            <a:spAutoFit/>
          </a:bodyPr>
          <a:lstStyle/>
          <a:p>
            <a:pPr>
              <a:defRPr/>
            </a:pP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§7  </a:t>
            </a:r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存储器扩展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107950" y="647700"/>
            <a:ext cx="8999538" cy="0"/>
          </a:xfrm>
          <a:prstGeom prst="line">
            <a:avLst/>
          </a:prstGeom>
          <a:ln w="381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>
            <a:off x="7067550" y="576263"/>
            <a:ext cx="1981200" cy="0"/>
          </a:xfrm>
          <a:prstGeom prst="line">
            <a:avLst/>
          </a:prstGeom>
          <a:ln w="381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03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/>
          <p:nvPr userDrawn="1"/>
        </p:nvSpPr>
        <p:spPr>
          <a:xfrm>
            <a:off x="5685171" y="103898"/>
            <a:ext cx="3384000" cy="369332"/>
          </a:xfrm>
          <a:prstGeom prst="rect">
            <a:avLst/>
          </a:prstGeom>
          <a:solidFill>
            <a:srgbClr val="00B0F0"/>
          </a:solidFill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§7.1 </a:t>
            </a:r>
            <a:r>
              <a:rPr lang="en-US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 MCS51</a:t>
            </a:r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系统扩展及结构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107950" y="647700"/>
            <a:ext cx="8999538" cy="0"/>
          </a:xfrm>
          <a:prstGeom prst="line">
            <a:avLst/>
          </a:prstGeom>
          <a:ln w="381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>
            <a:off x="5651500" y="576263"/>
            <a:ext cx="3455988" cy="0"/>
          </a:xfrm>
          <a:prstGeom prst="line">
            <a:avLst/>
          </a:prstGeom>
          <a:ln w="381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13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07950" y="647700"/>
            <a:ext cx="8999538" cy="0"/>
          </a:xfrm>
          <a:prstGeom prst="line">
            <a:avLst/>
          </a:prstGeom>
          <a:ln w="381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"/>
          <p:cNvSpPr txBox="1"/>
          <p:nvPr userDrawn="1"/>
        </p:nvSpPr>
        <p:spPr>
          <a:xfrm>
            <a:off x="5685171" y="124215"/>
            <a:ext cx="3384000" cy="369332"/>
          </a:xfrm>
          <a:prstGeom prst="rect">
            <a:avLst/>
          </a:prstGeom>
          <a:solidFill>
            <a:srgbClr val="00B0F0"/>
          </a:solidFill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§7.2</a:t>
            </a:r>
            <a:r>
              <a:rPr lang="en-US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 </a:t>
            </a:r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存储器扩展及编制技术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5651500" y="576263"/>
            <a:ext cx="3455988" cy="0"/>
          </a:xfrm>
          <a:prstGeom prst="line">
            <a:avLst/>
          </a:prstGeom>
          <a:ln w="381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35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07950" y="647700"/>
            <a:ext cx="8999538" cy="0"/>
          </a:xfrm>
          <a:prstGeom prst="line">
            <a:avLst/>
          </a:prstGeom>
          <a:ln w="381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"/>
          <p:cNvSpPr txBox="1"/>
          <p:nvPr userDrawn="1"/>
        </p:nvSpPr>
        <p:spPr>
          <a:xfrm>
            <a:off x="6369547" y="111481"/>
            <a:ext cx="2700000" cy="369332"/>
          </a:xfrm>
          <a:prstGeom prst="rect">
            <a:avLst/>
          </a:prstGeom>
          <a:solidFill>
            <a:srgbClr val="00B0F0"/>
          </a:solidFill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§7.3  </a:t>
            </a:r>
            <a:r>
              <a:rPr lang="en-US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 </a:t>
            </a:r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程序存储器扩展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335713" y="576263"/>
            <a:ext cx="2773362" cy="0"/>
          </a:xfrm>
          <a:prstGeom prst="line">
            <a:avLst/>
          </a:prstGeom>
          <a:ln w="381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11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07950" y="647700"/>
            <a:ext cx="8999538" cy="0"/>
          </a:xfrm>
          <a:prstGeom prst="line">
            <a:avLst/>
          </a:prstGeom>
          <a:ln w="381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"/>
          <p:cNvSpPr txBox="1"/>
          <p:nvPr userDrawn="1"/>
        </p:nvSpPr>
        <p:spPr>
          <a:xfrm>
            <a:off x="6369547" y="120781"/>
            <a:ext cx="2700000" cy="369332"/>
          </a:xfrm>
          <a:prstGeom prst="rect">
            <a:avLst/>
          </a:prstGeom>
          <a:solidFill>
            <a:srgbClr val="00B0F0"/>
          </a:solidFill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§7.4  </a:t>
            </a:r>
            <a:r>
              <a:rPr lang="en-US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 </a:t>
            </a:r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数据存储器扩展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335713" y="576263"/>
            <a:ext cx="2773362" cy="0"/>
          </a:xfrm>
          <a:prstGeom prst="line">
            <a:avLst/>
          </a:prstGeom>
          <a:ln w="381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5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07950" y="647700"/>
            <a:ext cx="8999538" cy="0"/>
          </a:xfrm>
          <a:prstGeom prst="line">
            <a:avLst/>
          </a:prstGeom>
          <a:ln w="381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"/>
          <p:cNvSpPr txBox="1"/>
          <p:nvPr userDrawn="1"/>
        </p:nvSpPr>
        <p:spPr>
          <a:xfrm>
            <a:off x="6369547" y="119064"/>
            <a:ext cx="2700000" cy="369332"/>
          </a:xfrm>
          <a:prstGeom prst="rect">
            <a:avLst/>
          </a:prstGeom>
          <a:solidFill>
            <a:srgbClr val="00B0F0"/>
          </a:solidFill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§7.5  </a:t>
            </a:r>
            <a:r>
              <a:rPr lang="en-US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 </a:t>
            </a:r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存储器综合扩展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335713" y="576263"/>
            <a:ext cx="2773362" cy="0"/>
          </a:xfrm>
          <a:prstGeom prst="line">
            <a:avLst/>
          </a:prstGeom>
          <a:ln w="381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27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07950" y="647700"/>
            <a:ext cx="8999538" cy="0"/>
          </a:xfrm>
          <a:prstGeom prst="line">
            <a:avLst/>
          </a:prstGeom>
          <a:ln w="381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1"/>
          <p:cNvSpPr txBox="1"/>
          <p:nvPr userDrawn="1"/>
        </p:nvSpPr>
        <p:spPr>
          <a:xfrm>
            <a:off x="5619453" y="122069"/>
            <a:ext cx="3456000" cy="369332"/>
          </a:xfrm>
          <a:prstGeom prst="rect">
            <a:avLst/>
          </a:prstGeom>
          <a:solidFill>
            <a:srgbClr val="00B0F0"/>
          </a:solidFill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§7.6  </a:t>
            </a:r>
            <a:r>
              <a:rPr lang="en-US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 </a:t>
            </a:r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存储器系统的特点及使用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5580063" y="587375"/>
            <a:ext cx="3527425" cy="0"/>
          </a:xfrm>
          <a:prstGeom prst="line">
            <a:avLst/>
          </a:prstGeom>
          <a:ln w="381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92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0" y="6499225"/>
            <a:ext cx="1439863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F9037-E8CA-44DB-86A3-B32369456307}" type="datetime10">
              <a:rPr lang="zh-CN" altLang="en-US"/>
              <a:pPr>
                <a:defRPr/>
              </a:pPr>
              <a:t>16:38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BCA49-F507-4207-9D5C-253F7BF1DD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46924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0534F01-E3E1-42EA-B54D-1A0AF520F6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030" name="Group 11"/>
          <p:cNvGrpSpPr>
            <a:grpSpLocks/>
          </p:cNvGrpSpPr>
          <p:nvPr userDrawn="1"/>
        </p:nvGrpSpPr>
        <p:grpSpPr bwMode="auto">
          <a:xfrm>
            <a:off x="3175" y="6445250"/>
            <a:ext cx="9140825" cy="412750"/>
            <a:chOff x="2" y="4060"/>
            <a:chExt cx="5758" cy="260"/>
          </a:xfrm>
        </p:grpSpPr>
        <p:pic>
          <p:nvPicPr>
            <p:cNvPr id="1033" name="Picture 7"/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" y="4060"/>
              <a:ext cx="575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8" descr="hziee3"/>
            <p:cNvPicPr>
              <a:picLocks noChangeAspect="1" noChangeArrowheads="1"/>
            </p:cNvPicPr>
            <p:nvPr userDrawn="1"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" y="4065"/>
              <a:ext cx="249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214313" y="6500813"/>
            <a:ext cx="9286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6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黑体" pitchFamily="2" charset="-122"/>
              </a:defRPr>
            </a:lvl1pPr>
          </a:lstStyle>
          <a:p>
            <a:pPr algn="ctr">
              <a:defRPr/>
            </a:pPr>
            <a:fld id="{55298CF5-20D1-4E44-9460-B220C96C1956}" type="datetime10">
              <a:rPr lang="zh-CN" altLang="en-US" sz="1400" smtClean="0">
                <a:solidFill>
                  <a:srgbClr val="FF0000"/>
                </a:solidFill>
                <a:effectLst/>
              </a:rPr>
              <a:pPr algn="ctr">
                <a:defRPr/>
              </a:pPr>
              <a:t>16:38</a:t>
            </a:fld>
            <a:endParaRPr lang="en-US" altLang="zh-CN" dirty="0">
              <a:solidFill>
                <a:srgbClr val="FF0000"/>
              </a:solidFill>
              <a:effectLst/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 userDrawn="1"/>
        </p:nvSpPr>
        <p:spPr bwMode="auto">
          <a:xfrm>
            <a:off x="8280400" y="6516688"/>
            <a:ext cx="67786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fld id="{6D2C4229-99A7-4B06-826A-D680ACEE2A8A}" type="slidenum">
              <a:rPr kumimoji="1" lang="en-US" altLang="zh-CN" sz="1400" smtClean="0">
                <a:solidFill>
                  <a:srgbClr val="FF0000"/>
                </a:solidFill>
                <a:latin typeface="Arial Black" panose="020B0A04020102020204" pitchFamily="34" charset="0"/>
              </a:rPr>
              <a:pPr algn="ctr" eaLnBrk="1" hangingPunct="1">
                <a:defRPr/>
              </a:pPr>
              <a:t>‹#›</a:t>
            </a:fld>
            <a:endParaRPr kumimoji="1" lang="en-US" altLang="zh-CN" sz="140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1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289" r:id="rId9"/>
    <p:sldLayoutId id="2147484290" r:id="rId10"/>
    <p:sldLayoutId id="2147484291" r:id="rId11"/>
    <p:sldLayoutId id="2147484292" r:id="rId12"/>
    <p:sldLayoutId id="2147484293" r:id="rId13"/>
    <p:sldLayoutId id="2147484294" r:id="rId14"/>
    <p:sldLayoutId id="2147484296" r:id="rId15"/>
    <p:sldLayoutId id="2147484297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71736" y="1142984"/>
            <a:ext cx="3929090" cy="6093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微机原理与接口技术</a:t>
            </a:r>
          </a:p>
        </p:txBody>
      </p:sp>
      <p:sp>
        <p:nvSpPr>
          <p:cNvPr id="11267" name="矩形 3"/>
          <p:cNvSpPr>
            <a:spLocks noChangeArrowheads="1"/>
          </p:cNvSpPr>
          <p:nvPr/>
        </p:nvSpPr>
        <p:spPr bwMode="auto">
          <a:xfrm>
            <a:off x="1143000" y="2000250"/>
            <a:ext cx="6715125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zh-CN" altLang="en-US" sz="32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第七章  存储器扩展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25675" y="3017838"/>
            <a:ext cx="4608513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80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主讲人：刘炳涛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195513" y="3860800"/>
            <a:ext cx="4464719" cy="121135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538163" lvl="3" eaLnBrk="1" hangingPunct="1">
              <a:lnSpc>
                <a:spcPct val="125000"/>
              </a:lnSpc>
              <a:spcBef>
                <a:spcPts val="25"/>
              </a:spcBef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0" algn="l"/>
              </a:tabLst>
              <a:defRPr/>
            </a:pPr>
            <a:r>
              <a:rPr lang="en-US" altLang="zh-CN" sz="200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Email: liubingtao@hdu.edu.cn</a:t>
            </a:r>
          </a:p>
          <a:p>
            <a:pPr marL="538163" lvl="3" eaLnBrk="1" hangingPunct="1">
              <a:lnSpc>
                <a:spcPct val="125000"/>
              </a:lnSpc>
              <a:spcBef>
                <a:spcPts val="25"/>
              </a:spcBef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0" algn="l"/>
              </a:tabLst>
              <a:defRPr/>
            </a:pPr>
            <a:r>
              <a:rPr lang="en-US" altLang="zh-CN" sz="200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Tel:  18626874808</a:t>
            </a:r>
          </a:p>
          <a:p>
            <a:pPr marL="538163" lvl="3" eaLnBrk="1" hangingPunct="1">
              <a:lnSpc>
                <a:spcPct val="125000"/>
              </a:lnSpc>
              <a:spcBef>
                <a:spcPts val="25"/>
              </a:spcBef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0" algn="l"/>
              </a:tabLst>
              <a:defRPr/>
            </a:pPr>
            <a:r>
              <a:rPr lang="en-US" altLang="zh-CN" sz="200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Office:</a:t>
            </a:r>
            <a:r>
              <a:rPr lang="zh-CN" altLang="en-US" sz="200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科技馆</a:t>
            </a:r>
            <a:r>
              <a:rPr lang="en-US" altLang="zh-CN" sz="200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r>
              <a:rPr lang="zh-CN" altLang="en-US" sz="200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室</a:t>
            </a:r>
            <a:endParaRPr lang="en-US" altLang="zh-CN" sz="2000" dirty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6"/>
          <p:cNvSpPr txBox="1">
            <a:spLocks noChangeArrowheads="1"/>
          </p:cNvSpPr>
          <p:nvPr/>
        </p:nvSpPr>
        <p:spPr bwMode="auto">
          <a:xfrm>
            <a:off x="343595" y="2097757"/>
            <a:ext cx="6172621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 </a:t>
            </a:r>
            <a:r>
              <a:rPr kumimoji="1"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向外部设备发出的读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写控制命令。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kumimoji="1"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EPROM</a:t>
            </a:r>
            <a:r>
              <a:rPr kumimoji="1" lang="zh-CN" altLang="en-US" b="1" dirty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b="1" u="sng" dirty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/OE           /PSEN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kumimoji="1"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kumimoji="1" lang="zh-CN" altLang="en-US" b="1" dirty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kumimoji="1" lang="en-US" altLang="zh-CN" b="1" dirty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/WE           /WR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b="1" dirty="0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/OE           /RD </a:t>
            </a:r>
          </a:p>
        </p:txBody>
      </p:sp>
      <p:sp>
        <p:nvSpPr>
          <p:cNvPr id="33795" name="Rectangle 7"/>
          <p:cNvSpPr>
            <a:spLocks noChangeArrowheads="1"/>
          </p:cNvSpPr>
          <p:nvPr/>
        </p:nvSpPr>
        <p:spPr bwMode="auto">
          <a:xfrm>
            <a:off x="251520" y="908720"/>
            <a:ext cx="7850187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kumimoji="1"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选通</a:t>
            </a:r>
            <a:r>
              <a:rPr kumimoji="1"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kumimoji="1"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与器件交换数据或信息，需先发出选通信号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kumimoji="1" lang="en-US" altLang="zh-CN" b="1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/CE</a:t>
            </a:r>
            <a:r>
              <a:rPr kumimoji="1" lang="zh-CN" altLang="en-US" b="1" u="sng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kumimoji="1" lang="en-US" altLang="zh-CN" b="1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/CS</a:t>
            </a:r>
            <a:r>
              <a:rPr kumimoji="1"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，以便选中芯片。</a:t>
            </a:r>
          </a:p>
        </p:txBody>
      </p:sp>
      <p:sp>
        <p:nvSpPr>
          <p:cNvPr id="33796" name="Rectangle 8"/>
          <p:cNvSpPr>
            <a:spLocks noChangeArrowheads="1"/>
          </p:cNvSpPr>
          <p:nvPr/>
        </p:nvSpPr>
        <p:spPr bwMode="auto">
          <a:xfrm>
            <a:off x="495995" y="4629820"/>
            <a:ext cx="642937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1079500" indent="-355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存储器芯片在系统中</a:t>
            </a:r>
            <a:r>
              <a:rPr kumimoji="1"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地址分布</a:t>
            </a:r>
            <a:r>
              <a:rPr kumimoji="1"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由两个因素决定：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kumimoji="1"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芯片本身的地址线（</a:t>
            </a:r>
            <a:r>
              <a:rPr kumimoji="1" lang="zh-CN" altLang="en-US" b="1">
                <a:solidFill>
                  <a:srgbClr val="00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与容量有关</a:t>
            </a:r>
            <a:r>
              <a:rPr kumimoji="1"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kumimoji="1"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芯片选通信号的获得方式。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266011" y="2025601"/>
            <a:ext cx="1366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8K</a:t>
            </a:r>
            <a:r>
              <a:rPr kumimoji="1" lang="zh-CN" altLang="en-US" sz="2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kumimoji="1"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ROM</a:t>
            </a:r>
            <a:endParaRPr lang="zh-CN" altLang="en-US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24"/>
          <p:cNvSpPr>
            <a:spLocks noChangeArrowheads="1"/>
          </p:cNvSpPr>
          <p:nvPr/>
        </p:nvSpPr>
        <p:spPr bwMode="auto">
          <a:xfrm>
            <a:off x="7632848" y="2025601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8K</a:t>
            </a:r>
            <a:r>
              <a:rPr kumimoji="1" lang="zh-CN" altLang="en-US" sz="2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kumimoji="1" lang="en-US" altLang="zh-CN" sz="20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RAM</a:t>
            </a:r>
            <a:endParaRPr lang="zh-CN" altLang="en-US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7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420888"/>
            <a:ext cx="1404937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11" y="2420888"/>
            <a:ext cx="1476375" cy="294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251520" y="0"/>
            <a:ext cx="2850460" cy="64633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外部</a:t>
            </a:r>
            <a:r>
              <a:rPr kumimoji="1"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RAM</a:t>
            </a:r>
            <a:r>
              <a:rPr kumimoji="1"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指令时序</a:t>
            </a: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250825" y="714375"/>
            <a:ext cx="52927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外部数据存储器</a:t>
            </a:r>
            <a:r>
              <a:rPr lang="en-US" altLang="zh-CN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读指令的时序</a:t>
            </a: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5183188" y="765175"/>
            <a:ext cx="37814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  </a:t>
            </a:r>
            <a:r>
              <a:rPr lang="en-US" altLang="zh-CN" sz="20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MOVX   A</a:t>
            </a:r>
            <a:r>
              <a:rPr lang="zh-CN" altLang="en-US" sz="20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@DPTR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MOVX     A, @Ri</a:t>
            </a:r>
            <a:endParaRPr lang="en-US" altLang="zh-CN" sz="20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" b="5162"/>
          <a:stretch>
            <a:fillRect/>
          </a:stretch>
        </p:blipFill>
        <p:spPr bwMode="auto">
          <a:xfrm>
            <a:off x="214313" y="1916113"/>
            <a:ext cx="8575675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8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251520" y="0"/>
            <a:ext cx="2850460" cy="64633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外部</a:t>
            </a:r>
            <a:r>
              <a:rPr kumimoji="1" lang="en-US" altLang="zh-CN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RAM</a:t>
            </a:r>
            <a:r>
              <a:rPr kumimoji="1"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指令时序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0825" y="714375"/>
            <a:ext cx="52927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外部数据存储器</a:t>
            </a:r>
            <a:r>
              <a:rPr lang="en-US" altLang="zh-CN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写指令的时序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903913" y="800100"/>
            <a:ext cx="2989262" cy="10144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MOVX   @DPTR,  A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MOVX	@Ri,  A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" b="4758"/>
          <a:stretch>
            <a:fillRect/>
          </a:stretch>
        </p:blipFill>
        <p:spPr bwMode="auto">
          <a:xfrm>
            <a:off x="323850" y="1755775"/>
            <a:ext cx="838517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1691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27784" y="2564904"/>
            <a:ext cx="3890809" cy="58105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spc="50" dirty="0">
                <a:ln w="11430"/>
                <a:solidFill>
                  <a:srgbClr val="CCFF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1. MCS51</a:t>
            </a:r>
            <a:r>
              <a:rPr lang="zh-CN" altLang="en-US" sz="2400" b="1" kern="100" spc="50" dirty="0">
                <a:ln w="11430"/>
                <a:solidFill>
                  <a:srgbClr val="CCFFCC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系统扩展及结构</a:t>
            </a:r>
            <a:endParaRPr lang="zh-CN" altLang="en-US" sz="2400" b="1" kern="100" spc="50" dirty="0">
              <a:ln w="11430"/>
              <a:solidFill>
                <a:srgbClr val="CCFFCC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hlinkClick r:id="rId3" action="ppaction://hlinksldjump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27784" y="3174029"/>
            <a:ext cx="3714478" cy="58105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400" b="1" kern="1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存储器扩展</a:t>
            </a:r>
            <a:r>
              <a:rPr lang="zh-CN" altLang="zh-CN" sz="2400" b="1" kern="1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与编址</a:t>
            </a:r>
            <a:r>
              <a:rPr lang="zh-CN" altLang="en-US" sz="2400" b="1" kern="1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en-US" sz="2400" b="1" kern="1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hlinkClick r:id="rId3" action="ppaction://hlinksldjump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393700" y="115888"/>
            <a:ext cx="2035175" cy="46831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内容提要</a:t>
            </a:r>
          </a:p>
        </p:txBody>
      </p:sp>
    </p:spTree>
    <p:custDataLst>
      <p:tags r:id="rId1"/>
    </p:custDataLst>
  </p:cSld>
  <p:clrMapOvr>
    <a:masterClrMapping/>
  </p:clrMapOvr>
  <p:transition spd="slow" advTm="90087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643174" y="3398862"/>
            <a:ext cx="4429156" cy="2643206"/>
          </a:xfrm>
          <a:prstGeom prst="rect">
            <a:avLst/>
          </a:prstGeom>
          <a:solidFill>
            <a:srgbClr val="DDDDDD"/>
          </a:solidFill>
          <a:ln w="19050">
            <a:solidFill>
              <a:srgbClr val="0066FF"/>
            </a:solidFill>
            <a:prstDash val="dash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906838" y="4778375"/>
          <a:ext cx="808037" cy="56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z="1400" b="1" kern="12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direct</a:t>
                      </a:r>
                      <a:endParaRPr lang="zh-CN" altLang="en-US" sz="1400" b="1" kern="12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981" marR="35981" marT="36047" marB="36047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57188" y="1379538"/>
          <a:ext cx="1643062" cy="4476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498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FFFF</a:t>
                      </a:r>
                      <a:r>
                        <a:rPr lang="en-US" altLang="zh-CN" sz="14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</a:t>
                      </a:r>
                      <a:endParaRPr lang="zh-CN" altLang="en-US" sz="14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99" marB="3599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64KB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RAM</a:t>
                      </a:r>
                      <a:endParaRPr lang="zh-CN" alt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99" marB="35999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789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99" marB="3599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789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99" marB="3599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789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99" marB="3599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789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99" marB="3599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789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99" marB="3599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789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99" marB="3599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789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99" marB="3599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789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99" marB="3599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789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99" marB="3599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789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99" marB="3599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789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0100</a:t>
                      </a:r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99" marB="3599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789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00FF</a:t>
                      </a:r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99" marB="3599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5999" marB="35999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78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400" dirty="0"/>
                    </a:p>
                  </a:txBody>
                  <a:tcPr marL="36000" marR="36000" marT="35999" marB="3599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49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400" dirty="0"/>
                    </a:p>
                  </a:txBody>
                  <a:tcPr marL="36000" marR="36000" marT="35999" marB="3599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498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0000</a:t>
                      </a:r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99" marB="3599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6899" name="矩形 21"/>
          <p:cNvSpPr>
            <a:spLocks noChangeArrowheads="1"/>
          </p:cNvSpPr>
          <p:nvPr/>
        </p:nvSpPr>
        <p:spPr bwMode="auto">
          <a:xfrm>
            <a:off x="571500" y="5899150"/>
            <a:ext cx="1631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片外数据存储器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7143750" y="1379538"/>
          <a:ext cx="1643063" cy="4476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498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FFFF</a:t>
                      </a:r>
                      <a:r>
                        <a:rPr lang="en-US" altLang="zh-CN" sz="14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</a:t>
                      </a:r>
                      <a:endParaRPr lang="zh-CN" altLang="en-US" sz="14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99" marB="3599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64KB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ROM</a:t>
                      </a:r>
                      <a:endParaRPr lang="zh-CN" altLang="en-US" sz="16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99" marB="35999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789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99" marB="3599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789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99" marB="3599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789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99" marB="3599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789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99" marB="3599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789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99" marB="3599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789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99" marB="3599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789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99" marB="3599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789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99" marB="3599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789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1000</a:t>
                      </a:r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99" marB="3599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78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0FFF</a:t>
                      </a:r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99" marB="3599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/EA=</a:t>
                      </a:r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99" marB="35999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789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endParaRPr lang="zh-CN" altLang="en-US" sz="14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99" marB="3599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789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endParaRPr lang="zh-CN" altLang="en-US" sz="14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99" marB="3599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78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400" dirty="0"/>
                    </a:p>
                  </a:txBody>
                  <a:tcPr marL="36000" marR="36000" marT="35999" marB="3599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49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400" dirty="0"/>
                    </a:p>
                  </a:txBody>
                  <a:tcPr marL="36000" marR="36000" marT="35999" marB="3599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498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0000</a:t>
                      </a:r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99" marB="3599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6924" name="矩形 21"/>
          <p:cNvSpPr>
            <a:spLocks noChangeArrowheads="1"/>
          </p:cNvSpPr>
          <p:nvPr/>
        </p:nvSpPr>
        <p:spPr bwMode="auto">
          <a:xfrm>
            <a:off x="7358063" y="5899150"/>
            <a:ext cx="1631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片外数据存储器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786063" y="4773613"/>
          <a:ext cx="1143000" cy="109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640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FF</a:t>
                      </a:r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80" marB="359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@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Ri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80" marB="3598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640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</a:t>
                      </a:r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80" marB="359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60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7F</a:t>
                      </a:r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80" marB="359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@</a:t>
                      </a: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Ri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direct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80" marB="3598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460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</a:t>
                      </a:r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5980" marB="359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937" name="矩形 21"/>
          <p:cNvSpPr>
            <a:spLocks noChangeArrowheads="1"/>
          </p:cNvSpPr>
          <p:nvPr/>
        </p:nvSpPr>
        <p:spPr bwMode="auto">
          <a:xfrm>
            <a:off x="3357563" y="4418013"/>
            <a:ext cx="692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endParaRPr lang="zh-CN" altLang="en-US" sz="16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38" name="矩形 21"/>
          <p:cNvSpPr>
            <a:spLocks noChangeArrowheads="1"/>
          </p:cNvSpPr>
          <p:nvPr/>
        </p:nvSpPr>
        <p:spPr bwMode="auto">
          <a:xfrm>
            <a:off x="4079875" y="4437063"/>
            <a:ext cx="563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SFR</a:t>
            </a:r>
            <a:endParaRPr lang="zh-CN" altLang="en-US" sz="16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000625" y="4200525"/>
          <a:ext cx="1571625" cy="1660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54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0FFF</a:t>
                      </a:r>
                      <a:r>
                        <a:rPr lang="en-US" altLang="zh-CN" sz="14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</a:t>
                      </a:r>
                      <a:endParaRPr lang="zh-CN" altLang="en-US" sz="14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6008" marB="36008" anchor="b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4KB</a:t>
                      </a:r>
                    </a:p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>
                          <a:solidFill>
                            <a:srgbClr val="0000FF"/>
                          </a:solidFill>
                        </a:rPr>
                        <a:t>ROM</a:t>
                      </a:r>
                    </a:p>
                    <a:p>
                      <a:pPr algn="ctr">
                        <a:lnSpc>
                          <a:spcPts val="1500"/>
                        </a:lnSpc>
                      </a:pPr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/EA=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8" marB="36008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54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6008" marB="36008" anchor="b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854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endParaRPr lang="zh-CN" altLang="en-US" sz="14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6008" marB="36008" anchor="b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54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endParaRPr lang="zh-CN" altLang="en-US" sz="1400" dirty="0"/>
                    </a:p>
                  </a:txBody>
                  <a:tcPr marL="36000" marR="36000" marT="36008" marB="36008" anchor="b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55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endParaRPr lang="zh-CN" altLang="en-US" sz="1400" dirty="0"/>
                    </a:p>
                  </a:txBody>
                  <a:tcPr marL="36000" marR="36000" marT="36008" marB="36008" anchor="b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55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0000</a:t>
                      </a:r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6008" marB="36008" anchor="b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zh-CN" altLang="en-US" sz="1200" dirty="0"/>
                    </a:p>
                  </a:txBody>
                  <a:tcPr marL="36000" marR="36000" marT="36000" marB="36000" anchor="ctr" anchorCtr="1">
                    <a:lnL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2" name="直接连接符 21"/>
          <p:cNvCxnSpPr/>
          <p:nvPr/>
        </p:nvCxnSpPr>
        <p:spPr>
          <a:xfrm>
            <a:off x="5653088" y="4203700"/>
            <a:ext cx="3132137" cy="158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643563" y="5868988"/>
            <a:ext cx="3132137" cy="1587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057275" y="5868988"/>
            <a:ext cx="2879725" cy="1587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049338" y="4768850"/>
            <a:ext cx="3671887" cy="158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55" name="矩形 21"/>
          <p:cNvSpPr>
            <a:spLocks noChangeArrowheads="1"/>
          </p:cNvSpPr>
          <p:nvPr/>
        </p:nvSpPr>
        <p:spPr bwMode="auto">
          <a:xfrm>
            <a:off x="2857500" y="3756025"/>
            <a:ext cx="2635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8051</a:t>
            </a:r>
            <a:r>
              <a:rPr lang="zh-CN" altLang="en-US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  <a:r>
              <a:rPr lang="zh-CN" altLang="en-US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内部存储器</a:t>
            </a:r>
          </a:p>
        </p:txBody>
      </p:sp>
      <p:sp>
        <p:nvSpPr>
          <p:cNvPr id="21" name="矩形 21"/>
          <p:cNvSpPr>
            <a:spLocks noChangeArrowheads="1"/>
          </p:cNvSpPr>
          <p:nvPr/>
        </p:nvSpPr>
        <p:spPr bwMode="auto">
          <a:xfrm>
            <a:off x="395288" y="141288"/>
            <a:ext cx="2479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ln w="0"/>
                <a:solidFill>
                  <a:srgbClr val="00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8051</a:t>
            </a:r>
            <a:r>
              <a:rPr lang="zh-CN" altLang="en-US" sz="2400" b="1" dirty="0">
                <a:ln w="0"/>
                <a:solidFill>
                  <a:srgbClr val="00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存储结构图</a:t>
            </a:r>
          </a:p>
        </p:txBody>
      </p:sp>
    </p:spTree>
  </p:cSld>
  <p:clrMapOvr>
    <a:masterClrMapping/>
  </p:clrMapOvr>
  <p:transition>
    <p:blind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6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6499225"/>
            <a:ext cx="1439863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0F6ECD-7380-4453-A770-99C1D9E8013C}" type="datetime10">
              <a:rPr lang="zh-CN" altLang="en-US" sz="180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16:38</a:t>
            </a:fld>
            <a:endParaRPr lang="en-US" altLang="zh-CN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灯片编号占位符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351838" y="6453188"/>
            <a:ext cx="792162" cy="404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7160C7FE-5E70-4661-89AC-299FBBF82B12}" type="slidenum">
              <a:rPr lang="en-US" altLang="zh-CN" sz="1600" smtClean="0">
                <a:solidFill>
                  <a:schemeClr val="hlink"/>
                </a:solidFill>
                <a:latin typeface="Arial Black" panose="020B0A04020102020204" pitchFamily="34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600">
              <a:solidFill>
                <a:schemeClr val="hlink"/>
              </a:solidFill>
              <a:latin typeface="Arial Black" panose="020B0A04020102020204" pitchFamily="34" charset="0"/>
            </a:endParaRPr>
          </a:p>
        </p:txBody>
      </p:sp>
      <p:sp>
        <p:nvSpPr>
          <p:cNvPr id="38916" name="Rectangle 2"/>
          <p:cNvSpPr>
            <a:spLocks noGrp="1"/>
          </p:cNvSpPr>
          <p:nvPr>
            <p:ph type="title" idx="4294967295"/>
          </p:nvPr>
        </p:nvSpPr>
        <p:spPr>
          <a:xfrm>
            <a:off x="0" y="123825"/>
            <a:ext cx="3563938" cy="401638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</a:rPr>
              <a:t>只读存储器</a:t>
            </a:r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</a:rPr>
              <a:t>ROM </a:t>
            </a:r>
          </a:p>
        </p:txBody>
      </p:sp>
      <p:grpSp>
        <p:nvGrpSpPr>
          <p:cNvPr id="38917" name="Group 44"/>
          <p:cNvGrpSpPr>
            <a:grpSpLocks/>
          </p:cNvGrpSpPr>
          <p:nvPr/>
        </p:nvGrpSpPr>
        <p:grpSpPr bwMode="auto">
          <a:xfrm>
            <a:off x="173038" y="1412875"/>
            <a:ext cx="3671887" cy="4824413"/>
            <a:chOff x="109" y="890"/>
            <a:chExt cx="2313" cy="3039"/>
          </a:xfrm>
        </p:grpSpPr>
        <p:sp>
          <p:nvSpPr>
            <p:cNvPr id="1603590" name="Rectangle 6"/>
            <p:cNvSpPr>
              <a:spLocks noChangeArrowheads="1"/>
            </p:cNvSpPr>
            <p:nvPr/>
          </p:nvSpPr>
          <p:spPr bwMode="auto">
            <a:xfrm>
              <a:off x="766" y="890"/>
              <a:ext cx="1066" cy="3039"/>
            </a:xfrm>
            <a:prstGeom prst="rect">
              <a:avLst/>
            </a:prstGeom>
            <a:solidFill>
              <a:srgbClr val="DDFFFF"/>
            </a:solidFill>
            <a:ln w="38100" algn="ctr">
              <a:solidFill>
                <a:srgbClr val="0000FF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8924" name="Line 7"/>
            <p:cNvSpPr>
              <a:spLocks noChangeShapeType="1"/>
            </p:cNvSpPr>
            <p:nvPr/>
          </p:nvSpPr>
          <p:spPr bwMode="auto">
            <a:xfrm>
              <a:off x="540" y="1071"/>
              <a:ext cx="2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25" name="Line 8"/>
            <p:cNvSpPr>
              <a:spLocks noChangeShapeType="1"/>
            </p:cNvSpPr>
            <p:nvPr/>
          </p:nvSpPr>
          <p:spPr bwMode="auto">
            <a:xfrm>
              <a:off x="540" y="1287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26" name="Line 9"/>
            <p:cNvSpPr>
              <a:spLocks noChangeShapeType="1"/>
            </p:cNvSpPr>
            <p:nvPr/>
          </p:nvSpPr>
          <p:spPr bwMode="auto">
            <a:xfrm>
              <a:off x="540" y="1489"/>
              <a:ext cx="2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27" name="Line 10"/>
            <p:cNvSpPr>
              <a:spLocks noChangeShapeType="1"/>
            </p:cNvSpPr>
            <p:nvPr/>
          </p:nvSpPr>
          <p:spPr bwMode="auto">
            <a:xfrm>
              <a:off x="533" y="1684"/>
              <a:ext cx="2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28" name="Line 11"/>
            <p:cNvSpPr>
              <a:spLocks noChangeShapeType="1"/>
            </p:cNvSpPr>
            <p:nvPr/>
          </p:nvSpPr>
          <p:spPr bwMode="auto">
            <a:xfrm>
              <a:off x="533" y="1873"/>
              <a:ext cx="2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29" name="Line 12"/>
            <p:cNvSpPr>
              <a:spLocks noChangeShapeType="1"/>
            </p:cNvSpPr>
            <p:nvPr/>
          </p:nvSpPr>
          <p:spPr bwMode="auto">
            <a:xfrm>
              <a:off x="540" y="2082"/>
              <a:ext cx="2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30" name="Line 13"/>
            <p:cNvSpPr>
              <a:spLocks noChangeShapeType="1"/>
            </p:cNvSpPr>
            <p:nvPr/>
          </p:nvSpPr>
          <p:spPr bwMode="auto">
            <a:xfrm>
              <a:off x="540" y="2305"/>
              <a:ext cx="2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31" name="Line 14"/>
            <p:cNvSpPr>
              <a:spLocks noChangeShapeType="1"/>
            </p:cNvSpPr>
            <p:nvPr/>
          </p:nvSpPr>
          <p:spPr bwMode="auto">
            <a:xfrm>
              <a:off x="540" y="2514"/>
              <a:ext cx="2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32" name="Line 15"/>
            <p:cNvSpPr>
              <a:spLocks noChangeShapeType="1"/>
            </p:cNvSpPr>
            <p:nvPr/>
          </p:nvSpPr>
          <p:spPr bwMode="auto">
            <a:xfrm>
              <a:off x="1832" y="3747"/>
              <a:ext cx="2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33" name="Line 16"/>
            <p:cNvSpPr>
              <a:spLocks noChangeShapeType="1"/>
            </p:cNvSpPr>
            <p:nvPr/>
          </p:nvSpPr>
          <p:spPr bwMode="auto">
            <a:xfrm flipH="1">
              <a:off x="1835" y="1035"/>
              <a:ext cx="2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34" name="Line 17"/>
            <p:cNvSpPr>
              <a:spLocks noChangeShapeType="1"/>
            </p:cNvSpPr>
            <p:nvPr/>
          </p:nvSpPr>
          <p:spPr bwMode="auto">
            <a:xfrm flipH="1">
              <a:off x="1835" y="1253"/>
              <a:ext cx="2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35" name="Line 18"/>
            <p:cNvSpPr>
              <a:spLocks noChangeShapeType="1"/>
            </p:cNvSpPr>
            <p:nvPr/>
          </p:nvSpPr>
          <p:spPr bwMode="auto">
            <a:xfrm flipH="1">
              <a:off x="1838" y="1449"/>
              <a:ext cx="2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36" name="Line 19"/>
            <p:cNvSpPr>
              <a:spLocks noChangeShapeType="1"/>
            </p:cNvSpPr>
            <p:nvPr/>
          </p:nvSpPr>
          <p:spPr bwMode="auto">
            <a:xfrm flipH="1">
              <a:off x="1838" y="1667"/>
              <a:ext cx="2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37" name="Line 20"/>
            <p:cNvSpPr>
              <a:spLocks noChangeShapeType="1"/>
            </p:cNvSpPr>
            <p:nvPr/>
          </p:nvSpPr>
          <p:spPr bwMode="auto">
            <a:xfrm flipH="1">
              <a:off x="1835" y="1869"/>
              <a:ext cx="2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603605" name="Text Box 21"/>
            <p:cNvSpPr txBox="1">
              <a:spLocks noChangeArrowheads="1"/>
            </p:cNvSpPr>
            <p:nvPr/>
          </p:nvSpPr>
          <p:spPr bwMode="auto">
            <a:xfrm>
              <a:off x="924" y="2189"/>
              <a:ext cx="681" cy="25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Black" pitchFamily="34" charset="0"/>
                  <a:ea typeface="仿宋_GB2312" pitchFamily="49" charset="-122"/>
                </a:rPr>
                <a:t>2764</a:t>
              </a:r>
            </a:p>
          </p:txBody>
        </p:sp>
        <p:sp>
          <p:nvSpPr>
            <p:cNvPr id="1603606" name="Text Box 22"/>
            <p:cNvSpPr txBox="1">
              <a:spLocks noChangeArrowheads="1"/>
            </p:cNvSpPr>
            <p:nvPr/>
          </p:nvSpPr>
          <p:spPr bwMode="auto">
            <a:xfrm>
              <a:off x="828" y="946"/>
              <a:ext cx="227" cy="2907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>
              <a:lvl1pPr eaLnBrk="0" hangingPunct="0">
                <a:defRPr sz="2400">
                  <a:solidFill>
                    <a:schemeClr val="hlink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hlink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hlink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hlink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hlink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400">
                  <a:solidFill>
                    <a:schemeClr val="hlink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400">
                  <a:solidFill>
                    <a:schemeClr val="hlink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400">
                  <a:solidFill>
                    <a:schemeClr val="hlink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defRPr sz="2400">
                  <a:solidFill>
                    <a:schemeClr val="hlink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ts val="700"/>
                </a:spcBef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仿宋_GB2312" panose="02010609030101010101" pitchFamily="49" charset="-122"/>
                </a:rPr>
                <a:t>1</a:t>
              </a:r>
            </a:p>
            <a:p>
              <a:pPr eaLnBrk="1" hangingPunct="1">
                <a:spcBef>
                  <a:spcPts val="700"/>
                </a:spcBef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仿宋_GB2312" panose="02010609030101010101" pitchFamily="49" charset="-122"/>
                </a:rPr>
                <a:t>2</a:t>
              </a:r>
            </a:p>
            <a:p>
              <a:pPr eaLnBrk="1" hangingPunct="1">
                <a:spcBef>
                  <a:spcPts val="700"/>
                </a:spcBef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仿宋_GB2312" panose="02010609030101010101" pitchFamily="49" charset="-122"/>
                </a:rPr>
                <a:t>3</a:t>
              </a:r>
            </a:p>
            <a:p>
              <a:pPr eaLnBrk="1" hangingPunct="1">
                <a:spcBef>
                  <a:spcPts val="700"/>
                </a:spcBef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仿宋_GB2312" panose="02010609030101010101" pitchFamily="49" charset="-122"/>
                </a:rPr>
                <a:t>4</a:t>
              </a:r>
            </a:p>
            <a:p>
              <a:pPr eaLnBrk="1" hangingPunct="1">
                <a:spcBef>
                  <a:spcPts val="700"/>
                </a:spcBef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仿宋_GB2312" panose="02010609030101010101" pitchFamily="49" charset="-122"/>
                </a:rPr>
                <a:t>5</a:t>
              </a:r>
            </a:p>
            <a:p>
              <a:pPr eaLnBrk="1" hangingPunct="1">
                <a:spcBef>
                  <a:spcPts val="700"/>
                </a:spcBef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仿宋_GB2312" panose="02010609030101010101" pitchFamily="49" charset="-122"/>
                </a:rPr>
                <a:t>6</a:t>
              </a:r>
            </a:p>
            <a:p>
              <a:pPr eaLnBrk="1" hangingPunct="1">
                <a:spcBef>
                  <a:spcPts val="700"/>
                </a:spcBef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仿宋_GB2312" panose="02010609030101010101" pitchFamily="49" charset="-122"/>
                </a:rPr>
                <a:t>7</a:t>
              </a:r>
            </a:p>
            <a:p>
              <a:pPr eaLnBrk="1" hangingPunct="1">
                <a:spcBef>
                  <a:spcPts val="700"/>
                </a:spcBef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仿宋_GB2312" panose="02010609030101010101" pitchFamily="49" charset="-122"/>
                </a:rPr>
                <a:t>8</a:t>
              </a:r>
            </a:p>
            <a:p>
              <a:pPr eaLnBrk="1" hangingPunct="1">
                <a:spcBef>
                  <a:spcPts val="700"/>
                </a:spcBef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仿宋_GB2312" panose="02010609030101010101" pitchFamily="49" charset="-122"/>
                </a:rPr>
                <a:t>9</a:t>
              </a:r>
            </a:p>
            <a:p>
              <a:pPr eaLnBrk="1" hangingPunct="1">
                <a:spcBef>
                  <a:spcPts val="700"/>
                </a:spcBef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仿宋_GB2312" panose="02010609030101010101" pitchFamily="49" charset="-122"/>
                </a:rPr>
                <a:t>10</a:t>
              </a:r>
            </a:p>
            <a:p>
              <a:pPr eaLnBrk="1" hangingPunct="1">
                <a:spcBef>
                  <a:spcPts val="700"/>
                </a:spcBef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仿宋_GB2312" panose="02010609030101010101" pitchFamily="49" charset="-122"/>
                </a:rPr>
                <a:t>11</a:t>
              </a:r>
            </a:p>
            <a:p>
              <a:pPr eaLnBrk="1" hangingPunct="1">
                <a:spcBef>
                  <a:spcPts val="700"/>
                </a:spcBef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仿宋_GB2312" panose="02010609030101010101" pitchFamily="49" charset="-122"/>
                </a:rPr>
                <a:t>12</a:t>
              </a:r>
            </a:p>
            <a:p>
              <a:pPr eaLnBrk="1" hangingPunct="1">
                <a:spcBef>
                  <a:spcPts val="700"/>
                </a:spcBef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仿宋_GB2312" panose="02010609030101010101" pitchFamily="49" charset="-122"/>
                </a:rPr>
                <a:t>13</a:t>
              </a:r>
            </a:p>
            <a:p>
              <a:pPr eaLnBrk="1" hangingPunct="1">
                <a:spcBef>
                  <a:spcPts val="700"/>
                </a:spcBef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仿宋_GB2312" panose="02010609030101010101" pitchFamily="49" charset="-122"/>
                </a:rPr>
                <a:t>14</a:t>
              </a:r>
            </a:p>
          </p:txBody>
        </p:sp>
        <p:sp>
          <p:nvSpPr>
            <p:cNvPr id="1603607" name="Text Box 23"/>
            <p:cNvSpPr txBox="1">
              <a:spLocks noChangeArrowheads="1"/>
            </p:cNvSpPr>
            <p:nvPr/>
          </p:nvSpPr>
          <p:spPr bwMode="auto">
            <a:xfrm>
              <a:off x="1542" y="894"/>
              <a:ext cx="227" cy="301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r">
                <a:spcBef>
                  <a:spcPts val="700"/>
                </a:spcBef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仿宋_GB2312" pitchFamily="49" charset="-122"/>
                </a:rPr>
                <a:t>28</a:t>
              </a:r>
            </a:p>
            <a:p>
              <a:pPr algn="r">
                <a:spcBef>
                  <a:spcPts val="700"/>
                </a:spcBef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仿宋_GB2312" pitchFamily="49" charset="-122"/>
                </a:rPr>
                <a:t>27</a:t>
              </a:r>
            </a:p>
            <a:p>
              <a:pPr algn="r">
                <a:spcBef>
                  <a:spcPts val="700"/>
                </a:spcBef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仿宋_GB2312" pitchFamily="49" charset="-122"/>
                </a:rPr>
                <a:t>26</a:t>
              </a:r>
            </a:p>
            <a:p>
              <a:pPr algn="r">
                <a:spcBef>
                  <a:spcPts val="700"/>
                </a:spcBef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仿宋_GB2312" pitchFamily="49" charset="-122"/>
                </a:rPr>
                <a:t>25</a:t>
              </a:r>
            </a:p>
            <a:p>
              <a:pPr algn="r">
                <a:spcBef>
                  <a:spcPts val="700"/>
                </a:spcBef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仿宋_GB2312" pitchFamily="49" charset="-122"/>
                </a:rPr>
                <a:t>24</a:t>
              </a:r>
            </a:p>
            <a:p>
              <a:pPr algn="r">
                <a:spcBef>
                  <a:spcPts val="700"/>
                </a:spcBef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仿宋_GB2312" pitchFamily="49" charset="-122"/>
                </a:rPr>
                <a:t>23</a:t>
              </a:r>
            </a:p>
            <a:p>
              <a:pPr algn="r">
                <a:spcBef>
                  <a:spcPts val="700"/>
                </a:spcBef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仿宋_GB2312" pitchFamily="49" charset="-122"/>
                </a:rPr>
                <a:t>22</a:t>
              </a:r>
            </a:p>
            <a:p>
              <a:pPr algn="r">
                <a:spcBef>
                  <a:spcPts val="700"/>
                </a:spcBef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仿宋_GB2312" pitchFamily="49" charset="-122"/>
                </a:rPr>
                <a:t>21</a:t>
              </a:r>
            </a:p>
            <a:p>
              <a:pPr algn="r">
                <a:spcBef>
                  <a:spcPts val="700"/>
                </a:spcBef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仿宋_GB2312" pitchFamily="49" charset="-122"/>
                </a:rPr>
                <a:t>20</a:t>
              </a:r>
            </a:p>
            <a:p>
              <a:pPr algn="r">
                <a:spcBef>
                  <a:spcPts val="700"/>
                </a:spcBef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仿宋_GB2312" pitchFamily="49" charset="-122"/>
                </a:rPr>
                <a:t>19</a:t>
              </a:r>
            </a:p>
            <a:p>
              <a:pPr algn="r">
                <a:spcBef>
                  <a:spcPts val="700"/>
                </a:spcBef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仿宋_GB2312" pitchFamily="49" charset="-122"/>
                </a:rPr>
                <a:t>18</a:t>
              </a:r>
            </a:p>
            <a:p>
              <a:pPr algn="r">
                <a:spcBef>
                  <a:spcPts val="700"/>
                </a:spcBef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仿宋_GB2312" pitchFamily="49" charset="-122"/>
                </a:rPr>
                <a:t>17</a:t>
              </a:r>
            </a:p>
            <a:p>
              <a:pPr algn="r">
                <a:spcBef>
                  <a:spcPts val="700"/>
                </a:spcBef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仿宋_GB2312" pitchFamily="49" charset="-122"/>
                </a:rPr>
                <a:t>16</a:t>
              </a:r>
            </a:p>
            <a:p>
              <a:pPr algn="r">
                <a:spcBef>
                  <a:spcPts val="700"/>
                </a:spcBef>
                <a:defRPr/>
              </a:pPr>
              <a:r>
                <a: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仿宋_GB2312" pitchFamily="49" charset="-122"/>
                </a:rPr>
                <a:t>15</a:t>
              </a:r>
            </a:p>
          </p:txBody>
        </p:sp>
        <p:sp>
          <p:nvSpPr>
            <p:cNvPr id="38941" name="Text Box 24"/>
            <p:cNvSpPr txBox="1">
              <a:spLocks noChangeArrowheads="1"/>
            </p:cNvSpPr>
            <p:nvPr/>
          </p:nvSpPr>
          <p:spPr bwMode="auto">
            <a:xfrm>
              <a:off x="109" y="961"/>
              <a:ext cx="408" cy="2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>
                <a:spcBef>
                  <a:spcPts val="400"/>
                </a:spcBef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V</a:t>
              </a:r>
              <a:r>
                <a:rPr lang="en-US" altLang="zh-CN" sz="1800" b="1" baseline="-25000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PP</a:t>
              </a:r>
            </a:p>
            <a:p>
              <a:pPr algn="r">
                <a:spcBef>
                  <a:spcPts val="400"/>
                </a:spcBef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A</a:t>
              </a:r>
              <a:r>
                <a:rPr lang="en-US" altLang="zh-CN" sz="1800" b="1" baseline="-25000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12</a:t>
              </a:r>
            </a:p>
            <a:p>
              <a:pPr algn="r">
                <a:spcBef>
                  <a:spcPts val="400"/>
                </a:spcBef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A</a:t>
              </a:r>
              <a:r>
                <a:rPr lang="en-US" altLang="zh-CN" sz="1800" b="1" baseline="-25000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7</a:t>
              </a:r>
            </a:p>
            <a:p>
              <a:pPr algn="r">
                <a:spcBef>
                  <a:spcPts val="400"/>
                </a:spcBef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A</a:t>
              </a:r>
              <a:r>
                <a:rPr lang="en-US" altLang="zh-CN" sz="1800" b="1" baseline="-25000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6</a:t>
              </a:r>
            </a:p>
            <a:p>
              <a:pPr algn="r">
                <a:spcBef>
                  <a:spcPts val="400"/>
                </a:spcBef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A</a:t>
              </a:r>
              <a:r>
                <a:rPr lang="en-US" altLang="zh-CN" sz="1800" b="1" baseline="-25000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5</a:t>
              </a:r>
            </a:p>
            <a:p>
              <a:pPr algn="r">
                <a:spcBef>
                  <a:spcPts val="400"/>
                </a:spcBef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A</a:t>
              </a:r>
              <a:r>
                <a:rPr lang="en-US" altLang="zh-CN" sz="1800" b="1" baseline="-25000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4</a:t>
              </a:r>
            </a:p>
            <a:p>
              <a:pPr algn="r">
                <a:spcBef>
                  <a:spcPts val="400"/>
                </a:spcBef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A</a:t>
              </a:r>
              <a:r>
                <a:rPr lang="en-US" altLang="zh-CN" sz="1800" b="1" baseline="-25000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3</a:t>
              </a:r>
            </a:p>
            <a:p>
              <a:pPr algn="r">
                <a:spcBef>
                  <a:spcPts val="400"/>
                </a:spcBef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A</a:t>
              </a:r>
              <a:r>
                <a:rPr lang="en-US" altLang="zh-CN" sz="1800" b="1" baseline="-25000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2</a:t>
              </a:r>
            </a:p>
            <a:p>
              <a:pPr algn="r">
                <a:spcBef>
                  <a:spcPts val="400"/>
                </a:spcBef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A</a:t>
              </a:r>
              <a:r>
                <a:rPr lang="en-US" altLang="zh-CN" sz="1800" b="1" baseline="-25000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1</a:t>
              </a:r>
            </a:p>
            <a:p>
              <a:pPr algn="r">
                <a:spcBef>
                  <a:spcPts val="400"/>
                </a:spcBef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A</a:t>
              </a:r>
              <a:r>
                <a:rPr lang="en-US" altLang="zh-CN" sz="1800" b="1" baseline="-25000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0</a:t>
              </a:r>
            </a:p>
            <a:p>
              <a:pPr algn="r">
                <a:spcBef>
                  <a:spcPts val="400"/>
                </a:spcBef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D</a:t>
              </a:r>
              <a:r>
                <a:rPr lang="en-US" altLang="zh-CN" sz="1800" b="1" baseline="-25000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0</a:t>
              </a:r>
            </a:p>
            <a:p>
              <a:pPr algn="r">
                <a:spcBef>
                  <a:spcPts val="400"/>
                </a:spcBef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D</a:t>
              </a:r>
              <a:r>
                <a:rPr lang="en-US" altLang="zh-CN" sz="1800" b="1" baseline="-25000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1</a:t>
              </a:r>
            </a:p>
            <a:p>
              <a:pPr algn="r">
                <a:spcBef>
                  <a:spcPts val="400"/>
                </a:spcBef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D</a:t>
              </a:r>
              <a:r>
                <a:rPr lang="en-US" altLang="zh-CN" sz="1800" b="1" baseline="-25000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2</a:t>
              </a:r>
            </a:p>
            <a:p>
              <a:pPr algn="r">
                <a:spcBef>
                  <a:spcPts val="400"/>
                </a:spcBef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GND</a:t>
              </a:r>
            </a:p>
          </p:txBody>
        </p:sp>
        <p:sp>
          <p:nvSpPr>
            <p:cNvPr id="38942" name="Line 25"/>
            <p:cNvSpPr>
              <a:spLocks noChangeShapeType="1"/>
            </p:cNvSpPr>
            <p:nvPr/>
          </p:nvSpPr>
          <p:spPr bwMode="auto">
            <a:xfrm>
              <a:off x="516" y="2708"/>
              <a:ext cx="2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43" name="Line 26"/>
            <p:cNvSpPr>
              <a:spLocks noChangeShapeType="1"/>
            </p:cNvSpPr>
            <p:nvPr/>
          </p:nvSpPr>
          <p:spPr bwMode="auto">
            <a:xfrm>
              <a:off x="516" y="2924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44" name="Line 27"/>
            <p:cNvSpPr>
              <a:spLocks noChangeShapeType="1"/>
            </p:cNvSpPr>
            <p:nvPr/>
          </p:nvSpPr>
          <p:spPr bwMode="auto">
            <a:xfrm flipH="1">
              <a:off x="538" y="3146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45" name="Line 28"/>
            <p:cNvSpPr>
              <a:spLocks noChangeShapeType="1"/>
            </p:cNvSpPr>
            <p:nvPr/>
          </p:nvSpPr>
          <p:spPr bwMode="auto">
            <a:xfrm>
              <a:off x="530" y="3740"/>
              <a:ext cx="2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46" name="Line 29"/>
            <p:cNvSpPr>
              <a:spLocks noChangeShapeType="1"/>
            </p:cNvSpPr>
            <p:nvPr/>
          </p:nvSpPr>
          <p:spPr bwMode="auto">
            <a:xfrm flipH="1">
              <a:off x="541" y="3342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47" name="Line 30"/>
            <p:cNvSpPr>
              <a:spLocks noChangeShapeType="1"/>
            </p:cNvSpPr>
            <p:nvPr/>
          </p:nvSpPr>
          <p:spPr bwMode="auto">
            <a:xfrm flipH="1">
              <a:off x="541" y="3538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48" name="Line 31"/>
            <p:cNvSpPr>
              <a:spLocks noChangeShapeType="1"/>
            </p:cNvSpPr>
            <p:nvPr/>
          </p:nvSpPr>
          <p:spPr bwMode="auto">
            <a:xfrm>
              <a:off x="1832" y="3538"/>
              <a:ext cx="2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49" name="Line 32"/>
            <p:cNvSpPr>
              <a:spLocks noChangeShapeType="1"/>
            </p:cNvSpPr>
            <p:nvPr/>
          </p:nvSpPr>
          <p:spPr bwMode="auto">
            <a:xfrm>
              <a:off x="1832" y="3339"/>
              <a:ext cx="2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50" name="Line 33"/>
            <p:cNvSpPr>
              <a:spLocks noChangeShapeType="1"/>
            </p:cNvSpPr>
            <p:nvPr/>
          </p:nvSpPr>
          <p:spPr bwMode="auto">
            <a:xfrm>
              <a:off x="1832" y="3120"/>
              <a:ext cx="2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51" name="Line 34"/>
            <p:cNvSpPr>
              <a:spLocks noChangeShapeType="1"/>
            </p:cNvSpPr>
            <p:nvPr/>
          </p:nvSpPr>
          <p:spPr bwMode="auto">
            <a:xfrm>
              <a:off x="1832" y="2921"/>
              <a:ext cx="2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52" name="Line 35"/>
            <p:cNvSpPr>
              <a:spLocks noChangeShapeType="1"/>
            </p:cNvSpPr>
            <p:nvPr/>
          </p:nvSpPr>
          <p:spPr bwMode="auto">
            <a:xfrm flipH="1">
              <a:off x="1832" y="2094"/>
              <a:ext cx="2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53" name="Line 36"/>
            <p:cNvSpPr>
              <a:spLocks noChangeShapeType="1"/>
            </p:cNvSpPr>
            <p:nvPr/>
          </p:nvSpPr>
          <p:spPr bwMode="auto">
            <a:xfrm flipH="1">
              <a:off x="1835" y="2290"/>
              <a:ext cx="2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54" name="Line 37"/>
            <p:cNvSpPr>
              <a:spLocks noChangeShapeType="1"/>
            </p:cNvSpPr>
            <p:nvPr/>
          </p:nvSpPr>
          <p:spPr bwMode="auto">
            <a:xfrm flipH="1">
              <a:off x="1835" y="2508"/>
              <a:ext cx="2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55" name="Line 38"/>
            <p:cNvSpPr>
              <a:spLocks noChangeShapeType="1"/>
            </p:cNvSpPr>
            <p:nvPr/>
          </p:nvSpPr>
          <p:spPr bwMode="auto">
            <a:xfrm flipH="1">
              <a:off x="1832" y="2710"/>
              <a:ext cx="2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8956" name="Text Box 39"/>
            <p:cNvSpPr txBox="1">
              <a:spLocks noChangeArrowheads="1"/>
            </p:cNvSpPr>
            <p:nvPr/>
          </p:nvSpPr>
          <p:spPr bwMode="auto">
            <a:xfrm>
              <a:off x="2082" y="961"/>
              <a:ext cx="340" cy="2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ts val="400"/>
                </a:spcBef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V</a:t>
              </a:r>
              <a:r>
                <a:rPr lang="en-US" altLang="zh-CN" sz="1800" b="1" baseline="-25000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CC</a:t>
              </a:r>
            </a:p>
            <a:p>
              <a:pPr>
                <a:spcBef>
                  <a:spcPts val="400"/>
                </a:spcBef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PGM</a:t>
              </a:r>
            </a:p>
            <a:p>
              <a:pPr>
                <a:spcBef>
                  <a:spcPts val="400"/>
                </a:spcBef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NC</a:t>
              </a:r>
            </a:p>
            <a:p>
              <a:pPr>
                <a:spcBef>
                  <a:spcPts val="400"/>
                </a:spcBef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A</a:t>
              </a:r>
              <a:r>
                <a:rPr lang="en-US" altLang="zh-CN" sz="1800" b="1" baseline="-25000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8</a:t>
              </a:r>
            </a:p>
            <a:p>
              <a:pPr>
                <a:spcBef>
                  <a:spcPts val="400"/>
                </a:spcBef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A</a:t>
              </a:r>
              <a:r>
                <a:rPr lang="en-US" altLang="zh-CN" sz="1800" b="1" baseline="-25000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9</a:t>
              </a:r>
            </a:p>
            <a:p>
              <a:pPr>
                <a:spcBef>
                  <a:spcPts val="400"/>
                </a:spcBef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A</a:t>
              </a:r>
              <a:r>
                <a:rPr lang="en-US" altLang="zh-CN" sz="1800" b="1" baseline="-25000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11</a:t>
              </a:r>
            </a:p>
            <a:p>
              <a:pPr>
                <a:spcBef>
                  <a:spcPts val="400"/>
                </a:spcBef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OE</a:t>
              </a:r>
            </a:p>
            <a:p>
              <a:pPr>
                <a:spcBef>
                  <a:spcPts val="400"/>
                </a:spcBef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A</a:t>
              </a:r>
              <a:r>
                <a:rPr lang="en-US" altLang="zh-CN" sz="1800" b="1" baseline="-25000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10</a:t>
              </a:r>
            </a:p>
            <a:p>
              <a:pPr>
                <a:spcBef>
                  <a:spcPts val="400"/>
                </a:spcBef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CE</a:t>
              </a:r>
            </a:p>
            <a:p>
              <a:pPr>
                <a:spcBef>
                  <a:spcPts val="400"/>
                </a:spcBef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D</a:t>
              </a:r>
              <a:r>
                <a:rPr lang="en-US" altLang="zh-CN" sz="1800" b="1" baseline="-25000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7</a:t>
              </a:r>
            </a:p>
            <a:p>
              <a:pPr>
                <a:spcBef>
                  <a:spcPts val="400"/>
                </a:spcBef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D</a:t>
              </a:r>
              <a:r>
                <a:rPr lang="en-US" altLang="zh-CN" sz="1800" b="1" baseline="-25000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6</a:t>
              </a:r>
            </a:p>
            <a:p>
              <a:pPr>
                <a:spcBef>
                  <a:spcPts val="400"/>
                </a:spcBef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D</a:t>
              </a:r>
              <a:r>
                <a:rPr lang="en-US" altLang="zh-CN" sz="1800" b="1" baseline="-25000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5</a:t>
              </a:r>
            </a:p>
            <a:p>
              <a:pPr>
                <a:spcBef>
                  <a:spcPts val="400"/>
                </a:spcBef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D</a:t>
              </a:r>
              <a:r>
                <a:rPr lang="en-US" altLang="zh-CN" sz="1800" b="1" baseline="-25000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4</a:t>
              </a:r>
            </a:p>
            <a:p>
              <a:pPr>
                <a:spcBef>
                  <a:spcPts val="400"/>
                </a:spcBef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D</a:t>
              </a:r>
              <a:r>
                <a:rPr lang="en-US" altLang="zh-CN" sz="1800" b="1" baseline="-25000">
                  <a:solidFill>
                    <a:srgbClr val="0000FF"/>
                  </a:solidFill>
                  <a:latin typeface="Arial" panose="020B0604020202020204" pitchFamily="34" charset="0"/>
                  <a:ea typeface="仿宋_GB2312" pitchFamily="49" charset="-122"/>
                </a:rPr>
                <a:t>3</a:t>
              </a:r>
            </a:p>
          </p:txBody>
        </p:sp>
        <p:sp>
          <p:nvSpPr>
            <p:cNvPr id="38957" name="Line 40"/>
            <p:cNvSpPr>
              <a:spLocks noChangeShapeType="1"/>
            </p:cNvSpPr>
            <p:nvPr/>
          </p:nvSpPr>
          <p:spPr bwMode="auto">
            <a:xfrm>
              <a:off x="2072" y="1194"/>
              <a:ext cx="3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8" name="Line 41"/>
            <p:cNvSpPr>
              <a:spLocks noChangeShapeType="1"/>
            </p:cNvSpPr>
            <p:nvPr/>
          </p:nvSpPr>
          <p:spPr bwMode="auto">
            <a:xfrm>
              <a:off x="2072" y="2216"/>
              <a:ext cx="22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9" name="Line 42"/>
            <p:cNvSpPr>
              <a:spLocks noChangeShapeType="1"/>
            </p:cNvSpPr>
            <p:nvPr/>
          </p:nvSpPr>
          <p:spPr bwMode="auto">
            <a:xfrm>
              <a:off x="2065" y="2620"/>
              <a:ext cx="22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918" name="Rectangle 43"/>
          <p:cNvSpPr>
            <a:spLocks noChangeArrowheads="1"/>
          </p:cNvSpPr>
          <p:nvPr/>
        </p:nvSpPr>
        <p:spPr bwMode="auto">
          <a:xfrm>
            <a:off x="4427538" y="1458913"/>
            <a:ext cx="45370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74738" indent="-1074738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3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  <a:latin typeface="Arial" panose="020B0604020202020204" pitchFamily="34" charset="0"/>
              </a:rPr>
              <a:t>12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～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zh-CN" altLang="en-US" b="1">
                <a:solidFill>
                  <a:srgbClr val="0000CC"/>
                </a:solidFill>
                <a:latin typeface="Arial" panose="020B0604020202020204" pitchFamily="34" charset="0"/>
              </a:rPr>
              <a:t>：地址线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D7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～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D0</a:t>
            </a:r>
            <a:r>
              <a:rPr lang="zh-CN" altLang="en-US" b="1">
                <a:solidFill>
                  <a:srgbClr val="0000CC"/>
                </a:solidFill>
                <a:latin typeface="Arial" panose="020B0604020202020204" pitchFamily="34" charset="0"/>
              </a:rPr>
              <a:t>：数据线（编程时为输入，读出时为输出）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CE</a:t>
            </a:r>
            <a:r>
              <a:rPr lang="zh-CN" altLang="en-US" b="1">
                <a:solidFill>
                  <a:srgbClr val="0000CC"/>
                </a:solidFill>
                <a:latin typeface="Arial" panose="020B0604020202020204" pitchFamily="34" charset="0"/>
              </a:rPr>
              <a:t>：芯片允许端，低电平有效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OE</a:t>
            </a:r>
            <a:r>
              <a:rPr lang="zh-CN" altLang="en-US" b="1">
                <a:solidFill>
                  <a:srgbClr val="0000CC"/>
                </a:solidFill>
                <a:latin typeface="Arial" panose="020B0604020202020204" pitchFamily="34" charset="0"/>
              </a:rPr>
              <a:t>：输出允许端，低电平有效（与</a:t>
            </a:r>
            <a:r>
              <a:rPr lang="en-US" altLang="zh-CN" b="1">
                <a:solidFill>
                  <a:srgbClr val="0000CC"/>
                </a:solidFill>
                <a:latin typeface="Arial" panose="020B0604020202020204" pitchFamily="34" charset="0"/>
              </a:rPr>
              <a:t>RD</a:t>
            </a:r>
            <a:r>
              <a:rPr lang="zh-CN" altLang="en-US" b="1">
                <a:solidFill>
                  <a:srgbClr val="0000CC"/>
                </a:solidFill>
                <a:latin typeface="Arial" panose="020B0604020202020204" pitchFamily="34" charset="0"/>
              </a:rPr>
              <a:t>相连）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PGM</a:t>
            </a:r>
            <a:r>
              <a:rPr lang="zh-CN" altLang="en-US" b="1">
                <a:solidFill>
                  <a:srgbClr val="0000CC"/>
                </a:solidFill>
                <a:latin typeface="Arial" panose="020B0604020202020204" pitchFamily="34" charset="0"/>
              </a:rPr>
              <a:t>：编程脉冲控制端（输入）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en-US" altLang="zh-CN" b="1">
                <a:solidFill>
                  <a:srgbClr val="0000CC"/>
                </a:solidFill>
                <a:latin typeface="Arial" panose="020B0604020202020204" pitchFamily="34" charset="0"/>
              </a:rPr>
              <a:t>V</a:t>
            </a:r>
            <a:r>
              <a:rPr lang="en-US" altLang="zh-CN" sz="1800" b="1" baseline="-25000">
                <a:solidFill>
                  <a:srgbClr val="0000CC"/>
                </a:solidFill>
                <a:latin typeface="Arial" panose="020B0604020202020204" pitchFamily="34" charset="0"/>
              </a:rPr>
              <a:t>PP</a:t>
            </a:r>
            <a:r>
              <a:rPr lang="zh-CN" altLang="en-US" b="1">
                <a:solidFill>
                  <a:srgbClr val="0000CC"/>
                </a:solidFill>
                <a:latin typeface="Arial" panose="020B0604020202020204" pitchFamily="34" charset="0"/>
              </a:rPr>
              <a:t>：编程电压输入端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en-US" altLang="zh-CN" b="1">
                <a:solidFill>
                  <a:srgbClr val="0000CC"/>
                </a:solidFill>
                <a:latin typeface="Arial" panose="020B0604020202020204" pitchFamily="34" charset="0"/>
              </a:rPr>
              <a:t>V</a:t>
            </a:r>
            <a:r>
              <a:rPr lang="en-US" altLang="zh-CN" sz="1800" b="1" baseline="-25000">
                <a:solidFill>
                  <a:srgbClr val="0000CC"/>
                </a:solidFill>
                <a:latin typeface="Arial" panose="020B0604020202020204" pitchFamily="34" charset="0"/>
              </a:rPr>
              <a:t>CC</a:t>
            </a:r>
            <a:r>
              <a:rPr lang="zh-CN" altLang="en-US" b="1">
                <a:solidFill>
                  <a:srgbClr val="0000CC"/>
                </a:solidFill>
                <a:latin typeface="Arial" panose="020B0604020202020204" pitchFamily="34" charset="0"/>
              </a:rPr>
              <a:t>：工作电压，</a:t>
            </a:r>
            <a:r>
              <a:rPr lang="en-US" altLang="zh-CN" b="1">
                <a:solidFill>
                  <a:srgbClr val="0000CC"/>
                </a:solidFill>
                <a:latin typeface="Arial" panose="020B0604020202020204" pitchFamily="34" charset="0"/>
              </a:rPr>
              <a:t>+5V</a:t>
            </a:r>
          </a:p>
        </p:txBody>
      </p:sp>
      <p:sp>
        <p:nvSpPr>
          <p:cNvPr id="2" name="矩形 1"/>
          <p:cNvSpPr/>
          <p:nvPr/>
        </p:nvSpPr>
        <p:spPr>
          <a:xfrm>
            <a:off x="793750" y="706438"/>
            <a:ext cx="288766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>
                <a:ln w="0"/>
                <a:solidFill>
                  <a:srgbClr val="00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EPROM 2764</a:t>
            </a:r>
            <a:r>
              <a:rPr lang="zh-CN" altLang="en-US" sz="2000" b="1" dirty="0">
                <a:ln w="0"/>
                <a:solidFill>
                  <a:srgbClr val="00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引脚说明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537075" y="2611438"/>
            <a:ext cx="3603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522788" y="3008313"/>
            <a:ext cx="36036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4537075" y="3679825"/>
            <a:ext cx="5397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over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5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6499225"/>
            <a:ext cx="1439863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8E152F-F712-4621-A2B2-8256463184D9}" type="datetime10">
              <a:rPr lang="zh-CN" altLang="en-US" sz="180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16:38</a:t>
            </a:fld>
            <a:endParaRPr lang="en-US" altLang="zh-CN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灯片编号占位符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131E7566-7A3D-4D48-A7BE-6D4DCA1B89F7}" type="slidenum">
              <a:rPr lang="en-US" altLang="zh-CN" sz="1600" smtClean="0">
                <a:solidFill>
                  <a:schemeClr val="hlink"/>
                </a:solidFill>
                <a:latin typeface="Arial Black" panose="020B0A04020102020204" pitchFamily="34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600">
              <a:solidFill>
                <a:schemeClr val="hlink"/>
              </a:solidFill>
              <a:latin typeface="Arial Black" panose="020B0A04020102020204" pitchFamily="34" charset="0"/>
            </a:endParaRPr>
          </a:p>
        </p:txBody>
      </p:sp>
      <p:sp>
        <p:nvSpPr>
          <p:cNvPr id="40964" name="Rectangle 3"/>
          <p:cNvSpPr>
            <a:spLocks noGrp="1"/>
          </p:cNvSpPr>
          <p:nvPr>
            <p:ph type="body" sz="half" idx="4294967295"/>
          </p:nvPr>
        </p:nvSpPr>
        <p:spPr>
          <a:xfrm>
            <a:off x="5256213" y="692150"/>
            <a:ext cx="3887787" cy="604838"/>
          </a:xfrm>
        </p:spPr>
        <p:txBody>
          <a:bodyPr/>
          <a:lstStyle/>
          <a:p>
            <a:pPr marL="0" indent="0" algn="just" eaLnBrk="1" hangingPunct="1">
              <a:spcBef>
                <a:spcPct val="5000"/>
              </a:spcBef>
              <a:spcAft>
                <a:spcPct val="5000"/>
              </a:spcAft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2764EPROM 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只读工作时     </a:t>
            </a:r>
          </a:p>
        </p:txBody>
      </p:sp>
      <p:grpSp>
        <p:nvGrpSpPr>
          <p:cNvPr id="40965" name="Group 91"/>
          <p:cNvGrpSpPr>
            <a:grpSpLocks/>
          </p:cNvGrpSpPr>
          <p:nvPr/>
        </p:nvGrpSpPr>
        <p:grpSpPr bwMode="auto">
          <a:xfrm>
            <a:off x="107950" y="1268413"/>
            <a:ext cx="5021263" cy="4032250"/>
            <a:chOff x="272" y="1162"/>
            <a:chExt cx="3163" cy="2540"/>
          </a:xfrm>
        </p:grpSpPr>
        <p:sp>
          <p:nvSpPr>
            <p:cNvPr id="1681446" name="Rectangle 38"/>
            <p:cNvSpPr>
              <a:spLocks noChangeArrowheads="1"/>
            </p:cNvSpPr>
            <p:nvPr/>
          </p:nvSpPr>
          <p:spPr bwMode="auto">
            <a:xfrm>
              <a:off x="1367" y="1162"/>
              <a:ext cx="1066" cy="2540"/>
            </a:xfrm>
            <a:prstGeom prst="rect">
              <a:avLst/>
            </a:prstGeom>
            <a:solidFill>
              <a:srgbClr val="DDFFFF"/>
            </a:solidFill>
            <a:ln w="38100" algn="ctr">
              <a:solidFill>
                <a:srgbClr val="00B0F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0972" name="Line 48"/>
            <p:cNvSpPr>
              <a:spLocks noChangeShapeType="1"/>
            </p:cNvSpPr>
            <p:nvPr/>
          </p:nvSpPr>
          <p:spPr bwMode="auto">
            <a:xfrm flipV="1">
              <a:off x="930" y="2840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681461" name="Text Box 53"/>
            <p:cNvSpPr txBox="1">
              <a:spLocks noChangeArrowheads="1"/>
            </p:cNvSpPr>
            <p:nvPr/>
          </p:nvSpPr>
          <p:spPr bwMode="auto">
            <a:xfrm>
              <a:off x="1519" y="2160"/>
              <a:ext cx="681" cy="291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Arial Black" pitchFamily="34" charset="0"/>
                  <a:ea typeface="仿宋_GB2312" pitchFamily="49" charset="-122"/>
                </a:rPr>
                <a:t>2764</a:t>
              </a:r>
            </a:p>
          </p:txBody>
        </p:sp>
        <p:sp>
          <p:nvSpPr>
            <p:cNvPr id="1681462" name="Text Box 54"/>
            <p:cNvSpPr txBox="1">
              <a:spLocks noChangeArrowheads="1"/>
            </p:cNvSpPr>
            <p:nvPr/>
          </p:nvSpPr>
          <p:spPr bwMode="auto">
            <a:xfrm>
              <a:off x="1434" y="1318"/>
              <a:ext cx="227" cy="224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ts val="4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仿宋_GB2312" pitchFamily="49" charset="-122"/>
                </a:rPr>
                <a:t>A</a:t>
              </a:r>
              <a:r>
                <a:rPr lang="en-US" altLang="zh-CN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仿宋_GB2312" pitchFamily="49" charset="-122"/>
                </a:rPr>
                <a:t>12</a:t>
              </a:r>
            </a:p>
            <a:p>
              <a:pPr>
                <a:spcBef>
                  <a:spcPts val="400"/>
                </a:spcBef>
                <a:defRPr/>
              </a:pP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仿宋_GB2312" pitchFamily="49" charset="-122"/>
                </a:rPr>
                <a:t>～</a:t>
              </a:r>
            </a:p>
            <a:p>
              <a:pPr>
                <a:spcBef>
                  <a:spcPts val="4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仿宋_GB2312" pitchFamily="49" charset="-122"/>
                </a:rPr>
                <a:t>A</a:t>
              </a:r>
              <a:r>
                <a:rPr lang="en-US" altLang="zh-CN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仿宋_GB2312" pitchFamily="49" charset="-122"/>
                </a:rPr>
                <a:t>0</a:t>
              </a:r>
            </a:p>
            <a:p>
              <a:pPr>
                <a:spcBef>
                  <a:spcPts val="400"/>
                </a:spcBef>
                <a:defRPr/>
              </a:pPr>
              <a:endPara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仿宋_GB2312" pitchFamily="49" charset="-122"/>
              </a:endParaRPr>
            </a:p>
            <a:p>
              <a:pPr>
                <a:spcBef>
                  <a:spcPts val="400"/>
                </a:spcBef>
                <a:defRPr/>
              </a:pPr>
              <a:endPara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仿宋_GB2312" pitchFamily="49" charset="-122"/>
              </a:endParaRPr>
            </a:p>
            <a:p>
              <a:pPr>
                <a:spcBef>
                  <a:spcPts val="400"/>
                </a:spcBef>
                <a:defRPr/>
              </a:pPr>
              <a:endPara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仿宋_GB2312" pitchFamily="49" charset="-122"/>
              </a:endParaRPr>
            </a:p>
            <a:p>
              <a:pPr>
                <a:spcBef>
                  <a:spcPts val="400"/>
                </a:spcBef>
                <a:defRPr/>
              </a:pPr>
              <a:endPara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仿宋_GB2312" pitchFamily="49" charset="-122"/>
              </a:endParaRPr>
            </a:p>
            <a:p>
              <a:pPr>
                <a:spcBef>
                  <a:spcPts val="4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仿宋_GB2312" pitchFamily="49" charset="-122"/>
                </a:rPr>
                <a:t>CE</a:t>
              </a:r>
            </a:p>
            <a:p>
              <a:pPr>
                <a:spcBef>
                  <a:spcPts val="400"/>
                </a:spcBef>
                <a:defRPr/>
              </a:pPr>
              <a:endPara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仿宋_GB2312" pitchFamily="49" charset="-122"/>
              </a:endParaRPr>
            </a:p>
            <a:p>
              <a:pPr>
                <a:spcBef>
                  <a:spcPts val="400"/>
                </a:spcBef>
                <a:defRPr/>
              </a:pPr>
              <a:endPara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仿宋_GB2312" pitchFamily="49" charset="-122"/>
              </a:endParaRPr>
            </a:p>
            <a:p>
              <a:pPr>
                <a:spcBef>
                  <a:spcPts val="400"/>
                </a:spcBef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仿宋_GB2312" pitchFamily="49" charset="-122"/>
                </a:rPr>
                <a:t>OE</a:t>
              </a:r>
            </a:p>
          </p:txBody>
        </p:sp>
        <p:sp>
          <p:nvSpPr>
            <p:cNvPr id="1681483" name="Text Box 75"/>
            <p:cNvSpPr txBox="1">
              <a:spLocks noChangeArrowheads="1"/>
            </p:cNvSpPr>
            <p:nvPr/>
          </p:nvSpPr>
          <p:spPr bwMode="auto">
            <a:xfrm>
              <a:off x="2144" y="1467"/>
              <a:ext cx="227" cy="52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r"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仿宋_GB2312" pitchFamily="49" charset="-122"/>
                </a:rPr>
                <a:t>D</a:t>
              </a:r>
              <a:r>
                <a:rPr lang="en-US" altLang="zh-CN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仿宋_GB2312" pitchFamily="49" charset="-122"/>
                </a:rPr>
                <a:t>7</a:t>
              </a:r>
            </a:p>
            <a:p>
              <a:pPr algn="r">
                <a:defRPr/>
              </a:pP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仿宋_GB2312" pitchFamily="49" charset="-122"/>
                </a:rPr>
                <a:t>～</a:t>
              </a:r>
            </a:p>
            <a:p>
              <a:pPr algn="r"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仿宋_GB2312" pitchFamily="49" charset="-122"/>
                </a:rPr>
                <a:t>D</a:t>
              </a:r>
              <a:r>
                <a:rPr lang="en-US" altLang="zh-CN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仿宋_GB2312" pitchFamily="49" charset="-122"/>
                </a:rPr>
                <a:t>0</a:t>
              </a:r>
              <a:endPara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仿宋_GB2312" pitchFamily="49" charset="-122"/>
              </a:endParaRPr>
            </a:p>
          </p:txBody>
        </p:sp>
        <p:sp>
          <p:nvSpPr>
            <p:cNvPr id="1681484" name="AutoShape 76"/>
            <p:cNvSpPr>
              <a:spLocks noChangeArrowheads="1"/>
            </p:cNvSpPr>
            <p:nvPr/>
          </p:nvSpPr>
          <p:spPr bwMode="auto">
            <a:xfrm>
              <a:off x="2431" y="1517"/>
              <a:ext cx="358" cy="47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66CC"/>
            </a:solidFill>
            <a:ln w="12700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 anchorCtr="1">
              <a:spAutoFit/>
            </a:bodyPr>
            <a:lstStyle/>
            <a:p>
              <a:pPr algn="ctr">
                <a:defRPr/>
              </a:pPr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0977" name="Line 77"/>
            <p:cNvSpPr>
              <a:spLocks noChangeShapeType="1"/>
            </p:cNvSpPr>
            <p:nvPr/>
          </p:nvSpPr>
          <p:spPr bwMode="auto">
            <a:xfrm>
              <a:off x="839" y="3475"/>
              <a:ext cx="49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681486" name="AutoShape 78"/>
            <p:cNvSpPr>
              <a:spLocks noChangeArrowheads="1"/>
            </p:cNvSpPr>
            <p:nvPr/>
          </p:nvSpPr>
          <p:spPr bwMode="auto">
            <a:xfrm>
              <a:off x="930" y="1365"/>
              <a:ext cx="420" cy="47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 anchorCtr="1">
              <a:spAutoFit/>
            </a:bodyPr>
            <a:lstStyle/>
            <a:p>
              <a:pPr algn="ctr">
                <a:defRPr/>
              </a:pPr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681488" name="Rectangle 80"/>
            <p:cNvSpPr>
              <a:spLocks noChangeArrowheads="1"/>
            </p:cNvSpPr>
            <p:nvPr/>
          </p:nvSpPr>
          <p:spPr bwMode="auto">
            <a:xfrm>
              <a:off x="277" y="1480"/>
              <a:ext cx="68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A</a:t>
              </a:r>
              <a:r>
                <a:rPr lang="en-US" altLang="zh-CN" sz="2000" b="1" baseline="-25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12</a:t>
              </a:r>
              <a:r>
                <a:rPr lang="zh-CN" altLang="en-US" sz="20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～</a:t>
              </a:r>
              <a:r>
                <a:rPr lang="en-US" altLang="zh-CN" sz="20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A</a:t>
              </a:r>
              <a:r>
                <a:rPr lang="en-US" altLang="zh-CN" sz="2000" b="1" baseline="-25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0</a:t>
              </a:r>
            </a:p>
          </p:txBody>
        </p:sp>
        <p:sp>
          <p:nvSpPr>
            <p:cNvPr id="40980" name="Rectangle 81"/>
            <p:cNvSpPr>
              <a:spLocks noChangeArrowheads="1"/>
            </p:cNvSpPr>
            <p:nvPr/>
          </p:nvSpPr>
          <p:spPr bwMode="auto">
            <a:xfrm>
              <a:off x="272" y="2608"/>
              <a:ext cx="787" cy="486"/>
            </a:xfrm>
            <a:prstGeom prst="rect">
              <a:avLst/>
            </a:prstGeom>
            <a:solidFill>
              <a:srgbClr val="FFFF99"/>
            </a:solidFill>
            <a:ln w="19050" algn="ctr">
              <a:solidFill>
                <a:srgbClr val="0066FF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地址译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码器</a:t>
              </a:r>
            </a:p>
          </p:txBody>
        </p:sp>
        <p:grpSp>
          <p:nvGrpSpPr>
            <p:cNvPr id="40981" name="Group 88"/>
            <p:cNvGrpSpPr>
              <a:grpSpLocks/>
            </p:cNvGrpSpPr>
            <p:nvPr/>
          </p:nvGrpSpPr>
          <p:grpSpPr bwMode="auto">
            <a:xfrm>
              <a:off x="317" y="3380"/>
              <a:ext cx="544" cy="238"/>
              <a:chOff x="1224" y="3518"/>
              <a:chExt cx="544" cy="238"/>
            </a:xfrm>
          </p:grpSpPr>
          <p:sp>
            <p:nvSpPr>
              <p:cNvPr id="1681490" name="Rectangle 82"/>
              <p:cNvSpPr>
                <a:spLocks noChangeArrowheads="1"/>
              </p:cNvSpPr>
              <p:nvPr/>
            </p:nvSpPr>
            <p:spPr bwMode="auto">
              <a:xfrm>
                <a:off x="1224" y="3523"/>
                <a:ext cx="544" cy="2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黑体" pitchFamily="2" charset="-122"/>
                  </a:rPr>
                  <a:t>PSEN</a:t>
                </a:r>
                <a:endParaRPr lang="en-US" altLang="zh-CN" b="1" baseline="-25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40986" name="Line 83"/>
              <p:cNvSpPr>
                <a:spLocks noChangeShapeType="1"/>
              </p:cNvSpPr>
              <p:nvPr/>
            </p:nvSpPr>
            <p:spPr bwMode="auto">
              <a:xfrm>
                <a:off x="1301" y="3518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81492" name="Rectangle 84"/>
            <p:cNvSpPr>
              <a:spLocks noChangeArrowheads="1"/>
            </p:cNvSpPr>
            <p:nvPr/>
          </p:nvSpPr>
          <p:spPr bwMode="auto">
            <a:xfrm>
              <a:off x="2800" y="1638"/>
              <a:ext cx="63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D</a:t>
              </a:r>
              <a:r>
                <a:rPr lang="en-US" altLang="zh-CN" sz="2000" b="1" baseline="-25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7</a:t>
              </a:r>
              <a:r>
                <a:rPr lang="zh-CN" altLang="en-US" sz="20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～</a:t>
              </a:r>
              <a:r>
                <a:rPr lang="en-US" altLang="zh-CN" sz="20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D</a:t>
              </a:r>
              <a:r>
                <a:rPr lang="en-US" altLang="zh-CN" sz="2000" b="1" baseline="-250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0</a:t>
              </a:r>
            </a:p>
          </p:txBody>
        </p:sp>
        <p:sp>
          <p:nvSpPr>
            <p:cNvPr id="40983" name="Line 86"/>
            <p:cNvSpPr>
              <a:spLocks noChangeShapeType="1"/>
            </p:cNvSpPr>
            <p:nvPr/>
          </p:nvSpPr>
          <p:spPr bwMode="auto">
            <a:xfrm>
              <a:off x="1423" y="2758"/>
              <a:ext cx="22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84" name="Line 87"/>
            <p:cNvSpPr>
              <a:spLocks noChangeShapeType="1"/>
            </p:cNvSpPr>
            <p:nvPr/>
          </p:nvSpPr>
          <p:spPr bwMode="auto">
            <a:xfrm>
              <a:off x="1429" y="3373"/>
              <a:ext cx="22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0966" name="Group 99"/>
          <p:cNvGrpSpPr>
            <a:grpSpLocks/>
          </p:cNvGrpSpPr>
          <p:nvPr/>
        </p:nvGrpSpPr>
        <p:grpSpPr bwMode="auto">
          <a:xfrm>
            <a:off x="5146675" y="1636713"/>
            <a:ext cx="3773488" cy="2736850"/>
            <a:chOff x="3351" y="1213"/>
            <a:chExt cx="2268" cy="1724"/>
          </a:xfrm>
        </p:grpSpPr>
        <p:sp>
          <p:nvSpPr>
            <p:cNvPr id="1681498" name="Rectangle 90"/>
            <p:cNvSpPr>
              <a:spLocks noChangeArrowheads="1"/>
            </p:cNvSpPr>
            <p:nvPr/>
          </p:nvSpPr>
          <p:spPr bwMode="auto">
            <a:xfrm>
              <a:off x="3351" y="1213"/>
              <a:ext cx="2268" cy="172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  <a:defRPr/>
              </a:pPr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V</a:t>
              </a:r>
              <a:r>
                <a:rPr lang="en-US" altLang="zh-CN" sz="20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PP </a:t>
              </a:r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、</a:t>
              </a:r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V</a:t>
              </a:r>
              <a:r>
                <a:rPr lang="en-US" altLang="zh-CN" sz="2000" b="1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CC</a:t>
              </a:r>
              <a:r>
                <a:rPr lang="zh-CN" altLang="en-US" sz="20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：</a:t>
              </a:r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接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+5V</a:t>
              </a:r>
              <a:endParaRPr lang="en-US" altLang="zh-CN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endParaRPr>
            </a:p>
            <a:p>
              <a:pPr>
                <a:spcBef>
                  <a:spcPct val="30000"/>
                </a:spcBef>
                <a:defRPr/>
              </a:pPr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PGM</a:t>
              </a:r>
              <a:r>
                <a:rPr lang="zh-CN" altLang="en-US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：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接低电平，无编程信号</a:t>
              </a:r>
            </a:p>
            <a:p>
              <a:pPr>
                <a:spcBef>
                  <a:spcPct val="30000"/>
                </a:spcBef>
                <a:defRPr/>
              </a:pPr>
              <a:r>
                <a:rPr lang="zh-CN" altLang="en-US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   </a:t>
              </a:r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OE</a:t>
              </a:r>
              <a:r>
                <a:rPr lang="zh-CN" altLang="en-US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：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接低电平，允许读出</a:t>
              </a:r>
            </a:p>
            <a:p>
              <a:pPr>
                <a:spcBef>
                  <a:spcPct val="30000"/>
                </a:spcBef>
                <a:defRPr/>
              </a:pPr>
              <a:r>
                <a:rPr lang="zh-CN" altLang="en-US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   </a:t>
              </a:r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CE</a:t>
              </a:r>
              <a:r>
                <a:rPr lang="zh-CN" altLang="en-US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：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接低电平，选中芯片</a:t>
              </a:r>
            </a:p>
            <a:p>
              <a:pPr>
                <a:spcBef>
                  <a:spcPct val="50000"/>
                </a:spcBef>
                <a:spcAft>
                  <a:spcPct val="30000"/>
                </a:spcAft>
                <a:defRPr/>
              </a:pP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【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只读工作时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】</a:t>
              </a:r>
            </a:p>
            <a:p>
              <a:pPr>
                <a:spcBef>
                  <a:spcPct val="30000"/>
                </a:spcBef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根据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CPU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送来的地址信号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A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12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～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A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选中某存储单元，进行读出操作。</a:t>
              </a:r>
            </a:p>
          </p:txBody>
        </p:sp>
        <p:sp>
          <p:nvSpPr>
            <p:cNvPr id="40969" name="Line 96"/>
            <p:cNvSpPr>
              <a:spLocks noChangeShapeType="1"/>
            </p:cNvSpPr>
            <p:nvPr/>
          </p:nvSpPr>
          <p:spPr bwMode="auto">
            <a:xfrm>
              <a:off x="3514" y="1743"/>
              <a:ext cx="22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0" name="Line 97"/>
            <p:cNvSpPr>
              <a:spLocks noChangeShapeType="1"/>
            </p:cNvSpPr>
            <p:nvPr/>
          </p:nvSpPr>
          <p:spPr bwMode="auto">
            <a:xfrm>
              <a:off x="3520" y="1991"/>
              <a:ext cx="22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0967" name="Picture 130" descr="tms27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2" t="18518" r="10625" b="21123"/>
          <a:stretch>
            <a:fillRect/>
          </a:stretch>
        </p:blipFill>
        <p:spPr bwMode="auto">
          <a:xfrm>
            <a:off x="4132263" y="4746625"/>
            <a:ext cx="3671887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5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6499225"/>
            <a:ext cx="1439863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7AACCD-29C4-460B-BFF5-725EC5A7126C}" type="datetime10">
              <a:rPr lang="zh-CN" altLang="en-US" sz="180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16:38</a:t>
            </a:fld>
            <a:endParaRPr lang="en-US" altLang="zh-CN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灯片编号占位符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6A9D71B1-AE44-4D0F-A048-27D24235D111}" type="slidenum">
              <a:rPr lang="en-US" altLang="zh-CN" sz="1600" smtClean="0">
                <a:solidFill>
                  <a:schemeClr val="hlink"/>
                </a:solidFill>
                <a:latin typeface="Arial Black" panose="020B0A04020102020204" pitchFamily="34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600">
              <a:solidFill>
                <a:schemeClr val="hlink"/>
              </a:solidFill>
              <a:latin typeface="Arial Black" panose="020B0A04020102020204" pitchFamily="34" charset="0"/>
            </a:endParaRPr>
          </a:p>
        </p:txBody>
      </p:sp>
      <p:pic>
        <p:nvPicPr>
          <p:cNvPr id="43012" name="Picture 48" descr="51编程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" t="1816" r="2242" b="1170"/>
          <a:stretch>
            <a:fillRect/>
          </a:stretch>
        </p:blipFill>
        <p:spPr bwMode="auto">
          <a:xfrm>
            <a:off x="3851275" y="815975"/>
            <a:ext cx="52578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50" descr="ql2006编程器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" t="1598" r="1598" b="2327"/>
          <a:stretch>
            <a:fillRect/>
          </a:stretch>
        </p:blipFill>
        <p:spPr bwMode="auto">
          <a:xfrm>
            <a:off x="84138" y="2355850"/>
            <a:ext cx="3695700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76238" y="779463"/>
            <a:ext cx="28130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spcBef>
                <a:spcPct val="5000"/>
              </a:spcBef>
              <a:spcAft>
                <a:spcPct val="5000"/>
              </a:spcAft>
              <a:buFont typeface="Wingdings" panose="05000000000000000000" pitchFamily="2" charset="2"/>
              <a:buNone/>
              <a:tabLst>
                <a:tab pos="0" algn="l"/>
              </a:tabLst>
              <a:defRPr/>
            </a:pPr>
            <a:r>
              <a:rPr lang="en-US" altLang="zh-CN" sz="2400" b="1" dirty="0">
                <a:ln w="0"/>
                <a:solidFill>
                  <a:srgbClr val="00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EPROM </a:t>
            </a:r>
            <a:r>
              <a:rPr lang="zh-CN" altLang="en-US" sz="2400" b="1" dirty="0">
                <a:ln w="0"/>
                <a:solidFill>
                  <a:srgbClr val="00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编程器     </a:t>
            </a:r>
          </a:p>
        </p:txBody>
      </p:sp>
    </p:spTree>
  </p:cSld>
  <p:clrMapOvr>
    <a:masterClrMapping/>
  </p:clrMapOvr>
  <p:transition>
    <p:cover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29"/>
          <p:cNvSpPr>
            <a:spLocks noChangeShapeType="1"/>
          </p:cNvSpPr>
          <p:nvPr/>
        </p:nvSpPr>
        <p:spPr bwMode="auto">
          <a:xfrm flipV="1">
            <a:off x="4787900" y="2938463"/>
            <a:ext cx="0" cy="25241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771" name="Rectangle 14"/>
          <p:cNvSpPr>
            <a:spLocks noChangeArrowheads="1"/>
          </p:cNvSpPr>
          <p:nvPr/>
        </p:nvSpPr>
        <p:spPr bwMode="auto">
          <a:xfrm>
            <a:off x="4213225" y="1887538"/>
            <a:ext cx="1187450" cy="1079500"/>
          </a:xfrm>
          <a:prstGeom prst="rect">
            <a:avLst/>
          </a:prstGeom>
          <a:solidFill>
            <a:srgbClr val="E5FFE5"/>
          </a:solidFill>
          <a:ln w="9525" algn="ctr">
            <a:solidFill>
              <a:srgbClr val="0000CC"/>
            </a:solidFill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5060" name="AutoShape 16"/>
          <p:cNvSpPr>
            <a:spLocks noChangeArrowheads="1"/>
          </p:cNvSpPr>
          <p:nvPr/>
        </p:nvSpPr>
        <p:spPr bwMode="auto">
          <a:xfrm>
            <a:off x="5405438" y="2176463"/>
            <a:ext cx="900112" cy="215900"/>
          </a:xfrm>
          <a:prstGeom prst="rightArrow">
            <a:avLst>
              <a:gd name="adj1" fmla="val 50000"/>
              <a:gd name="adj2" fmla="val 125093"/>
            </a:avLst>
          </a:prstGeom>
          <a:gradFill rotWithShape="1">
            <a:gsLst>
              <a:gs pos="0">
                <a:srgbClr val="FFFFFF"/>
              </a:gs>
              <a:gs pos="100000">
                <a:srgbClr val="CCFF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14313" y="785813"/>
            <a:ext cx="85344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24000" indent="-1430338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线选法：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低位地址直接连接，用一位或几位高地址与扩展芯片上控制线相连</a:t>
            </a:r>
          </a:p>
        </p:txBody>
      </p:sp>
      <p:sp>
        <p:nvSpPr>
          <p:cNvPr id="1587221" name="Text Box 21"/>
          <p:cNvSpPr txBox="1">
            <a:spLocks noChangeArrowheads="1"/>
          </p:cNvSpPr>
          <p:nvPr/>
        </p:nvSpPr>
        <p:spPr bwMode="auto">
          <a:xfrm>
            <a:off x="971550" y="6786563"/>
            <a:ext cx="1008063" cy="5667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87223" name="Text Box 23"/>
          <p:cNvSpPr txBox="1">
            <a:spLocks noChangeArrowheads="1"/>
          </p:cNvSpPr>
          <p:nvPr/>
        </p:nvSpPr>
        <p:spPr bwMode="auto">
          <a:xfrm>
            <a:off x="785813" y="5957888"/>
            <a:ext cx="7704137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其地址：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P2.5=0</a:t>
            </a: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 P2.6~P2.7=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 P2.0~P2.4=</a:t>
            </a:r>
            <a:r>
              <a:rPr lang="en-US" altLang="zh-CN" sz="2000" dirty="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00000~11111</a:t>
            </a:r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611188" y="2247900"/>
            <a:ext cx="4318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 flipV="1">
            <a:off x="7380288" y="5200650"/>
            <a:ext cx="0" cy="649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2763838" y="4481513"/>
            <a:ext cx="367188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662" name="Rectangle 12"/>
          <p:cNvSpPr>
            <a:spLocks noChangeAspect="1" noChangeArrowheads="1"/>
          </p:cNvSpPr>
          <p:nvPr/>
        </p:nvSpPr>
        <p:spPr bwMode="auto">
          <a:xfrm>
            <a:off x="971550" y="1816100"/>
            <a:ext cx="1800225" cy="3671888"/>
          </a:xfrm>
          <a:prstGeom prst="rect">
            <a:avLst/>
          </a:prstGeom>
          <a:solidFill>
            <a:srgbClr val="FFE5FF"/>
          </a:solidFill>
          <a:ln w="28575" algn="ctr">
            <a:solidFill>
              <a:srgbClr val="0000CC"/>
            </a:solidFill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7663" name="Rectangle 13"/>
          <p:cNvSpPr>
            <a:spLocks noChangeArrowheads="1"/>
          </p:cNvSpPr>
          <p:nvPr/>
        </p:nvSpPr>
        <p:spPr bwMode="auto">
          <a:xfrm>
            <a:off x="6372225" y="1816100"/>
            <a:ext cx="1944688" cy="3455988"/>
          </a:xfrm>
          <a:prstGeom prst="rect">
            <a:avLst/>
          </a:prstGeom>
          <a:solidFill>
            <a:srgbClr val="C5F0FF"/>
          </a:solidFill>
          <a:ln w="28575" algn="ctr">
            <a:solidFill>
              <a:srgbClr val="000099"/>
            </a:solidFill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32785" name="AutoShape 15"/>
          <p:cNvSpPr>
            <a:spLocks noChangeArrowheads="1"/>
          </p:cNvSpPr>
          <p:nvPr/>
        </p:nvSpPr>
        <p:spPr bwMode="auto">
          <a:xfrm>
            <a:off x="2771775" y="2176463"/>
            <a:ext cx="1441450" cy="215900"/>
          </a:xfrm>
          <a:prstGeom prst="leftRightArrow">
            <a:avLst>
              <a:gd name="adj1" fmla="val 50000"/>
              <a:gd name="adj2" fmla="val 133529"/>
            </a:avLst>
          </a:prstGeom>
          <a:solidFill>
            <a:srgbClr val="CCFFFF"/>
          </a:solidFill>
          <a:ln w="9525" algn="ctr">
            <a:solidFill>
              <a:schemeClr val="accent5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5074" name="AutoShape 17"/>
          <p:cNvSpPr>
            <a:spLocks noChangeArrowheads="1"/>
          </p:cNvSpPr>
          <p:nvPr/>
        </p:nvSpPr>
        <p:spPr bwMode="auto">
          <a:xfrm rot="10800000">
            <a:off x="2771775" y="3760788"/>
            <a:ext cx="3598863" cy="360362"/>
          </a:xfrm>
          <a:prstGeom prst="leftArrow">
            <a:avLst>
              <a:gd name="adj1" fmla="val 37454"/>
              <a:gd name="adj2" fmla="val 48454"/>
            </a:avLst>
          </a:prstGeom>
          <a:gradFill rotWithShape="1">
            <a:gsLst>
              <a:gs pos="0">
                <a:srgbClr val="FFFFFF"/>
              </a:gs>
              <a:gs pos="100000">
                <a:srgbClr val="CCFF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1763713" y="5489575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1763713" y="5849938"/>
            <a:ext cx="5616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87222" name="Text Box 22"/>
          <p:cNvSpPr txBox="1">
            <a:spLocks noChangeArrowheads="1"/>
          </p:cNvSpPr>
          <p:nvPr/>
        </p:nvSpPr>
        <p:spPr bwMode="auto">
          <a:xfrm>
            <a:off x="2143125" y="2087563"/>
            <a:ext cx="588963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P0</a:t>
            </a:r>
          </a:p>
        </p:txBody>
      </p:sp>
      <p:sp>
        <p:nvSpPr>
          <p:cNvPr id="1587224" name="Text Box 24"/>
          <p:cNvSpPr txBox="1">
            <a:spLocks noChangeArrowheads="1"/>
          </p:cNvSpPr>
          <p:nvPr/>
        </p:nvSpPr>
        <p:spPr bwMode="auto">
          <a:xfrm>
            <a:off x="6948488" y="2636912"/>
            <a:ext cx="1223962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2764</a:t>
            </a:r>
          </a:p>
        </p:txBody>
      </p:sp>
      <p:sp>
        <p:nvSpPr>
          <p:cNvPr id="1587225" name="Text Box 25"/>
          <p:cNvSpPr txBox="1">
            <a:spLocks noChangeArrowheads="1"/>
          </p:cNvSpPr>
          <p:nvPr/>
        </p:nvSpPr>
        <p:spPr bwMode="auto">
          <a:xfrm>
            <a:off x="1247775" y="3743325"/>
            <a:ext cx="15716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2400">
                <a:ln w="0"/>
                <a:solidFill>
                  <a:srgbClr val="8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P2.0</a:t>
            </a:r>
            <a:r>
              <a:rPr lang="en-US" altLang="zh-CN" sz="2400">
                <a:ln w="0"/>
                <a:solidFill>
                  <a:srgbClr val="8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~</a:t>
            </a:r>
            <a:r>
              <a:rPr lang="en-US" altLang="zh-CN" sz="2400">
                <a:ln w="0"/>
                <a:solidFill>
                  <a:srgbClr val="8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P2.4</a:t>
            </a:r>
            <a:endParaRPr lang="en-US" altLang="zh-CN" sz="2400" dirty="0">
              <a:ln w="0"/>
              <a:solidFill>
                <a:srgbClr val="8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87226" name="Text Box 26"/>
          <p:cNvSpPr txBox="1">
            <a:spLocks noChangeArrowheads="1"/>
          </p:cNvSpPr>
          <p:nvPr/>
        </p:nvSpPr>
        <p:spPr bwMode="auto">
          <a:xfrm>
            <a:off x="4211960" y="1916832"/>
            <a:ext cx="115252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74LS573</a:t>
            </a:r>
          </a:p>
        </p:txBody>
      </p:sp>
      <p:sp>
        <p:nvSpPr>
          <p:cNvPr id="45081" name="Text Box 27"/>
          <p:cNvSpPr txBox="1">
            <a:spLocks noChangeArrowheads="1"/>
          </p:cNvSpPr>
          <p:nvPr/>
        </p:nvSpPr>
        <p:spPr bwMode="auto">
          <a:xfrm>
            <a:off x="4572000" y="2600325"/>
            <a:ext cx="43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5082" name="Line 28"/>
          <p:cNvSpPr>
            <a:spLocks noChangeShapeType="1"/>
          </p:cNvSpPr>
          <p:nvPr/>
        </p:nvSpPr>
        <p:spPr bwMode="auto">
          <a:xfrm>
            <a:off x="2771775" y="3184525"/>
            <a:ext cx="201612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083" name="Text Box 30"/>
          <p:cNvSpPr txBox="1">
            <a:spLocks noChangeArrowheads="1"/>
          </p:cNvSpPr>
          <p:nvPr/>
        </p:nvSpPr>
        <p:spPr bwMode="auto">
          <a:xfrm>
            <a:off x="2171700" y="3014663"/>
            <a:ext cx="590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8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ALE</a:t>
            </a:r>
          </a:p>
        </p:txBody>
      </p:sp>
      <p:sp>
        <p:nvSpPr>
          <p:cNvPr id="1587231" name="Text Box 31"/>
          <p:cNvSpPr txBox="1">
            <a:spLocks noChangeArrowheads="1"/>
          </p:cNvSpPr>
          <p:nvPr/>
        </p:nvSpPr>
        <p:spPr bwMode="auto">
          <a:xfrm>
            <a:off x="1115616" y="2924944"/>
            <a:ext cx="1008063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8031</a:t>
            </a:r>
          </a:p>
        </p:txBody>
      </p:sp>
      <p:sp>
        <p:nvSpPr>
          <p:cNvPr id="1587232" name="Text Box 32"/>
          <p:cNvSpPr txBox="1">
            <a:spLocks noChangeArrowheads="1"/>
          </p:cNvSpPr>
          <p:nvPr/>
        </p:nvSpPr>
        <p:spPr bwMode="auto">
          <a:xfrm>
            <a:off x="1841500" y="4260850"/>
            <a:ext cx="8731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P2.5</a:t>
            </a:r>
          </a:p>
        </p:txBody>
      </p:sp>
      <p:sp>
        <p:nvSpPr>
          <p:cNvPr id="1587233" name="Text Box 33"/>
          <p:cNvSpPr txBox="1">
            <a:spLocks noChangeArrowheads="1"/>
          </p:cNvSpPr>
          <p:nvPr/>
        </p:nvSpPr>
        <p:spPr bwMode="auto">
          <a:xfrm>
            <a:off x="1214438" y="5037138"/>
            <a:ext cx="107950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/PSEN</a:t>
            </a:r>
          </a:p>
        </p:txBody>
      </p:sp>
      <p:sp>
        <p:nvSpPr>
          <p:cNvPr id="1587234" name="Text Box 34"/>
          <p:cNvSpPr txBox="1">
            <a:spLocks noChangeArrowheads="1"/>
          </p:cNvSpPr>
          <p:nvPr/>
        </p:nvSpPr>
        <p:spPr bwMode="auto">
          <a:xfrm>
            <a:off x="6372225" y="2032000"/>
            <a:ext cx="93662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A0~A7</a:t>
            </a:r>
          </a:p>
        </p:txBody>
      </p:sp>
      <p:sp>
        <p:nvSpPr>
          <p:cNvPr id="45088" name="Text Box 35"/>
          <p:cNvSpPr txBox="1">
            <a:spLocks noChangeArrowheads="1"/>
          </p:cNvSpPr>
          <p:nvPr/>
        </p:nvSpPr>
        <p:spPr bwMode="auto">
          <a:xfrm>
            <a:off x="6335713" y="3394075"/>
            <a:ext cx="1296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D0~D7</a:t>
            </a:r>
          </a:p>
        </p:txBody>
      </p:sp>
      <p:sp>
        <p:nvSpPr>
          <p:cNvPr id="45089" name="Text Box 36"/>
          <p:cNvSpPr txBox="1">
            <a:spLocks noChangeArrowheads="1"/>
          </p:cNvSpPr>
          <p:nvPr/>
        </p:nvSpPr>
        <p:spPr bwMode="auto">
          <a:xfrm>
            <a:off x="6359525" y="3783013"/>
            <a:ext cx="1296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A8~A12</a:t>
            </a:r>
          </a:p>
        </p:txBody>
      </p:sp>
      <p:sp>
        <p:nvSpPr>
          <p:cNvPr id="45090" name="Text Box 37"/>
          <p:cNvSpPr txBox="1">
            <a:spLocks noChangeArrowheads="1"/>
          </p:cNvSpPr>
          <p:nvPr/>
        </p:nvSpPr>
        <p:spPr bwMode="auto">
          <a:xfrm>
            <a:off x="6370638" y="4248150"/>
            <a:ext cx="719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/CE</a:t>
            </a:r>
          </a:p>
        </p:txBody>
      </p:sp>
      <p:sp>
        <p:nvSpPr>
          <p:cNvPr id="1587238" name="Text Box 38"/>
          <p:cNvSpPr txBox="1">
            <a:spLocks noChangeArrowheads="1"/>
          </p:cNvSpPr>
          <p:nvPr/>
        </p:nvSpPr>
        <p:spPr bwMode="auto">
          <a:xfrm>
            <a:off x="7042150" y="4857750"/>
            <a:ext cx="719138" cy="3698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/OE</a:t>
            </a:r>
          </a:p>
        </p:txBody>
      </p:sp>
      <p:sp>
        <p:nvSpPr>
          <p:cNvPr id="45092" name="Line 39"/>
          <p:cNvSpPr>
            <a:spLocks noChangeShapeType="1"/>
          </p:cNvSpPr>
          <p:nvPr/>
        </p:nvSpPr>
        <p:spPr bwMode="auto">
          <a:xfrm>
            <a:off x="568325" y="2598738"/>
            <a:ext cx="10795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093" name="Line 40"/>
          <p:cNvSpPr>
            <a:spLocks noChangeShapeType="1"/>
          </p:cNvSpPr>
          <p:nvPr/>
        </p:nvSpPr>
        <p:spPr bwMode="auto">
          <a:xfrm>
            <a:off x="508000" y="2536825"/>
            <a:ext cx="2159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094" name="Line 41"/>
          <p:cNvSpPr>
            <a:spLocks noChangeShapeType="1"/>
          </p:cNvSpPr>
          <p:nvPr/>
        </p:nvSpPr>
        <p:spPr bwMode="auto">
          <a:xfrm>
            <a:off x="617538" y="2244725"/>
            <a:ext cx="0" cy="288925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87242" name="Text Box 42"/>
          <p:cNvSpPr txBox="1">
            <a:spLocks noChangeArrowheads="1"/>
          </p:cNvSpPr>
          <p:nvPr/>
        </p:nvSpPr>
        <p:spPr bwMode="auto">
          <a:xfrm>
            <a:off x="1001713" y="2014538"/>
            <a:ext cx="641350" cy="441325"/>
          </a:xfrm>
          <a:prstGeom prst="rect">
            <a:avLst/>
          </a:prstGeom>
          <a:noFill/>
          <a:ln>
            <a:noFill/>
          </a:ln>
          <a:effectLst/>
        </p:spPr>
        <p:txBody>
          <a:bodyPr lIns="36000" tIns="36000" rIns="36000" bIns="360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EA</a:t>
            </a:r>
          </a:p>
        </p:txBody>
      </p:sp>
      <p:sp>
        <p:nvSpPr>
          <p:cNvPr id="27657" name="Rectangle 46"/>
          <p:cNvSpPr>
            <a:spLocks noChangeArrowheads="1"/>
          </p:cNvSpPr>
          <p:nvPr/>
        </p:nvSpPr>
        <p:spPr bwMode="auto">
          <a:xfrm>
            <a:off x="95255" y="130155"/>
            <a:ext cx="402866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kumimoji="1" lang="zh-CN" altLang="en-US" sz="2000" b="1" spc="50" dirty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芯片选通信号</a:t>
            </a:r>
            <a:r>
              <a:rPr kumimoji="1" lang="en-US" altLang="zh-CN" sz="2000" b="1" spc="50" dirty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: </a:t>
            </a:r>
            <a:r>
              <a:rPr kumimoji="1" lang="zh-CN" altLang="en-US" sz="2000" b="1" spc="50" dirty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线选法和译码法。</a:t>
            </a:r>
          </a:p>
        </p:txBody>
      </p:sp>
      <p:sp>
        <p:nvSpPr>
          <p:cNvPr id="43" name="直角上箭头 42"/>
          <p:cNvSpPr/>
          <p:nvPr/>
        </p:nvSpPr>
        <p:spPr>
          <a:xfrm rot="5400000">
            <a:off x="4187032" y="1510506"/>
            <a:ext cx="1357312" cy="3000375"/>
          </a:xfrm>
          <a:prstGeom prst="bentUpArrow">
            <a:avLst>
              <a:gd name="adj1" fmla="val 9562"/>
              <a:gd name="adj2" fmla="val 9832"/>
              <a:gd name="adj3" fmla="val 15643"/>
            </a:avLst>
          </a:prstGeom>
          <a:solidFill>
            <a:srgbClr val="FFFF99"/>
          </a:solidFill>
          <a:ln w="127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>
    <p:blinds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7619" name="Group 3"/>
          <p:cNvGraphicFramePr>
            <a:graphicFrameLocks noGrp="1"/>
          </p:cNvGraphicFramePr>
          <p:nvPr>
            <p:ph idx="4294967295"/>
          </p:nvPr>
        </p:nvGraphicFramePr>
        <p:xfrm>
          <a:off x="395288" y="858838"/>
          <a:ext cx="8424862" cy="811212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31799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P2.7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P2.6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P2.5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P2.4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P2.3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P2.2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P2.1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P2.0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P0.7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P0.6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P0.5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P0.4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P0.3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P0.2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P0.1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P0.0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A15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A14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A13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A12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A10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A9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A8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A6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A5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A4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47677" name="Text Box 61"/>
          <p:cNvSpPr txBox="1">
            <a:spLocks noChangeArrowheads="1"/>
          </p:cNvSpPr>
          <p:nvPr/>
        </p:nvSpPr>
        <p:spPr bwMode="auto">
          <a:xfrm>
            <a:off x="2122488" y="4724400"/>
            <a:ext cx="28797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√ 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0000H  ~  1FFFH</a:t>
            </a:r>
          </a:p>
        </p:txBody>
      </p:sp>
      <p:sp>
        <p:nvSpPr>
          <p:cNvPr id="1647678" name="Text Box 62"/>
          <p:cNvSpPr txBox="1">
            <a:spLocks noChangeArrowheads="1"/>
          </p:cNvSpPr>
          <p:nvPr/>
        </p:nvSpPr>
        <p:spPr bwMode="auto">
          <a:xfrm>
            <a:off x="2122488" y="5153025"/>
            <a:ext cx="28797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×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4000H  ~  5FFFH</a:t>
            </a:r>
          </a:p>
        </p:txBody>
      </p:sp>
      <p:sp>
        <p:nvSpPr>
          <p:cNvPr id="1647679" name="Text Box 63"/>
          <p:cNvSpPr txBox="1">
            <a:spLocks noChangeArrowheads="1"/>
          </p:cNvSpPr>
          <p:nvPr/>
        </p:nvSpPr>
        <p:spPr bwMode="auto">
          <a:xfrm>
            <a:off x="2124075" y="5581650"/>
            <a:ext cx="28797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×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8000H  ~  9FFFH</a:t>
            </a:r>
          </a:p>
        </p:txBody>
      </p:sp>
      <p:sp>
        <p:nvSpPr>
          <p:cNvPr id="1647680" name="Text Box 64"/>
          <p:cNvSpPr txBox="1">
            <a:spLocks noChangeArrowheads="1"/>
          </p:cNvSpPr>
          <p:nvPr/>
        </p:nvSpPr>
        <p:spPr bwMode="auto">
          <a:xfrm>
            <a:off x="2122488" y="5976938"/>
            <a:ext cx="2879725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×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C000H  ~  DFFFH</a:t>
            </a:r>
          </a:p>
        </p:txBody>
      </p:sp>
      <p:sp>
        <p:nvSpPr>
          <p:cNvPr id="1647690" name="Text Box 74"/>
          <p:cNvSpPr txBox="1">
            <a:spLocks noChangeArrowheads="1"/>
          </p:cNvSpPr>
          <p:nvPr/>
        </p:nvSpPr>
        <p:spPr bwMode="auto">
          <a:xfrm>
            <a:off x="5464258" y="5381773"/>
            <a:ext cx="2924166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rial" pitchFamily="34" charset="0"/>
              </a:rPr>
              <a:t>共四组地址</a:t>
            </a:r>
            <a:r>
              <a:rPr lang="en-US" altLang="zh-CN" sz="24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rial" pitchFamily="34" charset="0"/>
              </a:rPr>
              <a:t>(</a:t>
            </a:r>
            <a:r>
              <a:rPr lang="zh-CN" altLang="en-US" sz="24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rial" pitchFamily="34" charset="0"/>
              </a:rPr>
              <a:t>重叠</a:t>
            </a:r>
            <a:r>
              <a:rPr lang="en-US" altLang="zh-CN" sz="24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Arial" pitchFamily="34" charset="0"/>
              </a:rPr>
              <a:t>)</a:t>
            </a:r>
            <a:endParaRPr lang="zh-CN" altLang="en-US" sz="24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黑体" pitchFamily="49" charset="-122"/>
              <a:ea typeface="黑体" pitchFamily="49" charset="-122"/>
              <a:cs typeface="Arial" pitchFamily="34" charset="0"/>
            </a:endParaRPr>
          </a:p>
        </p:txBody>
      </p:sp>
      <p:sp>
        <p:nvSpPr>
          <p:cNvPr id="1647692" name="Text Box 76"/>
          <p:cNvSpPr txBox="1">
            <a:spLocks noChangeArrowheads="1"/>
          </p:cNvSpPr>
          <p:nvPr/>
        </p:nvSpPr>
        <p:spPr bwMode="auto">
          <a:xfrm>
            <a:off x="179388" y="111125"/>
            <a:ext cx="6049962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地址总是由</a:t>
            </a:r>
            <a:r>
              <a:rPr lang="en-US" altLang="zh-CN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P2.7~P2.0 P0.7~P0.0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构成！</a:t>
            </a:r>
          </a:p>
        </p:txBody>
      </p:sp>
      <p:graphicFrame>
        <p:nvGraphicFramePr>
          <p:cNvPr id="36" name="Group 3"/>
          <p:cNvGraphicFramePr>
            <a:graphicFrameLocks noGrp="1"/>
          </p:cNvGraphicFramePr>
          <p:nvPr/>
        </p:nvGraphicFramePr>
        <p:xfrm>
          <a:off x="395288" y="1671638"/>
          <a:ext cx="8424862" cy="2974976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30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0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T="42742" marB="42742" anchor="ctr" horzOverflow="overflow">
                    <a:lnL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T="42742" marB="42742" anchor="ctr" horzOverflow="overflow">
                    <a:lnL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T="42742" marB="42742" anchor="ctr" horzOverflow="overflow">
                    <a:lnL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2742" marB="42742" anchor="ctr" horzOverflow="overflow">
                    <a:lnL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2742" marB="42742" anchor="ctr" horzOverflow="overflow">
                    <a:lnL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2742" marB="42742" anchor="ctr" horzOverflow="overflow">
                    <a:lnL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T="42742" marB="42742" anchor="ctr" horzOverflow="overflow">
                    <a:lnL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T="42742" marB="42742" anchor="ctr" horzOverflow="overflow">
                    <a:lnL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T="42742" marB="42742" anchor="ctr" horzOverflow="overflow">
                    <a:lnL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2742" marB="42742" anchor="ctr" horzOverflow="overflow">
                    <a:lnL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2742" marB="42742" anchor="ctr" horzOverflow="overflow">
                    <a:lnL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2742" marB="42742" anchor="ctr" horzOverflow="overflow">
                    <a:lnL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6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2742" marB="42742" anchor="ctr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42742" marB="42742" anchor="ctr" horzOverflow="overflow">
                    <a:lnL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42742" marB="42742" anchor="ctr" horzOverflow="overflow">
                    <a:lnL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42742" marB="42742" anchor="ctr" horzOverflow="overflow">
                    <a:lnL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2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2742" marB="42742" anchor="ctr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T="42742" marB="42742" anchor="ctr" horzOverflow="overflow">
                    <a:lnL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T="42742" marB="42742" anchor="ctr" horzOverflow="overflow">
                    <a:lnL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T="42742" marB="42742" anchor="ctr" horzOverflow="overflow">
                    <a:lnL w="19050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T="42742" marB="42742" anchor="ctr" horzOverflow="overflow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7" name="右大括号 36"/>
          <p:cNvSpPr/>
          <p:nvPr/>
        </p:nvSpPr>
        <p:spPr>
          <a:xfrm>
            <a:off x="4714875" y="4937125"/>
            <a:ext cx="642938" cy="1357313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6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6499225"/>
            <a:ext cx="1439863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AC0E9B-B232-4CF3-A100-B1D500A17B81}" type="datetime10">
              <a:rPr lang="zh-CN" altLang="en-US" sz="180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16:38</a:t>
            </a:fld>
            <a:endParaRPr lang="en-US" altLang="zh-CN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70148" name="Rectangle 4"/>
          <p:cNvSpPr>
            <a:spLocks noChangeArrowheads="1"/>
          </p:cNvSpPr>
          <p:nvPr/>
        </p:nvSpPr>
        <p:spPr bwMode="auto">
          <a:xfrm>
            <a:off x="1693863" y="3284538"/>
            <a:ext cx="863600" cy="4572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lIns="54000" tIns="72000" rIns="54000" bIns="72000" anchor="ctr" anchorCtr="1">
            <a:spAutoFit/>
          </a:bodyPr>
          <a:lstStyle/>
          <a:p>
            <a:pPr algn="ctr">
              <a:defRPr/>
            </a:pPr>
            <a:r>
              <a:rPr lang="zh-CN" altLang="en-US" sz="200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外存</a:t>
            </a:r>
          </a:p>
        </p:txBody>
      </p:sp>
      <p:sp>
        <p:nvSpPr>
          <p:cNvPr id="1670149" name="Rectangle 5"/>
          <p:cNvSpPr>
            <a:spLocks noChangeArrowheads="1"/>
          </p:cNvSpPr>
          <p:nvPr/>
        </p:nvSpPr>
        <p:spPr bwMode="auto">
          <a:xfrm>
            <a:off x="1620838" y="5708650"/>
            <a:ext cx="2736850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CFFFF"/>
              </a:gs>
            </a:gsLst>
            <a:lin ang="27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lIns="54000" tIns="72000" rIns="54000" bIns="72000" anchor="ctr" anchorCtr="1">
            <a:spAutoFit/>
          </a:bodyPr>
          <a:lstStyle/>
          <a:p>
            <a:pPr algn="ctr">
              <a:defRPr/>
            </a:pP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高速缓冲存储器</a:t>
            </a:r>
            <a:r>
              <a:rPr lang="en-US" altLang="zh-CN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Cache</a:t>
            </a:r>
          </a:p>
        </p:txBody>
      </p:sp>
      <p:sp>
        <p:nvSpPr>
          <p:cNvPr id="1670150" name="Rectangle 6"/>
          <p:cNvSpPr>
            <a:spLocks noChangeArrowheads="1"/>
          </p:cNvSpPr>
          <p:nvPr/>
        </p:nvSpPr>
        <p:spPr bwMode="auto">
          <a:xfrm>
            <a:off x="3278188" y="890588"/>
            <a:ext cx="2014537" cy="6159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CFFFF"/>
              </a:gs>
            </a:gsLst>
            <a:lin ang="2700000" scaled="1"/>
          </a:gradFill>
          <a:ln w="19050" algn="ctr">
            <a:solidFill>
              <a:srgbClr val="0066FF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 algn="ctr">
              <a:defRPr/>
            </a:pP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随机存取存储器</a:t>
            </a:r>
          </a:p>
          <a:p>
            <a:pPr algn="ctr">
              <a:defRPr/>
            </a:pP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RAM</a:t>
            </a: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）</a:t>
            </a:r>
          </a:p>
        </p:txBody>
      </p:sp>
      <p:sp>
        <p:nvSpPr>
          <p:cNvPr id="1670151" name="Rectangle 7"/>
          <p:cNvSpPr>
            <a:spLocks noChangeArrowheads="1"/>
          </p:cNvSpPr>
          <p:nvPr/>
        </p:nvSpPr>
        <p:spPr bwMode="auto">
          <a:xfrm>
            <a:off x="3278188" y="1822450"/>
            <a:ext cx="2014537" cy="6159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CFFFF"/>
              </a:gs>
            </a:gsLst>
            <a:lin ang="2700000" scaled="1"/>
          </a:gradFill>
          <a:ln w="19050" algn="ctr">
            <a:solidFill>
              <a:srgbClr val="0066FF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 algn="ctr">
              <a:defRPr/>
            </a:pP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只读存储器</a:t>
            </a:r>
          </a:p>
          <a:p>
            <a:pPr algn="ctr">
              <a:defRPr/>
            </a:pP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ROM</a:t>
            </a: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）</a:t>
            </a:r>
          </a:p>
        </p:txBody>
      </p:sp>
      <p:sp>
        <p:nvSpPr>
          <p:cNvPr id="1670152" name="Rectangle 8"/>
          <p:cNvSpPr>
            <a:spLocks noChangeArrowheads="1"/>
          </p:cNvSpPr>
          <p:nvPr/>
        </p:nvSpPr>
        <p:spPr bwMode="auto">
          <a:xfrm>
            <a:off x="6015038" y="808038"/>
            <a:ext cx="2520950" cy="3952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CFFFF"/>
              </a:gs>
            </a:gsLst>
            <a:lin ang="2700000" scaled="1"/>
          </a:gradFill>
          <a:ln w="19050" algn="ctr">
            <a:solidFill>
              <a:srgbClr val="0066FF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lIns="36000" tIns="36000" rIns="36000" bIns="36000" anchor="ctr" anchorCtr="1">
            <a:spAutoFit/>
          </a:bodyPr>
          <a:lstStyle/>
          <a:p>
            <a:pPr algn="ctr">
              <a:defRPr/>
            </a:pP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静态</a:t>
            </a:r>
            <a:r>
              <a:rPr lang="en-US" altLang="zh-CN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RAM</a:t>
            </a: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SRAM</a:t>
            </a: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）</a:t>
            </a:r>
          </a:p>
        </p:txBody>
      </p:sp>
      <p:sp>
        <p:nvSpPr>
          <p:cNvPr id="1670153" name="Rectangle 9"/>
          <p:cNvSpPr>
            <a:spLocks noChangeArrowheads="1"/>
          </p:cNvSpPr>
          <p:nvPr/>
        </p:nvSpPr>
        <p:spPr bwMode="auto">
          <a:xfrm>
            <a:off x="6015038" y="1349375"/>
            <a:ext cx="2520950" cy="3952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CFFFF"/>
              </a:gs>
            </a:gsLst>
            <a:lin ang="2700000" scaled="1"/>
          </a:gradFill>
          <a:ln w="19050" algn="ctr">
            <a:solidFill>
              <a:srgbClr val="0066FF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lIns="36000" tIns="36000" rIns="36000" bIns="36000" anchor="ctr" anchorCtr="1">
            <a:spAutoFit/>
          </a:bodyPr>
          <a:lstStyle/>
          <a:p>
            <a:pPr algn="ctr">
              <a:defRPr/>
            </a:pP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动态</a:t>
            </a:r>
            <a:r>
              <a:rPr lang="en-US" altLang="zh-CN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RAM</a:t>
            </a: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DRAM</a:t>
            </a: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）</a:t>
            </a:r>
          </a:p>
        </p:txBody>
      </p:sp>
      <p:sp>
        <p:nvSpPr>
          <p:cNvPr id="1670154" name="Rectangle 10"/>
          <p:cNvSpPr>
            <a:spLocks noChangeArrowheads="1"/>
          </p:cNvSpPr>
          <p:nvPr/>
        </p:nvSpPr>
        <p:spPr bwMode="auto">
          <a:xfrm>
            <a:off x="3351213" y="2805113"/>
            <a:ext cx="1150937" cy="38735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lIns="54000" tIns="36000" rIns="54000" bIns="36000" anchor="ctr" anchorCtr="1"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ln w="0"/>
                <a:solidFill>
                  <a:srgbClr val="00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黑体" pitchFamily="2" charset="-122"/>
              </a:rPr>
              <a:t>硬盘</a:t>
            </a:r>
          </a:p>
        </p:txBody>
      </p:sp>
      <p:sp>
        <p:nvSpPr>
          <p:cNvPr id="1670155" name="Rectangle 11"/>
          <p:cNvSpPr>
            <a:spLocks noChangeArrowheads="1"/>
          </p:cNvSpPr>
          <p:nvPr/>
        </p:nvSpPr>
        <p:spPr bwMode="auto">
          <a:xfrm>
            <a:off x="3351213" y="3308350"/>
            <a:ext cx="1150937" cy="38735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lIns="54000" tIns="36000" rIns="54000" bIns="36000" anchor="ctr" anchorCtr="1"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ln w="0"/>
                <a:solidFill>
                  <a:srgbClr val="00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黑体" pitchFamily="2" charset="-122"/>
              </a:rPr>
              <a:t>软盘</a:t>
            </a:r>
          </a:p>
        </p:txBody>
      </p:sp>
      <p:sp>
        <p:nvSpPr>
          <p:cNvPr id="1670156" name="Rectangle 12"/>
          <p:cNvSpPr>
            <a:spLocks noChangeArrowheads="1"/>
          </p:cNvSpPr>
          <p:nvPr/>
        </p:nvSpPr>
        <p:spPr bwMode="auto">
          <a:xfrm>
            <a:off x="3351213" y="3856038"/>
            <a:ext cx="1150937" cy="38735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lIns="54000" tIns="36000" rIns="54000" bIns="36000" anchor="ctr" anchorCtr="1"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ln w="0"/>
                <a:solidFill>
                  <a:srgbClr val="00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黑体" pitchFamily="2" charset="-122"/>
              </a:rPr>
              <a:t>磁带</a:t>
            </a:r>
          </a:p>
        </p:txBody>
      </p:sp>
      <p:sp>
        <p:nvSpPr>
          <p:cNvPr id="1670157" name="Rectangle 13"/>
          <p:cNvSpPr>
            <a:spLocks noChangeArrowheads="1"/>
          </p:cNvSpPr>
          <p:nvPr/>
        </p:nvSpPr>
        <p:spPr bwMode="auto">
          <a:xfrm>
            <a:off x="3351213" y="4391025"/>
            <a:ext cx="1150937" cy="38735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lIns="54000" tIns="36000" rIns="54000" bIns="36000" anchor="ctr" anchorCtr="1"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ln w="0"/>
                <a:solidFill>
                  <a:srgbClr val="00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黑体" pitchFamily="2" charset="-122"/>
              </a:rPr>
              <a:t>闪存盘</a:t>
            </a:r>
          </a:p>
        </p:txBody>
      </p:sp>
      <p:sp>
        <p:nvSpPr>
          <p:cNvPr id="1670158" name="Rectangle 14"/>
          <p:cNvSpPr>
            <a:spLocks noChangeArrowheads="1"/>
          </p:cNvSpPr>
          <p:nvPr/>
        </p:nvSpPr>
        <p:spPr bwMode="auto">
          <a:xfrm>
            <a:off x="6013450" y="2000250"/>
            <a:ext cx="2700338" cy="3952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CFFFF"/>
              </a:gs>
            </a:gsLst>
            <a:lin ang="2700000" scaled="1"/>
          </a:gradFill>
          <a:ln w="19050" algn="ctr">
            <a:solidFill>
              <a:srgbClr val="0066FF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lIns="36000" tIns="36000" rIns="36000" bIns="36000" anchor="ctr" anchorCtr="1">
            <a:spAutoFit/>
          </a:bodyPr>
          <a:lstStyle/>
          <a:p>
            <a:pPr algn="ctr">
              <a:defRPr/>
            </a:pP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只读存储器（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ROM</a:t>
            </a: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）</a:t>
            </a:r>
          </a:p>
        </p:txBody>
      </p:sp>
      <p:sp>
        <p:nvSpPr>
          <p:cNvPr id="1670159" name="Rectangle 15"/>
          <p:cNvSpPr>
            <a:spLocks noChangeArrowheads="1"/>
          </p:cNvSpPr>
          <p:nvPr/>
        </p:nvSpPr>
        <p:spPr bwMode="auto">
          <a:xfrm>
            <a:off x="6013450" y="2478088"/>
            <a:ext cx="2700338" cy="3952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CFFFF"/>
              </a:gs>
            </a:gsLst>
            <a:lin ang="2700000" scaled="1"/>
          </a:gradFill>
          <a:ln w="19050" algn="ctr">
            <a:solidFill>
              <a:srgbClr val="0066FF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 algn="ctr">
              <a:defRPr/>
            </a:pP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可编程</a:t>
            </a:r>
            <a:r>
              <a:rPr lang="en-US" altLang="zh-CN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ROM</a:t>
            </a: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PROM</a:t>
            </a: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）</a:t>
            </a:r>
          </a:p>
        </p:txBody>
      </p:sp>
      <p:sp>
        <p:nvSpPr>
          <p:cNvPr id="1670160" name="Rectangle 16"/>
          <p:cNvSpPr>
            <a:spLocks noChangeArrowheads="1"/>
          </p:cNvSpPr>
          <p:nvPr/>
        </p:nvSpPr>
        <p:spPr bwMode="auto">
          <a:xfrm>
            <a:off x="6013450" y="2959100"/>
            <a:ext cx="2989263" cy="3952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CFFFF"/>
              </a:gs>
            </a:gsLst>
            <a:lin ang="2700000" scaled="1"/>
          </a:gradFill>
          <a:ln w="19050" algn="ctr">
            <a:solidFill>
              <a:srgbClr val="0066FF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 algn="ctr">
              <a:defRPr/>
            </a:pP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可擦除</a:t>
            </a:r>
            <a:r>
              <a:rPr lang="en-US" altLang="zh-CN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PROM</a:t>
            </a: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EPROM</a:t>
            </a: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）</a:t>
            </a:r>
          </a:p>
        </p:txBody>
      </p:sp>
      <p:sp>
        <p:nvSpPr>
          <p:cNvPr id="1670161" name="Rectangle 17"/>
          <p:cNvSpPr>
            <a:spLocks noChangeArrowheads="1"/>
          </p:cNvSpPr>
          <p:nvPr/>
        </p:nvSpPr>
        <p:spPr bwMode="auto">
          <a:xfrm>
            <a:off x="6013450" y="3529013"/>
            <a:ext cx="2447925" cy="6159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CFFFF"/>
              </a:gs>
            </a:gsLst>
            <a:lin ang="2700000" scaled="1"/>
          </a:gradFill>
          <a:ln w="19050" algn="ctr">
            <a:solidFill>
              <a:srgbClr val="0066FF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 algn="ctr">
              <a:defRPr/>
            </a:pP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电可擦除可编程</a:t>
            </a:r>
            <a:r>
              <a:rPr lang="en-US" altLang="zh-CN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ROM</a:t>
            </a: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E</a:t>
            </a:r>
            <a:r>
              <a:rPr lang="en-US" altLang="zh-CN" sz="24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PROM</a:t>
            </a: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）</a:t>
            </a:r>
          </a:p>
        </p:txBody>
      </p:sp>
      <p:sp>
        <p:nvSpPr>
          <p:cNvPr id="22545" name="Line 18"/>
          <p:cNvSpPr>
            <a:spLocks noChangeShapeType="1"/>
          </p:cNvSpPr>
          <p:nvPr/>
        </p:nvSpPr>
        <p:spPr bwMode="auto">
          <a:xfrm flipH="1">
            <a:off x="5653088" y="928688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46" name="Line 19"/>
          <p:cNvSpPr>
            <a:spLocks noChangeShapeType="1"/>
          </p:cNvSpPr>
          <p:nvPr/>
        </p:nvSpPr>
        <p:spPr bwMode="auto">
          <a:xfrm>
            <a:off x="5653088" y="928688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47" name="Line 20"/>
          <p:cNvSpPr>
            <a:spLocks noChangeShapeType="1"/>
          </p:cNvSpPr>
          <p:nvPr/>
        </p:nvSpPr>
        <p:spPr bwMode="auto">
          <a:xfrm>
            <a:off x="5653088" y="1504950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48" name="Line 21"/>
          <p:cNvSpPr>
            <a:spLocks noChangeShapeType="1"/>
          </p:cNvSpPr>
          <p:nvPr/>
        </p:nvSpPr>
        <p:spPr bwMode="auto">
          <a:xfrm flipH="1">
            <a:off x="5294313" y="1217613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49" name="Line 22"/>
          <p:cNvSpPr>
            <a:spLocks noChangeShapeType="1"/>
          </p:cNvSpPr>
          <p:nvPr/>
        </p:nvSpPr>
        <p:spPr bwMode="auto">
          <a:xfrm>
            <a:off x="1189038" y="1616075"/>
            <a:ext cx="1587" cy="4260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50" name="Line 23"/>
          <p:cNvSpPr>
            <a:spLocks noChangeShapeType="1"/>
          </p:cNvSpPr>
          <p:nvPr/>
        </p:nvSpPr>
        <p:spPr bwMode="auto">
          <a:xfrm>
            <a:off x="1189038" y="58769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51" name="Line 24"/>
          <p:cNvSpPr>
            <a:spLocks noChangeShapeType="1"/>
          </p:cNvSpPr>
          <p:nvPr/>
        </p:nvSpPr>
        <p:spPr bwMode="auto">
          <a:xfrm>
            <a:off x="1189038" y="3500438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52" name="Line 25"/>
          <p:cNvSpPr>
            <a:spLocks noChangeShapeType="1"/>
          </p:cNvSpPr>
          <p:nvPr/>
        </p:nvSpPr>
        <p:spPr bwMode="auto">
          <a:xfrm flipH="1">
            <a:off x="779463" y="3860800"/>
            <a:ext cx="395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53" name="Line 26"/>
          <p:cNvSpPr>
            <a:spLocks noChangeShapeType="1"/>
          </p:cNvSpPr>
          <p:nvPr/>
        </p:nvSpPr>
        <p:spPr bwMode="auto">
          <a:xfrm flipH="1">
            <a:off x="2917825" y="1123950"/>
            <a:ext cx="360363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54" name="Line 27"/>
          <p:cNvSpPr>
            <a:spLocks noChangeShapeType="1"/>
          </p:cNvSpPr>
          <p:nvPr/>
        </p:nvSpPr>
        <p:spPr bwMode="auto">
          <a:xfrm>
            <a:off x="2917825" y="1123950"/>
            <a:ext cx="0" cy="9366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55" name="Line 28"/>
          <p:cNvSpPr>
            <a:spLocks noChangeShapeType="1"/>
          </p:cNvSpPr>
          <p:nvPr/>
        </p:nvSpPr>
        <p:spPr bwMode="auto">
          <a:xfrm>
            <a:off x="2917825" y="2060575"/>
            <a:ext cx="360363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56" name="Line 29"/>
          <p:cNvSpPr>
            <a:spLocks noChangeShapeType="1"/>
          </p:cNvSpPr>
          <p:nvPr/>
        </p:nvSpPr>
        <p:spPr bwMode="auto">
          <a:xfrm flipH="1">
            <a:off x="2486025" y="1628775"/>
            <a:ext cx="431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57" name="Line 30"/>
          <p:cNvSpPr>
            <a:spLocks noChangeShapeType="1"/>
          </p:cNvSpPr>
          <p:nvPr/>
        </p:nvSpPr>
        <p:spPr bwMode="auto">
          <a:xfrm flipH="1">
            <a:off x="3062288" y="2947988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58" name="Line 31"/>
          <p:cNvSpPr>
            <a:spLocks noChangeShapeType="1"/>
          </p:cNvSpPr>
          <p:nvPr/>
        </p:nvSpPr>
        <p:spPr bwMode="auto">
          <a:xfrm>
            <a:off x="3062288" y="2947988"/>
            <a:ext cx="0" cy="208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59" name="Line 32"/>
          <p:cNvSpPr>
            <a:spLocks noChangeShapeType="1"/>
          </p:cNvSpPr>
          <p:nvPr/>
        </p:nvSpPr>
        <p:spPr bwMode="auto">
          <a:xfrm>
            <a:off x="3062288" y="4491038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60" name="Line 33"/>
          <p:cNvSpPr>
            <a:spLocks noChangeShapeType="1"/>
          </p:cNvSpPr>
          <p:nvPr/>
        </p:nvSpPr>
        <p:spPr bwMode="auto">
          <a:xfrm>
            <a:off x="3062288" y="3509963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61" name="Line 34"/>
          <p:cNvSpPr>
            <a:spLocks noChangeShapeType="1"/>
          </p:cNvSpPr>
          <p:nvPr/>
        </p:nvSpPr>
        <p:spPr bwMode="auto">
          <a:xfrm>
            <a:off x="3062288" y="4000500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62" name="Line 35"/>
          <p:cNvSpPr>
            <a:spLocks noChangeShapeType="1"/>
          </p:cNvSpPr>
          <p:nvPr/>
        </p:nvSpPr>
        <p:spPr bwMode="auto">
          <a:xfrm>
            <a:off x="2557463" y="3500438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63" name="Line 36"/>
          <p:cNvSpPr>
            <a:spLocks noChangeShapeType="1"/>
          </p:cNvSpPr>
          <p:nvPr/>
        </p:nvSpPr>
        <p:spPr bwMode="auto">
          <a:xfrm flipH="1">
            <a:off x="5653088" y="2152650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64" name="Line 37"/>
          <p:cNvSpPr>
            <a:spLocks noChangeShapeType="1"/>
          </p:cNvSpPr>
          <p:nvPr/>
        </p:nvSpPr>
        <p:spPr bwMode="auto">
          <a:xfrm>
            <a:off x="5653088" y="2152650"/>
            <a:ext cx="1587" cy="2305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65" name="Line 38"/>
          <p:cNvSpPr>
            <a:spLocks noChangeShapeType="1"/>
          </p:cNvSpPr>
          <p:nvPr/>
        </p:nvSpPr>
        <p:spPr bwMode="auto">
          <a:xfrm>
            <a:off x="5653088" y="3881438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66" name="Line 39"/>
          <p:cNvSpPr>
            <a:spLocks noChangeShapeType="1"/>
          </p:cNvSpPr>
          <p:nvPr/>
        </p:nvSpPr>
        <p:spPr bwMode="auto">
          <a:xfrm>
            <a:off x="5653088" y="2657475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67" name="Line 40"/>
          <p:cNvSpPr>
            <a:spLocks noChangeShapeType="1"/>
          </p:cNvSpPr>
          <p:nvPr/>
        </p:nvSpPr>
        <p:spPr bwMode="auto">
          <a:xfrm>
            <a:off x="5653088" y="3160713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68" name="Line 41"/>
          <p:cNvSpPr>
            <a:spLocks noChangeShapeType="1"/>
          </p:cNvSpPr>
          <p:nvPr/>
        </p:nvSpPr>
        <p:spPr bwMode="auto">
          <a:xfrm flipH="1">
            <a:off x="5307013" y="215265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70186" name="Rectangle 42"/>
          <p:cNvSpPr>
            <a:spLocks noChangeArrowheads="1"/>
          </p:cNvSpPr>
          <p:nvPr/>
        </p:nvSpPr>
        <p:spPr bwMode="auto">
          <a:xfrm>
            <a:off x="250825" y="3267075"/>
            <a:ext cx="503238" cy="12160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CFFFF"/>
              </a:gs>
            </a:gsLst>
            <a:lin ang="2700000" scaled="1"/>
          </a:gradFill>
          <a:ln w="19050" algn="ctr">
            <a:solidFill>
              <a:srgbClr val="0066FF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lIns="54000" tIns="72000" rIns="54000" bIns="72000" anchor="ctr" anchorCtr="1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存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储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器</a:t>
            </a:r>
          </a:p>
        </p:txBody>
      </p:sp>
      <p:sp>
        <p:nvSpPr>
          <p:cNvPr id="1670187" name="Rectangle 43"/>
          <p:cNvSpPr>
            <a:spLocks noChangeArrowheads="1"/>
          </p:cNvSpPr>
          <p:nvPr/>
        </p:nvSpPr>
        <p:spPr bwMode="auto">
          <a:xfrm>
            <a:off x="6015038" y="4284663"/>
            <a:ext cx="2447925" cy="3794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CFFFF"/>
              </a:gs>
            </a:gsLst>
            <a:lin ang="2700000" scaled="1"/>
          </a:gradFill>
          <a:ln w="19050" algn="ctr">
            <a:solidFill>
              <a:srgbClr val="0066FF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lIns="36000" tIns="36000" rIns="36000" bIns="36000" anchor="ctr" anchorCtr="1">
            <a:spAutoFit/>
          </a:bodyPr>
          <a:lstStyle/>
          <a:p>
            <a:pPr algn="ctr">
              <a:defRPr/>
            </a:pP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闪存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Flash Memory</a:t>
            </a:r>
          </a:p>
        </p:txBody>
      </p:sp>
      <p:sp>
        <p:nvSpPr>
          <p:cNvPr id="22571" name="Line 44"/>
          <p:cNvSpPr>
            <a:spLocks noChangeShapeType="1"/>
          </p:cNvSpPr>
          <p:nvPr/>
        </p:nvSpPr>
        <p:spPr bwMode="auto">
          <a:xfrm>
            <a:off x="5654675" y="4443413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70189" name="Rectangle 45"/>
          <p:cNvSpPr>
            <a:spLocks noChangeArrowheads="1"/>
          </p:cNvSpPr>
          <p:nvPr/>
        </p:nvSpPr>
        <p:spPr bwMode="auto">
          <a:xfrm>
            <a:off x="1693863" y="1400175"/>
            <a:ext cx="863600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CFFFF"/>
              </a:gs>
            </a:gsLst>
            <a:lin ang="27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lIns="54000" tIns="72000" rIns="54000" bIns="72000" anchor="ctr" anchorCtr="1">
            <a:spAutoFit/>
          </a:bodyPr>
          <a:lstStyle/>
          <a:p>
            <a:pPr algn="ctr">
              <a:defRPr/>
            </a:pPr>
            <a:r>
              <a:rPr lang="zh-CN" altLang="en-US" sz="200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内存</a:t>
            </a:r>
          </a:p>
        </p:txBody>
      </p:sp>
      <p:sp>
        <p:nvSpPr>
          <p:cNvPr id="22573" name="Line 46"/>
          <p:cNvSpPr>
            <a:spLocks noChangeShapeType="1"/>
          </p:cNvSpPr>
          <p:nvPr/>
        </p:nvSpPr>
        <p:spPr bwMode="auto">
          <a:xfrm flipH="1">
            <a:off x="1189038" y="1616075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70191" name="Rectangle 47"/>
          <p:cNvSpPr>
            <a:spLocks noChangeArrowheads="1"/>
          </p:cNvSpPr>
          <p:nvPr/>
        </p:nvSpPr>
        <p:spPr bwMode="auto">
          <a:xfrm>
            <a:off x="3351213" y="4937125"/>
            <a:ext cx="1150937" cy="38735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lIns="54000" tIns="36000" rIns="54000" bIns="36000" anchor="ctr" anchorCtr="1"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ln w="0"/>
                <a:solidFill>
                  <a:srgbClr val="00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黑体" pitchFamily="2" charset="-122"/>
              </a:rPr>
              <a:t>光盘</a:t>
            </a:r>
          </a:p>
        </p:txBody>
      </p:sp>
      <p:sp>
        <p:nvSpPr>
          <p:cNvPr id="22575" name="Line 48"/>
          <p:cNvSpPr>
            <a:spLocks noChangeShapeType="1"/>
          </p:cNvSpPr>
          <p:nvPr/>
        </p:nvSpPr>
        <p:spPr bwMode="auto">
          <a:xfrm>
            <a:off x="3062288" y="5037138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3663" y="165100"/>
            <a:ext cx="308292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ln w="0"/>
                <a:solidFill>
                  <a:srgbClr val="00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存储器分类（背景知识） 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42" name="Text Box 2"/>
          <p:cNvSpPr txBox="1">
            <a:spLocks noChangeArrowheads="1"/>
          </p:cNvSpPr>
          <p:nvPr/>
        </p:nvSpPr>
        <p:spPr bwMode="auto">
          <a:xfrm>
            <a:off x="287338" y="1125538"/>
            <a:ext cx="8316912" cy="4400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从上述可见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线选法编址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存在同一芯片多组地址的</a:t>
            </a: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映像区重叠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。这也是线选法的一大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一般来说，我们往往将不用的引脚线统一用“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0”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来代替，这样其地址确定为</a:t>
            </a:r>
            <a:r>
              <a:rPr lang="en-US" altLang="zh-CN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0000H~1FFFH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。（当然也可以用“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来代替，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不过一个系统中应尽可能一致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，同时也很少使用即用“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0”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又用“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的现象）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对于（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数据）存储器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而定，一般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不用</a:t>
            </a:r>
            <a:r>
              <a:rPr lang="zh-CN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en-US" altLang="zh-CN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均用“</a:t>
            </a: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0”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对于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而定，一般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不用</a:t>
            </a:r>
            <a:r>
              <a:rPr lang="zh-CN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en-US" altLang="zh-CN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均用“</a:t>
            </a: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”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不用的低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均用“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0”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代替！</a:t>
            </a:r>
          </a:p>
        </p:txBody>
      </p:sp>
      <p:sp>
        <p:nvSpPr>
          <p:cNvPr id="3" name="Text Box 76"/>
          <p:cNvSpPr txBox="1">
            <a:spLocks noChangeArrowheads="1"/>
          </p:cNvSpPr>
          <p:nvPr/>
        </p:nvSpPr>
        <p:spPr bwMode="auto">
          <a:xfrm>
            <a:off x="179388" y="111125"/>
            <a:ext cx="6049962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地址总是由</a:t>
            </a:r>
            <a:r>
              <a:rPr lang="en-US" altLang="zh-CN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P2.7~P2.0 P0.7~P0.0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构成！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10381" y="1557192"/>
            <a:ext cx="1620000" cy="3600000"/>
          </a:xfrm>
          <a:prstGeom prst="rect">
            <a:avLst/>
          </a:prstGeom>
          <a:solidFill>
            <a:srgbClr val="DDFFFF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6116</a:t>
            </a:r>
          </a:p>
          <a:p>
            <a:pPr algn="ctr">
              <a:defRPr/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2K SRAM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131050" y="1704975"/>
            <a:ext cx="215900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123113" y="1989138"/>
            <a:ext cx="217487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129463" y="2278063"/>
            <a:ext cx="217487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131050" y="2571750"/>
            <a:ext cx="217488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32638" y="2857500"/>
            <a:ext cx="217487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129463" y="3181350"/>
            <a:ext cx="217487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131050" y="3460750"/>
            <a:ext cx="215900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132638" y="3779838"/>
            <a:ext cx="217487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126288" y="4065588"/>
            <a:ext cx="217487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129463" y="4365625"/>
            <a:ext cx="217487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132638" y="4657725"/>
            <a:ext cx="217487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127875" y="4945063"/>
            <a:ext cx="217488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356475" y="1558925"/>
          <a:ext cx="385763" cy="3529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08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z="1400" b="1" dirty="0" err="1">
                          <a:solidFill>
                            <a:srgbClr val="0000CC"/>
                          </a:solidFill>
                        </a:rPr>
                        <a:t>Vcc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35947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A8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35947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A9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35947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WE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35947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OE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35947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A10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35947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CE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35947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D7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35947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D6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35947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D5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35947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D4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35947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D3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35947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25" name="直接连接符 24"/>
          <p:cNvCxnSpPr/>
          <p:nvPr/>
        </p:nvCxnSpPr>
        <p:spPr>
          <a:xfrm>
            <a:off x="7356475" y="3370263"/>
            <a:ext cx="252413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369175" y="2781300"/>
            <a:ext cx="252413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372350" y="2487613"/>
            <a:ext cx="252413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289550" y="1704975"/>
            <a:ext cx="217488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283200" y="1987550"/>
            <a:ext cx="217488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289550" y="2276475"/>
            <a:ext cx="217488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291138" y="2570163"/>
            <a:ext cx="217487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292725" y="2855913"/>
            <a:ext cx="217488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289550" y="3179763"/>
            <a:ext cx="217488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289550" y="3459163"/>
            <a:ext cx="217488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292725" y="3778250"/>
            <a:ext cx="217488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286375" y="4064000"/>
            <a:ext cx="217488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289550" y="4365625"/>
            <a:ext cx="217488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292725" y="4657725"/>
            <a:ext cx="215900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287963" y="4943475"/>
            <a:ext cx="217487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4862513" y="1557338"/>
          <a:ext cx="423862" cy="3529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084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A7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0" marR="36013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A6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0" marR="36013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A5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0" marR="36013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A4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0" marR="36013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A3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0" marR="36013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A2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0" marR="36013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A1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0" marR="36013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A0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0" marR="36013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D0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0" marR="36013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D1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0" marR="36013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D2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0" marR="36013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GND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0" marR="36013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5537200" y="1557338"/>
          <a:ext cx="274638" cy="3529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08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92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92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92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4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92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4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92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4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92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4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92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CN" altLang="en-US" sz="14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92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zh-CN" altLang="en-US" sz="14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92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14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92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zh-CN" altLang="en-US" sz="14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92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zh-CN" altLang="en-US" sz="14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92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6819900" y="1557338"/>
          <a:ext cx="274638" cy="3529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084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2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zh-CN" altLang="en-US" sz="12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36092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2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zh-CN" altLang="en-US" sz="12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36092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2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zh-CN" altLang="en-US" sz="12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36092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2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zh-CN" altLang="en-US" sz="12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36092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2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zh-CN" altLang="en-US" sz="12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36092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2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zh-CN" altLang="en-US" sz="12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36092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2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zh-CN" altLang="en-US" sz="12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36092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2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zh-CN" altLang="en-US" sz="12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36092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2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zh-CN" altLang="en-US" sz="12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36092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2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zh-CN" altLang="en-US" sz="12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36092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2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zh-CN" altLang="en-US" sz="12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36092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2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CN" altLang="en-US" sz="12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36092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765300" y="2306638"/>
          <a:ext cx="2700338" cy="2232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4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CC"/>
                          </a:solidFill>
                        </a:rPr>
                        <a:t>A0-A10</a:t>
                      </a:r>
                      <a:endParaRPr lang="zh-CN" altLang="en-US" sz="20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51" marR="91451" marT="45721" marB="45721"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地址线</a:t>
                      </a:r>
                    </a:p>
                  </a:txBody>
                  <a:tcPr marL="91451" marR="91451" marT="45721" marB="45721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CC"/>
                          </a:solidFill>
                        </a:rPr>
                        <a:t>/CE</a:t>
                      </a:r>
                      <a:endParaRPr lang="zh-CN" altLang="en-US" sz="20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51" marR="91451" marT="45721" marB="45721"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片选</a:t>
                      </a:r>
                    </a:p>
                  </a:txBody>
                  <a:tcPr marL="91451" marR="91451" marT="45721" marB="45721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CC"/>
                          </a:solidFill>
                        </a:rPr>
                        <a:t>/OE</a:t>
                      </a:r>
                      <a:endParaRPr lang="zh-CN" altLang="en-US" sz="20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51" marR="91451" marT="45721" marB="45721"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读</a:t>
                      </a:r>
                    </a:p>
                  </a:txBody>
                  <a:tcPr marL="91451" marR="91451" marT="45721" marB="45721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CC"/>
                          </a:solidFill>
                        </a:rPr>
                        <a:t>/WR</a:t>
                      </a:r>
                      <a:endParaRPr lang="zh-CN" altLang="en-US" sz="20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51" marR="91451" marT="45721" marB="45721"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写</a:t>
                      </a:r>
                    </a:p>
                  </a:txBody>
                  <a:tcPr marL="91451" marR="91451" marT="45721" marB="45721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000CC"/>
                          </a:solidFill>
                        </a:rPr>
                        <a:t>D0-D7</a:t>
                      </a:r>
                      <a:endParaRPr lang="zh-CN" altLang="en-US" sz="20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51" marR="91451" marT="45721" marB="45721"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数据线</a:t>
                      </a:r>
                    </a:p>
                  </a:txBody>
                  <a:tcPr marL="91451" marR="91451" marT="45721" marB="45721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48640" name="文本框 1648639"/>
          <p:cNvSpPr txBox="1"/>
          <p:nvPr/>
        </p:nvSpPr>
        <p:spPr>
          <a:xfrm>
            <a:off x="1763713" y="1196975"/>
            <a:ext cx="21478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ln w="0"/>
                <a:solidFill>
                  <a:srgbClr val="00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6116</a:t>
            </a:r>
            <a:r>
              <a:rPr lang="zh-CN" altLang="en-US" sz="2000" b="1" dirty="0">
                <a:ln w="0"/>
                <a:solidFill>
                  <a:srgbClr val="00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引脚图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6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0" y="6499225"/>
            <a:ext cx="1439863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6AC997-0CB1-4877-A4BD-80AF7A80B0CD}" type="datetime10">
              <a:rPr lang="zh-CN" altLang="en-US" sz="180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16:38</a:t>
            </a:fld>
            <a:endParaRPr lang="en-US" altLang="zh-CN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灯片编号占位符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351838" y="6453188"/>
            <a:ext cx="792162" cy="404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745AE684-A82B-4F37-B71F-CF921960D10A}" type="slidenum">
              <a:rPr lang="en-US" altLang="zh-CN" sz="1600" smtClean="0">
                <a:solidFill>
                  <a:schemeClr val="hlink"/>
                </a:solidFill>
                <a:latin typeface="Arial Black" panose="020B0A04020102020204" pitchFamily="34" charset="0"/>
              </a:rPr>
              <a:pPr algn="l" eaLnBrk="0" hangingPunct="0"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600">
              <a:solidFill>
                <a:schemeClr val="hlink"/>
              </a:solidFill>
              <a:latin typeface="Arial Black" panose="020B0A04020102020204" pitchFamily="34" charset="0"/>
            </a:endParaRPr>
          </a:p>
        </p:txBody>
      </p:sp>
      <p:sp>
        <p:nvSpPr>
          <p:cNvPr id="50180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844550"/>
            <a:ext cx="4176713" cy="4024313"/>
          </a:xfrm>
        </p:spPr>
        <p:txBody>
          <a:bodyPr/>
          <a:lstStyle/>
          <a:p>
            <a:pPr marL="0" indent="0" algn="just" eaLnBrk="1" hangingPunct="1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静态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RAM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的例子</a:t>
            </a:r>
          </a:p>
          <a:p>
            <a:pPr marL="0" indent="0" algn="just" eaLnBrk="1" hangingPunct="1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  <a:tabLst>
                <a:tab pos="0" algn="l"/>
              </a:tabLst>
            </a:pPr>
            <a:endParaRPr lang="zh-CN" altLang="en-US" sz="1800">
              <a:solidFill>
                <a:srgbClr val="FFFF00"/>
              </a:solidFill>
            </a:endParaRPr>
          </a:p>
          <a:p>
            <a:pPr marL="0" indent="0" algn="just" eaLnBrk="1" hangingPunct="1">
              <a:spcBef>
                <a:spcPct val="10000"/>
              </a:spcBef>
              <a:spcAft>
                <a:spcPct val="40000"/>
              </a:spcAft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典型的静态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RAM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芯片：</a:t>
            </a:r>
          </a:p>
          <a:p>
            <a:pPr lvl="1" algn="just" eaLnBrk="1" hangingPunct="1">
              <a:spcBef>
                <a:spcPct val="10000"/>
              </a:spcBef>
              <a:spcAft>
                <a:spcPct val="10000"/>
              </a:spcAft>
              <a:buClr>
                <a:srgbClr val="FF0000"/>
              </a:buClr>
              <a:buSzPct val="85000"/>
              <a:buFont typeface="Wingdings" panose="05000000000000000000" pitchFamily="2" charset="2"/>
              <a:buChar char="p"/>
              <a:tabLst>
                <a:tab pos="0" algn="l"/>
              </a:tabLst>
            </a:pPr>
            <a:r>
              <a:rPr lang="zh-CN" altLang="en-US" b="1">
                <a:latin typeface="Arial" panose="020B0604020202020204" pitchFamily="34" charset="0"/>
              </a:rPr>
              <a:t> </a:t>
            </a:r>
            <a:r>
              <a:rPr lang="en-US" altLang="zh-CN" b="1">
                <a:latin typeface="Arial" panose="020B0604020202020204" pitchFamily="34" charset="0"/>
              </a:rPr>
              <a:t>2114  </a:t>
            </a:r>
            <a:r>
              <a:rPr lang="zh-CN" altLang="en-US" b="1">
                <a:latin typeface="Arial" panose="020B0604020202020204" pitchFamily="34" charset="0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zh-CN" b="1">
                <a:latin typeface="Arial" panose="020B0604020202020204" pitchFamily="34" charset="0"/>
              </a:rPr>
              <a:t>K×4</a:t>
            </a:r>
            <a:r>
              <a:rPr lang="zh-CN" altLang="en-US" b="1">
                <a:latin typeface="Arial" panose="020B0604020202020204" pitchFamily="34" charset="0"/>
              </a:rPr>
              <a:t>位）；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  <a:buClr>
                <a:srgbClr val="FF0000"/>
              </a:buClr>
              <a:buSzPct val="85000"/>
              <a:buFont typeface="Wingdings" panose="05000000000000000000" pitchFamily="2" charset="2"/>
              <a:buChar char="p"/>
              <a:tabLst>
                <a:tab pos="0" algn="l"/>
              </a:tabLst>
            </a:pPr>
            <a:r>
              <a:rPr lang="zh-CN" altLang="en-US" b="1">
                <a:latin typeface="Arial" panose="020B0604020202020204" pitchFamily="34" charset="0"/>
              </a:rPr>
              <a:t> </a:t>
            </a:r>
            <a:r>
              <a:rPr lang="en-US" altLang="zh-CN" b="1">
                <a:latin typeface="Arial" panose="020B0604020202020204" pitchFamily="34" charset="0"/>
              </a:rPr>
              <a:t>6116  </a:t>
            </a:r>
            <a:r>
              <a:rPr lang="zh-CN" altLang="en-US" b="1">
                <a:latin typeface="Arial" panose="020B0604020202020204" pitchFamily="34" charset="0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altLang="zh-CN" b="1">
                <a:latin typeface="Arial" panose="020B0604020202020204" pitchFamily="34" charset="0"/>
              </a:rPr>
              <a:t>K×8</a:t>
            </a:r>
            <a:r>
              <a:rPr lang="zh-CN" altLang="en-US" b="1">
                <a:latin typeface="Arial" panose="020B0604020202020204" pitchFamily="34" charset="0"/>
              </a:rPr>
              <a:t>位）；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  <a:buClr>
                <a:srgbClr val="FF0000"/>
              </a:buClr>
              <a:buSzPct val="85000"/>
              <a:buFont typeface="Wingdings" panose="05000000000000000000" pitchFamily="2" charset="2"/>
              <a:buChar char="p"/>
              <a:tabLst>
                <a:tab pos="0" algn="l"/>
              </a:tabLst>
            </a:pPr>
            <a:r>
              <a:rPr lang="zh-CN" altLang="en-US" b="1">
                <a:latin typeface="Arial" panose="020B0604020202020204" pitchFamily="34" charset="0"/>
              </a:rPr>
              <a:t> </a:t>
            </a:r>
            <a:r>
              <a:rPr lang="en-US" altLang="zh-CN" b="1">
                <a:latin typeface="Arial" panose="020B0604020202020204" pitchFamily="34" charset="0"/>
              </a:rPr>
              <a:t>6264  </a:t>
            </a:r>
            <a:r>
              <a:rPr lang="zh-CN" altLang="en-US" b="1">
                <a:latin typeface="Arial" panose="020B0604020202020204" pitchFamily="34" charset="0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r>
              <a:rPr lang="en-US" altLang="zh-CN" b="1">
                <a:latin typeface="Arial" panose="020B0604020202020204" pitchFamily="34" charset="0"/>
              </a:rPr>
              <a:t>K×8</a:t>
            </a:r>
            <a:r>
              <a:rPr lang="zh-CN" altLang="en-US" b="1">
                <a:latin typeface="Arial" panose="020B0604020202020204" pitchFamily="34" charset="0"/>
              </a:rPr>
              <a:t>位）；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  <a:buClr>
                <a:srgbClr val="FF0000"/>
              </a:buClr>
              <a:buSzPct val="85000"/>
              <a:buFont typeface="Wingdings" panose="05000000000000000000" pitchFamily="2" charset="2"/>
              <a:buChar char="p"/>
              <a:tabLst>
                <a:tab pos="0" algn="l"/>
              </a:tabLst>
            </a:pPr>
            <a:r>
              <a:rPr lang="zh-CN" altLang="en-US" b="1">
                <a:latin typeface="Arial" panose="020B0604020202020204" pitchFamily="34" charset="0"/>
              </a:rPr>
              <a:t> </a:t>
            </a:r>
            <a:r>
              <a:rPr lang="en-US" altLang="zh-CN" b="1">
                <a:latin typeface="Arial" panose="020B0604020202020204" pitchFamily="34" charset="0"/>
              </a:rPr>
              <a:t>62128 </a:t>
            </a:r>
            <a:r>
              <a:rPr lang="zh-CN" altLang="en-US" b="1">
                <a:latin typeface="Arial" panose="020B0604020202020204" pitchFamily="34" charset="0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16</a:t>
            </a:r>
            <a:r>
              <a:rPr lang="en-US" altLang="zh-CN" b="1">
                <a:latin typeface="Arial" panose="020B0604020202020204" pitchFamily="34" charset="0"/>
              </a:rPr>
              <a:t>K×8</a:t>
            </a:r>
            <a:r>
              <a:rPr lang="zh-CN" altLang="en-US" b="1">
                <a:latin typeface="Arial" panose="020B0604020202020204" pitchFamily="34" charset="0"/>
              </a:rPr>
              <a:t>位）；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  <a:buClr>
                <a:srgbClr val="FF0000"/>
              </a:buClr>
              <a:buSzPct val="85000"/>
              <a:buFont typeface="Wingdings" panose="05000000000000000000" pitchFamily="2" charset="2"/>
              <a:buChar char="p"/>
              <a:tabLst>
                <a:tab pos="0" algn="l"/>
              </a:tabLst>
            </a:pPr>
            <a:r>
              <a:rPr lang="zh-CN" altLang="en-US" b="1">
                <a:latin typeface="Arial" panose="020B0604020202020204" pitchFamily="34" charset="0"/>
              </a:rPr>
              <a:t> </a:t>
            </a:r>
            <a:r>
              <a:rPr lang="en-US" altLang="zh-CN" b="1">
                <a:latin typeface="Arial" panose="020B0604020202020204" pitchFamily="34" charset="0"/>
              </a:rPr>
              <a:t>62256 </a:t>
            </a:r>
            <a:r>
              <a:rPr lang="zh-CN" altLang="en-US" b="1">
                <a:latin typeface="Arial" panose="020B0604020202020204" pitchFamily="34" charset="0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32</a:t>
            </a:r>
            <a:r>
              <a:rPr lang="en-US" altLang="zh-CN" b="1">
                <a:latin typeface="Arial" panose="020B0604020202020204" pitchFamily="34" charset="0"/>
              </a:rPr>
              <a:t>K×8</a:t>
            </a:r>
            <a:r>
              <a:rPr lang="zh-CN" altLang="en-US" b="1">
                <a:latin typeface="Arial" panose="020B0604020202020204" pitchFamily="34" charset="0"/>
              </a:rPr>
              <a:t>位）</a:t>
            </a:r>
            <a:endParaRPr lang="zh-CN" altLang="en-US" sz="1800" b="1">
              <a:latin typeface="Arial" panose="020B0604020202020204" pitchFamily="34" charset="0"/>
            </a:endParaRPr>
          </a:p>
        </p:txBody>
      </p:sp>
      <p:grpSp>
        <p:nvGrpSpPr>
          <p:cNvPr id="50181" name="Group 50"/>
          <p:cNvGrpSpPr>
            <a:grpSpLocks/>
          </p:cNvGrpSpPr>
          <p:nvPr/>
        </p:nvGrpSpPr>
        <p:grpSpPr bwMode="auto">
          <a:xfrm>
            <a:off x="5230813" y="1196975"/>
            <a:ext cx="3660775" cy="4824413"/>
            <a:chOff x="755" y="754"/>
            <a:chExt cx="2306" cy="3039"/>
          </a:xfrm>
        </p:grpSpPr>
        <p:grpSp>
          <p:nvGrpSpPr>
            <p:cNvPr id="50183" name="Group 49"/>
            <p:cNvGrpSpPr>
              <a:grpSpLocks/>
            </p:cNvGrpSpPr>
            <p:nvPr/>
          </p:nvGrpSpPr>
          <p:grpSpPr bwMode="auto">
            <a:xfrm>
              <a:off x="755" y="754"/>
              <a:ext cx="2306" cy="3039"/>
              <a:chOff x="755" y="754"/>
              <a:chExt cx="2306" cy="3039"/>
            </a:xfrm>
          </p:grpSpPr>
          <p:sp>
            <p:nvSpPr>
              <p:cNvPr id="1579019" name="Rectangle 11"/>
              <p:cNvSpPr>
                <a:spLocks noChangeArrowheads="1"/>
              </p:cNvSpPr>
              <p:nvPr/>
            </p:nvSpPr>
            <p:spPr bwMode="auto">
              <a:xfrm>
                <a:off x="1405" y="754"/>
                <a:ext cx="1066" cy="3039"/>
              </a:xfrm>
              <a:prstGeom prst="rect">
                <a:avLst/>
              </a:prstGeom>
              <a:solidFill>
                <a:srgbClr val="DD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20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50186" name="Line 12"/>
              <p:cNvSpPr>
                <a:spLocks noChangeShapeType="1"/>
              </p:cNvSpPr>
              <p:nvPr/>
            </p:nvSpPr>
            <p:spPr bwMode="auto">
              <a:xfrm>
                <a:off x="1179" y="935"/>
                <a:ext cx="22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187" name="Line 13"/>
              <p:cNvSpPr>
                <a:spLocks noChangeShapeType="1"/>
              </p:cNvSpPr>
              <p:nvPr/>
            </p:nvSpPr>
            <p:spPr bwMode="auto">
              <a:xfrm>
                <a:off x="1179" y="1151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188" name="Line 14"/>
              <p:cNvSpPr>
                <a:spLocks noChangeShapeType="1"/>
              </p:cNvSpPr>
              <p:nvPr/>
            </p:nvSpPr>
            <p:spPr bwMode="auto">
              <a:xfrm>
                <a:off x="1179" y="1353"/>
                <a:ext cx="22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189" name="Line 15"/>
              <p:cNvSpPr>
                <a:spLocks noChangeShapeType="1"/>
              </p:cNvSpPr>
              <p:nvPr/>
            </p:nvSpPr>
            <p:spPr bwMode="auto">
              <a:xfrm>
                <a:off x="1172" y="1548"/>
                <a:ext cx="22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190" name="Line 16"/>
              <p:cNvSpPr>
                <a:spLocks noChangeShapeType="1"/>
              </p:cNvSpPr>
              <p:nvPr/>
            </p:nvSpPr>
            <p:spPr bwMode="auto">
              <a:xfrm>
                <a:off x="1172" y="1737"/>
                <a:ext cx="22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191" name="Line 17"/>
              <p:cNvSpPr>
                <a:spLocks noChangeShapeType="1"/>
              </p:cNvSpPr>
              <p:nvPr/>
            </p:nvSpPr>
            <p:spPr bwMode="auto">
              <a:xfrm>
                <a:off x="1179" y="1946"/>
                <a:ext cx="22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192" name="Line 18"/>
              <p:cNvSpPr>
                <a:spLocks noChangeShapeType="1"/>
              </p:cNvSpPr>
              <p:nvPr/>
            </p:nvSpPr>
            <p:spPr bwMode="auto">
              <a:xfrm>
                <a:off x="1179" y="2169"/>
                <a:ext cx="22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193" name="Line 19"/>
              <p:cNvSpPr>
                <a:spLocks noChangeShapeType="1"/>
              </p:cNvSpPr>
              <p:nvPr/>
            </p:nvSpPr>
            <p:spPr bwMode="auto">
              <a:xfrm>
                <a:off x="1179" y="2378"/>
                <a:ext cx="22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194" name="Line 20"/>
              <p:cNvSpPr>
                <a:spLocks noChangeShapeType="1"/>
              </p:cNvSpPr>
              <p:nvPr/>
            </p:nvSpPr>
            <p:spPr bwMode="auto">
              <a:xfrm>
                <a:off x="2471" y="3611"/>
                <a:ext cx="2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195" name="Line 21"/>
              <p:cNvSpPr>
                <a:spLocks noChangeShapeType="1"/>
              </p:cNvSpPr>
              <p:nvPr/>
            </p:nvSpPr>
            <p:spPr bwMode="auto">
              <a:xfrm flipH="1">
                <a:off x="2474" y="899"/>
                <a:ext cx="2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196" name="Line 22"/>
              <p:cNvSpPr>
                <a:spLocks noChangeShapeType="1"/>
              </p:cNvSpPr>
              <p:nvPr/>
            </p:nvSpPr>
            <p:spPr bwMode="auto">
              <a:xfrm flipH="1">
                <a:off x="2474" y="1117"/>
                <a:ext cx="2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197" name="Line 23"/>
              <p:cNvSpPr>
                <a:spLocks noChangeShapeType="1"/>
              </p:cNvSpPr>
              <p:nvPr/>
            </p:nvSpPr>
            <p:spPr bwMode="auto">
              <a:xfrm flipH="1">
                <a:off x="2477" y="1313"/>
                <a:ext cx="2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198" name="Line 24"/>
              <p:cNvSpPr>
                <a:spLocks noChangeShapeType="1"/>
              </p:cNvSpPr>
              <p:nvPr/>
            </p:nvSpPr>
            <p:spPr bwMode="auto">
              <a:xfrm flipH="1">
                <a:off x="2477" y="1531"/>
                <a:ext cx="2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199" name="Line 25"/>
              <p:cNvSpPr>
                <a:spLocks noChangeShapeType="1"/>
              </p:cNvSpPr>
              <p:nvPr/>
            </p:nvSpPr>
            <p:spPr bwMode="auto">
              <a:xfrm flipH="1">
                <a:off x="2474" y="1733"/>
                <a:ext cx="2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1579034" name="Text Box 26"/>
              <p:cNvSpPr txBox="1">
                <a:spLocks noChangeArrowheads="1"/>
              </p:cNvSpPr>
              <p:nvPr/>
            </p:nvSpPr>
            <p:spPr bwMode="auto">
              <a:xfrm>
                <a:off x="1563" y="2053"/>
                <a:ext cx="681" cy="252"/>
              </a:xfrm>
              <a:prstGeom prst="rect">
                <a:avLst/>
              </a:prstGeom>
              <a:noFill/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anchorCtr="1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000" dirty="0">
                    <a:ln w="0"/>
                    <a:solidFill>
                      <a:srgbClr val="C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 Black" pitchFamily="34" charset="0"/>
                    <a:ea typeface="仿宋_GB2312" pitchFamily="49" charset="-122"/>
                  </a:rPr>
                  <a:t>6264</a:t>
                </a:r>
              </a:p>
            </p:txBody>
          </p:sp>
          <p:sp>
            <p:nvSpPr>
              <p:cNvPr id="1579035" name="Text Box 27"/>
              <p:cNvSpPr txBox="1">
                <a:spLocks noChangeArrowheads="1"/>
              </p:cNvSpPr>
              <p:nvPr/>
            </p:nvSpPr>
            <p:spPr bwMode="auto">
              <a:xfrm>
                <a:off x="1461" y="803"/>
                <a:ext cx="227" cy="2921"/>
              </a:xfrm>
              <a:prstGeom prst="rect">
                <a:avLst/>
              </a:prstGeom>
              <a:noFill/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 sz="2400">
                    <a:solidFill>
                      <a:schemeClr val="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2400">
                    <a:solidFill>
                      <a:schemeClr val="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400">
                    <a:solidFill>
                      <a:schemeClr val="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400">
                    <a:solidFill>
                      <a:schemeClr val="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400">
                    <a:solidFill>
                      <a:schemeClr val="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3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defRPr sz="2400">
                    <a:solidFill>
                      <a:schemeClr val="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ts val="2600"/>
                  </a:lnSpc>
                  <a:defRPr/>
                </a:pPr>
                <a:r>
                  <a:rPr lang="en-US" altLang="zh-CN" sz="1800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仿宋_GB2312" panose="02010609030101010101" pitchFamily="49" charset="-122"/>
                  </a:rPr>
                  <a:t>1</a:t>
                </a:r>
              </a:p>
              <a:p>
                <a:pPr eaLnBrk="1" hangingPunct="1">
                  <a:lnSpc>
                    <a:spcPts val="2600"/>
                  </a:lnSpc>
                  <a:defRPr/>
                </a:pPr>
                <a:r>
                  <a:rPr lang="en-US" altLang="zh-CN" sz="1800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仿宋_GB2312" panose="02010609030101010101" pitchFamily="49" charset="-122"/>
                  </a:rPr>
                  <a:t>2</a:t>
                </a:r>
              </a:p>
              <a:p>
                <a:pPr eaLnBrk="1" hangingPunct="1">
                  <a:lnSpc>
                    <a:spcPts val="2600"/>
                  </a:lnSpc>
                  <a:defRPr/>
                </a:pPr>
                <a:r>
                  <a:rPr lang="en-US" altLang="zh-CN" sz="1800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仿宋_GB2312" panose="02010609030101010101" pitchFamily="49" charset="-122"/>
                  </a:rPr>
                  <a:t>3</a:t>
                </a:r>
              </a:p>
              <a:p>
                <a:pPr eaLnBrk="1" hangingPunct="1">
                  <a:lnSpc>
                    <a:spcPts val="2600"/>
                  </a:lnSpc>
                  <a:defRPr/>
                </a:pPr>
                <a:r>
                  <a:rPr lang="en-US" altLang="zh-CN" sz="1800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仿宋_GB2312" panose="02010609030101010101" pitchFamily="49" charset="-122"/>
                  </a:rPr>
                  <a:t>4</a:t>
                </a:r>
              </a:p>
              <a:p>
                <a:pPr eaLnBrk="1" hangingPunct="1">
                  <a:lnSpc>
                    <a:spcPts val="2600"/>
                  </a:lnSpc>
                  <a:defRPr/>
                </a:pPr>
                <a:r>
                  <a:rPr lang="en-US" altLang="zh-CN" sz="1800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仿宋_GB2312" panose="02010609030101010101" pitchFamily="49" charset="-122"/>
                  </a:rPr>
                  <a:t>5</a:t>
                </a:r>
              </a:p>
              <a:p>
                <a:pPr eaLnBrk="1" hangingPunct="1">
                  <a:lnSpc>
                    <a:spcPts val="2600"/>
                  </a:lnSpc>
                  <a:defRPr/>
                </a:pPr>
                <a:r>
                  <a:rPr lang="en-US" altLang="zh-CN" sz="1800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仿宋_GB2312" panose="02010609030101010101" pitchFamily="49" charset="-122"/>
                  </a:rPr>
                  <a:t>6</a:t>
                </a:r>
              </a:p>
              <a:p>
                <a:pPr eaLnBrk="1" hangingPunct="1">
                  <a:lnSpc>
                    <a:spcPts val="2600"/>
                  </a:lnSpc>
                  <a:defRPr/>
                </a:pPr>
                <a:r>
                  <a:rPr lang="en-US" altLang="zh-CN" sz="1800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仿宋_GB2312" panose="02010609030101010101" pitchFamily="49" charset="-122"/>
                  </a:rPr>
                  <a:t>7</a:t>
                </a:r>
              </a:p>
              <a:p>
                <a:pPr eaLnBrk="1" hangingPunct="1">
                  <a:lnSpc>
                    <a:spcPts val="2600"/>
                  </a:lnSpc>
                  <a:defRPr/>
                </a:pPr>
                <a:r>
                  <a:rPr lang="en-US" altLang="zh-CN" sz="1800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仿宋_GB2312" panose="02010609030101010101" pitchFamily="49" charset="-122"/>
                  </a:rPr>
                  <a:t>8</a:t>
                </a:r>
              </a:p>
              <a:p>
                <a:pPr eaLnBrk="1" hangingPunct="1">
                  <a:lnSpc>
                    <a:spcPts val="2600"/>
                  </a:lnSpc>
                  <a:defRPr/>
                </a:pPr>
                <a:r>
                  <a:rPr lang="en-US" altLang="zh-CN" sz="1800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仿宋_GB2312" panose="02010609030101010101" pitchFamily="49" charset="-122"/>
                  </a:rPr>
                  <a:t>9</a:t>
                </a:r>
              </a:p>
              <a:p>
                <a:pPr eaLnBrk="1" hangingPunct="1">
                  <a:lnSpc>
                    <a:spcPts val="2600"/>
                  </a:lnSpc>
                  <a:defRPr/>
                </a:pPr>
                <a:r>
                  <a:rPr lang="en-US" altLang="zh-CN" sz="1800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仿宋_GB2312" panose="02010609030101010101" pitchFamily="49" charset="-122"/>
                  </a:rPr>
                  <a:t>10</a:t>
                </a:r>
              </a:p>
              <a:p>
                <a:pPr eaLnBrk="1" hangingPunct="1">
                  <a:lnSpc>
                    <a:spcPts val="2600"/>
                  </a:lnSpc>
                  <a:defRPr/>
                </a:pPr>
                <a:r>
                  <a:rPr lang="en-US" altLang="zh-CN" sz="1800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仿宋_GB2312" panose="02010609030101010101" pitchFamily="49" charset="-122"/>
                  </a:rPr>
                  <a:t>11</a:t>
                </a:r>
              </a:p>
              <a:p>
                <a:pPr eaLnBrk="1" hangingPunct="1">
                  <a:lnSpc>
                    <a:spcPts val="2600"/>
                  </a:lnSpc>
                  <a:defRPr/>
                </a:pPr>
                <a:r>
                  <a:rPr lang="en-US" altLang="zh-CN" sz="1800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仿宋_GB2312" panose="02010609030101010101" pitchFamily="49" charset="-122"/>
                  </a:rPr>
                  <a:t>12</a:t>
                </a:r>
              </a:p>
              <a:p>
                <a:pPr eaLnBrk="1" hangingPunct="1">
                  <a:lnSpc>
                    <a:spcPts val="2600"/>
                  </a:lnSpc>
                  <a:defRPr/>
                </a:pPr>
                <a:r>
                  <a:rPr lang="en-US" altLang="zh-CN" sz="1800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仿宋_GB2312" panose="02010609030101010101" pitchFamily="49" charset="-122"/>
                  </a:rPr>
                  <a:t>13</a:t>
                </a:r>
              </a:p>
              <a:p>
                <a:pPr eaLnBrk="1" hangingPunct="1">
                  <a:lnSpc>
                    <a:spcPts val="2600"/>
                  </a:lnSpc>
                  <a:defRPr/>
                </a:pPr>
                <a:r>
                  <a:rPr lang="en-US" altLang="zh-CN" sz="1800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仿宋_GB2312" panose="02010609030101010101" pitchFamily="49" charset="-122"/>
                  </a:rPr>
                  <a:t>14</a:t>
                </a:r>
              </a:p>
            </p:txBody>
          </p:sp>
          <p:sp>
            <p:nvSpPr>
              <p:cNvPr id="1579036" name="Text Box 28"/>
              <p:cNvSpPr txBox="1">
                <a:spLocks noChangeArrowheads="1"/>
              </p:cNvSpPr>
              <p:nvPr/>
            </p:nvSpPr>
            <p:spPr bwMode="auto">
              <a:xfrm>
                <a:off x="2193" y="787"/>
                <a:ext cx="227" cy="2921"/>
              </a:xfrm>
              <a:prstGeom prst="rect">
                <a:avLst/>
              </a:prstGeom>
              <a:noFill/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r"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  <a:ea typeface="仿宋_GB2312" pitchFamily="49" charset="-122"/>
                  </a:rPr>
                  <a:t>28</a:t>
                </a:r>
              </a:p>
              <a:p>
                <a:pPr algn="r"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  <a:ea typeface="仿宋_GB2312" pitchFamily="49" charset="-122"/>
                  </a:rPr>
                  <a:t>27</a:t>
                </a:r>
              </a:p>
              <a:p>
                <a:pPr algn="r"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  <a:ea typeface="仿宋_GB2312" pitchFamily="49" charset="-122"/>
                  </a:rPr>
                  <a:t>26</a:t>
                </a:r>
              </a:p>
              <a:p>
                <a:pPr algn="r"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  <a:ea typeface="仿宋_GB2312" pitchFamily="49" charset="-122"/>
                  </a:rPr>
                  <a:t>25</a:t>
                </a:r>
              </a:p>
              <a:p>
                <a:pPr algn="r"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  <a:ea typeface="仿宋_GB2312" pitchFamily="49" charset="-122"/>
                  </a:rPr>
                  <a:t>24</a:t>
                </a:r>
              </a:p>
              <a:p>
                <a:pPr algn="r"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  <a:ea typeface="仿宋_GB2312" pitchFamily="49" charset="-122"/>
                  </a:rPr>
                  <a:t>23</a:t>
                </a:r>
              </a:p>
              <a:p>
                <a:pPr algn="r"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  <a:ea typeface="仿宋_GB2312" pitchFamily="49" charset="-122"/>
                  </a:rPr>
                  <a:t>22</a:t>
                </a:r>
              </a:p>
              <a:p>
                <a:pPr algn="r"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  <a:ea typeface="仿宋_GB2312" pitchFamily="49" charset="-122"/>
                  </a:rPr>
                  <a:t>21</a:t>
                </a:r>
              </a:p>
              <a:p>
                <a:pPr algn="r"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  <a:ea typeface="仿宋_GB2312" pitchFamily="49" charset="-122"/>
                  </a:rPr>
                  <a:t>20</a:t>
                </a:r>
              </a:p>
              <a:p>
                <a:pPr algn="r"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  <a:ea typeface="仿宋_GB2312" pitchFamily="49" charset="-122"/>
                  </a:rPr>
                  <a:t>19</a:t>
                </a:r>
              </a:p>
              <a:p>
                <a:pPr algn="r"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  <a:ea typeface="仿宋_GB2312" pitchFamily="49" charset="-122"/>
                  </a:rPr>
                  <a:t>18</a:t>
                </a:r>
              </a:p>
              <a:p>
                <a:pPr algn="r"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  <a:ea typeface="仿宋_GB2312" pitchFamily="49" charset="-122"/>
                  </a:rPr>
                  <a:t>17</a:t>
                </a:r>
              </a:p>
              <a:p>
                <a:pPr algn="r"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  <a:ea typeface="仿宋_GB2312" pitchFamily="49" charset="-122"/>
                  </a:rPr>
                  <a:t>16</a:t>
                </a:r>
              </a:p>
              <a:p>
                <a:pPr algn="r"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  <a:ea typeface="仿宋_GB2312" pitchFamily="49" charset="-122"/>
                  </a:rPr>
                  <a:t>15</a:t>
                </a:r>
              </a:p>
            </p:txBody>
          </p:sp>
          <p:sp>
            <p:nvSpPr>
              <p:cNvPr id="1579037" name="Text Box 29"/>
              <p:cNvSpPr txBox="1">
                <a:spLocks noChangeArrowheads="1"/>
              </p:cNvSpPr>
              <p:nvPr/>
            </p:nvSpPr>
            <p:spPr bwMode="auto">
              <a:xfrm>
                <a:off x="755" y="803"/>
                <a:ext cx="408" cy="2921"/>
              </a:xfrm>
              <a:prstGeom prst="rect">
                <a:avLst/>
              </a:prstGeom>
              <a:noFill/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 algn="r"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NC</a:t>
                </a:r>
                <a:endParaRPr lang="en-US" altLang="zh-CN" b="1" baseline="-250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仿宋_GB2312" pitchFamily="49" charset="-122"/>
                </a:endParaRPr>
              </a:p>
              <a:p>
                <a:pPr algn="r"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A</a:t>
                </a:r>
                <a:r>
                  <a:rPr lang="en-US" altLang="zh-CN" b="1" baseline="-25000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12</a:t>
                </a:r>
              </a:p>
              <a:p>
                <a:pPr algn="r"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A</a:t>
                </a:r>
                <a:r>
                  <a:rPr lang="en-US" altLang="zh-CN" b="1" baseline="-25000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7</a:t>
                </a:r>
              </a:p>
              <a:p>
                <a:pPr algn="r"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A</a:t>
                </a:r>
                <a:r>
                  <a:rPr lang="en-US" altLang="zh-CN" b="1" baseline="-25000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6</a:t>
                </a:r>
              </a:p>
              <a:p>
                <a:pPr algn="r"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A</a:t>
                </a:r>
                <a:r>
                  <a:rPr lang="en-US" altLang="zh-CN" b="1" baseline="-25000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5</a:t>
                </a:r>
              </a:p>
              <a:p>
                <a:pPr algn="r"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A</a:t>
                </a:r>
                <a:r>
                  <a:rPr lang="en-US" altLang="zh-CN" b="1" baseline="-25000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4</a:t>
                </a:r>
              </a:p>
              <a:p>
                <a:pPr algn="r"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A</a:t>
                </a:r>
                <a:r>
                  <a:rPr lang="en-US" altLang="zh-CN" b="1" baseline="-25000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3</a:t>
                </a:r>
              </a:p>
              <a:p>
                <a:pPr algn="r"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A</a:t>
                </a:r>
                <a:r>
                  <a:rPr lang="en-US" altLang="zh-CN" b="1" baseline="-25000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2</a:t>
                </a:r>
              </a:p>
              <a:p>
                <a:pPr algn="r"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A</a:t>
                </a:r>
                <a:r>
                  <a:rPr lang="en-US" altLang="zh-CN" b="1" baseline="-25000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1</a:t>
                </a:r>
              </a:p>
              <a:p>
                <a:pPr algn="r"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A</a:t>
                </a:r>
                <a:r>
                  <a:rPr lang="en-US" altLang="zh-CN" b="1" baseline="-25000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0</a:t>
                </a:r>
              </a:p>
              <a:p>
                <a:pPr algn="r"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IO</a:t>
                </a:r>
                <a:r>
                  <a:rPr lang="en-US" altLang="zh-CN" b="1" baseline="-25000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0</a:t>
                </a:r>
              </a:p>
              <a:p>
                <a:pPr algn="r"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IO</a:t>
                </a:r>
                <a:r>
                  <a:rPr lang="en-US" altLang="zh-CN" b="1" baseline="-25000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1</a:t>
                </a:r>
              </a:p>
              <a:p>
                <a:pPr algn="r"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IO</a:t>
                </a:r>
                <a:r>
                  <a:rPr lang="en-US" altLang="zh-CN" b="1" baseline="-25000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2</a:t>
                </a:r>
              </a:p>
              <a:p>
                <a:pPr algn="r"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GND</a:t>
                </a:r>
              </a:p>
            </p:txBody>
          </p:sp>
          <p:sp>
            <p:nvSpPr>
              <p:cNvPr id="50204" name="Line 30"/>
              <p:cNvSpPr>
                <a:spLocks noChangeShapeType="1"/>
              </p:cNvSpPr>
              <p:nvPr/>
            </p:nvSpPr>
            <p:spPr bwMode="auto">
              <a:xfrm>
                <a:off x="1155" y="2572"/>
                <a:ext cx="22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205" name="Line 31"/>
              <p:cNvSpPr>
                <a:spLocks noChangeShapeType="1"/>
              </p:cNvSpPr>
              <p:nvPr/>
            </p:nvSpPr>
            <p:spPr bwMode="auto">
              <a:xfrm>
                <a:off x="1155" y="2788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206" name="Line 32"/>
              <p:cNvSpPr>
                <a:spLocks noChangeShapeType="1"/>
              </p:cNvSpPr>
              <p:nvPr/>
            </p:nvSpPr>
            <p:spPr bwMode="auto">
              <a:xfrm flipH="1">
                <a:off x="1177" y="3010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207" name="Line 33"/>
              <p:cNvSpPr>
                <a:spLocks noChangeShapeType="1"/>
              </p:cNvSpPr>
              <p:nvPr/>
            </p:nvSpPr>
            <p:spPr bwMode="auto">
              <a:xfrm>
                <a:off x="1169" y="3604"/>
                <a:ext cx="22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208" name="Line 34"/>
              <p:cNvSpPr>
                <a:spLocks noChangeShapeType="1"/>
              </p:cNvSpPr>
              <p:nvPr/>
            </p:nvSpPr>
            <p:spPr bwMode="auto">
              <a:xfrm flipH="1">
                <a:off x="1180" y="3206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209" name="Line 35"/>
              <p:cNvSpPr>
                <a:spLocks noChangeShapeType="1"/>
              </p:cNvSpPr>
              <p:nvPr/>
            </p:nvSpPr>
            <p:spPr bwMode="auto">
              <a:xfrm flipH="1">
                <a:off x="1180" y="3402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210" name="Line 36"/>
              <p:cNvSpPr>
                <a:spLocks noChangeShapeType="1"/>
              </p:cNvSpPr>
              <p:nvPr/>
            </p:nvSpPr>
            <p:spPr bwMode="auto">
              <a:xfrm>
                <a:off x="2471" y="3402"/>
                <a:ext cx="2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211" name="Line 37"/>
              <p:cNvSpPr>
                <a:spLocks noChangeShapeType="1"/>
              </p:cNvSpPr>
              <p:nvPr/>
            </p:nvSpPr>
            <p:spPr bwMode="auto">
              <a:xfrm>
                <a:off x="2471" y="3203"/>
                <a:ext cx="2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212" name="Line 38"/>
              <p:cNvSpPr>
                <a:spLocks noChangeShapeType="1"/>
              </p:cNvSpPr>
              <p:nvPr/>
            </p:nvSpPr>
            <p:spPr bwMode="auto">
              <a:xfrm>
                <a:off x="2471" y="2984"/>
                <a:ext cx="2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213" name="Line 39"/>
              <p:cNvSpPr>
                <a:spLocks noChangeShapeType="1"/>
              </p:cNvSpPr>
              <p:nvPr/>
            </p:nvSpPr>
            <p:spPr bwMode="auto">
              <a:xfrm>
                <a:off x="2471" y="2785"/>
                <a:ext cx="2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214" name="Line 40"/>
              <p:cNvSpPr>
                <a:spLocks noChangeShapeType="1"/>
              </p:cNvSpPr>
              <p:nvPr/>
            </p:nvSpPr>
            <p:spPr bwMode="auto">
              <a:xfrm flipH="1">
                <a:off x="2471" y="1958"/>
                <a:ext cx="2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215" name="Line 41"/>
              <p:cNvSpPr>
                <a:spLocks noChangeShapeType="1"/>
              </p:cNvSpPr>
              <p:nvPr/>
            </p:nvSpPr>
            <p:spPr bwMode="auto">
              <a:xfrm flipH="1">
                <a:off x="2474" y="2154"/>
                <a:ext cx="2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216" name="Line 42"/>
              <p:cNvSpPr>
                <a:spLocks noChangeShapeType="1"/>
              </p:cNvSpPr>
              <p:nvPr/>
            </p:nvSpPr>
            <p:spPr bwMode="auto">
              <a:xfrm flipH="1">
                <a:off x="2474" y="2372"/>
                <a:ext cx="2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50217" name="Line 43"/>
              <p:cNvSpPr>
                <a:spLocks noChangeShapeType="1"/>
              </p:cNvSpPr>
              <p:nvPr/>
            </p:nvSpPr>
            <p:spPr bwMode="auto">
              <a:xfrm flipH="1">
                <a:off x="2471" y="2574"/>
                <a:ext cx="2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1579052" name="Text Box 44"/>
              <p:cNvSpPr txBox="1">
                <a:spLocks noChangeArrowheads="1"/>
              </p:cNvSpPr>
              <p:nvPr/>
            </p:nvSpPr>
            <p:spPr bwMode="auto">
              <a:xfrm>
                <a:off x="2721" y="803"/>
                <a:ext cx="340" cy="2921"/>
              </a:xfrm>
              <a:prstGeom prst="rect">
                <a:avLst/>
              </a:prstGeom>
              <a:noFill/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 anchor="ctr">
                <a:spAutoFit/>
              </a:bodyPr>
              <a:lstStyle/>
              <a:p>
                <a:pPr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V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CC</a:t>
                </a:r>
              </a:p>
              <a:p>
                <a:pPr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WE</a:t>
                </a:r>
              </a:p>
              <a:p>
                <a:pPr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CE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2</a:t>
                </a:r>
              </a:p>
              <a:p>
                <a:pPr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A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8</a:t>
                </a:r>
              </a:p>
              <a:p>
                <a:pPr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A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9</a:t>
                </a:r>
              </a:p>
              <a:p>
                <a:pPr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A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11</a:t>
                </a:r>
              </a:p>
              <a:p>
                <a:pPr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OE</a:t>
                </a:r>
              </a:p>
              <a:p>
                <a:pPr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A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10</a:t>
                </a:r>
              </a:p>
              <a:p>
                <a:pPr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CE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1</a:t>
                </a:r>
              </a:p>
              <a:p>
                <a:pPr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IO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7</a:t>
                </a:r>
              </a:p>
              <a:p>
                <a:pPr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IO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6</a:t>
                </a:r>
              </a:p>
              <a:p>
                <a:pPr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IO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5</a:t>
                </a:r>
              </a:p>
              <a:p>
                <a:pPr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IO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4</a:t>
                </a:r>
              </a:p>
              <a:p>
                <a:pPr>
                  <a:lnSpc>
                    <a:spcPts val="2600"/>
                  </a:lnSpc>
                  <a:defRPr/>
                </a:pPr>
                <a:r>
                  <a:rPr lang="en-US" altLang="zh-CN" b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IO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仿宋_GB2312" pitchFamily="49" charset="-122"/>
                  </a:rPr>
                  <a:t>3</a:t>
                </a:r>
              </a:p>
            </p:txBody>
          </p:sp>
          <p:sp>
            <p:nvSpPr>
              <p:cNvPr id="50219" name="Line 45"/>
              <p:cNvSpPr>
                <a:spLocks noChangeShapeType="1"/>
              </p:cNvSpPr>
              <p:nvPr/>
            </p:nvSpPr>
            <p:spPr bwMode="auto">
              <a:xfrm flipV="1">
                <a:off x="2693" y="1038"/>
                <a:ext cx="272" cy="0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20" name="Line 46"/>
              <p:cNvSpPr>
                <a:spLocks noChangeShapeType="1"/>
              </p:cNvSpPr>
              <p:nvPr/>
            </p:nvSpPr>
            <p:spPr bwMode="auto">
              <a:xfrm>
                <a:off x="2711" y="2087"/>
                <a:ext cx="227" cy="0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21" name="Line 47"/>
              <p:cNvSpPr>
                <a:spLocks noChangeShapeType="1"/>
              </p:cNvSpPr>
              <p:nvPr/>
            </p:nvSpPr>
            <p:spPr bwMode="auto">
              <a:xfrm>
                <a:off x="2704" y="2505"/>
                <a:ext cx="227" cy="0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79017" name="Rectangle 9"/>
            <p:cNvSpPr>
              <a:spLocks noChangeArrowheads="1"/>
            </p:cNvSpPr>
            <p:nvPr/>
          </p:nvSpPr>
          <p:spPr bwMode="auto">
            <a:xfrm>
              <a:off x="1517" y="2256"/>
              <a:ext cx="779" cy="1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b" anchorCtr="1">
              <a:spAutoFit/>
            </a:bodyPr>
            <a:lstStyle/>
            <a:p>
              <a:pPr>
                <a:defRPr/>
              </a:pPr>
              <a:r>
                <a:rPr lang="zh-CN" alt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（</a:t>
              </a:r>
              <a:r>
                <a: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8K×8</a:t>
              </a:r>
              <a:r>
                <a:rPr lang="zh-CN" alt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位）</a:t>
              </a:r>
            </a:p>
          </p:txBody>
        </p:sp>
      </p:grpSp>
      <p:pic>
        <p:nvPicPr>
          <p:cNvPr id="50182" name="Picture 52" descr="存储器+(HM6264ALP-1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7" t="31519" r="5888" b="18074"/>
          <a:stretch>
            <a:fillRect/>
          </a:stretch>
        </p:blipFill>
        <p:spPr bwMode="auto">
          <a:xfrm>
            <a:off x="738188" y="4256088"/>
            <a:ext cx="391318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3024188" cy="401637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随机存取存储器</a:t>
            </a:r>
            <a:r>
              <a:rPr lang="en-US" altLang="zh-CN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endParaRPr lang="en-US" altLang="zh-CN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227" name="Group 50"/>
          <p:cNvGrpSpPr>
            <a:grpSpLocks/>
          </p:cNvGrpSpPr>
          <p:nvPr/>
        </p:nvGrpSpPr>
        <p:grpSpPr bwMode="auto">
          <a:xfrm>
            <a:off x="4643438" y="1484313"/>
            <a:ext cx="4248150" cy="3265487"/>
            <a:chOff x="2925" y="935"/>
            <a:chExt cx="2676" cy="2057"/>
          </a:xfrm>
        </p:grpSpPr>
        <p:sp>
          <p:nvSpPr>
            <p:cNvPr id="1580078" name="Rectangle 46"/>
            <p:cNvSpPr>
              <a:spLocks noChangeArrowheads="1"/>
            </p:cNvSpPr>
            <p:nvPr/>
          </p:nvSpPr>
          <p:spPr bwMode="auto">
            <a:xfrm>
              <a:off x="2925" y="935"/>
              <a:ext cx="2676" cy="205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630238" indent="-630238">
                <a:spcBef>
                  <a:spcPct val="30000"/>
                </a:spcBef>
                <a:defRPr/>
              </a:pPr>
              <a:r>
                <a:rPr lang="en-US" altLang="zh-CN" sz="20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SRAM 6264</a:t>
              </a:r>
              <a:r>
                <a:rPr lang="zh-CN" altLang="en-US" sz="20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（</a:t>
              </a:r>
              <a:r>
                <a:rPr lang="en-US" altLang="zh-CN" sz="20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8K×8</a:t>
              </a:r>
              <a:r>
                <a:rPr lang="zh-CN" altLang="en-US" sz="20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）</a:t>
              </a:r>
            </a:p>
            <a:p>
              <a:pPr marL="630238" indent="-630238">
                <a:spcBef>
                  <a:spcPct val="30000"/>
                </a:spcBef>
                <a:defRPr/>
              </a:pPr>
              <a:r>
                <a:rPr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A</a:t>
              </a:r>
              <a:r>
                <a:rPr lang="en-US" altLang="zh-CN" b="1" baseline="-250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12</a:t>
              </a:r>
              <a:r>
                <a:rPr lang="zh-CN" alt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～</a:t>
              </a:r>
              <a:r>
                <a:rPr lang="en-US" altLang="zh-CN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A</a:t>
              </a:r>
              <a:r>
                <a:rPr lang="en-US" altLang="zh-CN" b="1" baseline="-250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0</a:t>
              </a:r>
              <a:r>
                <a:rPr lang="en-US" altLang="zh-CN" sz="20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 </a:t>
              </a:r>
              <a:r>
                <a:rPr lang="zh-CN" altLang="en-US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：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13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根地址线，选择芯片内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13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个存储单元中的任一个单元。</a:t>
              </a:r>
            </a:p>
            <a:p>
              <a:pPr marL="630238" indent="-630238">
                <a:spcBef>
                  <a:spcPct val="30000"/>
                </a:spcBef>
                <a:defRPr/>
              </a:pPr>
              <a:r>
                <a:rPr lang="en-US" altLang="zh-CN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IO</a:t>
              </a:r>
              <a:r>
                <a:rPr lang="en-US" altLang="zh-CN" b="1" baseline="-250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7</a:t>
              </a:r>
              <a:r>
                <a:rPr lang="en-US" altLang="zh-CN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~IO</a:t>
              </a:r>
              <a:r>
                <a:rPr lang="en-US" altLang="zh-CN" b="1" baseline="-250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0</a:t>
              </a:r>
              <a:r>
                <a:rPr lang="zh-CN" altLang="en-US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：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8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根双向数据线，并行传送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8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位读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/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写数据。</a:t>
              </a:r>
            </a:p>
            <a:p>
              <a:pPr marL="630238" indent="-630238">
                <a:spcBef>
                  <a:spcPct val="30000"/>
                </a:spcBef>
                <a:defRPr/>
              </a:pPr>
              <a:r>
                <a:rPr lang="en-US" altLang="zh-CN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WE</a:t>
              </a:r>
              <a:r>
                <a:rPr lang="zh-CN" altLang="en-US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：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写入允许信号（低电平有效）</a:t>
              </a:r>
            </a:p>
            <a:p>
              <a:pPr marL="630238" indent="-630238">
                <a:spcBef>
                  <a:spcPct val="50000"/>
                </a:spcBef>
                <a:spcAft>
                  <a:spcPct val="30000"/>
                </a:spcAft>
                <a:defRPr/>
              </a:pPr>
              <a:r>
                <a:rPr lang="en-US" altLang="zh-CN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OE</a:t>
              </a:r>
              <a:r>
                <a:rPr lang="zh-CN" altLang="en-US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：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读出允许信号（低电平有效）</a:t>
              </a:r>
            </a:p>
            <a:p>
              <a:pPr marL="630238" indent="-630238">
                <a:spcBef>
                  <a:spcPct val="50000"/>
                </a:spcBef>
                <a:spcAft>
                  <a:spcPct val="30000"/>
                </a:spcAft>
                <a:defRPr/>
              </a:pPr>
              <a:r>
                <a:rPr lang="en-US" altLang="zh-CN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CE</a:t>
              </a:r>
              <a:r>
                <a:rPr lang="en-US" altLang="zh-CN" b="1" baseline="-250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1</a:t>
              </a:r>
              <a:r>
                <a:rPr lang="zh-CN" altLang="en-US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、</a:t>
              </a:r>
              <a:r>
                <a:rPr lang="en-US" altLang="zh-CN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CE</a:t>
              </a:r>
              <a:r>
                <a:rPr lang="en-US" altLang="zh-CN" b="1" baseline="-250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2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：片选信号，两者均为有效时，才能对芯片进行读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/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黑体" pitchFamily="2" charset="-122"/>
                </a:rPr>
                <a:t>写操作。</a:t>
              </a:r>
            </a:p>
          </p:txBody>
        </p:sp>
        <p:sp>
          <p:nvSpPr>
            <p:cNvPr id="52249" name="Line 47"/>
            <p:cNvSpPr>
              <a:spLocks noChangeShapeType="1"/>
            </p:cNvSpPr>
            <p:nvPr/>
          </p:nvSpPr>
          <p:spPr bwMode="auto">
            <a:xfrm>
              <a:off x="2949" y="2589"/>
              <a:ext cx="26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0" name="Line 48"/>
            <p:cNvSpPr>
              <a:spLocks noChangeShapeType="1"/>
            </p:cNvSpPr>
            <p:nvPr/>
          </p:nvSpPr>
          <p:spPr bwMode="auto">
            <a:xfrm>
              <a:off x="2971" y="2033"/>
              <a:ext cx="26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1" name="Line 49"/>
            <p:cNvSpPr>
              <a:spLocks noChangeShapeType="1"/>
            </p:cNvSpPr>
            <p:nvPr/>
          </p:nvSpPr>
          <p:spPr bwMode="auto">
            <a:xfrm>
              <a:off x="2968" y="2289"/>
              <a:ext cx="26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80084" name="Rectangle 52"/>
          <p:cNvSpPr>
            <a:spLocks noChangeArrowheads="1"/>
          </p:cNvSpPr>
          <p:nvPr/>
        </p:nvSpPr>
        <p:spPr bwMode="auto">
          <a:xfrm>
            <a:off x="1700213" y="1557338"/>
            <a:ext cx="1692275" cy="4032250"/>
          </a:xfrm>
          <a:prstGeom prst="rect">
            <a:avLst/>
          </a:prstGeom>
          <a:solidFill>
            <a:srgbClr val="DDFFFF"/>
          </a:solidFill>
          <a:ln w="38100" algn="ctr">
            <a:solidFill>
              <a:srgbClr val="0000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zh-CN" sz="20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52229" name="Line 53"/>
          <p:cNvSpPr>
            <a:spLocks noChangeShapeType="1"/>
          </p:cNvSpPr>
          <p:nvPr/>
        </p:nvSpPr>
        <p:spPr bwMode="auto">
          <a:xfrm flipV="1">
            <a:off x="1236663" y="3511550"/>
            <a:ext cx="468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1580086" name="Text Box 54"/>
          <p:cNvSpPr txBox="1">
            <a:spLocks noChangeArrowheads="1"/>
          </p:cNvSpPr>
          <p:nvPr/>
        </p:nvSpPr>
        <p:spPr bwMode="auto">
          <a:xfrm>
            <a:off x="1979613" y="2924175"/>
            <a:ext cx="1081087" cy="4016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仿宋_GB2312" pitchFamily="49" charset="-122"/>
              </a:rPr>
              <a:t>6264</a:t>
            </a:r>
          </a:p>
        </p:txBody>
      </p:sp>
      <p:sp>
        <p:nvSpPr>
          <p:cNvPr id="1580087" name="Text Box 55"/>
          <p:cNvSpPr txBox="1">
            <a:spLocks noChangeArrowheads="1"/>
          </p:cNvSpPr>
          <p:nvPr/>
        </p:nvSpPr>
        <p:spPr bwMode="auto">
          <a:xfrm>
            <a:off x="1806575" y="1624013"/>
            <a:ext cx="461963" cy="381635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仿宋_GB2312" pitchFamily="49" charset="-122"/>
              </a:rPr>
              <a:t>A</a:t>
            </a:r>
            <a:r>
              <a:rPr lang="en-US" altLang="zh-CN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仿宋_GB2312" pitchFamily="49" charset="-122"/>
              </a:rPr>
              <a:t>12</a:t>
            </a:r>
          </a:p>
          <a:p>
            <a:pPr>
              <a:spcBef>
                <a:spcPts val="600"/>
              </a:spcBef>
              <a:defRPr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仿宋_GB2312" pitchFamily="49" charset="-122"/>
              </a:rPr>
              <a:t>～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仿宋_GB2312" pitchFamily="49" charset="-122"/>
              </a:rPr>
              <a:t>A</a:t>
            </a:r>
            <a:r>
              <a:rPr lang="en-US" altLang="zh-CN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仿宋_GB2312" pitchFamily="49" charset="-122"/>
              </a:rPr>
              <a:t>0</a:t>
            </a:r>
          </a:p>
          <a:p>
            <a:pPr>
              <a:spcBef>
                <a:spcPts val="600"/>
              </a:spcBef>
              <a:defRPr/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仿宋_GB2312" pitchFamily="49" charset="-122"/>
            </a:endParaRPr>
          </a:p>
          <a:p>
            <a:pPr>
              <a:spcBef>
                <a:spcPts val="600"/>
              </a:spcBef>
              <a:defRPr/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仿宋_GB2312" pitchFamily="49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黑体" pitchFamily="2" charset="-122"/>
              </a:rPr>
              <a:t>CE</a:t>
            </a:r>
            <a:r>
              <a:rPr lang="en-US" altLang="zh-CN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仿宋_GB2312" pitchFamily="49" charset="-122"/>
              </a:rPr>
              <a:t>1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仿宋_GB2312" pitchFamily="49" charset="-122"/>
              </a:rPr>
              <a:t>CE</a:t>
            </a:r>
            <a:r>
              <a:rPr lang="en-US" altLang="zh-CN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仿宋_GB2312" pitchFamily="49" charset="-122"/>
              </a:rPr>
              <a:t>2</a:t>
            </a:r>
          </a:p>
          <a:p>
            <a:pPr>
              <a:spcBef>
                <a:spcPts val="600"/>
              </a:spcBef>
              <a:defRPr/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仿宋_GB2312" pitchFamily="49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仿宋_GB2312" pitchFamily="49" charset="-122"/>
              </a:rPr>
              <a:t>WE</a:t>
            </a:r>
          </a:p>
          <a:p>
            <a:pPr>
              <a:spcBef>
                <a:spcPts val="600"/>
              </a:spcBef>
              <a:defRPr/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仿宋_GB2312" pitchFamily="49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仿宋_GB2312" pitchFamily="49" charset="-122"/>
              </a:rPr>
              <a:t>OE</a:t>
            </a:r>
          </a:p>
        </p:txBody>
      </p:sp>
      <p:sp>
        <p:nvSpPr>
          <p:cNvPr id="1580088" name="Text Box 56"/>
          <p:cNvSpPr txBox="1">
            <a:spLocks noChangeArrowheads="1"/>
          </p:cNvSpPr>
          <p:nvPr/>
        </p:nvSpPr>
        <p:spPr bwMode="auto">
          <a:xfrm>
            <a:off x="2933700" y="2041525"/>
            <a:ext cx="360363" cy="83026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>
              <a:defRPr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仿宋_GB2312" pitchFamily="49" charset="-122"/>
              </a:rPr>
              <a:t>IO</a:t>
            </a:r>
            <a:r>
              <a:rPr lang="en-US" altLang="zh-CN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仿宋_GB2312" pitchFamily="49" charset="-122"/>
              </a:rPr>
              <a:t>7</a:t>
            </a:r>
          </a:p>
          <a:p>
            <a:pPr algn="r">
              <a:defRPr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仿宋_GB2312" pitchFamily="49" charset="-122"/>
              </a:rPr>
              <a:t>～</a:t>
            </a:r>
          </a:p>
          <a:p>
            <a:pPr algn="r">
              <a:defRPr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仿宋_GB2312" pitchFamily="49" charset="-122"/>
              </a:rPr>
              <a:t>IO</a:t>
            </a:r>
            <a:r>
              <a:rPr lang="en-US" altLang="zh-CN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仿宋_GB2312" pitchFamily="49" charset="-122"/>
              </a:rPr>
              <a:t>0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仿宋_GB2312" pitchFamily="49" charset="-122"/>
            </a:endParaRPr>
          </a:p>
        </p:txBody>
      </p:sp>
      <p:sp>
        <p:nvSpPr>
          <p:cNvPr id="52233" name="Line 58"/>
          <p:cNvSpPr>
            <a:spLocks noChangeShapeType="1"/>
          </p:cNvSpPr>
          <p:nvPr/>
        </p:nvSpPr>
        <p:spPr bwMode="auto">
          <a:xfrm>
            <a:off x="881063" y="5229225"/>
            <a:ext cx="792162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1580091" name="AutoShape 59"/>
          <p:cNvSpPr>
            <a:spLocks noChangeArrowheads="1"/>
          </p:cNvSpPr>
          <p:nvPr/>
        </p:nvSpPr>
        <p:spPr bwMode="auto">
          <a:xfrm>
            <a:off x="1042988" y="1879600"/>
            <a:ext cx="649287" cy="720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9525" algn="ctr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lIns="0" tIns="0" rIns="0" bIns="0" anchor="ctr" anchorCtr="1">
            <a:spAutoFit/>
          </a:bodyPr>
          <a:lstStyle/>
          <a:p>
            <a:pPr algn="ctr">
              <a:defRPr/>
            </a:pPr>
            <a:endParaRPr lang="zh-CN" altLang="zh-CN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580093" name="Rectangle 61"/>
          <p:cNvSpPr>
            <a:spLocks noChangeArrowheads="1"/>
          </p:cNvSpPr>
          <p:nvPr/>
        </p:nvSpPr>
        <p:spPr bwMode="auto">
          <a:xfrm>
            <a:off x="23813" y="1989138"/>
            <a:ext cx="1079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 anchorCtr="1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12</a:t>
            </a: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～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0</a:t>
            </a:r>
          </a:p>
        </p:txBody>
      </p:sp>
      <p:sp>
        <p:nvSpPr>
          <p:cNvPr id="1580094" name="Rectangle 62"/>
          <p:cNvSpPr>
            <a:spLocks noChangeArrowheads="1"/>
          </p:cNvSpPr>
          <p:nvPr/>
        </p:nvSpPr>
        <p:spPr bwMode="auto">
          <a:xfrm>
            <a:off x="106363" y="3394075"/>
            <a:ext cx="1104900" cy="739775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B0F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20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地址译</a:t>
            </a:r>
          </a:p>
          <a:p>
            <a:pPr algn="ctr">
              <a:lnSpc>
                <a:spcPct val="110000"/>
              </a:lnSpc>
              <a:defRPr/>
            </a:pPr>
            <a:r>
              <a:rPr lang="zh-CN" altLang="en-US" sz="20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码器</a:t>
            </a:r>
          </a:p>
        </p:txBody>
      </p:sp>
      <p:sp>
        <p:nvSpPr>
          <p:cNvPr id="1580096" name="Rectangle 64"/>
          <p:cNvSpPr>
            <a:spLocks noChangeArrowheads="1"/>
          </p:cNvSpPr>
          <p:nvPr/>
        </p:nvSpPr>
        <p:spPr bwMode="auto">
          <a:xfrm>
            <a:off x="284163" y="5049838"/>
            <a:ext cx="7191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RD</a:t>
            </a:r>
            <a:endParaRPr lang="en-US" altLang="zh-CN" sz="2000" b="1" baseline="-250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52238" name="Line 65"/>
          <p:cNvSpPr>
            <a:spLocks noChangeShapeType="1"/>
          </p:cNvSpPr>
          <p:nvPr/>
        </p:nvSpPr>
        <p:spPr bwMode="auto">
          <a:xfrm>
            <a:off x="320675" y="5113338"/>
            <a:ext cx="4333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80098" name="Rectangle 66"/>
          <p:cNvSpPr>
            <a:spLocks noChangeArrowheads="1"/>
          </p:cNvSpPr>
          <p:nvPr/>
        </p:nvSpPr>
        <p:spPr bwMode="auto">
          <a:xfrm>
            <a:off x="3419475" y="1844675"/>
            <a:ext cx="10080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D</a:t>
            </a:r>
            <a:r>
              <a:rPr lang="en-US" altLang="zh-CN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7</a:t>
            </a: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～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D</a:t>
            </a:r>
            <a:r>
              <a:rPr lang="en-US" altLang="zh-CN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0</a:t>
            </a:r>
          </a:p>
        </p:txBody>
      </p:sp>
      <p:sp>
        <p:nvSpPr>
          <p:cNvPr id="52240" name="Line 67"/>
          <p:cNvSpPr>
            <a:spLocks noChangeShapeType="1"/>
          </p:cNvSpPr>
          <p:nvPr/>
        </p:nvSpPr>
        <p:spPr bwMode="auto">
          <a:xfrm>
            <a:off x="1789113" y="3381375"/>
            <a:ext cx="358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241" name="Line 68"/>
          <p:cNvSpPr>
            <a:spLocks noChangeShapeType="1"/>
          </p:cNvSpPr>
          <p:nvPr/>
        </p:nvSpPr>
        <p:spPr bwMode="auto">
          <a:xfrm>
            <a:off x="1798638" y="4437063"/>
            <a:ext cx="358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80101" name="AutoShape 69"/>
          <p:cNvSpPr>
            <a:spLocks noChangeArrowheads="1"/>
          </p:cNvSpPr>
          <p:nvPr/>
        </p:nvSpPr>
        <p:spPr bwMode="auto">
          <a:xfrm>
            <a:off x="3419475" y="2300288"/>
            <a:ext cx="719138" cy="287337"/>
          </a:xfrm>
          <a:prstGeom prst="leftRightArrow">
            <a:avLst>
              <a:gd name="adj1" fmla="val 50000"/>
              <a:gd name="adj2" fmla="val 50055"/>
            </a:avLst>
          </a:prstGeom>
          <a:solidFill>
            <a:srgbClr val="FFFF00"/>
          </a:solidFill>
          <a:ln w="9525" algn="ctr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zh-CN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52243" name="Line 71"/>
          <p:cNvSpPr>
            <a:spLocks noChangeShapeType="1"/>
          </p:cNvSpPr>
          <p:nvPr/>
        </p:nvSpPr>
        <p:spPr bwMode="auto">
          <a:xfrm flipV="1">
            <a:off x="1235075" y="3933825"/>
            <a:ext cx="4683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52244" name="Line 73"/>
          <p:cNvSpPr>
            <a:spLocks noChangeShapeType="1"/>
          </p:cNvSpPr>
          <p:nvPr/>
        </p:nvSpPr>
        <p:spPr bwMode="auto">
          <a:xfrm>
            <a:off x="881063" y="4581525"/>
            <a:ext cx="792162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1580106" name="Rectangle 74"/>
          <p:cNvSpPr>
            <a:spLocks noChangeArrowheads="1"/>
          </p:cNvSpPr>
          <p:nvPr/>
        </p:nvSpPr>
        <p:spPr bwMode="auto">
          <a:xfrm>
            <a:off x="246063" y="4438650"/>
            <a:ext cx="7191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WR</a:t>
            </a:r>
            <a:endParaRPr lang="en-US" altLang="zh-CN" sz="2000" b="1" baseline="-250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52246" name="Line 75"/>
          <p:cNvSpPr>
            <a:spLocks noChangeShapeType="1"/>
          </p:cNvSpPr>
          <p:nvPr/>
        </p:nvSpPr>
        <p:spPr bwMode="auto">
          <a:xfrm>
            <a:off x="311150" y="4502150"/>
            <a:ext cx="4333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247" name="Line 68"/>
          <p:cNvSpPr>
            <a:spLocks noChangeShapeType="1"/>
          </p:cNvSpPr>
          <p:nvPr/>
        </p:nvSpPr>
        <p:spPr bwMode="auto">
          <a:xfrm>
            <a:off x="1787525" y="5145088"/>
            <a:ext cx="358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Line 11"/>
          <p:cNvSpPr>
            <a:spLocks noChangeShapeType="1"/>
          </p:cNvSpPr>
          <p:nvPr/>
        </p:nvSpPr>
        <p:spPr bwMode="auto">
          <a:xfrm>
            <a:off x="1625600" y="4868863"/>
            <a:ext cx="62992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395288" y="2205038"/>
            <a:ext cx="1223962" cy="4140200"/>
          </a:xfrm>
          <a:prstGeom prst="rect">
            <a:avLst/>
          </a:prstGeom>
          <a:solidFill>
            <a:srgbClr val="FFE5FF"/>
          </a:solidFill>
          <a:ln w="28575" algn="ctr">
            <a:solidFill>
              <a:srgbClr val="990000"/>
            </a:solidFill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49676" name="Text Box 12"/>
          <p:cNvSpPr txBox="1">
            <a:spLocks noChangeArrowheads="1"/>
          </p:cNvSpPr>
          <p:nvPr/>
        </p:nvSpPr>
        <p:spPr bwMode="auto">
          <a:xfrm>
            <a:off x="468313" y="836613"/>
            <a:ext cx="8280400" cy="874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对多芯片选用时，也可以用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不同的高地址线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作其片选信号。如：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6116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随机存取存储器</a:t>
            </a:r>
          </a:p>
        </p:txBody>
      </p:sp>
      <p:sp>
        <p:nvSpPr>
          <p:cNvPr id="54277" name="Line 21"/>
          <p:cNvSpPr>
            <a:spLocks noChangeShapeType="1"/>
          </p:cNvSpPr>
          <p:nvPr/>
        </p:nvSpPr>
        <p:spPr bwMode="auto">
          <a:xfrm>
            <a:off x="1631950" y="3201988"/>
            <a:ext cx="11160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78" name="Line 2"/>
          <p:cNvSpPr>
            <a:spLocks noChangeShapeType="1"/>
          </p:cNvSpPr>
          <p:nvPr/>
        </p:nvSpPr>
        <p:spPr bwMode="auto">
          <a:xfrm flipV="1">
            <a:off x="4398963" y="5297488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79" name="Line 4"/>
          <p:cNvSpPr>
            <a:spLocks noChangeShapeType="1"/>
          </p:cNvSpPr>
          <p:nvPr/>
        </p:nvSpPr>
        <p:spPr bwMode="auto">
          <a:xfrm>
            <a:off x="7010400" y="5300663"/>
            <a:ext cx="0" cy="612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80" name="Line 6"/>
          <p:cNvSpPr>
            <a:spLocks noChangeShapeType="1"/>
          </p:cNvSpPr>
          <p:nvPr/>
        </p:nvSpPr>
        <p:spPr bwMode="auto">
          <a:xfrm>
            <a:off x="1639888" y="5426075"/>
            <a:ext cx="2771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81" name="Line 7"/>
          <p:cNvSpPr>
            <a:spLocks noChangeShapeType="1"/>
          </p:cNvSpPr>
          <p:nvPr/>
        </p:nvSpPr>
        <p:spPr bwMode="auto">
          <a:xfrm>
            <a:off x="1638300" y="5667375"/>
            <a:ext cx="4068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82" name="Line 8"/>
          <p:cNvSpPr>
            <a:spLocks noChangeShapeType="1"/>
          </p:cNvSpPr>
          <p:nvPr/>
        </p:nvSpPr>
        <p:spPr bwMode="auto">
          <a:xfrm>
            <a:off x="1639888" y="5911850"/>
            <a:ext cx="5362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83" name="Line 9"/>
          <p:cNvSpPr>
            <a:spLocks noChangeShapeType="1"/>
          </p:cNvSpPr>
          <p:nvPr/>
        </p:nvSpPr>
        <p:spPr bwMode="auto">
          <a:xfrm>
            <a:off x="1619250" y="6200775"/>
            <a:ext cx="67325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84" name="Line 11"/>
          <p:cNvSpPr>
            <a:spLocks noChangeShapeType="1"/>
          </p:cNvSpPr>
          <p:nvPr/>
        </p:nvSpPr>
        <p:spPr bwMode="auto">
          <a:xfrm>
            <a:off x="1630363" y="4437063"/>
            <a:ext cx="62992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79" name="Rectangle 14"/>
          <p:cNvSpPr>
            <a:spLocks noChangeArrowheads="1"/>
          </p:cNvSpPr>
          <p:nvPr/>
        </p:nvSpPr>
        <p:spPr bwMode="auto">
          <a:xfrm>
            <a:off x="2546350" y="2003425"/>
            <a:ext cx="900113" cy="9731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algn="ctr">
            <a:solidFill>
              <a:srgbClr val="00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86" name="AutoShape 19"/>
          <p:cNvSpPr>
            <a:spLocks noChangeArrowheads="1"/>
          </p:cNvSpPr>
          <p:nvPr/>
        </p:nvSpPr>
        <p:spPr bwMode="auto">
          <a:xfrm>
            <a:off x="3489325" y="2420938"/>
            <a:ext cx="468313" cy="144462"/>
          </a:xfrm>
          <a:prstGeom prst="rightArrow">
            <a:avLst>
              <a:gd name="adj1" fmla="val 50000"/>
              <a:gd name="adj2" fmla="val 99790"/>
            </a:avLst>
          </a:prstGeom>
          <a:solidFill>
            <a:srgbClr val="92D050"/>
          </a:solidFill>
          <a:ln w="9525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87" name="AutoShape 20"/>
          <p:cNvSpPr>
            <a:spLocks noChangeArrowheads="1"/>
          </p:cNvSpPr>
          <p:nvPr/>
        </p:nvSpPr>
        <p:spPr bwMode="auto">
          <a:xfrm>
            <a:off x="1619250" y="3897313"/>
            <a:ext cx="2376488" cy="179387"/>
          </a:xfrm>
          <a:prstGeom prst="rightArrow">
            <a:avLst>
              <a:gd name="adj1" fmla="val 51472"/>
              <a:gd name="adj2" fmla="val 87583"/>
            </a:avLst>
          </a:prstGeom>
          <a:solidFill>
            <a:srgbClr val="7DDD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88" name="Line 22"/>
          <p:cNvSpPr>
            <a:spLocks noChangeShapeType="1"/>
          </p:cNvSpPr>
          <p:nvPr/>
        </p:nvSpPr>
        <p:spPr bwMode="auto">
          <a:xfrm flipV="1">
            <a:off x="2749550" y="2987675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4289" name="组合 1"/>
          <p:cNvGrpSpPr>
            <a:grpSpLocks/>
          </p:cNvGrpSpPr>
          <p:nvPr/>
        </p:nvGrpSpPr>
        <p:grpSpPr bwMode="auto">
          <a:xfrm>
            <a:off x="3995738" y="1917700"/>
            <a:ext cx="863600" cy="3382963"/>
            <a:chOff x="3995738" y="1917214"/>
            <a:chExt cx="863600" cy="3383449"/>
          </a:xfrm>
        </p:grpSpPr>
        <p:sp>
          <p:nvSpPr>
            <p:cNvPr id="1649747" name="Text Box 83"/>
            <p:cNvSpPr txBox="1">
              <a:spLocks noChangeArrowheads="1"/>
            </p:cNvSpPr>
            <p:nvPr/>
          </p:nvSpPr>
          <p:spPr bwMode="auto">
            <a:xfrm>
              <a:off x="4038600" y="1917214"/>
              <a:ext cx="755650" cy="2460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dirty="0">
                  <a:ln w="0"/>
                  <a:solidFill>
                    <a:srgbClr val="0070C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6116</a:t>
              </a:r>
            </a:p>
          </p:txBody>
        </p:sp>
        <p:sp>
          <p:nvSpPr>
            <p:cNvPr id="1649679" name="Rectangle 15"/>
            <p:cNvSpPr>
              <a:spLocks noChangeArrowheads="1"/>
            </p:cNvSpPr>
            <p:nvPr/>
          </p:nvSpPr>
          <p:spPr bwMode="auto">
            <a:xfrm>
              <a:off x="3995738" y="2204593"/>
              <a:ext cx="863600" cy="3096070"/>
            </a:xfrm>
            <a:prstGeom prst="rect">
              <a:avLst/>
            </a:prstGeom>
            <a:solidFill>
              <a:srgbClr val="E5FFE5"/>
            </a:solidFill>
            <a:ln w="19050" algn="ctr">
              <a:solidFill>
                <a:srgbClr val="00B0F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49688" name="Text Box 24"/>
            <p:cNvSpPr txBox="1">
              <a:spLocks noChangeArrowheads="1"/>
            </p:cNvSpPr>
            <p:nvPr/>
          </p:nvSpPr>
          <p:spPr bwMode="auto">
            <a:xfrm>
              <a:off x="4052888" y="2384006"/>
              <a:ext cx="539750" cy="21434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A7~0</a:t>
              </a:r>
            </a:p>
          </p:txBody>
        </p:sp>
        <p:sp>
          <p:nvSpPr>
            <p:cNvPr id="1649689" name="Text Box 25"/>
            <p:cNvSpPr txBox="1">
              <a:spLocks noChangeArrowheads="1"/>
            </p:cNvSpPr>
            <p:nvPr/>
          </p:nvSpPr>
          <p:spPr bwMode="auto">
            <a:xfrm>
              <a:off x="4052888" y="3262020"/>
              <a:ext cx="539750" cy="21434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D7~0</a:t>
              </a:r>
            </a:p>
          </p:txBody>
        </p:sp>
        <p:sp>
          <p:nvSpPr>
            <p:cNvPr id="1649690" name="Text Box 26"/>
            <p:cNvSpPr txBox="1">
              <a:spLocks noChangeArrowheads="1"/>
            </p:cNvSpPr>
            <p:nvPr/>
          </p:nvSpPr>
          <p:spPr bwMode="auto">
            <a:xfrm>
              <a:off x="4052888" y="3838365"/>
              <a:ext cx="612775" cy="21434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A10~8</a:t>
              </a:r>
            </a:p>
          </p:txBody>
        </p:sp>
        <p:sp>
          <p:nvSpPr>
            <p:cNvPr id="1649691" name="Text Box 27"/>
            <p:cNvSpPr txBox="1">
              <a:spLocks noChangeArrowheads="1"/>
            </p:cNvSpPr>
            <p:nvPr/>
          </p:nvSpPr>
          <p:spPr bwMode="auto">
            <a:xfrm>
              <a:off x="4052888" y="4317859"/>
              <a:ext cx="431800" cy="2159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/OE</a:t>
              </a:r>
            </a:p>
          </p:txBody>
        </p:sp>
        <p:sp>
          <p:nvSpPr>
            <p:cNvPr id="1649692" name="Text Box 28"/>
            <p:cNvSpPr txBox="1">
              <a:spLocks noChangeArrowheads="1"/>
            </p:cNvSpPr>
            <p:nvPr/>
          </p:nvSpPr>
          <p:spPr bwMode="auto">
            <a:xfrm>
              <a:off x="4052888" y="4749721"/>
              <a:ext cx="431800" cy="2159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/WE</a:t>
              </a:r>
            </a:p>
          </p:txBody>
        </p:sp>
        <p:sp>
          <p:nvSpPr>
            <p:cNvPr id="1649693" name="Text Box 29"/>
            <p:cNvSpPr txBox="1">
              <a:spLocks noChangeArrowheads="1"/>
            </p:cNvSpPr>
            <p:nvPr/>
          </p:nvSpPr>
          <p:spPr bwMode="auto">
            <a:xfrm>
              <a:off x="4268788" y="5067266"/>
              <a:ext cx="396875" cy="2159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/CE</a:t>
              </a:r>
            </a:p>
          </p:txBody>
        </p:sp>
        <p:sp>
          <p:nvSpPr>
            <p:cNvPr id="1649698" name="Text Box 34"/>
            <p:cNvSpPr txBox="1">
              <a:spLocks noChangeArrowheads="1"/>
            </p:cNvSpPr>
            <p:nvPr/>
          </p:nvSpPr>
          <p:spPr bwMode="auto">
            <a:xfrm>
              <a:off x="4240535" y="2791266"/>
              <a:ext cx="360000" cy="3497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36000" rIns="0" bIns="360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Ⅰ</a:t>
              </a:r>
            </a:p>
          </p:txBody>
        </p:sp>
      </p:grpSp>
      <p:sp>
        <p:nvSpPr>
          <p:cNvPr id="54290" name="Text Box 69"/>
          <p:cNvSpPr txBox="1">
            <a:spLocks noChangeArrowheads="1"/>
          </p:cNvSpPr>
          <p:nvPr/>
        </p:nvSpPr>
        <p:spPr bwMode="auto">
          <a:xfrm>
            <a:off x="1211263" y="2357438"/>
            <a:ext cx="3603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000066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P0</a:t>
            </a:r>
          </a:p>
        </p:txBody>
      </p:sp>
      <p:sp>
        <p:nvSpPr>
          <p:cNvPr id="54291" name="Text Box 70"/>
          <p:cNvSpPr txBox="1">
            <a:spLocks noChangeArrowheads="1"/>
          </p:cNvSpPr>
          <p:nvPr/>
        </p:nvSpPr>
        <p:spPr bwMode="auto">
          <a:xfrm>
            <a:off x="1187450" y="3068638"/>
            <a:ext cx="3603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000066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ALE</a:t>
            </a:r>
          </a:p>
        </p:txBody>
      </p:sp>
      <p:sp>
        <p:nvSpPr>
          <p:cNvPr id="54292" name="Text Box 71"/>
          <p:cNvSpPr txBox="1">
            <a:spLocks noChangeArrowheads="1"/>
          </p:cNvSpPr>
          <p:nvPr/>
        </p:nvSpPr>
        <p:spPr bwMode="auto">
          <a:xfrm>
            <a:off x="981075" y="4295775"/>
            <a:ext cx="5762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000066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/RD</a:t>
            </a:r>
          </a:p>
        </p:txBody>
      </p:sp>
      <p:sp>
        <p:nvSpPr>
          <p:cNvPr id="54293" name="Text Box 72"/>
          <p:cNvSpPr txBox="1">
            <a:spLocks noChangeArrowheads="1"/>
          </p:cNvSpPr>
          <p:nvPr/>
        </p:nvSpPr>
        <p:spPr bwMode="auto">
          <a:xfrm>
            <a:off x="973138" y="4719638"/>
            <a:ext cx="5762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000066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/WE</a:t>
            </a:r>
          </a:p>
        </p:txBody>
      </p:sp>
      <p:sp>
        <p:nvSpPr>
          <p:cNvPr id="1649737" name="Text Box 73"/>
          <p:cNvSpPr txBox="1">
            <a:spLocks noChangeArrowheads="1"/>
          </p:cNvSpPr>
          <p:nvPr/>
        </p:nvSpPr>
        <p:spPr bwMode="auto">
          <a:xfrm>
            <a:off x="1008063" y="5995988"/>
            <a:ext cx="539750" cy="24606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600" b="1" dirty="0">
                <a:solidFill>
                  <a:srgbClr val="0000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P2.6</a:t>
            </a:r>
          </a:p>
        </p:txBody>
      </p:sp>
      <p:sp>
        <p:nvSpPr>
          <p:cNvPr id="1649739" name="Text Box 75"/>
          <p:cNvSpPr txBox="1">
            <a:spLocks noChangeArrowheads="1"/>
          </p:cNvSpPr>
          <p:nvPr/>
        </p:nvSpPr>
        <p:spPr bwMode="auto">
          <a:xfrm>
            <a:off x="2605088" y="2181225"/>
            <a:ext cx="790575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4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74LS573</a:t>
            </a:r>
          </a:p>
        </p:txBody>
      </p:sp>
      <p:sp>
        <p:nvSpPr>
          <p:cNvPr id="54296" name="Line 77"/>
          <p:cNvSpPr>
            <a:spLocks noChangeShapeType="1"/>
          </p:cNvSpPr>
          <p:nvPr/>
        </p:nvSpPr>
        <p:spPr bwMode="auto">
          <a:xfrm>
            <a:off x="3148013" y="3208338"/>
            <a:ext cx="144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97" name="Line 78"/>
          <p:cNvSpPr>
            <a:spLocks noChangeShapeType="1"/>
          </p:cNvSpPr>
          <p:nvPr/>
        </p:nvSpPr>
        <p:spPr bwMode="auto">
          <a:xfrm>
            <a:off x="3086100" y="3144838"/>
            <a:ext cx="250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98" name="Line 79"/>
          <p:cNvSpPr>
            <a:spLocks noChangeShapeType="1"/>
          </p:cNvSpPr>
          <p:nvPr/>
        </p:nvSpPr>
        <p:spPr bwMode="auto">
          <a:xfrm>
            <a:off x="3217863" y="2970213"/>
            <a:ext cx="0" cy="179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9744" name="Text Box 80"/>
          <p:cNvSpPr txBox="1">
            <a:spLocks noChangeArrowheads="1"/>
          </p:cNvSpPr>
          <p:nvPr/>
        </p:nvSpPr>
        <p:spPr bwMode="auto">
          <a:xfrm>
            <a:off x="3059113" y="2678113"/>
            <a:ext cx="433387" cy="24606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/OE</a:t>
            </a:r>
          </a:p>
        </p:txBody>
      </p:sp>
      <p:sp>
        <p:nvSpPr>
          <p:cNvPr id="1649745" name="Text Box 81"/>
          <p:cNvSpPr txBox="1">
            <a:spLocks noChangeArrowheads="1"/>
          </p:cNvSpPr>
          <p:nvPr/>
        </p:nvSpPr>
        <p:spPr bwMode="auto">
          <a:xfrm>
            <a:off x="2555875" y="2678113"/>
            <a:ext cx="360363" cy="24606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</a:p>
        </p:txBody>
      </p:sp>
      <p:grpSp>
        <p:nvGrpSpPr>
          <p:cNvPr id="54301" name="Group 94"/>
          <p:cNvGrpSpPr>
            <a:grpSpLocks/>
          </p:cNvGrpSpPr>
          <p:nvPr/>
        </p:nvGrpSpPr>
        <p:grpSpPr bwMode="auto">
          <a:xfrm>
            <a:off x="2087563" y="5327650"/>
            <a:ext cx="342900" cy="215900"/>
            <a:chOff x="1315" y="3362"/>
            <a:chExt cx="216" cy="136"/>
          </a:xfrm>
        </p:grpSpPr>
        <p:sp>
          <p:nvSpPr>
            <p:cNvPr id="54359" name="AutoShape 89"/>
            <p:cNvSpPr>
              <a:spLocks noChangeArrowheads="1"/>
            </p:cNvSpPr>
            <p:nvPr/>
          </p:nvSpPr>
          <p:spPr bwMode="auto">
            <a:xfrm rot="5400000">
              <a:off x="1327" y="3350"/>
              <a:ext cx="136" cy="15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FFFF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60" name="Oval 90"/>
            <p:cNvSpPr>
              <a:spLocks noChangeArrowheads="1"/>
            </p:cNvSpPr>
            <p:nvPr/>
          </p:nvSpPr>
          <p:spPr bwMode="auto">
            <a:xfrm>
              <a:off x="1463" y="3396"/>
              <a:ext cx="68" cy="68"/>
            </a:xfrm>
            <a:prstGeom prst="ellipse">
              <a:avLst/>
            </a:prstGeom>
            <a:solidFill>
              <a:srgbClr val="E5FFE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49756" name="Rectangle 92"/>
          <p:cNvSpPr>
            <a:spLocks noChangeArrowheads="1"/>
          </p:cNvSpPr>
          <p:nvPr/>
        </p:nvSpPr>
        <p:spPr bwMode="auto">
          <a:xfrm>
            <a:off x="1079500" y="5268913"/>
            <a:ext cx="468313" cy="24606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600" b="1" dirty="0">
                <a:solidFill>
                  <a:srgbClr val="0000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P2.3</a:t>
            </a:r>
          </a:p>
        </p:txBody>
      </p:sp>
      <p:grpSp>
        <p:nvGrpSpPr>
          <p:cNvPr id="54303" name="Group 95"/>
          <p:cNvGrpSpPr>
            <a:grpSpLocks/>
          </p:cNvGrpSpPr>
          <p:nvPr/>
        </p:nvGrpSpPr>
        <p:grpSpPr bwMode="auto">
          <a:xfrm>
            <a:off x="2087563" y="5565775"/>
            <a:ext cx="342900" cy="215900"/>
            <a:chOff x="1315" y="3362"/>
            <a:chExt cx="216" cy="136"/>
          </a:xfrm>
        </p:grpSpPr>
        <p:sp>
          <p:nvSpPr>
            <p:cNvPr id="54357" name="AutoShape 96"/>
            <p:cNvSpPr>
              <a:spLocks noChangeArrowheads="1"/>
            </p:cNvSpPr>
            <p:nvPr/>
          </p:nvSpPr>
          <p:spPr bwMode="auto">
            <a:xfrm rot="5400000">
              <a:off x="1327" y="3350"/>
              <a:ext cx="136" cy="15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FFFF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58" name="Oval 97"/>
            <p:cNvSpPr>
              <a:spLocks noChangeArrowheads="1"/>
            </p:cNvSpPr>
            <p:nvPr/>
          </p:nvSpPr>
          <p:spPr bwMode="auto">
            <a:xfrm>
              <a:off x="1463" y="3396"/>
              <a:ext cx="68" cy="68"/>
            </a:xfrm>
            <a:prstGeom prst="ellipse">
              <a:avLst/>
            </a:prstGeom>
            <a:solidFill>
              <a:srgbClr val="E5FFE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4304" name="Group 99"/>
          <p:cNvGrpSpPr>
            <a:grpSpLocks/>
          </p:cNvGrpSpPr>
          <p:nvPr/>
        </p:nvGrpSpPr>
        <p:grpSpPr bwMode="auto">
          <a:xfrm>
            <a:off x="2087563" y="5810250"/>
            <a:ext cx="342900" cy="215900"/>
            <a:chOff x="1315" y="3362"/>
            <a:chExt cx="216" cy="136"/>
          </a:xfrm>
        </p:grpSpPr>
        <p:sp>
          <p:nvSpPr>
            <p:cNvPr id="54355" name="AutoShape 100"/>
            <p:cNvSpPr>
              <a:spLocks noChangeArrowheads="1"/>
            </p:cNvSpPr>
            <p:nvPr/>
          </p:nvSpPr>
          <p:spPr bwMode="auto">
            <a:xfrm rot="5400000">
              <a:off x="1327" y="3350"/>
              <a:ext cx="136" cy="15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FFFF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56" name="Oval 101"/>
            <p:cNvSpPr>
              <a:spLocks noChangeArrowheads="1"/>
            </p:cNvSpPr>
            <p:nvPr/>
          </p:nvSpPr>
          <p:spPr bwMode="auto">
            <a:xfrm>
              <a:off x="1463" y="3396"/>
              <a:ext cx="68" cy="68"/>
            </a:xfrm>
            <a:prstGeom prst="ellipse">
              <a:avLst/>
            </a:prstGeom>
            <a:solidFill>
              <a:srgbClr val="E5FFE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49766" name="Text Box 102"/>
          <p:cNvSpPr txBox="1">
            <a:spLocks noChangeArrowheads="1"/>
          </p:cNvSpPr>
          <p:nvPr/>
        </p:nvSpPr>
        <p:spPr bwMode="auto">
          <a:xfrm>
            <a:off x="985838" y="5499100"/>
            <a:ext cx="539750" cy="246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0000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P2.4</a:t>
            </a:r>
          </a:p>
        </p:txBody>
      </p:sp>
      <p:sp>
        <p:nvSpPr>
          <p:cNvPr id="1649767" name="Text Box 103"/>
          <p:cNvSpPr txBox="1">
            <a:spLocks noChangeArrowheads="1"/>
          </p:cNvSpPr>
          <p:nvPr/>
        </p:nvSpPr>
        <p:spPr bwMode="auto">
          <a:xfrm>
            <a:off x="985838" y="5745163"/>
            <a:ext cx="539750" cy="24606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0000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P2.5</a:t>
            </a:r>
          </a:p>
        </p:txBody>
      </p:sp>
      <p:grpSp>
        <p:nvGrpSpPr>
          <p:cNvPr id="54307" name="Group 104"/>
          <p:cNvGrpSpPr>
            <a:grpSpLocks/>
          </p:cNvGrpSpPr>
          <p:nvPr/>
        </p:nvGrpSpPr>
        <p:grpSpPr bwMode="auto">
          <a:xfrm>
            <a:off x="2087563" y="6092825"/>
            <a:ext cx="342900" cy="215900"/>
            <a:chOff x="1315" y="3362"/>
            <a:chExt cx="216" cy="136"/>
          </a:xfrm>
        </p:grpSpPr>
        <p:sp>
          <p:nvSpPr>
            <p:cNvPr id="54353" name="AutoShape 105"/>
            <p:cNvSpPr>
              <a:spLocks noChangeArrowheads="1"/>
            </p:cNvSpPr>
            <p:nvPr/>
          </p:nvSpPr>
          <p:spPr bwMode="auto">
            <a:xfrm rot="5400000">
              <a:off x="1327" y="3350"/>
              <a:ext cx="136" cy="15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FFFF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54" name="Oval 106"/>
            <p:cNvSpPr>
              <a:spLocks noChangeArrowheads="1"/>
            </p:cNvSpPr>
            <p:nvPr/>
          </p:nvSpPr>
          <p:spPr bwMode="auto">
            <a:xfrm>
              <a:off x="1463" y="3396"/>
              <a:ext cx="68" cy="68"/>
            </a:xfrm>
            <a:prstGeom prst="ellipse">
              <a:avLst/>
            </a:prstGeom>
            <a:solidFill>
              <a:srgbClr val="E5FFE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4308" name="Line 107"/>
          <p:cNvSpPr>
            <a:spLocks noChangeShapeType="1"/>
          </p:cNvSpPr>
          <p:nvPr/>
        </p:nvSpPr>
        <p:spPr bwMode="auto">
          <a:xfrm>
            <a:off x="5705475" y="5310188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309" name="Line 108"/>
          <p:cNvSpPr>
            <a:spLocks noChangeShapeType="1"/>
          </p:cNvSpPr>
          <p:nvPr/>
        </p:nvSpPr>
        <p:spPr bwMode="auto">
          <a:xfrm flipV="1">
            <a:off x="8350250" y="5300663"/>
            <a:ext cx="0" cy="900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310" name="Text Box 112"/>
          <p:cNvSpPr txBox="1">
            <a:spLocks noChangeArrowheads="1"/>
          </p:cNvSpPr>
          <p:nvPr/>
        </p:nvSpPr>
        <p:spPr bwMode="auto">
          <a:xfrm>
            <a:off x="627063" y="3860800"/>
            <a:ext cx="936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000066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P2.2</a:t>
            </a:r>
            <a:r>
              <a:rPr lang="en-US" altLang="zh-CN" sz="1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~</a:t>
            </a:r>
            <a:r>
              <a:rPr lang="en-US" altLang="zh-CN" sz="1600" b="1">
                <a:solidFill>
                  <a:srgbClr val="000066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P2.0</a:t>
            </a:r>
          </a:p>
        </p:txBody>
      </p:sp>
      <p:grpSp>
        <p:nvGrpSpPr>
          <p:cNvPr id="54311" name="组合 102"/>
          <p:cNvGrpSpPr>
            <a:grpSpLocks/>
          </p:cNvGrpSpPr>
          <p:nvPr/>
        </p:nvGrpSpPr>
        <p:grpSpPr bwMode="auto">
          <a:xfrm>
            <a:off x="5302250" y="1925638"/>
            <a:ext cx="863600" cy="3384550"/>
            <a:chOff x="3995738" y="1917214"/>
            <a:chExt cx="863600" cy="3383449"/>
          </a:xfrm>
        </p:grpSpPr>
        <p:sp>
          <p:nvSpPr>
            <p:cNvPr id="104" name="Text Box 83"/>
            <p:cNvSpPr txBox="1">
              <a:spLocks noChangeArrowheads="1"/>
            </p:cNvSpPr>
            <p:nvPr/>
          </p:nvSpPr>
          <p:spPr bwMode="auto">
            <a:xfrm>
              <a:off x="4038601" y="1917214"/>
              <a:ext cx="755650" cy="2459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dirty="0">
                  <a:ln w="0"/>
                  <a:solidFill>
                    <a:srgbClr val="0070C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6116</a:t>
              </a:r>
            </a:p>
          </p:txBody>
        </p:sp>
        <p:sp>
          <p:nvSpPr>
            <p:cNvPr id="105" name="Rectangle 15"/>
            <p:cNvSpPr>
              <a:spLocks noChangeArrowheads="1"/>
            </p:cNvSpPr>
            <p:nvPr/>
          </p:nvSpPr>
          <p:spPr bwMode="auto">
            <a:xfrm>
              <a:off x="3995738" y="2204458"/>
              <a:ext cx="863600" cy="3096205"/>
            </a:xfrm>
            <a:prstGeom prst="rect">
              <a:avLst/>
            </a:prstGeom>
            <a:solidFill>
              <a:srgbClr val="E5FFE5"/>
            </a:solidFill>
            <a:ln w="19050" algn="ctr">
              <a:solidFill>
                <a:srgbClr val="00B0F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4052888" y="2383787"/>
              <a:ext cx="539750" cy="2158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A7~0</a:t>
              </a:r>
            </a:p>
          </p:txBody>
        </p:sp>
        <p:sp>
          <p:nvSpPr>
            <p:cNvPr id="107" name="Text Box 25"/>
            <p:cNvSpPr txBox="1">
              <a:spLocks noChangeArrowheads="1"/>
            </p:cNvSpPr>
            <p:nvPr/>
          </p:nvSpPr>
          <p:spPr bwMode="auto">
            <a:xfrm>
              <a:off x="4052888" y="3261389"/>
              <a:ext cx="539750" cy="2158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D7~0</a:t>
              </a:r>
            </a:p>
          </p:txBody>
        </p:sp>
        <p:sp>
          <p:nvSpPr>
            <p:cNvPr id="108" name="Text Box 26"/>
            <p:cNvSpPr txBox="1">
              <a:spLocks noChangeArrowheads="1"/>
            </p:cNvSpPr>
            <p:nvPr/>
          </p:nvSpPr>
          <p:spPr bwMode="auto">
            <a:xfrm>
              <a:off x="4052888" y="3837464"/>
              <a:ext cx="612775" cy="2158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A10~8</a:t>
              </a:r>
            </a:p>
          </p:txBody>
        </p:sp>
        <p:sp>
          <p:nvSpPr>
            <p:cNvPr id="109" name="Text Box 27"/>
            <p:cNvSpPr txBox="1">
              <a:spLocks noChangeArrowheads="1"/>
            </p:cNvSpPr>
            <p:nvPr/>
          </p:nvSpPr>
          <p:spPr bwMode="auto">
            <a:xfrm>
              <a:off x="4052888" y="4318320"/>
              <a:ext cx="431800" cy="2158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/OE</a:t>
              </a:r>
            </a:p>
          </p:txBody>
        </p:sp>
        <p:sp>
          <p:nvSpPr>
            <p:cNvPr id="110" name="Text Box 28"/>
            <p:cNvSpPr txBox="1">
              <a:spLocks noChangeArrowheads="1"/>
            </p:cNvSpPr>
            <p:nvPr/>
          </p:nvSpPr>
          <p:spPr bwMode="auto">
            <a:xfrm>
              <a:off x="4052888" y="4749979"/>
              <a:ext cx="431800" cy="2158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/WE</a:t>
              </a:r>
            </a:p>
          </p:txBody>
        </p:sp>
        <p:sp>
          <p:nvSpPr>
            <p:cNvPr id="111" name="Text Box 29"/>
            <p:cNvSpPr txBox="1">
              <a:spLocks noChangeArrowheads="1"/>
            </p:cNvSpPr>
            <p:nvPr/>
          </p:nvSpPr>
          <p:spPr bwMode="auto">
            <a:xfrm>
              <a:off x="4259263" y="5067376"/>
              <a:ext cx="396875" cy="2158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/CE</a:t>
              </a:r>
            </a:p>
          </p:txBody>
        </p:sp>
        <p:sp>
          <p:nvSpPr>
            <p:cNvPr id="112" name="Text Box 34"/>
            <p:cNvSpPr txBox="1">
              <a:spLocks noChangeArrowheads="1"/>
            </p:cNvSpPr>
            <p:nvPr/>
          </p:nvSpPr>
          <p:spPr bwMode="auto">
            <a:xfrm>
              <a:off x="4240535" y="2791266"/>
              <a:ext cx="360000" cy="3497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36000" rIns="0" bIns="360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Ⅱ</a:t>
              </a:r>
            </a:p>
          </p:txBody>
        </p:sp>
      </p:grpSp>
      <p:grpSp>
        <p:nvGrpSpPr>
          <p:cNvPr id="54312" name="组合 112"/>
          <p:cNvGrpSpPr>
            <a:grpSpLocks/>
          </p:cNvGrpSpPr>
          <p:nvPr/>
        </p:nvGrpSpPr>
        <p:grpSpPr bwMode="auto">
          <a:xfrm>
            <a:off x="6592888" y="1925638"/>
            <a:ext cx="863600" cy="3384550"/>
            <a:chOff x="3995738" y="1917214"/>
            <a:chExt cx="863600" cy="3383449"/>
          </a:xfrm>
        </p:grpSpPr>
        <p:sp>
          <p:nvSpPr>
            <p:cNvPr id="114" name="Text Box 83"/>
            <p:cNvSpPr txBox="1">
              <a:spLocks noChangeArrowheads="1"/>
            </p:cNvSpPr>
            <p:nvPr/>
          </p:nvSpPr>
          <p:spPr bwMode="auto">
            <a:xfrm>
              <a:off x="4038600" y="1917214"/>
              <a:ext cx="755650" cy="2459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dirty="0">
                  <a:ln w="0"/>
                  <a:solidFill>
                    <a:srgbClr val="0070C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6116</a:t>
              </a:r>
            </a:p>
          </p:txBody>
        </p:sp>
        <p:sp>
          <p:nvSpPr>
            <p:cNvPr id="115" name="Rectangle 15"/>
            <p:cNvSpPr>
              <a:spLocks noChangeArrowheads="1"/>
            </p:cNvSpPr>
            <p:nvPr/>
          </p:nvSpPr>
          <p:spPr bwMode="auto">
            <a:xfrm>
              <a:off x="3995738" y="2204458"/>
              <a:ext cx="863600" cy="3096205"/>
            </a:xfrm>
            <a:prstGeom prst="rect">
              <a:avLst/>
            </a:prstGeom>
            <a:solidFill>
              <a:srgbClr val="E5FFE5"/>
            </a:solidFill>
            <a:ln w="19050" algn="ctr">
              <a:solidFill>
                <a:srgbClr val="00B0F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6" name="Text Box 24"/>
            <p:cNvSpPr txBox="1">
              <a:spLocks noChangeArrowheads="1"/>
            </p:cNvSpPr>
            <p:nvPr/>
          </p:nvSpPr>
          <p:spPr bwMode="auto">
            <a:xfrm>
              <a:off x="4052888" y="2383787"/>
              <a:ext cx="539750" cy="2158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A7~0</a:t>
              </a:r>
            </a:p>
          </p:txBody>
        </p:sp>
        <p:sp>
          <p:nvSpPr>
            <p:cNvPr id="117" name="Text Box 25"/>
            <p:cNvSpPr txBox="1">
              <a:spLocks noChangeArrowheads="1"/>
            </p:cNvSpPr>
            <p:nvPr/>
          </p:nvSpPr>
          <p:spPr bwMode="auto">
            <a:xfrm>
              <a:off x="4052888" y="3261389"/>
              <a:ext cx="539750" cy="2158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D7~0</a:t>
              </a:r>
            </a:p>
          </p:txBody>
        </p:sp>
        <p:sp>
          <p:nvSpPr>
            <p:cNvPr id="118" name="Text Box 26"/>
            <p:cNvSpPr txBox="1">
              <a:spLocks noChangeArrowheads="1"/>
            </p:cNvSpPr>
            <p:nvPr/>
          </p:nvSpPr>
          <p:spPr bwMode="auto">
            <a:xfrm>
              <a:off x="4052888" y="3837464"/>
              <a:ext cx="612775" cy="2158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A10~8</a:t>
              </a:r>
            </a:p>
          </p:txBody>
        </p:sp>
        <p:sp>
          <p:nvSpPr>
            <p:cNvPr id="119" name="Text Box 27"/>
            <p:cNvSpPr txBox="1">
              <a:spLocks noChangeArrowheads="1"/>
            </p:cNvSpPr>
            <p:nvPr/>
          </p:nvSpPr>
          <p:spPr bwMode="auto">
            <a:xfrm>
              <a:off x="4052888" y="4318320"/>
              <a:ext cx="431800" cy="2158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/OE</a:t>
              </a:r>
            </a:p>
          </p:txBody>
        </p:sp>
        <p:sp>
          <p:nvSpPr>
            <p:cNvPr id="120" name="Text Box 28"/>
            <p:cNvSpPr txBox="1">
              <a:spLocks noChangeArrowheads="1"/>
            </p:cNvSpPr>
            <p:nvPr/>
          </p:nvSpPr>
          <p:spPr bwMode="auto">
            <a:xfrm>
              <a:off x="4052888" y="4749979"/>
              <a:ext cx="431800" cy="2158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/WE</a:t>
              </a:r>
            </a:p>
          </p:txBody>
        </p:sp>
        <p:sp>
          <p:nvSpPr>
            <p:cNvPr id="121" name="Text Box 29"/>
            <p:cNvSpPr txBox="1">
              <a:spLocks noChangeArrowheads="1"/>
            </p:cNvSpPr>
            <p:nvPr/>
          </p:nvSpPr>
          <p:spPr bwMode="auto">
            <a:xfrm>
              <a:off x="4268788" y="5067376"/>
              <a:ext cx="396875" cy="2158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/CE</a:t>
              </a:r>
            </a:p>
          </p:txBody>
        </p:sp>
        <p:sp>
          <p:nvSpPr>
            <p:cNvPr id="122" name="Text Box 34"/>
            <p:cNvSpPr txBox="1">
              <a:spLocks noChangeArrowheads="1"/>
            </p:cNvSpPr>
            <p:nvPr/>
          </p:nvSpPr>
          <p:spPr bwMode="auto">
            <a:xfrm>
              <a:off x="4240535" y="2791266"/>
              <a:ext cx="360000" cy="3497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36000" rIns="0" bIns="360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Ⅲ</a:t>
              </a:r>
            </a:p>
          </p:txBody>
        </p:sp>
      </p:grpSp>
      <p:grpSp>
        <p:nvGrpSpPr>
          <p:cNvPr id="54313" name="组合 122"/>
          <p:cNvGrpSpPr>
            <a:grpSpLocks/>
          </p:cNvGrpSpPr>
          <p:nvPr/>
        </p:nvGrpSpPr>
        <p:grpSpPr bwMode="auto">
          <a:xfrm>
            <a:off x="7923213" y="1925638"/>
            <a:ext cx="863600" cy="3384550"/>
            <a:chOff x="3995738" y="1917214"/>
            <a:chExt cx="863600" cy="3383449"/>
          </a:xfrm>
        </p:grpSpPr>
        <p:sp>
          <p:nvSpPr>
            <p:cNvPr id="124" name="Text Box 83"/>
            <p:cNvSpPr txBox="1">
              <a:spLocks noChangeArrowheads="1"/>
            </p:cNvSpPr>
            <p:nvPr/>
          </p:nvSpPr>
          <p:spPr bwMode="auto">
            <a:xfrm>
              <a:off x="4038600" y="1917214"/>
              <a:ext cx="755650" cy="2459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dirty="0">
                  <a:ln w="0"/>
                  <a:solidFill>
                    <a:srgbClr val="0070C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6116</a:t>
              </a:r>
            </a:p>
          </p:txBody>
        </p:sp>
        <p:sp>
          <p:nvSpPr>
            <p:cNvPr id="125" name="Rectangle 15"/>
            <p:cNvSpPr>
              <a:spLocks noChangeArrowheads="1"/>
            </p:cNvSpPr>
            <p:nvPr/>
          </p:nvSpPr>
          <p:spPr bwMode="auto">
            <a:xfrm>
              <a:off x="3995738" y="2204458"/>
              <a:ext cx="863600" cy="3096205"/>
            </a:xfrm>
            <a:prstGeom prst="rect">
              <a:avLst/>
            </a:prstGeom>
            <a:solidFill>
              <a:srgbClr val="E5FFE5"/>
            </a:solidFill>
            <a:ln w="19050" algn="ctr">
              <a:solidFill>
                <a:srgbClr val="00B0F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6" name="Text Box 24"/>
            <p:cNvSpPr txBox="1">
              <a:spLocks noChangeArrowheads="1"/>
            </p:cNvSpPr>
            <p:nvPr/>
          </p:nvSpPr>
          <p:spPr bwMode="auto">
            <a:xfrm>
              <a:off x="4052888" y="2383787"/>
              <a:ext cx="539750" cy="2158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A7~0</a:t>
              </a:r>
            </a:p>
          </p:txBody>
        </p:sp>
        <p:sp>
          <p:nvSpPr>
            <p:cNvPr id="127" name="Text Box 25"/>
            <p:cNvSpPr txBox="1">
              <a:spLocks noChangeArrowheads="1"/>
            </p:cNvSpPr>
            <p:nvPr/>
          </p:nvSpPr>
          <p:spPr bwMode="auto">
            <a:xfrm>
              <a:off x="4052888" y="3261389"/>
              <a:ext cx="539750" cy="2158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D7~0</a:t>
              </a:r>
            </a:p>
          </p:txBody>
        </p:sp>
        <p:sp>
          <p:nvSpPr>
            <p:cNvPr id="128" name="Text Box 26"/>
            <p:cNvSpPr txBox="1">
              <a:spLocks noChangeArrowheads="1"/>
            </p:cNvSpPr>
            <p:nvPr/>
          </p:nvSpPr>
          <p:spPr bwMode="auto">
            <a:xfrm>
              <a:off x="4052888" y="3837464"/>
              <a:ext cx="612775" cy="2158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A10~8</a:t>
              </a:r>
            </a:p>
          </p:txBody>
        </p:sp>
        <p:sp>
          <p:nvSpPr>
            <p:cNvPr id="129" name="Text Box 27"/>
            <p:cNvSpPr txBox="1">
              <a:spLocks noChangeArrowheads="1"/>
            </p:cNvSpPr>
            <p:nvPr/>
          </p:nvSpPr>
          <p:spPr bwMode="auto">
            <a:xfrm>
              <a:off x="4052888" y="4318320"/>
              <a:ext cx="431800" cy="2158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/OE</a:t>
              </a:r>
            </a:p>
          </p:txBody>
        </p:sp>
        <p:sp>
          <p:nvSpPr>
            <p:cNvPr id="130" name="Text Box 28"/>
            <p:cNvSpPr txBox="1">
              <a:spLocks noChangeArrowheads="1"/>
            </p:cNvSpPr>
            <p:nvPr/>
          </p:nvSpPr>
          <p:spPr bwMode="auto">
            <a:xfrm>
              <a:off x="4052888" y="4749979"/>
              <a:ext cx="431800" cy="2158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/WE</a:t>
              </a:r>
            </a:p>
          </p:txBody>
        </p:sp>
        <p:sp>
          <p:nvSpPr>
            <p:cNvPr id="131" name="Text Box 29"/>
            <p:cNvSpPr txBox="1">
              <a:spLocks noChangeArrowheads="1"/>
            </p:cNvSpPr>
            <p:nvPr/>
          </p:nvSpPr>
          <p:spPr bwMode="auto">
            <a:xfrm>
              <a:off x="4249738" y="5057854"/>
              <a:ext cx="396875" cy="2158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400" b="1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/CE</a:t>
              </a:r>
            </a:p>
          </p:txBody>
        </p:sp>
        <p:sp>
          <p:nvSpPr>
            <p:cNvPr id="132" name="Text Box 34"/>
            <p:cNvSpPr txBox="1">
              <a:spLocks noChangeArrowheads="1"/>
            </p:cNvSpPr>
            <p:nvPr/>
          </p:nvSpPr>
          <p:spPr bwMode="auto">
            <a:xfrm>
              <a:off x="4240535" y="2791266"/>
              <a:ext cx="360000" cy="3497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36000" rIns="0" bIns="360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Ⅳ</a:t>
              </a:r>
            </a:p>
          </p:txBody>
        </p:sp>
      </p:grpSp>
      <p:sp>
        <p:nvSpPr>
          <p:cNvPr id="4" name="箭头: 直角上 3"/>
          <p:cNvSpPr/>
          <p:nvPr/>
        </p:nvSpPr>
        <p:spPr>
          <a:xfrm rot="5400000">
            <a:off x="2528888" y="1979612"/>
            <a:ext cx="954088" cy="1979613"/>
          </a:xfrm>
          <a:prstGeom prst="bentUpArrow">
            <a:avLst>
              <a:gd name="adj1" fmla="val 9690"/>
              <a:gd name="adj2" fmla="val 8683"/>
              <a:gd name="adj3" fmla="val 28533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315" name="AutoShape 16"/>
          <p:cNvSpPr>
            <a:spLocks noChangeArrowheads="1"/>
          </p:cNvSpPr>
          <p:nvPr/>
        </p:nvSpPr>
        <p:spPr bwMode="auto">
          <a:xfrm>
            <a:off x="1619250" y="2420938"/>
            <a:ext cx="900113" cy="144462"/>
          </a:xfrm>
          <a:prstGeom prst="leftRightArrow">
            <a:avLst>
              <a:gd name="adj1" fmla="val 50000"/>
              <a:gd name="adj2" fmla="val 119799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316" name="AutoShape 19"/>
          <p:cNvSpPr>
            <a:spLocks noChangeArrowheads="1"/>
          </p:cNvSpPr>
          <p:nvPr/>
        </p:nvSpPr>
        <p:spPr bwMode="auto">
          <a:xfrm>
            <a:off x="4867275" y="2420938"/>
            <a:ext cx="396875" cy="144462"/>
          </a:xfrm>
          <a:prstGeom prst="rightArrow">
            <a:avLst>
              <a:gd name="adj1" fmla="val 50000"/>
              <a:gd name="adj2" fmla="val 99944"/>
            </a:avLst>
          </a:prstGeom>
          <a:solidFill>
            <a:srgbClr val="92D050"/>
          </a:solidFill>
          <a:ln w="9525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317" name="AutoShape 19"/>
          <p:cNvSpPr>
            <a:spLocks noChangeArrowheads="1"/>
          </p:cNvSpPr>
          <p:nvPr/>
        </p:nvSpPr>
        <p:spPr bwMode="auto">
          <a:xfrm>
            <a:off x="6164263" y="2420938"/>
            <a:ext cx="395287" cy="144462"/>
          </a:xfrm>
          <a:prstGeom prst="rightArrow">
            <a:avLst>
              <a:gd name="adj1" fmla="val 50000"/>
              <a:gd name="adj2" fmla="val 99544"/>
            </a:avLst>
          </a:prstGeom>
          <a:solidFill>
            <a:srgbClr val="92D050"/>
          </a:solidFill>
          <a:ln w="9525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318" name="AutoShape 19"/>
          <p:cNvSpPr>
            <a:spLocks noChangeArrowheads="1"/>
          </p:cNvSpPr>
          <p:nvPr/>
        </p:nvSpPr>
        <p:spPr bwMode="auto">
          <a:xfrm>
            <a:off x="7459663" y="2420938"/>
            <a:ext cx="431800" cy="144462"/>
          </a:xfrm>
          <a:prstGeom prst="rightArrow">
            <a:avLst>
              <a:gd name="adj1" fmla="val 50000"/>
              <a:gd name="adj2" fmla="val 99676"/>
            </a:avLst>
          </a:prstGeom>
          <a:solidFill>
            <a:srgbClr val="92D050"/>
          </a:solidFill>
          <a:ln w="9525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319" name="AutoShape 19"/>
          <p:cNvSpPr>
            <a:spLocks noChangeArrowheads="1"/>
          </p:cNvSpPr>
          <p:nvPr/>
        </p:nvSpPr>
        <p:spPr bwMode="auto">
          <a:xfrm>
            <a:off x="4878388" y="3298825"/>
            <a:ext cx="396875" cy="144463"/>
          </a:xfrm>
          <a:prstGeom prst="rightArrow">
            <a:avLst>
              <a:gd name="adj1" fmla="val 50000"/>
              <a:gd name="adj2" fmla="val 99944"/>
            </a:avLst>
          </a:prstGeom>
          <a:solidFill>
            <a:srgbClr val="FFFFCC"/>
          </a:solidFill>
          <a:ln w="9525" algn="ctr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320" name="AutoShape 19"/>
          <p:cNvSpPr>
            <a:spLocks noChangeArrowheads="1"/>
          </p:cNvSpPr>
          <p:nvPr/>
        </p:nvSpPr>
        <p:spPr bwMode="auto">
          <a:xfrm>
            <a:off x="6175375" y="3298825"/>
            <a:ext cx="395288" cy="144463"/>
          </a:xfrm>
          <a:prstGeom prst="rightArrow">
            <a:avLst>
              <a:gd name="adj1" fmla="val 50000"/>
              <a:gd name="adj2" fmla="val 99544"/>
            </a:avLst>
          </a:prstGeom>
          <a:solidFill>
            <a:srgbClr val="FFFFCC"/>
          </a:solidFill>
          <a:ln w="9525" algn="ctr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321" name="AutoShape 19"/>
          <p:cNvSpPr>
            <a:spLocks noChangeArrowheads="1"/>
          </p:cNvSpPr>
          <p:nvPr/>
        </p:nvSpPr>
        <p:spPr bwMode="auto">
          <a:xfrm>
            <a:off x="7470775" y="3298825"/>
            <a:ext cx="431800" cy="144463"/>
          </a:xfrm>
          <a:prstGeom prst="rightArrow">
            <a:avLst>
              <a:gd name="adj1" fmla="val 50000"/>
              <a:gd name="adj2" fmla="val 99675"/>
            </a:avLst>
          </a:prstGeom>
          <a:solidFill>
            <a:srgbClr val="FFFFCC"/>
          </a:solidFill>
          <a:ln w="9525" algn="ctr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322" name="AutoShape 19"/>
          <p:cNvSpPr>
            <a:spLocks noChangeArrowheads="1"/>
          </p:cNvSpPr>
          <p:nvPr/>
        </p:nvSpPr>
        <p:spPr bwMode="auto">
          <a:xfrm>
            <a:off x="4878388" y="3913188"/>
            <a:ext cx="396875" cy="144462"/>
          </a:xfrm>
          <a:prstGeom prst="rightArrow">
            <a:avLst>
              <a:gd name="adj1" fmla="val 50000"/>
              <a:gd name="adj2" fmla="val 99944"/>
            </a:avLst>
          </a:prstGeom>
          <a:solidFill>
            <a:srgbClr val="7DDDFF"/>
          </a:solidFill>
          <a:ln w="9525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323" name="AutoShape 19"/>
          <p:cNvSpPr>
            <a:spLocks noChangeArrowheads="1"/>
          </p:cNvSpPr>
          <p:nvPr/>
        </p:nvSpPr>
        <p:spPr bwMode="auto">
          <a:xfrm>
            <a:off x="6175375" y="3913188"/>
            <a:ext cx="395288" cy="144462"/>
          </a:xfrm>
          <a:prstGeom prst="rightArrow">
            <a:avLst>
              <a:gd name="adj1" fmla="val 50000"/>
              <a:gd name="adj2" fmla="val 99545"/>
            </a:avLst>
          </a:prstGeom>
          <a:solidFill>
            <a:srgbClr val="7DDDFF"/>
          </a:solidFill>
          <a:ln w="9525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324" name="AutoShape 19"/>
          <p:cNvSpPr>
            <a:spLocks noChangeArrowheads="1"/>
          </p:cNvSpPr>
          <p:nvPr/>
        </p:nvSpPr>
        <p:spPr bwMode="auto">
          <a:xfrm>
            <a:off x="7470775" y="3913188"/>
            <a:ext cx="433388" cy="144462"/>
          </a:xfrm>
          <a:prstGeom prst="rightArrow">
            <a:avLst>
              <a:gd name="adj1" fmla="val 50000"/>
              <a:gd name="adj2" fmla="val 100042"/>
            </a:avLst>
          </a:prstGeom>
          <a:solidFill>
            <a:srgbClr val="7DDDFF"/>
          </a:solidFill>
          <a:ln w="9525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5" name="Text Box 83"/>
          <p:cNvSpPr txBox="1">
            <a:spLocks noChangeArrowheads="1"/>
          </p:cNvSpPr>
          <p:nvPr/>
        </p:nvSpPr>
        <p:spPr bwMode="auto">
          <a:xfrm>
            <a:off x="575640" y="3455422"/>
            <a:ext cx="75600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66FFCC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8031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68313" y="1000125"/>
            <a:ext cx="820737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6116——2K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的静态随机存储器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A0~A10      11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根地址线       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D7~D0        8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根数据线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/OE   ——   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允许输出与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8031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/RD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相连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/WE   ——   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写选通信号与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8031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/WE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相连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/CE    ——   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片选信号与高地址相连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50" name="Text Box 38"/>
          <p:cNvSpPr txBox="1">
            <a:spLocks noChangeArrowheads="1"/>
          </p:cNvSpPr>
          <p:nvPr/>
        </p:nvSpPr>
        <p:spPr bwMode="auto">
          <a:xfrm>
            <a:off x="390525" y="115888"/>
            <a:ext cx="6192838" cy="5667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若未用高地址用“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0”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表示则：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50825" y="836613"/>
          <a:ext cx="8713786" cy="6035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1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1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1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1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1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1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41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410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20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7201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4769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zh-CN" altLang="en-US" sz="140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芯片组</a:t>
                      </a:r>
                      <a:endParaRPr lang="en-US" altLang="zh-CN" sz="1400" kern="12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P2.7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P2.6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P2.5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P2.4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P2.3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P2.2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P2.1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P2.0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P0.7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P0.6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P0.5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P0.4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P0.3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P0.2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P0.1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P0.0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地址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范围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429">
                <a:tc v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8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A15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8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A14</a:t>
                      </a:r>
                      <a:endParaRPr lang="zh-CN" altLang="en-US" sz="1200" b="1" dirty="0">
                        <a:solidFill>
                          <a:srgbClr val="8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8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A13</a:t>
                      </a:r>
                      <a:endParaRPr lang="zh-CN" altLang="en-US" sz="1200" b="1" dirty="0">
                        <a:solidFill>
                          <a:srgbClr val="8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8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A12</a:t>
                      </a:r>
                      <a:endParaRPr lang="zh-CN" altLang="en-US" sz="1200" b="1" dirty="0">
                        <a:solidFill>
                          <a:srgbClr val="8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>
                          <a:solidFill>
                            <a:srgbClr val="8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A11</a:t>
                      </a:r>
                      <a:endParaRPr lang="zh-CN" altLang="en-US" sz="1200" b="1" kern="1200" dirty="0">
                        <a:solidFill>
                          <a:srgbClr val="8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A10</a:t>
                      </a:r>
                      <a:endParaRPr lang="zh-CN" altLang="en-US" sz="12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A9</a:t>
                      </a:r>
                      <a:endParaRPr lang="zh-CN" altLang="en-US" sz="12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A8</a:t>
                      </a:r>
                      <a:endParaRPr lang="zh-CN" altLang="en-US" sz="12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A7</a:t>
                      </a:r>
                      <a:endParaRPr lang="zh-CN" altLang="en-US" sz="12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A6</a:t>
                      </a:r>
                      <a:endParaRPr lang="zh-CN" altLang="en-US" sz="12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A5</a:t>
                      </a:r>
                      <a:endParaRPr lang="zh-CN" altLang="en-US" sz="12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A4</a:t>
                      </a:r>
                      <a:endParaRPr lang="zh-CN" altLang="en-US" sz="12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  <a:endParaRPr lang="zh-CN" altLang="en-US" sz="12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99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  <a:endParaRPr lang="zh-CN" altLang="en-US" sz="12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  <a:endParaRPr lang="zh-CN" altLang="en-US" sz="12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A0</a:t>
                      </a:r>
                      <a:endParaRPr lang="zh-CN" altLang="en-US" sz="12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463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芯片</a:t>
                      </a:r>
                      <a:r>
                        <a:rPr lang="en-US" altLang="zh-CN" sz="14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Ⅰ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99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0800H</a:t>
                      </a:r>
                      <a:endParaRPr lang="zh-CN" altLang="en-US" sz="1200" b="1" dirty="0">
                        <a:solidFill>
                          <a:srgbClr val="99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46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rgbClr val="99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99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46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99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0FFFH</a:t>
                      </a:r>
                      <a:endParaRPr lang="zh-CN" altLang="en-US" sz="1200" b="1" dirty="0">
                        <a:solidFill>
                          <a:srgbClr val="99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463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芯片</a:t>
                      </a:r>
                      <a:r>
                        <a:rPr lang="en-US" altLang="en-US" sz="14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Ⅱ</a:t>
                      </a:r>
                      <a:endParaRPr lang="en-US" altLang="zh-CN" sz="14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99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1000H</a:t>
                      </a:r>
                      <a:endParaRPr lang="zh-CN" altLang="en-US" sz="1200" b="1" dirty="0">
                        <a:solidFill>
                          <a:srgbClr val="99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46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rgbClr val="99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99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46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99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17FFH</a:t>
                      </a:r>
                      <a:endParaRPr lang="zh-CN" altLang="en-US" sz="1200" b="1" dirty="0">
                        <a:solidFill>
                          <a:srgbClr val="99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463">
                <a:tc row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zh-CN" altLang="en-US" sz="14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芯片</a:t>
                      </a:r>
                      <a:r>
                        <a:rPr lang="en-US" altLang="zh-CN" sz="14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Ⅲ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99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2000H</a:t>
                      </a:r>
                      <a:endParaRPr lang="zh-CN" altLang="en-US" sz="1200" b="1" dirty="0">
                        <a:solidFill>
                          <a:srgbClr val="99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446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rgbClr val="99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99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446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99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27FFH</a:t>
                      </a:r>
                      <a:endParaRPr lang="zh-CN" altLang="en-US" sz="1200" b="1" dirty="0">
                        <a:solidFill>
                          <a:srgbClr val="99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446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芯片</a:t>
                      </a:r>
                      <a:r>
                        <a:rPr lang="en-US" altLang="zh-CN" sz="14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Ⅳ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99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4000H</a:t>
                      </a:r>
                      <a:endParaRPr lang="zh-CN" altLang="en-US" sz="1200" b="1" dirty="0">
                        <a:solidFill>
                          <a:srgbClr val="99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4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rgbClr val="99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200" b="1" dirty="0">
                        <a:solidFill>
                          <a:srgbClr val="99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4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200" b="1" kern="1200" dirty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C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3500"/>
                        </a:lnSpc>
                      </a:pPr>
                      <a:r>
                        <a:rPr lang="en-US" altLang="zh-CN" sz="1200" b="1" dirty="0">
                          <a:solidFill>
                            <a:srgbClr val="99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47FFH</a:t>
                      </a:r>
                      <a:endParaRPr lang="zh-CN" altLang="en-US" sz="1200" b="1" dirty="0">
                        <a:solidFill>
                          <a:srgbClr val="99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DDD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739" name="Text Box 3"/>
          <p:cNvSpPr txBox="1">
            <a:spLocks noChangeArrowheads="1"/>
          </p:cNvSpPr>
          <p:nvPr/>
        </p:nvSpPr>
        <p:spPr bwMode="auto">
          <a:xfrm>
            <a:off x="144463" y="1654175"/>
            <a:ext cx="8856662" cy="3632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由于线性法存在映像区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重叠现象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，同时当系统较复杂时，芯片的数量</a:t>
            </a: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多于可利用的高位地址时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线选法就无法进行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译码法：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就是对</a:t>
            </a: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高位地址经译码器译码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后，在以译码器的输出作为外部芯片的片选信号。它能</a:t>
            </a: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有效地利用存储器空间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，并使地址保持</a:t>
            </a: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连续性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译码法大多用于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容量</a:t>
            </a: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较大的应用系统中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低地址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首先应满足系统中</a:t>
            </a: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地址线的最多的芯片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剩下的高位地址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作为译码器的输入信号。常见的译码器是 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74LS138</a:t>
            </a:r>
          </a:p>
        </p:txBody>
      </p:sp>
      <p:sp>
        <p:nvSpPr>
          <p:cNvPr id="1652741" name="Rectangle 5"/>
          <p:cNvSpPr>
            <a:spLocks noChangeArrowheads="1"/>
          </p:cNvSpPr>
          <p:nvPr/>
        </p:nvSpPr>
        <p:spPr bwMode="auto">
          <a:xfrm>
            <a:off x="971550" y="5516563"/>
            <a:ext cx="723582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但对</a:t>
            </a: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程序存储器可以不受此影响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，因为它</a:t>
            </a: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使用不同的指令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302749" y="714356"/>
            <a:ext cx="1983235" cy="662554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译码法：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563" y="765175"/>
            <a:ext cx="2271712" cy="552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tabLst>
                <a:tab pos="0" algn="l"/>
              </a:tabLst>
              <a:defRPr/>
            </a:pPr>
            <a:r>
              <a:rPr lang="en-US" altLang="zh-CN" sz="2400" b="1" dirty="0">
                <a:ln w="0"/>
                <a:solidFill>
                  <a:srgbClr val="00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74LS</a:t>
            </a:r>
            <a:r>
              <a:rPr lang="en-US" altLang="zh-CN" sz="24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l38</a:t>
            </a:r>
            <a:r>
              <a:rPr lang="zh-CN" altLang="en-US" sz="2400" b="1" dirty="0">
                <a:ln w="0"/>
                <a:solidFill>
                  <a:srgbClr val="0066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译码器</a:t>
            </a:r>
          </a:p>
        </p:txBody>
      </p:sp>
      <p:sp>
        <p:nvSpPr>
          <p:cNvPr id="10" name="矩形 9"/>
          <p:cNvSpPr/>
          <p:nvPr/>
        </p:nvSpPr>
        <p:spPr>
          <a:xfrm>
            <a:off x="1691681" y="1989160"/>
            <a:ext cx="1296000" cy="2880000"/>
          </a:xfrm>
          <a:prstGeom prst="rect">
            <a:avLst/>
          </a:prstGeom>
          <a:solidFill>
            <a:srgbClr val="DDFFFF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74LS138</a:t>
            </a:r>
            <a:endParaRPr lang="zh-CN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133475" y="3140075"/>
            <a:ext cx="288925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471613" y="2235200"/>
            <a:ext cx="217487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463675" y="2557463"/>
            <a:ext cx="217488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470025" y="2895600"/>
            <a:ext cx="217488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473200" y="3225800"/>
            <a:ext cx="217488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470025" y="3573463"/>
            <a:ext cx="217488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465263" y="3916363"/>
            <a:ext cx="217487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466850" y="4238625"/>
            <a:ext cx="217488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468438" y="4576763"/>
            <a:ext cx="217487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042988" y="2073275"/>
          <a:ext cx="423862" cy="2663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978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A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0" marR="36013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B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0" marR="36013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C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0" marR="36013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G2A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0" marR="36013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G2B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0" marR="36013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G1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0" marR="36013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Y7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0" marR="36013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GND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0" marR="36013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1701800" y="2073275"/>
          <a:ext cx="274638" cy="2663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978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183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183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183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4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183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4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183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4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183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4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183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CN" altLang="en-US" sz="14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183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42" name="直接连接符 41"/>
          <p:cNvCxnSpPr/>
          <p:nvPr/>
        </p:nvCxnSpPr>
        <p:spPr>
          <a:xfrm>
            <a:off x="1128713" y="3470275"/>
            <a:ext cx="287337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92438" y="2235200"/>
            <a:ext cx="217487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86088" y="2557463"/>
            <a:ext cx="215900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992438" y="2895600"/>
            <a:ext cx="215900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994025" y="3225800"/>
            <a:ext cx="217488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990850" y="3573463"/>
            <a:ext cx="217488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987675" y="3916363"/>
            <a:ext cx="215900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2987675" y="4238625"/>
            <a:ext cx="217488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990850" y="4576763"/>
            <a:ext cx="215900" cy="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3246438" y="2066925"/>
          <a:ext cx="387350" cy="2663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978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VCC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0" marR="35977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Y0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0" marR="35977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Y1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0" marR="35977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Y2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0" marR="35977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Y3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0" marR="35977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Y4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0" marR="35977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Y5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0" marR="35977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altLang="zh-CN" sz="1400" b="1" dirty="0">
                          <a:solidFill>
                            <a:srgbClr val="0000CC"/>
                          </a:solidFill>
                        </a:rPr>
                        <a:t>Y6</a:t>
                      </a:r>
                      <a:endParaRPr lang="zh-CN" altLang="en-US" sz="1400" b="1" dirty="0">
                        <a:solidFill>
                          <a:srgbClr val="0000CC"/>
                        </a:solidFill>
                      </a:endParaRPr>
                    </a:p>
                  </a:txBody>
                  <a:tcPr marL="0" marR="35977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2692400" y="2073275"/>
          <a:ext cx="274638" cy="2663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978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zh-CN" altLang="en-US" sz="14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72183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zh-CN" altLang="en-US" sz="14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72183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zh-CN" altLang="en-US" sz="14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72183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CN" altLang="en-US" sz="14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72183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zh-CN" altLang="en-US" sz="14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72183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zh-CN" altLang="en-US" sz="14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72183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14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72183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altLang="zh-CN" sz="14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zh-CN" altLang="en-US" sz="14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72183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58" name="直接连接符 57"/>
          <p:cNvCxnSpPr/>
          <p:nvPr/>
        </p:nvCxnSpPr>
        <p:spPr>
          <a:xfrm>
            <a:off x="3214688" y="2473325"/>
            <a:ext cx="2159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3214688" y="2806700"/>
            <a:ext cx="2159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3208338" y="3141663"/>
            <a:ext cx="2159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3208338" y="3473450"/>
            <a:ext cx="2159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3201988" y="3810000"/>
            <a:ext cx="2159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201988" y="4143375"/>
            <a:ext cx="2159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3214688" y="4468813"/>
            <a:ext cx="2159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Group 3"/>
          <p:cNvGraphicFramePr>
            <a:graphicFrameLocks/>
          </p:cNvGraphicFramePr>
          <p:nvPr/>
        </p:nvGraphicFramePr>
        <p:xfrm>
          <a:off x="4211638" y="1628775"/>
          <a:ext cx="4465637" cy="4103690"/>
        </p:xfrm>
        <a:graphic>
          <a:graphicData uri="http://schemas.openxmlformats.org/drawingml/2006/table">
            <a:tbl>
              <a:tblPr/>
              <a:tblGrid>
                <a:gridCol w="158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9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5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G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G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2A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G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2B</a:t>
                      </a:r>
                    </a:p>
                  </a:txBody>
                  <a:tcPr marL="91428" marR="91428" anchor="ctr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C  B  A</a:t>
                      </a:r>
                    </a:p>
                  </a:txBody>
                  <a:tcPr marL="91428" marR="91428" anchor="ctr" horzOverflow="overflow">
                    <a:lnL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  <a:cs typeface="+mn-cs"/>
                        </a:rPr>
                        <a:t>输出</a:t>
                      </a:r>
                    </a:p>
                  </a:txBody>
                  <a:tcPr marL="91428" marR="91428" anchor="ctr" horzOverflow="overflow">
                    <a:lnL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1    0      0</a:t>
                      </a:r>
                    </a:p>
                  </a:txBody>
                  <a:tcPr marL="91428" marR="91428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0   0   0</a:t>
                      </a:r>
                    </a:p>
                  </a:txBody>
                  <a:tcPr marL="91428" marR="91428" horzOverflow="overflow">
                    <a:lnL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=0 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其余为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28" marR="91428" horzOverflow="overflow">
                    <a:lnL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1    0      0</a:t>
                      </a:r>
                    </a:p>
                  </a:txBody>
                  <a:tcPr marL="91428" marR="91428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0   0   1</a:t>
                      </a:r>
                    </a:p>
                  </a:txBody>
                  <a:tcPr marL="91428" marR="91428" horzOverflow="overflow">
                    <a:lnL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=0 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其余为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28" marR="91428" horzOverflow="overflow">
                    <a:lnL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1    0      0</a:t>
                      </a:r>
                    </a:p>
                  </a:txBody>
                  <a:tcPr marL="91428" marR="91428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0   1   0</a:t>
                      </a:r>
                    </a:p>
                  </a:txBody>
                  <a:tcPr marL="91428" marR="91428" horzOverflow="overflow">
                    <a:lnL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=0 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其余为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28" marR="91428" horzOverflow="overflow">
                    <a:lnL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1    0      0</a:t>
                      </a:r>
                    </a:p>
                  </a:txBody>
                  <a:tcPr marL="91428" marR="91428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0   1   1</a:t>
                      </a:r>
                    </a:p>
                  </a:txBody>
                  <a:tcPr marL="91428" marR="91428" horzOverflow="overflow">
                    <a:lnL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=0 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其余为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28" marR="91428" horzOverflow="overflow">
                    <a:lnL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1    0      0</a:t>
                      </a:r>
                    </a:p>
                  </a:txBody>
                  <a:tcPr marL="91428" marR="91428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1   0   0</a:t>
                      </a:r>
                    </a:p>
                  </a:txBody>
                  <a:tcPr marL="91428" marR="91428" horzOverflow="overflow">
                    <a:lnL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=0 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其余为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28" marR="91428" horzOverflow="overflow">
                    <a:lnL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1    0      0</a:t>
                      </a:r>
                    </a:p>
                  </a:txBody>
                  <a:tcPr marL="91428" marR="91428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1   0   1</a:t>
                      </a:r>
                    </a:p>
                  </a:txBody>
                  <a:tcPr marL="91428" marR="91428" horzOverflow="overflow">
                    <a:lnL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5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=0 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其余为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28" marR="91428" horzOverflow="overflow">
                    <a:lnL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1    0      0</a:t>
                      </a:r>
                    </a:p>
                  </a:txBody>
                  <a:tcPr marL="91428" marR="91428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1   1   0</a:t>
                      </a:r>
                    </a:p>
                  </a:txBody>
                  <a:tcPr marL="91428" marR="91428" horzOverflow="overflow">
                    <a:lnL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6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=0 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其余为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28" marR="91428" horzOverflow="overflow">
                    <a:lnL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1    0      0</a:t>
                      </a:r>
                    </a:p>
                  </a:txBody>
                  <a:tcPr marL="91428" marR="91428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1   1   1</a:t>
                      </a:r>
                    </a:p>
                  </a:txBody>
                  <a:tcPr marL="91428" marR="91428" horzOverflow="overflow">
                    <a:lnL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7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=0 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其余为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28" marR="91428" horzOverflow="overflow">
                    <a:lnL w="952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over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11"/>
          <p:cNvSpPr>
            <a:spLocks noChangeArrowheads="1"/>
          </p:cNvSpPr>
          <p:nvPr/>
        </p:nvSpPr>
        <p:spPr bwMode="auto">
          <a:xfrm rot="10800000">
            <a:off x="3609975" y="1341438"/>
            <a:ext cx="117475" cy="719137"/>
          </a:xfrm>
          <a:prstGeom prst="upArrow">
            <a:avLst>
              <a:gd name="adj1" fmla="val 100000"/>
              <a:gd name="adj2" fmla="val 0"/>
            </a:avLst>
          </a:prstGeom>
          <a:gradFill rotWithShape="1">
            <a:gsLst>
              <a:gs pos="0">
                <a:srgbClr val="FFFFFF"/>
              </a:gs>
              <a:gs pos="100000">
                <a:srgbClr val="CCFF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箭头: 直角上 6"/>
          <p:cNvSpPr/>
          <p:nvPr/>
        </p:nvSpPr>
        <p:spPr>
          <a:xfrm>
            <a:off x="1630363" y="2046288"/>
            <a:ext cx="2089150" cy="911225"/>
          </a:xfrm>
          <a:prstGeom prst="bentUpArrow">
            <a:avLst>
              <a:gd name="adj1" fmla="val 9114"/>
              <a:gd name="adj2" fmla="val 5771"/>
              <a:gd name="adj3" fmla="val 2928"/>
            </a:avLst>
          </a:prstGeom>
          <a:solidFill>
            <a:srgbClr val="FFE5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0420" name="AutoShape 12"/>
          <p:cNvSpPr>
            <a:spLocks noChangeArrowheads="1"/>
          </p:cNvSpPr>
          <p:nvPr/>
        </p:nvSpPr>
        <p:spPr bwMode="auto">
          <a:xfrm>
            <a:off x="3260725" y="1989138"/>
            <a:ext cx="468313" cy="107950"/>
          </a:xfrm>
          <a:prstGeom prst="leftArrow">
            <a:avLst>
              <a:gd name="adj1" fmla="val 100000"/>
              <a:gd name="adj2" fmla="val 0"/>
            </a:avLst>
          </a:prstGeom>
          <a:gradFill rotWithShape="1">
            <a:gsLst>
              <a:gs pos="0">
                <a:srgbClr val="FFFFFF"/>
              </a:gs>
              <a:gs pos="100000">
                <a:srgbClr val="CCFF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21" name="Rectangle 83"/>
          <p:cNvSpPr>
            <a:spLocks noChangeArrowheads="1"/>
          </p:cNvSpPr>
          <p:nvPr/>
        </p:nvSpPr>
        <p:spPr bwMode="auto">
          <a:xfrm>
            <a:off x="2393950" y="1773238"/>
            <a:ext cx="863600" cy="647700"/>
          </a:xfrm>
          <a:prstGeom prst="rect">
            <a:avLst/>
          </a:prstGeom>
          <a:solidFill>
            <a:srgbClr val="FFD13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22" name="Rectangle 90"/>
          <p:cNvSpPr>
            <a:spLocks noChangeArrowheads="1"/>
          </p:cNvSpPr>
          <p:nvPr/>
        </p:nvSpPr>
        <p:spPr bwMode="auto">
          <a:xfrm>
            <a:off x="7524750" y="1773238"/>
            <a:ext cx="863600" cy="1295400"/>
          </a:xfrm>
          <a:prstGeom prst="rect">
            <a:avLst/>
          </a:prstGeom>
          <a:solidFill>
            <a:srgbClr val="FFE5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23" name="AutoShape 19"/>
          <p:cNvSpPr>
            <a:spLocks noChangeArrowheads="1"/>
          </p:cNvSpPr>
          <p:nvPr/>
        </p:nvSpPr>
        <p:spPr bwMode="auto">
          <a:xfrm>
            <a:off x="8388350" y="2349500"/>
            <a:ext cx="358775" cy="71438"/>
          </a:xfrm>
          <a:prstGeom prst="leftArrow">
            <a:avLst>
              <a:gd name="adj1" fmla="val 100000"/>
              <a:gd name="adj2" fmla="val 0"/>
            </a:avLst>
          </a:prstGeom>
          <a:solidFill>
            <a:srgbClr val="FFFFCC"/>
          </a:solidFill>
          <a:ln w="9525" algn="ctr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24" name="AutoShape 66"/>
          <p:cNvSpPr>
            <a:spLocks noChangeArrowheads="1"/>
          </p:cNvSpPr>
          <p:nvPr/>
        </p:nvSpPr>
        <p:spPr bwMode="auto">
          <a:xfrm>
            <a:off x="7808913" y="5172075"/>
            <a:ext cx="936625" cy="71438"/>
          </a:xfrm>
          <a:prstGeom prst="leftArrow">
            <a:avLst>
              <a:gd name="adj1" fmla="val 100000"/>
              <a:gd name="adj2" fmla="val 0"/>
            </a:avLst>
          </a:prstGeom>
          <a:solidFill>
            <a:srgbClr val="FFFFCC"/>
          </a:solidFill>
          <a:ln w="9525" algn="ctr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25" name="Line 147"/>
          <p:cNvSpPr>
            <a:spLocks noChangeShapeType="1"/>
          </p:cNvSpPr>
          <p:nvPr/>
        </p:nvSpPr>
        <p:spPr bwMode="auto">
          <a:xfrm>
            <a:off x="4413250" y="4164013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26" name="Line 2"/>
          <p:cNvSpPr>
            <a:spLocks noChangeShapeType="1"/>
          </p:cNvSpPr>
          <p:nvPr/>
        </p:nvSpPr>
        <p:spPr bwMode="auto">
          <a:xfrm>
            <a:off x="471488" y="378936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27" name="Line 3"/>
          <p:cNvSpPr>
            <a:spLocks noChangeShapeType="1"/>
          </p:cNvSpPr>
          <p:nvPr/>
        </p:nvSpPr>
        <p:spPr bwMode="auto">
          <a:xfrm>
            <a:off x="508000" y="440848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28" name="Line 4"/>
          <p:cNvSpPr>
            <a:spLocks noChangeShapeType="1"/>
          </p:cNvSpPr>
          <p:nvPr/>
        </p:nvSpPr>
        <p:spPr bwMode="auto">
          <a:xfrm>
            <a:off x="471488" y="4121150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29" name="AutoShape 6"/>
          <p:cNvSpPr>
            <a:spLocks noChangeArrowheads="1"/>
          </p:cNvSpPr>
          <p:nvPr/>
        </p:nvSpPr>
        <p:spPr bwMode="auto">
          <a:xfrm>
            <a:off x="4356100" y="4117975"/>
            <a:ext cx="71438" cy="71438"/>
          </a:xfrm>
          <a:prstGeom prst="flowChartConnector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30" name="AutoShape 7"/>
          <p:cNvSpPr>
            <a:spLocks noChangeArrowheads="1"/>
          </p:cNvSpPr>
          <p:nvPr/>
        </p:nvSpPr>
        <p:spPr bwMode="auto">
          <a:xfrm>
            <a:off x="4356100" y="4652963"/>
            <a:ext cx="71438" cy="71437"/>
          </a:xfrm>
          <a:prstGeom prst="flowChartConnector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31" name="AutoShape 13"/>
          <p:cNvSpPr>
            <a:spLocks noChangeArrowheads="1"/>
          </p:cNvSpPr>
          <p:nvPr/>
        </p:nvSpPr>
        <p:spPr bwMode="auto">
          <a:xfrm>
            <a:off x="3603625" y="1341438"/>
            <a:ext cx="5327650" cy="107950"/>
          </a:xfrm>
          <a:prstGeom prst="rightArrow">
            <a:avLst>
              <a:gd name="adj1" fmla="val 100000"/>
              <a:gd name="adj2" fmla="val 0"/>
            </a:avLst>
          </a:prstGeom>
          <a:gradFill rotWithShape="1">
            <a:gsLst>
              <a:gs pos="0">
                <a:srgbClr val="FFFFFF"/>
              </a:gs>
              <a:gs pos="100000">
                <a:srgbClr val="CCFF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32" name="AutoShape 14"/>
          <p:cNvSpPr>
            <a:spLocks noChangeArrowheads="1"/>
          </p:cNvSpPr>
          <p:nvPr/>
        </p:nvSpPr>
        <p:spPr bwMode="auto">
          <a:xfrm rot="10800000">
            <a:off x="5219700" y="1052513"/>
            <a:ext cx="73025" cy="1368425"/>
          </a:xfrm>
          <a:prstGeom prst="upArrow">
            <a:avLst>
              <a:gd name="adj1" fmla="val 100000"/>
              <a:gd name="adj2" fmla="val 0"/>
            </a:avLst>
          </a:prstGeom>
          <a:solidFill>
            <a:srgbClr val="FFFFCC"/>
          </a:solidFill>
          <a:ln w="9525" algn="ctr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33" name="AutoShape 15"/>
          <p:cNvSpPr>
            <a:spLocks noChangeArrowheads="1"/>
          </p:cNvSpPr>
          <p:nvPr/>
        </p:nvSpPr>
        <p:spPr bwMode="auto">
          <a:xfrm rot="10800000">
            <a:off x="6877050" y="1052513"/>
            <a:ext cx="73025" cy="1368425"/>
          </a:xfrm>
          <a:prstGeom prst="upArrow">
            <a:avLst>
              <a:gd name="adj1" fmla="val 100000"/>
              <a:gd name="adj2" fmla="val 0"/>
            </a:avLst>
          </a:prstGeom>
          <a:solidFill>
            <a:srgbClr val="FFFFCC"/>
          </a:solidFill>
          <a:ln w="9525" algn="ctr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34" name="AutoShape 16"/>
          <p:cNvSpPr>
            <a:spLocks noChangeArrowheads="1"/>
          </p:cNvSpPr>
          <p:nvPr/>
        </p:nvSpPr>
        <p:spPr bwMode="auto">
          <a:xfrm rot="10800000">
            <a:off x="8685213" y="1052513"/>
            <a:ext cx="71437" cy="4752975"/>
          </a:xfrm>
          <a:prstGeom prst="upArrow">
            <a:avLst>
              <a:gd name="adj1" fmla="val 100000"/>
              <a:gd name="adj2" fmla="val 0"/>
            </a:avLst>
          </a:prstGeom>
          <a:solidFill>
            <a:srgbClr val="FFFFCC"/>
          </a:solidFill>
          <a:ln w="9525" algn="ctr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35" name="AutoShape 17"/>
          <p:cNvSpPr>
            <a:spLocks noChangeArrowheads="1"/>
          </p:cNvSpPr>
          <p:nvPr/>
        </p:nvSpPr>
        <p:spPr bwMode="auto">
          <a:xfrm>
            <a:off x="4932363" y="2349500"/>
            <a:ext cx="358775" cy="71438"/>
          </a:xfrm>
          <a:prstGeom prst="leftArrow">
            <a:avLst>
              <a:gd name="adj1" fmla="val 100000"/>
              <a:gd name="adj2" fmla="val 0"/>
            </a:avLst>
          </a:prstGeom>
          <a:solidFill>
            <a:srgbClr val="FFFFCC"/>
          </a:solidFill>
          <a:ln w="9525" algn="ctr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36" name="AutoShape 18"/>
          <p:cNvSpPr>
            <a:spLocks noChangeArrowheads="1"/>
          </p:cNvSpPr>
          <p:nvPr/>
        </p:nvSpPr>
        <p:spPr bwMode="auto">
          <a:xfrm>
            <a:off x="6588125" y="2349500"/>
            <a:ext cx="358775" cy="71438"/>
          </a:xfrm>
          <a:prstGeom prst="leftArrow">
            <a:avLst>
              <a:gd name="adj1" fmla="val 100000"/>
              <a:gd name="adj2" fmla="val 0"/>
            </a:avLst>
          </a:prstGeom>
          <a:solidFill>
            <a:srgbClr val="FFFFCC"/>
          </a:solidFill>
          <a:ln w="9525" algn="ctr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37" name="Line 20"/>
          <p:cNvSpPr>
            <a:spLocks noChangeShapeType="1"/>
          </p:cNvSpPr>
          <p:nvPr/>
        </p:nvSpPr>
        <p:spPr bwMode="auto">
          <a:xfrm>
            <a:off x="4356100" y="1458913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53786" name="Text Box 26"/>
          <p:cNvSpPr txBox="1">
            <a:spLocks noChangeArrowheads="1"/>
          </p:cNvSpPr>
          <p:nvPr/>
        </p:nvSpPr>
        <p:spPr bwMode="auto">
          <a:xfrm>
            <a:off x="4079875" y="1589088"/>
            <a:ext cx="225425" cy="16986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 algn="r">
              <a:defRPr/>
            </a:pPr>
            <a:r>
              <a:rPr lang="en-US" altLang="zh-CN" sz="1100" dirty="0"/>
              <a:t>A0</a:t>
            </a:r>
          </a:p>
        </p:txBody>
      </p:sp>
      <p:sp>
        <p:nvSpPr>
          <p:cNvPr id="1653787" name="Text Box 27"/>
          <p:cNvSpPr txBox="1">
            <a:spLocks noChangeArrowheads="1"/>
          </p:cNvSpPr>
          <p:nvPr/>
        </p:nvSpPr>
        <p:spPr bwMode="auto">
          <a:xfrm>
            <a:off x="4873625" y="1608138"/>
            <a:ext cx="268288" cy="16986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zh-CN" sz="1100" dirty="0"/>
              <a:t>A12</a:t>
            </a:r>
          </a:p>
        </p:txBody>
      </p:sp>
      <p:sp>
        <p:nvSpPr>
          <p:cNvPr id="1653788" name="Text Box 28"/>
          <p:cNvSpPr txBox="1">
            <a:spLocks noChangeArrowheads="1"/>
          </p:cNvSpPr>
          <p:nvPr/>
        </p:nvSpPr>
        <p:spPr bwMode="auto">
          <a:xfrm>
            <a:off x="5789613" y="1584325"/>
            <a:ext cx="179387" cy="1698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algn="r"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zh-CN" sz="1100" dirty="0"/>
              <a:t>A0</a:t>
            </a:r>
          </a:p>
        </p:txBody>
      </p:sp>
      <p:sp>
        <p:nvSpPr>
          <p:cNvPr id="1653789" name="Text Box 29"/>
          <p:cNvSpPr txBox="1">
            <a:spLocks noChangeArrowheads="1"/>
          </p:cNvSpPr>
          <p:nvPr/>
        </p:nvSpPr>
        <p:spPr bwMode="auto">
          <a:xfrm>
            <a:off x="6537325" y="1603375"/>
            <a:ext cx="287338" cy="1444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zh-CN" sz="1100" dirty="0"/>
              <a:t>A12</a:t>
            </a:r>
          </a:p>
        </p:txBody>
      </p:sp>
      <p:sp>
        <p:nvSpPr>
          <p:cNvPr id="1653790" name="Text Box 30"/>
          <p:cNvSpPr txBox="1">
            <a:spLocks noChangeArrowheads="1"/>
          </p:cNvSpPr>
          <p:nvPr/>
        </p:nvSpPr>
        <p:spPr bwMode="auto">
          <a:xfrm>
            <a:off x="7489825" y="1589088"/>
            <a:ext cx="215900" cy="1841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 algn="r">
              <a:defRPr/>
            </a:pPr>
            <a:r>
              <a:rPr lang="en-US" altLang="zh-CN" dirty="0"/>
              <a:t>A0</a:t>
            </a:r>
          </a:p>
        </p:txBody>
      </p:sp>
      <p:sp>
        <p:nvSpPr>
          <p:cNvPr id="1653791" name="Text Box 31"/>
          <p:cNvSpPr txBox="1">
            <a:spLocks noChangeArrowheads="1"/>
          </p:cNvSpPr>
          <p:nvPr/>
        </p:nvSpPr>
        <p:spPr bwMode="auto">
          <a:xfrm>
            <a:off x="8143875" y="1568450"/>
            <a:ext cx="201613" cy="1841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zh-CN" dirty="0"/>
              <a:t>A1</a:t>
            </a:r>
          </a:p>
        </p:txBody>
      </p:sp>
      <p:sp>
        <p:nvSpPr>
          <p:cNvPr id="60444" name="Line 32"/>
          <p:cNvSpPr>
            <a:spLocks noChangeShapeType="1"/>
          </p:cNvSpPr>
          <p:nvPr/>
        </p:nvSpPr>
        <p:spPr bwMode="auto">
          <a:xfrm>
            <a:off x="4427538" y="1628775"/>
            <a:ext cx="35877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45" name="Line 33"/>
          <p:cNvSpPr>
            <a:spLocks noChangeShapeType="1"/>
          </p:cNvSpPr>
          <p:nvPr/>
        </p:nvSpPr>
        <p:spPr bwMode="auto">
          <a:xfrm>
            <a:off x="6084888" y="1628775"/>
            <a:ext cx="35877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46" name="AutoShape 35"/>
          <p:cNvSpPr>
            <a:spLocks noChangeArrowheads="1"/>
          </p:cNvSpPr>
          <p:nvPr/>
        </p:nvSpPr>
        <p:spPr bwMode="auto">
          <a:xfrm rot="10800000">
            <a:off x="8893175" y="1341438"/>
            <a:ext cx="71438" cy="4824412"/>
          </a:xfrm>
          <a:prstGeom prst="upArrow">
            <a:avLst>
              <a:gd name="adj1" fmla="val 100000"/>
              <a:gd name="adj2" fmla="val 0"/>
            </a:avLst>
          </a:prstGeom>
          <a:gradFill rotWithShape="1">
            <a:gsLst>
              <a:gs pos="0">
                <a:srgbClr val="FFFFFF"/>
              </a:gs>
              <a:gs pos="100000">
                <a:srgbClr val="CCFF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47" name="AutoShape 36"/>
          <p:cNvSpPr>
            <a:spLocks noChangeArrowheads="1"/>
          </p:cNvSpPr>
          <p:nvPr/>
        </p:nvSpPr>
        <p:spPr bwMode="auto">
          <a:xfrm>
            <a:off x="5148263" y="6092825"/>
            <a:ext cx="3816350" cy="73025"/>
          </a:xfrm>
          <a:prstGeom prst="rightArrow">
            <a:avLst>
              <a:gd name="adj1" fmla="val 100000"/>
              <a:gd name="adj2" fmla="val 0"/>
            </a:avLst>
          </a:prstGeom>
          <a:gradFill rotWithShape="1">
            <a:gsLst>
              <a:gs pos="0">
                <a:srgbClr val="FFFFFF"/>
              </a:gs>
              <a:gs pos="100000">
                <a:srgbClr val="CCFF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48" name="Line 37"/>
          <p:cNvSpPr>
            <a:spLocks noChangeShapeType="1"/>
          </p:cNvSpPr>
          <p:nvPr/>
        </p:nvSpPr>
        <p:spPr bwMode="auto">
          <a:xfrm>
            <a:off x="1651000" y="2636838"/>
            <a:ext cx="1189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49" name="Line 38"/>
          <p:cNvSpPr>
            <a:spLocks noChangeShapeType="1"/>
          </p:cNvSpPr>
          <p:nvPr/>
        </p:nvSpPr>
        <p:spPr bwMode="auto">
          <a:xfrm>
            <a:off x="2843213" y="242570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50" name="Line 39"/>
          <p:cNvSpPr>
            <a:spLocks noChangeShapeType="1"/>
          </p:cNvSpPr>
          <p:nvPr/>
        </p:nvSpPr>
        <p:spPr bwMode="auto">
          <a:xfrm>
            <a:off x="1641475" y="3213100"/>
            <a:ext cx="27352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51" name="Line 40"/>
          <p:cNvSpPr>
            <a:spLocks noChangeShapeType="1"/>
          </p:cNvSpPr>
          <p:nvPr/>
        </p:nvSpPr>
        <p:spPr bwMode="auto">
          <a:xfrm>
            <a:off x="4364038" y="3068638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52" name="Line 41"/>
          <p:cNvSpPr>
            <a:spLocks noChangeShapeType="1"/>
          </p:cNvSpPr>
          <p:nvPr/>
        </p:nvSpPr>
        <p:spPr bwMode="auto">
          <a:xfrm>
            <a:off x="4787900" y="3076575"/>
            <a:ext cx="0" cy="503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53" name="Line 43"/>
          <p:cNvSpPr>
            <a:spLocks noChangeShapeType="1"/>
          </p:cNvSpPr>
          <p:nvPr/>
        </p:nvSpPr>
        <p:spPr bwMode="auto">
          <a:xfrm>
            <a:off x="3203575" y="3573463"/>
            <a:ext cx="3167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54" name="Line 44"/>
          <p:cNvSpPr>
            <a:spLocks noChangeShapeType="1"/>
          </p:cNvSpPr>
          <p:nvPr/>
        </p:nvSpPr>
        <p:spPr bwMode="auto">
          <a:xfrm>
            <a:off x="6372225" y="2997200"/>
            <a:ext cx="0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55" name="Line 45"/>
          <p:cNvSpPr>
            <a:spLocks noChangeShapeType="1"/>
          </p:cNvSpPr>
          <p:nvPr/>
        </p:nvSpPr>
        <p:spPr bwMode="auto">
          <a:xfrm>
            <a:off x="3203575" y="3716338"/>
            <a:ext cx="4895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56" name="Line 46"/>
          <p:cNvSpPr>
            <a:spLocks noChangeShapeType="1"/>
          </p:cNvSpPr>
          <p:nvPr/>
        </p:nvSpPr>
        <p:spPr bwMode="auto">
          <a:xfrm>
            <a:off x="8107363" y="3074988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57" name="AutoShape 47"/>
          <p:cNvSpPr>
            <a:spLocks noChangeArrowheads="1"/>
          </p:cNvSpPr>
          <p:nvPr/>
        </p:nvSpPr>
        <p:spPr bwMode="auto">
          <a:xfrm>
            <a:off x="6451600" y="5734050"/>
            <a:ext cx="2232025" cy="71438"/>
          </a:xfrm>
          <a:prstGeom prst="rightArrow">
            <a:avLst>
              <a:gd name="adj1" fmla="val 100000"/>
              <a:gd name="adj2" fmla="val 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58" name="AutoShape 48"/>
          <p:cNvSpPr>
            <a:spLocks noChangeArrowheads="1"/>
          </p:cNvSpPr>
          <p:nvPr/>
        </p:nvSpPr>
        <p:spPr bwMode="auto">
          <a:xfrm rot="10800000">
            <a:off x="6443663" y="5373688"/>
            <a:ext cx="71437" cy="431800"/>
          </a:xfrm>
          <a:prstGeom prst="upArrow">
            <a:avLst>
              <a:gd name="adj1" fmla="val 100000"/>
              <a:gd name="adj2" fmla="val 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59" name="AutoShape 49"/>
          <p:cNvSpPr>
            <a:spLocks noChangeArrowheads="1"/>
          </p:cNvSpPr>
          <p:nvPr/>
        </p:nvSpPr>
        <p:spPr bwMode="auto">
          <a:xfrm>
            <a:off x="6018213" y="5372100"/>
            <a:ext cx="431800" cy="71438"/>
          </a:xfrm>
          <a:prstGeom prst="leftArrow">
            <a:avLst>
              <a:gd name="adj1" fmla="val 100000"/>
              <a:gd name="adj2" fmla="val 0"/>
            </a:avLst>
          </a:prstGeom>
          <a:solidFill>
            <a:srgbClr val="FFFFCC"/>
          </a:solidFill>
          <a:ln w="9525" algn="ctr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60" name="Line 50"/>
          <p:cNvSpPr>
            <a:spLocks noChangeShapeType="1"/>
          </p:cNvSpPr>
          <p:nvPr/>
        </p:nvSpPr>
        <p:spPr bwMode="auto">
          <a:xfrm>
            <a:off x="6689725" y="4914900"/>
            <a:ext cx="6461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61" name="Line 51"/>
          <p:cNvSpPr>
            <a:spLocks noChangeShapeType="1"/>
          </p:cNvSpPr>
          <p:nvPr/>
        </p:nvSpPr>
        <p:spPr bwMode="auto">
          <a:xfrm>
            <a:off x="6905625" y="491490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62" name="Line 52"/>
          <p:cNvSpPr>
            <a:spLocks noChangeShapeType="1"/>
          </p:cNvSpPr>
          <p:nvPr/>
        </p:nvSpPr>
        <p:spPr bwMode="auto">
          <a:xfrm>
            <a:off x="6905625" y="5130800"/>
            <a:ext cx="574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63" name="Line 53"/>
          <p:cNvSpPr>
            <a:spLocks noChangeShapeType="1"/>
          </p:cNvSpPr>
          <p:nvPr/>
        </p:nvSpPr>
        <p:spPr bwMode="auto">
          <a:xfrm>
            <a:off x="4425950" y="4694238"/>
            <a:ext cx="5762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64" name="Line 54"/>
          <p:cNvSpPr>
            <a:spLocks noChangeShapeType="1"/>
          </p:cNvSpPr>
          <p:nvPr/>
        </p:nvSpPr>
        <p:spPr bwMode="auto">
          <a:xfrm>
            <a:off x="4611688" y="468153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65" name="Line 55"/>
          <p:cNvSpPr>
            <a:spLocks noChangeShapeType="1"/>
          </p:cNvSpPr>
          <p:nvPr/>
        </p:nvSpPr>
        <p:spPr bwMode="auto">
          <a:xfrm>
            <a:off x="4611688" y="4897438"/>
            <a:ext cx="574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66" name="Line 58"/>
          <p:cNvSpPr>
            <a:spLocks noChangeShapeType="1"/>
          </p:cNvSpPr>
          <p:nvPr/>
        </p:nvSpPr>
        <p:spPr bwMode="auto">
          <a:xfrm>
            <a:off x="5792788" y="581501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67" name="Line 59"/>
          <p:cNvSpPr>
            <a:spLocks noChangeShapeType="1"/>
          </p:cNvSpPr>
          <p:nvPr/>
        </p:nvSpPr>
        <p:spPr bwMode="auto">
          <a:xfrm>
            <a:off x="5292725" y="4181475"/>
            <a:ext cx="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68" name="Line 60"/>
          <p:cNvSpPr>
            <a:spLocks noChangeShapeType="1"/>
          </p:cNvSpPr>
          <p:nvPr/>
        </p:nvSpPr>
        <p:spPr bwMode="auto">
          <a:xfrm>
            <a:off x="5651500" y="4168775"/>
            <a:ext cx="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69" name="Line 61"/>
          <p:cNvSpPr>
            <a:spLocks noChangeShapeType="1"/>
          </p:cNvSpPr>
          <p:nvPr/>
        </p:nvSpPr>
        <p:spPr bwMode="auto">
          <a:xfrm>
            <a:off x="3287713" y="4076700"/>
            <a:ext cx="6842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70" name="Line 62"/>
          <p:cNvSpPr>
            <a:spLocks noChangeShapeType="1"/>
          </p:cNvSpPr>
          <p:nvPr/>
        </p:nvSpPr>
        <p:spPr bwMode="auto">
          <a:xfrm>
            <a:off x="3754438" y="4232275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71" name="Line 63"/>
          <p:cNvSpPr>
            <a:spLocks noChangeShapeType="1"/>
          </p:cNvSpPr>
          <p:nvPr/>
        </p:nvSpPr>
        <p:spPr bwMode="auto">
          <a:xfrm>
            <a:off x="3419475" y="4076700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72" name="Line 64"/>
          <p:cNvSpPr>
            <a:spLocks noChangeShapeType="1"/>
          </p:cNvSpPr>
          <p:nvPr/>
        </p:nvSpPr>
        <p:spPr bwMode="auto">
          <a:xfrm>
            <a:off x="3419475" y="4581525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73" name="Line 65"/>
          <p:cNvSpPr>
            <a:spLocks noChangeShapeType="1"/>
          </p:cNvSpPr>
          <p:nvPr/>
        </p:nvSpPr>
        <p:spPr bwMode="auto">
          <a:xfrm>
            <a:off x="3730625" y="4797425"/>
            <a:ext cx="252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74" name="Line 67"/>
          <p:cNvSpPr>
            <a:spLocks noChangeShapeType="1"/>
          </p:cNvSpPr>
          <p:nvPr/>
        </p:nvSpPr>
        <p:spPr bwMode="auto">
          <a:xfrm>
            <a:off x="3203575" y="3860800"/>
            <a:ext cx="4464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75" name="Line 68"/>
          <p:cNvSpPr>
            <a:spLocks noChangeShapeType="1"/>
          </p:cNvSpPr>
          <p:nvPr/>
        </p:nvSpPr>
        <p:spPr bwMode="auto">
          <a:xfrm>
            <a:off x="7667625" y="3860800"/>
            <a:ext cx="0" cy="468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76" name="Line 69"/>
          <p:cNvSpPr>
            <a:spLocks noChangeShapeType="1"/>
          </p:cNvSpPr>
          <p:nvPr/>
        </p:nvSpPr>
        <p:spPr bwMode="auto">
          <a:xfrm>
            <a:off x="2195513" y="4549775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77" name="Line 70"/>
          <p:cNvSpPr>
            <a:spLocks noChangeShapeType="1"/>
          </p:cNvSpPr>
          <p:nvPr/>
        </p:nvSpPr>
        <p:spPr bwMode="auto">
          <a:xfrm>
            <a:off x="2195513" y="4765675"/>
            <a:ext cx="360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78" name="Line 71"/>
          <p:cNvSpPr>
            <a:spLocks noChangeShapeType="1"/>
          </p:cNvSpPr>
          <p:nvPr/>
        </p:nvSpPr>
        <p:spPr bwMode="auto">
          <a:xfrm>
            <a:off x="2195513" y="4549775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79" name="Line 72"/>
          <p:cNvSpPr>
            <a:spLocks noChangeShapeType="1"/>
          </p:cNvSpPr>
          <p:nvPr/>
        </p:nvSpPr>
        <p:spPr bwMode="auto">
          <a:xfrm>
            <a:off x="2105025" y="4953000"/>
            <a:ext cx="1793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80" name="Line 73"/>
          <p:cNvSpPr>
            <a:spLocks noChangeShapeType="1"/>
          </p:cNvSpPr>
          <p:nvPr/>
        </p:nvSpPr>
        <p:spPr bwMode="auto">
          <a:xfrm>
            <a:off x="2166938" y="5003800"/>
            <a:ext cx="71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81" name="Line 74"/>
          <p:cNvSpPr>
            <a:spLocks noChangeShapeType="1"/>
          </p:cNvSpPr>
          <p:nvPr/>
        </p:nvSpPr>
        <p:spPr bwMode="auto">
          <a:xfrm>
            <a:off x="2297113" y="4327525"/>
            <a:ext cx="250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82" name="AutoShape 75"/>
          <p:cNvSpPr>
            <a:spLocks noChangeArrowheads="1"/>
          </p:cNvSpPr>
          <p:nvPr/>
        </p:nvSpPr>
        <p:spPr bwMode="auto">
          <a:xfrm>
            <a:off x="2235200" y="4289425"/>
            <a:ext cx="71438" cy="73025"/>
          </a:xfrm>
          <a:prstGeom prst="flowChartConnector">
            <a:avLst/>
          </a:prstGeom>
          <a:gradFill rotWithShape="1">
            <a:gsLst>
              <a:gs pos="0">
                <a:srgbClr val="FFFFFF"/>
              </a:gs>
              <a:gs pos="100000">
                <a:srgbClr val="CCFFFF"/>
              </a:gs>
            </a:gsLst>
            <a:lin ang="2700000" scaled="1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83" name="Line 76"/>
          <p:cNvSpPr>
            <a:spLocks noChangeShapeType="1"/>
          </p:cNvSpPr>
          <p:nvPr/>
        </p:nvSpPr>
        <p:spPr bwMode="auto">
          <a:xfrm>
            <a:off x="1644650" y="3644900"/>
            <a:ext cx="9001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84" name="Line 77"/>
          <p:cNvSpPr>
            <a:spLocks noChangeShapeType="1"/>
          </p:cNvSpPr>
          <p:nvPr/>
        </p:nvSpPr>
        <p:spPr bwMode="auto">
          <a:xfrm>
            <a:off x="1654175" y="3811588"/>
            <a:ext cx="9001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85" name="Line 78"/>
          <p:cNvSpPr>
            <a:spLocks noChangeShapeType="1"/>
          </p:cNvSpPr>
          <p:nvPr/>
        </p:nvSpPr>
        <p:spPr bwMode="auto">
          <a:xfrm>
            <a:off x="1646238" y="3971925"/>
            <a:ext cx="9001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86" name="Line 79"/>
          <p:cNvSpPr>
            <a:spLocks noChangeShapeType="1"/>
          </p:cNvSpPr>
          <p:nvPr/>
        </p:nvSpPr>
        <p:spPr bwMode="auto">
          <a:xfrm>
            <a:off x="5546725" y="2636838"/>
            <a:ext cx="252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87" name="Line 80"/>
          <p:cNvSpPr>
            <a:spLocks noChangeShapeType="1"/>
          </p:cNvSpPr>
          <p:nvPr/>
        </p:nvSpPr>
        <p:spPr bwMode="auto">
          <a:xfrm>
            <a:off x="5546725" y="2852738"/>
            <a:ext cx="252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88" name="Line 81"/>
          <p:cNvSpPr>
            <a:spLocks noChangeShapeType="1"/>
          </p:cNvSpPr>
          <p:nvPr/>
        </p:nvSpPr>
        <p:spPr bwMode="auto">
          <a:xfrm>
            <a:off x="7235825" y="2636838"/>
            <a:ext cx="287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89" name="Line 82"/>
          <p:cNvSpPr>
            <a:spLocks noChangeShapeType="1"/>
          </p:cNvSpPr>
          <p:nvPr/>
        </p:nvSpPr>
        <p:spPr bwMode="auto">
          <a:xfrm>
            <a:off x="7235825" y="2852738"/>
            <a:ext cx="287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90" name="Text Box 84"/>
          <p:cNvSpPr txBox="1">
            <a:spLocks noChangeArrowheads="1"/>
          </p:cNvSpPr>
          <p:nvPr/>
        </p:nvSpPr>
        <p:spPr bwMode="auto">
          <a:xfrm>
            <a:off x="2457450" y="1790700"/>
            <a:ext cx="7556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74LS573</a:t>
            </a:r>
          </a:p>
        </p:txBody>
      </p:sp>
      <p:sp>
        <p:nvSpPr>
          <p:cNvPr id="42069" name="Rectangle 85"/>
          <p:cNvSpPr>
            <a:spLocks noChangeArrowheads="1"/>
          </p:cNvSpPr>
          <p:nvPr/>
        </p:nvSpPr>
        <p:spPr bwMode="auto">
          <a:xfrm>
            <a:off x="630238" y="1844675"/>
            <a:ext cx="1008062" cy="3024188"/>
          </a:xfrm>
          <a:prstGeom prst="rect">
            <a:avLst/>
          </a:prstGeom>
          <a:solidFill>
            <a:srgbClr val="CCFFFF"/>
          </a:solidFill>
          <a:ln w="28575" algn="ctr">
            <a:solidFill>
              <a:srgbClr val="002060"/>
            </a:solidFill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53846" name="Text Box 86"/>
          <p:cNvSpPr txBox="1">
            <a:spLocks noChangeArrowheads="1"/>
          </p:cNvSpPr>
          <p:nvPr/>
        </p:nvSpPr>
        <p:spPr bwMode="auto">
          <a:xfrm>
            <a:off x="680765" y="2215897"/>
            <a:ext cx="650875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8031</a:t>
            </a:r>
          </a:p>
        </p:txBody>
      </p:sp>
      <p:sp>
        <p:nvSpPr>
          <p:cNvPr id="60493" name="Rectangle 87"/>
          <p:cNvSpPr>
            <a:spLocks noChangeArrowheads="1"/>
          </p:cNvSpPr>
          <p:nvPr/>
        </p:nvSpPr>
        <p:spPr bwMode="auto">
          <a:xfrm>
            <a:off x="2555875" y="3424238"/>
            <a:ext cx="720725" cy="1512887"/>
          </a:xfrm>
          <a:prstGeom prst="rect">
            <a:avLst/>
          </a:prstGeom>
          <a:solidFill>
            <a:srgbClr val="FFC97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94" name="Rectangle 88"/>
          <p:cNvSpPr>
            <a:spLocks noChangeArrowheads="1"/>
          </p:cNvSpPr>
          <p:nvPr/>
        </p:nvSpPr>
        <p:spPr bwMode="auto">
          <a:xfrm>
            <a:off x="4995863" y="4365625"/>
            <a:ext cx="1008062" cy="1439863"/>
          </a:xfrm>
          <a:prstGeom prst="rect">
            <a:avLst/>
          </a:prstGeom>
          <a:solidFill>
            <a:srgbClr val="FFE5FF"/>
          </a:solidFill>
          <a:ln w="19050" algn="ctr">
            <a:solidFill>
              <a:srgbClr val="0000CC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95" name="Rectangle 89"/>
          <p:cNvSpPr>
            <a:spLocks noChangeArrowheads="1"/>
          </p:cNvSpPr>
          <p:nvPr/>
        </p:nvSpPr>
        <p:spPr bwMode="auto">
          <a:xfrm>
            <a:off x="7265988" y="4335463"/>
            <a:ext cx="935037" cy="1295400"/>
          </a:xfrm>
          <a:prstGeom prst="rect">
            <a:avLst/>
          </a:prstGeom>
          <a:solidFill>
            <a:srgbClr val="FFE5FF"/>
          </a:solidFill>
          <a:ln w="19050" algn="ctr">
            <a:solidFill>
              <a:srgbClr val="0000CC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96" name="Rectangle 91"/>
          <p:cNvSpPr>
            <a:spLocks noChangeArrowheads="1"/>
          </p:cNvSpPr>
          <p:nvPr/>
        </p:nvSpPr>
        <p:spPr bwMode="auto">
          <a:xfrm>
            <a:off x="5795963" y="1773238"/>
            <a:ext cx="863600" cy="1295400"/>
          </a:xfrm>
          <a:prstGeom prst="rect">
            <a:avLst/>
          </a:prstGeom>
          <a:solidFill>
            <a:srgbClr val="D4ECB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2076" name="Rectangle 92"/>
          <p:cNvSpPr>
            <a:spLocks noChangeArrowheads="1"/>
          </p:cNvSpPr>
          <p:nvPr/>
        </p:nvSpPr>
        <p:spPr bwMode="auto">
          <a:xfrm>
            <a:off x="4211638" y="1773238"/>
            <a:ext cx="792162" cy="1295400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00CC"/>
            </a:solidFill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98" name="Text Box 94"/>
          <p:cNvSpPr txBox="1">
            <a:spLocks noChangeArrowheads="1"/>
          </p:cNvSpPr>
          <p:nvPr/>
        </p:nvSpPr>
        <p:spPr bwMode="auto">
          <a:xfrm>
            <a:off x="4330700" y="1957388"/>
            <a:ext cx="539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2764</a:t>
            </a:r>
          </a:p>
        </p:txBody>
      </p:sp>
      <p:sp>
        <p:nvSpPr>
          <p:cNvPr id="1653857" name="Text Box 97"/>
          <p:cNvSpPr txBox="1">
            <a:spLocks noChangeArrowheads="1"/>
          </p:cNvSpPr>
          <p:nvPr/>
        </p:nvSpPr>
        <p:spPr bwMode="auto">
          <a:xfrm>
            <a:off x="7812088" y="2251075"/>
            <a:ext cx="434975" cy="1841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zh-CN" dirty="0"/>
              <a:t>D0~D7</a:t>
            </a:r>
          </a:p>
        </p:txBody>
      </p:sp>
      <p:sp>
        <p:nvSpPr>
          <p:cNvPr id="1653858" name="Text Box 98"/>
          <p:cNvSpPr txBox="1">
            <a:spLocks noChangeArrowheads="1"/>
          </p:cNvSpPr>
          <p:nvPr/>
        </p:nvSpPr>
        <p:spPr bwMode="auto">
          <a:xfrm>
            <a:off x="6159500" y="2298700"/>
            <a:ext cx="468313" cy="1841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 algn="r">
              <a:defRPr/>
            </a:pPr>
            <a:r>
              <a:rPr lang="en-US" altLang="zh-CN" dirty="0"/>
              <a:t>D0~D7</a:t>
            </a:r>
          </a:p>
        </p:txBody>
      </p:sp>
      <p:sp>
        <p:nvSpPr>
          <p:cNvPr id="1653859" name="Text Box 99"/>
          <p:cNvSpPr txBox="1">
            <a:spLocks noChangeArrowheads="1"/>
          </p:cNvSpPr>
          <p:nvPr/>
        </p:nvSpPr>
        <p:spPr bwMode="auto">
          <a:xfrm>
            <a:off x="4454525" y="2286000"/>
            <a:ext cx="503238" cy="1841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 algn="r">
              <a:defRPr/>
            </a:pPr>
            <a:r>
              <a:rPr lang="en-US" altLang="zh-CN" dirty="0"/>
              <a:t>D0~D7</a:t>
            </a:r>
          </a:p>
        </p:txBody>
      </p:sp>
      <p:sp>
        <p:nvSpPr>
          <p:cNvPr id="1653860" name="Text Box 100"/>
          <p:cNvSpPr txBox="1">
            <a:spLocks noChangeArrowheads="1"/>
          </p:cNvSpPr>
          <p:nvPr/>
        </p:nvSpPr>
        <p:spPr bwMode="auto">
          <a:xfrm>
            <a:off x="4241800" y="2852738"/>
            <a:ext cx="288925" cy="1857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zh-CN" dirty="0"/>
              <a:t>/OE</a:t>
            </a:r>
          </a:p>
        </p:txBody>
      </p:sp>
      <p:sp>
        <p:nvSpPr>
          <p:cNvPr id="1653861" name="Text Box 101"/>
          <p:cNvSpPr txBox="1">
            <a:spLocks noChangeArrowheads="1"/>
          </p:cNvSpPr>
          <p:nvPr/>
        </p:nvSpPr>
        <p:spPr bwMode="auto">
          <a:xfrm>
            <a:off x="4675188" y="2851150"/>
            <a:ext cx="288925" cy="1857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zh-CN" dirty="0"/>
              <a:t>/CE</a:t>
            </a:r>
          </a:p>
        </p:txBody>
      </p:sp>
      <p:sp>
        <p:nvSpPr>
          <p:cNvPr id="1653862" name="Text Box 102"/>
          <p:cNvSpPr txBox="1">
            <a:spLocks noChangeArrowheads="1"/>
          </p:cNvSpPr>
          <p:nvPr/>
        </p:nvSpPr>
        <p:spPr bwMode="auto">
          <a:xfrm>
            <a:off x="5834063" y="2528888"/>
            <a:ext cx="396875" cy="1857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zh-CN" dirty="0"/>
              <a:t>/OE</a:t>
            </a:r>
          </a:p>
        </p:txBody>
      </p:sp>
      <p:sp>
        <p:nvSpPr>
          <p:cNvPr id="1653863" name="Text Box 103"/>
          <p:cNvSpPr txBox="1">
            <a:spLocks noChangeArrowheads="1"/>
          </p:cNvSpPr>
          <p:nvPr/>
        </p:nvSpPr>
        <p:spPr bwMode="auto">
          <a:xfrm>
            <a:off x="5834063" y="2774950"/>
            <a:ext cx="396875" cy="1841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zh-CN" dirty="0"/>
              <a:t>/WE</a:t>
            </a:r>
          </a:p>
        </p:txBody>
      </p:sp>
      <p:sp>
        <p:nvSpPr>
          <p:cNvPr id="1653864" name="Text Box 104"/>
          <p:cNvSpPr txBox="1">
            <a:spLocks noChangeArrowheads="1"/>
          </p:cNvSpPr>
          <p:nvPr/>
        </p:nvSpPr>
        <p:spPr bwMode="auto">
          <a:xfrm>
            <a:off x="6178550" y="2857500"/>
            <a:ext cx="396875" cy="18097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 algn="ctr">
              <a:defRPr/>
            </a:pPr>
            <a:r>
              <a:rPr lang="en-US" altLang="zh-CN" dirty="0"/>
              <a:t>/CE</a:t>
            </a:r>
          </a:p>
        </p:txBody>
      </p:sp>
      <p:sp>
        <p:nvSpPr>
          <p:cNvPr id="1653865" name="Text Box 105"/>
          <p:cNvSpPr txBox="1">
            <a:spLocks noChangeArrowheads="1"/>
          </p:cNvSpPr>
          <p:nvPr/>
        </p:nvSpPr>
        <p:spPr bwMode="auto">
          <a:xfrm>
            <a:off x="6899275" y="2535238"/>
            <a:ext cx="323850" cy="1857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 algn="r">
              <a:defRPr/>
            </a:pPr>
            <a:r>
              <a:rPr lang="en-US" altLang="zh-CN" dirty="0"/>
              <a:t>/RD</a:t>
            </a:r>
          </a:p>
        </p:txBody>
      </p:sp>
      <p:sp>
        <p:nvSpPr>
          <p:cNvPr id="1653866" name="Text Box 106"/>
          <p:cNvSpPr txBox="1">
            <a:spLocks noChangeArrowheads="1"/>
          </p:cNvSpPr>
          <p:nvPr/>
        </p:nvSpPr>
        <p:spPr bwMode="auto">
          <a:xfrm>
            <a:off x="6899275" y="2794000"/>
            <a:ext cx="323850" cy="1857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 algn="r">
              <a:defRPr/>
            </a:pPr>
            <a:r>
              <a:rPr lang="en-US" altLang="zh-CN" dirty="0"/>
              <a:t>/WR</a:t>
            </a:r>
          </a:p>
        </p:txBody>
      </p:sp>
      <p:sp>
        <p:nvSpPr>
          <p:cNvPr id="1653867" name="Text Box 107"/>
          <p:cNvSpPr txBox="1">
            <a:spLocks noChangeArrowheads="1"/>
          </p:cNvSpPr>
          <p:nvPr/>
        </p:nvSpPr>
        <p:spPr bwMode="auto">
          <a:xfrm>
            <a:off x="5210175" y="2527300"/>
            <a:ext cx="323850" cy="1841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 algn="r">
              <a:defRPr/>
            </a:pPr>
            <a:r>
              <a:rPr lang="en-US" altLang="zh-CN" dirty="0"/>
              <a:t>/RD</a:t>
            </a:r>
          </a:p>
        </p:txBody>
      </p:sp>
      <p:sp>
        <p:nvSpPr>
          <p:cNvPr id="1653868" name="Text Box 108"/>
          <p:cNvSpPr txBox="1">
            <a:spLocks noChangeArrowheads="1"/>
          </p:cNvSpPr>
          <p:nvPr/>
        </p:nvSpPr>
        <p:spPr bwMode="auto">
          <a:xfrm>
            <a:off x="5203825" y="2736850"/>
            <a:ext cx="323850" cy="1857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 algn="r">
              <a:defRPr/>
            </a:pPr>
            <a:r>
              <a:rPr lang="en-US" altLang="zh-CN" dirty="0"/>
              <a:t>/WR</a:t>
            </a:r>
          </a:p>
        </p:txBody>
      </p:sp>
      <p:sp>
        <p:nvSpPr>
          <p:cNvPr id="1653869" name="Text Box 109"/>
          <p:cNvSpPr txBox="1">
            <a:spLocks noChangeArrowheads="1"/>
          </p:cNvSpPr>
          <p:nvPr/>
        </p:nvSpPr>
        <p:spPr bwMode="auto">
          <a:xfrm>
            <a:off x="7566025" y="2527300"/>
            <a:ext cx="360363" cy="1841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zh-CN" dirty="0"/>
              <a:t>/RD</a:t>
            </a:r>
          </a:p>
        </p:txBody>
      </p:sp>
      <p:sp>
        <p:nvSpPr>
          <p:cNvPr id="1653870" name="Text Box 110"/>
          <p:cNvSpPr txBox="1">
            <a:spLocks noChangeArrowheads="1"/>
          </p:cNvSpPr>
          <p:nvPr/>
        </p:nvSpPr>
        <p:spPr bwMode="auto">
          <a:xfrm>
            <a:off x="7566025" y="2786063"/>
            <a:ext cx="360363" cy="1841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zh-CN" dirty="0"/>
              <a:t>/WR</a:t>
            </a:r>
          </a:p>
        </p:txBody>
      </p:sp>
      <p:sp>
        <p:nvSpPr>
          <p:cNvPr id="1653871" name="Text Box 111"/>
          <p:cNvSpPr txBox="1">
            <a:spLocks noChangeArrowheads="1"/>
          </p:cNvSpPr>
          <p:nvPr/>
        </p:nvSpPr>
        <p:spPr bwMode="auto">
          <a:xfrm>
            <a:off x="1258888" y="1970088"/>
            <a:ext cx="331787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P0</a:t>
            </a:r>
          </a:p>
        </p:txBody>
      </p:sp>
      <p:sp>
        <p:nvSpPr>
          <p:cNvPr id="1653872" name="Text Box 112"/>
          <p:cNvSpPr txBox="1">
            <a:spLocks noChangeArrowheads="1"/>
          </p:cNvSpPr>
          <p:nvPr/>
        </p:nvSpPr>
        <p:spPr bwMode="auto">
          <a:xfrm>
            <a:off x="1209675" y="2549525"/>
            <a:ext cx="366713" cy="1857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2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ALE</a:t>
            </a:r>
          </a:p>
        </p:txBody>
      </p:sp>
      <p:sp>
        <p:nvSpPr>
          <p:cNvPr id="1653873" name="Text Box 113"/>
          <p:cNvSpPr txBox="1">
            <a:spLocks noChangeArrowheads="1"/>
          </p:cNvSpPr>
          <p:nvPr/>
        </p:nvSpPr>
        <p:spPr bwMode="auto">
          <a:xfrm>
            <a:off x="903288" y="2781300"/>
            <a:ext cx="687387" cy="1841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2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P2.0~2.4</a:t>
            </a:r>
          </a:p>
        </p:txBody>
      </p:sp>
      <p:sp>
        <p:nvSpPr>
          <p:cNvPr id="1653874" name="Text Box 114"/>
          <p:cNvSpPr txBox="1">
            <a:spLocks noChangeArrowheads="1"/>
          </p:cNvSpPr>
          <p:nvPr/>
        </p:nvSpPr>
        <p:spPr bwMode="auto">
          <a:xfrm>
            <a:off x="947738" y="3114675"/>
            <a:ext cx="633412" cy="1841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2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/PSEN</a:t>
            </a:r>
          </a:p>
        </p:txBody>
      </p:sp>
      <p:sp>
        <p:nvSpPr>
          <p:cNvPr id="1653875" name="Text Box 115"/>
          <p:cNvSpPr txBox="1">
            <a:spLocks noChangeArrowheads="1"/>
          </p:cNvSpPr>
          <p:nvPr/>
        </p:nvSpPr>
        <p:spPr bwMode="auto">
          <a:xfrm>
            <a:off x="1211263" y="3513138"/>
            <a:ext cx="358775" cy="1841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P2.5</a:t>
            </a:r>
          </a:p>
        </p:txBody>
      </p:sp>
      <p:sp>
        <p:nvSpPr>
          <p:cNvPr id="1653876" name="Text Box 116"/>
          <p:cNvSpPr txBox="1">
            <a:spLocks noChangeArrowheads="1"/>
          </p:cNvSpPr>
          <p:nvPr/>
        </p:nvSpPr>
        <p:spPr bwMode="auto">
          <a:xfrm>
            <a:off x="1211263" y="3695700"/>
            <a:ext cx="358775" cy="1841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2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P2.6</a:t>
            </a:r>
          </a:p>
        </p:txBody>
      </p:sp>
      <p:sp>
        <p:nvSpPr>
          <p:cNvPr id="1653877" name="Text Box 117"/>
          <p:cNvSpPr txBox="1">
            <a:spLocks noChangeArrowheads="1"/>
          </p:cNvSpPr>
          <p:nvPr/>
        </p:nvSpPr>
        <p:spPr bwMode="auto">
          <a:xfrm>
            <a:off x="1214438" y="3868738"/>
            <a:ext cx="358775" cy="1841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P2.7</a:t>
            </a:r>
          </a:p>
        </p:txBody>
      </p:sp>
      <p:sp>
        <p:nvSpPr>
          <p:cNvPr id="1653878" name="Text Box 118"/>
          <p:cNvSpPr txBox="1">
            <a:spLocks noChangeArrowheads="1"/>
          </p:cNvSpPr>
          <p:nvPr/>
        </p:nvSpPr>
        <p:spPr bwMode="auto">
          <a:xfrm>
            <a:off x="2935288" y="3470275"/>
            <a:ext cx="287337" cy="17938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2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/Y0</a:t>
            </a:r>
          </a:p>
        </p:txBody>
      </p:sp>
      <p:sp>
        <p:nvSpPr>
          <p:cNvPr id="1653879" name="Text Box 119"/>
          <p:cNvSpPr txBox="1">
            <a:spLocks noChangeArrowheads="1"/>
          </p:cNvSpPr>
          <p:nvPr/>
        </p:nvSpPr>
        <p:spPr bwMode="auto">
          <a:xfrm>
            <a:off x="2627313" y="3524250"/>
            <a:ext cx="288925" cy="1841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sp>
        <p:nvSpPr>
          <p:cNvPr id="1653880" name="Text Box 120"/>
          <p:cNvSpPr txBox="1">
            <a:spLocks noChangeArrowheads="1"/>
          </p:cNvSpPr>
          <p:nvPr/>
        </p:nvSpPr>
        <p:spPr bwMode="auto">
          <a:xfrm>
            <a:off x="2922588" y="3802063"/>
            <a:ext cx="287337" cy="17938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2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/Y2</a:t>
            </a:r>
          </a:p>
        </p:txBody>
      </p:sp>
      <p:sp>
        <p:nvSpPr>
          <p:cNvPr id="1653881" name="Text Box 121"/>
          <p:cNvSpPr txBox="1">
            <a:spLocks noChangeArrowheads="1"/>
          </p:cNvSpPr>
          <p:nvPr/>
        </p:nvSpPr>
        <p:spPr bwMode="auto">
          <a:xfrm>
            <a:off x="2928938" y="4011613"/>
            <a:ext cx="287337" cy="17938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2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/Y3</a:t>
            </a:r>
          </a:p>
        </p:txBody>
      </p:sp>
      <p:sp>
        <p:nvSpPr>
          <p:cNvPr id="1653882" name="Text Box 122"/>
          <p:cNvSpPr txBox="1">
            <a:spLocks noChangeArrowheads="1"/>
          </p:cNvSpPr>
          <p:nvPr/>
        </p:nvSpPr>
        <p:spPr bwMode="auto">
          <a:xfrm>
            <a:off x="2935288" y="3651250"/>
            <a:ext cx="287337" cy="17938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2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/Y1</a:t>
            </a:r>
          </a:p>
        </p:txBody>
      </p:sp>
      <p:sp>
        <p:nvSpPr>
          <p:cNvPr id="1653883" name="Text Box 123"/>
          <p:cNvSpPr txBox="1">
            <a:spLocks noChangeArrowheads="1"/>
          </p:cNvSpPr>
          <p:nvPr/>
        </p:nvSpPr>
        <p:spPr bwMode="auto">
          <a:xfrm>
            <a:off x="2627313" y="3721100"/>
            <a:ext cx="288925" cy="1841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</a:p>
        </p:txBody>
      </p:sp>
      <p:sp>
        <p:nvSpPr>
          <p:cNvPr id="1653884" name="Text Box 124"/>
          <p:cNvSpPr txBox="1">
            <a:spLocks noChangeArrowheads="1"/>
          </p:cNvSpPr>
          <p:nvPr/>
        </p:nvSpPr>
        <p:spPr bwMode="auto">
          <a:xfrm>
            <a:off x="2627313" y="3884613"/>
            <a:ext cx="288925" cy="1841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</a:p>
        </p:txBody>
      </p:sp>
      <p:sp>
        <p:nvSpPr>
          <p:cNvPr id="1653887" name="Text Box 127"/>
          <p:cNvSpPr txBox="1">
            <a:spLocks noChangeArrowheads="1"/>
          </p:cNvSpPr>
          <p:nvPr/>
        </p:nvSpPr>
        <p:spPr bwMode="auto">
          <a:xfrm>
            <a:off x="2601913" y="4229100"/>
            <a:ext cx="180975" cy="1841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G1</a:t>
            </a:r>
          </a:p>
        </p:txBody>
      </p:sp>
      <p:sp>
        <p:nvSpPr>
          <p:cNvPr id="60528" name="Text Box 128"/>
          <p:cNvSpPr txBox="1">
            <a:spLocks noChangeArrowheads="1"/>
          </p:cNvSpPr>
          <p:nvPr/>
        </p:nvSpPr>
        <p:spPr bwMode="auto">
          <a:xfrm>
            <a:off x="2517775" y="4976813"/>
            <a:ext cx="720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</a:rPr>
              <a:t>74LS138</a:t>
            </a:r>
          </a:p>
        </p:txBody>
      </p:sp>
      <p:sp>
        <p:nvSpPr>
          <p:cNvPr id="1653890" name="Text Box 130"/>
          <p:cNvSpPr txBox="1">
            <a:spLocks noChangeArrowheads="1"/>
          </p:cNvSpPr>
          <p:nvPr/>
        </p:nvSpPr>
        <p:spPr bwMode="auto">
          <a:xfrm>
            <a:off x="5160963" y="4392613"/>
            <a:ext cx="252412" cy="1841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 algn="ctr">
              <a:defRPr/>
            </a:pPr>
            <a:r>
              <a:rPr lang="en-US" altLang="zh-CN" dirty="0"/>
              <a:t>OE</a:t>
            </a:r>
          </a:p>
        </p:txBody>
      </p:sp>
      <p:sp>
        <p:nvSpPr>
          <p:cNvPr id="1653891" name="Text Box 131"/>
          <p:cNvSpPr txBox="1">
            <a:spLocks noChangeArrowheads="1"/>
          </p:cNvSpPr>
          <p:nvPr/>
        </p:nvSpPr>
        <p:spPr bwMode="auto">
          <a:xfrm>
            <a:off x="134938" y="4016375"/>
            <a:ext cx="323850" cy="17938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2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/RD</a:t>
            </a:r>
          </a:p>
        </p:txBody>
      </p:sp>
      <p:sp>
        <p:nvSpPr>
          <p:cNvPr id="1653892" name="Text Box 132"/>
          <p:cNvSpPr txBox="1">
            <a:spLocks noChangeArrowheads="1"/>
          </p:cNvSpPr>
          <p:nvPr/>
        </p:nvSpPr>
        <p:spPr bwMode="auto">
          <a:xfrm>
            <a:off x="100013" y="4286250"/>
            <a:ext cx="360362" cy="1841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2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/WR</a:t>
            </a:r>
          </a:p>
        </p:txBody>
      </p:sp>
      <p:sp>
        <p:nvSpPr>
          <p:cNvPr id="1653893" name="Text Box 133"/>
          <p:cNvSpPr txBox="1">
            <a:spLocks noChangeArrowheads="1"/>
          </p:cNvSpPr>
          <p:nvPr/>
        </p:nvSpPr>
        <p:spPr bwMode="auto">
          <a:xfrm>
            <a:off x="39688" y="3592513"/>
            <a:ext cx="612775" cy="17938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2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/INTP3.3</a:t>
            </a:r>
          </a:p>
        </p:txBody>
      </p:sp>
      <p:sp>
        <p:nvSpPr>
          <p:cNvPr id="1653894" name="Text Box 134"/>
          <p:cNvSpPr txBox="1">
            <a:spLocks noChangeArrowheads="1"/>
          </p:cNvSpPr>
          <p:nvPr/>
        </p:nvSpPr>
        <p:spPr bwMode="auto">
          <a:xfrm>
            <a:off x="5473700" y="5318125"/>
            <a:ext cx="504825" cy="1698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 algn="r">
              <a:defRPr/>
            </a:pP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D0~D7</a:t>
            </a:r>
          </a:p>
        </p:txBody>
      </p:sp>
      <p:sp>
        <p:nvSpPr>
          <p:cNvPr id="1653896" name="Text Box 136"/>
          <p:cNvSpPr txBox="1">
            <a:spLocks noChangeArrowheads="1"/>
          </p:cNvSpPr>
          <p:nvPr/>
        </p:nvSpPr>
        <p:spPr bwMode="auto">
          <a:xfrm>
            <a:off x="6580188" y="4727575"/>
            <a:ext cx="396875" cy="1841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2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/WR</a:t>
            </a:r>
          </a:p>
        </p:txBody>
      </p:sp>
      <p:sp>
        <p:nvSpPr>
          <p:cNvPr id="1653897" name="Text Box 137"/>
          <p:cNvSpPr txBox="1">
            <a:spLocks noChangeArrowheads="1"/>
          </p:cNvSpPr>
          <p:nvPr/>
        </p:nvSpPr>
        <p:spPr bwMode="auto">
          <a:xfrm>
            <a:off x="7296150" y="4846638"/>
            <a:ext cx="431800" cy="17938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zh-CN" dirty="0"/>
              <a:t>/WR1</a:t>
            </a:r>
          </a:p>
        </p:txBody>
      </p:sp>
      <p:sp>
        <p:nvSpPr>
          <p:cNvPr id="1653898" name="Text Box 138"/>
          <p:cNvSpPr txBox="1">
            <a:spLocks noChangeArrowheads="1"/>
          </p:cNvSpPr>
          <p:nvPr/>
        </p:nvSpPr>
        <p:spPr bwMode="auto">
          <a:xfrm>
            <a:off x="7307263" y="5045075"/>
            <a:ext cx="431800" cy="17938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2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/WR2</a:t>
            </a:r>
          </a:p>
        </p:txBody>
      </p:sp>
      <p:sp>
        <p:nvSpPr>
          <p:cNvPr id="1653899" name="Text Box 139"/>
          <p:cNvSpPr txBox="1">
            <a:spLocks noChangeArrowheads="1"/>
          </p:cNvSpPr>
          <p:nvPr/>
        </p:nvSpPr>
        <p:spPr bwMode="auto">
          <a:xfrm>
            <a:off x="7727950" y="5164138"/>
            <a:ext cx="447675" cy="1841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zh-CN" dirty="0"/>
              <a:t>D0~D7</a:t>
            </a:r>
          </a:p>
        </p:txBody>
      </p:sp>
      <p:sp>
        <p:nvSpPr>
          <p:cNvPr id="1653900" name="Text Box 140"/>
          <p:cNvSpPr txBox="1">
            <a:spLocks noChangeArrowheads="1"/>
          </p:cNvSpPr>
          <p:nvPr/>
        </p:nvSpPr>
        <p:spPr bwMode="auto">
          <a:xfrm>
            <a:off x="2728913" y="2219325"/>
            <a:ext cx="215900" cy="17938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</a:p>
        </p:txBody>
      </p:sp>
      <p:sp>
        <p:nvSpPr>
          <p:cNvPr id="1653901" name="Text Box 141"/>
          <p:cNvSpPr txBox="1">
            <a:spLocks noChangeArrowheads="1"/>
          </p:cNvSpPr>
          <p:nvPr/>
        </p:nvSpPr>
        <p:spPr bwMode="auto">
          <a:xfrm>
            <a:off x="3394075" y="4699000"/>
            <a:ext cx="358775" cy="1857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2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/WR</a:t>
            </a:r>
          </a:p>
        </p:txBody>
      </p:sp>
      <p:sp>
        <p:nvSpPr>
          <p:cNvPr id="1653902" name="Text Box 142"/>
          <p:cNvSpPr txBox="1">
            <a:spLocks noChangeArrowheads="1"/>
          </p:cNvSpPr>
          <p:nvPr/>
        </p:nvSpPr>
        <p:spPr bwMode="auto">
          <a:xfrm>
            <a:off x="3419475" y="4152900"/>
            <a:ext cx="323850" cy="1841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2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/RD</a:t>
            </a:r>
          </a:p>
        </p:txBody>
      </p:sp>
      <p:sp>
        <p:nvSpPr>
          <p:cNvPr id="1653903" name="Text Box 143"/>
          <p:cNvSpPr txBox="1">
            <a:spLocks noChangeArrowheads="1"/>
          </p:cNvSpPr>
          <p:nvPr/>
        </p:nvSpPr>
        <p:spPr bwMode="auto">
          <a:xfrm>
            <a:off x="5070475" y="4592638"/>
            <a:ext cx="468313" cy="1841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zh-CN" dirty="0"/>
              <a:t>ALE</a:t>
            </a:r>
          </a:p>
        </p:txBody>
      </p:sp>
      <p:sp>
        <p:nvSpPr>
          <p:cNvPr id="1653904" name="Text Box 144"/>
          <p:cNvSpPr txBox="1">
            <a:spLocks noChangeArrowheads="1"/>
          </p:cNvSpPr>
          <p:nvPr/>
        </p:nvSpPr>
        <p:spPr bwMode="auto">
          <a:xfrm>
            <a:off x="5043488" y="4805363"/>
            <a:ext cx="468312" cy="1857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zh-CN" dirty="0"/>
              <a:t>START</a:t>
            </a:r>
          </a:p>
        </p:txBody>
      </p:sp>
      <p:sp>
        <p:nvSpPr>
          <p:cNvPr id="60543" name="AutoShape 145"/>
          <p:cNvSpPr>
            <a:spLocks noChangeArrowheads="1"/>
          </p:cNvSpPr>
          <p:nvPr/>
        </p:nvSpPr>
        <p:spPr bwMode="auto">
          <a:xfrm rot="10800000">
            <a:off x="3924300" y="4508500"/>
            <a:ext cx="433388" cy="360363"/>
          </a:xfrm>
          <a:prstGeom prst="moon">
            <a:avLst>
              <a:gd name="adj" fmla="val 84023"/>
            </a:avLst>
          </a:prstGeom>
          <a:solidFill>
            <a:srgbClr val="9BE5FF"/>
          </a:solidFill>
          <a:ln w="12700" algn="ctr">
            <a:solidFill>
              <a:srgbClr val="0000CC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544" name="AutoShape 146"/>
          <p:cNvSpPr>
            <a:spLocks noChangeArrowheads="1"/>
          </p:cNvSpPr>
          <p:nvPr/>
        </p:nvSpPr>
        <p:spPr bwMode="auto">
          <a:xfrm rot="10800000">
            <a:off x="3924300" y="3975100"/>
            <a:ext cx="433388" cy="360363"/>
          </a:xfrm>
          <a:prstGeom prst="moon">
            <a:avLst>
              <a:gd name="adj" fmla="val 84023"/>
            </a:avLst>
          </a:prstGeom>
          <a:solidFill>
            <a:srgbClr val="9BE5FF"/>
          </a:solidFill>
          <a:ln w="12700" algn="ctr">
            <a:solidFill>
              <a:srgbClr val="0000CC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53908" name="Text Box 148"/>
          <p:cNvSpPr txBox="1">
            <a:spLocks noChangeArrowheads="1"/>
          </p:cNvSpPr>
          <p:nvPr/>
        </p:nvSpPr>
        <p:spPr bwMode="auto">
          <a:xfrm>
            <a:off x="1919288" y="4229100"/>
            <a:ext cx="325437" cy="1857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2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+5V</a:t>
            </a:r>
          </a:p>
        </p:txBody>
      </p:sp>
      <p:sp>
        <p:nvSpPr>
          <p:cNvPr id="1653909" name="Text Box 149"/>
          <p:cNvSpPr txBox="1">
            <a:spLocks noChangeArrowheads="1"/>
          </p:cNvSpPr>
          <p:nvPr/>
        </p:nvSpPr>
        <p:spPr bwMode="auto">
          <a:xfrm>
            <a:off x="5500688" y="4381500"/>
            <a:ext cx="323850" cy="1857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 algn="ctr">
              <a:defRPr/>
            </a:pPr>
            <a:r>
              <a:rPr lang="en-US" altLang="zh-CN" dirty="0"/>
              <a:t>EOC</a:t>
            </a:r>
          </a:p>
        </p:txBody>
      </p:sp>
      <p:sp>
        <p:nvSpPr>
          <p:cNvPr id="1653910" name="Text Box 150"/>
          <p:cNvSpPr txBox="1">
            <a:spLocks noChangeArrowheads="1"/>
          </p:cNvSpPr>
          <p:nvPr/>
        </p:nvSpPr>
        <p:spPr bwMode="auto">
          <a:xfrm>
            <a:off x="7564438" y="4364038"/>
            <a:ext cx="287337" cy="17938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2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/CS</a:t>
            </a:r>
          </a:p>
        </p:txBody>
      </p:sp>
      <p:sp>
        <p:nvSpPr>
          <p:cNvPr id="1653911" name="Text Box 151"/>
          <p:cNvSpPr txBox="1">
            <a:spLocks noChangeArrowheads="1"/>
          </p:cNvSpPr>
          <p:nvPr/>
        </p:nvSpPr>
        <p:spPr bwMode="auto">
          <a:xfrm>
            <a:off x="5270500" y="5878513"/>
            <a:ext cx="215900" cy="17938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zh-CN" dirty="0"/>
              <a:t>A0</a:t>
            </a:r>
          </a:p>
        </p:txBody>
      </p:sp>
      <p:sp>
        <p:nvSpPr>
          <p:cNvPr id="1653912" name="Text Box 152"/>
          <p:cNvSpPr txBox="1">
            <a:spLocks noChangeArrowheads="1"/>
          </p:cNvSpPr>
          <p:nvPr/>
        </p:nvSpPr>
        <p:spPr bwMode="auto">
          <a:xfrm>
            <a:off x="5834063" y="5889625"/>
            <a:ext cx="215900" cy="1841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 algn="l">
              <a:defRPr/>
            </a:pPr>
            <a:r>
              <a:rPr lang="en-US" altLang="zh-CN" dirty="0"/>
              <a:t>A2</a:t>
            </a:r>
          </a:p>
        </p:txBody>
      </p:sp>
      <p:sp>
        <p:nvSpPr>
          <p:cNvPr id="1653913" name="Text Box 153"/>
          <p:cNvSpPr txBox="1">
            <a:spLocks noChangeArrowheads="1"/>
          </p:cNvSpPr>
          <p:nvPr/>
        </p:nvSpPr>
        <p:spPr bwMode="auto">
          <a:xfrm>
            <a:off x="5519738" y="5881688"/>
            <a:ext cx="242887" cy="1841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zh-CN" dirty="0"/>
              <a:t>A1</a:t>
            </a:r>
          </a:p>
        </p:txBody>
      </p:sp>
      <p:sp>
        <p:nvSpPr>
          <p:cNvPr id="1653914" name="Text Box 154"/>
          <p:cNvSpPr txBox="1">
            <a:spLocks noChangeArrowheads="1"/>
          </p:cNvSpPr>
          <p:nvPr/>
        </p:nvSpPr>
        <p:spPr bwMode="auto">
          <a:xfrm>
            <a:off x="5175250" y="5614988"/>
            <a:ext cx="666750" cy="1857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 algn="ctr">
              <a:defRPr/>
            </a:pPr>
            <a:r>
              <a:rPr lang="en-US" altLang="zh-CN" dirty="0"/>
              <a:t>A     B    C</a:t>
            </a:r>
          </a:p>
        </p:txBody>
      </p:sp>
      <p:sp>
        <p:nvSpPr>
          <p:cNvPr id="60552" name="Oval 159"/>
          <p:cNvSpPr>
            <a:spLocks noChangeArrowheads="1"/>
          </p:cNvSpPr>
          <p:nvPr/>
        </p:nvSpPr>
        <p:spPr bwMode="auto">
          <a:xfrm>
            <a:off x="5257800" y="4125913"/>
            <a:ext cx="71438" cy="714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553" name="Oval 160"/>
          <p:cNvSpPr>
            <a:spLocks noChangeArrowheads="1"/>
          </p:cNvSpPr>
          <p:nvPr/>
        </p:nvSpPr>
        <p:spPr bwMode="auto">
          <a:xfrm>
            <a:off x="4579938" y="4657725"/>
            <a:ext cx="71437" cy="714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554" name="Oval 162"/>
          <p:cNvSpPr>
            <a:spLocks noChangeArrowheads="1"/>
          </p:cNvSpPr>
          <p:nvPr/>
        </p:nvSpPr>
        <p:spPr bwMode="auto">
          <a:xfrm>
            <a:off x="6861175" y="4878388"/>
            <a:ext cx="71438" cy="714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FFFF"/>
              </a:gs>
            </a:gsLst>
            <a:lin ang="27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53923" name="Text Box 163"/>
          <p:cNvSpPr txBox="1">
            <a:spLocks noChangeArrowheads="1"/>
          </p:cNvSpPr>
          <p:nvPr/>
        </p:nvSpPr>
        <p:spPr bwMode="auto">
          <a:xfrm>
            <a:off x="5472113" y="3968750"/>
            <a:ext cx="684212" cy="1857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2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/INT P3.3</a:t>
            </a:r>
          </a:p>
        </p:txBody>
      </p:sp>
      <p:sp>
        <p:nvSpPr>
          <p:cNvPr id="1653928" name="Text Box 168"/>
          <p:cNvSpPr txBox="1">
            <a:spLocks noChangeArrowheads="1"/>
          </p:cNvSpPr>
          <p:nvPr/>
        </p:nvSpPr>
        <p:spPr bwMode="auto">
          <a:xfrm>
            <a:off x="5040313" y="5053013"/>
            <a:ext cx="431800" cy="5540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zh-CN" dirty="0"/>
              <a:t>IN0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/>
              <a:t>~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/>
              <a:t>IN7 </a:t>
            </a:r>
          </a:p>
        </p:txBody>
      </p:sp>
      <p:grpSp>
        <p:nvGrpSpPr>
          <p:cNvPr id="60557" name="组合 2"/>
          <p:cNvGrpSpPr>
            <a:grpSpLocks/>
          </p:cNvGrpSpPr>
          <p:nvPr/>
        </p:nvGrpSpPr>
        <p:grpSpPr bwMode="auto">
          <a:xfrm>
            <a:off x="2582863" y="4683125"/>
            <a:ext cx="288925" cy="184150"/>
            <a:chOff x="2563813" y="4733210"/>
            <a:chExt cx="288925" cy="184150"/>
          </a:xfrm>
        </p:grpSpPr>
        <p:sp>
          <p:nvSpPr>
            <p:cNvPr id="1653886" name="Text Box 126"/>
            <p:cNvSpPr txBox="1">
              <a:spLocks noChangeArrowheads="1"/>
            </p:cNvSpPr>
            <p:nvPr/>
          </p:nvSpPr>
          <p:spPr bwMode="auto">
            <a:xfrm>
              <a:off x="2563813" y="4733210"/>
              <a:ext cx="288925" cy="1841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2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G2B</a:t>
              </a:r>
            </a:p>
          </p:txBody>
        </p:sp>
        <p:sp>
          <p:nvSpPr>
            <p:cNvPr id="60577" name="Line 72"/>
            <p:cNvSpPr>
              <a:spLocks noChangeShapeType="1"/>
            </p:cNvSpPr>
            <p:nvPr/>
          </p:nvSpPr>
          <p:spPr bwMode="auto">
            <a:xfrm>
              <a:off x="2589213" y="4755435"/>
              <a:ext cx="252000" cy="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0558" name="组合 1"/>
          <p:cNvGrpSpPr>
            <a:grpSpLocks/>
          </p:cNvGrpSpPr>
          <p:nvPr/>
        </p:nvGrpSpPr>
        <p:grpSpPr bwMode="auto">
          <a:xfrm>
            <a:off x="2600325" y="4500563"/>
            <a:ext cx="288925" cy="179387"/>
            <a:chOff x="2600326" y="4499848"/>
            <a:chExt cx="288925" cy="180000"/>
          </a:xfrm>
        </p:grpSpPr>
        <p:sp>
          <p:nvSpPr>
            <p:cNvPr id="1653885" name="Text Box 125"/>
            <p:cNvSpPr txBox="1">
              <a:spLocks noChangeArrowheads="1"/>
            </p:cNvSpPr>
            <p:nvPr/>
          </p:nvSpPr>
          <p:spPr bwMode="auto">
            <a:xfrm>
              <a:off x="2600326" y="4499848"/>
              <a:ext cx="288925" cy="1800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2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G2A</a:t>
              </a:r>
            </a:p>
          </p:txBody>
        </p:sp>
        <p:sp>
          <p:nvSpPr>
            <p:cNvPr id="60575" name="Line 72"/>
            <p:cNvSpPr>
              <a:spLocks noChangeShapeType="1"/>
            </p:cNvSpPr>
            <p:nvPr/>
          </p:nvSpPr>
          <p:spPr bwMode="auto">
            <a:xfrm>
              <a:off x="2608262" y="4507244"/>
              <a:ext cx="252000" cy="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559" name="Line 58"/>
          <p:cNvSpPr>
            <a:spLocks noChangeShapeType="1"/>
          </p:cNvSpPr>
          <p:nvPr/>
        </p:nvSpPr>
        <p:spPr bwMode="auto">
          <a:xfrm>
            <a:off x="5530850" y="5813425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560" name="Line 58"/>
          <p:cNvSpPr>
            <a:spLocks noChangeShapeType="1"/>
          </p:cNvSpPr>
          <p:nvPr/>
        </p:nvSpPr>
        <p:spPr bwMode="auto">
          <a:xfrm>
            <a:off x="5268913" y="5815013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561" name="Text Box 94"/>
          <p:cNvSpPr txBox="1">
            <a:spLocks noChangeArrowheads="1"/>
          </p:cNvSpPr>
          <p:nvPr/>
        </p:nvSpPr>
        <p:spPr bwMode="auto">
          <a:xfrm>
            <a:off x="6010275" y="1943100"/>
            <a:ext cx="539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6264</a:t>
            </a:r>
          </a:p>
        </p:txBody>
      </p:sp>
      <p:sp>
        <p:nvSpPr>
          <p:cNvPr id="60562" name="Text Box 94"/>
          <p:cNvSpPr txBox="1">
            <a:spLocks noChangeArrowheads="1"/>
          </p:cNvSpPr>
          <p:nvPr/>
        </p:nvSpPr>
        <p:spPr bwMode="auto">
          <a:xfrm>
            <a:off x="7704138" y="1935163"/>
            <a:ext cx="5397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8255</a:t>
            </a:r>
          </a:p>
        </p:txBody>
      </p:sp>
      <p:sp>
        <p:nvSpPr>
          <p:cNvPr id="60563" name="Text Box 94"/>
          <p:cNvSpPr txBox="1">
            <a:spLocks noChangeArrowheads="1"/>
          </p:cNvSpPr>
          <p:nvPr/>
        </p:nvSpPr>
        <p:spPr bwMode="auto">
          <a:xfrm>
            <a:off x="7488238" y="4565650"/>
            <a:ext cx="539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0832</a:t>
            </a:r>
          </a:p>
        </p:txBody>
      </p:sp>
      <p:sp>
        <p:nvSpPr>
          <p:cNvPr id="60564" name="Text Box 94"/>
          <p:cNvSpPr txBox="1">
            <a:spLocks noChangeArrowheads="1"/>
          </p:cNvSpPr>
          <p:nvPr/>
        </p:nvSpPr>
        <p:spPr bwMode="auto">
          <a:xfrm>
            <a:off x="5364163" y="4926013"/>
            <a:ext cx="5397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0809</a:t>
            </a:r>
          </a:p>
        </p:txBody>
      </p:sp>
      <p:sp>
        <p:nvSpPr>
          <p:cNvPr id="5" name="箭头: 左右 4"/>
          <p:cNvSpPr/>
          <p:nvPr/>
        </p:nvSpPr>
        <p:spPr>
          <a:xfrm>
            <a:off x="1655763" y="1993900"/>
            <a:ext cx="720725" cy="157163"/>
          </a:xfrm>
          <a:prstGeom prst="leftRightArrow">
            <a:avLst/>
          </a:prstGeom>
          <a:solidFill>
            <a:srgbClr val="FFFFCC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4" name="AutoShape 14"/>
          <p:cNvSpPr>
            <a:spLocks noChangeArrowheads="1"/>
          </p:cNvSpPr>
          <p:nvPr/>
        </p:nvSpPr>
        <p:spPr bwMode="auto">
          <a:xfrm rot="10800000">
            <a:off x="1911350" y="1062038"/>
            <a:ext cx="73025" cy="973137"/>
          </a:xfrm>
          <a:prstGeom prst="upArrow">
            <a:avLst>
              <a:gd name="adj1" fmla="val 100000"/>
              <a:gd name="adj2" fmla="val 0"/>
            </a:avLst>
          </a:prstGeom>
          <a:solidFill>
            <a:srgbClr val="FFFFCC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L 形 5"/>
          <p:cNvSpPr/>
          <p:nvPr/>
        </p:nvSpPr>
        <p:spPr>
          <a:xfrm rot="10800000">
            <a:off x="1916113" y="1044575"/>
            <a:ext cx="6840537" cy="144463"/>
          </a:xfrm>
          <a:prstGeom prst="corner">
            <a:avLst/>
          </a:prstGeom>
          <a:solidFill>
            <a:srgbClr val="FFFFCC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6" name="Text Box 104"/>
          <p:cNvSpPr txBox="1">
            <a:spLocks noChangeArrowheads="1"/>
          </p:cNvSpPr>
          <p:nvPr/>
        </p:nvSpPr>
        <p:spPr bwMode="auto">
          <a:xfrm>
            <a:off x="7905750" y="2881313"/>
            <a:ext cx="395288" cy="17938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200" b="1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 algn="ctr">
              <a:defRPr/>
            </a:pPr>
            <a:r>
              <a:rPr lang="en-US" altLang="zh-CN" dirty="0"/>
              <a:t>/CE</a:t>
            </a:r>
          </a:p>
        </p:txBody>
      </p:sp>
      <p:sp>
        <p:nvSpPr>
          <p:cNvPr id="60569" name="Line 20"/>
          <p:cNvSpPr>
            <a:spLocks noChangeShapeType="1"/>
          </p:cNvSpPr>
          <p:nvPr/>
        </p:nvSpPr>
        <p:spPr bwMode="auto">
          <a:xfrm>
            <a:off x="4845050" y="1449388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570" name="Line 20"/>
          <p:cNvSpPr>
            <a:spLocks noChangeShapeType="1"/>
          </p:cNvSpPr>
          <p:nvPr/>
        </p:nvSpPr>
        <p:spPr bwMode="auto">
          <a:xfrm>
            <a:off x="6011863" y="1449388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571" name="Line 20"/>
          <p:cNvSpPr>
            <a:spLocks noChangeShapeType="1"/>
          </p:cNvSpPr>
          <p:nvPr/>
        </p:nvSpPr>
        <p:spPr bwMode="auto">
          <a:xfrm>
            <a:off x="6481763" y="1454150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572" name="Line 20"/>
          <p:cNvSpPr>
            <a:spLocks noChangeShapeType="1"/>
          </p:cNvSpPr>
          <p:nvPr/>
        </p:nvSpPr>
        <p:spPr bwMode="auto">
          <a:xfrm>
            <a:off x="7748588" y="1449388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573" name="Line 20"/>
          <p:cNvSpPr>
            <a:spLocks noChangeShapeType="1"/>
          </p:cNvSpPr>
          <p:nvPr/>
        </p:nvSpPr>
        <p:spPr bwMode="auto">
          <a:xfrm>
            <a:off x="8115300" y="1455738"/>
            <a:ext cx="0" cy="325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55776" y="2060848"/>
            <a:ext cx="3890809" cy="58105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1. MCS51</a:t>
            </a:r>
            <a:r>
              <a:rPr lang="zh-CN" altLang="en-US" sz="2400" b="1" kern="1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系统扩展及结构</a:t>
            </a:r>
            <a:endParaRPr lang="zh-CN" altLang="en-US" sz="2400" b="1" kern="1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hlinkClick r:id="rId3" action="ppaction://hlinksldjump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55776" y="2669973"/>
            <a:ext cx="3714478" cy="58105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spc="50" dirty="0">
                <a:ln w="11430"/>
                <a:solidFill>
                  <a:srgbClr val="33CC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400" b="1" kern="100" spc="50" dirty="0">
                <a:ln w="11430"/>
                <a:solidFill>
                  <a:srgbClr val="33CC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存储器扩展</a:t>
            </a:r>
            <a:r>
              <a:rPr lang="zh-CN" altLang="zh-CN" sz="2400" b="1" kern="100" spc="50" dirty="0">
                <a:ln w="11430"/>
                <a:solidFill>
                  <a:srgbClr val="33CC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与编址</a:t>
            </a:r>
            <a:r>
              <a:rPr lang="zh-CN" altLang="en-US" sz="2400" b="1" kern="100" spc="50" dirty="0">
                <a:ln w="11430"/>
                <a:solidFill>
                  <a:srgbClr val="33CC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en-US" sz="2400" b="1" kern="100" spc="50" dirty="0">
              <a:ln w="11430"/>
              <a:solidFill>
                <a:srgbClr val="33CC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hlinkClick r:id="rId3" action="ppaction://hlinksldjump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393700" y="115888"/>
            <a:ext cx="2035175" cy="46831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内容提要</a:t>
            </a:r>
          </a:p>
        </p:txBody>
      </p:sp>
    </p:spTree>
    <p:custDataLst>
      <p:tags r:id="rId1"/>
    </p:custDataLst>
  </p:cSld>
  <p:clrMapOvr>
    <a:masterClrMapping/>
  </p:clrMapOvr>
  <p:transition spd="slow" advTm="90087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250" name="Text Box 2"/>
          <p:cNvSpPr txBox="1">
            <a:spLocks noChangeArrowheads="1"/>
          </p:cNvSpPr>
          <p:nvPr/>
        </p:nvSpPr>
        <p:spPr bwMode="auto">
          <a:xfrm>
            <a:off x="576263" y="1557338"/>
            <a:ext cx="8316912" cy="37830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1160463" indent="-1160463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878013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0574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23678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41617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73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30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87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44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ALE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地址锁存</a:t>
            </a:r>
            <a:r>
              <a:rPr lang="en-US" altLang="zh-CN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</a:t>
            </a:r>
            <a:r>
              <a:rPr lang="zh-CN" altLang="en-US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上跳沿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 B C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zh-CN" altLang="en-US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送入内部地址锁存器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MOVX @DPTR, A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中为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ABC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的地址值）  来实现</a:t>
            </a:r>
            <a:r>
              <a:rPr lang="zh-CN" altLang="en-US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地址锁存器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A/D</a:t>
            </a:r>
            <a:r>
              <a:rPr lang="zh-CN" altLang="en-US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OE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输出允许，利用</a:t>
            </a:r>
            <a:r>
              <a:rPr lang="en-US" altLang="zh-CN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MOVX  A</a:t>
            </a:r>
            <a:r>
              <a:rPr lang="zh-CN" altLang="en-US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@DPTR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，在读入信号</a:t>
            </a:r>
            <a:r>
              <a:rPr lang="en-US" altLang="zh-CN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/RD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有效时打开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D0~D7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EOC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转换结束状态信号，</a:t>
            </a:r>
            <a:r>
              <a:rPr lang="zh-CN" altLang="en-US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转换完毕为高电平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。即可以与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P3.3/INT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相连采用中断（但要取反后输入），也可以使用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JNB  P3.3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rel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进行查询。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IN0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IN7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模拟信号输入端，图中没画出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C——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分别用于选择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IN0~IN7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</a:t>
            </a:r>
            <a:r>
              <a:rPr lang="en-US" altLang="zh-CN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ADC0809</a:t>
            </a:r>
            <a:r>
              <a:rPr lang="zh-CN" altLang="en-US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共有</a:t>
            </a:r>
            <a:r>
              <a:rPr lang="en-US" altLang="zh-CN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个端口</a:t>
            </a:r>
          </a:p>
        </p:txBody>
      </p:sp>
      <p:sp>
        <p:nvSpPr>
          <p:cNvPr id="2" name="矩形 1"/>
          <p:cNvSpPr/>
          <p:nvPr/>
        </p:nvSpPr>
        <p:spPr>
          <a:xfrm>
            <a:off x="409575" y="738188"/>
            <a:ext cx="3678238" cy="5826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ADC0809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模数转换器    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787" name="Text Box 3"/>
          <p:cNvSpPr txBox="1">
            <a:spLocks noChangeArrowheads="1"/>
          </p:cNvSpPr>
          <p:nvPr/>
        </p:nvSpPr>
        <p:spPr bwMode="auto">
          <a:xfrm>
            <a:off x="985838" y="1443038"/>
            <a:ext cx="5722937" cy="12890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1160463" indent="-1160463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878013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0574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23678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41617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73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30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87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44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/CS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片选信号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/WR1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/WR2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级输入控制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内部只有一个端口号</a:t>
            </a:r>
          </a:p>
        </p:txBody>
      </p:sp>
      <p:sp>
        <p:nvSpPr>
          <p:cNvPr id="1654793" name="Text Box 9"/>
          <p:cNvSpPr txBox="1">
            <a:spLocks noChangeArrowheads="1"/>
          </p:cNvSpPr>
          <p:nvPr/>
        </p:nvSpPr>
        <p:spPr bwMode="auto">
          <a:xfrm>
            <a:off x="985838" y="3451225"/>
            <a:ext cx="6299200" cy="17065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1160463" indent="-1160463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878013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0574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23678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41617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873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305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87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44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/CS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片选信号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A0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A1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用于选择</a:t>
            </a:r>
            <a:r>
              <a:rPr lang="en-US" altLang="zh-CN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</a:t>
            </a:r>
            <a:r>
              <a:rPr lang="zh-CN" altLang="en-US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zh-CN" altLang="en-US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和控制口，共</a:t>
            </a:r>
            <a:r>
              <a:rPr lang="en-US" altLang="zh-CN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个端口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/RD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读信号，与单片机的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/RD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相连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/WR——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写信号，与单片机的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/WR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相连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2" name="矩形 1"/>
          <p:cNvSpPr/>
          <p:nvPr/>
        </p:nvSpPr>
        <p:spPr>
          <a:xfrm>
            <a:off x="468313" y="787400"/>
            <a:ext cx="3954462" cy="581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66FF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DAC0832</a:t>
            </a:r>
            <a:r>
              <a:rPr lang="zh-CN" altLang="en-US" sz="2400" b="1" dirty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数模转换器     </a:t>
            </a:r>
          </a:p>
        </p:txBody>
      </p:sp>
      <p:sp>
        <p:nvSpPr>
          <p:cNvPr id="3" name="矩形 2"/>
          <p:cNvSpPr/>
          <p:nvPr/>
        </p:nvSpPr>
        <p:spPr>
          <a:xfrm>
            <a:off x="468313" y="2874963"/>
            <a:ext cx="3984625" cy="581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66FF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8255——I/0</a:t>
            </a:r>
            <a:r>
              <a:rPr lang="zh-CN" altLang="en-US" sz="2400" b="1" dirty="0">
                <a:ln w="0"/>
                <a:solidFill>
                  <a:srgbClr val="0000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扩展芯片    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250825" y="692150"/>
          <a:ext cx="8642349" cy="5683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3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79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1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49459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14839">
                <a:tc rowSpan="3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zh-CN" altLang="en-US" sz="200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芯片</a:t>
                      </a:r>
                      <a:endParaRPr lang="en-US" altLang="zh-CN" sz="2000" kern="12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50293" marB="50293" anchor="ctr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P2.7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P2.6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P2.5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P2.4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P2.3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P2.2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P2.1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P2.0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P0.7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P0.6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P0.5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P0.4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P0.3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P0.2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P0.1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12788">
                        <a:lnSpc>
                          <a:spcPct val="120000"/>
                        </a:lnSpc>
                        <a:buClr>
                          <a:schemeClr val="tx2"/>
                        </a:buClr>
                        <a:buSzPct val="9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77925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85913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939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51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08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65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22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P0.0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地址</a:t>
                      </a:r>
                      <a:endParaRPr kumimoji="0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229"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8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A15</a:t>
                      </a:r>
                      <a:endParaRPr lang="zh-CN" altLang="en-US" sz="1400" b="1" kern="12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A14</a:t>
                      </a:r>
                      <a:endParaRPr lang="zh-CN" altLang="en-US" sz="1400" b="1" kern="12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A13</a:t>
                      </a:r>
                      <a:endParaRPr lang="zh-CN" altLang="en-US" sz="1400" b="1" kern="12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A12</a:t>
                      </a:r>
                      <a:endParaRPr lang="zh-CN" altLang="en-US" sz="1400" b="1" kern="12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A11</a:t>
                      </a:r>
                      <a:endParaRPr lang="zh-CN" altLang="en-US" sz="1400" b="1" kern="12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A10</a:t>
                      </a:r>
                      <a:endParaRPr lang="zh-CN" altLang="en-US" sz="1400" b="1" kern="12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A9</a:t>
                      </a:r>
                      <a:endParaRPr lang="zh-CN" altLang="en-US" sz="1400" b="1" kern="12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A8</a:t>
                      </a:r>
                      <a:endParaRPr lang="zh-CN" altLang="en-US" sz="1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A7</a:t>
                      </a:r>
                      <a:endParaRPr lang="zh-CN" altLang="en-US" sz="1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A6</a:t>
                      </a:r>
                      <a:endParaRPr lang="zh-CN" altLang="en-US" sz="1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A5</a:t>
                      </a:r>
                      <a:endParaRPr lang="zh-CN" altLang="en-US" sz="1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A4</a:t>
                      </a:r>
                      <a:endParaRPr lang="zh-CN" altLang="en-US" sz="1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  <a:endParaRPr lang="zh-CN" altLang="en-US" sz="1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  <a:endParaRPr lang="zh-CN" altLang="en-US" sz="1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  <a:endParaRPr lang="zh-CN" altLang="en-US" sz="1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A0</a:t>
                      </a:r>
                      <a:endParaRPr lang="zh-CN" altLang="en-US" sz="1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5">
                <a:tc gridSpan="2"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rgbClr val="99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7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7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7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700" b="1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kern="12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solidFill>
                          <a:srgbClr val="99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5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99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2764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kern="12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700" b="1" dirty="0">
                          <a:solidFill>
                            <a:srgbClr val="99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0000-1FFF</a:t>
                      </a:r>
                      <a:r>
                        <a:rPr lang="en-US" altLang="zh-CN" sz="1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7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99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6264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kern="12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7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1" dirty="0">
                          <a:solidFill>
                            <a:srgbClr val="99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0000-1FFF</a:t>
                      </a:r>
                      <a:r>
                        <a:rPr lang="en-US" altLang="zh-CN" sz="1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7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</a:t>
                      </a:r>
                      <a:endParaRPr lang="en-US" altLang="zh-CN" sz="18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700" b="1" dirty="0">
                          <a:solidFill>
                            <a:srgbClr val="99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3F00</a:t>
                      </a:r>
                      <a:r>
                        <a:rPr lang="en-US" altLang="zh-CN" sz="1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7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5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PB</a:t>
                      </a:r>
                      <a:endParaRPr lang="zh-CN" altLang="en-US" sz="18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1" dirty="0">
                          <a:solidFill>
                            <a:srgbClr val="99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3F01</a:t>
                      </a:r>
                      <a:r>
                        <a:rPr lang="en-US" altLang="zh-CN" sz="1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7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</a:t>
                      </a:r>
                      <a:endParaRPr lang="zh-CN" altLang="en-US" sz="18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b="1" dirty="0">
                          <a:solidFill>
                            <a:srgbClr val="99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3F02</a:t>
                      </a:r>
                      <a:r>
                        <a:rPr lang="en-US" altLang="zh-CN" sz="1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7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5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</a:t>
                      </a:r>
                      <a:endParaRPr lang="zh-CN" altLang="en-US" sz="18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700" b="1" dirty="0">
                          <a:solidFill>
                            <a:srgbClr val="99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3F03</a:t>
                      </a:r>
                      <a:r>
                        <a:rPr lang="en-US" altLang="zh-CN" sz="1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7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0832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700" b="1" dirty="0">
                          <a:solidFill>
                            <a:srgbClr val="99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5F00</a:t>
                      </a:r>
                      <a:r>
                        <a:rPr lang="en-US" altLang="zh-CN" sz="1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7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05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IN0</a:t>
                      </a:r>
                    </a:p>
                  </a:txBody>
                  <a:tcPr marL="36006" marR="0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99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7F00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50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kern="1200" noProof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IN1</a:t>
                      </a:r>
                      <a:endParaRPr lang="zh-CN" altLang="en-US" sz="1600" kern="12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6" marR="0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7F01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50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kern="1200" noProof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IN2</a:t>
                      </a:r>
                      <a:endParaRPr lang="zh-CN" altLang="en-US" sz="1600" kern="12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6" marR="0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7F02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50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kern="1200" noProof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IN3</a:t>
                      </a:r>
                      <a:endParaRPr lang="zh-CN" altLang="en-US" sz="1600" kern="12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6" marR="0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7F03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50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kern="1200" noProof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IN4</a:t>
                      </a:r>
                      <a:endParaRPr lang="zh-CN" altLang="en-US" sz="1600" kern="12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6" marR="0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7F04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50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kern="1200" noProof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IN5</a:t>
                      </a:r>
                      <a:endParaRPr lang="zh-CN" altLang="en-US" sz="1600" kern="12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6" marR="0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7F05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260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50292" marB="50292" anchor="ctr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kern="1200" noProof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IN6</a:t>
                      </a:r>
                      <a:endParaRPr lang="zh-CN" altLang="en-US" sz="1600" kern="12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6" marR="0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7F06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5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kern="1200" noProof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IN7</a:t>
                      </a:r>
                      <a:endParaRPr lang="zh-CN" altLang="en-US" sz="1600" kern="12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6" marR="0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2500"/>
                        </a:lnSpc>
                      </a:pPr>
                      <a:r>
                        <a:rPr lang="en-US" altLang="zh-CN" sz="1600" b="1" dirty="0">
                          <a:solidFill>
                            <a:srgbClr val="0066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0066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2500"/>
                        </a:lnSpc>
                      </a:pPr>
                      <a:r>
                        <a:rPr lang="en-US" altLang="zh-CN" sz="1600" b="1" kern="1200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600" b="1" kern="1200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7F07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250825" y="93663"/>
            <a:ext cx="5329238" cy="49212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对存储器不用的高地址以“</a:t>
            </a:r>
            <a:r>
              <a:rPr lang="en-US" altLang="zh-CN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0”</a:t>
            </a:r>
            <a:r>
              <a:rPr lang="zh-CN" alt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代替。对于</a:t>
            </a:r>
            <a:r>
              <a:rPr lang="en-US" altLang="zh-CN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芯片，不用高地址用“</a:t>
            </a:r>
            <a:r>
              <a:rPr lang="en-US" altLang="zh-CN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表示，</a:t>
            </a:r>
            <a:r>
              <a:rPr lang="zh-CN" alt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上述外部扩展芯片的地址</a:t>
            </a:r>
            <a:r>
              <a:rPr lang="zh-CN" alt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859" name="Text Box 3"/>
          <p:cNvSpPr txBox="1">
            <a:spLocks noChangeArrowheads="1"/>
          </p:cNvSpPr>
          <p:nvPr/>
        </p:nvSpPr>
        <p:spPr bwMode="auto">
          <a:xfrm>
            <a:off x="539750" y="914400"/>
            <a:ext cx="8101013" cy="452438"/>
          </a:xfrm>
          <a:prstGeom prst="rect">
            <a:avLst/>
          </a:prstGeom>
          <a:solidFill>
            <a:srgbClr val="CCFFCC"/>
          </a:solidFill>
          <a:ln>
            <a:solidFill>
              <a:srgbClr val="00B0F0"/>
            </a:solidFill>
          </a:ln>
          <a:effectLst/>
        </p:spPr>
        <p:txBody>
          <a:bodyPr lIns="108000" tIns="72000" rIns="0" bIns="720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2764</a:t>
            </a:r>
            <a:r>
              <a:rPr lang="zh-CN" altLang="en-US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的地址范围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　　　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0000   ~   1FFF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8K    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</a:p>
        </p:txBody>
      </p:sp>
      <p:sp>
        <p:nvSpPr>
          <p:cNvPr id="1657860" name="Text Box 4"/>
          <p:cNvSpPr txBox="1">
            <a:spLocks noChangeArrowheads="1"/>
          </p:cNvSpPr>
          <p:nvPr/>
        </p:nvSpPr>
        <p:spPr bwMode="auto">
          <a:xfrm>
            <a:off x="539750" y="1490663"/>
            <a:ext cx="8101013" cy="452437"/>
          </a:xfrm>
          <a:prstGeom prst="rect">
            <a:avLst/>
          </a:prstGeom>
          <a:solidFill>
            <a:srgbClr val="FFE5FF"/>
          </a:solidFill>
          <a:ln>
            <a:solidFill>
              <a:srgbClr val="00B0F0"/>
            </a:solidFill>
          </a:ln>
          <a:effectLst/>
        </p:spPr>
        <p:txBody>
          <a:bodyPr lIns="108000" tIns="72000" rIns="0" bIns="720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6264</a:t>
            </a:r>
            <a:r>
              <a:rPr lang="zh-CN" altLang="en-US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的地址范围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　　　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0000   ~   1FFF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 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8K    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</a:p>
        </p:txBody>
      </p:sp>
      <p:sp>
        <p:nvSpPr>
          <p:cNvPr id="1657861" name="Text Box 5"/>
          <p:cNvSpPr txBox="1">
            <a:spLocks noChangeArrowheads="1"/>
          </p:cNvSpPr>
          <p:nvPr/>
        </p:nvSpPr>
        <p:spPr bwMode="auto">
          <a:xfrm>
            <a:off x="539750" y="2257425"/>
            <a:ext cx="8101013" cy="1838325"/>
          </a:xfrm>
          <a:prstGeom prst="rect">
            <a:avLst/>
          </a:prstGeom>
          <a:solidFill>
            <a:srgbClr val="FFFFCC"/>
          </a:solidFill>
          <a:ln>
            <a:solidFill>
              <a:srgbClr val="00B0F0"/>
            </a:solidFill>
          </a:ln>
          <a:effectLst/>
        </p:spPr>
        <p:txBody>
          <a:bodyPr lIns="108000" tIns="72000" rIns="0" bIns="720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8255</a:t>
            </a:r>
            <a:r>
              <a:rPr lang="zh-CN" altLang="en-US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</a:t>
            </a:r>
            <a:r>
              <a:rPr lang="zh-CN" altLang="en-US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   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3F00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一个单元寄存器</a:t>
            </a:r>
            <a:endParaRPr lang="en-US" altLang="zh-CN" sz="2000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zh-CN" altLang="en-US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   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3F01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一个单元寄存器</a:t>
            </a:r>
            <a:endParaRPr lang="en-US" altLang="zh-CN" sz="2000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   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3F02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一个单元寄存器</a:t>
            </a:r>
            <a:endParaRPr lang="en-US" altLang="zh-CN" sz="2000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控制口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    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3F03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一个单元寄存器</a:t>
            </a:r>
            <a:endParaRPr lang="en-US" altLang="zh-CN" sz="2000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7865" name="Text Box 9"/>
          <p:cNvSpPr txBox="1">
            <a:spLocks noChangeArrowheads="1"/>
          </p:cNvSpPr>
          <p:nvPr/>
        </p:nvSpPr>
        <p:spPr bwMode="auto">
          <a:xfrm>
            <a:off x="539750" y="4365625"/>
            <a:ext cx="8101013" cy="452438"/>
          </a:xfrm>
          <a:prstGeom prst="rect">
            <a:avLst/>
          </a:prstGeom>
          <a:solidFill>
            <a:srgbClr val="FFE5FF"/>
          </a:solidFill>
          <a:ln>
            <a:solidFill>
              <a:srgbClr val="00B0F0"/>
            </a:solidFill>
          </a:ln>
          <a:effectLst/>
        </p:spPr>
        <p:txBody>
          <a:bodyPr lIns="108000" tIns="72000" rIns="0" bIns="720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0832</a:t>
            </a:r>
            <a:r>
              <a:rPr lang="en-US" altLang="zh-CN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    　　　          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5F00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一个单元寄存器</a:t>
            </a:r>
          </a:p>
        </p:txBody>
      </p:sp>
      <p:sp>
        <p:nvSpPr>
          <p:cNvPr id="1657866" name="Text Box 10"/>
          <p:cNvSpPr txBox="1">
            <a:spLocks noChangeArrowheads="1"/>
          </p:cNvSpPr>
          <p:nvPr/>
        </p:nvSpPr>
        <p:spPr bwMode="auto">
          <a:xfrm>
            <a:off x="539750" y="4941888"/>
            <a:ext cx="8101013" cy="452437"/>
          </a:xfrm>
          <a:prstGeom prst="rect">
            <a:avLst/>
          </a:prstGeom>
          <a:solidFill>
            <a:srgbClr val="FFE5FF"/>
          </a:solidFill>
          <a:ln>
            <a:solidFill>
              <a:srgbClr val="00B0F0"/>
            </a:solidFill>
          </a:ln>
          <a:effectLst/>
        </p:spPr>
        <p:txBody>
          <a:bodyPr lIns="108000" tIns="72000" rIns="0" bIns="720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0809</a:t>
            </a:r>
            <a:r>
              <a:rPr lang="en-US" altLang="zh-CN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IN0~IN7</a:t>
            </a:r>
            <a:r>
              <a:rPr lang="zh-CN" altLang="en-US" sz="20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通道地址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分别：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7F00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~ 7F07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8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个寄存器</a:t>
            </a:r>
          </a:p>
        </p:txBody>
      </p:sp>
      <p:sp>
        <p:nvSpPr>
          <p:cNvPr id="7" name="矩形 6"/>
          <p:cNvSpPr/>
          <p:nvPr/>
        </p:nvSpPr>
        <p:spPr>
          <a:xfrm>
            <a:off x="250825" y="93663"/>
            <a:ext cx="5329238" cy="49212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对存储器不用的高地址以“</a:t>
            </a:r>
            <a:r>
              <a:rPr lang="en-US" altLang="zh-CN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0”</a:t>
            </a:r>
            <a:r>
              <a:rPr lang="zh-CN" alt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代替。对于</a:t>
            </a:r>
            <a:r>
              <a:rPr lang="en-US" altLang="zh-CN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芯片，不用高地址用“</a:t>
            </a:r>
            <a:r>
              <a:rPr lang="en-US" altLang="zh-CN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表示，</a:t>
            </a:r>
            <a:r>
              <a:rPr lang="zh-CN" alt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上述外部扩展芯片的地址</a:t>
            </a:r>
            <a:r>
              <a:rPr lang="zh-CN" alt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82" name="Text Box 2"/>
          <p:cNvSpPr txBox="1">
            <a:spLocks noChangeArrowheads="1"/>
          </p:cNvSpPr>
          <p:nvPr/>
        </p:nvSpPr>
        <p:spPr bwMode="auto">
          <a:xfrm>
            <a:off x="647700" y="1304925"/>
            <a:ext cx="8027988" cy="9620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可见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译码法只能确保地址不重复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并不能确保芯片外部空间的有效利用</a:t>
            </a:r>
          </a:p>
        </p:txBody>
      </p:sp>
      <p:sp>
        <p:nvSpPr>
          <p:cNvPr id="1658883" name="Text Box 3"/>
          <p:cNvSpPr txBox="1">
            <a:spLocks noChangeArrowheads="1"/>
          </p:cNvSpPr>
          <p:nvPr/>
        </p:nvSpPr>
        <p:spPr bwMode="auto">
          <a:xfrm>
            <a:off x="719138" y="2744788"/>
            <a:ext cx="7921625" cy="9620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0832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所用的地址区间为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4000H-5FFF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，共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8K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空间，但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0832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却只占用其中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一个单元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或者说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0832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占去了这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8K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的所有空间。</a:t>
            </a:r>
          </a:p>
        </p:txBody>
      </p:sp>
      <p:sp>
        <p:nvSpPr>
          <p:cNvPr id="1658884" name="Text Box 4"/>
          <p:cNvSpPr txBox="1">
            <a:spLocks noChangeArrowheads="1"/>
          </p:cNvSpPr>
          <p:nvPr/>
        </p:nvSpPr>
        <p:spPr bwMode="auto">
          <a:xfrm>
            <a:off x="684213" y="4545013"/>
            <a:ext cx="7850187" cy="9620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同样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8255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所占用的空间为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-3FFF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也是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8K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空间，但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8255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实际只需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个单元空间。</a:t>
            </a:r>
          </a:p>
        </p:txBody>
      </p:sp>
      <p:sp>
        <p:nvSpPr>
          <p:cNvPr id="5" name="矩形 4"/>
          <p:cNvSpPr/>
          <p:nvPr/>
        </p:nvSpPr>
        <p:spPr>
          <a:xfrm>
            <a:off x="250825" y="93663"/>
            <a:ext cx="5329238" cy="49212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对存储器不用的高地址以“</a:t>
            </a:r>
            <a:r>
              <a:rPr lang="en-US" altLang="zh-CN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0”</a:t>
            </a:r>
            <a:r>
              <a:rPr lang="zh-CN" alt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代替。对于</a:t>
            </a:r>
            <a:r>
              <a:rPr lang="en-US" altLang="zh-CN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芯片，不用高地址用“</a:t>
            </a:r>
            <a:r>
              <a:rPr lang="en-US" altLang="zh-CN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表示，</a:t>
            </a:r>
            <a:r>
              <a:rPr lang="zh-CN" alt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上述外部扩展芯片的地址</a:t>
            </a:r>
            <a:r>
              <a:rPr lang="zh-CN" alt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58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58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58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58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883" grpId="0"/>
      <p:bldP spid="165888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6"/>
          <p:cNvSpPr txBox="1">
            <a:spLocks noChangeArrowheads="1"/>
          </p:cNvSpPr>
          <p:nvPr/>
        </p:nvSpPr>
        <p:spPr bwMode="auto">
          <a:xfrm>
            <a:off x="576263" y="1196975"/>
            <a:ext cx="8135937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因此在单片机构成的系统中，</a:t>
            </a:r>
            <a:r>
              <a:rPr lang="zh-CN" altLang="en-US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实际上是很少使用译码法进行编址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，即使高位地址线不够，也可以使用线选法进行编址，为避免地址重复，可以在软件编程时加以注意便可。</a:t>
            </a:r>
          </a:p>
        </p:txBody>
      </p:sp>
      <p:sp>
        <p:nvSpPr>
          <p:cNvPr id="1765383" name="Text Box 7"/>
          <p:cNvSpPr txBox="1">
            <a:spLocks noChangeArrowheads="1"/>
          </p:cNvSpPr>
          <p:nvPr/>
        </p:nvSpPr>
        <p:spPr bwMode="auto">
          <a:xfrm>
            <a:off x="647700" y="3176588"/>
            <a:ext cx="7993063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上述电路中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2764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EPROM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的地址范围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0000H</a:t>
            </a:r>
            <a:r>
              <a:rPr lang="en-US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1FFFH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6264RAM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地址范围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0000 </a:t>
            </a:r>
            <a:r>
              <a:rPr lang="en-US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1FFFF</a:t>
            </a:r>
            <a:r>
              <a:rPr lang="zh-CN" altLang="en-US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重叠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2764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程序存储器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MOVC</a:t>
            </a:r>
            <a:r>
              <a:rPr lang="zh-CN" altLang="en-US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指令地址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6264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外部数据存储器</a:t>
            </a:r>
            <a:r>
              <a: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MOVX</a:t>
            </a:r>
            <a:r>
              <a:rPr lang="zh-CN" altLang="en-US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指令寻址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，因此实际上是完全不同的两个地址号。</a:t>
            </a:r>
          </a:p>
        </p:txBody>
      </p:sp>
      <p:sp>
        <p:nvSpPr>
          <p:cNvPr id="4" name="矩形 3"/>
          <p:cNvSpPr/>
          <p:nvPr/>
        </p:nvSpPr>
        <p:spPr>
          <a:xfrm>
            <a:off x="250825" y="93663"/>
            <a:ext cx="5329238" cy="49212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对存储器不用的高地址以“</a:t>
            </a:r>
            <a:r>
              <a:rPr lang="en-US" altLang="zh-CN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0”</a:t>
            </a:r>
            <a:r>
              <a:rPr lang="zh-CN" alt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代替。对于</a:t>
            </a:r>
            <a:r>
              <a:rPr lang="en-US" altLang="zh-CN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芯片，不用高地址用“</a:t>
            </a:r>
            <a:r>
              <a:rPr lang="en-US" altLang="zh-CN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表示，</a:t>
            </a:r>
            <a:r>
              <a:rPr lang="zh-CN" altLang="en-US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上述外部扩展芯片的地址</a:t>
            </a:r>
            <a:r>
              <a:rPr lang="zh-CN" alt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76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538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ChangeArrowheads="1"/>
          </p:cNvSpPr>
          <p:nvPr/>
        </p:nvSpPr>
        <p:spPr bwMode="auto">
          <a:xfrm>
            <a:off x="684213" y="1676400"/>
            <a:ext cx="7956550" cy="3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69875" indent="-269875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zh-CN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单片机</a:t>
            </a:r>
            <a:r>
              <a:rPr lang="en-US" altLang="zh-CN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P0</a:t>
            </a:r>
            <a:r>
              <a:rPr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口进行外部存贮器（</a:t>
            </a:r>
            <a:r>
              <a:rPr lang="en-US" altLang="zh-CN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6264</a:t>
            </a:r>
            <a:r>
              <a:rPr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）进行扩展；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en-US" altLang="zh-CN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#0H</a:t>
            </a:r>
            <a:r>
              <a:rPr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#0FFH</a:t>
            </a:r>
            <a:r>
              <a:rPr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的数据（若到</a:t>
            </a:r>
            <a:r>
              <a:rPr lang="en-US" altLang="zh-CN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0FFH</a:t>
            </a:r>
            <a:r>
              <a:rPr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后，再从</a:t>
            </a:r>
            <a:r>
              <a:rPr lang="en-US" altLang="zh-CN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开始，并不断重复）逐个存到</a:t>
            </a:r>
            <a:r>
              <a:rPr lang="en-US" altLang="zh-CN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6264</a:t>
            </a:r>
            <a:r>
              <a:rPr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0000H</a:t>
            </a:r>
            <a:r>
              <a:rPr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开始的地址（若到</a:t>
            </a:r>
            <a:r>
              <a:rPr lang="en-US" altLang="zh-CN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1FFFH</a:t>
            </a:r>
            <a:r>
              <a:rPr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后，再从</a:t>
            </a:r>
            <a:r>
              <a:rPr lang="en-US" altLang="zh-CN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0000H</a:t>
            </a:r>
            <a:r>
              <a:rPr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开始），再将这个数从</a:t>
            </a:r>
            <a:r>
              <a:rPr lang="en-US" altLang="zh-CN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6264</a:t>
            </a:r>
            <a:r>
              <a:rPr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中读取出来，比较两者是否一致，若一致则并在</a:t>
            </a:r>
            <a:r>
              <a:rPr lang="en-US" altLang="zh-CN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口对应的</a:t>
            </a:r>
            <a:r>
              <a:rPr lang="en-US" altLang="zh-CN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上以二进制方式显示，若不一致则蜂鸣器报警，并停止操作；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．用</a:t>
            </a:r>
            <a:r>
              <a:rPr lang="en-US" altLang="zh-CN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P3.4</a:t>
            </a:r>
            <a:r>
              <a:rPr lang="zh-CN" altLang="en-US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控制蜂鸣器。</a:t>
            </a:r>
          </a:p>
        </p:txBody>
      </p:sp>
      <p:sp>
        <p:nvSpPr>
          <p:cNvPr id="2360325" name="Rectangle 5"/>
          <p:cNvSpPr>
            <a:spLocks noChangeArrowheads="1"/>
          </p:cNvSpPr>
          <p:nvPr/>
        </p:nvSpPr>
        <p:spPr bwMode="auto">
          <a:xfrm>
            <a:off x="323850" y="908050"/>
            <a:ext cx="98107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</p:txBody>
      </p:sp>
    </p:spTree>
  </p:cSld>
  <p:clrMapOvr>
    <a:masterClrMapping/>
  </p:clrMapOvr>
  <p:transition>
    <p:blinds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700088"/>
            <a:ext cx="8964613" cy="582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736" name="Rectangle 8"/>
          <p:cNvSpPr>
            <a:spLocks noChangeArrowheads="1"/>
          </p:cNvSpPr>
          <p:nvPr/>
        </p:nvSpPr>
        <p:spPr bwMode="auto">
          <a:xfrm>
            <a:off x="503238" y="1179513"/>
            <a:ext cx="8172450" cy="3698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作业：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不用的高地址一般以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0”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73731" name="Rectangle 9"/>
          <p:cNvSpPr>
            <a:spLocks noChangeArrowheads="1"/>
          </p:cNvSpPr>
          <p:nvPr/>
        </p:nvSpPr>
        <p:spPr bwMode="auto">
          <a:xfrm>
            <a:off x="468313" y="1900238"/>
            <a:ext cx="8351837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MCS-51</a:t>
            </a:r>
            <a:r>
              <a:rPr lang="zh-CN" altLang="en-US" sz="1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单片机系统中，外接程序存储器和数据存储器共用</a:t>
            </a:r>
            <a:r>
              <a:rPr lang="en-US" altLang="zh-CN" sz="1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位地址和</a:t>
            </a:r>
            <a:r>
              <a:rPr lang="en-US" altLang="zh-CN" sz="1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位数据线，为何不会发生冲突？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试用一片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intel2732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和一片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inte6116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组成的存储器扩展系统，请画出逻辑图，并说明各芯片的地址范围。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分别用线选法和译码法，将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inte6116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8KB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的数据存储器，请画出逻辑图，并说明各芯片的地址范围。</a:t>
            </a:r>
          </a:p>
        </p:txBody>
      </p:sp>
    </p:spTree>
  </p:cSld>
  <p:clrMapOvr>
    <a:masterClrMapping/>
  </p:clrMapOvr>
  <p:transition>
    <p:blinds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00232" y="3071810"/>
            <a:ext cx="5143536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6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THANK   YOU</a:t>
            </a:r>
            <a:endParaRPr lang="zh-CN" altLang="en-US" sz="6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7356" y="1785926"/>
            <a:ext cx="5300686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华文彩云" pitchFamily="2" charset="-122"/>
                <a:ea typeface="华文彩云" pitchFamily="2" charset="-122"/>
                <a:cs typeface="+mj-cs"/>
              </a:rPr>
              <a:t>THE   END</a:t>
            </a:r>
            <a:endParaRPr lang="zh-CN" altLang="en-US" sz="1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539552" y="692696"/>
            <a:ext cx="8143875" cy="282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      单片机内资源少，容量小，在进行较复杂过程的控制时，它自身的功能远远不能满足需要。为此，应扩展其功能。</a:t>
            </a:r>
          </a:p>
          <a:p>
            <a:pPr indent="720000" algn="just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MCS-51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单片机的扩展性能较强，根据需要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可扩展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lvl="2" algn="just">
              <a:lnSpc>
                <a:spcPct val="110000"/>
              </a:lnSpc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RAM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lvl="2" algn="just">
              <a:lnSpc>
                <a:spcPct val="110000"/>
              </a:lnSpc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定时 </a:t>
            </a:r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计数器；</a:t>
            </a:r>
          </a:p>
          <a:p>
            <a:pPr lvl="2" algn="just">
              <a:lnSpc>
                <a:spcPct val="110000"/>
              </a:lnSpc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并行</a:t>
            </a:r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 / O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口、串行口；</a:t>
            </a:r>
          </a:p>
          <a:p>
            <a:pPr lvl="2" algn="just">
              <a:lnSpc>
                <a:spcPct val="110000"/>
              </a:lnSpc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p"/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中断系统</a:t>
            </a:r>
          </a:p>
        </p:txBody>
      </p:sp>
      <p:grpSp>
        <p:nvGrpSpPr>
          <p:cNvPr id="39" name="Group 5">
            <a:extLst>
              <a:ext uri="{FF2B5EF4-FFF2-40B4-BE49-F238E27FC236}">
                <a16:creationId xmlns:a16="http://schemas.microsoft.com/office/drawing/2014/main" id="{39FC85CD-819C-4A0B-821D-169BEC9504F9}"/>
              </a:ext>
            </a:extLst>
          </p:cNvPr>
          <p:cNvGrpSpPr>
            <a:grpSpLocks/>
          </p:cNvGrpSpPr>
          <p:nvPr/>
        </p:nvGrpSpPr>
        <p:grpSpPr bwMode="auto">
          <a:xfrm>
            <a:off x="467544" y="3068960"/>
            <a:ext cx="7488832" cy="3384376"/>
            <a:chOff x="524" y="1797"/>
            <a:chExt cx="4896" cy="2132"/>
          </a:xfrm>
        </p:grpSpPr>
        <p:sp>
          <p:nvSpPr>
            <p:cNvPr id="40" name="AutoShape 6">
              <a:extLst>
                <a:ext uri="{FF2B5EF4-FFF2-40B4-BE49-F238E27FC236}">
                  <a16:creationId xmlns:a16="http://schemas.microsoft.com/office/drawing/2014/main" id="{F9F731D4-34FE-4793-8FF0-EC693BEB5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2173"/>
              <a:ext cx="180" cy="18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1" name="AutoShape 7">
              <a:extLst>
                <a:ext uri="{FF2B5EF4-FFF2-40B4-BE49-F238E27FC236}">
                  <a16:creationId xmlns:a16="http://schemas.microsoft.com/office/drawing/2014/main" id="{82EF39CC-DC37-4E55-8D57-4C1A5EED7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" y="2174"/>
              <a:ext cx="180" cy="179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2" name="AutoShape 8">
              <a:extLst>
                <a:ext uri="{FF2B5EF4-FFF2-40B4-BE49-F238E27FC236}">
                  <a16:creationId xmlns:a16="http://schemas.microsoft.com/office/drawing/2014/main" id="{99B37833-E768-4F33-8F8A-0C63BB87E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3104"/>
              <a:ext cx="179" cy="602"/>
            </a:xfrm>
            <a:prstGeom prst="upArrow">
              <a:avLst>
                <a:gd name="adj1" fmla="val 56426"/>
                <a:gd name="adj2" fmla="val 38224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3" name="AutoShape 9">
              <a:extLst>
                <a:ext uri="{FF2B5EF4-FFF2-40B4-BE49-F238E27FC236}">
                  <a16:creationId xmlns:a16="http://schemas.microsoft.com/office/drawing/2014/main" id="{3F2AABDE-1651-4378-A95A-236E6456A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" y="3104"/>
              <a:ext cx="180" cy="602"/>
            </a:xfrm>
            <a:prstGeom prst="upArrow">
              <a:avLst>
                <a:gd name="adj1" fmla="val 56426"/>
                <a:gd name="adj2" fmla="val 38012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4" name="AutoShape 10">
              <a:extLst>
                <a:ext uri="{FF2B5EF4-FFF2-40B4-BE49-F238E27FC236}">
                  <a16:creationId xmlns:a16="http://schemas.microsoft.com/office/drawing/2014/main" id="{80192C2D-8E03-4F81-BE84-0D3C50E9C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" y="3104"/>
              <a:ext cx="178" cy="602"/>
            </a:xfrm>
            <a:prstGeom prst="upArrow">
              <a:avLst>
                <a:gd name="adj1" fmla="val 56426"/>
                <a:gd name="adj2" fmla="val 38439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5" name="AutoShape 11">
              <a:extLst>
                <a:ext uri="{FF2B5EF4-FFF2-40B4-BE49-F238E27FC236}">
                  <a16:creationId xmlns:a16="http://schemas.microsoft.com/office/drawing/2014/main" id="{839FE604-BCB7-4B4E-B95C-9A3BD7C78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2034"/>
              <a:ext cx="4143" cy="207"/>
            </a:xfrm>
            <a:prstGeom prst="rightArrow">
              <a:avLst>
                <a:gd name="adj1" fmla="val 50000"/>
                <a:gd name="adj2" fmla="val 70607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6" name="Text Box 12">
              <a:extLst>
                <a:ext uri="{FF2B5EF4-FFF2-40B4-BE49-F238E27FC236}">
                  <a16:creationId xmlns:a16="http://schemas.microsoft.com/office/drawing/2014/main" id="{06B0BA4C-376F-49AB-BE5E-38CB2D1A1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6" y="2359"/>
              <a:ext cx="352" cy="745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</a:ln>
          </p:spPr>
          <p:txBody>
            <a:bodyPr lIns="0" tIns="180000" rIns="0" bIns="0"/>
            <a:lstStyle/>
            <a:p>
              <a:pPr algn="ctr" eaLnBrk="1" hangingPunct="1">
                <a:defRPr/>
              </a:pPr>
              <a:r>
                <a:rPr kumimoji="1"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存</a:t>
              </a:r>
            </a:p>
            <a:p>
              <a:pPr algn="ctr" eaLnBrk="1" hangingPunct="1">
                <a:defRPr/>
              </a:pPr>
              <a:r>
                <a:rPr kumimoji="1"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储</a:t>
              </a:r>
            </a:p>
            <a:p>
              <a:pPr algn="ctr" eaLnBrk="1" hangingPunct="1">
                <a:defRPr/>
              </a:pPr>
              <a:r>
                <a:rPr kumimoji="1"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器</a:t>
              </a:r>
            </a:p>
          </p:txBody>
        </p:sp>
        <p:sp>
          <p:nvSpPr>
            <p:cNvPr id="47" name="Text Box 13">
              <a:extLst>
                <a:ext uri="{FF2B5EF4-FFF2-40B4-BE49-F238E27FC236}">
                  <a16:creationId xmlns:a16="http://schemas.microsoft.com/office/drawing/2014/main" id="{D903B2BC-160D-4D68-A086-BBCC76031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5" y="2355"/>
              <a:ext cx="351" cy="747"/>
            </a:xfrm>
            <a:prstGeom prst="rect">
              <a:avLst/>
            </a:prstGeom>
            <a:solidFill>
              <a:srgbClr val="FF99CC"/>
            </a:solidFill>
            <a:ln w="25400">
              <a:solidFill>
                <a:schemeClr val="tx1"/>
              </a:solidFill>
              <a:miter lim="800000"/>
            </a:ln>
          </p:spPr>
          <p:txBody>
            <a:bodyPr lIns="0" tIns="180000" rIns="0" bIns="0"/>
            <a:lstStyle/>
            <a:p>
              <a:pPr algn="ctr" eaLnBrk="1" hangingPunct="1"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I/O</a:t>
              </a:r>
            </a:p>
            <a:p>
              <a:pPr algn="ctr" eaLnBrk="1" hangingPunct="1">
                <a:defRPr/>
              </a:pPr>
              <a:r>
                <a:rPr kumimoji="1"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接</a:t>
              </a:r>
            </a:p>
            <a:p>
              <a:pPr algn="ctr" eaLnBrk="1" hangingPunct="1">
                <a:defRPr/>
              </a:pPr>
              <a:r>
                <a:rPr kumimoji="1"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口</a:t>
              </a:r>
            </a:p>
          </p:txBody>
        </p:sp>
        <p:sp>
          <p:nvSpPr>
            <p:cNvPr id="48" name="AutoShape 14">
              <a:extLst>
                <a:ext uri="{FF2B5EF4-FFF2-40B4-BE49-F238E27FC236}">
                  <a16:creationId xmlns:a16="http://schemas.microsoft.com/office/drawing/2014/main" id="{6DDCD34D-9730-42AF-BAB6-5281A5964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2" y="2614"/>
              <a:ext cx="297" cy="182"/>
            </a:xfrm>
            <a:prstGeom prst="leftRightArrow">
              <a:avLst>
                <a:gd name="adj1" fmla="val 50000"/>
                <a:gd name="adj2" fmla="val 32637"/>
              </a:avLst>
            </a:prstGeom>
            <a:solidFill>
              <a:srgbClr val="3366FF"/>
            </a:solidFill>
            <a:ln w="25400">
              <a:solidFill>
                <a:srgbClr val="FFFF00"/>
              </a:solidFill>
              <a:miter lim="800000"/>
            </a:ln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9" name="Text Box 15">
              <a:extLst>
                <a:ext uri="{FF2B5EF4-FFF2-40B4-BE49-F238E27FC236}">
                  <a16:creationId xmlns:a16="http://schemas.microsoft.com/office/drawing/2014/main" id="{BAC76542-2EF1-4367-A81F-6B2D0EF2E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9" y="2387"/>
              <a:ext cx="281" cy="731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FF00"/>
              </a:solidFill>
              <a:prstDash val="dash"/>
              <a:miter lim="800000"/>
            </a:ln>
          </p:spPr>
          <p:txBody>
            <a:bodyPr lIns="0" tIns="0" rIns="0" bIns="0"/>
            <a:lstStyle/>
            <a:p>
              <a:pPr algn="ctr" eaLnBrk="1" hangingPunct="1">
                <a:defRPr/>
              </a:pPr>
              <a:r>
                <a:rPr kumimoji="1"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输</a:t>
              </a:r>
            </a:p>
            <a:p>
              <a:pPr algn="ctr" eaLnBrk="1" hangingPunct="1">
                <a:defRPr/>
              </a:pPr>
              <a:r>
                <a:rPr kumimoji="1"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入</a:t>
              </a:r>
            </a:p>
            <a:p>
              <a:pPr algn="ctr" eaLnBrk="1" hangingPunct="1">
                <a:defRPr/>
              </a:pPr>
              <a:r>
                <a:rPr kumimoji="1"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设</a:t>
              </a:r>
            </a:p>
            <a:p>
              <a:pPr algn="ctr" eaLnBrk="1" hangingPunct="1">
                <a:defRPr/>
              </a:pPr>
              <a:r>
                <a:rPr kumimoji="1"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备</a:t>
              </a:r>
            </a:p>
          </p:txBody>
        </p:sp>
        <p:sp>
          <p:nvSpPr>
            <p:cNvPr id="50" name="Oval 16">
              <a:extLst>
                <a:ext uri="{FF2B5EF4-FFF2-40B4-BE49-F238E27FC236}">
                  <a16:creationId xmlns:a16="http://schemas.microsoft.com/office/drawing/2014/main" id="{B3F2E09D-7F7C-4249-A1CC-940B5456F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" y="2692"/>
              <a:ext cx="44" cy="3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1" name="Oval 17">
              <a:extLst>
                <a:ext uri="{FF2B5EF4-FFF2-40B4-BE49-F238E27FC236}">
                  <a16:creationId xmlns:a16="http://schemas.microsoft.com/office/drawing/2014/main" id="{5DDF61EB-BB49-448D-BC21-405391803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" y="2692"/>
              <a:ext cx="44" cy="3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2" name="Oval 18">
              <a:extLst>
                <a:ext uri="{FF2B5EF4-FFF2-40B4-BE49-F238E27FC236}">
                  <a16:creationId xmlns:a16="http://schemas.microsoft.com/office/drawing/2014/main" id="{B8FE5CDD-E197-4B73-8E8E-FDD2FE1DC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" y="2688"/>
              <a:ext cx="44" cy="3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3" name="Text Box 19">
              <a:extLst>
                <a:ext uri="{FF2B5EF4-FFF2-40B4-BE49-F238E27FC236}">
                  <a16:creationId xmlns:a16="http://schemas.microsoft.com/office/drawing/2014/main" id="{158C6EEC-6188-4C93-8D66-F3F369C75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2353"/>
              <a:ext cx="352" cy="745"/>
            </a:xfrm>
            <a:prstGeom prst="rect">
              <a:avLst/>
            </a:prstGeom>
            <a:solidFill>
              <a:srgbClr val="CC99FF"/>
            </a:solidFill>
            <a:ln w="25400">
              <a:solidFill>
                <a:schemeClr val="tx1"/>
              </a:solidFill>
              <a:miter lim="800000"/>
            </a:ln>
          </p:spPr>
          <p:txBody>
            <a:bodyPr lIns="0" tIns="180000" rIns="0" bIns="0"/>
            <a:lstStyle/>
            <a:p>
              <a:pPr algn="ctr" eaLnBrk="1" hangingPunct="1"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I/O</a:t>
              </a:r>
            </a:p>
            <a:p>
              <a:pPr algn="ctr" eaLnBrk="1" hangingPunct="1">
                <a:defRPr/>
              </a:pPr>
              <a:r>
                <a:rPr kumimoji="1"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接</a:t>
              </a:r>
            </a:p>
            <a:p>
              <a:pPr algn="ctr" eaLnBrk="1" hangingPunct="1">
                <a:defRPr/>
              </a:pPr>
              <a:r>
                <a:rPr kumimoji="1"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口</a:t>
              </a:r>
            </a:p>
          </p:txBody>
        </p:sp>
        <p:sp>
          <p:nvSpPr>
            <p:cNvPr id="54" name="Text Box 20">
              <a:extLst>
                <a:ext uri="{FF2B5EF4-FFF2-40B4-BE49-F238E27FC236}">
                  <a16:creationId xmlns:a16="http://schemas.microsoft.com/office/drawing/2014/main" id="{CB0DC167-5E60-48D0-B3A4-FD80E7249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1" y="3193"/>
              <a:ext cx="1399" cy="16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1" hangingPunct="1">
                <a:defRPr/>
              </a:pPr>
              <a:r>
                <a:rPr kumimoji="1"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数据总线 </a:t>
              </a:r>
              <a:r>
                <a:rPr kumimoji="1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DB</a:t>
              </a:r>
            </a:p>
          </p:txBody>
        </p:sp>
        <p:sp>
          <p:nvSpPr>
            <p:cNvPr id="55" name="Text Box 21">
              <a:extLst>
                <a:ext uri="{FF2B5EF4-FFF2-40B4-BE49-F238E27FC236}">
                  <a16:creationId xmlns:a16="http://schemas.microsoft.com/office/drawing/2014/main" id="{31515ECC-D999-47CE-AD6C-33E0926A8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0" y="3771"/>
              <a:ext cx="1177" cy="15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1" hangingPunct="1">
                <a:defRPr/>
              </a:pPr>
              <a:r>
                <a:rPr kumimoji="1"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控制总线 </a:t>
              </a:r>
              <a:r>
                <a:rPr kumimoji="1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CB</a:t>
              </a:r>
            </a:p>
          </p:txBody>
        </p:sp>
        <p:sp>
          <p:nvSpPr>
            <p:cNvPr id="56" name="Text Box 22">
              <a:extLst>
                <a:ext uri="{FF2B5EF4-FFF2-40B4-BE49-F238E27FC236}">
                  <a16:creationId xmlns:a16="http://schemas.microsoft.com/office/drawing/2014/main" id="{23D5405F-D11C-4CE2-8DFE-1EB1D9192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3" y="1797"/>
              <a:ext cx="1440" cy="23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1" hangingPunct="1">
                <a:defRPr/>
              </a:pPr>
              <a:r>
                <a:rPr kumimoji="1"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地址总线 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AB</a:t>
              </a:r>
            </a:p>
          </p:txBody>
        </p:sp>
        <p:sp>
          <p:nvSpPr>
            <p:cNvPr id="57" name="AutoShape 23">
              <a:extLst>
                <a:ext uri="{FF2B5EF4-FFF2-40B4-BE49-F238E27FC236}">
                  <a16:creationId xmlns:a16="http://schemas.microsoft.com/office/drawing/2014/main" id="{3951EFF0-A39C-4244-B9CE-3468DE3C3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614"/>
              <a:ext cx="297" cy="182"/>
            </a:xfrm>
            <a:prstGeom prst="leftRightArrow">
              <a:avLst>
                <a:gd name="adj1" fmla="val 50000"/>
                <a:gd name="adj2" fmla="val 32637"/>
              </a:avLst>
            </a:prstGeom>
            <a:solidFill>
              <a:srgbClr val="33CCCC"/>
            </a:solidFill>
            <a:ln w="25400">
              <a:solidFill>
                <a:srgbClr val="FFFF00"/>
              </a:solidFill>
              <a:miter lim="800000"/>
            </a:ln>
            <a:effectLst/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id="{64310590-DBE4-476B-9577-50BDE4287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353"/>
              <a:ext cx="282" cy="731"/>
            </a:xfrm>
            <a:prstGeom prst="rect">
              <a:avLst/>
            </a:prstGeom>
            <a:solidFill>
              <a:srgbClr val="FF00FF"/>
            </a:solidFill>
            <a:ln w="28575">
              <a:solidFill>
                <a:srgbClr val="FFFF00"/>
              </a:solidFill>
              <a:prstDash val="dash"/>
              <a:miter lim="800000"/>
            </a:ln>
          </p:spPr>
          <p:txBody>
            <a:bodyPr lIns="0" tIns="0" rIns="0" bIns="0"/>
            <a:lstStyle/>
            <a:p>
              <a:pPr algn="ctr" eaLnBrk="1" hangingPunct="1">
                <a:defRPr/>
              </a:pPr>
              <a:r>
                <a:rPr kumimoji="1"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输</a:t>
              </a:r>
            </a:p>
            <a:p>
              <a:pPr algn="ctr" eaLnBrk="1" hangingPunct="1">
                <a:defRPr/>
              </a:pPr>
              <a:r>
                <a:rPr kumimoji="1"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出</a:t>
              </a:r>
            </a:p>
            <a:p>
              <a:pPr algn="ctr" eaLnBrk="1" hangingPunct="1">
                <a:defRPr/>
              </a:pPr>
              <a:r>
                <a:rPr kumimoji="1"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设</a:t>
              </a:r>
            </a:p>
            <a:p>
              <a:pPr algn="ctr" eaLnBrk="1" hangingPunct="1">
                <a:defRPr/>
              </a:pPr>
              <a:r>
                <a:rPr kumimoji="1"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备</a:t>
              </a:r>
            </a:p>
          </p:txBody>
        </p:sp>
        <p:sp>
          <p:nvSpPr>
            <p:cNvPr id="59" name="AutoShape 25">
              <a:extLst>
                <a:ext uri="{FF2B5EF4-FFF2-40B4-BE49-F238E27FC236}">
                  <a16:creationId xmlns:a16="http://schemas.microsoft.com/office/drawing/2014/main" id="{95ED11E9-5565-4081-B9C9-BC6FCE526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" y="3323"/>
              <a:ext cx="4180" cy="206"/>
            </a:xfrm>
            <a:prstGeom prst="leftRightArrow">
              <a:avLst>
                <a:gd name="adj1" fmla="val 52056"/>
                <a:gd name="adj2" fmla="val 77783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0" name="AutoShape 26">
              <a:extLst>
                <a:ext uri="{FF2B5EF4-FFF2-40B4-BE49-F238E27FC236}">
                  <a16:creationId xmlns:a16="http://schemas.microsoft.com/office/drawing/2014/main" id="{4B7CDB8F-78E7-4CA2-8DB2-90B8D96F8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" y="3588"/>
              <a:ext cx="4188" cy="207"/>
            </a:xfrm>
            <a:prstGeom prst="leftRightArrow">
              <a:avLst>
                <a:gd name="adj1" fmla="val 52056"/>
                <a:gd name="adj2" fmla="val 8345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1" name="AutoShape 27">
              <a:extLst>
                <a:ext uri="{FF2B5EF4-FFF2-40B4-BE49-F238E27FC236}">
                  <a16:creationId xmlns:a16="http://schemas.microsoft.com/office/drawing/2014/main" id="{7282CEE0-1ADF-48CD-A59A-7EE26F059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3104"/>
              <a:ext cx="179" cy="267"/>
            </a:xfrm>
            <a:prstGeom prst="upArrow">
              <a:avLst>
                <a:gd name="adj1" fmla="val 50000"/>
                <a:gd name="adj2" fmla="val 37291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2" name="AutoShape 28">
              <a:extLst>
                <a:ext uri="{FF2B5EF4-FFF2-40B4-BE49-F238E27FC236}">
                  <a16:creationId xmlns:a16="http://schemas.microsoft.com/office/drawing/2014/main" id="{700DC910-057C-4FE7-8EAE-C834D819F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3104"/>
              <a:ext cx="180" cy="267"/>
            </a:xfrm>
            <a:prstGeom prst="upArrow">
              <a:avLst>
                <a:gd name="adj1" fmla="val 50000"/>
                <a:gd name="adj2" fmla="val 37083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3" name="AutoShape 29">
              <a:extLst>
                <a:ext uri="{FF2B5EF4-FFF2-40B4-BE49-F238E27FC236}">
                  <a16:creationId xmlns:a16="http://schemas.microsoft.com/office/drawing/2014/main" id="{9A2248CE-E150-4624-9989-775CE6D16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" y="3104"/>
              <a:ext cx="179" cy="267"/>
            </a:xfrm>
            <a:prstGeom prst="upArrow">
              <a:avLst>
                <a:gd name="adj1" fmla="val 50000"/>
                <a:gd name="adj2" fmla="val 37291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4" name="Rectangle 30">
              <a:extLst>
                <a:ext uri="{FF2B5EF4-FFF2-40B4-BE49-F238E27FC236}">
                  <a16:creationId xmlns:a16="http://schemas.microsoft.com/office/drawing/2014/main" id="{107E224B-4B66-4CB0-B963-520582AFD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" y="3349"/>
              <a:ext cx="71" cy="43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rgbClr val="00CCFF"/>
              </a:solidFill>
              <a:miter lim="800000"/>
            </a:ln>
            <a:effectLst/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5" name="Rectangle 31">
              <a:extLst>
                <a:ext uri="{FF2B5EF4-FFF2-40B4-BE49-F238E27FC236}">
                  <a16:creationId xmlns:a16="http://schemas.microsoft.com/office/drawing/2014/main" id="{C9FDE2C6-B581-4E4E-ACD9-6F2DF4D96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0" y="3349"/>
              <a:ext cx="66" cy="43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rgbClr val="00CCFF"/>
              </a:solidFill>
              <a:miter lim="800000"/>
            </a:ln>
            <a:effectLst/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6" name="Rectangle 32">
              <a:extLst>
                <a:ext uri="{FF2B5EF4-FFF2-40B4-BE49-F238E27FC236}">
                  <a16:creationId xmlns:a16="http://schemas.microsoft.com/office/drawing/2014/main" id="{4AEAC1F4-0F45-49E8-8244-76D02DD2E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3617"/>
              <a:ext cx="74" cy="42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rgbClr val="FF9900"/>
              </a:solidFill>
              <a:miter lim="800000"/>
            </a:ln>
            <a:effectLst/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7" name="Rectangle 33">
              <a:extLst>
                <a:ext uri="{FF2B5EF4-FFF2-40B4-BE49-F238E27FC236}">
                  <a16:creationId xmlns:a16="http://schemas.microsoft.com/office/drawing/2014/main" id="{EE5C842B-35BA-43C9-BF0A-32975F1D1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5" y="3626"/>
              <a:ext cx="73" cy="42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rgbClr val="FF9900"/>
              </a:solidFill>
              <a:miter lim="800000"/>
            </a:ln>
            <a:effectLst/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8" name="Rectangle 34">
              <a:extLst>
                <a:ext uri="{FF2B5EF4-FFF2-40B4-BE49-F238E27FC236}">
                  <a16:creationId xmlns:a16="http://schemas.microsoft.com/office/drawing/2014/main" id="{C116EAE2-EFD8-4BC5-AE06-B8D7D4D5F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3617"/>
              <a:ext cx="75" cy="42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rgbClr val="FF9900"/>
              </a:solidFill>
              <a:miter lim="800000"/>
            </a:ln>
            <a:effectLst/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9" name="Rectangle 35">
              <a:extLst>
                <a:ext uri="{FF2B5EF4-FFF2-40B4-BE49-F238E27FC236}">
                  <a16:creationId xmlns:a16="http://schemas.microsoft.com/office/drawing/2014/main" id="{0CF389DC-CD44-4D6C-B808-B79C1B24C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3344"/>
              <a:ext cx="66" cy="43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rgbClr val="00CCFF"/>
              </a:solidFill>
              <a:miter lim="800000"/>
            </a:ln>
            <a:effectLst/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0" name="Rectangle 36">
              <a:extLst>
                <a:ext uri="{FF2B5EF4-FFF2-40B4-BE49-F238E27FC236}">
                  <a16:creationId xmlns:a16="http://schemas.microsoft.com/office/drawing/2014/main" id="{5A875A88-8164-45BB-AA0E-41AD0AC50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163"/>
              <a:ext cx="69" cy="28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FFCC00"/>
              </a:solidFill>
              <a:miter lim="800000"/>
            </a:ln>
            <a:effectLst/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" name="Rectangle 37">
              <a:extLst>
                <a:ext uri="{FF2B5EF4-FFF2-40B4-BE49-F238E27FC236}">
                  <a16:creationId xmlns:a16="http://schemas.microsoft.com/office/drawing/2014/main" id="{2B0F60C9-FFE8-4C07-B42E-F507D8A79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2167"/>
              <a:ext cx="69" cy="29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FFCC00"/>
              </a:solidFill>
              <a:miter lim="800000"/>
            </a:ln>
            <a:effectLst/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2" name="Text Box 38">
              <a:extLst>
                <a:ext uri="{FF2B5EF4-FFF2-40B4-BE49-F238E27FC236}">
                  <a16:creationId xmlns:a16="http://schemas.microsoft.com/office/drawing/2014/main" id="{54DA26E4-7E56-4A7C-AAD0-F1FA444A6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" y="1933"/>
              <a:ext cx="612" cy="1996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3399"/>
              </a:solidFill>
              <a:miter lim="800000"/>
            </a:ln>
          </p:spPr>
          <p:txBody>
            <a:bodyPr lIns="72000" tIns="360000" rIns="0" bIns="0"/>
            <a:lstStyle/>
            <a:p>
              <a:pPr algn="just" eaLnBrk="1" hangingPunct="1">
                <a:defRPr/>
              </a:pPr>
              <a:endParaRPr kumimoji="1" lang="en-US" altLang="zh-CN" sz="4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  <a:p>
              <a:pPr algn="just" eaLnBrk="1" hangingPunct="1">
                <a:defRPr/>
              </a:pPr>
              <a:endParaRPr kumimoji="1"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  <a:p>
              <a:pPr algn="ctr" eaLnBrk="1" hangingPunct="1">
                <a:defRPr/>
              </a:pPr>
              <a:r>
                <a:rPr kumimoji="1"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CPU</a:t>
              </a:r>
            </a:p>
          </p:txBody>
        </p:sp>
        <p:sp>
          <p:nvSpPr>
            <p:cNvPr id="73" name="AutoShape 39">
              <a:extLst>
                <a:ext uri="{FF2B5EF4-FFF2-40B4-BE49-F238E27FC236}">
                  <a16:creationId xmlns:a16="http://schemas.microsoft.com/office/drawing/2014/main" id="{7DCA2608-31BD-41A6-89B8-61A023F41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" y="2177"/>
              <a:ext cx="180" cy="179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4" name="Rectangle 40">
              <a:extLst>
                <a:ext uri="{FF2B5EF4-FFF2-40B4-BE49-F238E27FC236}">
                  <a16:creationId xmlns:a16="http://schemas.microsoft.com/office/drawing/2014/main" id="{3E4D687E-A3E4-4CED-882A-3BBB3F18E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2170"/>
              <a:ext cx="69" cy="29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FFCC00"/>
              </a:solidFill>
              <a:miter lim="800000"/>
            </a:ln>
            <a:effectLst/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>
    <p:pull dir="d"/>
    <p:sndAc>
      <p:stSnd>
        <p:snd r:embed="rId2" name="glass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479925" y="3048000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4400">
              <a:solidFill>
                <a:schemeClr val="tx2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539750" y="1071563"/>
            <a:ext cx="8062913" cy="419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625475">
              <a:lnSpc>
                <a:spcPct val="150000"/>
              </a:lnSpc>
              <a:buClr>
                <a:srgbClr val="FF3399"/>
              </a:buClr>
              <a:buFont typeface="Wingdings" pitchFamily="2" charset="2"/>
              <a:buNone/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80C51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系列单片机有很强的外部扩展能力。外部扩展可分为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并行扩展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串行扩展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两大形式。</a:t>
            </a:r>
          </a:p>
          <a:p>
            <a:pPr marL="715963" lvl="1" indent="-441325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p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并行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：是指利用单片机的三组总线（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CB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）进行的系统扩展，</a:t>
            </a:r>
          </a:p>
          <a:p>
            <a:pPr marL="715963" lvl="1" indent="-441325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p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：利用串行总线（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三线总线、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b="1" baseline="30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双线）进行系统扩展。</a:t>
            </a:r>
          </a:p>
          <a:p>
            <a:pPr>
              <a:lnSpc>
                <a:spcPct val="150000"/>
              </a:lnSpc>
              <a:buClr>
                <a:srgbClr val="FF3399"/>
              </a:buClr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高速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应用场合，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并行扩展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法占主导地位。</a:t>
            </a:r>
          </a:p>
          <a:p>
            <a:pPr>
              <a:lnSpc>
                <a:spcPct val="150000"/>
              </a:lnSpc>
              <a:buClr>
                <a:srgbClr val="FF3399"/>
              </a:buClr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串行扩展</a:t>
            </a:r>
            <a:r>
              <a:rPr lang="zh-CN" altLang="en-US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多应用于速度要求不高、接口器件体积小，节约电路板空间和成本、连线少。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447675" y="957263"/>
            <a:ext cx="848201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使单片机能运行的最少器件构成的系统，就是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最小系统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zh-CN" altLang="en-US" b="1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对于片内有</a:t>
            </a:r>
            <a:r>
              <a:rPr lang="en-US" altLang="zh-CN" b="1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  <a:r>
              <a:rPr lang="zh-CN" altLang="en-US" b="1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型单片机，其自身可以构成最小系统</a:t>
            </a:r>
            <a:r>
              <a:rPr lang="en-US" altLang="zh-CN" b="1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ctr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芯片：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89C51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等，不必扩展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，只要有复位、晶振电路</a:t>
            </a:r>
            <a:endParaRPr lang="zh-CN" altLang="en-US" b="1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282" y="71414"/>
            <a:ext cx="4127502" cy="461665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rPr>
              <a:t>一、单片机最小系统</a:t>
            </a:r>
            <a:endParaRPr lang="zh-CN" altLang="en-US" sz="2400" b="1" spc="50" dirty="0">
              <a:ln w="11430"/>
              <a:solidFill>
                <a:srgbClr val="0000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06828" y="2577396"/>
            <a:ext cx="2016024" cy="3852000"/>
          </a:xfrm>
          <a:prstGeom prst="rect">
            <a:avLst/>
          </a:prstGeom>
          <a:solidFill>
            <a:srgbClr val="FFFFCC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24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8051</a:t>
            </a:r>
          </a:p>
          <a:p>
            <a:pPr algn="ctr">
              <a:defRPr/>
            </a:pPr>
            <a:r>
              <a:rPr lang="en-US" altLang="zh-CN" sz="24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8751</a:t>
            </a:r>
          </a:p>
          <a:p>
            <a:pPr algn="ctr">
              <a:defRPr/>
            </a:pPr>
            <a:r>
              <a:rPr lang="en-US" altLang="zh-CN" sz="2400" b="1" spc="50" dirty="0">
                <a:ln w="11430"/>
                <a:solidFill>
                  <a:srgbClr val="0000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8031</a:t>
            </a:r>
            <a:endParaRPr lang="zh-CN" altLang="en-US" sz="2400" b="1" spc="50" dirty="0">
              <a:ln w="11430"/>
              <a:solidFill>
                <a:srgbClr val="000099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 Box 106"/>
          <p:cNvSpPr txBox="1">
            <a:spLocks noChangeArrowheads="1"/>
          </p:cNvSpPr>
          <p:nvPr/>
        </p:nvSpPr>
        <p:spPr bwMode="auto">
          <a:xfrm>
            <a:off x="5711044" y="2791961"/>
            <a:ext cx="540000" cy="246221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P0</a:t>
            </a:r>
          </a:p>
        </p:txBody>
      </p:sp>
      <p:sp>
        <p:nvSpPr>
          <p:cNvPr id="9" name="Text Box 106"/>
          <p:cNvSpPr txBox="1">
            <a:spLocks noChangeArrowheads="1"/>
          </p:cNvSpPr>
          <p:nvPr/>
        </p:nvSpPr>
        <p:spPr bwMode="auto">
          <a:xfrm>
            <a:off x="5703960" y="3627240"/>
            <a:ext cx="540000" cy="246221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P2</a:t>
            </a:r>
          </a:p>
        </p:txBody>
      </p:sp>
      <p:sp>
        <p:nvSpPr>
          <p:cNvPr id="11" name="Text Box 106"/>
          <p:cNvSpPr txBox="1">
            <a:spLocks noChangeArrowheads="1"/>
          </p:cNvSpPr>
          <p:nvPr/>
        </p:nvSpPr>
        <p:spPr bwMode="auto">
          <a:xfrm>
            <a:off x="4371216" y="2780928"/>
            <a:ext cx="650382" cy="21544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XTAL1</a:t>
            </a:r>
          </a:p>
        </p:txBody>
      </p:sp>
      <p:grpSp>
        <p:nvGrpSpPr>
          <p:cNvPr id="27656" name="组合 28"/>
          <p:cNvGrpSpPr>
            <a:grpSpLocks/>
          </p:cNvGrpSpPr>
          <p:nvPr/>
        </p:nvGrpSpPr>
        <p:grpSpPr bwMode="auto">
          <a:xfrm>
            <a:off x="5661025" y="5743575"/>
            <a:ext cx="576263" cy="246063"/>
            <a:chOff x="2001652" y="4295088"/>
            <a:chExt cx="576221" cy="246063"/>
          </a:xfrm>
        </p:grpSpPr>
        <p:sp>
          <p:nvSpPr>
            <p:cNvPr id="14" name="Text Box 106"/>
            <p:cNvSpPr txBox="1">
              <a:spLocks noChangeArrowheads="1"/>
            </p:cNvSpPr>
            <p:nvPr/>
          </p:nvSpPr>
          <p:spPr bwMode="auto">
            <a:xfrm>
              <a:off x="2001652" y="4295088"/>
              <a:ext cx="571504" cy="24606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altLang="zh-CN" sz="16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ial" charset="0"/>
                  <a:ea typeface="黑体" pitchFamily="2" charset="-122"/>
                </a:rPr>
                <a:t>EA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2217536" y="4301438"/>
              <a:ext cx="360337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Box 106"/>
          <p:cNvSpPr txBox="1">
            <a:spLocks noChangeArrowheads="1"/>
          </p:cNvSpPr>
          <p:nvPr/>
        </p:nvSpPr>
        <p:spPr bwMode="auto">
          <a:xfrm>
            <a:off x="5711044" y="4016097"/>
            <a:ext cx="540000" cy="246221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P3</a:t>
            </a:r>
          </a:p>
        </p:txBody>
      </p:sp>
      <p:sp>
        <p:nvSpPr>
          <p:cNvPr id="20" name="Text Box 106"/>
          <p:cNvSpPr txBox="1">
            <a:spLocks noChangeArrowheads="1"/>
          </p:cNvSpPr>
          <p:nvPr/>
        </p:nvSpPr>
        <p:spPr bwMode="auto">
          <a:xfrm>
            <a:off x="5711044" y="3224009"/>
            <a:ext cx="540000" cy="246221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P1</a:t>
            </a:r>
          </a:p>
        </p:txBody>
      </p:sp>
      <p:sp>
        <p:nvSpPr>
          <p:cNvPr id="2" name="箭头: 左右 1"/>
          <p:cNvSpPr/>
          <p:nvPr/>
        </p:nvSpPr>
        <p:spPr>
          <a:xfrm>
            <a:off x="6334125" y="2852738"/>
            <a:ext cx="649288" cy="215900"/>
          </a:xfrm>
          <a:prstGeom prst="left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i="1" dirty="0">
                <a:solidFill>
                  <a:srgbClr val="FF0000"/>
                </a:solidFill>
              </a:rPr>
              <a:t>8</a:t>
            </a:r>
            <a:endParaRPr lang="zh-CN" altLang="en-US" sz="1400" i="1" dirty="0">
              <a:solidFill>
                <a:srgbClr val="FF0000"/>
              </a:solidFill>
            </a:endParaRPr>
          </a:p>
        </p:txBody>
      </p:sp>
      <p:sp>
        <p:nvSpPr>
          <p:cNvPr id="21" name="箭头: 左右 20"/>
          <p:cNvSpPr/>
          <p:nvPr/>
        </p:nvSpPr>
        <p:spPr>
          <a:xfrm>
            <a:off x="6337300" y="3254375"/>
            <a:ext cx="647700" cy="215900"/>
          </a:xfrm>
          <a:prstGeom prst="left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i="1" dirty="0">
                <a:solidFill>
                  <a:srgbClr val="FF0000"/>
                </a:solidFill>
              </a:rPr>
              <a:t>8</a:t>
            </a:r>
            <a:endParaRPr lang="zh-CN" altLang="en-US" sz="1400" i="1" dirty="0">
              <a:solidFill>
                <a:srgbClr val="FF0000"/>
              </a:solidFill>
            </a:endParaRPr>
          </a:p>
        </p:txBody>
      </p:sp>
      <p:sp>
        <p:nvSpPr>
          <p:cNvPr id="22" name="箭头: 左右 21"/>
          <p:cNvSpPr/>
          <p:nvPr/>
        </p:nvSpPr>
        <p:spPr>
          <a:xfrm>
            <a:off x="6323013" y="3644900"/>
            <a:ext cx="647700" cy="215900"/>
          </a:xfrm>
          <a:prstGeom prst="left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i="1" dirty="0">
                <a:solidFill>
                  <a:srgbClr val="FF0000"/>
                </a:solidFill>
              </a:rPr>
              <a:t>8</a:t>
            </a:r>
            <a:endParaRPr lang="zh-CN" altLang="en-US" sz="1400" i="1" dirty="0">
              <a:solidFill>
                <a:srgbClr val="FF0000"/>
              </a:solidFill>
            </a:endParaRPr>
          </a:p>
        </p:txBody>
      </p:sp>
      <p:sp>
        <p:nvSpPr>
          <p:cNvPr id="23" name="箭头: 左右 22"/>
          <p:cNvSpPr/>
          <p:nvPr/>
        </p:nvSpPr>
        <p:spPr>
          <a:xfrm>
            <a:off x="6324600" y="4024313"/>
            <a:ext cx="649288" cy="215900"/>
          </a:xfrm>
          <a:prstGeom prst="left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i="1" dirty="0">
                <a:solidFill>
                  <a:srgbClr val="FF0000"/>
                </a:solidFill>
              </a:rPr>
              <a:t>8</a:t>
            </a:r>
            <a:endParaRPr lang="zh-CN" altLang="en-US" sz="1400" i="1" dirty="0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334125" y="5867400"/>
            <a:ext cx="493713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6827838" y="5589588"/>
            <a:ext cx="0" cy="277812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接点 25"/>
          <p:cNvSpPr/>
          <p:nvPr/>
        </p:nvSpPr>
        <p:spPr>
          <a:xfrm>
            <a:off x="6778625" y="5475288"/>
            <a:ext cx="107950" cy="107950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9" name="Text Box 106"/>
          <p:cNvSpPr txBox="1">
            <a:spLocks noChangeArrowheads="1"/>
          </p:cNvSpPr>
          <p:nvPr/>
        </p:nvSpPr>
        <p:spPr bwMode="auto">
          <a:xfrm>
            <a:off x="6480272" y="5194513"/>
            <a:ext cx="540000" cy="246221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+5V</a:t>
            </a:r>
          </a:p>
        </p:txBody>
      </p:sp>
      <p:sp>
        <p:nvSpPr>
          <p:cNvPr id="30" name="Text Box 106"/>
          <p:cNvSpPr txBox="1">
            <a:spLocks noChangeArrowheads="1"/>
          </p:cNvSpPr>
          <p:nvPr/>
        </p:nvSpPr>
        <p:spPr bwMode="auto">
          <a:xfrm>
            <a:off x="4361286" y="3449012"/>
            <a:ext cx="650382" cy="21544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XTAL2</a:t>
            </a:r>
          </a:p>
        </p:txBody>
      </p:sp>
      <p:sp>
        <p:nvSpPr>
          <p:cNvPr id="31" name="Text Box 106"/>
          <p:cNvSpPr txBox="1">
            <a:spLocks noChangeArrowheads="1"/>
          </p:cNvSpPr>
          <p:nvPr/>
        </p:nvSpPr>
        <p:spPr bwMode="auto">
          <a:xfrm>
            <a:off x="4376526" y="5445224"/>
            <a:ext cx="650382" cy="21544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RST</a:t>
            </a:r>
          </a:p>
        </p:txBody>
      </p:sp>
      <p:sp>
        <p:nvSpPr>
          <p:cNvPr id="27" name="矩形 26"/>
          <p:cNvSpPr/>
          <p:nvPr/>
        </p:nvSpPr>
        <p:spPr>
          <a:xfrm>
            <a:off x="3170238" y="5516563"/>
            <a:ext cx="358775" cy="79375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5400000">
            <a:off x="3652044" y="5830094"/>
            <a:ext cx="287338" cy="107950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3787775" y="6027738"/>
            <a:ext cx="0" cy="179387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3795713" y="5559425"/>
            <a:ext cx="0" cy="17938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cxnSpLocks/>
          </p:cNvCxnSpPr>
          <p:nvPr/>
        </p:nvCxnSpPr>
        <p:spPr>
          <a:xfrm>
            <a:off x="3529013" y="5557838"/>
            <a:ext cx="757237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cxnSpLocks/>
          </p:cNvCxnSpPr>
          <p:nvPr/>
        </p:nvCxnSpPr>
        <p:spPr>
          <a:xfrm>
            <a:off x="3717925" y="6207125"/>
            <a:ext cx="14446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cxnSpLocks/>
          </p:cNvCxnSpPr>
          <p:nvPr/>
        </p:nvCxnSpPr>
        <p:spPr>
          <a:xfrm>
            <a:off x="2949575" y="5557838"/>
            <a:ext cx="2159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cxnSpLocks/>
          </p:cNvCxnSpPr>
          <p:nvPr/>
        </p:nvCxnSpPr>
        <p:spPr>
          <a:xfrm flipH="1">
            <a:off x="2435225" y="5157788"/>
            <a:ext cx="0" cy="395287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cxnSpLocks/>
          </p:cNvCxnSpPr>
          <p:nvPr/>
        </p:nvCxnSpPr>
        <p:spPr>
          <a:xfrm>
            <a:off x="2722563" y="5478463"/>
            <a:ext cx="223837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cxnSpLocks/>
          </p:cNvCxnSpPr>
          <p:nvPr/>
        </p:nvCxnSpPr>
        <p:spPr>
          <a:xfrm>
            <a:off x="2439988" y="5557838"/>
            <a:ext cx="287337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接点 49"/>
          <p:cNvSpPr/>
          <p:nvPr/>
        </p:nvSpPr>
        <p:spPr>
          <a:xfrm>
            <a:off x="2886075" y="5516563"/>
            <a:ext cx="71438" cy="73025"/>
          </a:xfrm>
          <a:prstGeom prst="flowChartConnector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1" name="流程图: 接点 50"/>
          <p:cNvSpPr/>
          <p:nvPr/>
        </p:nvSpPr>
        <p:spPr>
          <a:xfrm>
            <a:off x="2728913" y="5519738"/>
            <a:ext cx="71437" cy="73025"/>
          </a:xfrm>
          <a:prstGeom prst="flowChartConnector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cxnSp>
        <p:nvCxnSpPr>
          <p:cNvPr id="52" name="直接连接符 51"/>
          <p:cNvCxnSpPr>
            <a:cxnSpLocks/>
          </p:cNvCxnSpPr>
          <p:nvPr/>
        </p:nvCxnSpPr>
        <p:spPr>
          <a:xfrm flipH="1">
            <a:off x="3009900" y="5013325"/>
            <a:ext cx="0" cy="252413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cxnSpLocks/>
          </p:cNvCxnSpPr>
          <p:nvPr/>
        </p:nvCxnSpPr>
        <p:spPr>
          <a:xfrm flipH="1">
            <a:off x="3082925" y="5013325"/>
            <a:ext cx="0" cy="252413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cxnSpLocks/>
          </p:cNvCxnSpPr>
          <p:nvPr/>
        </p:nvCxnSpPr>
        <p:spPr>
          <a:xfrm>
            <a:off x="2146300" y="5157788"/>
            <a:ext cx="863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cxnSpLocks/>
          </p:cNvCxnSpPr>
          <p:nvPr/>
        </p:nvCxnSpPr>
        <p:spPr>
          <a:xfrm>
            <a:off x="3082925" y="5157788"/>
            <a:ext cx="719138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cxnSpLocks/>
          </p:cNvCxnSpPr>
          <p:nvPr/>
        </p:nvCxnSpPr>
        <p:spPr>
          <a:xfrm flipH="1">
            <a:off x="3792538" y="5157788"/>
            <a:ext cx="0" cy="395287"/>
          </a:xfrm>
          <a:prstGeom prst="line">
            <a:avLst/>
          </a:prstGeom>
          <a:ln w="12700">
            <a:solidFill>
              <a:srgbClr val="0000F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cxnSpLocks/>
          </p:cNvCxnSpPr>
          <p:nvPr/>
        </p:nvCxnSpPr>
        <p:spPr>
          <a:xfrm flipH="1">
            <a:off x="2836863" y="5397500"/>
            <a:ext cx="0" cy="7302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流程图: 接点 57"/>
          <p:cNvSpPr/>
          <p:nvPr/>
        </p:nvSpPr>
        <p:spPr>
          <a:xfrm>
            <a:off x="2062163" y="5122863"/>
            <a:ext cx="73025" cy="73025"/>
          </a:xfrm>
          <a:prstGeom prst="flowChartConnector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9" name="Text Box 106"/>
          <p:cNvSpPr txBox="1">
            <a:spLocks noChangeArrowheads="1"/>
          </p:cNvSpPr>
          <p:nvPr/>
        </p:nvSpPr>
        <p:spPr bwMode="auto">
          <a:xfrm>
            <a:off x="1498516" y="5013176"/>
            <a:ext cx="540000" cy="21544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+5V</a:t>
            </a:r>
          </a:p>
        </p:txBody>
      </p:sp>
      <p:cxnSp>
        <p:nvCxnSpPr>
          <p:cNvPr id="63" name="直接连接符 62"/>
          <p:cNvCxnSpPr>
            <a:cxnSpLocks/>
          </p:cNvCxnSpPr>
          <p:nvPr/>
        </p:nvCxnSpPr>
        <p:spPr>
          <a:xfrm flipH="1">
            <a:off x="2916238" y="3068638"/>
            <a:ext cx="0" cy="28892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cxnSpLocks/>
          </p:cNvCxnSpPr>
          <p:nvPr/>
        </p:nvCxnSpPr>
        <p:spPr>
          <a:xfrm>
            <a:off x="2771775" y="3068638"/>
            <a:ext cx="288925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cxnSpLocks/>
          </p:cNvCxnSpPr>
          <p:nvPr/>
        </p:nvCxnSpPr>
        <p:spPr>
          <a:xfrm>
            <a:off x="2916238" y="2852738"/>
            <a:ext cx="140335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cxnSpLocks/>
          </p:cNvCxnSpPr>
          <p:nvPr/>
        </p:nvCxnSpPr>
        <p:spPr>
          <a:xfrm>
            <a:off x="2411413" y="3213100"/>
            <a:ext cx="504825" cy="0"/>
          </a:xfrm>
          <a:prstGeom prst="line">
            <a:avLst/>
          </a:prstGeom>
          <a:ln w="12700">
            <a:solidFill>
              <a:srgbClr val="0000F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cxnSpLocks/>
          </p:cNvCxnSpPr>
          <p:nvPr/>
        </p:nvCxnSpPr>
        <p:spPr>
          <a:xfrm>
            <a:off x="2771775" y="3016250"/>
            <a:ext cx="288925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cxnSpLocks/>
          </p:cNvCxnSpPr>
          <p:nvPr/>
        </p:nvCxnSpPr>
        <p:spPr>
          <a:xfrm>
            <a:off x="2762250" y="3409950"/>
            <a:ext cx="288925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cxnSpLocks/>
          </p:cNvCxnSpPr>
          <p:nvPr/>
        </p:nvCxnSpPr>
        <p:spPr>
          <a:xfrm>
            <a:off x="2762250" y="3357563"/>
            <a:ext cx="288925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2409825" y="3206750"/>
            <a:ext cx="0" cy="32385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cxnSpLocks/>
          </p:cNvCxnSpPr>
          <p:nvPr/>
        </p:nvCxnSpPr>
        <p:spPr>
          <a:xfrm>
            <a:off x="2339975" y="3536950"/>
            <a:ext cx="14446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2916238" y="2860675"/>
            <a:ext cx="0" cy="144463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2916238" y="3421063"/>
            <a:ext cx="0" cy="14446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cxnSpLocks/>
          </p:cNvCxnSpPr>
          <p:nvPr/>
        </p:nvCxnSpPr>
        <p:spPr>
          <a:xfrm>
            <a:off x="2916238" y="3573463"/>
            <a:ext cx="140335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cxnSpLocks/>
          </p:cNvCxnSpPr>
          <p:nvPr/>
        </p:nvCxnSpPr>
        <p:spPr>
          <a:xfrm>
            <a:off x="3398838" y="3308350"/>
            <a:ext cx="287337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cxnSpLocks/>
          </p:cNvCxnSpPr>
          <p:nvPr/>
        </p:nvCxnSpPr>
        <p:spPr>
          <a:xfrm>
            <a:off x="3398838" y="3141663"/>
            <a:ext cx="287337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397250" y="3182938"/>
            <a:ext cx="277813" cy="71437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85" name="直接连接符 84"/>
          <p:cNvCxnSpPr/>
          <p:nvPr/>
        </p:nvCxnSpPr>
        <p:spPr>
          <a:xfrm flipV="1">
            <a:off x="3541713" y="2852738"/>
            <a:ext cx="0" cy="288925"/>
          </a:xfrm>
          <a:prstGeom prst="line">
            <a:avLst/>
          </a:prstGeom>
          <a:ln w="12700">
            <a:solidFill>
              <a:srgbClr val="0000FF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V="1">
            <a:off x="3533775" y="3314700"/>
            <a:ext cx="0" cy="252413"/>
          </a:xfrm>
          <a:prstGeom prst="line">
            <a:avLst/>
          </a:prstGeom>
          <a:ln w="12700">
            <a:solidFill>
              <a:srgbClr val="0000FF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  <p:sndAc>
      <p:stSnd>
        <p:snd r:embed="rId2" name="glass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71604" y="2577396"/>
            <a:ext cx="1800000" cy="3852000"/>
          </a:xfrm>
          <a:prstGeom prst="rect">
            <a:avLst/>
          </a:prstGeom>
          <a:solidFill>
            <a:srgbClr val="FFFFCC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8051</a:t>
            </a:r>
          </a:p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8751</a:t>
            </a:r>
          </a:p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8031</a:t>
            </a:r>
            <a:endParaRPr lang="zh-CN" altLang="en-US" sz="24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106"/>
          <p:cNvSpPr txBox="1">
            <a:spLocks noChangeArrowheads="1"/>
          </p:cNvSpPr>
          <p:nvPr/>
        </p:nvSpPr>
        <p:spPr bwMode="auto">
          <a:xfrm>
            <a:off x="2746116" y="2720272"/>
            <a:ext cx="540000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P2</a:t>
            </a:r>
          </a:p>
        </p:txBody>
      </p:sp>
      <p:sp>
        <p:nvSpPr>
          <p:cNvPr id="8" name="Text Box 106"/>
          <p:cNvSpPr txBox="1">
            <a:spLocks noChangeArrowheads="1"/>
          </p:cNvSpPr>
          <p:nvPr/>
        </p:nvSpPr>
        <p:spPr bwMode="auto">
          <a:xfrm>
            <a:off x="2746116" y="3126875"/>
            <a:ext cx="540000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ALE</a:t>
            </a:r>
          </a:p>
        </p:txBody>
      </p:sp>
      <p:sp>
        <p:nvSpPr>
          <p:cNvPr id="9" name="Text Box 106"/>
          <p:cNvSpPr txBox="1">
            <a:spLocks noChangeArrowheads="1"/>
          </p:cNvSpPr>
          <p:nvPr/>
        </p:nvSpPr>
        <p:spPr bwMode="auto">
          <a:xfrm>
            <a:off x="2752712" y="4077594"/>
            <a:ext cx="540000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P0</a:t>
            </a:r>
          </a:p>
        </p:txBody>
      </p:sp>
      <p:sp>
        <p:nvSpPr>
          <p:cNvPr id="10" name="右箭头 9"/>
          <p:cNvSpPr/>
          <p:nvPr/>
        </p:nvSpPr>
        <p:spPr>
          <a:xfrm>
            <a:off x="3370263" y="2720975"/>
            <a:ext cx="3060700" cy="287338"/>
          </a:xfrm>
          <a:prstGeom prst="rightArrow">
            <a:avLst/>
          </a:prstGeom>
          <a:solidFill>
            <a:srgbClr val="C5FFC5"/>
          </a:solidFill>
          <a:ln w="95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Text Box 106"/>
          <p:cNvSpPr txBox="1">
            <a:spLocks noChangeArrowheads="1"/>
          </p:cNvSpPr>
          <p:nvPr/>
        </p:nvSpPr>
        <p:spPr bwMode="auto">
          <a:xfrm>
            <a:off x="5126059" y="2653596"/>
            <a:ext cx="1035039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A8~A15</a:t>
            </a:r>
          </a:p>
        </p:txBody>
      </p:sp>
      <p:sp>
        <p:nvSpPr>
          <p:cNvPr id="12" name="矩形 11"/>
          <p:cNvSpPr/>
          <p:nvPr/>
        </p:nvSpPr>
        <p:spPr>
          <a:xfrm>
            <a:off x="4214810" y="3148900"/>
            <a:ext cx="900000" cy="1440000"/>
          </a:xfrm>
          <a:prstGeom prst="rect">
            <a:avLst/>
          </a:prstGeom>
          <a:solidFill>
            <a:srgbClr val="8FE2FF"/>
          </a:solidFill>
          <a:ln w="1905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地址锁存器</a:t>
            </a:r>
            <a:r>
              <a:rPr lang="en-US" altLang="zh-CN" sz="16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(74LS373)</a:t>
            </a:r>
            <a:endParaRPr lang="zh-CN" altLang="en-US" b="1" spc="50" dirty="0">
              <a:ln w="11430"/>
              <a:solidFill>
                <a:srgbClr val="0000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左右箭头 12"/>
          <p:cNvSpPr/>
          <p:nvPr/>
        </p:nvSpPr>
        <p:spPr>
          <a:xfrm>
            <a:off x="3357563" y="4078288"/>
            <a:ext cx="863600" cy="285750"/>
          </a:xfrm>
          <a:prstGeom prst="leftRightArrow">
            <a:avLst/>
          </a:prstGeom>
          <a:solidFill>
            <a:srgbClr val="C5FFC5"/>
          </a:solidFill>
          <a:ln w="127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122863" y="3432175"/>
            <a:ext cx="1295400" cy="288925"/>
          </a:xfrm>
          <a:prstGeom prst="rightArrow">
            <a:avLst/>
          </a:prstGeom>
          <a:solidFill>
            <a:srgbClr val="C5FFC5"/>
          </a:solidFill>
          <a:ln w="95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Text Box 106"/>
          <p:cNvSpPr txBox="1">
            <a:spLocks noChangeArrowheads="1"/>
          </p:cNvSpPr>
          <p:nvPr/>
        </p:nvSpPr>
        <p:spPr bwMode="auto">
          <a:xfrm>
            <a:off x="5192735" y="3368791"/>
            <a:ext cx="1035039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A0~A7</a:t>
            </a:r>
          </a:p>
        </p:txBody>
      </p:sp>
      <p:sp>
        <p:nvSpPr>
          <p:cNvPr id="16" name="直角上箭头 15"/>
          <p:cNvSpPr/>
          <p:nvPr/>
        </p:nvSpPr>
        <p:spPr>
          <a:xfrm rot="5400000">
            <a:off x="4747419" y="3232944"/>
            <a:ext cx="684213" cy="2771775"/>
          </a:xfrm>
          <a:prstGeom prst="bentUpArrow">
            <a:avLst/>
          </a:prstGeom>
          <a:solidFill>
            <a:srgbClr val="FFFF00"/>
          </a:solidFill>
          <a:ln w="127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357563" y="3578225"/>
            <a:ext cx="857250" cy="15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大括号 18"/>
          <p:cNvSpPr/>
          <p:nvPr/>
        </p:nvSpPr>
        <p:spPr>
          <a:xfrm>
            <a:off x="6500813" y="2720975"/>
            <a:ext cx="285750" cy="92868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Text Box 106"/>
          <p:cNvSpPr txBox="1">
            <a:spLocks noChangeArrowheads="1"/>
          </p:cNvSpPr>
          <p:nvPr/>
        </p:nvSpPr>
        <p:spPr bwMode="auto">
          <a:xfrm>
            <a:off x="5362580" y="4599113"/>
            <a:ext cx="77468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D0~D7</a:t>
            </a:r>
          </a:p>
        </p:txBody>
      </p:sp>
      <p:sp>
        <p:nvSpPr>
          <p:cNvPr id="20" name="Text Box 106"/>
          <p:cNvSpPr txBox="1">
            <a:spLocks noChangeArrowheads="1"/>
          </p:cNvSpPr>
          <p:nvPr/>
        </p:nvSpPr>
        <p:spPr bwMode="auto">
          <a:xfrm>
            <a:off x="6824678" y="3044124"/>
            <a:ext cx="1035039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地址总线</a:t>
            </a:r>
            <a:endParaRPr lang="en-US" altLang="zh-CN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21" name="Text Box 106"/>
          <p:cNvSpPr txBox="1">
            <a:spLocks noChangeArrowheads="1"/>
          </p:cNvSpPr>
          <p:nvPr/>
        </p:nvSpPr>
        <p:spPr bwMode="auto">
          <a:xfrm>
            <a:off x="6643702" y="4657851"/>
            <a:ext cx="1035039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数据总线</a:t>
            </a:r>
            <a:endParaRPr lang="en-US" altLang="zh-CN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黑体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357563" y="5330825"/>
            <a:ext cx="3060700" cy="15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379788" y="5753100"/>
            <a:ext cx="3060700" cy="15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357563" y="6183313"/>
            <a:ext cx="3060700" cy="15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93" name="组合 27"/>
          <p:cNvGrpSpPr>
            <a:grpSpLocks/>
          </p:cNvGrpSpPr>
          <p:nvPr/>
        </p:nvGrpSpPr>
        <p:grpSpPr bwMode="auto">
          <a:xfrm>
            <a:off x="2500313" y="5183188"/>
            <a:ext cx="792162" cy="287337"/>
            <a:chOff x="1857356" y="4264231"/>
            <a:chExt cx="792000" cy="288000"/>
          </a:xfrm>
        </p:grpSpPr>
        <p:sp>
          <p:nvSpPr>
            <p:cNvPr id="25" name="Text Box 106"/>
            <p:cNvSpPr txBox="1">
              <a:spLocks noChangeArrowheads="1"/>
            </p:cNvSpPr>
            <p:nvPr/>
          </p:nvSpPr>
          <p:spPr bwMode="auto">
            <a:xfrm>
              <a:off x="1857356" y="4264231"/>
              <a:ext cx="792000" cy="288000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altLang="zh-CN" sz="20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ial" charset="0"/>
                  <a:ea typeface="黑体" pitchFamily="2" charset="-122"/>
                </a:rPr>
                <a:t>PSEN</a:t>
              </a: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928778" y="4270596"/>
              <a:ext cx="720578" cy="159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94" name="组合 28"/>
          <p:cNvGrpSpPr>
            <a:grpSpLocks/>
          </p:cNvGrpSpPr>
          <p:nvPr/>
        </p:nvGrpSpPr>
        <p:grpSpPr bwMode="auto">
          <a:xfrm>
            <a:off x="2709863" y="5599113"/>
            <a:ext cx="571500" cy="307975"/>
            <a:chOff x="2001652" y="4264231"/>
            <a:chExt cx="571504" cy="307777"/>
          </a:xfrm>
        </p:grpSpPr>
        <p:sp>
          <p:nvSpPr>
            <p:cNvPr id="30" name="Text Box 106"/>
            <p:cNvSpPr txBox="1">
              <a:spLocks noChangeArrowheads="1"/>
            </p:cNvSpPr>
            <p:nvPr/>
          </p:nvSpPr>
          <p:spPr bwMode="auto">
            <a:xfrm>
              <a:off x="2001652" y="4264231"/>
              <a:ext cx="571504" cy="307777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altLang="zh-CN" sz="20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ial" charset="0"/>
                  <a:ea typeface="黑体" pitchFamily="2" charset="-122"/>
                </a:rPr>
                <a:t>WR</a:t>
              </a: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2111190" y="4278509"/>
              <a:ext cx="431803" cy="158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95" name="组合 34"/>
          <p:cNvGrpSpPr>
            <a:grpSpLocks/>
          </p:cNvGrpSpPr>
          <p:nvPr/>
        </p:nvGrpSpPr>
        <p:grpSpPr bwMode="auto">
          <a:xfrm>
            <a:off x="2684463" y="6051550"/>
            <a:ext cx="579437" cy="306388"/>
            <a:chOff x="2041190" y="5080529"/>
            <a:chExt cx="580122" cy="307777"/>
          </a:xfrm>
        </p:grpSpPr>
        <p:sp>
          <p:nvSpPr>
            <p:cNvPr id="33" name="Text Box 106"/>
            <p:cNvSpPr txBox="1">
              <a:spLocks noChangeArrowheads="1"/>
            </p:cNvSpPr>
            <p:nvPr/>
          </p:nvSpPr>
          <p:spPr bwMode="auto">
            <a:xfrm>
              <a:off x="2041190" y="5080529"/>
              <a:ext cx="571504" cy="307777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altLang="zh-CN" sz="20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ial" charset="0"/>
                  <a:ea typeface="黑体" pitchFamily="2" charset="-122"/>
                </a:rPr>
                <a:t>RD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2189002" y="5094882"/>
              <a:ext cx="432310" cy="159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右大括号 35"/>
          <p:cNvSpPr/>
          <p:nvPr/>
        </p:nvSpPr>
        <p:spPr>
          <a:xfrm>
            <a:off x="6500813" y="5284788"/>
            <a:ext cx="285750" cy="92868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Text Box 106"/>
          <p:cNvSpPr txBox="1">
            <a:spLocks noChangeArrowheads="1"/>
          </p:cNvSpPr>
          <p:nvPr/>
        </p:nvSpPr>
        <p:spPr bwMode="auto">
          <a:xfrm>
            <a:off x="6796102" y="5622513"/>
            <a:ext cx="1035039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黑体" pitchFamily="2" charset="-122"/>
              </a:rPr>
              <a:t>控制总线</a:t>
            </a:r>
            <a:endParaRPr lang="en-US" altLang="zh-CN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928688" y="642938"/>
            <a:ext cx="7427912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地址总线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kumimoji="1"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P0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口提供（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A7 ~ A0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口提供（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A15 ~ A8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），共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数据总线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kumimoji="1"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P0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口提供（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D7 ~ D0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），共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位。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控制总线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kumimoji="1"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 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/EA  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/PSEN 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/RD  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/WR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  <p:sp>
        <p:nvSpPr>
          <p:cNvPr id="39" name="矩形 38"/>
          <p:cNvSpPr/>
          <p:nvPr/>
        </p:nvSpPr>
        <p:spPr>
          <a:xfrm>
            <a:off x="571472" y="0"/>
            <a:ext cx="2069797" cy="58105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三总线的概念</a:t>
            </a:r>
            <a:endParaRPr kumimoji="1" lang="en-US" altLang="zh-CN" sz="2400" b="1" spc="50" dirty="0">
              <a:ln w="11430"/>
              <a:solidFill>
                <a:srgbClr val="0000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469" name="Text Box 5"/>
          <p:cNvSpPr txBox="1">
            <a:spLocks noChangeArrowheads="1"/>
          </p:cNvSpPr>
          <p:nvPr/>
        </p:nvSpPr>
        <p:spPr bwMode="auto">
          <a:xfrm>
            <a:off x="971550" y="6786563"/>
            <a:ext cx="1008063" cy="4587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6473" name="Text Box 9"/>
          <p:cNvSpPr txBox="1">
            <a:spLocks noChangeArrowheads="1"/>
          </p:cNvSpPr>
          <p:nvPr/>
        </p:nvSpPr>
        <p:spPr bwMode="auto">
          <a:xfrm>
            <a:off x="611560" y="908720"/>
            <a:ext cx="7775575" cy="44624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、数据线的连接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P0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的八位线承担此任，此时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不用外接上拉电阻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kumimoji="1"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、地址线的连接</a:t>
            </a:r>
          </a:p>
          <a:p>
            <a:pPr marL="990600" lvl="1" indent="-368300" algn="just">
              <a:lnSpc>
                <a:spcPct val="150000"/>
              </a:lnSpc>
              <a:spcBef>
                <a:spcPct val="50000"/>
              </a:spcBef>
              <a:buClr>
                <a:srgbClr val="00B0F0"/>
              </a:buClr>
              <a:buFont typeface="Wingdings" pitchFamily="2" charset="2"/>
              <a:buChar char="p"/>
              <a:defRPr/>
            </a:pPr>
            <a:r>
              <a:rPr kumimoji="1"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P0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承担地址低八位线，</a:t>
            </a:r>
            <a:r>
              <a:rPr kumimoji="1"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A0 ~ A7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990600" lvl="1" indent="-368300"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p"/>
              <a:defRPr/>
            </a:pPr>
            <a:r>
              <a:rPr kumimoji="1"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承担地址高八位线。</a:t>
            </a:r>
            <a:r>
              <a:rPr kumimoji="1"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A8 ~ A15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kumimoji="1"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P0</a:t>
            </a:r>
            <a:r>
              <a:rPr kumimoji="1"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口线地址 </a:t>
            </a:r>
            <a:r>
              <a:rPr kumimoji="1" lang="en-US" altLang="zh-CN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kumimoji="1"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数据分时复用，需用地址锁存器</a:t>
            </a:r>
          </a:p>
          <a:p>
            <a:pPr>
              <a:lnSpc>
                <a:spcPct val="150000"/>
              </a:lnSpc>
              <a:defRPr/>
            </a:pPr>
            <a:r>
              <a:rPr kumimoji="1"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kumimoji="1"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74LS373</a:t>
            </a:r>
            <a:r>
              <a:rPr kumimoji="1"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kumimoji="1"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74LS573</a:t>
            </a:r>
            <a:r>
              <a:rPr kumimoji="1"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锁存地址</a:t>
            </a:r>
            <a:r>
              <a:rPr kumimoji="1"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zh-CN" altLang="en-US" sz="2000" dirty="0">
              <a:solidFill>
                <a:srgbClr val="0066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1"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6"/>
          <p:cNvSpPr txBox="1">
            <a:spLocks noChangeArrowheads="1"/>
          </p:cNvSpPr>
          <p:nvPr/>
        </p:nvSpPr>
        <p:spPr bwMode="auto">
          <a:xfrm>
            <a:off x="251520" y="1052736"/>
            <a:ext cx="8862565" cy="357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12800" indent="-355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270000" indent="-355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、控制线的连接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对存储器来讲控制线无非是：芯片的</a:t>
            </a:r>
            <a:r>
              <a:rPr kumimoji="1" lang="zh-CN" altLang="en-US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选通</a:t>
            </a:r>
            <a:r>
              <a:rPr kumimoji="1" lang="en-US" altLang="zh-CN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(CS)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控制、</a:t>
            </a:r>
            <a:r>
              <a:rPr kumimoji="1" lang="zh-CN" altLang="en-US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</a:t>
            </a:r>
            <a:r>
              <a:rPr kumimoji="1" lang="en-US" altLang="zh-CN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(RD,WR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1"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单片机与外部器件数据交换要遵循两个重要原则：</a:t>
            </a:r>
          </a:p>
          <a:p>
            <a:pPr lvl="2" algn="just">
              <a:spcBef>
                <a:spcPct val="50000"/>
              </a:spcBef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地址唯一性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，一个单元一个地址。</a:t>
            </a:r>
          </a:p>
          <a:p>
            <a:pPr lvl="2" algn="just">
              <a:lnSpc>
                <a:spcPct val="150000"/>
              </a:lnSpc>
              <a:spcBef>
                <a:spcPct val="50000"/>
              </a:spcBef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同一时刻，</a:t>
            </a:r>
            <a:r>
              <a:rPr kumimoji="1"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只能访问一个地址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，即只能与一个单元交换数据。</a:t>
            </a:r>
          </a:p>
          <a:p>
            <a:pPr lvl="1" algn="just">
              <a:spcBef>
                <a:spcPct val="50000"/>
              </a:spcBef>
              <a:spcAft>
                <a:spcPts val="600"/>
              </a:spcAft>
              <a:buClr>
                <a:srgbClr val="FF0000"/>
              </a:buClr>
              <a:buFontTx/>
              <a:buNone/>
            </a:pPr>
            <a:r>
              <a:rPr kumimoji="1"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不交换时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外部器件处于锁闭状态，对总线呈浮空状态</a:t>
            </a: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       </a:t>
            </a:r>
          </a:p>
        </p:txBody>
      </p:sp>
    </p:spTree>
  </p:cSld>
  <p:clrMapOvr>
    <a:masterClrMapping/>
  </p:clrMapOvr>
  <p:transition>
    <p:blinds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7C2E2C"/>
            </a:gs>
            <a:gs pos="82000">
              <a:srgbClr val="FF0300"/>
            </a:gs>
            <a:gs pos="65000">
              <a:srgbClr val="C00000"/>
            </a:gs>
          </a:gsLst>
          <a:lin ang="4800000" scaled="0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194546</TotalTime>
  <Words>4000</Words>
  <Application>Microsoft Office PowerPoint</Application>
  <PresentationFormat>全屏显示(4:3)</PresentationFormat>
  <Paragraphs>1445</Paragraphs>
  <Slides>39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方正启体简体</vt:lpstr>
      <vt:lpstr>仿宋_GB2312</vt:lpstr>
      <vt:lpstr>黑体</vt:lpstr>
      <vt:lpstr>华文彩云</vt:lpstr>
      <vt:lpstr>微软雅黑</vt:lpstr>
      <vt:lpstr>Arial</vt:lpstr>
      <vt:lpstr>Arial Black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只读存储器ROM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随机存取存储器RAM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学年本科教学和思政工作情况汇报</dc:title>
  <dc:creator>Administrator</dc:creator>
  <cp:lastModifiedBy>炳涛 刘</cp:lastModifiedBy>
  <cp:revision>615</cp:revision>
  <cp:lastPrinted>2019-04-26T13:31:42Z</cp:lastPrinted>
  <dcterms:created xsi:type="dcterms:W3CDTF">2014-09-11T03:41:11Z</dcterms:created>
  <dcterms:modified xsi:type="dcterms:W3CDTF">2024-09-06T08:38:53Z</dcterms:modified>
</cp:coreProperties>
</file>