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doc" ContentType="application/msword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4"/>
  </p:notesMasterIdLst>
  <p:sldIdLst>
    <p:sldId id="256" r:id="rId2"/>
    <p:sldId id="607" r:id="rId3"/>
    <p:sldId id="608" r:id="rId4"/>
    <p:sldId id="609" r:id="rId5"/>
    <p:sldId id="638" r:id="rId6"/>
    <p:sldId id="610" r:id="rId7"/>
    <p:sldId id="639" r:id="rId8"/>
    <p:sldId id="611" r:id="rId9"/>
    <p:sldId id="623" r:id="rId10"/>
    <p:sldId id="642" r:id="rId11"/>
    <p:sldId id="641" r:id="rId12"/>
    <p:sldId id="622" r:id="rId13"/>
  </p:sldIdLst>
  <p:sldSz cx="9144000" cy="5143500" type="screen16x9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charset="0"/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FF0000"/>
    <a:srgbClr val="FFCC00"/>
    <a:srgbClr val="FF9900"/>
    <a:srgbClr val="FF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08" d="100"/>
          <a:sy n="108" d="100"/>
        </p:scale>
        <p:origin x="-276" y="-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0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noProof="0" smtClean="0"/>
              <a:t>单击此处编辑母版文本样式</a:t>
            </a:r>
          </a:p>
          <a:p>
            <a:pPr lvl="1"/>
            <a:r>
              <a:rPr lang="zh-CN" noProof="0" smtClean="0"/>
              <a:t>第二级</a:t>
            </a:r>
          </a:p>
          <a:p>
            <a:pPr lvl="2"/>
            <a:r>
              <a:rPr lang="zh-CN" noProof="0" smtClean="0"/>
              <a:t>第三级</a:t>
            </a:r>
          </a:p>
          <a:p>
            <a:pPr lvl="3"/>
            <a:r>
              <a:rPr lang="zh-CN" noProof="0" smtClean="0"/>
              <a:t>第四级</a:t>
            </a:r>
          </a:p>
          <a:p>
            <a:pPr lvl="4"/>
            <a:r>
              <a:rPr lang="zh-CN" noProof="0" smtClean="0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fld id="{D6C58677-2DA9-43B0-9F76-74273C0DBD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6C58677-2DA9-43B0-9F76-74273C0DBDFE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zh-CN" altLang="en-US" b="1" smtClean="0">
                <a:solidFill>
                  <a:srgbClr val="FF3300"/>
                </a:solidFill>
              </a:rPr>
              <a:t>遗传系统</a:t>
            </a:r>
            <a:r>
              <a:rPr lang="en-US" altLang="zh-CN" b="1" smtClean="0">
                <a:solidFill>
                  <a:srgbClr val="FF3300"/>
                </a:solidFill>
              </a:rPr>
              <a:t>:</a:t>
            </a:r>
            <a:r>
              <a:rPr lang="zh-CN" altLang="en-US" b="1" smtClean="0">
                <a:solidFill>
                  <a:srgbClr val="FF3300"/>
                </a:solidFill>
              </a:rPr>
              <a:t>保持生物体的稳定性</a:t>
            </a:r>
          </a:p>
          <a:p>
            <a:pPr eaLnBrk="1" hangingPunct="1"/>
            <a:r>
              <a:rPr lang="zh-CN" altLang="en-US" b="1" smtClean="0">
                <a:solidFill>
                  <a:srgbClr val="FF3300"/>
                </a:solidFill>
              </a:rPr>
              <a:t>神经系统</a:t>
            </a:r>
            <a:r>
              <a:rPr lang="en-US" altLang="zh-CN" b="1" smtClean="0">
                <a:solidFill>
                  <a:srgbClr val="FF3300"/>
                </a:solidFill>
              </a:rPr>
              <a:t>:</a:t>
            </a:r>
            <a:r>
              <a:rPr lang="zh-CN" altLang="en-US" b="1" smtClean="0">
                <a:solidFill>
                  <a:srgbClr val="FF3300"/>
                </a:solidFill>
              </a:rPr>
              <a:t>适应环境的多变性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b="1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828800"/>
            <a:ext cx="9009063" cy="788988"/>
            <a:chOff x="0" y="0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68"/>
              <a:ext cx="448" cy="299"/>
              <a:chOff x="0" y="0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334"/>
              <a:ext cx="465" cy="299"/>
              <a:chOff x="0" y="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0" y="-1"/>
                <a:ext cx="384" cy="43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337" y="-1"/>
                <a:ext cx="335" cy="434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>
                  <a:buFontTx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288"/>
              <a:ext cx="353" cy="265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>
                <a:buFontTx/>
                <a:buNone/>
                <a:defRPr/>
              </a:pPr>
              <a:endParaRPr lang="zh-CN" altLang="en-US"/>
            </a:p>
          </p:txBody>
        </p:sp>
      </p:grpSp>
      <p:sp>
        <p:nvSpPr>
          <p:cNvPr id="206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257300"/>
            <a:ext cx="7772400" cy="1096566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noProof="1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 noProof="1" smtClean="0"/>
              <a:t>单击此处编辑母版副标题样式</a:t>
            </a:r>
            <a:endParaRPr lang="zh-CN" noProof="1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4686300"/>
            <a:ext cx="19050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4686300"/>
            <a:ext cx="28956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4686300"/>
            <a:ext cx="1905000" cy="3429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453D94-32E1-4EEB-9622-8162ABFF38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6A8720-0B14-4E75-A490-63955F4944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160735"/>
            <a:ext cx="1951038" cy="4438650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160735"/>
            <a:ext cx="5700712" cy="4438650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4091E3-DAF0-471E-A9F1-3A10090BFA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3698F0-4084-45F9-A5EC-C1912E605A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160735"/>
            <a:ext cx="7793037" cy="109656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1513285"/>
            <a:ext cx="3810000" cy="14859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3113485"/>
            <a:ext cx="3810000" cy="14859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04E554-C505-416D-8206-DE2D73F23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CDFD56-5F89-44F7-8086-F9E37918C28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8AFFD6-EE33-4C15-8218-7EA4ACA2988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1513285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1513285"/>
            <a:ext cx="3810000" cy="30861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74A701-F08C-4487-A8E8-FA77010BE1D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CB3A7-4E53-40A4-9E8B-EF719F37B1A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46163-22C1-43F2-906D-172A0AC7C58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0CC1BB-7F29-4F2D-9805-2C25E9BA180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CCD12-240C-4A0A-B615-9B0F3CEB11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B14F0-D631-4D0E-A4E8-0D7030CEA7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17513" y="823913"/>
            <a:ext cx="438150" cy="3556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800100" y="823913"/>
            <a:ext cx="328613" cy="355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541338" y="1141413"/>
            <a:ext cx="422275" cy="355600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911225" y="1141413"/>
            <a:ext cx="368300" cy="355600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127000" y="1085850"/>
            <a:ext cx="560388" cy="317500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762000" y="742950"/>
            <a:ext cx="31750" cy="7889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442913" y="1335088"/>
            <a:ext cx="8226425" cy="254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ctr">
              <a:buFontTx/>
              <a:buNone/>
              <a:defRPr/>
            </a:pPr>
            <a:endParaRPr lang="zh-CN" sz="2400">
              <a:latin typeface="Tahoma" panose="020B0604030504040204" pitchFamily="34" charset="0"/>
            </a:endParaRPr>
          </a:p>
        </p:txBody>
      </p:sp>
      <p:sp>
        <p:nvSpPr>
          <p:cNvPr id="35849" name="Rectangle 9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160338"/>
            <a:ext cx="7793037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35850" name="Rectangle 10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1512888"/>
            <a:ext cx="77724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3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4683125"/>
            <a:ext cx="19050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4683125"/>
            <a:ext cx="28956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buFontTx/>
              <a:buNone/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4683125"/>
            <a:ext cx="19050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Font typeface="Arial" pitchFamily="34" charset="0"/>
              <a:buNone/>
              <a:defRPr sz="1400">
                <a:latin typeface="Tahoma" pitchFamily="34" charset="0"/>
              </a:defRPr>
            </a:lvl1pPr>
          </a:lstStyle>
          <a:p>
            <a:pPr>
              <a:defRPr/>
            </a:pPr>
            <a:fld id="{6A8944AD-346E-4B02-B624-1CF3FB1C2C4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Microsoft_Office_Word_97_-_2003___1.doc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Office_Word_97_-_2003___2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dbf6c81800a19d80b2e58e03ffa828ba61e462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9203748" cy="5143500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899592" y="1203598"/>
            <a:ext cx="7772400" cy="1096566"/>
          </a:xfrm>
        </p:spPr>
        <p:txBody>
          <a:bodyPr/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  <a:t/>
            </a:r>
            <a:br>
              <a:rPr lang="en-US" altLang="zh-CN" sz="4000" b="1" dirty="0" smtClean="0">
                <a:solidFill>
                  <a:srgbClr val="FF0000"/>
                </a:solidFill>
                <a:latin typeface="隶书" pitchFamily="49" charset="-122"/>
                <a:ea typeface="隶书" pitchFamily="49" charset="-122"/>
              </a:rPr>
            </a:br>
            <a:endParaRPr lang="zh-CN" altLang="en-US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979712" y="293179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《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脑与认知科学概论</a:t>
            </a:r>
            <a:r>
              <a:rPr lang="en-US" altLang="zh-CN" sz="2000" b="1" dirty="0" smtClean="0">
                <a:latin typeface="黑体" pitchFamily="49" charset="-122"/>
                <a:ea typeface="黑体" pitchFamily="49" charset="-122"/>
              </a:rPr>
              <a:t>》</a:t>
            </a:r>
          </a:p>
          <a:p>
            <a:pPr algn="ctr"/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杭州电子科技大学</a:t>
            </a:r>
            <a:endParaRPr lang="en-US" altLang="zh-CN" sz="2000" b="1" dirty="0" smtClean="0"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  杨文伟</a:t>
            </a:r>
          </a:p>
        </p:txBody>
      </p:sp>
      <p:sp>
        <p:nvSpPr>
          <p:cNvPr id="7" name="矩形 6"/>
          <p:cNvSpPr/>
          <p:nvPr/>
        </p:nvSpPr>
        <p:spPr>
          <a:xfrm>
            <a:off x="107504" y="1059582"/>
            <a:ext cx="8928992" cy="1479993"/>
          </a:xfrm>
          <a:prstGeom prst="rect">
            <a:avLst/>
          </a:prstGeom>
          <a:solidFill>
            <a:srgbClr val="002060"/>
          </a:solidFill>
          <a:ln>
            <a:solidFill>
              <a:srgbClr val="FFFFCC"/>
            </a:solidFill>
          </a:ln>
        </p:spPr>
        <p:txBody>
          <a:bodyPr wrap="square" tIns="108000" bIns="108000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神经系统的信息活动</a:t>
            </a:r>
            <a:endParaRPr lang="en-US" altLang="zh-CN" sz="40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endParaRPr lang="en-US" altLang="zh-CN" sz="14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2800" b="1" dirty="0" smtClean="0">
                <a:solidFill>
                  <a:schemeClr val="accent3"/>
                </a:solidFill>
                <a:latin typeface="黑体" pitchFamily="49" charset="-122"/>
                <a:ea typeface="黑体" pitchFamily="49" charset="-122"/>
              </a:rPr>
              <a:t>第一节 神经元与神经纤维</a:t>
            </a:r>
            <a:endParaRPr lang="zh-CN" altLang="en-US" sz="2800" dirty="0">
              <a:solidFill>
                <a:schemeClr val="accent3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0" y="483518"/>
            <a:ext cx="9144000" cy="1296144"/>
          </a:xfrm>
          <a:prstGeom prst="rect">
            <a:avLst/>
          </a:prstGeom>
          <a:solidFill>
            <a:srgbClr val="0000FF"/>
          </a:solidFill>
          <a:ln>
            <a:solidFill>
              <a:srgbClr val="FFFFCC"/>
            </a:solidFill>
          </a:ln>
        </p:spPr>
        <p:txBody>
          <a:bodyPr wrap="square" tIns="108000" bIns="108000" anchor="ctr" anchorCtr="0"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课后讨论</a:t>
            </a:r>
            <a:endParaRPr lang="zh-CN" altLang="en-US" sz="28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79712" y="2643758"/>
            <a:ext cx="5234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黑体" pitchFamily="49" charset="-122"/>
                <a:ea typeface="黑体" pitchFamily="49" charset="-122"/>
              </a:rPr>
              <a:t>神经元和神经纤维的结构和功能</a:t>
            </a:r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7584" y="1861914"/>
            <a:ext cx="7772400" cy="30861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韩济生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 主编，神经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科学原理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（第二版）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北京：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北京医科大学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出版社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王雁  主编，人体解剖生理学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en-US" sz="1800" dirty="0" smtClean="0">
                <a:latin typeface="黑体" pitchFamily="49" charset="-122"/>
                <a:ea typeface="黑体" pitchFamily="49" charset="-122"/>
              </a:rPr>
              <a:t>北京：北京师范大学出版社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寿天德 主编，神经生物学（第二版）</a:t>
            </a:r>
            <a:r>
              <a:rPr lang="en-US" altLang="zh-CN" sz="1800" dirty="0" smtClean="0">
                <a:latin typeface="黑体" pitchFamily="49" charset="-122"/>
                <a:ea typeface="黑体" pitchFamily="49" charset="-122"/>
              </a:rPr>
              <a:t>. </a:t>
            </a:r>
            <a:r>
              <a:rPr lang="zh-CN" altLang="zh-CN" sz="1800" dirty="0" smtClean="0">
                <a:latin typeface="黑体" pitchFamily="49" charset="-122"/>
                <a:ea typeface="黑体" pitchFamily="49" charset="-122"/>
              </a:rPr>
              <a:t>北京：高等教育出版社</a:t>
            </a:r>
            <a:endParaRPr lang="en-US" altLang="zh-CN" sz="1800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50000"/>
              </a:lnSpc>
              <a:buNone/>
            </a:pPr>
            <a:endParaRPr lang="zh-CN" altLang="zh-CN" sz="1800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411510"/>
            <a:ext cx="9144000" cy="1296144"/>
          </a:xfrm>
          <a:prstGeom prst="rect">
            <a:avLst/>
          </a:prstGeom>
          <a:solidFill>
            <a:srgbClr val="0000FF"/>
          </a:solidFill>
          <a:ln>
            <a:solidFill>
              <a:srgbClr val="FFFFCC"/>
            </a:solidFill>
          </a:ln>
        </p:spPr>
        <p:txBody>
          <a:bodyPr wrap="square" tIns="108000" bIns="108000" anchor="ctr" anchorCtr="0">
            <a:noAutofit/>
          </a:bodyPr>
          <a:lstStyle/>
          <a:p>
            <a:pPr algn="ctr"/>
            <a:r>
              <a:rPr lang="zh-CN" altLang="en-US" sz="2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参考书目</a:t>
            </a:r>
            <a:endParaRPr lang="zh-CN" altLang="en-US" sz="2800" b="1" dirty="0">
              <a:solidFill>
                <a:srgbClr val="FFFF00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7aec54e736d12f2e307562024fc2d5628535686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267494"/>
            <a:ext cx="1077060" cy="108012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987824" y="1635646"/>
            <a:ext cx="2664296" cy="830997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r>
              <a:rPr lang="zh-CN" altLang="en-US" sz="4800" b="1" dirty="0" smtClean="0">
                <a:solidFill>
                  <a:srgbClr val="FFFF00"/>
                </a:solidFill>
                <a:latin typeface="黑体" pitchFamily="49" charset="-122"/>
                <a:ea typeface="黑体" pitchFamily="49" charset="-122"/>
              </a:rPr>
              <a:t>感谢聆听</a:t>
            </a:r>
            <a:endParaRPr lang="zh-CN" altLang="en-US" sz="4800" b="1" dirty="0">
              <a:solidFill>
                <a:srgbClr val="FFFF00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525504" y="2787774"/>
            <a:ext cx="16225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latin typeface="Yu Gothic UI Semibold" pitchFamily="34" charset="-128"/>
                <a:ea typeface="Yu Gothic UI Semibold" pitchFamily="34" charset="-128"/>
              </a:rPr>
              <a:t>THANK YOU 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4213225" y="1995637"/>
            <a:ext cx="3673475" cy="389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适应环境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，主观改造世界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4788024" y="411510"/>
            <a:ext cx="2233240" cy="461665"/>
          </a:xfrm>
          <a:prstGeom prst="rect">
            <a:avLst/>
          </a:prstGeom>
          <a:solidFill>
            <a:srgbClr val="0070C0"/>
          </a:solidFill>
          <a:ln w="127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accent2"/>
                </a:solidFill>
                <a:latin typeface="Times New Roman" pitchFamily="18" charset="0"/>
                <a:ea typeface="黑体" pitchFamily="2" charset="-122"/>
              </a:rPr>
              <a:t>神经系统</a:t>
            </a:r>
          </a:p>
        </p:txBody>
      </p:sp>
      <p:pic>
        <p:nvPicPr>
          <p:cNvPr id="13316" name="Picture 6" descr="8-1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483518"/>
            <a:ext cx="3168352" cy="4191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4213225" y="987574"/>
            <a:ext cx="4751388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控制和调节其它生理系统的活动</a:t>
            </a:r>
          </a:p>
        </p:txBody>
      </p:sp>
      <p:sp>
        <p:nvSpPr>
          <p:cNvPr id="12296" name="Rectangle 8"/>
          <p:cNvSpPr>
            <a:spLocks noChangeArrowheads="1"/>
          </p:cNvSpPr>
          <p:nvPr/>
        </p:nvSpPr>
        <p:spPr bwMode="auto">
          <a:xfrm>
            <a:off x="4211638" y="1508274"/>
            <a:ext cx="4103687" cy="3895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110000"/>
              </a:lnSpc>
              <a:spcBef>
                <a:spcPct val="10000"/>
              </a:spcBef>
              <a:spcAft>
                <a:spcPct val="20000"/>
              </a:spcAft>
              <a:buFont typeface="Wingdings" pitchFamily="2" charset="2"/>
              <a:buChar char="Ø"/>
            </a:pPr>
            <a:r>
              <a:rPr lang="zh-CN" altLang="en-US" sz="2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000" b="1" dirty="0">
                <a:latin typeface="黑体" pitchFamily="49" charset="-122"/>
                <a:ea typeface="黑体" pitchFamily="49" charset="-122"/>
              </a:rPr>
              <a:t>维持机体与外环境间的统一</a:t>
            </a:r>
          </a:p>
        </p:txBody>
      </p:sp>
      <p:sp>
        <p:nvSpPr>
          <p:cNvPr id="12298" name="Text Box 10"/>
          <p:cNvSpPr txBox="1">
            <a:spLocks noChangeArrowheads="1"/>
          </p:cNvSpPr>
          <p:nvPr/>
        </p:nvSpPr>
        <p:spPr bwMode="auto">
          <a:xfrm>
            <a:off x="3347864" y="4011910"/>
            <a:ext cx="5256584" cy="584775"/>
          </a:xfrm>
          <a:prstGeom prst="rect">
            <a:avLst/>
          </a:prstGeom>
          <a:solidFill>
            <a:srgbClr val="0070C0"/>
          </a:solidFill>
          <a:ln w="127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>
                <a:solidFill>
                  <a:srgbClr val="FF0000"/>
                </a:solidFill>
                <a:ea typeface="黑体" pitchFamily="2" charset="-122"/>
              </a:rPr>
              <a:t>神经系统</a:t>
            </a:r>
            <a:r>
              <a:rPr lang="zh-CN" altLang="en-US" sz="3200" b="1" dirty="0" smtClean="0">
                <a:solidFill>
                  <a:srgbClr val="FF0000"/>
                </a:solidFill>
                <a:ea typeface="黑体" pitchFamily="2" charset="-122"/>
              </a:rPr>
              <a:t>的信息活动</a:t>
            </a:r>
            <a:endParaRPr lang="zh-CN" altLang="en-US" sz="3200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2299" name="Rectangle 11"/>
          <p:cNvSpPr>
            <a:spLocks noChangeArrowheads="1"/>
          </p:cNvSpPr>
          <p:nvPr/>
        </p:nvSpPr>
        <p:spPr bwMode="auto">
          <a:xfrm>
            <a:off x="4572000" y="2571750"/>
            <a:ext cx="3671888" cy="951735"/>
          </a:xfrm>
          <a:prstGeom prst="rect">
            <a:avLst/>
          </a:prstGeom>
          <a:noFill/>
          <a:ln w="19050">
            <a:solidFill>
              <a:srgbClr val="0070C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ea typeface="黑体" pitchFamily="2" charset="-122"/>
              </a:rPr>
              <a:t>神经系统如何实现这些功能？</a:t>
            </a:r>
            <a:endParaRPr lang="en-US" altLang="zh-CN" sz="2000" b="1" dirty="0">
              <a:solidFill>
                <a:srgbClr val="FF0000"/>
              </a:solidFill>
              <a:ea typeface="黑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FF0000"/>
                </a:solidFill>
                <a:ea typeface="黑体" pitchFamily="2" charset="-122"/>
              </a:rPr>
              <a:t>如何传导和传递神经信息？</a:t>
            </a:r>
            <a:endParaRPr lang="en-US" altLang="zh-CN" sz="2000" b="1" dirty="0">
              <a:solidFill>
                <a:srgbClr val="FF0000"/>
              </a:solidFill>
              <a:ea typeface="黑体" pitchFamily="2" charset="-122"/>
            </a:endParaRPr>
          </a:p>
        </p:txBody>
      </p:sp>
      <p:sp>
        <p:nvSpPr>
          <p:cNvPr id="12300" name="AutoShape 12"/>
          <p:cNvSpPr>
            <a:spLocks noChangeArrowheads="1"/>
          </p:cNvSpPr>
          <p:nvPr/>
        </p:nvSpPr>
        <p:spPr bwMode="auto">
          <a:xfrm>
            <a:off x="3707904" y="2859782"/>
            <a:ext cx="791393" cy="1129307"/>
          </a:xfrm>
          <a:prstGeom prst="curvedRightArrow">
            <a:avLst>
              <a:gd name="adj1" fmla="val 33131"/>
              <a:gd name="adj2" fmla="val 66263"/>
              <a:gd name="adj3" fmla="val 33333"/>
            </a:avLst>
          </a:prstGeom>
          <a:solidFill>
            <a:srgbClr val="007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 animBg="1"/>
      <p:bldP spid="12299" grpId="0" animBg="1"/>
      <p:bldP spid="1230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ChangeArrowheads="1"/>
          </p:cNvSpPr>
          <p:nvPr/>
        </p:nvSpPr>
        <p:spPr bwMode="auto">
          <a:xfrm>
            <a:off x="1115616" y="411510"/>
            <a:ext cx="8639175" cy="1096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lnSpc>
                <a:spcPct val="110000"/>
              </a:lnSpc>
            </a:pPr>
            <a:endParaRPr lang="zh-CN" altLang="en-US" sz="2800" b="1" dirty="0">
              <a:solidFill>
                <a:srgbClr val="00206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1269" name="矩形 4"/>
          <p:cNvSpPr>
            <a:spLocks noChangeArrowheads="1"/>
          </p:cNvSpPr>
          <p:nvPr/>
        </p:nvSpPr>
        <p:spPr bwMode="auto">
          <a:xfrm>
            <a:off x="611560" y="1563638"/>
            <a:ext cx="2590800" cy="26930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神经元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：神经系统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基本结构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功能单位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1200"/>
              </a:lnSpc>
              <a:defRPr/>
            </a:pP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分为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胞体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突起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两部分；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1200"/>
              </a:lnSpc>
              <a:defRPr/>
            </a:pP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>
              <a:defRPr/>
            </a:pP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  功能</a:t>
            </a:r>
            <a:r>
              <a:rPr lang="en-US" altLang="zh-CN" b="1" dirty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接受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整合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传导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和</a:t>
            </a: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输出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神经信息（接受刺激，产生及传导神经冲动）。</a:t>
            </a:r>
            <a:endParaRPr lang="zh-CN" altLang="en-US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187624" y="771550"/>
            <a:ext cx="3672408" cy="498598"/>
          </a:xfrm>
          <a:prstGeom prst="rect">
            <a:avLst/>
          </a:prstGeom>
          <a:solidFill>
            <a:srgbClr val="0070C0"/>
          </a:solidFill>
          <a:ln w="127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 smtClean="0">
                <a:solidFill>
                  <a:srgbClr val="FFCC00"/>
                </a:solidFill>
                <a:latin typeface="黑体" pitchFamily="2" charset="-122"/>
                <a:ea typeface="黑体" pitchFamily="2" charset="-122"/>
              </a:rPr>
              <a:t>1</a:t>
            </a:r>
            <a:r>
              <a:rPr lang="zh-CN" altLang="en-US" sz="2400" b="1" dirty="0" smtClean="0">
                <a:solidFill>
                  <a:srgbClr val="FFCC00"/>
                </a:solidFill>
                <a:latin typeface="黑体" pitchFamily="2" charset="-122"/>
                <a:ea typeface="黑体" pitchFamily="2" charset="-122"/>
              </a:rPr>
              <a:t> 神经元</a:t>
            </a:r>
            <a:endParaRPr lang="zh-CN" altLang="en-US" sz="2400" b="1" dirty="0">
              <a:solidFill>
                <a:srgbClr val="FFCC00"/>
              </a:solidFill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75856" y="1419894"/>
            <a:ext cx="5556250" cy="3240088"/>
            <a:chOff x="3275856" y="1419894"/>
            <a:chExt cx="5556250" cy="3240088"/>
          </a:xfrm>
        </p:grpSpPr>
        <p:pic>
          <p:nvPicPr>
            <p:cNvPr id="11266" name="Picture 2" descr="神经组织_tif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75856" y="1419894"/>
              <a:ext cx="5556250" cy="32400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5580112" y="2787774"/>
              <a:ext cx="446945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轴突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652120" y="2499742"/>
              <a:ext cx="648072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树突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580112" y="2211710"/>
              <a:ext cx="646446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细胞核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08104" y="1965489"/>
              <a:ext cx="864096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神经元胞体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23528" y="1779662"/>
            <a:ext cx="2880320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神经纤维：</a:t>
            </a: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由神经元的突起和包在其外面的神经胶质细胞所组成。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  <a:defRPr/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203848" y="1707654"/>
            <a:ext cx="2724814" cy="2880320"/>
            <a:chOff x="3203848" y="1707654"/>
            <a:chExt cx="2724814" cy="2880320"/>
          </a:xfrm>
        </p:grpSpPr>
        <p:pic>
          <p:nvPicPr>
            <p:cNvPr id="1028" name="Picture 4" descr="8-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03849" y="1707654"/>
              <a:ext cx="2724813" cy="2880320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5220072" y="2427734"/>
              <a:ext cx="655601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施旺氏细胞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275856" y="2854846"/>
              <a:ext cx="811951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施旺氏细胞胞核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292081" y="1923678"/>
              <a:ext cx="446945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轴突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03848" y="3947596"/>
              <a:ext cx="600967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髓鞘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187624" y="777008"/>
            <a:ext cx="3024336" cy="498598"/>
          </a:xfrm>
          <a:prstGeom prst="rect">
            <a:avLst/>
          </a:prstGeom>
          <a:solidFill>
            <a:srgbClr val="0070C0"/>
          </a:solidFill>
          <a:ln w="127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b="1" dirty="0" smtClean="0">
                <a:solidFill>
                  <a:srgbClr val="FFCC00"/>
                </a:solidFill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2400" b="1" dirty="0" smtClean="0">
                <a:solidFill>
                  <a:srgbClr val="FFCC00"/>
                </a:solidFill>
                <a:latin typeface="黑体" pitchFamily="2" charset="-122"/>
                <a:ea typeface="黑体" pitchFamily="2" charset="-122"/>
              </a:rPr>
              <a:t> 神经纤维</a:t>
            </a:r>
            <a:r>
              <a:rPr lang="en-US" altLang="zh-CN" sz="2400" b="1" dirty="0" smtClean="0">
                <a:solidFill>
                  <a:srgbClr val="FFCC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  <p:sp>
        <p:nvSpPr>
          <p:cNvPr id="12" name="矩形 9"/>
          <p:cNvSpPr>
            <a:spLocks noChangeArrowheads="1"/>
          </p:cNvSpPr>
          <p:nvPr/>
        </p:nvSpPr>
        <p:spPr bwMode="auto">
          <a:xfrm>
            <a:off x="323528" y="2931790"/>
            <a:ext cx="2808312" cy="12772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基本功能：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传导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兴奋</a:t>
            </a:r>
            <a:endParaRPr lang="en-US" altLang="zh-CN" b="1" dirty="0">
              <a:latin typeface="黑体" pitchFamily="2" charset="-122"/>
              <a:ea typeface="黑体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1600" b="1" dirty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   </a:t>
            </a:r>
            <a:endParaRPr lang="en-US" altLang="zh-CN" sz="1600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在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神经纤维上传导的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兴奋或</a:t>
            </a:r>
            <a:r>
              <a:rPr lang="zh-CN" altLang="en-US" b="1" dirty="0">
                <a:latin typeface="黑体" pitchFamily="2" charset="-122"/>
                <a:ea typeface="黑体" pitchFamily="2" charset="-122"/>
              </a:rPr>
              <a:t>动作电位称为神经冲动</a:t>
            </a:r>
            <a:r>
              <a:rPr lang="zh-CN" altLang="en-US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en-US" altLang="zh-CN" b="1" dirty="0">
              <a:latin typeface="黑体" pitchFamily="2" charset="-122"/>
              <a:ea typeface="黑体" pitchFamily="2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6084168" y="1707653"/>
            <a:ext cx="2816752" cy="2909485"/>
            <a:chOff x="6084168" y="1707653"/>
            <a:chExt cx="2816752" cy="2909485"/>
          </a:xfrm>
        </p:grpSpPr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6084168" y="1707653"/>
            <a:ext cx="2816752" cy="2909485"/>
          </p:xfrm>
          <a:graphic>
            <a:graphicData uri="http://schemas.openxmlformats.org/presentationml/2006/ole">
              <p:oleObj spid="_x0000_s214017" name="Document" r:id="rId4" imgW="3216153" imgH="4276943" progId="Word.Document.8">
                <p:embed/>
              </p:oleObj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88224" y="3155508"/>
              <a:ext cx="576064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轴突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589850" y="4212132"/>
              <a:ext cx="646446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突触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172400" y="2499742"/>
              <a:ext cx="648072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神经元胞体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00392" y="1715348"/>
              <a:ext cx="648072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树突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300192" y="2142460"/>
              <a:ext cx="646446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神经元细胞核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1"/>
          <p:cNvSpPr>
            <a:spLocks noChangeArrowheads="1"/>
          </p:cNvSpPr>
          <p:nvPr/>
        </p:nvSpPr>
        <p:spPr bwMode="auto">
          <a:xfrm>
            <a:off x="467544" y="1707654"/>
            <a:ext cx="3456384" cy="272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根据神经胶质细胞包被的区别</a:t>
            </a:r>
            <a:endParaRPr lang="en-US" altLang="zh-CN" b="1" dirty="0" smtClean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latin typeface="黑体" pitchFamily="49" charset="-122"/>
                <a:ea typeface="黑体" pitchFamily="49" charset="-122"/>
              </a:rPr>
              <a:t>分为</a:t>
            </a:r>
            <a:r>
              <a:rPr lang="zh-CN" altLang="en-US" b="1" dirty="0">
                <a:latin typeface="黑体" pitchFamily="49" charset="-122"/>
                <a:ea typeface="黑体" pitchFamily="49" charset="-122"/>
              </a:rPr>
              <a:t>：</a:t>
            </a:r>
            <a:endParaRPr lang="en-US" altLang="zh-CN" b="1" dirty="0"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10000"/>
              </a:lnSpc>
            </a:pPr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有髓神经纤维</a:t>
            </a:r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sz="1600" b="1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由施万细胞膜包卷轴突形成</a:t>
            </a:r>
          </a:p>
          <a:p>
            <a:pPr>
              <a:buFont typeface="Wingdings" pitchFamily="2" charset="2"/>
              <a:buChar char="Ø"/>
            </a:pPr>
            <a:r>
              <a:rPr lang="zh-CN" altLang="zh-CN" sz="1600" b="1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髓鞘并不是连续的</a:t>
            </a:r>
            <a:endParaRPr lang="zh-CN" altLang="en-US" sz="1600" b="1" dirty="0" smtClean="0">
              <a:solidFill>
                <a:schemeClr val="accent4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1800"/>
              </a:lnSpc>
              <a:buFont typeface="Wingdings" pitchFamily="2" charset="2"/>
              <a:buChar char="Ø"/>
            </a:pPr>
            <a:r>
              <a:rPr lang="zh-CN" altLang="en-US" sz="16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郎飞氏结</a:t>
            </a:r>
            <a:endParaRPr lang="en-US" altLang="zh-CN" sz="1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ts val="1800"/>
              </a:lnSpc>
              <a:buFont typeface="Wingdings" pitchFamily="2" charset="2"/>
              <a:buChar char="Ø"/>
            </a:pPr>
            <a:endParaRPr lang="zh-CN" altLang="en-US" sz="1600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无髓神经纤维</a:t>
            </a:r>
            <a:endParaRPr lang="en-US" altLang="zh-CN" b="1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sz="1600" b="1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轴突外面也有一薄层的髓鞘</a:t>
            </a:r>
            <a:endParaRPr lang="en-US" altLang="zh-CN" sz="1600" b="1" dirty="0" smtClean="0">
              <a:solidFill>
                <a:schemeClr val="accent4"/>
              </a:solidFill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Char char="Ø"/>
            </a:pPr>
            <a:r>
              <a:rPr lang="zh-CN" altLang="zh-CN" sz="1600" b="1" dirty="0" smtClean="0">
                <a:solidFill>
                  <a:schemeClr val="accent4"/>
                </a:solidFill>
                <a:latin typeface="黑体" pitchFamily="49" charset="-122"/>
                <a:ea typeface="黑体" pitchFamily="49" charset="-122"/>
              </a:rPr>
              <a:t>施万细胞胞膜不做反复的缠绕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923928" y="1707654"/>
            <a:ext cx="4975832" cy="2808312"/>
            <a:chOff x="3923928" y="1707654"/>
            <a:chExt cx="4975832" cy="2808312"/>
          </a:xfrm>
        </p:grpSpPr>
        <p:graphicFrame>
          <p:nvGraphicFramePr>
            <p:cNvPr id="4" name="Object 2"/>
            <p:cNvGraphicFramePr>
              <a:graphicFrameLocks noChangeAspect="1"/>
            </p:cNvGraphicFramePr>
            <p:nvPr/>
          </p:nvGraphicFramePr>
          <p:xfrm>
            <a:off x="3923928" y="1707654"/>
            <a:ext cx="4975832" cy="2808312"/>
          </p:xfrm>
          <a:graphic>
            <a:graphicData uri="http://schemas.openxmlformats.org/presentationml/2006/ole">
              <p:oleObj spid="_x0000_s212995" r:id="rId3" imgW="4242917" imgH="3191357" progId="Word.Document.8">
                <p:embed/>
              </p:oleObj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7812360" y="2931790"/>
              <a:ext cx="648072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髓鞘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358457" y="3852506"/>
              <a:ext cx="573583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轴突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72000" y="4140538"/>
              <a:ext cx="739948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郎飞氏结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187624" y="777008"/>
            <a:ext cx="3024336" cy="448969"/>
          </a:xfrm>
          <a:prstGeom prst="rect">
            <a:avLst/>
          </a:prstGeom>
          <a:solidFill>
            <a:srgbClr val="0070C0"/>
          </a:solidFill>
          <a:ln w="127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400" b="1" dirty="0" smtClean="0">
                <a:solidFill>
                  <a:srgbClr val="FFCC00"/>
                </a:solidFill>
                <a:latin typeface="黑体" pitchFamily="2" charset="-122"/>
                <a:ea typeface="黑体" pitchFamily="2" charset="-122"/>
              </a:rPr>
              <a:t>神经纤维</a:t>
            </a:r>
            <a:r>
              <a:rPr lang="en-US" altLang="zh-CN" sz="2400" b="1" dirty="0" smtClean="0">
                <a:solidFill>
                  <a:srgbClr val="FFCC00"/>
                </a:solidFill>
                <a:latin typeface="黑体" pitchFamily="2" charset="-122"/>
                <a:ea typeface="黑体" pitchFamily="2" charset="-122"/>
              </a:rPr>
              <a:t>    </a:t>
            </a:r>
            <a:endParaRPr lang="en-US" altLang="zh-CN" sz="2400" b="1" dirty="0" smtClean="0">
              <a:solidFill>
                <a:srgbClr val="FFCC00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神经纤维解剖图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3568" y="1683753"/>
            <a:ext cx="3384376" cy="3048237"/>
          </a:xfrm>
          <a:ln>
            <a:solidFill>
              <a:schemeClr val="tx2"/>
            </a:solidFill>
          </a:ln>
        </p:spPr>
      </p:pic>
      <p:sp>
        <p:nvSpPr>
          <p:cNvPr id="15363" name="Rectangle 3"/>
          <p:cNvSpPr>
            <a:spLocks noGrp="1" noChangeArrowheads="1"/>
          </p:cNvSpPr>
          <p:nvPr/>
        </p:nvSpPr>
        <p:spPr bwMode="auto">
          <a:xfrm>
            <a:off x="1115616" y="555526"/>
            <a:ext cx="4464496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endParaRPr lang="zh-CN" altLang="en-US" sz="2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5365" name="矩形 4"/>
          <p:cNvSpPr>
            <a:spLocks noChangeArrowheads="1"/>
          </p:cNvSpPr>
          <p:nvPr/>
        </p:nvSpPr>
        <p:spPr bwMode="auto">
          <a:xfrm>
            <a:off x="1573140" y="4815031"/>
            <a:ext cx="1558700" cy="276999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神经纤维</a:t>
            </a:r>
            <a:r>
              <a:rPr lang="zh-CN" altLang="en-US" sz="1200" b="1" dirty="0" smtClean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的结构</a:t>
            </a:r>
            <a:endParaRPr lang="zh-CN" altLang="en-US" sz="1200" dirty="0">
              <a:solidFill>
                <a:schemeClr val="tx2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5656160" y="4815031"/>
            <a:ext cx="1261884" cy="276999"/>
          </a:xfrm>
          <a:prstGeom prst="rect">
            <a:avLst/>
          </a:prstGeom>
          <a:noFill/>
          <a:ln w="12700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1200" b="1" dirty="0">
                <a:solidFill>
                  <a:schemeClr val="tx2"/>
                </a:solidFill>
                <a:latin typeface="黑体" pitchFamily="2" charset="-122"/>
                <a:ea typeface="黑体" pitchFamily="2" charset="-122"/>
              </a:rPr>
              <a:t>神经纤维和神经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04248" y="1635646"/>
            <a:ext cx="577267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0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神经</a:t>
            </a:r>
            <a:endParaRPr lang="zh-CN" altLang="en-US" sz="10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3155508"/>
            <a:ext cx="622617" cy="246221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轴突</a:t>
            </a:r>
            <a:endParaRPr lang="zh-CN" altLang="en-US" sz="1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123728" y="2540972"/>
            <a:ext cx="504056" cy="400110"/>
          </a:xfrm>
          <a:prstGeom prst="rect">
            <a:avLst/>
          </a:prstGeom>
          <a:solidFill>
            <a:srgbClr val="00B0F0"/>
          </a:solidFill>
          <a:ln>
            <a:solidFill>
              <a:schemeClr val="tx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zh-CN" altLang="en-US" sz="1000" b="1" dirty="0" smtClean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rPr>
              <a:t>施万细胞</a:t>
            </a:r>
            <a:endParaRPr lang="zh-CN" altLang="en-US" sz="1000" b="1" dirty="0">
              <a:solidFill>
                <a:srgbClr val="002060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4644008" y="1659972"/>
            <a:ext cx="3168352" cy="3083051"/>
            <a:chOff x="4644008" y="1659972"/>
            <a:chExt cx="3168352" cy="3083051"/>
          </a:xfrm>
        </p:grpSpPr>
        <p:pic>
          <p:nvPicPr>
            <p:cNvPr id="7" name="图片 6" descr="神经纤维与神经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44008" y="1659972"/>
              <a:ext cx="3168352" cy="3083051"/>
            </a:xfrm>
            <a:prstGeom prst="rect">
              <a:avLst/>
            </a:prstGeom>
            <a:ln>
              <a:solidFill>
                <a:schemeClr val="tx2"/>
              </a:solidFill>
            </a:ln>
          </p:spPr>
        </p:pic>
        <p:sp>
          <p:nvSpPr>
            <p:cNvPr id="10" name="TextBox 9"/>
            <p:cNvSpPr txBox="1"/>
            <p:nvPr/>
          </p:nvSpPr>
          <p:spPr>
            <a:xfrm>
              <a:off x="6732240" y="4083918"/>
              <a:ext cx="577267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轴突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76256" y="4485769"/>
              <a:ext cx="577267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髓鞘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48264" y="3723878"/>
              <a:ext cx="577267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血管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644008" y="4227934"/>
              <a:ext cx="833875" cy="246221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施万细胞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644008" y="2571750"/>
              <a:ext cx="577267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神经纤维束</a:t>
              </a:r>
              <a:endParaRPr lang="zh-CN" altLang="en-US" sz="10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716016" y="3579862"/>
              <a:ext cx="504056" cy="4001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0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神经纤维</a:t>
              </a:r>
              <a:endParaRPr lang="zh-CN" altLang="en-US" sz="10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21" name="矩形 20"/>
          <p:cNvSpPr/>
          <p:nvPr/>
        </p:nvSpPr>
        <p:spPr>
          <a:xfrm>
            <a:off x="576064" y="1275606"/>
            <a:ext cx="7524328" cy="338554"/>
          </a:xfrm>
          <a:prstGeom prst="rect">
            <a:avLst/>
          </a:prstGeom>
          <a:solidFill>
            <a:srgbClr val="00B0F0"/>
          </a:solidFill>
          <a:ln w="12700">
            <a:solidFill>
              <a:schemeClr val="tx2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600" b="1" dirty="0" smtClean="0">
                <a:latin typeface="黑体" pitchFamily="2" charset="-122"/>
                <a:ea typeface="黑体" pitchFamily="2" charset="-122"/>
              </a:rPr>
              <a:t>神经纤维常集合成束，构成脑和脊髓的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白质</a:t>
            </a:r>
            <a:r>
              <a:rPr lang="zh-CN" altLang="en-US" sz="1600" b="1" dirty="0" smtClean="0">
                <a:latin typeface="黑体" pitchFamily="2" charset="-122"/>
                <a:ea typeface="黑体" pitchFamily="2" charset="-122"/>
              </a:rPr>
              <a:t>或外周神经系统的</a:t>
            </a:r>
            <a:r>
              <a:rPr lang="zh-CN" altLang="en-US" sz="1600" b="1" dirty="0" smtClean="0">
                <a:solidFill>
                  <a:srgbClr val="FF0000"/>
                </a:solidFill>
                <a:latin typeface="黑体" pitchFamily="2" charset="-122"/>
                <a:ea typeface="黑体" pitchFamily="2" charset="-122"/>
              </a:rPr>
              <a:t>神经</a:t>
            </a:r>
            <a:r>
              <a:rPr lang="zh-CN" altLang="en-US" sz="1600" b="1" dirty="0" smtClean="0">
                <a:latin typeface="黑体" pitchFamily="2" charset="-122"/>
                <a:ea typeface="黑体" pitchFamily="2" charset="-122"/>
              </a:rPr>
              <a:t>。</a:t>
            </a:r>
            <a:endParaRPr lang="zh-CN" altLang="en-US" sz="1600" dirty="0"/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auto">
          <a:xfrm>
            <a:off x="1259632" y="699542"/>
            <a:ext cx="3024336" cy="498598"/>
          </a:xfrm>
          <a:prstGeom prst="rect">
            <a:avLst/>
          </a:prstGeom>
          <a:solidFill>
            <a:srgbClr val="0070C0"/>
          </a:solidFill>
          <a:ln w="127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zh-CN" altLang="en-US" sz="2400" b="1" dirty="0" smtClean="0">
                <a:solidFill>
                  <a:srgbClr val="FFCC00"/>
                </a:solidFill>
                <a:latin typeface="黑体" pitchFamily="2" charset="-122"/>
                <a:ea typeface="黑体" pitchFamily="2" charset="-122"/>
              </a:rPr>
              <a:t>神经纤维和神经</a:t>
            </a:r>
            <a:r>
              <a:rPr lang="en-US" altLang="zh-CN" sz="2400" b="1" dirty="0" smtClean="0">
                <a:solidFill>
                  <a:srgbClr val="FFCC00"/>
                </a:solidFill>
                <a:latin typeface="黑体" pitchFamily="2" charset="-122"/>
                <a:ea typeface="黑体" pitchFamily="2" charset="-122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2224198" y="1131590"/>
            <a:ext cx="4528792" cy="3168352"/>
            <a:chOff x="2224198" y="1131590"/>
            <a:chExt cx="4528792" cy="3168352"/>
          </a:xfrm>
        </p:grpSpPr>
        <p:pic>
          <p:nvPicPr>
            <p:cNvPr id="5" name="Picture 4" descr="神经纤维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224198" y="1131590"/>
              <a:ext cx="4528792" cy="316835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</p:pic>
        <p:sp>
          <p:nvSpPr>
            <p:cNvPr id="7" name="TextBox 6"/>
            <p:cNvSpPr txBox="1"/>
            <p:nvPr/>
          </p:nvSpPr>
          <p:spPr>
            <a:xfrm>
              <a:off x="4788024" y="3579862"/>
              <a:ext cx="758077" cy="2616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轴突</a:t>
              </a:r>
              <a:endParaRPr lang="zh-CN" altLang="en-US" sz="11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2787774"/>
              <a:ext cx="864096" cy="2616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轴突</a:t>
              </a:r>
              <a:endParaRPr lang="zh-CN" altLang="en-US" sz="11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06011" y="1421546"/>
              <a:ext cx="758077" cy="2616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FF0000"/>
                  </a:solidFill>
                  <a:latin typeface="黑体" pitchFamily="49" charset="-122"/>
                  <a:ea typeface="黑体" pitchFamily="49" charset="-122"/>
                </a:rPr>
                <a:t>神经</a:t>
              </a:r>
              <a:endParaRPr lang="zh-CN" altLang="en-US" sz="11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88024" y="3219822"/>
              <a:ext cx="1944216" cy="2616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神经内的神经束膜</a:t>
              </a:r>
              <a:endParaRPr lang="zh-CN" altLang="en-US" sz="11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716016" y="3939902"/>
              <a:ext cx="1512168" cy="261610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2"/>
              </a:solidFill>
            </a:ln>
          </p:spPr>
          <p:txBody>
            <a:bodyPr wrap="square" rtlCol="0" anchor="ctr" anchorCtr="1">
              <a:spAutoFit/>
            </a:bodyPr>
            <a:lstStyle/>
            <a:p>
              <a:r>
                <a:rPr lang="zh-CN" altLang="en-US" sz="1100" b="1" dirty="0" smtClean="0">
                  <a:solidFill>
                    <a:srgbClr val="002060"/>
                  </a:solidFill>
                  <a:latin typeface="黑体" pitchFamily="49" charset="-122"/>
                  <a:ea typeface="黑体" pitchFamily="49" charset="-122"/>
                </a:rPr>
                <a:t>神经内的血管</a:t>
              </a:r>
              <a:endParaRPr lang="zh-CN" altLang="en-US" sz="1100" b="1" dirty="0">
                <a:solidFill>
                  <a:srgbClr val="002060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491880" y="4371950"/>
            <a:ext cx="2233240" cy="369332"/>
          </a:xfrm>
          <a:prstGeom prst="rect">
            <a:avLst/>
          </a:prstGeom>
          <a:solidFill>
            <a:srgbClr val="0070C0"/>
          </a:solidFill>
          <a:ln w="127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b="1" dirty="0" smtClean="0">
                <a:solidFill>
                  <a:schemeClr val="bg1"/>
                </a:solidFill>
                <a:latin typeface="黑体" pitchFamily="2" charset="-122"/>
                <a:ea typeface="黑体" pitchFamily="2" charset="-122"/>
              </a:rPr>
              <a:t>神经的结构</a:t>
            </a:r>
            <a:endParaRPr lang="zh-CN" altLang="en-US" b="1" dirty="0">
              <a:solidFill>
                <a:schemeClr val="bg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5"/>
          <p:cNvSpPr>
            <a:spLocks noGrp="1" noChangeArrowheads="1"/>
          </p:cNvSpPr>
          <p:nvPr>
            <p:ph type="title" idx="4294967295"/>
          </p:nvPr>
        </p:nvSpPr>
        <p:spPr>
          <a:xfrm>
            <a:off x="1150939" y="758702"/>
            <a:ext cx="5581302" cy="498598"/>
          </a:xfrm>
          <a:solidFill>
            <a:srgbClr val="0070C0"/>
          </a:solidFill>
          <a:ln w="127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buFont typeface="Arial" charset="0"/>
              <a:defRPr/>
            </a:pPr>
            <a:r>
              <a:rPr lang="zh-CN" altLang="en-US" sz="2400" b="1" kern="1200" dirty="0" smtClean="0">
                <a:solidFill>
                  <a:srgbClr val="FFCC00"/>
                </a:solidFill>
                <a:latin typeface="黑体" pitchFamily="2" charset="-122"/>
                <a:ea typeface="黑体" pitchFamily="2" charset="-122"/>
                <a:cs typeface="+mn-cs"/>
              </a:rPr>
              <a:t>基于神经纤维和神经结构的脑机接口</a:t>
            </a:r>
            <a:endParaRPr lang="zh-CN" altLang="zh-CN" sz="2400" b="1" kern="1200" dirty="0" smtClean="0">
              <a:solidFill>
                <a:srgbClr val="FFCC00"/>
              </a:solidFill>
              <a:latin typeface="黑体" pitchFamily="2" charset="-122"/>
              <a:ea typeface="黑体" pitchFamily="2" charset="-122"/>
              <a:cs typeface="+mn-cs"/>
            </a:endParaRPr>
          </a:p>
        </p:txBody>
      </p:sp>
      <p:pic>
        <p:nvPicPr>
          <p:cNvPr id="11" name="图片 10"/>
          <p:cNvPicPr/>
          <p:nvPr/>
        </p:nvPicPr>
        <p:blipFill>
          <a:blip r:embed="rId2" cstate="print"/>
          <a:srcRect l="8887" t="1680"/>
          <a:stretch>
            <a:fillRect/>
          </a:stretch>
        </p:blipFill>
        <p:spPr bwMode="auto">
          <a:xfrm>
            <a:off x="566425" y="1416384"/>
            <a:ext cx="3501519" cy="288355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</p:pic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95536" y="4424794"/>
            <a:ext cx="3744416" cy="523220"/>
          </a:xfrm>
          <a:prstGeom prst="rect">
            <a:avLst/>
          </a:prstGeom>
          <a:solidFill>
            <a:srgbClr val="0070C0"/>
          </a:solidFill>
          <a:ln w="127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非倾斜式</a:t>
            </a:r>
            <a:r>
              <a:rPr lang="en-US" altLang="zh-CN" sz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UEA</a:t>
            </a:r>
            <a:r>
              <a:rPr lang="zh-CN" altLang="en-US" sz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和倾斜式</a:t>
            </a:r>
            <a:r>
              <a:rPr lang="en-US" altLang="zh-CN" sz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USEA</a:t>
            </a:r>
            <a:r>
              <a:rPr lang="zh-CN" altLang="zh-CN" sz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立体透视模式图的比较，植入外周神经后的侧面观和横截面观</a:t>
            </a:r>
            <a:endParaRPr lang="zh-CN" altLang="en-US" sz="1400" dirty="0" smtClean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3" name="图片 12"/>
          <p:cNvPicPr/>
          <p:nvPr/>
        </p:nvPicPr>
        <p:blipFill>
          <a:blip r:embed="rId3" cstate="print"/>
          <a:srcRect l="7650" t="962" r="5282" b="29423"/>
          <a:stretch>
            <a:fillRect/>
          </a:stretch>
        </p:blipFill>
        <p:spPr bwMode="auto">
          <a:xfrm>
            <a:off x="4499992" y="1347614"/>
            <a:ext cx="3384376" cy="3073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499992" y="4424794"/>
            <a:ext cx="3456383" cy="523220"/>
          </a:xfrm>
          <a:prstGeom prst="rect">
            <a:avLst/>
          </a:prstGeom>
          <a:solidFill>
            <a:srgbClr val="0070C0"/>
          </a:solidFill>
          <a:ln w="127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zh-CN" sz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三维倾斜式犹他微电极阵列</a:t>
            </a:r>
            <a:r>
              <a:rPr lang="en-US" altLang="zh-CN" sz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 USEA </a:t>
            </a:r>
          </a:p>
          <a:p>
            <a:pPr algn="ctr"/>
            <a:r>
              <a:rPr lang="zh-CN" altLang="zh-CN" sz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Utah Slanted Electrode Array, USEA</a:t>
            </a:r>
            <a:r>
              <a:rPr lang="zh-CN" altLang="zh-CN" sz="1400" dirty="0" smtClean="0">
                <a:solidFill>
                  <a:schemeClr val="bg1"/>
                </a:solidFill>
                <a:latin typeface="黑体" pitchFamily="49" charset="-122"/>
                <a:ea typeface="黑体" pitchFamily="49" charset="-122"/>
              </a:rPr>
              <a:t>）</a:t>
            </a:r>
            <a:endParaRPr lang="zh-CN" altLang="en-US" sz="1400" b="1" dirty="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7624" y="1491630"/>
            <a:ext cx="6053608" cy="3384376"/>
          </a:xfrm>
        </p:spPr>
        <p:txBody>
          <a:bodyPr/>
          <a:lstStyle/>
          <a:p>
            <a:r>
              <a:rPr lang="zh-CN" altLang="en-US" sz="2000" b="1" kern="1200" dirty="0" smtClean="0">
                <a:latin typeface="黑体" pitchFamily="2" charset="-122"/>
                <a:ea typeface="黑体" pitchFamily="2" charset="-122"/>
              </a:rPr>
              <a:t>神经元</a:t>
            </a:r>
            <a:endParaRPr lang="en-US" altLang="zh-CN" sz="2000" b="1" kern="1200" dirty="0" smtClean="0">
              <a:latin typeface="黑体" pitchFamily="2" charset="-122"/>
              <a:ea typeface="黑体" pitchFamily="2" charset="-122"/>
            </a:endParaRPr>
          </a:p>
          <a:p>
            <a:pPr>
              <a:spcAft>
                <a:spcPts val="0"/>
              </a:spcAft>
              <a:buNone/>
            </a:pPr>
            <a:r>
              <a:rPr lang="zh-CN" altLang="en-US" sz="2000" b="1" dirty="0" smtClean="0">
                <a:latin typeface="黑体" pitchFamily="49" charset="-122"/>
                <a:ea typeface="黑体" pitchFamily="49" charset="-122"/>
              </a:rPr>
              <a:t>     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神经细胞，神经系统的基本结构和功能单位</a:t>
            </a:r>
            <a:endParaRPr lang="en-US" altLang="zh-CN" sz="1600" b="1" dirty="0" smtClean="0">
              <a:latin typeface="黑体" pitchFamily="49" charset="-122"/>
              <a:ea typeface="黑体" pitchFamily="49" charset="-122"/>
            </a:endParaRPr>
          </a:p>
          <a:p>
            <a:pPr>
              <a:spcAft>
                <a:spcPts val="1800"/>
              </a:spcAft>
              <a:buNone/>
            </a:pP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      功能</a:t>
            </a:r>
            <a:r>
              <a:rPr lang="en-US" altLang="zh-CN" sz="1600" b="1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接受、整合、传导和输出神经信息（接受刺激，产生及传导神经冲动）</a:t>
            </a:r>
          </a:p>
          <a:p>
            <a:r>
              <a:rPr lang="zh-CN" altLang="en-US" sz="2000" b="1" kern="1200" dirty="0" smtClean="0">
                <a:latin typeface="黑体" pitchFamily="2" charset="-122"/>
                <a:ea typeface="黑体" pitchFamily="2" charset="-122"/>
              </a:rPr>
              <a:t>神经纤维</a:t>
            </a:r>
            <a:endParaRPr lang="en-US" altLang="zh-CN" sz="2000" b="1" kern="1200" dirty="0" smtClean="0">
              <a:latin typeface="黑体" pitchFamily="2" charset="-122"/>
              <a:ea typeface="黑体" pitchFamily="2" charset="-122"/>
            </a:endParaRPr>
          </a:p>
          <a:p>
            <a:pPr>
              <a:buNone/>
            </a:pP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      神经元的轴突和包在外面的神经胶质细胞所</a:t>
            </a: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组成，分为有髓神经纤维和无髓神经纤维</a:t>
            </a:r>
            <a:endParaRPr lang="en-US" altLang="zh-CN" sz="16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1600" b="1" dirty="0" smtClean="0">
                <a:latin typeface="黑体" pitchFamily="49" charset="-122"/>
                <a:ea typeface="黑体" pitchFamily="49" charset="-122"/>
              </a:rPr>
              <a:t>      基本功能：传导兴奋（神经冲动）</a:t>
            </a:r>
            <a:endParaRPr lang="en-US" altLang="zh-CN" sz="1600" b="1" dirty="0" smtClean="0">
              <a:latin typeface="黑体" pitchFamily="49" charset="-122"/>
              <a:ea typeface="黑体" pitchFamily="49" charset="-122"/>
            </a:endParaRPr>
          </a:p>
          <a:p>
            <a:pPr>
              <a:buNone/>
            </a:pPr>
            <a:r>
              <a:rPr lang="zh-CN" altLang="en-US" sz="1600" b="1" dirty="0" smtClean="0">
                <a:latin typeface="黑体" pitchFamily="2" charset="-122"/>
                <a:ea typeface="黑体" pitchFamily="2" charset="-122"/>
              </a:rPr>
              <a:t>      神经纤维常集合成束构成脑和脊髓的白质或外周神经系统的神经</a:t>
            </a:r>
          </a:p>
          <a:p>
            <a:pPr>
              <a:buNone/>
            </a:pPr>
            <a:endParaRPr lang="en-US" altLang="zh-CN" sz="1600" b="1" dirty="0" smtClean="0">
              <a:latin typeface="黑体" pitchFamily="49" charset="-122"/>
              <a:ea typeface="黑体" pitchFamily="49" charset="-122"/>
            </a:endParaRPr>
          </a:p>
          <a:p>
            <a:endParaRPr lang="zh-CN" altLang="en-US" sz="2000" dirty="0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87624" y="771550"/>
            <a:ext cx="5472608" cy="448969"/>
          </a:xfrm>
          <a:prstGeom prst="rect">
            <a:avLst/>
          </a:prstGeom>
          <a:solidFill>
            <a:srgbClr val="0070C0"/>
          </a:solidFill>
          <a:ln w="12700">
            <a:solidFill>
              <a:srgbClr val="3366FF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400" b="1" dirty="0" smtClean="0">
                <a:solidFill>
                  <a:srgbClr val="FFFF00"/>
                </a:solidFill>
                <a:latin typeface="黑体" pitchFamily="2" charset="-122"/>
                <a:ea typeface="黑体" pitchFamily="2" charset="-122"/>
              </a:rPr>
              <a:t>小结：</a:t>
            </a:r>
            <a:r>
              <a:rPr lang="zh-CN" altLang="en-US" sz="2400" b="1" dirty="0" smtClean="0">
                <a:solidFill>
                  <a:schemeClr val="accent3"/>
                </a:solidFill>
                <a:latin typeface="黑体" pitchFamily="2" charset="-122"/>
                <a:ea typeface="黑体" pitchFamily="2" charset="-122"/>
              </a:rPr>
              <a:t>神经元和神经纤维 </a:t>
            </a:r>
            <a:endParaRPr lang="zh-CN" altLang="en-US" sz="2400" b="1" dirty="0">
              <a:solidFill>
                <a:schemeClr val="accent3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幻灯片母版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4071</TotalTime>
  <Pages>0</Pages>
  <Words>466</Words>
  <Characters>0</Characters>
  <Application>Microsoft Office PowerPoint</Application>
  <DocSecurity>0</DocSecurity>
  <PresentationFormat>全屏显示(16:9)</PresentationFormat>
  <Lines>0</Lines>
  <Paragraphs>96</Paragraphs>
  <Slides>12</Slides>
  <Notes>4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15" baseType="lpstr">
      <vt:lpstr>幻灯片母版</vt:lpstr>
      <vt:lpstr>Document</vt:lpstr>
      <vt:lpstr>Microsoft Office Word 97 - 2003 文档</vt:lpstr>
      <vt:lpstr>  </vt:lpstr>
      <vt:lpstr>幻灯片 2</vt:lpstr>
      <vt:lpstr>幻灯片 3</vt:lpstr>
      <vt:lpstr>幻灯片 4</vt:lpstr>
      <vt:lpstr>幻灯片 5</vt:lpstr>
      <vt:lpstr>幻灯片 6</vt:lpstr>
      <vt:lpstr>幻灯片 7</vt:lpstr>
      <vt:lpstr>基于神经纤维和神经结构的脑机接口</vt:lpstr>
      <vt:lpstr>幻灯片 9</vt:lpstr>
      <vt:lpstr>幻灯片 10</vt:lpstr>
      <vt:lpstr>幻灯片 11</vt:lpstr>
      <vt:lpstr>幻灯片 12</vt:lpstr>
    </vt:vector>
  </TitlesOfParts>
  <LinksUpToDate>false</LinksUpToDate>
  <CharactersWithSpaces>0</CharactersWithSpaces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 神经系统的结构和功能</dc:title>
  <dc:creator>adm</dc:creator>
  <cp:lastModifiedBy>lenovo</cp:lastModifiedBy>
  <cp:revision>82</cp:revision>
  <dcterms:created xsi:type="dcterms:W3CDTF">2019-07-30T07:24:30Z</dcterms:created>
  <dcterms:modified xsi:type="dcterms:W3CDTF">2019-09-07T14:15:54Z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2052-10.1.0.6065</vt:lpwstr>
  </property>
</Properties>
</file>