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256" r:id="rId2"/>
    <p:sldId id="644" r:id="rId3"/>
    <p:sldId id="645" r:id="rId4"/>
    <p:sldId id="642" r:id="rId5"/>
    <p:sldId id="643" r:id="rId6"/>
    <p:sldId id="647" r:id="rId7"/>
    <p:sldId id="651" r:id="rId8"/>
    <p:sldId id="649" r:id="rId9"/>
    <p:sldId id="650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CC00"/>
    <a:srgbClr val="FFFF00"/>
    <a:srgbClr val="FF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6C58677-2DA9-43B0-9F76-74273C0DB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58677-2DA9-43B0-9F76-74273C0DBDF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28800"/>
            <a:ext cx="9009063" cy="788988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384" cy="43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-1"/>
                <a:ext cx="335" cy="434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57300"/>
            <a:ext cx="7772400" cy="109656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noProof="1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 smtClean="0"/>
              <a:t>单击此处编辑母版副标题样式</a:t>
            </a:r>
            <a:endParaRPr lang="zh-CN" noProof="1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453D94-32E1-4EEB-9622-8162ABFF3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8720-0B14-4E75-A490-63955F494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60735"/>
            <a:ext cx="1951038" cy="44386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60735"/>
            <a:ext cx="5700712" cy="44386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E3-DAF0-471E-A9F1-3A10090BF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698F0-4084-45F9-A5EC-C1912E605A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4E554-C505-416D-8206-DE2D73F23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FD56-5F89-44F7-8086-F9E37918C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AFFD6-EE33-4C15-8218-7EA4ACA29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4A701-F08C-4487-A8E8-FA77010BE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CB3A7-4E53-40A4-9E8B-EF719F37B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6163-22C1-43F2-906D-172A0AC7C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C1BB-7F29-4F2D-9805-2C25E9BA1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CD12-240C-4A0A-B615-9B0F3CEB1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14F0-D631-4D0E-A4E8-0D7030CEA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823913"/>
            <a:ext cx="438150" cy="355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823913"/>
            <a:ext cx="328613" cy="355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141413"/>
            <a:ext cx="422275" cy="35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141413"/>
            <a:ext cx="368300" cy="355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085850"/>
            <a:ext cx="560388" cy="317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742950"/>
            <a:ext cx="31750" cy="7889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335088"/>
            <a:ext cx="8226425" cy="25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160338"/>
            <a:ext cx="779303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1512888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4683125"/>
            <a:ext cx="28956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6A8944AD-346E-4B02-B624-1CF3FB1C2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dbf6c81800a19d80b2e58e03ffa828ba61e46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203748" cy="5143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99592" y="1203598"/>
            <a:ext cx="7772400" cy="1096566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293179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脑与认知科学概论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杭州电子科技大学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 杨文伟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059582"/>
            <a:ext cx="8928992" cy="1479993"/>
          </a:xfrm>
          <a:prstGeom prst="rect">
            <a:avLst/>
          </a:prstGeom>
          <a:solidFill>
            <a:srgbClr val="00206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神经系统的信息活动</a:t>
            </a:r>
            <a:endParaRPr lang="en-US" altLang="zh-CN" sz="4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1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第三节 神经细胞兴奋的总和</a:t>
            </a:r>
            <a:endParaRPr lang="zh-CN" altLang="en-US" sz="28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627534"/>
            <a:ext cx="5544616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阈电位与动作电位的产生</a:t>
            </a:r>
            <a:endParaRPr lang="en-US" altLang="zh-CN" sz="2400" b="1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159750" descr="动作电位波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5" y="1696194"/>
            <a:ext cx="5390215" cy="260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2080" y="3291830"/>
            <a:ext cx="757739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886204"/>
            <a:ext cx="757739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复极化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6109" y="2886204"/>
            <a:ext cx="757739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去极化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7040" y="2062533"/>
            <a:ext cx="688776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反极化（超射）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95937" y="1939904"/>
            <a:ext cx="0" cy="207200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47120" y="1875656"/>
            <a:ext cx="0" cy="8633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03848" y="1875656"/>
            <a:ext cx="0" cy="21362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6069" y="3462268"/>
            <a:ext cx="757739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阈电位</a:t>
            </a:r>
            <a:endParaRPr lang="zh-CN" altLang="en-US" sz="11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843808" y="3638659"/>
            <a:ext cx="360040" cy="1321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168962"/>
          <p:cNvSpPr txBox="1">
            <a:spLocks noChangeArrowheads="1"/>
          </p:cNvSpPr>
          <p:nvPr/>
        </p:nvSpPr>
        <p:spPr bwMode="auto">
          <a:xfrm>
            <a:off x="1182688" y="1512888"/>
            <a:ext cx="7205736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阈电位（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 potential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当静息电位减小到某一临界值时，引起细胞膜上大量钠通道的开放，触发动作电位的产生。这种能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触发动作电位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临界膜电位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的数值称为阈电位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是产生动作电位的必要条件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约比静息电位的绝对值小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10-20 mV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细胞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兴奋性的高低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与细胞的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静息电位和阈电位的差值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呈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反变关系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文本占位符 169986"/>
          <p:cNvSpPr>
            <a:spLocks noGrp="1" noChangeArrowheads="1"/>
          </p:cNvSpPr>
          <p:nvPr>
            <p:ph idx="1"/>
          </p:nvPr>
        </p:nvSpPr>
        <p:spPr>
          <a:xfrm>
            <a:off x="1182688" y="1501874"/>
            <a:ext cx="7772400" cy="3086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阈下刺激引起的阈下反应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88068" name="图片 169987" descr="动作电位产生与阈电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23678"/>
            <a:ext cx="5350136" cy="281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87624" y="627534"/>
            <a:ext cx="5580112" cy="648997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局部反应或局部兴奋</a:t>
            </a:r>
            <a:endParaRPr lang="en-US" altLang="zh-CN" sz="2800" b="1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784" y="3363838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27784" y="4083918"/>
            <a:ext cx="792088" cy="5040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71009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096566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局部反应的特征</a:t>
            </a:r>
          </a:p>
        </p:txBody>
      </p:sp>
      <p:sp>
        <p:nvSpPr>
          <p:cNvPr id="89091" name="文本占位符 171010"/>
          <p:cNvSpPr>
            <a:spLocks noGrp="1" noChangeArrowheads="1"/>
          </p:cNvSpPr>
          <p:nvPr>
            <p:ph idx="1"/>
          </p:nvPr>
        </p:nvSpPr>
        <p:spPr>
          <a:xfrm>
            <a:off x="683568" y="1635646"/>
            <a:ext cx="7772400" cy="3086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/>
              <a:t>一定程度的去极化或者超极化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/>
              <a:t>不表现“全或无”的特征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/>
              <a:t>电紧张性扩布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/>
              <a:t>总和现象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/>
              <a:t>       时间总和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/>
              <a:t>       空间总和</a:t>
            </a:r>
          </a:p>
        </p:txBody>
      </p:sp>
      <p:pic>
        <p:nvPicPr>
          <p:cNvPr id="89092" name="图片 171011" descr="总和效应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15566"/>
            <a:ext cx="4377668" cy="393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053608" cy="3384376"/>
          </a:xfrm>
        </p:spPr>
        <p:txBody>
          <a:bodyPr/>
          <a:lstStyle/>
          <a:p>
            <a:pPr lvl="0">
              <a:buFont typeface="Wingdings" pitchFamily="2" charset="2"/>
              <a:buChar char="u"/>
              <a:defRPr/>
            </a:pPr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阈电位（</a:t>
            </a:r>
            <a:r>
              <a:rPr lang="en-US" altLang="zh-CN" sz="2000" b="1" kern="1200" dirty="0" smtClean="0">
                <a:latin typeface="黑体" pitchFamily="2" charset="-122"/>
                <a:ea typeface="黑体" pitchFamily="2" charset="-122"/>
              </a:rPr>
              <a:t>threshold potential</a:t>
            </a:r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 lvl="0">
              <a:buNone/>
              <a:defRPr/>
            </a:pPr>
            <a:r>
              <a:rPr lang="en-US" altLang="zh-CN" sz="2000" b="1" dirty="0" smtClean="0"/>
              <a:t>        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当静息电位减小到某一临界值时，引起细胞膜上大量钠通道的开放，触发动作电位的产生。这种能触发动作电位的临界膜电位的数值称为阈电位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局部反应或局部兴奋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b="1" dirty="0" smtClean="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阈下刺激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引起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膜电位局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部去极化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细胞膜上有少量钠离子通道开放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有少量钠离子内流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造成原有的静息电位减少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sz="1600" b="1" dirty="0" smtClean="0">
                <a:latin typeface="黑体" pitchFamily="2" charset="-122"/>
                <a:ea typeface="黑体" pitchFamily="2" charset="-122"/>
              </a:rPr>
              <a:t>但尚达不到阈电位水平</a:t>
            </a:r>
            <a:endParaRPr lang="en-US" altLang="zh-CN" sz="16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局部兴奋总和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2000" b="1" kern="1200" dirty="0" smtClean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时间总和   空间总和</a:t>
            </a:r>
            <a:endParaRPr lang="zh-CN" alt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771550"/>
            <a:ext cx="5472608" cy="508409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小结：</a:t>
            </a:r>
            <a:r>
              <a:rPr lang="zh-CN" altLang="en-US" sz="2400" b="1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神经细胞兴奋的总和</a:t>
            </a:r>
            <a:endParaRPr lang="zh-CN" altLang="en-US" sz="2400" b="1" dirty="0">
              <a:solidFill>
                <a:schemeClr val="accent3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83518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课后讨论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9548" y="264375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局部兴奋及其总和在神经信息处理中的意义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61914"/>
            <a:ext cx="7772400" cy="308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韩济生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 主编，神经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科学原理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北京医科大学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王雁  主编，人体解剖生理学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北京：北京师范大学出版社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寿天德 主编，神经生物学（第二版）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北京：高等教育出版社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67494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参考书目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aec54e736d12f2e307562024fc2d562853568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267494"/>
            <a:ext cx="1077060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1635646"/>
            <a:ext cx="2664296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感谢聆听</a:t>
            </a:r>
            <a:endParaRPr lang="zh-CN" altLang="en-US" sz="48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278777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Yu Gothic UI Semibold" pitchFamily="34" charset="-128"/>
                <a:ea typeface="Yu Gothic UI Semibold" pitchFamily="34" charset="-128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幻灯片母版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</TotalTime>
  <Pages>0</Pages>
  <Words>288</Words>
  <Characters>0</Characters>
  <Application>Microsoft Office PowerPoint</Application>
  <DocSecurity>0</DocSecurity>
  <PresentationFormat>全屏显示(16:9)</PresentationFormat>
  <Lines>0</Lines>
  <Paragraphs>45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幻灯片母版</vt:lpstr>
      <vt:lpstr>  </vt:lpstr>
      <vt:lpstr>幻灯片 2</vt:lpstr>
      <vt:lpstr>幻灯片 3</vt:lpstr>
      <vt:lpstr>幻灯片 4</vt:lpstr>
      <vt:lpstr>局部反应的特征</vt:lpstr>
      <vt:lpstr>幻灯片 6</vt:lpstr>
      <vt:lpstr>幻灯片 7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神经系统的结构和功能</dc:title>
  <dc:creator>adm</dc:creator>
  <cp:lastModifiedBy>lenovo</cp:lastModifiedBy>
  <cp:revision>80</cp:revision>
  <dcterms:created xsi:type="dcterms:W3CDTF">2019-07-30T07:24:30Z</dcterms:created>
  <dcterms:modified xsi:type="dcterms:W3CDTF">2019-09-07T14:27:31Z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2052-10.1.0.6065</vt:lpwstr>
  </property>
</Properties>
</file>