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256" r:id="rId2"/>
    <p:sldId id="625" r:id="rId3"/>
    <p:sldId id="626" r:id="rId4"/>
    <p:sldId id="637" r:id="rId5"/>
    <p:sldId id="628" r:id="rId6"/>
    <p:sldId id="629" r:id="rId7"/>
    <p:sldId id="630" r:id="rId8"/>
    <p:sldId id="631" r:id="rId9"/>
    <p:sldId id="632" r:id="rId10"/>
    <p:sldId id="641" r:id="rId11"/>
    <p:sldId id="638" r:id="rId12"/>
    <p:sldId id="642" r:id="rId13"/>
    <p:sldId id="640" r:id="rId14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CC00"/>
    <a:srgbClr val="FFFF00"/>
    <a:srgbClr val="FF9900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-2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6C58677-2DA9-43B0-9F76-74273C0DBD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C58677-2DA9-43B0-9F76-74273C0DBDF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C58677-2DA9-43B0-9F76-74273C0DBDF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828800"/>
            <a:ext cx="9009063" cy="788988"/>
            <a:chOff x="0" y="0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-1"/>
                <a:ext cx="384" cy="43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7" y="-1"/>
                <a:ext cx="335" cy="434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/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57300"/>
            <a:ext cx="7772400" cy="109656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noProof="1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 smtClean="0"/>
              <a:t>单击此处编辑母版副标题样式</a:t>
            </a:r>
            <a:endParaRPr lang="zh-CN" noProof="1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4686300"/>
            <a:ext cx="1905000" cy="342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4686300"/>
            <a:ext cx="2895600" cy="342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4686300"/>
            <a:ext cx="1905000" cy="342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453D94-32E1-4EEB-9622-8162ABFF38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A8720-0B14-4E75-A490-63955F4944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160735"/>
            <a:ext cx="1951038" cy="44386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160735"/>
            <a:ext cx="5700712" cy="44386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091E3-DAF0-471E-A9F1-3A10090BFA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513285"/>
            <a:ext cx="3810000" cy="30861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698F0-4084-45F9-A5EC-C1912E605A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1513285"/>
            <a:ext cx="3810000" cy="14859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3113485"/>
            <a:ext cx="3810000" cy="14859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4E554-C505-416D-8206-DE2D73F237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DFD56-5F89-44F7-8086-F9E37918C2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AFFD6-EE33-4C15-8218-7EA4ACA298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513285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4A701-F08C-4487-A8E8-FA77010BE1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CB3A7-4E53-40A4-9E8B-EF719F37B1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46163-22C1-43F2-906D-172A0AC7C5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CC1BB-7F29-4F2D-9805-2C25E9BA18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CCD12-240C-4A0A-B615-9B0F3CEB11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B14F0-D631-4D0E-A4E8-0D7030CEA7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17513" y="823913"/>
            <a:ext cx="438150" cy="355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sz="2400"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0100" y="823913"/>
            <a:ext cx="328613" cy="355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sz="2400"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41338" y="1141413"/>
            <a:ext cx="422275" cy="355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sz="2400"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11225" y="1141413"/>
            <a:ext cx="368300" cy="3556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sz="2400"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27000" y="1085850"/>
            <a:ext cx="560388" cy="3175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sz="2400"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0" y="742950"/>
            <a:ext cx="31750" cy="7889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sz="2400"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2913" y="1335088"/>
            <a:ext cx="8226425" cy="254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sz="2400">
              <a:latin typeface="Tahoma" panose="020B0604030504040204" pitchFamily="34" charset="0"/>
            </a:endParaRPr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160338"/>
            <a:ext cx="7793037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5850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1512888"/>
            <a:ext cx="7772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4683125"/>
            <a:ext cx="19050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4683125"/>
            <a:ext cx="28956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4683125"/>
            <a:ext cx="19050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6A8944AD-346E-4B02-B624-1CF3FB1C2C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dbf6c81800a19d80b2e58e03ffa828ba61e46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203748" cy="51435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899592" y="1203598"/>
            <a:ext cx="7772400" cy="1096566"/>
          </a:xfrm>
        </p:spPr>
        <p:txBody>
          <a:bodyPr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4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4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4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9712" y="293179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脑与认知科学概论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》</a:t>
            </a:r>
          </a:p>
          <a:p>
            <a:pPr algn="ctr"/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杭州电子科技大学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  杨文伟</a:t>
            </a:r>
          </a:p>
        </p:txBody>
      </p:sp>
      <p:sp>
        <p:nvSpPr>
          <p:cNvPr id="7" name="矩形 6"/>
          <p:cNvSpPr/>
          <p:nvPr/>
        </p:nvSpPr>
        <p:spPr>
          <a:xfrm>
            <a:off x="107504" y="1059582"/>
            <a:ext cx="8928992" cy="1479993"/>
          </a:xfrm>
          <a:prstGeom prst="rect">
            <a:avLst/>
          </a:prstGeom>
          <a:solidFill>
            <a:srgbClr val="002060"/>
          </a:solidFill>
          <a:ln>
            <a:solidFill>
              <a:srgbClr val="FFFFCC"/>
            </a:solidFill>
          </a:ln>
        </p:spPr>
        <p:txBody>
          <a:bodyPr wrap="square" tIns="108000" bIns="10800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神经系统的信息活动</a:t>
            </a:r>
            <a:endParaRPr lang="en-US" altLang="zh-CN" sz="40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1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第二节  静息电位和动作电位</a:t>
            </a:r>
            <a:endParaRPr lang="zh-CN" altLang="en-US" sz="2800" dirty="0">
              <a:solidFill>
                <a:schemeClr val="accent3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053608" cy="3240360"/>
          </a:xfrm>
        </p:spPr>
        <p:txBody>
          <a:bodyPr/>
          <a:lstStyle/>
          <a:p>
            <a:r>
              <a:rPr lang="zh-CN" altLang="en-US" sz="2000" b="1" kern="1200" dirty="0" smtClean="0">
                <a:latin typeface="黑体" pitchFamily="2" charset="-122"/>
                <a:ea typeface="黑体" pitchFamily="2" charset="-122"/>
              </a:rPr>
              <a:t>静息电位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       指细胞未受刺激时存在于细胞膜内外两侧的电位差</a:t>
            </a:r>
          </a:p>
          <a:p>
            <a:pPr>
              <a:lnSpc>
                <a:spcPct val="110000"/>
              </a:lnSpc>
              <a:buNone/>
            </a:pP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       表现为膜内电位较膜外为负，如果规定膜外电位为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0mV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，则膜内电位都在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-10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～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-100mV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之间</a:t>
            </a:r>
            <a:endParaRPr lang="en-US" altLang="zh-CN" sz="16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       K+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离子的平衡电位</a:t>
            </a:r>
            <a:endParaRPr lang="en-US" altLang="zh-CN" sz="2000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b="1" kern="1200" dirty="0" smtClean="0">
                <a:latin typeface="黑体" pitchFamily="2" charset="-122"/>
                <a:ea typeface="黑体" pitchFamily="2" charset="-122"/>
              </a:rPr>
              <a:t>动作电位</a:t>
            </a:r>
            <a:endParaRPr lang="en-US" altLang="zh-CN" sz="2000" b="1" kern="1200" dirty="0" smtClean="0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       是指细胞受刺激时存在于细胞膜内外两侧的电位差</a:t>
            </a:r>
            <a:endParaRPr lang="en-US" altLang="zh-CN" sz="16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       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具有“全或无”</a:t>
            </a:r>
            <a:r>
              <a:rPr lang="en-US" altLang="zh-CN" sz="1600" b="1" dirty="0" smtClean="0">
                <a:latin typeface="黑体" pitchFamily="2" charset="-122"/>
                <a:ea typeface="黑体" pitchFamily="2" charset="-122"/>
              </a:rPr>
              <a:t>(all or none)</a:t>
            </a:r>
            <a:r>
              <a:rPr lang="zh-CN" altLang="en-US" sz="1600" b="1" dirty="0" smtClean="0">
                <a:latin typeface="黑体" pitchFamily="2" charset="-122"/>
                <a:ea typeface="黑体" pitchFamily="2" charset="-122"/>
              </a:rPr>
              <a:t>现象、不衰减性传导 </a:t>
            </a:r>
          </a:p>
          <a:p>
            <a:pPr>
              <a:buNone/>
            </a:pP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       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去极相：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Na+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离子通道开放</a:t>
            </a:r>
            <a:endParaRPr lang="en-US" altLang="zh-CN" sz="16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       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复极相：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K+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离子通道开放     </a:t>
            </a:r>
            <a:endParaRPr lang="en-US" altLang="zh-CN" sz="1600" b="1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2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87624" y="771550"/>
            <a:ext cx="5472608" cy="448969"/>
          </a:xfrm>
          <a:prstGeom prst="rect">
            <a:avLst/>
          </a:prstGeom>
          <a:solidFill>
            <a:srgbClr val="0070C0"/>
          </a:solidFill>
          <a:ln w="12700">
            <a:solidFill>
              <a:srgbClr val="3366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小结：静息电位和动作电位</a:t>
            </a:r>
            <a:r>
              <a:rPr lang="zh-CN" altLang="en-US" sz="2400" b="1" dirty="0" smtClean="0">
                <a:solidFill>
                  <a:schemeClr val="accent3"/>
                </a:solidFill>
                <a:latin typeface="黑体" pitchFamily="2" charset="-122"/>
                <a:ea typeface="黑体" pitchFamily="2" charset="-122"/>
              </a:rPr>
              <a:t> </a:t>
            </a:r>
            <a:endParaRPr lang="zh-CN" altLang="en-US" sz="2400" b="1" dirty="0">
              <a:solidFill>
                <a:schemeClr val="accent3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483518"/>
            <a:ext cx="9144000" cy="1296144"/>
          </a:xfrm>
          <a:prstGeom prst="rect">
            <a:avLst/>
          </a:prstGeom>
          <a:solidFill>
            <a:srgbClr val="0000FF"/>
          </a:solidFill>
          <a:ln>
            <a:solidFill>
              <a:srgbClr val="FFFFCC"/>
            </a:solidFill>
          </a:ln>
        </p:spPr>
        <p:txBody>
          <a:bodyPr wrap="square" tIns="108000" bIns="108000" anchor="ctr" anchorCtr="0">
            <a:noAutofit/>
          </a:bodyPr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课后讨论</a:t>
            </a:r>
            <a:endParaRPr lang="zh-CN" altLang="en-US" sz="28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2859782"/>
            <a:ext cx="52341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 smtClean="0">
                <a:latin typeface="黑体" pitchFamily="49" charset="-122"/>
                <a:ea typeface="黑体" pitchFamily="49" charset="-122"/>
              </a:rPr>
              <a:t>静息电位和动作电位的发生机制</a:t>
            </a:r>
          </a:p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861914"/>
            <a:ext cx="7772400" cy="3086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韩济生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 主编，神经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科学原理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（第二版）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北京：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北京医科大学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出版社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王雁  主编，人体解剖生理学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北京：北京师范大学出版社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寿天德 主编，神经生物学（第二版）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北京：高等教育出版社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zh-CN" sz="18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267494"/>
            <a:ext cx="9144000" cy="1296144"/>
          </a:xfrm>
          <a:prstGeom prst="rect">
            <a:avLst/>
          </a:prstGeom>
          <a:solidFill>
            <a:srgbClr val="0000FF"/>
          </a:solidFill>
          <a:ln>
            <a:solidFill>
              <a:srgbClr val="FFFFCC"/>
            </a:solidFill>
          </a:ln>
        </p:spPr>
        <p:txBody>
          <a:bodyPr wrap="square" tIns="108000" bIns="108000" anchor="ctr" anchorCtr="0">
            <a:noAutofit/>
          </a:bodyPr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参考书目</a:t>
            </a:r>
            <a:endParaRPr lang="zh-CN" altLang="en-US" sz="28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aec54e736d12f2e307562024fc2d5628535686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267494"/>
            <a:ext cx="1077060" cy="10801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43808" y="1635646"/>
            <a:ext cx="2664296" cy="83099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感谢聆听</a:t>
            </a:r>
            <a:endParaRPr lang="zh-CN" altLang="en-US" sz="4800" b="1" dirty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75856" y="2787774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Yu Gothic UI Semibold" pitchFamily="34" charset="-128"/>
                <a:ea typeface="Yu Gothic UI Semibold" pitchFamily="34" charset="-128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228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2800" b="1" dirty="0" smtClean="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77827" name="文本占位符 1229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b="1" dirty="0" smtClean="0"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dirty="0" smtClean="0"/>
          </a:p>
        </p:txBody>
      </p:sp>
      <p:pic>
        <p:nvPicPr>
          <p:cNvPr id="77828" name="图片 12291" descr="生物电现象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491630"/>
            <a:ext cx="5472608" cy="3034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9" name="文本框 12295"/>
          <p:cNvSpPr txBox="1">
            <a:spLocks noChangeArrowheads="1"/>
          </p:cNvSpPr>
          <p:nvPr/>
        </p:nvSpPr>
        <p:spPr bwMode="auto">
          <a:xfrm>
            <a:off x="5508104" y="2067694"/>
            <a:ext cx="169227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000" b="1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兴奋</a:t>
            </a:r>
          </a:p>
          <a:p>
            <a:endParaRPr lang="zh-CN" altLang="en-US" sz="2000" b="1" dirty="0">
              <a:solidFill>
                <a:schemeClr val="hlink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生物电</a:t>
            </a:r>
            <a:endParaRPr lang="en-US" altLang="zh-CN" sz="2000" b="1" dirty="0" smtClean="0">
              <a:solidFill>
                <a:schemeClr val="hlink"/>
              </a:solidFill>
              <a:latin typeface="黑体" pitchFamily="49" charset="-122"/>
              <a:ea typeface="黑体" pitchFamily="49" charset="-122"/>
            </a:endParaRPr>
          </a:p>
          <a:p>
            <a:endParaRPr lang="zh-CN" altLang="en-US" sz="2000" b="1" dirty="0" smtClean="0">
              <a:solidFill>
                <a:schemeClr val="hlink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000" b="1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兴奋性</a:t>
            </a:r>
            <a:endParaRPr lang="zh-CN" altLang="en-US" sz="2000" b="1" dirty="0">
              <a:solidFill>
                <a:schemeClr val="hlin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59632" y="627534"/>
            <a:ext cx="5580112" cy="648997"/>
          </a:xfrm>
          <a:prstGeom prst="rect">
            <a:avLst/>
          </a:prstGeom>
          <a:solidFill>
            <a:srgbClr val="002060"/>
          </a:solidFill>
          <a:ln>
            <a:solidFill>
              <a:srgbClr val="FFFFCC"/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ea typeface="黑体" pitchFamily="49" charset="-122"/>
              </a:rPr>
              <a:t>神经细胞的生物电现象</a:t>
            </a:r>
            <a:endParaRPr lang="en-US" altLang="zh-CN" sz="2800" b="1" dirty="0" smtClean="0">
              <a:solidFill>
                <a:srgbClr val="FFFF00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587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2400" b="1" dirty="0" smtClean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8851" name="图片 158724" descr="细胞的静息电位及其产生机制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828801"/>
            <a:ext cx="4447687" cy="2759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3" name="矩形 158728"/>
          <p:cNvSpPr>
            <a:spLocks noChangeArrowheads="1"/>
          </p:cNvSpPr>
          <p:nvPr/>
        </p:nvSpPr>
        <p:spPr bwMode="auto">
          <a:xfrm>
            <a:off x="4860032" y="1432045"/>
            <a:ext cx="4114800" cy="308392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静息电位</a:t>
            </a:r>
            <a:r>
              <a:rPr lang="zh-CN" altLang="en-US" b="1" dirty="0">
                <a:solidFill>
                  <a:schemeClr val="hlink"/>
                </a:solidFill>
                <a:latin typeface="Tahoma" pitchFamily="34" charset="0"/>
              </a:rPr>
              <a:t>（</a:t>
            </a:r>
            <a:r>
              <a:rPr lang="en-US" altLang="zh-CN" b="1" dirty="0">
                <a:solidFill>
                  <a:schemeClr val="hlink"/>
                </a:solidFill>
                <a:latin typeface="Tahoma" pitchFamily="34" charset="0"/>
              </a:rPr>
              <a:t>resting potential</a:t>
            </a:r>
            <a:r>
              <a:rPr lang="zh-CN" altLang="en-US" b="1" dirty="0">
                <a:solidFill>
                  <a:schemeClr val="hlink"/>
                </a:solidFill>
                <a:latin typeface="Tahoma" pitchFamily="34" charset="0"/>
              </a:rPr>
              <a:t>，</a:t>
            </a:r>
            <a:r>
              <a:rPr lang="en-US" altLang="zh-CN" b="1" dirty="0">
                <a:solidFill>
                  <a:schemeClr val="hlink"/>
                </a:solidFill>
                <a:latin typeface="Tahoma" pitchFamily="34" charset="0"/>
              </a:rPr>
              <a:t>RP</a:t>
            </a:r>
            <a:r>
              <a:rPr lang="zh-CN" altLang="en-US" b="1" dirty="0">
                <a:solidFill>
                  <a:schemeClr val="hlink"/>
                </a:solidFill>
                <a:latin typeface="Tahoma" pitchFamily="34" charset="0"/>
              </a:rPr>
              <a:t>）</a:t>
            </a:r>
          </a:p>
          <a:p>
            <a:endParaRPr lang="zh-CN" altLang="en-US" dirty="0">
              <a:latin typeface="Tahoma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Tahoma" pitchFamily="34" charset="0"/>
              </a:rPr>
              <a:t>    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是指细胞未受刺激时存在于细胞膜内外两侧的电位差。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     表现为膜内电位较膜外为负，如果规定膜外电位为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0mV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，则膜内电位都在</a:t>
            </a:r>
            <a:r>
              <a:rPr lang="en-US" altLang="zh-CN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-10</a:t>
            </a:r>
            <a:r>
              <a:rPr lang="zh-CN" altLang="en-US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～</a:t>
            </a:r>
            <a:r>
              <a:rPr lang="en-US" altLang="zh-CN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-100mV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之间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</a:pPr>
            <a:endParaRPr lang="en-US" altLang="zh-CN" b="1" dirty="0" smtClean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极化 </a:t>
            </a:r>
            <a:r>
              <a:rPr lang="en-US" altLang="zh-CN" b="1" dirty="0" smtClean="0">
                <a:solidFill>
                  <a:srgbClr val="FF0000"/>
                </a:solidFill>
                <a:latin typeface="Tahoma" pitchFamily="34" charset="0"/>
              </a:rPr>
              <a:t>p</a:t>
            </a:r>
            <a:r>
              <a:rPr lang="en-US" altLang="zh-CN" b="1" dirty="0" smtClean="0">
                <a:solidFill>
                  <a:schemeClr val="hlink"/>
                </a:solidFill>
                <a:latin typeface="Tahoma" pitchFamily="34" charset="0"/>
              </a:rPr>
              <a:t>olarization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：</a:t>
            </a:r>
            <a:r>
              <a:rPr lang="en-US" altLang="zh-CN" b="1" dirty="0" smtClean="0">
                <a:latin typeface="黑体" pitchFamily="49" charset="-122"/>
                <a:ea typeface="黑体" pitchFamily="49" charset="-122"/>
              </a:rPr>
              <a:t>E</a:t>
            </a:r>
            <a:r>
              <a:rPr lang="zh-CN" altLang="en-US" b="1" baseline="-25000" dirty="0" smtClean="0">
                <a:latin typeface="黑体" pitchFamily="49" charset="-122"/>
                <a:ea typeface="黑体" pitchFamily="49" charset="-122"/>
              </a:rPr>
              <a:t>膜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内负外正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</a:t>
            </a:r>
            <a:endParaRPr lang="zh-CN" altLang="en-US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5616" y="627534"/>
            <a:ext cx="5580112" cy="648997"/>
          </a:xfrm>
          <a:prstGeom prst="rect">
            <a:avLst/>
          </a:prstGeom>
          <a:solidFill>
            <a:srgbClr val="0070C0"/>
          </a:solidFill>
          <a:ln>
            <a:solidFill>
              <a:srgbClr val="FFFFCC"/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  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静息电位及其形成</a:t>
            </a:r>
            <a:endParaRPr lang="en-US" altLang="zh-CN" sz="2800" b="1" dirty="0" smtClean="0">
              <a:solidFill>
                <a:srgbClr val="FFFF00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6179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24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79875" name="图片 161795" descr="膜电位变化坐标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2571750"/>
            <a:ext cx="483219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6" name="文本框 161796"/>
          <p:cNvSpPr txBox="1">
            <a:spLocks noChangeArrowheads="1"/>
          </p:cNvSpPr>
          <p:nvPr/>
        </p:nvSpPr>
        <p:spPr bwMode="auto">
          <a:xfrm>
            <a:off x="762000" y="1485900"/>
            <a:ext cx="7239000" cy="105528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去极化  </a:t>
            </a:r>
            <a:r>
              <a:rPr lang="en-US" altLang="zh-CN" b="1" dirty="0" smtClean="0">
                <a:solidFill>
                  <a:srgbClr val="FF0000"/>
                </a:solidFill>
                <a:latin typeface="Tahoma" pitchFamily="34" charset="0"/>
              </a:rPr>
              <a:t>depolarization</a:t>
            </a:r>
            <a:r>
              <a:rPr lang="zh-CN" altLang="en-US" b="1" dirty="0" smtClean="0">
                <a:solidFill>
                  <a:srgbClr val="FF0000"/>
                </a:solidFill>
                <a:latin typeface="Tahoma" pitchFamily="34" charset="0"/>
              </a:rPr>
              <a:t>：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E</a:t>
            </a:r>
            <a:r>
              <a:rPr lang="zh-CN" altLang="en-US" b="1" baseline="-25000" dirty="0">
                <a:latin typeface="黑体" pitchFamily="49" charset="-122"/>
                <a:ea typeface="黑体" pitchFamily="49" charset="-122"/>
              </a:rPr>
              <a:t>膜内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--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负值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减小  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超极化  </a:t>
            </a:r>
            <a:r>
              <a:rPr lang="en-US" altLang="zh-CN" b="1" dirty="0" err="1" smtClean="0">
                <a:solidFill>
                  <a:srgbClr val="FF0000"/>
                </a:solidFill>
                <a:latin typeface="Tahoma" pitchFamily="34" charset="0"/>
              </a:rPr>
              <a:t>hyperpolarization</a:t>
            </a:r>
            <a:r>
              <a:rPr lang="zh-CN" altLang="en-US" b="1" dirty="0" smtClean="0">
                <a:solidFill>
                  <a:srgbClr val="FF0000"/>
                </a:solidFill>
                <a:latin typeface="Tahoma" pitchFamily="34" charset="0"/>
              </a:rPr>
              <a:t>：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E</a:t>
            </a:r>
            <a:r>
              <a:rPr lang="zh-CN" altLang="en-US" b="1" baseline="-25000" dirty="0">
                <a:latin typeface="黑体" pitchFamily="49" charset="-122"/>
                <a:ea typeface="黑体" pitchFamily="49" charset="-122"/>
              </a:rPr>
              <a:t>膜内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--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负值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增大</a:t>
            </a:r>
            <a:endParaRPr lang="zh-CN" altLang="en-US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复极化  </a:t>
            </a:r>
            <a:r>
              <a:rPr lang="en-US" altLang="zh-CN" b="1" dirty="0" err="1" smtClean="0">
                <a:solidFill>
                  <a:srgbClr val="FF0000"/>
                </a:solidFill>
                <a:latin typeface="Tahoma" pitchFamily="34" charset="0"/>
              </a:rPr>
              <a:t>repolarization</a:t>
            </a:r>
            <a:r>
              <a:rPr lang="zh-CN" altLang="en-US" b="1" dirty="0" smtClean="0">
                <a:solidFill>
                  <a:srgbClr val="FF0000"/>
                </a:solidFill>
                <a:latin typeface="Tahoma" pitchFamily="34" charset="0"/>
              </a:rPr>
              <a:t>：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去极化后，又向原来极化状态恢复的过程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5" name="矩形 4"/>
          <p:cNvSpPr/>
          <p:nvPr/>
        </p:nvSpPr>
        <p:spPr>
          <a:xfrm>
            <a:off x="1187624" y="627534"/>
            <a:ext cx="2808312" cy="587441"/>
          </a:xfrm>
          <a:prstGeom prst="rect">
            <a:avLst/>
          </a:prstGeom>
          <a:solidFill>
            <a:srgbClr val="0070C0"/>
          </a:solidFill>
          <a:ln>
            <a:solidFill>
              <a:srgbClr val="FFFFCC"/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膜电位状态</a:t>
            </a:r>
            <a:endParaRPr lang="en-US" altLang="zh-CN" sz="2400" b="1" dirty="0" smtClean="0">
              <a:solidFill>
                <a:schemeClr val="bg1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648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24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0899" name="文本占位符 164866"/>
          <p:cNvSpPr>
            <a:spLocks noGrp="1" noChangeArrowheads="1"/>
          </p:cNvSpPr>
          <p:nvPr>
            <p:ph idx="1"/>
          </p:nvPr>
        </p:nvSpPr>
        <p:spPr>
          <a:xfrm>
            <a:off x="1182688" y="1428750"/>
            <a:ext cx="7772400" cy="317063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细胞内、外带电离子浓度梯度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细胞膜对不同带电离子选择的通透性</a:t>
            </a:r>
          </a:p>
        </p:txBody>
      </p:sp>
      <p:sp>
        <p:nvSpPr>
          <p:cNvPr id="4" name="矩形 3"/>
          <p:cNvSpPr/>
          <p:nvPr/>
        </p:nvSpPr>
        <p:spPr>
          <a:xfrm>
            <a:off x="1187624" y="627534"/>
            <a:ext cx="5544616" cy="587441"/>
          </a:xfrm>
          <a:prstGeom prst="rect">
            <a:avLst/>
          </a:prstGeom>
          <a:solidFill>
            <a:srgbClr val="0070C0"/>
          </a:solidFill>
          <a:ln>
            <a:solidFill>
              <a:srgbClr val="FFFFCC"/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细胞跨膜电位形成的两个必备条件</a:t>
            </a:r>
            <a:endParaRPr lang="en-US" altLang="zh-CN" sz="24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6076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pic>
        <p:nvPicPr>
          <p:cNvPr id="81923" name="图片 160771" descr="静息电位产生机制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1347614"/>
            <a:ext cx="4191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24" name="文本框 160774"/>
          <p:cNvSpPr txBox="1">
            <a:spLocks noChangeArrowheads="1"/>
          </p:cNvSpPr>
          <p:nvPr/>
        </p:nvSpPr>
        <p:spPr bwMode="auto">
          <a:xfrm>
            <a:off x="755576" y="1707654"/>
            <a:ext cx="2971800" cy="115012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Tahoma" pitchFamily="34" charset="0"/>
              </a:rPr>
              <a:t>细胞在安静状态时：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latin typeface="Tahoma" pitchFamily="34" charset="0"/>
              </a:rPr>
              <a:t>    </a:t>
            </a:r>
            <a:r>
              <a:rPr lang="zh-CN" altLang="en-US" sz="1600" b="1" dirty="0">
                <a:solidFill>
                  <a:schemeClr val="hlink"/>
                </a:solidFill>
                <a:latin typeface="Tahoma" pitchFamily="34" charset="0"/>
              </a:rPr>
              <a:t>膜主要对</a:t>
            </a:r>
            <a:r>
              <a:rPr lang="en-US" altLang="zh-CN" sz="1600" b="1" dirty="0">
                <a:solidFill>
                  <a:schemeClr val="hlink"/>
                </a:solidFill>
                <a:latin typeface="Tahoma" pitchFamily="34" charset="0"/>
              </a:rPr>
              <a:t>K</a:t>
            </a:r>
            <a:r>
              <a:rPr lang="en-US" altLang="zh-CN" sz="1600" b="1" baseline="30000" dirty="0">
                <a:solidFill>
                  <a:schemeClr val="hlink"/>
                </a:solidFill>
                <a:latin typeface="Tahoma" pitchFamily="34" charset="0"/>
              </a:rPr>
              <a:t>+</a:t>
            </a:r>
            <a:r>
              <a:rPr lang="zh-CN" altLang="en-US" sz="1600" b="1" dirty="0">
                <a:solidFill>
                  <a:schemeClr val="hlink"/>
                </a:solidFill>
                <a:latin typeface="Tahoma" pitchFamily="34" charset="0"/>
              </a:rPr>
              <a:t>有通透性</a:t>
            </a: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chemeClr val="hlink"/>
                </a:solidFill>
                <a:latin typeface="Tahoma" pitchFamily="34" charset="0"/>
              </a:rPr>
              <a:t>    </a:t>
            </a:r>
            <a:r>
              <a:rPr lang="en-US" altLang="zh-CN" sz="1600" b="1" dirty="0">
                <a:solidFill>
                  <a:schemeClr val="hlink"/>
                </a:solidFill>
                <a:latin typeface="Tahoma" pitchFamily="34" charset="0"/>
              </a:rPr>
              <a:t>[K</a:t>
            </a:r>
            <a:r>
              <a:rPr lang="en-US" altLang="zh-CN" sz="1600" b="1" baseline="30000" dirty="0">
                <a:solidFill>
                  <a:schemeClr val="hlink"/>
                </a:solidFill>
                <a:latin typeface="Tahoma" pitchFamily="34" charset="0"/>
              </a:rPr>
              <a:t>+</a:t>
            </a:r>
            <a:r>
              <a:rPr lang="en-US" altLang="zh-CN" sz="1600" b="1" dirty="0">
                <a:solidFill>
                  <a:schemeClr val="hlink"/>
                </a:solidFill>
                <a:latin typeface="Tahoma" pitchFamily="34" charset="0"/>
              </a:rPr>
              <a:t>]</a:t>
            </a:r>
            <a:r>
              <a:rPr lang="en-US" altLang="zh-CN" sz="1600" b="1" baseline="-25000" dirty="0" err="1">
                <a:solidFill>
                  <a:schemeClr val="hlink"/>
                </a:solidFill>
                <a:latin typeface="Tahoma" pitchFamily="34" charset="0"/>
              </a:rPr>
              <a:t>i</a:t>
            </a:r>
            <a:r>
              <a:rPr lang="en-US" altLang="zh-CN" sz="1600" b="1" baseline="-25000" dirty="0">
                <a:solidFill>
                  <a:schemeClr val="hlink"/>
                </a:solidFill>
                <a:latin typeface="Tahoma" pitchFamily="34" charset="0"/>
              </a:rPr>
              <a:t> </a:t>
            </a:r>
            <a:r>
              <a:rPr lang="en-US" altLang="zh-CN" sz="1600" b="1" dirty="0">
                <a:solidFill>
                  <a:schemeClr val="hlink"/>
                </a:solidFill>
                <a:latin typeface="Tahoma" pitchFamily="34" charset="0"/>
              </a:rPr>
              <a:t>&gt;&gt; [K</a:t>
            </a:r>
            <a:r>
              <a:rPr lang="en-US" altLang="zh-CN" sz="1600" b="1" baseline="30000" dirty="0">
                <a:solidFill>
                  <a:schemeClr val="hlink"/>
                </a:solidFill>
                <a:latin typeface="Tahoma" pitchFamily="34" charset="0"/>
              </a:rPr>
              <a:t>+</a:t>
            </a:r>
            <a:r>
              <a:rPr lang="en-US" altLang="zh-CN" sz="1600" b="1" dirty="0">
                <a:solidFill>
                  <a:schemeClr val="hlink"/>
                </a:solidFill>
                <a:latin typeface="Tahoma" pitchFamily="34" charset="0"/>
              </a:rPr>
              <a:t>]</a:t>
            </a:r>
            <a:r>
              <a:rPr lang="en-US" altLang="zh-CN" sz="1600" b="1" baseline="-25000" dirty="0">
                <a:solidFill>
                  <a:schemeClr val="hlink"/>
                </a:solidFill>
                <a:latin typeface="Tahoma" pitchFamily="34" charset="0"/>
              </a:rPr>
              <a:t>o</a:t>
            </a:r>
            <a:r>
              <a:rPr lang="en-US" altLang="zh-CN" sz="1600" b="1" dirty="0">
                <a:solidFill>
                  <a:schemeClr val="hlink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81925" name="文本框 160776"/>
          <p:cNvSpPr txBox="1">
            <a:spLocks noChangeArrowheads="1"/>
          </p:cNvSpPr>
          <p:nvPr/>
        </p:nvSpPr>
        <p:spPr bwMode="auto">
          <a:xfrm>
            <a:off x="827584" y="3270925"/>
            <a:ext cx="2971800" cy="81299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anchor="ctr" anchorCtr="1">
            <a:noAutofit/>
          </a:bodyPr>
          <a:lstStyle/>
          <a:p>
            <a:r>
              <a:rPr lang="zh-CN" altLang="en-US" sz="1600" b="1" dirty="0">
                <a:solidFill>
                  <a:schemeClr val="hlink"/>
                </a:solidFill>
                <a:latin typeface="Tahoma" pitchFamily="34" charset="0"/>
              </a:rPr>
              <a:t>静息电位主要是</a:t>
            </a:r>
            <a:r>
              <a:rPr lang="en-US" altLang="zh-CN" sz="1600" b="1" dirty="0">
                <a:solidFill>
                  <a:schemeClr val="hlink"/>
                </a:solidFill>
                <a:latin typeface="Tahoma" pitchFamily="34" charset="0"/>
              </a:rPr>
              <a:t>K</a:t>
            </a:r>
            <a:r>
              <a:rPr lang="en-US" altLang="zh-CN" sz="1600" b="1" baseline="30000" dirty="0">
                <a:solidFill>
                  <a:schemeClr val="hlink"/>
                </a:solidFill>
                <a:latin typeface="Tahoma" pitchFamily="34" charset="0"/>
              </a:rPr>
              <a:t>+</a:t>
            </a:r>
            <a:r>
              <a:rPr lang="zh-CN" altLang="en-US" sz="1600" b="1" dirty="0">
                <a:solidFill>
                  <a:schemeClr val="hlink"/>
                </a:solidFill>
                <a:latin typeface="Tahoma" pitchFamily="34" charset="0"/>
              </a:rPr>
              <a:t>跨膜扩散达到平衡时的电位</a:t>
            </a:r>
            <a:r>
              <a:rPr lang="zh-CN" altLang="en-US" sz="1600" b="1" dirty="0" smtClean="0">
                <a:solidFill>
                  <a:schemeClr val="hlink"/>
                </a:solidFill>
                <a:latin typeface="Tahoma" pitchFamily="34" charset="0"/>
              </a:rPr>
              <a:t>值</a:t>
            </a:r>
            <a:endParaRPr lang="zh-CN" altLang="en-US" sz="1600" b="1" dirty="0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2120" y="1275606"/>
            <a:ext cx="648072" cy="288032"/>
          </a:xfrm>
          <a:prstGeom prst="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2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细胞膜</a:t>
            </a:r>
            <a:endParaRPr lang="zh-CN" altLang="en-US" sz="12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4731990"/>
            <a:ext cx="1152128" cy="261610"/>
          </a:xfrm>
          <a:prstGeom prst="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1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细胞外液</a:t>
            </a:r>
            <a:endParaRPr lang="zh-CN" altLang="en-US" sz="11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9992" y="4731990"/>
            <a:ext cx="1152128" cy="261610"/>
          </a:xfrm>
          <a:prstGeom prst="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1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轴突胞液</a:t>
            </a:r>
            <a:endParaRPr lang="zh-CN" altLang="en-US" sz="11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3968" y="1923678"/>
            <a:ext cx="936104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11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sz="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11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通道 </a:t>
            </a:r>
            <a:endParaRPr lang="zh-CN" altLang="en-US" sz="11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55976" y="3651870"/>
            <a:ext cx="1008112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11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Na</a:t>
            </a:r>
            <a:r>
              <a:rPr lang="en-US" altLang="zh-CN" sz="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11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通道 </a:t>
            </a:r>
            <a:endParaRPr lang="zh-CN" altLang="en-US" sz="11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976" y="4326364"/>
            <a:ext cx="1008112" cy="26161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zh-CN" sz="1100" b="1" dirty="0" err="1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Cl</a:t>
            </a:r>
            <a:r>
              <a:rPr lang="en-US" altLang="zh-CN" sz="8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11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通道 </a:t>
            </a:r>
            <a:endParaRPr lang="zh-CN" altLang="en-US" sz="11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15616" y="688165"/>
            <a:ext cx="5544616" cy="587441"/>
          </a:xfrm>
          <a:prstGeom prst="rect">
            <a:avLst/>
          </a:prstGeom>
          <a:solidFill>
            <a:srgbClr val="0070C0"/>
          </a:solidFill>
          <a:ln>
            <a:solidFill>
              <a:srgbClr val="FFFFCC"/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静息电位产生的机制</a:t>
            </a:r>
            <a:endParaRPr lang="en-US" altLang="zh-CN" sz="24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59745"/>
          <p:cNvSpPr>
            <a:spLocks noGrp="1" noChangeArrowheads="1"/>
          </p:cNvSpPr>
          <p:nvPr>
            <p:ph type="title"/>
          </p:nvPr>
        </p:nvSpPr>
        <p:spPr>
          <a:xfrm>
            <a:off x="1243459" y="195486"/>
            <a:ext cx="7793037" cy="1096962"/>
          </a:xfrm>
        </p:spPr>
        <p:txBody>
          <a:bodyPr/>
          <a:lstStyle/>
          <a:p>
            <a:pPr eaLnBrk="1" hangingPunct="1"/>
            <a:endParaRPr lang="zh-CN" altLang="en-US" sz="24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947" name="矩形 159748"/>
          <p:cNvSpPr>
            <a:spLocks noChangeArrowheads="1"/>
          </p:cNvSpPr>
          <p:nvPr/>
        </p:nvSpPr>
        <p:spPr bwMode="auto">
          <a:xfrm>
            <a:off x="755576" y="4229675"/>
            <a:ext cx="5257800" cy="6463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Tahoma" pitchFamily="34" charset="0"/>
              </a:rPr>
              <a:t>动作电位的特点：“全或无”</a:t>
            </a: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</a:rPr>
              <a:t>(all or none)</a:t>
            </a:r>
            <a:r>
              <a:rPr lang="zh-CN" altLang="en-US" b="1" dirty="0">
                <a:solidFill>
                  <a:srgbClr val="0000FF"/>
                </a:solidFill>
                <a:latin typeface="Tahoma" pitchFamily="34" charset="0"/>
              </a:rPr>
              <a:t>现象</a:t>
            </a:r>
          </a:p>
          <a:p>
            <a:pPr algn="ctr"/>
            <a:r>
              <a:rPr lang="zh-CN" altLang="en-US" b="1" dirty="0">
                <a:solidFill>
                  <a:srgbClr val="0000FF"/>
                </a:solidFill>
                <a:latin typeface="Tahoma" pitchFamily="34" charset="0"/>
              </a:rPr>
              <a:t>         不衰减性传导</a:t>
            </a:r>
            <a:r>
              <a:rPr lang="zh-CN" altLang="en-US" dirty="0">
                <a:solidFill>
                  <a:srgbClr val="0000FF"/>
                </a:solidFill>
                <a:latin typeface="Tahoma" pitchFamily="34" charset="0"/>
              </a:rPr>
              <a:t> </a:t>
            </a:r>
          </a:p>
        </p:txBody>
      </p:sp>
      <p:sp>
        <p:nvSpPr>
          <p:cNvPr id="82948" name="矩形 159749"/>
          <p:cNvSpPr>
            <a:spLocks noChangeArrowheads="1"/>
          </p:cNvSpPr>
          <p:nvPr/>
        </p:nvSpPr>
        <p:spPr bwMode="auto">
          <a:xfrm>
            <a:off x="4953000" y="1372202"/>
            <a:ext cx="4038600" cy="275152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zh-CN" altLang="en-US" sz="1600" b="1" dirty="0">
                <a:solidFill>
                  <a:schemeClr val="hlink"/>
                </a:solidFill>
                <a:latin typeface="Tahoma" pitchFamily="34" charset="0"/>
              </a:rPr>
              <a:t>动作电位（</a:t>
            </a:r>
            <a:r>
              <a:rPr lang="en-US" altLang="zh-CN" sz="1600" b="1" dirty="0">
                <a:solidFill>
                  <a:schemeClr val="hlink"/>
                </a:solidFill>
                <a:latin typeface="Tahoma" pitchFamily="34" charset="0"/>
              </a:rPr>
              <a:t>action potential</a:t>
            </a:r>
            <a:r>
              <a:rPr lang="zh-CN" altLang="en-US" sz="1600" b="1" dirty="0">
                <a:solidFill>
                  <a:schemeClr val="hlink"/>
                </a:solidFill>
                <a:latin typeface="Tahoma" pitchFamily="34" charset="0"/>
              </a:rPr>
              <a:t>，</a:t>
            </a:r>
            <a:r>
              <a:rPr lang="en-US" altLang="zh-CN" sz="1600" b="1" dirty="0">
                <a:solidFill>
                  <a:schemeClr val="hlink"/>
                </a:solidFill>
                <a:latin typeface="Tahoma" pitchFamily="34" charset="0"/>
              </a:rPr>
              <a:t>AP</a:t>
            </a:r>
            <a:r>
              <a:rPr lang="zh-CN" altLang="en-US" sz="1600" b="1" dirty="0">
                <a:solidFill>
                  <a:schemeClr val="hlink"/>
                </a:solidFill>
                <a:latin typeface="Tahoma" pitchFamily="34" charset="0"/>
              </a:rPr>
              <a:t>）</a:t>
            </a:r>
          </a:p>
          <a:p>
            <a:endParaRPr lang="zh-CN" altLang="en-US" sz="1600" dirty="0">
              <a:latin typeface="Tahoma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600" dirty="0">
                <a:latin typeface="Tahoma" pitchFamily="34" charset="0"/>
              </a:rPr>
              <a:t>     </a:t>
            </a:r>
            <a:r>
              <a:rPr lang="zh-CN" altLang="en-US" sz="1600" b="1" dirty="0">
                <a:latin typeface="Tahoma" pitchFamily="34" charset="0"/>
              </a:rPr>
              <a:t>是指细胞受到刺激时膜电位所经历的快速而可逆的倒转和复原。</a:t>
            </a:r>
          </a:p>
          <a:p>
            <a:pPr>
              <a:lnSpc>
                <a:spcPct val="110000"/>
              </a:lnSpc>
            </a:pPr>
            <a:r>
              <a:rPr lang="zh-CN" altLang="en-US" sz="1600" b="1" dirty="0">
                <a:latin typeface="Tahoma" pitchFamily="34" charset="0"/>
              </a:rPr>
              <a:t>     </a:t>
            </a:r>
          </a:p>
          <a:p>
            <a:pPr>
              <a:lnSpc>
                <a:spcPct val="110000"/>
              </a:lnSpc>
            </a:pPr>
            <a:r>
              <a:rPr lang="zh-CN" altLang="en-US" sz="1600" b="1" dirty="0">
                <a:latin typeface="Tahoma" pitchFamily="34" charset="0"/>
              </a:rPr>
              <a:t>      包括快速去极化的上升支，即</a:t>
            </a:r>
            <a:r>
              <a:rPr lang="zh-CN" altLang="en-US" sz="1600" b="1" dirty="0">
                <a:solidFill>
                  <a:schemeClr val="hlink"/>
                </a:solidFill>
                <a:latin typeface="Tahoma" pitchFamily="34" charset="0"/>
              </a:rPr>
              <a:t>去极相</a:t>
            </a:r>
            <a:r>
              <a:rPr lang="zh-CN" altLang="en-US" sz="1600" b="1" dirty="0">
                <a:latin typeface="Tahoma" pitchFamily="34" charset="0"/>
              </a:rPr>
              <a:t>，和快速复极化的下降支，即</a:t>
            </a:r>
            <a:r>
              <a:rPr lang="zh-CN" altLang="en-US" sz="1600" b="1" dirty="0">
                <a:solidFill>
                  <a:schemeClr val="hlink"/>
                </a:solidFill>
                <a:latin typeface="Tahoma" pitchFamily="34" charset="0"/>
              </a:rPr>
              <a:t>复极相。</a:t>
            </a:r>
          </a:p>
          <a:p>
            <a:pPr>
              <a:lnSpc>
                <a:spcPct val="110000"/>
              </a:lnSpc>
            </a:pPr>
            <a:endParaRPr lang="zh-CN" altLang="en-US" sz="1600" b="1" dirty="0">
              <a:solidFill>
                <a:schemeClr val="hlink"/>
              </a:solidFill>
              <a:latin typeface="Tahoma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600" b="1" dirty="0">
                <a:solidFill>
                  <a:schemeClr val="hlink"/>
                </a:solidFill>
                <a:latin typeface="Tahoma" pitchFamily="34" charset="0"/>
              </a:rPr>
              <a:t>锋电位</a:t>
            </a:r>
            <a:r>
              <a:rPr lang="en-US" altLang="zh-CN" sz="1600" b="1" dirty="0">
                <a:solidFill>
                  <a:schemeClr val="hlink"/>
                </a:solidFill>
                <a:latin typeface="Tahoma" pitchFamily="34" charset="0"/>
              </a:rPr>
              <a:t>(spike potential)</a:t>
            </a:r>
          </a:p>
          <a:p>
            <a:pPr>
              <a:lnSpc>
                <a:spcPct val="110000"/>
              </a:lnSpc>
            </a:pPr>
            <a:r>
              <a:rPr lang="en-US" altLang="zh-CN" sz="1600" b="1" dirty="0">
                <a:solidFill>
                  <a:schemeClr val="hlink"/>
                </a:solidFill>
                <a:latin typeface="Tahoma" pitchFamily="34" charset="0"/>
              </a:rPr>
              <a:t>        </a:t>
            </a:r>
            <a:r>
              <a:rPr lang="zh-CN" altLang="en-US" sz="1600" b="1" dirty="0">
                <a:latin typeface="Tahoma" pitchFamily="34" charset="0"/>
              </a:rPr>
              <a:t>历时</a:t>
            </a:r>
            <a:r>
              <a:rPr lang="en-US" altLang="zh-CN" sz="1600" b="1" dirty="0">
                <a:solidFill>
                  <a:schemeClr val="hlink"/>
                </a:solidFill>
                <a:latin typeface="Tahoma" pitchFamily="34" charset="0"/>
              </a:rPr>
              <a:t>0.5-2ms</a:t>
            </a:r>
            <a:endParaRPr lang="en-US" altLang="zh-CN" sz="1600" dirty="0">
              <a:latin typeface="Tahoma" pitchFamily="34" charset="0"/>
            </a:endParaRPr>
          </a:p>
        </p:txBody>
      </p:sp>
      <p:pic>
        <p:nvPicPr>
          <p:cNvPr id="82949" name="图片 159750" descr="动作电位波形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232" y="1600200"/>
            <a:ext cx="449580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07904" y="2931790"/>
            <a:ext cx="648072" cy="261610"/>
          </a:xfrm>
          <a:prstGeom prst="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1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超极化</a:t>
            </a:r>
            <a:endParaRPr lang="zh-CN" altLang="en-US" sz="11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83768" y="2571750"/>
            <a:ext cx="648072" cy="261610"/>
          </a:xfrm>
          <a:prstGeom prst="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1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复极化</a:t>
            </a:r>
            <a:endParaRPr lang="zh-CN" altLang="en-US" sz="11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71600" y="2571750"/>
            <a:ext cx="648072" cy="261610"/>
          </a:xfrm>
          <a:prstGeom prst="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1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去极化</a:t>
            </a:r>
            <a:endParaRPr lang="zh-CN" altLang="en-US" sz="11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1923678"/>
            <a:ext cx="792088" cy="430887"/>
          </a:xfrm>
          <a:prstGeom prst="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1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反极化（超射）</a:t>
            </a:r>
            <a:endParaRPr lang="zh-CN" altLang="en-US" sz="11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2483768" y="1779662"/>
            <a:ext cx="0" cy="172819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835696" y="1779662"/>
            <a:ext cx="0" cy="72008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971600" y="1779662"/>
            <a:ext cx="0" cy="1728192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259632" y="555526"/>
            <a:ext cx="5580112" cy="648997"/>
          </a:xfrm>
          <a:prstGeom prst="rect">
            <a:avLst/>
          </a:prstGeom>
          <a:solidFill>
            <a:srgbClr val="0070C0"/>
          </a:solidFill>
          <a:ln>
            <a:solidFill>
              <a:srgbClr val="FFFFCC"/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2  </a:t>
            </a:r>
            <a:r>
              <a:rPr lang="zh-CN" altLang="en-US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动作电位及其形成</a:t>
            </a:r>
            <a:endParaRPr lang="en-US" altLang="zh-CN" sz="2800" b="1" dirty="0" smtClean="0">
              <a:solidFill>
                <a:srgbClr val="FFFF00"/>
              </a:solidFill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文本占位符 16589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000" b="1" dirty="0" smtClean="0"/>
              <a:t>动作电位形成的相关膜通道</a:t>
            </a:r>
          </a:p>
          <a:p>
            <a:pPr eaLnBrk="1" hangingPunct="1"/>
            <a:endParaRPr lang="zh-CN" altLang="en-US" sz="2800" b="1" dirty="0" smtClean="0"/>
          </a:p>
          <a:p>
            <a:pPr eaLnBrk="1" hangingPunct="1"/>
            <a:endParaRPr lang="zh-CN" altLang="en-US" sz="2800" b="1" dirty="0" smtClean="0"/>
          </a:p>
          <a:p>
            <a:pPr eaLnBrk="1" hangingPunct="1"/>
            <a:endParaRPr lang="zh-CN" altLang="en-US" sz="2800" b="1" dirty="0" smtClean="0"/>
          </a:p>
          <a:p>
            <a:pPr eaLnBrk="1" hangingPunct="1"/>
            <a:endParaRPr lang="zh-CN" altLang="en-US" sz="2800" b="1" dirty="0" smtClean="0"/>
          </a:p>
          <a:p>
            <a:pPr eaLnBrk="1" hangingPunct="1"/>
            <a:endParaRPr lang="zh-CN" altLang="en-US" sz="2800" b="1" dirty="0" smtClean="0"/>
          </a:p>
          <a:p>
            <a:pPr eaLnBrk="1" hangingPunct="1"/>
            <a:endParaRPr lang="zh-CN" altLang="en-US" sz="2000" b="1" dirty="0" smtClean="0"/>
          </a:p>
        </p:txBody>
      </p:sp>
      <p:sp>
        <p:nvSpPr>
          <p:cNvPr id="83971" name="标题 16589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24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83972" name="图片 165892" descr="动作电位离子机制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14550"/>
            <a:ext cx="7315200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1187624" y="627534"/>
            <a:ext cx="5544616" cy="587441"/>
          </a:xfrm>
          <a:prstGeom prst="rect">
            <a:avLst/>
          </a:prstGeom>
          <a:solidFill>
            <a:srgbClr val="0070C0"/>
          </a:solidFill>
          <a:ln>
            <a:solidFill>
              <a:srgbClr val="FFFFCC"/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动作电位产生的机制</a:t>
            </a:r>
            <a:endParaRPr lang="en-US" altLang="zh-CN" sz="24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669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z="2400" b="1" dirty="0" smtClean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4995" name="文本占位符 1669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400" b="1" dirty="0" smtClean="0"/>
              <a:t>去极化：</a:t>
            </a:r>
            <a:r>
              <a:rPr lang="zh-CN" altLang="en-US" sz="2000" b="1" dirty="0" smtClean="0"/>
              <a:t>钠电导迅速增加使大量</a:t>
            </a:r>
            <a:r>
              <a:rPr lang="en-US" altLang="zh-CN" sz="2000" b="1" dirty="0" smtClean="0"/>
              <a:t>Na</a:t>
            </a:r>
            <a:r>
              <a:rPr lang="en-US" altLang="zh-CN" sz="2000" b="1" baseline="30000" dirty="0" smtClean="0"/>
              <a:t>+</a:t>
            </a:r>
            <a:r>
              <a:rPr lang="zh-CN" altLang="en-US" sz="2000" b="1" dirty="0" smtClean="0"/>
              <a:t>内流导致去极</a:t>
            </a:r>
          </a:p>
          <a:p>
            <a:pPr eaLnBrk="1" hangingPunct="1"/>
            <a:r>
              <a:rPr lang="zh-CN" altLang="en-US" sz="2400" b="1" dirty="0" smtClean="0"/>
              <a:t>复极化：</a:t>
            </a:r>
            <a:r>
              <a:rPr lang="zh-CN" altLang="en-US" sz="2000" b="1" dirty="0" smtClean="0"/>
              <a:t>钠电导逐渐失活，钾电导增加，大量</a:t>
            </a:r>
            <a:r>
              <a:rPr lang="en-US" altLang="zh-CN" sz="2000" b="1" dirty="0" smtClean="0"/>
              <a:t>K</a:t>
            </a:r>
            <a:r>
              <a:rPr lang="en-US" altLang="zh-CN" sz="2000" b="1" baseline="30000" dirty="0" smtClean="0"/>
              <a:t>+</a:t>
            </a:r>
            <a:r>
              <a:rPr lang="zh-CN" altLang="en-US" sz="2000" b="1" dirty="0" smtClean="0"/>
              <a:t>外流导致复极</a:t>
            </a:r>
          </a:p>
        </p:txBody>
      </p:sp>
      <p:pic>
        <p:nvPicPr>
          <p:cNvPr id="84996" name="图片 166915" descr="动作电位通道机制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2528914"/>
            <a:ext cx="4365104" cy="2434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997" name="文本框 166916"/>
          <p:cNvSpPr txBox="1">
            <a:spLocks noChangeArrowheads="1"/>
          </p:cNvSpPr>
          <p:nvPr/>
        </p:nvSpPr>
        <p:spPr bwMode="auto">
          <a:xfrm>
            <a:off x="1403648" y="2715766"/>
            <a:ext cx="1905000" cy="1446550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 b="1" dirty="0">
                <a:solidFill>
                  <a:srgbClr val="0000FF"/>
                </a:solidFill>
                <a:latin typeface="Tahoma" pitchFamily="34" charset="0"/>
              </a:rPr>
              <a:t>神经动作电位和与它有关的膜对</a:t>
            </a:r>
            <a:r>
              <a:rPr lang="en-US" altLang="zh-CN" sz="1600" b="1" dirty="0">
                <a:solidFill>
                  <a:srgbClr val="0000FF"/>
                </a:solidFill>
                <a:latin typeface="Tahoma" pitchFamily="34" charset="0"/>
              </a:rPr>
              <a:t>Na</a:t>
            </a:r>
            <a:r>
              <a:rPr lang="en-US" altLang="zh-CN" sz="1600" b="1" baseline="30000" dirty="0">
                <a:solidFill>
                  <a:srgbClr val="0000FF"/>
                </a:solidFill>
                <a:latin typeface="Tahoma" pitchFamily="34" charset="0"/>
              </a:rPr>
              <a:t>+</a:t>
            </a:r>
            <a:r>
              <a:rPr lang="zh-CN" altLang="en-US" sz="1600" b="1" dirty="0">
                <a:solidFill>
                  <a:srgbClr val="0000FF"/>
                </a:solidFill>
                <a:latin typeface="Tahoma" pitchFamily="34" charset="0"/>
              </a:rPr>
              <a:t>、</a:t>
            </a:r>
            <a:r>
              <a:rPr lang="en-US" altLang="zh-CN" sz="1600" b="1" dirty="0">
                <a:solidFill>
                  <a:srgbClr val="0000FF"/>
                </a:solidFill>
                <a:latin typeface="Tahoma" pitchFamily="34" charset="0"/>
              </a:rPr>
              <a:t>K</a:t>
            </a:r>
            <a:r>
              <a:rPr lang="en-US" altLang="zh-CN" sz="1600" b="1" baseline="30000" dirty="0">
                <a:solidFill>
                  <a:srgbClr val="0000FF"/>
                </a:solidFill>
                <a:latin typeface="Tahoma" pitchFamily="34" charset="0"/>
              </a:rPr>
              <a:t>+</a:t>
            </a:r>
            <a:r>
              <a:rPr lang="zh-CN" altLang="en-US" sz="1600" b="1" dirty="0">
                <a:solidFill>
                  <a:srgbClr val="0000FF"/>
                </a:solidFill>
                <a:latin typeface="Tahoma" pitchFamily="34" charset="0"/>
              </a:rPr>
              <a:t>通透性</a:t>
            </a:r>
            <a:r>
              <a:rPr lang="en-US" altLang="zh-CN" sz="1600" b="1" dirty="0">
                <a:solidFill>
                  <a:srgbClr val="0000FF"/>
                </a:solidFill>
                <a:latin typeface="Tahoma" pitchFamily="34" charset="0"/>
              </a:rPr>
              <a:t>(</a:t>
            </a:r>
            <a:r>
              <a:rPr lang="zh-CN" altLang="en-US" sz="1600" b="1" dirty="0">
                <a:solidFill>
                  <a:srgbClr val="0000FF"/>
                </a:solidFill>
                <a:latin typeface="Tahoma" pitchFamily="34" charset="0"/>
              </a:rPr>
              <a:t>电导</a:t>
            </a:r>
            <a:r>
              <a:rPr lang="en-US" altLang="zh-CN" sz="1600" b="1" dirty="0">
                <a:solidFill>
                  <a:srgbClr val="0000FF"/>
                </a:solidFill>
                <a:latin typeface="Tahoma" pitchFamily="34" charset="0"/>
              </a:rPr>
              <a:t>)</a:t>
            </a:r>
            <a:r>
              <a:rPr lang="zh-CN" altLang="en-US" sz="1600" b="1" dirty="0">
                <a:solidFill>
                  <a:srgbClr val="0000FF"/>
                </a:solidFill>
                <a:latin typeface="Tahoma" pitchFamily="34" charset="0"/>
              </a:rPr>
              <a:t>改变在时间上的相互关系</a:t>
            </a:r>
          </a:p>
        </p:txBody>
      </p:sp>
      <p:sp>
        <p:nvSpPr>
          <p:cNvPr id="6" name="矩形 5"/>
          <p:cNvSpPr/>
          <p:nvPr/>
        </p:nvSpPr>
        <p:spPr>
          <a:xfrm>
            <a:off x="1259632" y="627534"/>
            <a:ext cx="5544616" cy="587441"/>
          </a:xfrm>
          <a:prstGeom prst="rect">
            <a:avLst/>
          </a:prstGeom>
          <a:solidFill>
            <a:srgbClr val="0070C0"/>
          </a:solidFill>
          <a:ln>
            <a:solidFill>
              <a:srgbClr val="FFFFCC"/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动作电位的离子机制</a:t>
            </a:r>
            <a:endParaRPr lang="en-US" altLang="zh-CN" sz="2400" b="1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幻灯片母版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4053</TotalTime>
  <Pages>0</Pages>
  <Words>520</Words>
  <Characters>0</Characters>
  <Application>Microsoft Office PowerPoint</Application>
  <DocSecurity>0</DocSecurity>
  <PresentationFormat>全屏显示(16:9)</PresentationFormat>
  <Lines>0</Lines>
  <Paragraphs>86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幻灯片母版</vt:lpstr>
      <vt:lpstr>  </vt:lpstr>
      <vt:lpstr>幻灯片 2</vt:lpstr>
      <vt:lpstr>幻灯片 3</vt:lpstr>
      <vt:lpstr>幻灯片 4</vt:lpstr>
      <vt:lpstr>幻灯片 5</vt:lpstr>
      <vt:lpstr> 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神经系统的结构和功能</dc:title>
  <dc:creator>adm</dc:creator>
  <cp:lastModifiedBy>lenovo</cp:lastModifiedBy>
  <cp:revision>84</cp:revision>
  <dcterms:created xsi:type="dcterms:W3CDTF">2019-07-30T07:24:30Z</dcterms:created>
  <dcterms:modified xsi:type="dcterms:W3CDTF">2019-09-16T10:33:09Z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2052-10.1.0.6065</vt:lpwstr>
  </property>
</Properties>
</file>