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3" d="100"/>
          <a:sy n="6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53E2D-A710-4391-9381-BEED0EDBAA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A8EE68-E73A-40A7-A8F0-12A57D99D98E}">
      <dgm:prSet phldrT="[文本]"/>
      <dgm:spPr/>
      <dgm:t>
        <a:bodyPr/>
        <a:lstStyle/>
        <a:p>
          <a:r>
            <a:rPr lang="zh-CN" altLang="en-US" dirty="0" smtClean="0"/>
            <a:t>识别收银品牌</a:t>
          </a:r>
          <a:endParaRPr lang="zh-CN" altLang="en-US" dirty="0"/>
        </a:p>
      </dgm:t>
    </dgm:pt>
    <dgm:pt modelId="{2984FF87-F08C-4BCD-A933-2D1F422AA8BC}" type="parTrans" cxnId="{5040F0DA-D156-4B31-B415-20FB90455672}">
      <dgm:prSet/>
      <dgm:spPr/>
      <dgm:t>
        <a:bodyPr/>
        <a:lstStyle/>
        <a:p>
          <a:endParaRPr lang="zh-CN" altLang="en-US"/>
        </a:p>
      </dgm:t>
    </dgm:pt>
    <dgm:pt modelId="{69844F18-AA09-4DFE-9907-63F5541707BA}" type="sibTrans" cxnId="{5040F0DA-D156-4B31-B415-20FB90455672}">
      <dgm:prSet/>
      <dgm:spPr/>
      <dgm:t>
        <a:bodyPr/>
        <a:lstStyle/>
        <a:p>
          <a:endParaRPr lang="zh-CN" altLang="en-US"/>
        </a:p>
      </dgm:t>
    </dgm:pt>
    <dgm:pt modelId="{61703C0B-B2F1-4292-AA5E-265ED8CF8DF3}">
      <dgm:prSet phldrT="[文本]"/>
      <dgm:spPr/>
      <dgm:t>
        <a:bodyPr/>
        <a:lstStyle/>
        <a:p>
          <a:r>
            <a:rPr lang="zh-CN" altLang="en-US" dirty="0" smtClean="0"/>
            <a:t>数据源信息</a:t>
          </a:r>
          <a:endParaRPr lang="zh-CN" altLang="en-US" dirty="0"/>
        </a:p>
      </dgm:t>
    </dgm:pt>
    <dgm:pt modelId="{263C7E11-CFCF-4830-A6A7-CC4B8261A0CD}" type="parTrans" cxnId="{B3D40978-8358-44E9-83FC-FED23FD01B91}">
      <dgm:prSet/>
      <dgm:spPr/>
      <dgm:t>
        <a:bodyPr/>
        <a:lstStyle/>
        <a:p>
          <a:endParaRPr lang="zh-CN" altLang="en-US"/>
        </a:p>
      </dgm:t>
    </dgm:pt>
    <dgm:pt modelId="{0B0ECF82-B756-4B78-92E7-E3FEF4303F52}" type="sibTrans" cxnId="{B3D40978-8358-44E9-83FC-FED23FD01B91}">
      <dgm:prSet/>
      <dgm:spPr/>
      <dgm:t>
        <a:bodyPr/>
        <a:lstStyle/>
        <a:p>
          <a:endParaRPr lang="zh-CN" altLang="en-US"/>
        </a:p>
      </dgm:t>
    </dgm:pt>
    <dgm:pt modelId="{E619479F-7C1C-4D7D-9B21-9590C35B311D}">
      <dgm:prSet phldrT="[文本]"/>
      <dgm:spPr/>
      <dgm:t>
        <a:bodyPr/>
        <a:lstStyle/>
        <a:p>
          <a:r>
            <a:rPr lang="zh-CN" altLang="en-US" dirty="0" smtClean="0"/>
            <a:t>表结构的理解</a:t>
          </a:r>
          <a:endParaRPr lang="zh-CN" altLang="en-US" dirty="0"/>
        </a:p>
      </dgm:t>
    </dgm:pt>
    <dgm:pt modelId="{B89C823E-D1AB-4BE6-9F03-D5B9439BB63C}" type="parTrans" cxnId="{A7B3AA78-552F-4E39-8ED3-5448430B3DAB}">
      <dgm:prSet/>
      <dgm:spPr/>
      <dgm:t>
        <a:bodyPr/>
        <a:lstStyle/>
        <a:p>
          <a:endParaRPr lang="zh-CN" altLang="en-US"/>
        </a:p>
      </dgm:t>
    </dgm:pt>
    <dgm:pt modelId="{680641A5-93B5-45B3-915D-D30CC1C17A87}" type="sibTrans" cxnId="{A7B3AA78-552F-4E39-8ED3-5448430B3DAB}">
      <dgm:prSet/>
      <dgm:spPr/>
      <dgm:t>
        <a:bodyPr/>
        <a:lstStyle/>
        <a:p>
          <a:endParaRPr lang="zh-CN" altLang="en-US"/>
        </a:p>
      </dgm:t>
    </dgm:pt>
    <dgm:pt modelId="{F2C5966E-5B33-43F3-8BE0-F21801102444}" type="pres">
      <dgm:prSet presAssocID="{13553E2D-A710-4391-9381-BEED0EDBAA44}" presName="Name0" presStyleCnt="0">
        <dgm:presLayoutVars>
          <dgm:dir/>
          <dgm:resizeHandles val="exact"/>
        </dgm:presLayoutVars>
      </dgm:prSet>
      <dgm:spPr/>
    </dgm:pt>
    <dgm:pt modelId="{C0EC783A-0DEF-4B33-BBD6-38362C6F3630}" type="pres">
      <dgm:prSet presAssocID="{EBA8EE68-E73A-40A7-A8F0-12A57D99D98E}" presName="node" presStyleLbl="node1" presStyleIdx="0" presStyleCnt="3">
        <dgm:presLayoutVars>
          <dgm:bulletEnabled val="1"/>
        </dgm:presLayoutVars>
      </dgm:prSet>
      <dgm:spPr/>
    </dgm:pt>
    <dgm:pt modelId="{C5E8304C-8106-4300-B390-B3FAD70B6094}" type="pres">
      <dgm:prSet presAssocID="{69844F18-AA09-4DFE-9907-63F5541707BA}" presName="sibTrans" presStyleLbl="sibTrans2D1" presStyleIdx="0" presStyleCnt="2"/>
      <dgm:spPr/>
    </dgm:pt>
    <dgm:pt modelId="{8085C6EC-6954-4366-A4CB-4365743F9FC6}" type="pres">
      <dgm:prSet presAssocID="{69844F18-AA09-4DFE-9907-63F5541707BA}" presName="connectorText" presStyleLbl="sibTrans2D1" presStyleIdx="0" presStyleCnt="2"/>
      <dgm:spPr/>
    </dgm:pt>
    <dgm:pt modelId="{A23EDD43-4E30-42ED-9383-6D420CDAF0C1}" type="pres">
      <dgm:prSet presAssocID="{61703C0B-B2F1-4292-AA5E-265ED8CF8D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78E81-1E16-4A68-A699-0CF65ED57E13}" type="pres">
      <dgm:prSet presAssocID="{0B0ECF82-B756-4B78-92E7-E3FEF4303F52}" presName="sibTrans" presStyleLbl="sibTrans2D1" presStyleIdx="1" presStyleCnt="2"/>
      <dgm:spPr/>
    </dgm:pt>
    <dgm:pt modelId="{E53F26F0-8937-4BC5-B49D-D2F983418900}" type="pres">
      <dgm:prSet presAssocID="{0B0ECF82-B756-4B78-92E7-E3FEF4303F52}" presName="connectorText" presStyleLbl="sibTrans2D1" presStyleIdx="1" presStyleCnt="2"/>
      <dgm:spPr/>
    </dgm:pt>
    <dgm:pt modelId="{0B1F4ED5-B97D-43FD-AC3D-9D53C2B202E2}" type="pres">
      <dgm:prSet presAssocID="{E619479F-7C1C-4D7D-9B21-9590C35B31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12D73A-D739-4FC7-AED0-E92331C81702}" type="presOf" srcId="{E619479F-7C1C-4D7D-9B21-9590C35B311D}" destId="{0B1F4ED5-B97D-43FD-AC3D-9D53C2B202E2}" srcOrd="0" destOrd="0" presId="urn:microsoft.com/office/officeart/2005/8/layout/process1"/>
    <dgm:cxn modelId="{A7B3AA78-552F-4E39-8ED3-5448430B3DAB}" srcId="{13553E2D-A710-4391-9381-BEED0EDBAA44}" destId="{E619479F-7C1C-4D7D-9B21-9590C35B311D}" srcOrd="2" destOrd="0" parTransId="{B89C823E-D1AB-4BE6-9F03-D5B9439BB63C}" sibTransId="{680641A5-93B5-45B3-915D-D30CC1C17A87}"/>
    <dgm:cxn modelId="{141B71FE-942B-4C24-973B-053DE209159C}" type="presOf" srcId="{0B0ECF82-B756-4B78-92E7-E3FEF4303F52}" destId="{56478E81-1E16-4A68-A699-0CF65ED57E13}" srcOrd="0" destOrd="0" presId="urn:microsoft.com/office/officeart/2005/8/layout/process1"/>
    <dgm:cxn modelId="{BABE5BE7-51AA-4CD4-BFF2-596E061250ED}" type="presOf" srcId="{69844F18-AA09-4DFE-9907-63F5541707BA}" destId="{C5E8304C-8106-4300-B390-B3FAD70B6094}" srcOrd="0" destOrd="0" presId="urn:microsoft.com/office/officeart/2005/8/layout/process1"/>
    <dgm:cxn modelId="{5040F0DA-D156-4B31-B415-20FB90455672}" srcId="{13553E2D-A710-4391-9381-BEED0EDBAA44}" destId="{EBA8EE68-E73A-40A7-A8F0-12A57D99D98E}" srcOrd="0" destOrd="0" parTransId="{2984FF87-F08C-4BCD-A933-2D1F422AA8BC}" sibTransId="{69844F18-AA09-4DFE-9907-63F5541707BA}"/>
    <dgm:cxn modelId="{DF4BDE43-5736-4376-BC14-24896E2F80F5}" type="presOf" srcId="{61703C0B-B2F1-4292-AA5E-265ED8CF8DF3}" destId="{A23EDD43-4E30-42ED-9383-6D420CDAF0C1}" srcOrd="0" destOrd="0" presId="urn:microsoft.com/office/officeart/2005/8/layout/process1"/>
    <dgm:cxn modelId="{CB2C885A-456E-4BB8-BF3F-D48F468E43D9}" type="presOf" srcId="{69844F18-AA09-4DFE-9907-63F5541707BA}" destId="{8085C6EC-6954-4366-A4CB-4365743F9FC6}" srcOrd="1" destOrd="0" presId="urn:microsoft.com/office/officeart/2005/8/layout/process1"/>
    <dgm:cxn modelId="{43C496B6-AEB6-40D8-B01E-5F04A0F79829}" type="presOf" srcId="{EBA8EE68-E73A-40A7-A8F0-12A57D99D98E}" destId="{C0EC783A-0DEF-4B33-BBD6-38362C6F3630}" srcOrd="0" destOrd="0" presId="urn:microsoft.com/office/officeart/2005/8/layout/process1"/>
    <dgm:cxn modelId="{C9D5FDEB-50A1-4B95-AAA6-5AA0A2FDC96C}" type="presOf" srcId="{13553E2D-A710-4391-9381-BEED0EDBAA44}" destId="{F2C5966E-5B33-43F3-8BE0-F21801102444}" srcOrd="0" destOrd="0" presId="urn:microsoft.com/office/officeart/2005/8/layout/process1"/>
    <dgm:cxn modelId="{B3D40978-8358-44E9-83FC-FED23FD01B91}" srcId="{13553E2D-A710-4391-9381-BEED0EDBAA44}" destId="{61703C0B-B2F1-4292-AA5E-265ED8CF8DF3}" srcOrd="1" destOrd="0" parTransId="{263C7E11-CFCF-4830-A6A7-CC4B8261A0CD}" sibTransId="{0B0ECF82-B756-4B78-92E7-E3FEF4303F52}"/>
    <dgm:cxn modelId="{62D7F98D-B95A-451D-8E48-1B19D8369804}" type="presOf" srcId="{0B0ECF82-B756-4B78-92E7-E3FEF4303F52}" destId="{E53F26F0-8937-4BC5-B49D-D2F983418900}" srcOrd="1" destOrd="0" presId="urn:microsoft.com/office/officeart/2005/8/layout/process1"/>
    <dgm:cxn modelId="{2F48845F-B982-42F6-99CB-8D16FF22DE21}" type="presParOf" srcId="{F2C5966E-5B33-43F3-8BE0-F21801102444}" destId="{C0EC783A-0DEF-4B33-BBD6-38362C6F3630}" srcOrd="0" destOrd="0" presId="urn:microsoft.com/office/officeart/2005/8/layout/process1"/>
    <dgm:cxn modelId="{2E337313-862A-47D3-BDF7-F71AADD14455}" type="presParOf" srcId="{F2C5966E-5B33-43F3-8BE0-F21801102444}" destId="{C5E8304C-8106-4300-B390-B3FAD70B6094}" srcOrd="1" destOrd="0" presId="urn:microsoft.com/office/officeart/2005/8/layout/process1"/>
    <dgm:cxn modelId="{645F68BA-DE11-41B4-A3F2-05B2586A40D6}" type="presParOf" srcId="{C5E8304C-8106-4300-B390-B3FAD70B6094}" destId="{8085C6EC-6954-4366-A4CB-4365743F9FC6}" srcOrd="0" destOrd="0" presId="urn:microsoft.com/office/officeart/2005/8/layout/process1"/>
    <dgm:cxn modelId="{E2482CFD-6920-4980-8059-F7315D9E18E6}" type="presParOf" srcId="{F2C5966E-5B33-43F3-8BE0-F21801102444}" destId="{A23EDD43-4E30-42ED-9383-6D420CDAF0C1}" srcOrd="2" destOrd="0" presId="urn:microsoft.com/office/officeart/2005/8/layout/process1"/>
    <dgm:cxn modelId="{207DB701-21D9-4ABB-9806-EB01CCFFA6AB}" type="presParOf" srcId="{F2C5966E-5B33-43F3-8BE0-F21801102444}" destId="{56478E81-1E16-4A68-A699-0CF65ED57E13}" srcOrd="3" destOrd="0" presId="urn:microsoft.com/office/officeart/2005/8/layout/process1"/>
    <dgm:cxn modelId="{F81CA228-79E8-4215-955D-E87A00ECA4CE}" type="presParOf" srcId="{56478E81-1E16-4A68-A699-0CF65ED57E13}" destId="{E53F26F0-8937-4BC5-B49D-D2F983418900}" srcOrd="0" destOrd="0" presId="urn:microsoft.com/office/officeart/2005/8/layout/process1"/>
    <dgm:cxn modelId="{3C050624-620E-4824-AFC9-CEC41D52AC48}" type="presParOf" srcId="{F2C5966E-5B33-43F3-8BE0-F21801102444}" destId="{0B1F4ED5-B97D-43FD-AC3D-9D53C2B202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C783A-0DEF-4B33-BBD6-38362C6F3630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识别收银品牌</a:t>
          </a:r>
          <a:endParaRPr lang="zh-CN" altLang="en-US" sz="3200" kern="1200" dirty="0"/>
        </a:p>
      </dsp:txBody>
      <dsp:txXfrm>
        <a:off x="45225" y="1652410"/>
        <a:ext cx="2085893" cy="1221142"/>
      </dsp:txXfrm>
    </dsp:sp>
    <dsp:sp modelId="{C5E8304C-8106-4300-B390-B3FAD70B6094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385298" y="2102137"/>
        <a:ext cx="320822" cy="321687"/>
      </dsp:txXfrm>
    </dsp:sp>
    <dsp:sp modelId="{A23EDD43-4E30-42ED-9383-6D420CDAF0C1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数据源信息</a:t>
          </a:r>
          <a:endParaRPr lang="zh-CN" altLang="en-US" sz="3200" kern="1200" dirty="0"/>
        </a:p>
      </dsp:txBody>
      <dsp:txXfrm>
        <a:off x="3071853" y="1652410"/>
        <a:ext cx="2085893" cy="1221142"/>
      </dsp:txXfrm>
    </dsp:sp>
    <dsp:sp modelId="{56478E81-1E16-4A68-A699-0CF65ED57E13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411926" y="2102137"/>
        <a:ext cx="320822" cy="321687"/>
      </dsp:txXfrm>
    </dsp:sp>
    <dsp:sp modelId="{0B1F4ED5-B97D-43FD-AC3D-9D53C2B202E2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表结构的理解</a:t>
          </a:r>
          <a:endParaRPr lang="zh-CN" altLang="en-US" sz="32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5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4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5E5-640D-473E-8771-E98654175E1A}" type="datetimeFigureOut">
              <a:rPr lang="zh-CN" altLang="en-US" smtClean="0"/>
              <a:t>2017-06-02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3149-C971-464D-B733-C7C6E56B0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餐饮业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改造方案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3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APIHOOK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584" y="2276872"/>
            <a:ext cx="2304256" cy="2304256"/>
          </a:xfrm>
          <a:scene3d>
            <a:camera prst="orthographicFront">
              <a:rot lat="0" lon="21299999" rev="0"/>
            </a:camera>
            <a:lightRig rig="threePt" dir="t"/>
          </a:scene3d>
        </p:spPr>
      </p:pic>
      <p:sp>
        <p:nvSpPr>
          <p:cNvPr id="5" name="右箭头 4"/>
          <p:cNvSpPr/>
          <p:nvPr/>
        </p:nvSpPr>
        <p:spPr>
          <a:xfrm>
            <a:off x="2555776" y="2794640"/>
            <a:ext cx="3384376" cy="158417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DLL</a:t>
            </a:r>
            <a:r>
              <a:rPr lang="zh-CN" altLang="en-US" sz="2400" b="1" dirty="0" smtClean="0"/>
              <a:t>代码</a:t>
            </a:r>
            <a:endParaRPr lang="zh-CN" altLang="en-US" sz="2400" b="1" dirty="0"/>
          </a:p>
        </p:txBody>
      </p:sp>
      <p:sp>
        <p:nvSpPr>
          <p:cNvPr id="6" name="圆角矩形 5"/>
          <p:cNvSpPr/>
          <p:nvPr/>
        </p:nvSpPr>
        <p:spPr>
          <a:xfrm>
            <a:off x="6300192" y="2708920"/>
            <a:ext cx="201622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收银</a:t>
            </a:r>
            <a:r>
              <a:rPr lang="en-US" altLang="zh-CN" sz="2400" b="1" dirty="0" smtClean="0"/>
              <a:t>POS.EXE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8691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注射器程序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781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DLL</a:t>
            </a:r>
            <a:r>
              <a:rPr lang="en-US" altLang="zh-CN" dirty="0" smtClean="0"/>
              <a:t>@APIHOOK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的核心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找到需要修改的函数入口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定义好准备接管的函数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Detour</a:t>
            </a:r>
            <a:r>
              <a:rPr lang="zh-CN" altLang="en-US" dirty="0" smtClean="0"/>
              <a:t>来替换原函数入口地址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5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Injector@APIHOOK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注射器的核心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HANDLE </a:t>
            </a:r>
            <a:r>
              <a:rPr lang="en-US" altLang="zh-CN" dirty="0" err="1"/>
              <a:t>CreateRemoteThread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</a:t>
            </a:r>
            <a:r>
              <a:rPr lang="zh-CN" altLang="en-US" dirty="0"/>
              <a:t>目标</a:t>
            </a:r>
            <a:r>
              <a:rPr lang="zh-CN" altLang="en-US" dirty="0" smtClean="0"/>
              <a:t>进程句柄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 HANDLE </a:t>
            </a:r>
            <a:r>
              <a:rPr lang="en-US" altLang="zh-CN" dirty="0" err="1"/>
              <a:t>hProcess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//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，表示使用默认的安全级别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>     LPSECURITY_ATTRIBUTES </a:t>
            </a:r>
            <a:r>
              <a:rPr lang="en-US" altLang="zh-CN" dirty="0" err="1"/>
              <a:t>lpThreadAttributes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//</a:t>
            </a:r>
            <a:r>
              <a:rPr lang="zh-CN" altLang="en-US" dirty="0"/>
              <a:t>线程堆栈大小</a:t>
            </a:r>
            <a:r>
              <a:rPr lang="zh-CN" altLang="en-US" dirty="0" smtClean="0"/>
              <a:t>，设置</a:t>
            </a:r>
            <a:r>
              <a:rPr lang="zh-CN" altLang="en-US" dirty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zh-CN" altLang="en-US" dirty="0"/>
              <a:t>使用默认的大小，一般为</a:t>
            </a:r>
            <a:r>
              <a:rPr lang="en-US" altLang="zh-CN" dirty="0"/>
              <a:t>1M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 SIZE_T </a:t>
            </a:r>
            <a:r>
              <a:rPr lang="en-US" altLang="zh-CN" dirty="0" err="1"/>
              <a:t>dwStackSize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</a:t>
            </a:r>
            <a:r>
              <a:rPr lang="zh-CN" altLang="en-US" dirty="0"/>
              <a:t>线程函数的地址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 LPTHREAD_START_ROUTINE </a:t>
            </a:r>
            <a:r>
              <a:rPr lang="en-US" altLang="zh-CN" dirty="0" err="1"/>
              <a:t>lpStartAddress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</a:t>
            </a:r>
            <a:r>
              <a:rPr lang="zh-CN" altLang="en-US" dirty="0"/>
              <a:t>线程参数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 LPVOID </a:t>
            </a:r>
            <a:r>
              <a:rPr lang="en-US" altLang="zh-CN" dirty="0" err="1"/>
              <a:t>lpParameter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</a:t>
            </a:r>
            <a:r>
              <a:rPr lang="zh-CN" altLang="en-US" dirty="0"/>
              <a:t>线程的创建方式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 DWORD </a:t>
            </a:r>
            <a:r>
              <a:rPr lang="en-US" altLang="zh-CN" dirty="0" err="1"/>
              <a:t>dwCreationFlags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</a:t>
            </a:r>
            <a:r>
              <a:rPr lang="zh-CN" altLang="en-US" dirty="0"/>
              <a:t>输出参数，记录创建的远程线程的</a:t>
            </a:r>
            <a:r>
              <a:rPr lang="en-US" altLang="zh-CN" dirty="0"/>
              <a:t>ID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     LPDWORD </a:t>
            </a:r>
            <a:r>
              <a:rPr lang="en-US" altLang="zh-CN" dirty="0" err="1"/>
              <a:t>lpThreadId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67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MSSQLServer</a:t>
            </a:r>
            <a:r>
              <a:rPr lang="zh-CN" altLang="en-US" dirty="0" smtClean="0"/>
              <a:t>核心协议</a:t>
            </a:r>
            <a:r>
              <a:rPr lang="en-US" altLang="zh-CN" dirty="0" smtClean="0"/>
              <a:t>TDS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2605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表格数据流协议 </a:t>
            </a:r>
            <a:r>
              <a:rPr lang="en-US" altLang="zh-CN" dirty="0" smtClean="0"/>
              <a:t>Tabular Data Stream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包含在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数据段内，默认使用</a:t>
            </a:r>
            <a:r>
              <a:rPr lang="en-US" altLang="zh-CN" dirty="0" smtClean="0"/>
              <a:t>1433</a:t>
            </a:r>
            <a:r>
              <a:rPr lang="zh-CN" altLang="en-US" dirty="0" smtClean="0"/>
              <a:t>端口通信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55576" y="4077072"/>
            <a:ext cx="7344816" cy="648072"/>
            <a:chOff x="827584" y="2852936"/>
            <a:chExt cx="7344816" cy="648072"/>
          </a:xfrm>
        </p:grpSpPr>
        <p:sp>
          <p:nvSpPr>
            <p:cNvPr id="4" name="矩形 3"/>
            <p:cNvSpPr/>
            <p:nvPr/>
          </p:nvSpPr>
          <p:spPr>
            <a:xfrm>
              <a:off x="827584" y="2852936"/>
              <a:ext cx="7344816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03848" y="285293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2952" y="299230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TDS</a:t>
              </a:r>
              <a:r>
                <a:rPr lang="zh-CN" altLang="en-US" b="1" dirty="0" smtClean="0"/>
                <a:t>包头（</a:t>
              </a:r>
              <a:r>
                <a:rPr lang="en-US" altLang="zh-CN" b="1" dirty="0" smtClean="0"/>
                <a:t>8</a:t>
              </a:r>
              <a:r>
                <a:rPr lang="zh-CN" altLang="en-US" b="1" dirty="0" smtClean="0"/>
                <a:t>字节）</a:t>
              </a:r>
              <a:endParaRPr lang="zh-CN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1880" y="299230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TDS</a:t>
              </a:r>
              <a:r>
                <a:rPr lang="zh-CN" altLang="en-US" b="1" dirty="0" smtClean="0"/>
                <a:t>负载数据（不定长）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739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MSSQLServer</a:t>
            </a:r>
            <a:r>
              <a:rPr lang="zh-CN" altLang="en-US" dirty="0" smtClean="0"/>
              <a:t>核心协议</a:t>
            </a:r>
            <a:r>
              <a:rPr lang="en-US" altLang="zh-CN" dirty="0" smtClean="0"/>
              <a:t>TDS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TDS</a:t>
            </a:r>
            <a:r>
              <a:rPr lang="zh-CN" altLang="en-US" dirty="0" smtClean="0"/>
              <a:t>包头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Token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1B</a:t>
            </a:r>
            <a:r>
              <a:rPr lang="zh-CN" altLang="en-US" dirty="0" smtClean="0"/>
              <a:t>，操作请求种类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Status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0x01</a:t>
            </a:r>
            <a:r>
              <a:rPr lang="zh-CN" altLang="en-US" dirty="0" smtClean="0"/>
              <a:t>为结束符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Length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TDS</a:t>
            </a:r>
            <a:r>
              <a:rPr lang="zh-CN" altLang="en-US" dirty="0" smtClean="0"/>
              <a:t>包长度（包括包头）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Signednum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2B</a:t>
            </a:r>
            <a:r>
              <a:rPr lang="zh-CN" altLang="en-US" dirty="0" smtClean="0"/>
              <a:t>，服务程序进程</a:t>
            </a:r>
            <a:r>
              <a:rPr lang="en-US" altLang="zh-CN" dirty="0" smtClean="0"/>
              <a:t>id</a:t>
            </a:r>
          </a:p>
          <a:p>
            <a:pPr marL="0" indent="0">
              <a:buNone/>
            </a:pPr>
            <a:r>
              <a:rPr lang="en-US" altLang="zh-CN" dirty="0" err="1" smtClean="0"/>
              <a:t>Packetnum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TDS</a:t>
            </a:r>
            <a:r>
              <a:rPr lang="zh-CN" altLang="en-US" dirty="0" smtClean="0"/>
              <a:t>中的序列号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Windowsize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1B</a:t>
            </a:r>
            <a:r>
              <a:rPr lang="zh-CN" altLang="en-US" dirty="0" smtClean="0"/>
              <a:t>，未使用，默认为</a:t>
            </a:r>
            <a:r>
              <a:rPr lang="en-US" altLang="zh-CN" dirty="0" smtClean="0"/>
              <a:t>0x00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3568" y="2276872"/>
            <a:ext cx="7488832" cy="652718"/>
            <a:chOff x="683568" y="5080538"/>
            <a:chExt cx="7488832" cy="652718"/>
          </a:xfrm>
        </p:grpSpPr>
        <p:grpSp>
          <p:nvGrpSpPr>
            <p:cNvPr id="5" name="组合 4"/>
            <p:cNvGrpSpPr/>
            <p:nvPr/>
          </p:nvGrpSpPr>
          <p:grpSpPr>
            <a:xfrm>
              <a:off x="683568" y="5080538"/>
              <a:ext cx="7488832" cy="652718"/>
              <a:chOff x="755576" y="4509120"/>
              <a:chExt cx="7488832" cy="6527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55576" y="4509120"/>
                <a:ext cx="7344816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19672" y="46531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STATUS</a:t>
                </a:r>
                <a:endParaRPr lang="zh-CN" altLang="en-US" b="1" dirty="0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60944" y="4509120"/>
                <a:ext cx="5994528" cy="652718"/>
                <a:chOff x="760944" y="4509120"/>
                <a:chExt cx="5994528" cy="652718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1619672" y="4509120"/>
                  <a:ext cx="0" cy="648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760944" y="4648490"/>
                  <a:ext cx="858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TOKEN</a:t>
                  </a:r>
                  <a:endParaRPr lang="zh-CN" altLang="en-US" b="1" dirty="0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2555776" y="4509120"/>
                  <a:ext cx="0" cy="648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566472" y="4653136"/>
                  <a:ext cx="11414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LENGTH</a:t>
                  </a:r>
                  <a:endParaRPr lang="zh-CN" altLang="en-US" b="1" dirty="0"/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>
                <a:xfrm>
                  <a:off x="4932040" y="4513766"/>
                  <a:ext cx="0" cy="648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444208" y="4509120"/>
                  <a:ext cx="0" cy="648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3563888" y="4653136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SIGNEDNUM</a:t>
                  </a:r>
                  <a:endParaRPr lang="zh-CN" altLang="en-US" b="1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027280" y="4653136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PACKETNUM</a:t>
                  </a:r>
                  <a:endParaRPr lang="zh-CN" altLang="en-US" b="1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516216" y="4643844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WINDOWSIZE</a:t>
                </a:r>
                <a:endParaRPr lang="zh-CN" altLang="en-US" b="1" dirty="0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3432840" y="5085184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3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SQLServer2000</a:t>
            </a:r>
            <a:r>
              <a:rPr lang="zh-CN" altLang="en-US" dirty="0" smtClean="0"/>
              <a:t>的密码明文传输漏洞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包，密码转换规则为：</a:t>
            </a:r>
            <a:endParaRPr lang="en-US" altLang="zh-CN" dirty="0" smtClean="0"/>
          </a:p>
          <a:p>
            <a:r>
              <a:rPr lang="zh-CN" altLang="en-US" dirty="0" smtClean="0"/>
              <a:t>将口令字符转换成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，循环交换每字节第一个半位，再使用</a:t>
            </a:r>
            <a:r>
              <a:rPr lang="en-US" altLang="zh-CN" dirty="0" smtClean="0"/>
              <a:t>0XA5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XOR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83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TDS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APIHOOK</a:t>
            </a:r>
            <a:r>
              <a:rPr lang="zh-CN" altLang="en-US" dirty="0" smtClean="0"/>
              <a:t>获取常量密码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0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小</a:t>
            </a:r>
            <a:r>
              <a:rPr lang="zh-CN" altLang="en-US" dirty="0"/>
              <a:t>票上支付二维码的实现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打印机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780928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分析打印入口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780928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APIHook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224" y="2780928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每次打印时触发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1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小票上支付二维码的实现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738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打印机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流程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330232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检测到打印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2330232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读取订单金额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3789040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拉单中心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获取短链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3797384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生成二维码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2915816" y="27622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2330232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96136" y="27508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27584" y="42210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707904" y="42294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88224" y="419856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7584" y="5301208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创建新内存空间，</a:t>
            </a:r>
            <a:r>
              <a:rPr lang="en-US" altLang="zh-CN" dirty="0" smtClean="0">
                <a:solidFill>
                  <a:schemeClr val="tx1"/>
                </a:solidFill>
              </a:rPr>
              <a:t>size=</a:t>
            </a:r>
            <a:r>
              <a:rPr lang="zh-CN" altLang="en-US" dirty="0" smtClean="0">
                <a:solidFill>
                  <a:schemeClr val="tx1"/>
                </a:solidFill>
              </a:rPr>
              <a:t>原有打印长度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二维码内存长度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15816" y="57332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07904" y="5298896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同步拉单结果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796136" y="57332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618312" y="5298896"/>
            <a:ext cx="208823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支付成功释放内存，结束线程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0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小票上支付二维码的实现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9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行业特点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碎片</a:t>
            </a:r>
            <a:r>
              <a:rPr lang="zh-CN" altLang="en-US" dirty="0" smtClean="0"/>
              <a:t>化程度高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en-US" altLang="zh-CN" dirty="0" err="1" smtClean="0"/>
              <a:t>erp</a:t>
            </a:r>
            <a:r>
              <a:rPr lang="zh-CN" altLang="en-US" dirty="0" smtClean="0"/>
              <a:t>厂商无法适应快速迭代的移动互联网环境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375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通用数据库引擎</a:t>
            </a:r>
            <a:r>
              <a:rPr lang="en-US" altLang="zh-CN" dirty="0" err="1"/>
              <a:t>sqlapi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6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餐饮</a:t>
            </a:r>
            <a:r>
              <a:rPr lang="en-US" altLang="zh-CN" dirty="0" smtClean="0"/>
              <a:t>POS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1587823" cy="1040432"/>
          </a:xfrm>
        </p:spPr>
      </p:pic>
      <p:sp>
        <p:nvSpPr>
          <p:cNvPr id="5" name="TextBox 4"/>
          <p:cNvSpPr txBox="1"/>
          <p:nvPr/>
        </p:nvSpPr>
        <p:spPr>
          <a:xfrm>
            <a:off x="1115616" y="2924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大银行的桌边支付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42" y="1538734"/>
            <a:ext cx="831726" cy="13862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6242" y="3266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二维码支付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60" y="4302388"/>
            <a:ext cx="2941514" cy="1331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1160" y="58772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云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52" y="4302388"/>
            <a:ext cx="1245781" cy="8213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67098"/>
            <a:ext cx="1263013" cy="1263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8063" y="5230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达店通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1" y="5414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客来乐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3322" y="5877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打通收银方案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2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秒付和传统支付差别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zh-CN" altLang="en-US" dirty="0"/>
              <a:t>现有堂食餐厅买单流程：</a:t>
            </a:r>
            <a:endParaRPr lang="en-US" altLang="zh-CN" dirty="0"/>
          </a:p>
          <a:p>
            <a:pPr>
              <a:buNone/>
              <a:defRPr/>
            </a:pPr>
            <a:r>
              <a:rPr lang="en-US" altLang="zh-CN" b="1" dirty="0"/>
              <a:t>1.</a:t>
            </a:r>
            <a:r>
              <a:rPr lang="zh-CN" altLang="en-US" b="1" dirty="0"/>
              <a:t>顾客呼叫服务，服务员来到桌边；</a:t>
            </a:r>
            <a:endParaRPr lang="en-US" altLang="zh-CN" b="1" dirty="0"/>
          </a:p>
          <a:p>
            <a:pPr>
              <a:buNone/>
              <a:defRPr/>
            </a:pPr>
            <a:r>
              <a:rPr lang="en-US" altLang="zh-CN" b="1" dirty="0"/>
              <a:t>2.</a:t>
            </a:r>
            <a:r>
              <a:rPr lang="zh-CN" altLang="en-US" b="1" dirty="0"/>
              <a:t>顾客买单，服务员到收银台拉消费单；</a:t>
            </a:r>
            <a:endParaRPr lang="en-US" altLang="zh-CN" b="1" dirty="0"/>
          </a:p>
          <a:p>
            <a:pPr>
              <a:buNone/>
              <a:defRPr/>
            </a:pPr>
            <a:r>
              <a:rPr lang="en-US" altLang="zh-CN" b="1" dirty="0"/>
              <a:t>3.</a:t>
            </a:r>
            <a:r>
              <a:rPr lang="zh-CN" altLang="en-US" b="1" dirty="0"/>
              <a:t>服务员将消费单递给顾客确认，顾客告知结算方式（刷卡、移动支付）；</a:t>
            </a:r>
            <a:endParaRPr lang="en-US" altLang="zh-CN" b="1" dirty="0"/>
          </a:p>
          <a:p>
            <a:pPr>
              <a:buNone/>
              <a:defRPr/>
            </a:pPr>
            <a:r>
              <a:rPr lang="en-US" altLang="zh-CN" b="1" dirty="0"/>
              <a:t>4.</a:t>
            </a:r>
            <a:r>
              <a:rPr lang="zh-CN" altLang="en-US" b="1" dirty="0"/>
              <a:t>服务员到收银台取</a:t>
            </a:r>
            <a:r>
              <a:rPr lang="en-US" altLang="zh-CN" b="1" dirty="0"/>
              <a:t>POS</a:t>
            </a:r>
            <a:r>
              <a:rPr lang="zh-CN" altLang="en-US" b="1" dirty="0"/>
              <a:t>到顾客桌台，操作</a:t>
            </a:r>
            <a:r>
              <a:rPr lang="en-US" altLang="zh-CN" b="1" dirty="0"/>
              <a:t>POS</a:t>
            </a:r>
            <a:r>
              <a:rPr lang="zh-CN" altLang="en-US" b="1" dirty="0"/>
              <a:t>进行消费；</a:t>
            </a:r>
            <a:endParaRPr lang="en-US" altLang="zh-CN" b="1" dirty="0"/>
          </a:p>
          <a:p>
            <a:pPr>
              <a:buNone/>
              <a:defRPr/>
            </a:pPr>
            <a:r>
              <a:rPr lang="en-US" altLang="zh-CN" b="1" dirty="0"/>
              <a:t>5.</a:t>
            </a:r>
            <a:r>
              <a:rPr lang="zh-CN" altLang="en-US" b="1" dirty="0"/>
              <a:t>顾客完成支付后，服务员将</a:t>
            </a:r>
            <a:r>
              <a:rPr lang="en-US" altLang="zh-CN" b="1" dirty="0"/>
              <a:t>POS</a:t>
            </a:r>
            <a:r>
              <a:rPr lang="zh-CN" altLang="en-US" b="1" dirty="0"/>
              <a:t>和支付凭证递还到收银台；</a:t>
            </a:r>
            <a:endParaRPr lang="en-US" altLang="zh-CN" b="1" dirty="0"/>
          </a:p>
          <a:p>
            <a:pPr>
              <a:buNone/>
              <a:defRPr/>
            </a:pPr>
            <a:r>
              <a:rPr lang="en-US" altLang="zh-CN" b="1" dirty="0"/>
              <a:t>6.</a:t>
            </a:r>
            <a:r>
              <a:rPr lang="zh-CN" altLang="en-US" b="1" dirty="0"/>
              <a:t>收银员确认消费金额，在收银系统里将消费数据录入收银系统结算买单；</a:t>
            </a:r>
            <a:endParaRPr lang="en-US" altLang="zh-CN" b="1" dirty="0"/>
          </a:p>
          <a:p>
            <a:pPr>
              <a:buNone/>
              <a:defRPr/>
            </a:pPr>
            <a:r>
              <a:rPr lang="en-US" altLang="zh-CN" b="1" dirty="0"/>
              <a:t>7.</a:t>
            </a:r>
            <a:r>
              <a:rPr lang="zh-CN" altLang="en-US" b="1" dirty="0"/>
              <a:t>收银员保存消费凭证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pPr>
              <a:buNone/>
              <a:defRPr/>
            </a:pP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秒付和传统支付差别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endParaRPr lang="en-US" altLang="zh-CN" sz="2500" b="1" dirty="0"/>
          </a:p>
          <a:p>
            <a:pPr>
              <a:lnSpc>
                <a:spcPct val="80000"/>
              </a:lnSpc>
              <a:buNone/>
              <a:defRPr/>
            </a:pPr>
            <a:endParaRPr lang="en-US" altLang="zh-CN" sz="2500" b="1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500" b="1" dirty="0" smtClean="0"/>
              <a:t>1</a:t>
            </a:r>
            <a:r>
              <a:rPr lang="en-US" altLang="zh-CN" sz="2500" b="1" dirty="0"/>
              <a:t>.</a:t>
            </a:r>
            <a:r>
              <a:rPr lang="zh-CN" altLang="en-US" sz="2500" b="1" dirty="0"/>
              <a:t>顾客扫描桌台二维码，查看相应消费菜品，支付；</a:t>
            </a:r>
            <a:endParaRPr lang="en-US" altLang="zh-CN" sz="25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500" b="1" dirty="0"/>
              <a:t>2.</a:t>
            </a:r>
            <a:r>
              <a:rPr lang="zh-CN" altLang="en-US" sz="2500" b="1" dirty="0"/>
              <a:t>收银员保存消费凭证。</a:t>
            </a:r>
            <a:endParaRPr lang="en-US" altLang="zh-CN" sz="25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4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打通餐饮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关键点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5160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监听配置信息</a:t>
            </a:r>
            <a:r>
              <a:rPr lang="en-US" altLang="zh-CN" dirty="0" smtClean="0"/>
              <a:t> </a:t>
            </a:r>
            <a:r>
              <a:rPr lang="en-US" altLang="zh-CN" dirty="0" smtClean="0"/>
              <a:t>Process monitor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抓取工具</a:t>
            </a:r>
            <a:r>
              <a:rPr lang="en-US" altLang="zh-CN" dirty="0" err="1" smtClean="0"/>
              <a:t>WSExplorer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分析工具</a:t>
            </a:r>
            <a:r>
              <a:rPr lang="en-US" altLang="zh-CN" dirty="0" err="1" smtClean="0"/>
              <a:t>apimonitor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05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APIHOOK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hook</a:t>
            </a:r>
            <a:r>
              <a:rPr lang="zh-CN" altLang="en-US" dirty="0" smtClean="0"/>
              <a:t>技术，可以拦截一个系统的信息、可以改变一个系统的原有功能。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68960"/>
            <a:ext cx="4762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APIHOOK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实现一个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：功能是根据分析出需要修改的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函数入口点，改变它的地址指向新的自定义的函数。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实现一个注射器：功能是把实现的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注射到第三方程序中。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需要通过基本的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提高自己的权限，跨越不同进程间访问的限制，达到修改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函数地址的目的。对于自身进程空间下使用到的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函数地址的修改，是不需要用到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hook</a:t>
            </a:r>
            <a:r>
              <a:rPr lang="zh-CN" altLang="en-US" dirty="0" smtClean="0"/>
              <a:t>技术就可以实现的。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00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663</Words>
  <Application>Microsoft Office PowerPoint</Application>
  <PresentationFormat>全屏显示(4:3)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餐饮业ERP改造方案</vt:lpstr>
      <vt:lpstr>行业特点</vt:lpstr>
      <vt:lpstr>餐饮POS解决方案</vt:lpstr>
      <vt:lpstr>秒付和传统支付差别</vt:lpstr>
      <vt:lpstr>秒付和传统支付差别</vt:lpstr>
      <vt:lpstr>打通餐饮ERP关键点</vt:lpstr>
      <vt:lpstr>常用工具</vt:lpstr>
      <vt:lpstr>APIHOOK</vt:lpstr>
      <vt:lpstr>APIHOOK</vt:lpstr>
      <vt:lpstr>APIHOOK的实现</vt:lpstr>
      <vt:lpstr>DLL@APIHOOK</vt:lpstr>
      <vt:lpstr>Injector@APIHOOK</vt:lpstr>
      <vt:lpstr>MSSQLServer核心协议TDS</vt:lpstr>
      <vt:lpstr>MSSQLServer核心协议TDS</vt:lpstr>
      <vt:lpstr>SQLServer2000的密码明文传输漏洞</vt:lpstr>
      <vt:lpstr>使用TDS与APIHOOK获取常量密码</vt:lpstr>
      <vt:lpstr>小票上支付二维码的实现</vt:lpstr>
      <vt:lpstr>小票上支付二维码的实现</vt:lpstr>
      <vt:lpstr>小票上支付二维码的实现</vt:lpstr>
      <vt:lpstr>通用数据库引擎sqlapi</vt:lpstr>
    </vt:vector>
  </TitlesOfParts>
  <Company>xyj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餐饮业ERP改造方案</dc:title>
  <dc:creator>Jeremy</dc:creator>
  <cp:lastModifiedBy>Jeremy</cp:lastModifiedBy>
  <cp:revision>32</cp:revision>
  <dcterms:created xsi:type="dcterms:W3CDTF">2017-06-02T01:28:23Z</dcterms:created>
  <dcterms:modified xsi:type="dcterms:W3CDTF">2017-06-04T17:27:02Z</dcterms:modified>
</cp:coreProperties>
</file>