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9" r:id="rId2"/>
    <p:sldId id="297" r:id="rId3"/>
    <p:sldId id="307" r:id="rId4"/>
    <p:sldId id="292" r:id="rId5"/>
    <p:sldId id="308" r:id="rId6"/>
    <p:sldId id="309" r:id="rId7"/>
    <p:sldId id="294" r:id="rId8"/>
    <p:sldId id="331" r:id="rId9"/>
    <p:sldId id="298" r:id="rId10"/>
    <p:sldId id="299" r:id="rId11"/>
    <p:sldId id="333" r:id="rId12"/>
    <p:sldId id="301" r:id="rId13"/>
    <p:sldId id="324" r:id="rId14"/>
    <p:sldId id="334" r:id="rId15"/>
    <p:sldId id="335" r:id="rId16"/>
    <p:sldId id="336" r:id="rId17"/>
    <p:sldId id="304" r:id="rId18"/>
    <p:sldId id="305" r:id="rId19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5C00"/>
    <a:srgbClr val="666666"/>
    <a:srgbClr val="35B558"/>
    <a:srgbClr val="2EAA46"/>
    <a:srgbClr val="F9F9F9"/>
    <a:srgbClr val="F4F4F4"/>
    <a:srgbClr val="8881F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35" d="100"/>
          <a:sy n="35" d="100"/>
        </p:scale>
        <p:origin x="-462" y="-8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=""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=""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实战：远程线程注入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31206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DLL</a:t>
            </a:r>
            <a:r>
              <a:rPr lang="zh-CN" altLang="en-US" dirty="0"/>
              <a:t>概述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DLL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的入口点与参数</a:t>
            </a:r>
            <a:endParaRPr lang="zh-CN" altLang="en-US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5B558"/>
                </a:solidFill>
                <a:latin typeface="Courier New"/>
                <a:cs typeface="Courier New"/>
              </a:rPr>
              <a:t>DLL_PROCESS_ATTACH</a:t>
            </a:r>
            <a:r>
              <a:rPr lang="zh-CN" altLang="en-US" dirty="0" smtClean="0">
                <a:solidFill>
                  <a:srgbClr val="35B558"/>
                </a:solidFill>
                <a:latin typeface="Courier New"/>
                <a:cs typeface="Courier New"/>
              </a:rPr>
              <a:t>：</a:t>
            </a:r>
            <a:endParaRPr lang="en-US" altLang="zh-CN" dirty="0" smtClean="0">
              <a:solidFill>
                <a:srgbClr val="35B558"/>
              </a:solidFill>
              <a:latin typeface="Courier New"/>
              <a:cs typeface="Courier New"/>
            </a:endParaRPr>
          </a:p>
          <a:p>
            <a:r>
              <a:rPr lang="zh-CN" altLang="en-US" dirty="0" smtClean="0"/>
              <a:t>当进程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第一次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并通过它的入口点时，会得到这个参数</a:t>
            </a:r>
          </a:p>
          <a:p>
            <a:r>
              <a:rPr lang="en-US" altLang="zh-CN" dirty="0">
                <a:solidFill>
                  <a:srgbClr val="35B558"/>
                </a:solidFill>
                <a:latin typeface="Courier New"/>
                <a:cs typeface="Courier New"/>
              </a:rPr>
              <a:t>DLL_PROCESS_DETACH</a:t>
            </a:r>
            <a:r>
              <a:rPr lang="zh-CN" altLang="en-US" dirty="0">
                <a:solidFill>
                  <a:srgbClr val="35B558"/>
                </a:solidFill>
                <a:latin typeface="Courier New"/>
                <a:cs typeface="Courier New"/>
              </a:rPr>
              <a:t>：</a:t>
            </a:r>
            <a:endParaRPr lang="en-US" altLang="zh-CN" dirty="0">
              <a:solidFill>
                <a:srgbClr val="35B558"/>
              </a:solidFill>
              <a:latin typeface="Courier New"/>
              <a:cs typeface="Courier New"/>
            </a:endParaRPr>
          </a:p>
          <a:p>
            <a:r>
              <a:rPr lang="zh-CN" altLang="en-US" dirty="0" smtClean="0"/>
              <a:t>进程在空间内取消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的映射时，会得到这个参数</a:t>
            </a:r>
          </a:p>
          <a:p>
            <a:r>
              <a:rPr lang="en-US" altLang="zh-CN" dirty="0">
                <a:solidFill>
                  <a:srgbClr val="35B558"/>
                </a:solidFill>
                <a:latin typeface="Courier New"/>
                <a:cs typeface="Courier New"/>
              </a:rPr>
              <a:t>DLL_THREAD_ATTACH</a:t>
            </a:r>
            <a:r>
              <a:rPr lang="zh-CN" altLang="en-US" dirty="0">
                <a:solidFill>
                  <a:srgbClr val="35B558"/>
                </a:solidFill>
                <a:latin typeface="Courier New"/>
                <a:cs typeface="Courier New"/>
              </a:rPr>
              <a:t>：</a:t>
            </a:r>
            <a:endParaRPr lang="en-US" altLang="zh-CN" dirty="0">
              <a:solidFill>
                <a:srgbClr val="35B558"/>
              </a:solidFill>
              <a:latin typeface="Courier New"/>
              <a:cs typeface="Courier New"/>
            </a:endParaRPr>
          </a:p>
          <a:p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每当新线程创建</a:t>
            </a:r>
            <a:r>
              <a:rPr lang="zh-CN" altLang="en-US" dirty="0" smtClean="0"/>
              <a:t>时，系统会对所有映射的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传此参数调用入口函数</a:t>
            </a:r>
          </a:p>
          <a:p>
            <a:r>
              <a:rPr lang="en-US" altLang="zh-CN" dirty="0">
                <a:solidFill>
                  <a:srgbClr val="35B558"/>
                </a:solidFill>
                <a:latin typeface="Courier New"/>
                <a:cs typeface="Courier New"/>
              </a:rPr>
              <a:t>DLL_THREAD_DETACH</a:t>
            </a:r>
            <a:r>
              <a:rPr lang="zh-CN" altLang="en-US" dirty="0">
                <a:solidFill>
                  <a:srgbClr val="35B558"/>
                </a:solidFill>
                <a:latin typeface="Courier New"/>
                <a:cs typeface="Courier New"/>
              </a:rPr>
              <a:t>：</a:t>
            </a:r>
            <a:endParaRPr lang="en-US" altLang="zh-CN" dirty="0">
              <a:solidFill>
                <a:srgbClr val="35B558"/>
              </a:solidFill>
              <a:latin typeface="Courier New"/>
              <a:cs typeface="Courier New"/>
            </a:endParaRPr>
          </a:p>
          <a:p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每当线程退出或返回</a:t>
            </a:r>
            <a:r>
              <a:rPr lang="zh-CN" altLang="en-US" dirty="0" smtClean="0"/>
              <a:t>时，系统会对所有映射的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传此参数要求执行对应清理工作</a:t>
            </a:r>
          </a:p>
        </p:txBody>
      </p:sp>
    </p:spTree>
    <p:extLst>
      <p:ext uri="{BB962C8B-B14F-4D97-AF65-F5344CB8AC3E}">
        <p14:creationId xmlns="" xmlns:p14="http://schemas.microsoft.com/office/powerpoint/2010/main" val="22190172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远程线程注入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DLL</a:t>
            </a:r>
            <a:r>
              <a:rPr lang="zh-CN" altLang="en-US" dirty="0" smtClean="0"/>
              <a:t>的编写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Noto Sans CJK SC Light"/>
                <a:ea typeface="Noto Sans CJK SC Regular" pitchFamily="34" charset="-122"/>
                <a:cs typeface="Noto Sans CJK SC Light"/>
              </a:rPr>
              <a:t>DLL</a:t>
            </a:r>
            <a:r>
              <a:rPr lang="zh-CN" altLang="en-US" dirty="0"/>
              <a:t>的编</a:t>
            </a:r>
            <a:r>
              <a:rPr lang="zh-CN" altLang="en-US" dirty="0" smtClean="0">
                <a:latin typeface="Noto Sans CJK SC Light"/>
                <a:ea typeface="Noto Sans CJK SC Regular" pitchFamily="34" charset="-122"/>
                <a:cs typeface="Noto Sans CJK SC Light"/>
              </a:rPr>
              <a:t>写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DLL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的编写与导出</a:t>
            </a:r>
            <a:endParaRPr lang="zh-CN" altLang="en-US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DLL</a:t>
            </a:r>
            <a:r>
              <a:rPr lang="zh-CN" altLang="en-US" dirty="0" smtClean="0"/>
              <a:t>的导出函数使用</a:t>
            </a:r>
            <a:endParaRPr lang="en-US" altLang="zh-CN" dirty="0" smtClean="0"/>
          </a:p>
          <a:p>
            <a:r>
              <a:rPr lang="en-US" altLang="zh-CN" sz="4000" dirty="0">
                <a:solidFill>
                  <a:srgbClr val="35B558"/>
                </a:solidFill>
                <a:latin typeface="Courier New"/>
                <a:cs typeface="Courier New"/>
              </a:rPr>
              <a:t>extern "C" _</a:t>
            </a:r>
            <a:r>
              <a:rPr lang="en-US" altLang="zh-CN" sz="4000" dirty="0" err="1">
                <a:solidFill>
                  <a:srgbClr val="35B558"/>
                </a:solidFill>
                <a:latin typeface="Courier New"/>
                <a:cs typeface="Courier New"/>
              </a:rPr>
              <a:t>declspec</a:t>
            </a:r>
            <a:r>
              <a:rPr lang="en-US" altLang="zh-CN" sz="4000" dirty="0">
                <a:solidFill>
                  <a:srgbClr val="35B558"/>
                </a:solidFill>
                <a:latin typeface="Courier New"/>
                <a:cs typeface="Courier New"/>
              </a:rPr>
              <a:t>(</a:t>
            </a:r>
            <a:r>
              <a:rPr lang="en-US" altLang="zh-CN" sz="4000" dirty="0" err="1">
                <a:solidFill>
                  <a:srgbClr val="35B558"/>
                </a:solidFill>
                <a:latin typeface="Courier New"/>
                <a:cs typeface="Courier New"/>
              </a:rPr>
              <a:t>dllexport</a:t>
            </a:r>
            <a:r>
              <a:rPr lang="en-US" altLang="zh-CN" sz="4000" dirty="0">
                <a:solidFill>
                  <a:srgbClr val="35B558"/>
                </a:solidFill>
                <a:latin typeface="Courier New"/>
                <a:cs typeface="Courier New"/>
              </a:rPr>
              <a:t>)  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而导入函数使用</a:t>
            </a:r>
            <a:endParaRPr lang="en-US" altLang="zh-CN" dirty="0" smtClean="0"/>
          </a:p>
          <a:p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extern "C" _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declspec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(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dllimport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extern  "C "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作用：作为一种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编译约定</a:t>
            </a:r>
            <a:endParaRPr lang="zh-CN" altLang="en-US" dirty="0">
              <a:latin typeface="Noto Sans CJK SC Bold" pitchFamily="34" charset="-122"/>
              <a:ea typeface="Noto Sans CJK SC Bold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799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DLL</a:t>
            </a:r>
            <a:r>
              <a:rPr lang="zh-CN" altLang="en-US" dirty="0" smtClean="0"/>
              <a:t>的编写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DLL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的动态加载</a:t>
            </a:r>
            <a:endParaRPr lang="zh-CN" altLang="en-US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既然我们要把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注入进程，那么需要先了解一下，进程是怎样调用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的：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>
                <a:latin typeface="Noto Sans CJK SC Bold" pitchFamily="34" charset="-122"/>
                <a:ea typeface="Noto Sans CJK SC Bold" pitchFamily="34" charset="-122"/>
              </a:rPr>
              <a:t>LoadLibrary</a:t>
            </a:r>
            <a:r>
              <a:rPr lang="zh-CN" altLang="en-US" dirty="0" smtClean="0"/>
              <a:t>加载进所需</a:t>
            </a:r>
            <a:r>
              <a:rPr lang="en-US" altLang="zh-CN" dirty="0" smtClean="0"/>
              <a:t>DLL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/>
                <a:cs typeface="Courier New"/>
              </a:rPr>
              <a:t>HMODULE  </a:t>
            </a:r>
            <a:r>
              <a:rPr lang="en-US" altLang="zh-CN" sz="4000" dirty="0" err="1">
                <a:solidFill>
                  <a:srgbClr val="35B558"/>
                </a:solidFill>
                <a:latin typeface="Courier New"/>
                <a:cs typeface="Courier New"/>
              </a:rPr>
              <a:t>hMod</a:t>
            </a:r>
            <a:r>
              <a:rPr lang="en-US" altLang="zh-CN" sz="4000" dirty="0">
                <a:solidFill>
                  <a:srgbClr val="35B558"/>
                </a:solidFill>
                <a:latin typeface="Courier New"/>
                <a:cs typeface="Courier New"/>
              </a:rPr>
              <a:t> = </a:t>
            </a:r>
            <a:r>
              <a:rPr lang="en-US" altLang="zh-CN" sz="4000" dirty="0" err="1">
                <a:solidFill>
                  <a:srgbClr val="35B558"/>
                </a:solidFill>
                <a:latin typeface="Courier New"/>
                <a:cs typeface="Courier New"/>
              </a:rPr>
              <a:t>LoadLibrary</a:t>
            </a:r>
            <a:r>
              <a:rPr lang="en-US" altLang="zh-CN" sz="4000" dirty="0">
                <a:solidFill>
                  <a:srgbClr val="35B558"/>
                </a:solidFill>
                <a:latin typeface="Courier New"/>
                <a:cs typeface="Courier New"/>
              </a:rPr>
              <a:t> </a:t>
            </a:r>
            <a:r>
              <a:rPr lang="en-US" altLang="zh-CN" sz="4000" dirty="0" smtClean="0">
                <a:solidFill>
                  <a:srgbClr val="35B558"/>
                </a:solidFill>
              </a:rPr>
              <a:t>(</a:t>
            </a:r>
            <a:r>
              <a:rPr lang="en-US" altLang="zh-CN" sz="4000" dirty="0" smtClean="0"/>
              <a:t>DLL</a:t>
            </a:r>
            <a:r>
              <a:rPr lang="zh-CN" altLang="en-US" sz="4000" dirty="0" smtClean="0"/>
              <a:t>路径</a:t>
            </a:r>
            <a:r>
              <a:rPr lang="en-US" altLang="zh-CN" sz="4000" dirty="0" smtClean="0">
                <a:solidFill>
                  <a:srgbClr val="35B558"/>
                </a:solidFill>
              </a:rPr>
              <a:t>)</a:t>
            </a:r>
          </a:p>
          <a:p>
            <a:r>
              <a:rPr lang="zh-CN" altLang="en-US" dirty="0" smtClean="0"/>
              <a:t>定义导入函数指针</a:t>
            </a:r>
            <a:endParaRPr lang="en-US" altLang="zh-CN" dirty="0" smtClean="0"/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typedef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int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(*ADD_IMPORT) (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int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a,int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b);</a:t>
            </a:r>
            <a:r>
              <a:rPr lang="en-US" altLang="zh-CN" sz="4000" dirty="0" smtClean="0">
                <a:solidFill>
                  <a:srgbClr val="35B558"/>
                </a:solidFill>
              </a:rPr>
              <a:t>		//</a:t>
            </a:r>
            <a:r>
              <a:rPr lang="zh-CN" altLang="en-US" sz="4000" dirty="0" smtClean="0">
                <a:solidFill>
                  <a:srgbClr val="35B558"/>
                </a:solidFill>
              </a:rPr>
              <a:t>定义一个指向返回值为</a:t>
            </a:r>
            <a:r>
              <a:rPr lang="en-US" altLang="zh-CN" sz="4000" dirty="0" err="1" smtClean="0">
                <a:solidFill>
                  <a:srgbClr val="35B558"/>
                </a:solidFill>
              </a:rPr>
              <a:t>int</a:t>
            </a:r>
            <a:r>
              <a:rPr lang="zh-CN" altLang="en-US" sz="4000" dirty="0" smtClean="0">
                <a:solidFill>
                  <a:srgbClr val="35B558"/>
                </a:solidFill>
              </a:rPr>
              <a:t>类型的函数指针</a:t>
            </a:r>
            <a:endParaRPr lang="en-US" altLang="zh-CN" sz="4000" dirty="0" smtClean="0">
              <a:solidFill>
                <a:srgbClr val="35B558"/>
              </a:solidFill>
            </a:endParaRPr>
          </a:p>
          <a:p>
            <a:r>
              <a:rPr lang="zh-CN" altLang="en-US" dirty="0" smtClean="0"/>
              <a:t>使用</a:t>
            </a:r>
            <a:r>
              <a:rPr lang="en-US" altLang="zh-CN" dirty="0" err="1" smtClean="0">
                <a:latin typeface="Noto Sans CJK SC Bold" pitchFamily="34" charset="-122"/>
                <a:ea typeface="Noto Sans CJK SC Bold" pitchFamily="34" charset="-122"/>
              </a:rPr>
              <a:t>GetProcAddress</a:t>
            </a:r>
            <a:r>
              <a:rPr lang="zh-CN" altLang="en-US" dirty="0" smtClean="0"/>
              <a:t>获得函数入口点</a:t>
            </a:r>
            <a:endParaRPr lang="en-US" altLang="zh-CN" dirty="0" smtClean="0"/>
          </a:p>
          <a:p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ADD_IMPORT  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add_proc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= (ADD_IMPORT)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GetProcAddress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(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hMod,"Add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");</a:t>
            </a:r>
          </a:p>
          <a:p>
            <a:r>
              <a:rPr lang="zh-CN" altLang="en-US" dirty="0" smtClean="0"/>
              <a:t>在程序中尽情使用</a:t>
            </a:r>
            <a:endParaRPr lang="en-US" altLang="zh-CN" dirty="0" smtClean="0"/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/>
                <a:cs typeface="Courier New"/>
              </a:rPr>
              <a:t>int</a:t>
            </a:r>
            <a:r>
              <a:rPr lang="en-US" altLang="zh-CN" sz="4000" dirty="0">
                <a:solidFill>
                  <a:srgbClr val="35B558"/>
                </a:solidFill>
                <a:latin typeface="Courier New"/>
                <a:cs typeface="Courier New"/>
              </a:rPr>
              <a:t>  result = </a:t>
            </a:r>
            <a:r>
              <a:rPr lang="en-US" altLang="zh-CN" sz="4000" dirty="0" err="1">
                <a:solidFill>
                  <a:srgbClr val="35B558"/>
                </a:solidFill>
                <a:latin typeface="Courier New"/>
                <a:cs typeface="Courier New"/>
              </a:rPr>
              <a:t>add_proc</a:t>
            </a:r>
            <a:r>
              <a:rPr lang="en-US" altLang="zh-CN" sz="4000" dirty="0">
                <a:solidFill>
                  <a:srgbClr val="35B558"/>
                </a:solidFill>
                <a:latin typeface="Courier New"/>
                <a:cs typeface="Courier New"/>
              </a:rPr>
              <a:t>(1 , 2);</a:t>
            </a:r>
            <a:endParaRPr lang="zh-CN" altLang="en-US" sz="4000" dirty="0">
              <a:solidFill>
                <a:srgbClr val="35B558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077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远程线程注入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线程注入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线程注入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注入的可行性</a:t>
            </a:r>
            <a:endParaRPr lang="zh-CN" altLang="en-US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027534"/>
            <a:ext cx="22201200" cy="102816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kernel32.dll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user32.dll</a:t>
            </a:r>
            <a:r>
              <a:rPr lang="zh-CN" altLang="en-US" dirty="0" smtClean="0"/>
              <a:t>是两个在大部分程序上都会调用的</a:t>
            </a:r>
            <a:r>
              <a:rPr lang="en-US" altLang="zh-CN" dirty="0" smtClean="0"/>
              <a:t>DLL</a:t>
            </a:r>
          </a:p>
          <a:p>
            <a:r>
              <a:rPr lang="zh-CN" altLang="en-US" dirty="0" smtClean="0"/>
              <a:t>同一个</a:t>
            </a:r>
            <a:r>
              <a:rPr lang="en-US" altLang="zh-CN" dirty="0" smtClean="0"/>
              <a:t>DLL</a:t>
            </a:r>
            <a:r>
              <a:rPr lang="zh-CN" altLang="en-US" dirty="0" smtClean="0"/>
              <a:t>，在不同的进程中，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不一定</a:t>
            </a:r>
            <a:r>
              <a:rPr lang="zh-CN" altLang="en-US" dirty="0" smtClean="0"/>
              <a:t>被映射（加载）在同一个内存地址下。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kernel32.dll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和</a:t>
            </a:r>
            <a:r>
              <a:rPr lang="en-US" altLang="zh-CN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user32.dll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例外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。</a:t>
            </a:r>
            <a:r>
              <a:rPr lang="zh-CN" altLang="en-US" dirty="0" smtClean="0"/>
              <a:t>他们总是被映射到进程的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内存首选地址</a:t>
            </a:r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r>
              <a:rPr lang="zh-CN" altLang="en-US" dirty="0" smtClean="0"/>
              <a:t>因此，在所有使用这两个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的进程中，这两个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的内存地址是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相同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我们在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本进程获取的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kernel32.dll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中函数的地址，在目标进程中也是一样的</a:t>
            </a:r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r>
              <a:rPr lang="zh-CN" altLang="en-US" dirty="0" smtClean="0"/>
              <a:t>目标进程→传入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地址→开启远程线程→加载</a:t>
            </a:r>
            <a:r>
              <a:rPr lang="en-US" altLang="zh-CN" dirty="0" smtClean="0"/>
              <a:t>DLL</a:t>
            </a:r>
            <a:r>
              <a:rPr lang="zh-CN" altLang="en-US" dirty="0" smtClean="0"/>
              <a:t>→实现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的注入</a:t>
            </a:r>
            <a:endParaRPr lang="en-US" altLang="zh-CN" dirty="0" smtClean="0"/>
          </a:p>
          <a:p>
            <a:endParaRPr lang="en-US" altLang="zh-CN" sz="4000" dirty="0" smtClean="0">
              <a:latin typeface="Noto Sans CJK SC Bold" pitchFamily="34" charset="-122"/>
              <a:ea typeface="Noto Sans CJK SC Bold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077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线程注入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实现线程注入</a:t>
            </a:r>
            <a:endParaRPr lang="zh-CN" altLang="en-US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依次使用以下函数：</a:t>
            </a:r>
            <a:endParaRPr lang="en-US" altLang="zh-CN" dirty="0" smtClean="0"/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OpenProcess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  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Regular"/>
                <a:cs typeface="Noto Sans CJK SC Regular"/>
              </a:rPr>
              <a:t>//</a:t>
            </a:r>
            <a:r>
              <a:rPr lang="zh-CN" altLang="en-US" sz="4000" dirty="0" smtClean="0">
                <a:solidFill>
                  <a:srgbClr val="35B558"/>
                </a:solidFill>
                <a:latin typeface="Noto Sans CJK SC Regular"/>
                <a:cs typeface="Noto Sans CJK SC Regular"/>
              </a:rPr>
              <a:t>获取已知进程的句柄；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VirtualAllocEx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  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Regular"/>
                <a:cs typeface="Noto Sans CJK SC Regular"/>
              </a:rPr>
              <a:t>/</a:t>
            </a:r>
            <a:r>
              <a:rPr lang="en-US" altLang="zh-CN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/</a:t>
            </a:r>
            <a:r>
              <a:rPr lang="zh-CN" altLang="en-US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在进程中申请空间；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WriteProcessMemory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  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Regular"/>
                <a:cs typeface="Noto Sans CJK SC Regular"/>
              </a:rPr>
              <a:t>/</a:t>
            </a:r>
            <a:r>
              <a:rPr lang="en-US" altLang="zh-CN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/</a:t>
            </a:r>
            <a:r>
              <a:rPr lang="zh-CN" altLang="en-US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向进程中写入东西；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GetProcAddress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   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Regular"/>
                <a:cs typeface="Noto Sans CJK SC Regular"/>
              </a:rPr>
              <a:t>/</a:t>
            </a:r>
            <a:r>
              <a:rPr lang="en-US" altLang="zh-CN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/</a:t>
            </a:r>
            <a:r>
              <a:rPr lang="zh-CN" altLang="en-US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取得函数在</a:t>
            </a:r>
            <a:r>
              <a:rPr lang="en-US" altLang="zh-CN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DLL</a:t>
            </a:r>
            <a:r>
              <a:rPr lang="zh-CN" altLang="en-US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中的地址；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CreateRemoteThreadEx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   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Regular"/>
                <a:cs typeface="Noto Sans CJK SC Regular"/>
              </a:rPr>
              <a:t>/</a:t>
            </a:r>
            <a:r>
              <a:rPr lang="en-US" altLang="zh-CN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/</a:t>
            </a:r>
            <a:r>
              <a:rPr lang="zh-CN" altLang="en-US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在其他进程中创建新线程；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CloseHandle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   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Regular"/>
                <a:cs typeface="Noto Sans CJK SC Regular"/>
              </a:rPr>
              <a:t>/</a:t>
            </a:r>
            <a:r>
              <a:rPr lang="en-US" altLang="zh-CN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/</a:t>
            </a:r>
            <a:r>
              <a:rPr lang="zh-CN" altLang="en-US" sz="4000" dirty="0">
                <a:solidFill>
                  <a:srgbClr val="35B558"/>
                </a:solidFill>
                <a:latin typeface="Noto Sans CJK SC Regular"/>
                <a:cs typeface="Noto Sans CJK SC Regular"/>
              </a:rPr>
              <a:t>关闭句柄；</a:t>
            </a:r>
            <a:endParaRPr lang="en-US" altLang="zh-CN" sz="4000" dirty="0">
              <a:solidFill>
                <a:srgbClr val="35B558"/>
              </a:solidFill>
              <a:latin typeface="Noto Sans CJK SC Regular"/>
              <a:cs typeface="Noto Sans CJK SC Regular"/>
            </a:endParaRPr>
          </a:p>
          <a:p>
            <a:r>
              <a:rPr lang="zh-CN" altLang="en-US" dirty="0" smtClean="0"/>
              <a:t>完成线程的注入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68077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远程线程注入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了线程注入的基本思路和实现方法。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DLL</a:t>
            </a:r>
            <a:r>
              <a:rPr lang="zh-CN" altLang="en-US" dirty="0" smtClean="0"/>
              <a:t>的编写，使用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在代码中调用</a:t>
            </a:r>
            <a:r>
              <a:rPr lang="en-US" altLang="zh-CN" dirty="0" smtClean="0"/>
              <a:t>DLL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实现简单的远程线程注入</a:t>
            </a:r>
            <a:endParaRPr lang="en-US" altLang="zh-CN" dirty="0"/>
          </a:p>
          <a:p>
            <a:r>
              <a:rPr lang="zh-CN" altLang="en-US" dirty="0" smtClean="0"/>
              <a:t>如果您想更多的了解本课中多线程，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的相关知识，可以关注我接下来的课程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远程线程注入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效果展示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5" name="图片 4" descr="QQ图片20150505201716.png"/>
          <p:cNvPicPr>
            <a:picLocks noChangeAspect="1"/>
          </p:cNvPicPr>
          <p:nvPr/>
        </p:nvPicPr>
        <p:blipFill rotWithShape="1">
          <a:blip r:embed="rId2" cstate="print"/>
          <a:srcRect l="1753"/>
          <a:stretch/>
        </p:blipFill>
        <p:spPr>
          <a:xfrm>
            <a:off x="3174820" y="3551869"/>
            <a:ext cx="7555933" cy="6873083"/>
          </a:xfrm>
          <a:prstGeom prst="rect">
            <a:avLst/>
          </a:prstGeom>
        </p:spPr>
      </p:pic>
      <p:pic>
        <p:nvPicPr>
          <p:cNvPr id="6" name="图片 5" descr="QQ图片201505052021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84849" y="5232668"/>
            <a:ext cx="8091387" cy="33734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60447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远程线程注入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DLL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DLL</a:t>
            </a:r>
            <a:r>
              <a:rPr lang="zh-CN" altLang="en-US" dirty="0" smtClean="0"/>
              <a:t>的编写</a:t>
            </a:r>
            <a:endParaRPr lang="en-US" altLang="zh-CN" dirty="0" smtClean="0"/>
          </a:p>
          <a:p>
            <a:r>
              <a:rPr lang="zh-CN" altLang="en-US" dirty="0" smtClean="0"/>
              <a:t>线程注入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030410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远程线程注入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DLL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DLL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DLL(Dynamic Link Library)</a:t>
            </a:r>
            <a:r>
              <a:rPr lang="zh-CN" altLang="en-US" dirty="0" smtClean="0"/>
              <a:t>，又称为“应用程序拓展”。是一个个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独立的模块</a:t>
            </a:r>
            <a:r>
              <a:rPr lang="zh-CN" altLang="en-US" dirty="0" smtClean="0"/>
              <a:t>，包含资源文件、函数等，供应用程序需要时调用。现阶段，大部分应用程序都会设计成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主程序</a:t>
            </a:r>
            <a:r>
              <a:rPr lang="en-US" altLang="zh-CN" smtClean="0">
                <a:latin typeface="Noto Sans CJK SC Bold" pitchFamily="34" charset="-122"/>
                <a:ea typeface="Noto Sans CJK SC Bold" pitchFamily="34" charset="-122"/>
              </a:rPr>
              <a:t>+DLL</a:t>
            </a:r>
            <a:r>
              <a:rPr lang="zh-CN" altLang="en-US" smtClean="0"/>
              <a:t>的</a:t>
            </a:r>
            <a:r>
              <a:rPr lang="zh-CN" altLang="en-US" dirty="0" smtClean="0"/>
              <a:t>框架。当主程序需要哪个功能的时候，就会去链接并调用对应的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因为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DLL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是彼此独立的，所以主程序的加载速度更快。</a:t>
            </a:r>
            <a:r>
              <a:rPr lang="zh-CN" altLang="en-US" dirty="0" smtClean="0"/>
              <a:t>这样也提升了工作效率。</a:t>
            </a:r>
            <a:endParaRPr lang="en-US" altLang="zh-CN" dirty="0" smtClean="0"/>
          </a:p>
          <a:p>
            <a:r>
              <a:rPr lang="zh-CN" altLang="en-US" dirty="0" smtClean="0"/>
              <a:t>同时，由于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的独立性，使得程序的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维护和更新变得更加容易</a:t>
            </a:r>
            <a:r>
              <a:rPr lang="zh-CN" altLang="en-US" dirty="0" smtClean="0"/>
              <a:t>，成本大大降低。因为程序只需更新相应的模块，而不是整体的更新。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45426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DLL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线程注入，是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通过开启远程线程的方式，将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DLL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加载到目标宿主进程中</a:t>
            </a:r>
            <a:r>
              <a:rPr lang="zh-CN" altLang="en-US" dirty="0" smtClean="0"/>
              <a:t>的常用方式。</a:t>
            </a:r>
            <a:endParaRPr lang="en-US" altLang="zh-CN" dirty="0" smtClean="0"/>
          </a:p>
          <a:p>
            <a:r>
              <a:rPr lang="zh-CN" altLang="en-US" dirty="0" smtClean="0"/>
              <a:t>目前，远程线程注入，作为</a:t>
            </a:r>
            <a:r>
              <a:rPr lang="en-US" altLang="zh-CN" dirty="0" smtClean="0"/>
              <a:t>WinNT</a:t>
            </a:r>
            <a:r>
              <a:rPr lang="zh-CN" altLang="en-US" dirty="0" smtClean="0"/>
              <a:t>平台下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最常用的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DLL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注入方式之一</a:t>
            </a:r>
            <a:r>
              <a:rPr lang="zh-CN" altLang="en-US" dirty="0" smtClean="0"/>
              <a:t>，在游戏、安全等领域扮演着极为重要的角色。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WinNT</a:t>
            </a:r>
            <a:r>
              <a:rPr lang="zh-CN" altLang="en-US" dirty="0" smtClean="0"/>
              <a:t>系统下进程空间的独立性，获取其他进程的信息，就需要通过进入目标进程空间的方式，而使用线程注入就可以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轻易地实现目的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但是滥用线程注入，或者是注入一个具有编写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，很容易对宿主进</a:t>
            </a:r>
            <a:r>
              <a:rPr lang="zh-CN" altLang="en-US" dirty="0"/>
              <a:t>程的稳</a:t>
            </a:r>
            <a:r>
              <a:rPr lang="zh-CN" altLang="en-US" dirty="0" smtClean="0"/>
              <a:t>定性造成破坏，进而导致进程崩溃。</a:t>
            </a:r>
            <a:endParaRPr lang="en-US" altLang="zh-CN" dirty="0" smtClean="0"/>
          </a:p>
          <a:p>
            <a:r>
              <a:rPr lang="zh-CN" altLang="en-US" dirty="0" smtClean="0"/>
              <a:t>所以，请记住：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5C00"/>
                </a:solidFill>
              </a:rPr>
              <a:t>Power comes with responsibility 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责任随权利而来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13347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DLL</a:t>
            </a:r>
            <a:r>
              <a:rPr lang="zh-CN" altLang="en-US" dirty="0"/>
              <a:t>概述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DLL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的分类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链接库分为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动态链接库</a:t>
            </a:r>
            <a:r>
              <a:rPr lang="zh-CN" altLang="en-US" dirty="0" smtClean="0"/>
              <a:t>和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静态链接库</a:t>
            </a:r>
            <a:r>
              <a:rPr lang="zh-CN" altLang="en-US" dirty="0" smtClean="0"/>
              <a:t>两种，后缀名分别是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.lib</a:t>
            </a:r>
          </a:p>
          <a:p>
            <a:r>
              <a:rPr lang="zh-CN" altLang="en-US" dirty="0" smtClean="0"/>
              <a:t>静态链接库，在运行的时候就直接把代码全部加载到程序中。通过如下方式调用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#include &lt;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Psapi.h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&gt;</a:t>
            </a:r>
          </a:p>
          <a:p>
            <a:pPr>
              <a:spcAft>
                <a:spcPts val="1200"/>
              </a:spcAft>
            </a:pP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#pragma comment (lib,"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Psapi.lib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”)</a:t>
            </a:r>
          </a:p>
          <a:p>
            <a:r>
              <a:rPr lang="zh-CN" altLang="en-US" dirty="0" smtClean="0"/>
              <a:t>而动态链接库，在需要的时候加载，在不需要的时候就卸载释放资源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LoadLibrary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动态加载</a:t>
            </a:r>
            <a:r>
              <a:rPr lang="en-US" altLang="zh-CN" dirty="0" smtClean="0"/>
              <a:t>DLL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>
                <a:latin typeface="Noto Sans CJK SC Bold" pitchFamily="34" charset="-122"/>
                <a:ea typeface="Noto Sans CJK SC Bold" pitchFamily="34" charset="-122"/>
              </a:rPr>
              <a:t>GetProcAddress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中导出函数的指针</a:t>
            </a:r>
            <a:endParaRPr lang="en-US" altLang="zh-CN" dirty="0" smtClean="0"/>
          </a:p>
          <a:p>
            <a:r>
              <a:rPr lang="zh-CN" altLang="en-US" dirty="0" smtClean="0"/>
              <a:t>最后使用</a:t>
            </a:r>
            <a:r>
              <a:rPr lang="en-US" altLang="zh-CN" dirty="0" err="1" smtClean="0">
                <a:latin typeface="Noto Sans CJK SC Bold" pitchFamily="34" charset="-122"/>
                <a:ea typeface="Noto Sans CJK SC Bold" pitchFamily="34" charset="-122"/>
              </a:rPr>
              <a:t>FreeLibrary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卸载指定</a:t>
            </a:r>
            <a:r>
              <a:rPr lang="en-US" altLang="zh-CN" dirty="0" smtClean="0"/>
              <a:t>DLL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90465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DLL</a:t>
            </a:r>
            <a:r>
              <a:rPr lang="zh-CN" altLang="en-US" dirty="0"/>
              <a:t>概述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DLL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的分类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在我们的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Visual Studio</a:t>
            </a:r>
            <a:r>
              <a:rPr lang="zh-CN" altLang="en-US" dirty="0" smtClean="0"/>
              <a:t>的编译环境下，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又分为三类：</a:t>
            </a:r>
            <a:endParaRPr lang="en-US" altLang="zh-CN" dirty="0" smtClean="0"/>
          </a:p>
          <a:p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非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MFC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的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DLL </a:t>
            </a:r>
            <a:r>
              <a:rPr lang="en-US" altLang="zh-CN" dirty="0" smtClean="0"/>
              <a:t>---  </a:t>
            </a:r>
            <a:r>
              <a:rPr lang="zh-CN" altLang="en-US" dirty="0" smtClean="0"/>
              <a:t>即使用 </a:t>
            </a:r>
            <a:r>
              <a:rPr lang="en-US" altLang="zh-CN" dirty="0" smtClean="0"/>
              <a:t>SDK API </a:t>
            </a:r>
            <a:r>
              <a:rPr lang="zh-CN" altLang="en-US" dirty="0" smtClean="0"/>
              <a:t>进行编程，能被其他所有语言调用；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MFC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规则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DLL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可以使用 </a:t>
            </a:r>
            <a:r>
              <a:rPr lang="en-US" altLang="zh-CN" dirty="0" smtClean="0"/>
              <a:t>MFC </a:t>
            </a:r>
            <a:r>
              <a:rPr lang="zh-CN" altLang="en-US" dirty="0" smtClean="0"/>
              <a:t>进行编程，能被其他所有语言调用；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MFC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扩展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DLL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可以使用 </a:t>
            </a:r>
            <a:r>
              <a:rPr lang="en-US" altLang="zh-CN" dirty="0" smtClean="0"/>
              <a:t>MFC</a:t>
            </a:r>
            <a:r>
              <a:rPr lang="zh-CN" altLang="en-US" dirty="0" smtClean="0"/>
              <a:t>进行编程，但只能被用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编写的程序调用。</a:t>
            </a:r>
            <a:endParaRPr lang="en-US" altLang="zh-CN" dirty="0" smtClean="0"/>
          </a:p>
          <a:p>
            <a:r>
              <a:rPr lang="zh-CN" altLang="en-US" dirty="0" smtClean="0"/>
              <a:t>本课我们使用第一种</a:t>
            </a:r>
            <a:r>
              <a:rPr lang="en-US" altLang="zh-CN" dirty="0" smtClean="0"/>
              <a:t>DLL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 smtClean="0"/>
              <a:t>种</a:t>
            </a:r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MFC</a:t>
            </a:r>
            <a:r>
              <a:rPr lang="zh-CN" altLang="en-US" smtClean="0"/>
              <a:t>框架开发，可以使用封装类；第三种不常用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MFC - Microsoft Foundation Class-Library </a:t>
            </a:r>
            <a:r>
              <a:rPr lang="zh-CN" altLang="en-US" dirty="0" smtClean="0"/>
              <a:t>是微软用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进行的封装，全部封装成了类，简化了使用）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90465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DLL</a:t>
            </a:r>
            <a:r>
              <a:rPr lang="zh-CN" altLang="en-US" dirty="0"/>
              <a:t>概述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DLL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</a:rPr>
              <a:t>的入口点与参数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BOOL APIENTRY 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DllMain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( HMODULE 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hModule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                      DWORD  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ul_reason_for_call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                      LPVOID 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/>
                <a:cs typeface="Courier New"/>
              </a:rPr>
              <a:t>lpReserved</a:t>
            </a:r>
            <a:endParaRPr lang="en-US" altLang="zh-CN" sz="4000" dirty="0" smtClean="0">
              <a:solidFill>
                <a:srgbClr val="35B558"/>
              </a:solidFill>
              <a:latin typeface="Courier New"/>
              <a:cs typeface="Courier New"/>
            </a:endParaRPr>
          </a:p>
          <a:p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					            )</a:t>
            </a:r>
          </a:p>
          <a:p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    return TRUE;</a:t>
            </a:r>
          </a:p>
          <a:p>
            <a:r>
              <a:rPr lang="en-US" altLang="zh-CN" sz="4000" dirty="0" smtClean="0">
                <a:solidFill>
                  <a:srgbClr val="35B558"/>
                </a:solidFill>
                <a:latin typeface="Courier New"/>
                <a:cs typeface="Courier New"/>
              </a:rPr>
              <a:t>}</a:t>
            </a:r>
          </a:p>
          <a:p>
            <a:r>
              <a:rPr lang="zh-CN" altLang="en-US" dirty="0" smtClean="0"/>
              <a:t>这是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文件的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入口点函数</a:t>
            </a:r>
            <a:endParaRPr lang="zh-CN" altLang="en-US" dirty="0">
              <a:latin typeface="Noto Sans CJK SC Bold" pitchFamily="34" charset="-122"/>
              <a:ea typeface="Noto Sans CJK SC Bold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1448</TotalTime>
  <Words>1478</Words>
  <Application>Microsoft Office PowerPoint</Application>
  <PresentationFormat>自定义</PresentationFormat>
  <Paragraphs>96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Black</vt:lpstr>
      <vt:lpstr>C++实战：远程线程注入</vt:lpstr>
      <vt:lpstr>远程线程注入— 效果展示</vt:lpstr>
      <vt:lpstr>远程线程注入— 课程概要</vt:lpstr>
      <vt:lpstr>远程线程注入</vt:lpstr>
      <vt:lpstr>DLL概述</vt:lpstr>
      <vt:lpstr>DLL概述</vt:lpstr>
      <vt:lpstr>DLL概述— DLL的分类</vt:lpstr>
      <vt:lpstr>DLL概述— DLL的分类</vt:lpstr>
      <vt:lpstr>DLL概述— DLL的入口点与参数</vt:lpstr>
      <vt:lpstr>DLL概述— DLL的入口点与参数</vt:lpstr>
      <vt:lpstr>远程线程注入</vt:lpstr>
      <vt:lpstr>DLL的编写— DLL的编写与导出</vt:lpstr>
      <vt:lpstr>DLL的编写— DLL的动态加载</vt:lpstr>
      <vt:lpstr>远程线程注入</vt:lpstr>
      <vt:lpstr>线程注入— 注入的可行性</vt:lpstr>
      <vt:lpstr>线程注入— 实现线程注入</vt:lpstr>
      <vt:lpstr>远程线程注入</vt:lpstr>
      <vt:lpstr>幻灯片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146</cp:revision>
  <dcterms:created xsi:type="dcterms:W3CDTF">2015-03-23T11:35:35Z</dcterms:created>
  <dcterms:modified xsi:type="dcterms:W3CDTF">2015-05-13T12:50:32Z</dcterms:modified>
</cp:coreProperties>
</file>