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6"/>
  </p:notesMasterIdLst>
  <p:sldIdLst>
    <p:sldId id="257" r:id="rId3"/>
    <p:sldId id="258" r:id="rId4"/>
    <p:sldId id="268" r:id="rId5"/>
    <p:sldId id="259" r:id="rId6"/>
    <p:sldId id="263" r:id="rId7"/>
    <p:sldId id="264" r:id="rId8"/>
    <p:sldId id="273" r:id="rId9"/>
    <p:sldId id="266" r:id="rId10"/>
    <p:sldId id="267" r:id="rId11"/>
    <p:sldId id="297" r:id="rId12"/>
    <p:sldId id="298" r:id="rId13"/>
    <p:sldId id="299" r:id="rId14"/>
    <p:sldId id="296" r:id="rId15"/>
  </p:sldIdLst>
  <p:sldSz cx="12192000" cy="6858000"/>
  <p:notesSz cx="7104063" cy="10234613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A3C60-8E6F-488C-B5F4-054B4E05773F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7B686-3429-4179-944D-770D99EED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7B686-3429-4179-944D-770D99EED0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1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7B686-3429-4179-944D-770D99EED0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6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7B686-3429-4179-944D-770D99EED0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6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35DDF-3255-8144-A94F-D75D9231372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05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7B686-3429-4179-944D-770D99EED0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2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6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B87A2-5DC4-4564-8D07-00D4A26EE0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41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B87A2-5DC4-4564-8D07-00D4A26EE0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9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层 12"/>
          <p:cNvPicPr>
            <a:picLocks noChangeAspect="1"/>
          </p:cNvPicPr>
          <p:nvPr userDrawn="1"/>
        </p:nvPicPr>
        <p:blipFill>
          <a:blip r:embed="rId6"/>
          <a:srcRect t="12476" b="12268"/>
          <a:stretch>
            <a:fillRect/>
          </a:stretch>
        </p:blipFill>
        <p:spPr>
          <a:xfrm>
            <a:off x="-12065" y="-8890"/>
            <a:ext cx="12216130" cy="689483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62000" y="600075"/>
            <a:ext cx="10706100" cy="56388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Content Placeholder 2"/>
          <p:cNvSpPr txBox="1"/>
          <p:nvPr userDrawn="1"/>
        </p:nvSpPr>
        <p:spPr>
          <a:xfrm>
            <a:off x="4136107" y="230825"/>
            <a:ext cx="321747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Castellar" panose="020A0402060406010301" pitchFamily="18" charset="0"/>
                <a:ea typeface="民国报纸字体" panose="02000000000000000000" charset="-122"/>
                <a:cs typeface="+mn-ea"/>
                <a:sym typeface="+mn-lt"/>
              </a:rPr>
              <a:t>Game Hacking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6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层 12"/>
          <p:cNvPicPr>
            <a:picLocks noChangeAspect="1"/>
          </p:cNvPicPr>
          <p:nvPr/>
        </p:nvPicPr>
        <p:blipFill>
          <a:blip r:embed="rId4"/>
          <a:srcRect t="12476" b="12268"/>
          <a:stretch>
            <a:fillRect/>
          </a:stretch>
        </p:blipFill>
        <p:spPr>
          <a:xfrm>
            <a:off x="-12065" y="-8890"/>
            <a:ext cx="12216130" cy="6894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672715" y="-268605"/>
            <a:ext cx="7397115" cy="5848350"/>
            <a:chOff x="4121" y="-401"/>
            <a:chExt cx="11649" cy="92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4535" y="5489"/>
              <a:ext cx="6149" cy="49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7019" y="3224"/>
              <a:ext cx="6149" cy="4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6165" y="2333"/>
              <a:ext cx="6149" cy="68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51" y="6175"/>
              <a:ext cx="6149" cy="49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121" y="2237"/>
              <a:ext cx="11649" cy="2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i="1" dirty="0">
                  <a:ln w="0"/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lonna MT" panose="04020805060202030203" pitchFamily="82" charset="0"/>
                  <a:cs typeface="Consolas" panose="020B0609020204030204" pitchFamily="49" charset="0"/>
                </a:rPr>
                <a:t>GAME</a:t>
              </a:r>
              <a:r>
                <a:rPr lang="en-US" altLang="zh-CN" sz="8000" b="1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lonna MT" panose="04020805060202030203" pitchFamily="82" charset="0"/>
                  <a:cs typeface="Consolas" panose="020B0609020204030204" pitchFamily="49" charset="0"/>
                </a:rPr>
                <a:t> </a:t>
              </a:r>
              <a:r>
                <a:rPr lang="en-US" altLang="zh-CN" sz="8000" b="1" i="1" dirty="0">
                  <a:ln w="0"/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lonna MT" panose="04020805060202030203" pitchFamily="82" charset="0"/>
                  <a:cs typeface="Consolas" panose="020B0609020204030204" pitchFamily="49" charset="0"/>
                </a:rPr>
                <a:t>HACKING</a:t>
              </a:r>
              <a:endParaRPr lang="zh-CN" altLang="en-US" sz="80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lonna MT" panose="04020805060202030203" pitchFamily="82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4611" y="4411"/>
              <a:ext cx="9980" cy="5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39000">
                    <a:schemeClr val="bg1"/>
                  </a:gs>
                  <a:gs pos="68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611" y="6288"/>
              <a:ext cx="10461" cy="7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39000">
                    <a:schemeClr val="bg1"/>
                  </a:gs>
                  <a:gs pos="68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7576689" y="4598244"/>
            <a:ext cx="2534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2">
                    <a:lumMod val="90000"/>
                  </a:schemeClr>
                </a:solidFill>
                <a:latin typeface="Chiller" panose="04020404031007020602" pitchFamily="82" charset="0"/>
              </a:rPr>
              <a:t>Speacher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Chiller" panose="04020404031007020602" pitchFamily="82" charset="0"/>
              </a:rPr>
              <a:t> : </a:t>
            </a:r>
            <a:r>
              <a:rPr lang="en-US" altLang="zh-CN" sz="2800" dirty="0" err="1" smtClean="0">
                <a:solidFill>
                  <a:schemeClr val="bg2">
                    <a:lumMod val="90000"/>
                  </a:schemeClr>
                </a:solidFill>
                <a:latin typeface="Chiller" panose="04020404031007020602" pitchFamily="82" charset="0"/>
              </a:rPr>
              <a:t>Jasey</a:t>
            </a:r>
            <a:endParaRPr lang="en-US" altLang="zh-CN" sz="2800" dirty="0" smtClean="0">
              <a:solidFill>
                <a:schemeClr val="bg2">
                  <a:lumMod val="90000"/>
                </a:schemeClr>
              </a:solidFill>
              <a:latin typeface="Chiller" panose="04020404031007020602" pitchFamily="82" charset="0"/>
            </a:endParaRPr>
          </a:p>
          <a:p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Chiller" panose="04020404031007020602" pitchFamily="82" charset="0"/>
              </a:rPr>
              <a:t>2018-01-15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Chiller" panose="040204040310070206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53514" y="1008416"/>
            <a:ext cx="1715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Bernard MT Condensed" panose="02050806060905020404" pitchFamily="18" charset="0"/>
              </a:rPr>
              <a:t>API HOOK</a:t>
            </a:r>
            <a:endParaRPr lang="zh-CN" altLang="en-US" sz="3200" dirty="0">
              <a:solidFill>
                <a:srgbClr val="FFC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3514" y="1777823"/>
            <a:ext cx="952696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1. Assume the function name to be hooked as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fhooked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and your own function named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fhook</a:t>
            </a:r>
            <a:endParaRPr lang="en-US" altLang="zh-CN" sz="1400" dirty="0" smtClean="0">
              <a:solidFill>
                <a:srgbClr val="00206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endParaRPr lang="en-US" altLang="zh-CN" sz="1400" dirty="0" smtClean="0">
              <a:solidFill>
                <a:srgbClr val="00206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2. Get the module handle of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fhooked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endParaRPr lang="en-US" altLang="zh-CN" sz="1400" dirty="0" smtClean="0">
              <a:solidFill>
                <a:srgbClr val="00206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3. Get the VM start address of hooked</a:t>
            </a:r>
          </a:p>
          <a:p>
            <a:endParaRPr lang="en-US" altLang="zh-CN" sz="1400" dirty="0" smtClean="0">
              <a:solidFill>
                <a:srgbClr val="00206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4. Replace the begin of the hooked function assemble instruction  as “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jmp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XXX” (total 5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byets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)</a:t>
            </a:r>
          </a:p>
          <a:p>
            <a:endParaRPr lang="en-US" altLang="zh-CN" sz="1400" dirty="0" smtClean="0">
              <a:solidFill>
                <a:srgbClr val="00206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5. Calculate the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jmp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destination:</a:t>
            </a:r>
          </a:p>
          <a:p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XXX =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fhook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– fhooked-5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entaur" panose="02030504050205020304" pitchFamily="18" charset="0"/>
              </a:rPr>
              <a:t>	</a:t>
            </a:r>
            <a:endParaRPr lang="zh-CN" altLang="en-US" dirty="0">
              <a:latin typeface="Centaur" panose="020305040502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0606" y="4670854"/>
            <a:ext cx="7795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solidFill>
                  <a:srgbClr val="FF0000"/>
                </a:solidFill>
                <a:latin typeface="Centaur" panose="02030504050205020304" pitchFamily="18" charset="0"/>
              </a:rPr>
              <a:t>‘When CPU calculate </a:t>
            </a:r>
            <a:r>
              <a:rPr lang="en-US" altLang="zh-CN" sz="1600" i="1" dirty="0" err="1">
                <a:solidFill>
                  <a:srgbClr val="FF0000"/>
                </a:solidFill>
                <a:latin typeface="Centaur" panose="02030504050205020304" pitchFamily="18" charset="0"/>
              </a:rPr>
              <a:t>jmp</a:t>
            </a:r>
            <a:r>
              <a:rPr lang="en-US" altLang="zh-CN" sz="1600" i="1" dirty="0">
                <a:solidFill>
                  <a:srgbClr val="FF0000"/>
                </a:solidFill>
                <a:latin typeface="Centaur" panose="02030504050205020304" pitchFamily="18" charset="0"/>
              </a:rPr>
              <a:t> instruction’s destination, PC value is the next assemble instruction’s address,</a:t>
            </a:r>
          </a:p>
          <a:p>
            <a:r>
              <a:rPr lang="en-US" altLang="zh-CN" sz="1600" i="1" dirty="0">
                <a:solidFill>
                  <a:srgbClr val="FF0000"/>
                </a:solidFill>
                <a:latin typeface="Centaur" panose="02030504050205020304" pitchFamily="18" charset="0"/>
              </a:rPr>
              <a:t>not </a:t>
            </a:r>
            <a:r>
              <a:rPr lang="en-US" altLang="zh-CN" sz="1600" i="1" dirty="0" err="1">
                <a:solidFill>
                  <a:srgbClr val="FF0000"/>
                </a:solidFill>
                <a:latin typeface="Centaur" panose="02030504050205020304" pitchFamily="18" charset="0"/>
              </a:rPr>
              <a:t>jmp</a:t>
            </a:r>
            <a:r>
              <a:rPr lang="en-US" altLang="zh-CN" sz="1600" i="1" dirty="0">
                <a:solidFill>
                  <a:srgbClr val="FF0000"/>
                </a:solidFill>
                <a:latin typeface="Centaur" panose="02030504050205020304" pitchFamily="18" charset="0"/>
              </a:rPr>
              <a:t> instruction address’</a:t>
            </a:r>
          </a:p>
        </p:txBody>
      </p:sp>
    </p:spTree>
    <p:extLst>
      <p:ext uri="{BB962C8B-B14F-4D97-AF65-F5344CB8AC3E}">
        <p14:creationId xmlns:p14="http://schemas.microsoft.com/office/powerpoint/2010/main" val="331029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5277" y="1053184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latin typeface="Bernard MT Condensed" panose="02050806060905020404" pitchFamily="18" charset="0"/>
              </a:rPr>
              <a:t>EXAMPLE</a:t>
            </a:r>
            <a:endParaRPr lang="zh-CN" altLang="en-US" sz="3200" dirty="0">
              <a:solidFill>
                <a:srgbClr val="FFC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0606" y="1712099"/>
            <a:ext cx="805861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fhooked</a:t>
            </a:r>
            <a:r>
              <a:rPr lang="zh-CN" altLang="en-US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01FF0000 : ?? ?? ?? ??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01FF0004 : ?? ?? ?? ??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01FF0008 : ?? ?? ?? ??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endParaRPr lang="en-US" altLang="zh-CN" sz="1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fhook</a:t>
            </a:r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01FF00A0 : ?? ?? ?? ??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01FF00A4 : ?? ?? ?? ??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01FF00A8 : ?? ?? ?? ??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endParaRPr lang="en-US" altLang="zh-CN" sz="1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relpalce</a:t>
            </a:r>
            <a:r>
              <a:rPr lang="en-US" altLang="zh-CN" sz="12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first 5 bytes </a:t>
            </a:r>
            <a:r>
              <a:rPr lang="en-US" altLang="zh-CN" sz="12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fhooked</a:t>
            </a:r>
            <a:r>
              <a:rPr lang="en-US" altLang="zh-CN" sz="12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zh-CN" sz="12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altLang="zh-CN" sz="12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(E9 </a:t>
            </a:r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 </a:t>
            </a:r>
            <a:r>
              <a:rPr lang="en-US" altLang="zh-CN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xx),the content of </a:t>
            </a:r>
            <a:r>
              <a:rPr lang="en-US" altLang="zh-CN" sz="12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fhooked</a:t>
            </a:r>
            <a:r>
              <a:rPr lang="zh-CN" altLang="en-US" sz="12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zh-CN" altLang="en-US" sz="1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fhooked</a:t>
            </a:r>
            <a:r>
              <a:rPr lang="zh-CN" altLang="en-US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01FF0000 : E9 xx </a:t>
            </a:r>
            <a:r>
              <a:rPr lang="en-US" altLang="zh-CN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endParaRPr lang="en-US" altLang="zh-CN" sz="1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01FF0004 : xx ?? ?? ??	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01FF0008 : ?? ?? ?? ??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endParaRPr lang="en-US" altLang="zh-CN" sz="1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satisfy :  01FF00A0 = PC + XXX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zh-CN" sz="12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PC = 01FF0000 + 5</a:t>
            </a:r>
            <a:endParaRPr lang="en-US" altLang="zh-CN" sz="1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 the </a:t>
            </a:r>
            <a:r>
              <a:rPr lang="en-US" altLang="zh-CN" sz="12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zh-CN" sz="12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XXX = </a:t>
            </a:r>
            <a:r>
              <a:rPr lang="en-US" altLang="zh-CN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01FF00A0 - 01FF0000 - 5</a:t>
            </a:r>
            <a:endParaRPr lang="zh-CN" altLang="en-US" sz="1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7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3870" y="1369544"/>
            <a:ext cx="5673348" cy="4247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 content of allocation:</a:t>
            </a:r>
            <a:endParaRPr lang="zh-CN" altLang="en-US" dirty="0" smtClean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03420000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- 50       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-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push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eax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03420001 - 51       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-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push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ecx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03420002 - A1 749B5000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mov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eax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,[ac_client.exe+109B74] { [005287C0] }</a:t>
            </a: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03420007 - 05 F8000000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add eax,000000F8 { 248 }</a:t>
            </a: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0342000C - 8B CB                 -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mov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ecx,ebx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0342000E - 83 C1 04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add ecx,04 { 4 }</a:t>
            </a: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03420011 - 39 C8    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-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cmp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eax,ecx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03420013 - 59       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-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pop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ecx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03420014 - 58       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-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pop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eax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03420015 - 0F85 05000000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jne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03420020</a:t>
            </a: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0342001B - BF 00000000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mov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edi,00000000 { 0 }</a:t>
            </a: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03420020 - 29 7B 04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sub [ebx+04],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edi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03420023 - 8B C7    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-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mov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eax,edi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03420025 - E9 FA9C00FD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jmp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ac_client.exe+29D24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9596" y="1369544"/>
            <a:ext cx="4140877" cy="4247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Before injection: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ac_client.exe+29D1D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- 2B F8                 - sub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edi,eax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ac_client.exe+29D1F - 29 7B 04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sub [ebx+04],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edi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ac_client.exe+29D22 - 8B C7                 -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mov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eax,edi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ac_client.exe+29D24 - 5F       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-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pop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edi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ac_client.exe+29D25 - 5E       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-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pop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esi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ac_client.exe+29D26 - 8B E5                 -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mov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esp,ebp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After injection:</a:t>
            </a:r>
            <a:endParaRPr lang="zh-CN" altLang="en-US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ac_client.exe+29D1D - 2B F8                 - sub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edi,eax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INJECT              - E9 DC62FF02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-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jmp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03420000</a:t>
            </a: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ac_client.exe+29D24 - 5F       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-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pop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edi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ac_client.exe+29D25 - 5E       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- 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pop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esi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ac_client.exe+29D26 - 8B E5                </a:t>
            </a:r>
            <a:r>
              <a:rPr lang="en-US" altLang="zh-CN" dirty="0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- </a:t>
            </a:r>
            <a:r>
              <a:rPr lang="en-US" altLang="zh-CN" dirty="0" err="1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mov</a:t>
            </a:r>
            <a:r>
              <a:rPr lang="en-US" altLang="zh-CN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esp,ebp</a:t>
            </a:r>
            <a:endParaRPr lang="en-US" altLang="zh-CN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zh-CN" altLang="en-US" dirty="0">
              <a:solidFill>
                <a:srgbClr val="00206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3870" y="586086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latin typeface="Bernard MT Condensed" panose="02050806060905020404" pitchFamily="18" charset="0"/>
              </a:rPr>
              <a:t>AOB</a:t>
            </a:r>
            <a:r>
              <a:rPr lang="en-US" altLang="zh-CN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zh-CN" sz="3200" dirty="0">
                <a:solidFill>
                  <a:srgbClr val="FFC000"/>
                </a:solidFill>
                <a:latin typeface="Bernard MT Condensed" panose="02050806060905020404" pitchFamily="18" charset="0"/>
              </a:rPr>
              <a:t>Injection</a:t>
            </a:r>
            <a:endParaRPr lang="en-US" altLang="zh-CN" sz="3200" dirty="0">
              <a:solidFill>
                <a:srgbClr val="FFC00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5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层 12"/>
          <p:cNvPicPr>
            <a:picLocks noChangeAspect="1"/>
          </p:cNvPicPr>
          <p:nvPr/>
        </p:nvPicPr>
        <p:blipFill>
          <a:blip r:embed="rId3"/>
          <a:srcRect t="12476" b="12268"/>
          <a:stretch>
            <a:fillRect/>
          </a:stretch>
        </p:blipFill>
        <p:spPr>
          <a:xfrm>
            <a:off x="-12065" y="-8890"/>
            <a:ext cx="12216130" cy="6894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983865" y="-268605"/>
            <a:ext cx="6642735" cy="5848350"/>
            <a:chOff x="4611" y="-401"/>
            <a:chExt cx="10461" cy="92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4535" y="5489"/>
              <a:ext cx="6149" cy="49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7019" y="3224"/>
              <a:ext cx="6149" cy="4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6165" y="2333"/>
              <a:ext cx="6149" cy="68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51" y="6175"/>
              <a:ext cx="6149" cy="49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338" y="2523"/>
              <a:ext cx="3886" cy="2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dirty="0" smtClean="0">
                  <a:gradFill flip="none" rotWithShape="1">
                    <a:gsLst>
                      <a:gs pos="48000">
                        <a:schemeClr val="bg1"/>
                      </a:gs>
                      <a:gs pos="85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atin typeface="Arial"/>
                  <a:ea typeface="微软雅黑"/>
                  <a:sym typeface="Arial"/>
                </a:rPr>
                <a:t>2018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99" y="4545"/>
              <a:ext cx="6799" cy="15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b="1" i="1" dirty="0">
                  <a:solidFill>
                    <a:schemeClr val="accent2"/>
                  </a:solidFill>
                  <a:latin typeface="Algerian" panose="04020705040A02060702" pitchFamily="82" charset="0"/>
                  <a:ea typeface="微软雅黑"/>
                  <a:cs typeface="+mn-ea"/>
                  <a:sym typeface="Arial"/>
                </a:rPr>
                <a:t>THANK YOU</a:t>
              </a:r>
              <a:endParaRPr lang="zh-CN" altLang="en-US" sz="6000" b="1" i="1" dirty="0">
                <a:solidFill>
                  <a:schemeClr val="accent2"/>
                </a:solidFill>
                <a:latin typeface="Algerian" panose="04020705040A02060702" pitchFamily="82" charset="0"/>
                <a:ea typeface="微软雅黑"/>
                <a:cs typeface="+mn-ea"/>
                <a:sym typeface="Arial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4611" y="4411"/>
              <a:ext cx="9980" cy="5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39000">
                    <a:schemeClr val="bg1"/>
                  </a:gs>
                  <a:gs pos="68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611" y="6288"/>
              <a:ext cx="10461" cy="7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39000">
                    <a:schemeClr val="bg1"/>
                  </a:gs>
                  <a:gs pos="68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93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层 12"/>
          <p:cNvPicPr>
            <a:picLocks noChangeAspect="1"/>
          </p:cNvPicPr>
          <p:nvPr/>
        </p:nvPicPr>
        <p:blipFill>
          <a:blip r:embed="rId4"/>
          <a:srcRect l="43169" b="57248"/>
          <a:stretch>
            <a:fillRect/>
          </a:stretch>
        </p:blipFill>
        <p:spPr>
          <a:xfrm>
            <a:off x="-89535" y="6985"/>
            <a:ext cx="12312015" cy="694626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369589" y="554341"/>
            <a:ext cx="232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lonna MT" panose="04020805060202030203" pitchFamily="82" charset="0"/>
                <a:ea typeface="微软雅黑"/>
                <a:sym typeface="Arial"/>
              </a:rPr>
              <a:t>CONTENT</a:t>
            </a:r>
            <a:endParaRPr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65230" y="2027103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to Hack Game</a:t>
            </a:r>
            <a:endParaRPr lang="zh-CN" altLang="en-US" sz="2000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0570" y="430940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Hack</a:t>
            </a:r>
            <a:r>
              <a:rPr lang="en-US" altLang="zh-CN" sz="2000" dirty="0" smtClean="0"/>
              <a:t> </a:t>
            </a:r>
            <a:r>
              <a:rPr lang="en-US" altLang="zh-CN" sz="20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Theory</a:t>
            </a:r>
            <a:endParaRPr lang="zh-CN" altLang="en-US" sz="2000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93195" y="1593903"/>
            <a:ext cx="321434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AssaultCube</a:t>
            </a:r>
            <a:endParaRPr lang="en-US" altLang="zh-CN" b="1" i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https://assault.cubers.net/</a:t>
            </a:r>
          </a:p>
          <a:p>
            <a:endParaRPr lang="en-US" altLang="zh-CN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Cheat </a:t>
            </a:r>
            <a:r>
              <a:rPr lang="en-US" altLang="zh-CN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Engine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http://www.cheatengine.org/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93195" y="3770792"/>
            <a:ext cx="45608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altLang="zh-CN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Hook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hook/APIHOOK/</a:t>
            </a:r>
            <a:r>
              <a:rPr lang="en-US" altLang="zh-CN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apihookdemo</a:t>
            </a:r>
            <a:r>
              <a:rPr lang="en-US" altLang="zh-CN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apihookdemo</a:t>
            </a:r>
            <a:r>
              <a:rPr lang="en-US" altLang="zh-CN" dirty="0"/>
              <a:t>/</a:t>
            </a:r>
            <a:endParaRPr lang="en-US" altLang="zh-CN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</a:t>
            </a:r>
            <a:r>
              <a:rPr lang="en-US" altLang="zh-CN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Injector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hook/apihookDemo2/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apihookdemo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/Injector/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20570" y="6108379"/>
            <a:ext cx="346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chemeClr val="bg1"/>
                </a:solidFill>
                <a:latin typeface="Chiller" panose="04020404031007020602" pitchFamily="82" charset="0"/>
                <a:cs typeface="Consolas" panose="020B0609020204030204" pitchFamily="49" charset="0"/>
              </a:rPr>
              <a:t>https://github.com/Jasey/hook.git</a:t>
            </a:r>
            <a:endParaRPr lang="zh-CN" altLang="en-US" sz="2400" i="1" dirty="0">
              <a:solidFill>
                <a:schemeClr val="bg1"/>
              </a:solidFill>
              <a:latin typeface="Chiller" panose="04020404031007020602" pitchFamily="82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/>
          <p:nvPr/>
        </p:nvGrpSpPr>
        <p:grpSpPr>
          <a:xfrm>
            <a:off x="4411053" y="2291516"/>
            <a:ext cx="3186521" cy="3455505"/>
            <a:chOff x="3996419" y="1496934"/>
            <a:chExt cx="4248695" cy="4607339"/>
          </a:xfrm>
        </p:grpSpPr>
        <p:sp>
          <p:nvSpPr>
            <p:cNvPr id="8" name="Oval 21"/>
            <p:cNvSpPr/>
            <p:nvPr/>
          </p:nvSpPr>
          <p:spPr bwMode="auto">
            <a:xfrm>
              <a:off x="4371573" y="5810754"/>
              <a:ext cx="3390150" cy="293519"/>
            </a:xfrm>
            <a:prstGeom prst="ellipse">
              <a:avLst/>
            </a:prstGeom>
            <a:solidFill>
              <a:srgbClr val="E6E5E5"/>
            </a:solidFill>
            <a:ln w="9525">
              <a:solidFill>
                <a:schemeClr val="tx1">
                  <a:alpha val="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9" name="Freeform: Shape 4"/>
            <p:cNvSpPr/>
            <p:nvPr/>
          </p:nvSpPr>
          <p:spPr bwMode="auto">
            <a:xfrm>
              <a:off x="5014565" y="1506106"/>
              <a:ext cx="1104367" cy="1139223"/>
            </a:xfrm>
            <a:custGeom>
              <a:avLst/>
              <a:gdLst>
                <a:gd name="T0" fmla="*/ 0 w 18779"/>
                <a:gd name="T1" fmla="*/ 0 h 18961"/>
                <a:gd name="T2" fmla="*/ 0 w 18779"/>
                <a:gd name="T3" fmla="*/ 0 h 18961"/>
                <a:gd name="T4" fmla="*/ 0 w 18779"/>
                <a:gd name="T5" fmla="*/ 0 h 18961"/>
                <a:gd name="T6" fmla="*/ 0 w 18779"/>
                <a:gd name="T7" fmla="*/ 0 h 18961"/>
                <a:gd name="T8" fmla="*/ 0 w 18779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79" h="18961">
                  <a:moveTo>
                    <a:pt x="15613" y="18961"/>
                  </a:moveTo>
                  <a:cubicBezTo>
                    <a:pt x="16591" y="17548"/>
                    <a:pt x="17662" y="16090"/>
                    <a:pt x="18779" y="14586"/>
                  </a:cubicBezTo>
                  <a:cubicBezTo>
                    <a:pt x="12495" y="6247"/>
                    <a:pt x="4395" y="-2639"/>
                    <a:pt x="763" y="733"/>
                  </a:cubicBezTo>
                  <a:cubicBezTo>
                    <a:pt x="-2821" y="4424"/>
                    <a:pt x="6908" y="12718"/>
                    <a:pt x="15613" y="18961"/>
                  </a:cubicBezTo>
                  <a:close/>
                  <a:moveTo>
                    <a:pt x="15613" y="18961"/>
                  </a:move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0" name="Freeform: Shape 5"/>
            <p:cNvSpPr/>
            <p:nvPr/>
          </p:nvSpPr>
          <p:spPr bwMode="auto">
            <a:xfrm>
              <a:off x="3996419" y="1545548"/>
              <a:ext cx="2630669" cy="2583889"/>
            </a:xfrm>
            <a:custGeom>
              <a:avLst/>
              <a:gdLst>
                <a:gd name="T0" fmla="*/ 4 w 19199"/>
                <a:gd name="T1" fmla="*/ 0 h 21600"/>
                <a:gd name="T2" fmla="*/ 10 w 19199"/>
                <a:gd name="T3" fmla="*/ 4 h 21600"/>
                <a:gd name="T4" fmla="*/ 6 w 19199"/>
                <a:gd name="T5" fmla="*/ 6 h 21600"/>
                <a:gd name="T6" fmla="*/ 0 w 19199"/>
                <a:gd name="T7" fmla="*/ 2 h 21600"/>
                <a:gd name="T8" fmla="*/ 4 w 19199"/>
                <a:gd name="T9" fmla="*/ 0 h 21600"/>
                <a:gd name="T10" fmla="*/ 4 w 19199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9" h="21600">
                  <a:moveTo>
                    <a:pt x="7740" y="0"/>
                  </a:moveTo>
                  <a:cubicBezTo>
                    <a:pt x="5005" y="3135"/>
                    <a:pt x="19199" y="13134"/>
                    <a:pt x="19199" y="13134"/>
                  </a:cubicBezTo>
                  <a:cubicBezTo>
                    <a:pt x="11813" y="21600"/>
                    <a:pt x="11813" y="21600"/>
                    <a:pt x="11813" y="21600"/>
                  </a:cubicBezTo>
                  <a:cubicBezTo>
                    <a:pt x="11813" y="21600"/>
                    <a:pt x="-2401" y="11601"/>
                    <a:pt x="354" y="8466"/>
                  </a:cubicBezTo>
                  <a:lnTo>
                    <a:pt x="7740" y="0"/>
                  </a:lnTo>
                  <a:close/>
                  <a:moveTo>
                    <a:pt x="7740" y="0"/>
                  </a:moveTo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" name="Freeform: Shape 6"/>
            <p:cNvSpPr/>
            <p:nvPr/>
          </p:nvSpPr>
          <p:spPr bwMode="auto">
            <a:xfrm>
              <a:off x="7096719" y="2513245"/>
              <a:ext cx="1146561" cy="1111705"/>
            </a:xfrm>
            <a:custGeom>
              <a:avLst/>
              <a:gdLst>
                <a:gd name="T0" fmla="*/ 0 w 18961"/>
                <a:gd name="T1" fmla="*/ 0 h 18779"/>
                <a:gd name="T2" fmla="*/ 0 w 18961"/>
                <a:gd name="T3" fmla="*/ 0 h 18779"/>
                <a:gd name="T4" fmla="*/ 0 w 18961"/>
                <a:gd name="T5" fmla="*/ 0 h 18779"/>
                <a:gd name="T6" fmla="*/ 0 w 18961"/>
                <a:gd name="T7" fmla="*/ 0 h 18779"/>
                <a:gd name="T8" fmla="*/ 0 w 18961"/>
                <a:gd name="T9" fmla="*/ 0 h 18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779">
                  <a:moveTo>
                    <a:pt x="0" y="15613"/>
                  </a:moveTo>
                  <a:cubicBezTo>
                    <a:pt x="1413" y="16591"/>
                    <a:pt x="2871" y="17662"/>
                    <a:pt x="4375" y="18779"/>
                  </a:cubicBezTo>
                  <a:cubicBezTo>
                    <a:pt x="12714" y="12495"/>
                    <a:pt x="21600" y="4395"/>
                    <a:pt x="18228" y="763"/>
                  </a:cubicBezTo>
                  <a:cubicBezTo>
                    <a:pt x="14537" y="-2821"/>
                    <a:pt x="6243" y="6908"/>
                    <a:pt x="0" y="15613"/>
                  </a:cubicBezTo>
                  <a:close/>
                  <a:moveTo>
                    <a:pt x="0" y="15613"/>
                  </a:moveTo>
                </a:path>
              </a:pathLst>
            </a:custGeom>
            <a:solidFill>
              <a:srgbClr val="0B5FB3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2" name="Freeform: Shape 7"/>
            <p:cNvSpPr/>
            <p:nvPr/>
          </p:nvSpPr>
          <p:spPr bwMode="auto">
            <a:xfrm>
              <a:off x="5612611" y="1496934"/>
              <a:ext cx="2584806" cy="2631586"/>
            </a:xfrm>
            <a:custGeom>
              <a:avLst/>
              <a:gdLst>
                <a:gd name="T0" fmla="*/ 6 w 21600"/>
                <a:gd name="T1" fmla="*/ 4 h 19199"/>
                <a:gd name="T2" fmla="*/ 2 w 21600"/>
                <a:gd name="T3" fmla="*/ 10 h 19199"/>
                <a:gd name="T4" fmla="*/ 0 w 21600"/>
                <a:gd name="T5" fmla="*/ 6 h 19199"/>
                <a:gd name="T6" fmla="*/ 4 w 21600"/>
                <a:gd name="T7" fmla="*/ 0 h 19199"/>
                <a:gd name="T8" fmla="*/ 6 w 21600"/>
                <a:gd name="T9" fmla="*/ 4 h 19199"/>
                <a:gd name="T10" fmla="*/ 6 w 21600"/>
                <a:gd name="T11" fmla="*/ 4 h 19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9199">
                  <a:moveTo>
                    <a:pt x="21600" y="7740"/>
                  </a:moveTo>
                  <a:cubicBezTo>
                    <a:pt x="18465" y="5005"/>
                    <a:pt x="8466" y="19199"/>
                    <a:pt x="8466" y="19199"/>
                  </a:cubicBezTo>
                  <a:cubicBezTo>
                    <a:pt x="0" y="11813"/>
                    <a:pt x="0" y="11813"/>
                    <a:pt x="0" y="11813"/>
                  </a:cubicBezTo>
                  <a:cubicBezTo>
                    <a:pt x="0" y="11813"/>
                    <a:pt x="9999" y="-2401"/>
                    <a:pt x="13134" y="354"/>
                  </a:cubicBezTo>
                  <a:lnTo>
                    <a:pt x="21600" y="7740"/>
                  </a:lnTo>
                  <a:close/>
                  <a:moveTo>
                    <a:pt x="21600" y="7740"/>
                  </a:moveTo>
                </a:path>
              </a:pathLst>
            </a:custGeom>
            <a:solidFill>
              <a:schemeClr val="accent3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3" name="Freeform: Shape 8"/>
            <p:cNvSpPr/>
            <p:nvPr/>
          </p:nvSpPr>
          <p:spPr bwMode="auto">
            <a:xfrm>
              <a:off x="7096719" y="2516914"/>
              <a:ext cx="1146561" cy="1111705"/>
            </a:xfrm>
            <a:custGeom>
              <a:avLst/>
              <a:gdLst>
                <a:gd name="T0" fmla="*/ 0 w 18961"/>
                <a:gd name="T1" fmla="*/ 0 h 18779"/>
                <a:gd name="T2" fmla="*/ 0 w 18961"/>
                <a:gd name="T3" fmla="*/ 0 h 18779"/>
                <a:gd name="T4" fmla="*/ 0 w 18961"/>
                <a:gd name="T5" fmla="*/ 0 h 18779"/>
                <a:gd name="T6" fmla="*/ 0 w 18961"/>
                <a:gd name="T7" fmla="*/ 0 h 18779"/>
                <a:gd name="T8" fmla="*/ 0 w 18961"/>
                <a:gd name="T9" fmla="*/ 0 h 18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779">
                  <a:moveTo>
                    <a:pt x="0" y="15613"/>
                  </a:moveTo>
                  <a:cubicBezTo>
                    <a:pt x="1413" y="16591"/>
                    <a:pt x="2871" y="17662"/>
                    <a:pt x="4375" y="18779"/>
                  </a:cubicBezTo>
                  <a:cubicBezTo>
                    <a:pt x="12714" y="12495"/>
                    <a:pt x="21600" y="4395"/>
                    <a:pt x="18228" y="763"/>
                  </a:cubicBezTo>
                  <a:cubicBezTo>
                    <a:pt x="14537" y="-2821"/>
                    <a:pt x="6243" y="6908"/>
                    <a:pt x="0" y="15613"/>
                  </a:cubicBezTo>
                  <a:close/>
                  <a:moveTo>
                    <a:pt x="0" y="15613"/>
                  </a:move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" name="Freeform: Shape 9"/>
            <p:cNvSpPr/>
            <p:nvPr/>
          </p:nvSpPr>
          <p:spPr bwMode="auto">
            <a:xfrm>
              <a:off x="4006509" y="3631371"/>
              <a:ext cx="1139223" cy="1106202"/>
            </a:xfrm>
            <a:custGeom>
              <a:avLst/>
              <a:gdLst>
                <a:gd name="T0" fmla="*/ 0 w 18961"/>
                <a:gd name="T1" fmla="*/ 0 h 18808"/>
                <a:gd name="T2" fmla="*/ 0 w 18961"/>
                <a:gd name="T3" fmla="*/ 0 h 18808"/>
                <a:gd name="T4" fmla="*/ 0 w 18961"/>
                <a:gd name="T5" fmla="*/ 0 h 18808"/>
                <a:gd name="T6" fmla="*/ 0 w 18961"/>
                <a:gd name="T7" fmla="*/ 0 h 18808"/>
                <a:gd name="T8" fmla="*/ 0 w 18961"/>
                <a:gd name="T9" fmla="*/ 0 h 18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808">
                  <a:moveTo>
                    <a:pt x="18961" y="3166"/>
                  </a:moveTo>
                  <a:cubicBezTo>
                    <a:pt x="17548" y="2188"/>
                    <a:pt x="16090" y="1117"/>
                    <a:pt x="14586" y="0"/>
                  </a:cubicBezTo>
                  <a:cubicBezTo>
                    <a:pt x="6247" y="6284"/>
                    <a:pt x="-2639" y="14384"/>
                    <a:pt x="733" y="18062"/>
                  </a:cubicBezTo>
                  <a:cubicBezTo>
                    <a:pt x="4424" y="21600"/>
                    <a:pt x="12718" y="11871"/>
                    <a:pt x="18961" y="3166"/>
                  </a:cubicBezTo>
                  <a:close/>
                  <a:moveTo>
                    <a:pt x="18961" y="3166"/>
                  </a:moveTo>
                </a:path>
              </a:pathLst>
            </a:custGeom>
            <a:solidFill>
              <a:srgbClr val="1398A1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5" name="Freeform: Shape 10"/>
            <p:cNvSpPr/>
            <p:nvPr/>
          </p:nvSpPr>
          <p:spPr bwMode="auto">
            <a:xfrm>
              <a:off x="4048702" y="3118629"/>
              <a:ext cx="2583889" cy="2632503"/>
            </a:xfrm>
            <a:custGeom>
              <a:avLst/>
              <a:gdLst>
                <a:gd name="T0" fmla="*/ 0 w 21600"/>
                <a:gd name="T1" fmla="*/ 6 h 19199"/>
                <a:gd name="T2" fmla="*/ 4 w 21600"/>
                <a:gd name="T3" fmla="*/ 0 h 19199"/>
                <a:gd name="T4" fmla="*/ 6 w 21600"/>
                <a:gd name="T5" fmla="*/ 4 h 19199"/>
                <a:gd name="T6" fmla="*/ 2 w 21600"/>
                <a:gd name="T7" fmla="*/ 9 h 19199"/>
                <a:gd name="T8" fmla="*/ 0 w 21600"/>
                <a:gd name="T9" fmla="*/ 6 h 19199"/>
                <a:gd name="T10" fmla="*/ 0 w 21600"/>
                <a:gd name="T11" fmla="*/ 6 h 19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9199">
                  <a:moveTo>
                    <a:pt x="0" y="11459"/>
                  </a:moveTo>
                  <a:cubicBezTo>
                    <a:pt x="3135" y="14194"/>
                    <a:pt x="13134" y="0"/>
                    <a:pt x="13134" y="0"/>
                  </a:cubicBezTo>
                  <a:cubicBezTo>
                    <a:pt x="21600" y="7386"/>
                    <a:pt x="21600" y="7386"/>
                    <a:pt x="21600" y="7386"/>
                  </a:cubicBezTo>
                  <a:cubicBezTo>
                    <a:pt x="21600" y="7386"/>
                    <a:pt x="11601" y="21600"/>
                    <a:pt x="8466" y="18845"/>
                  </a:cubicBezTo>
                  <a:lnTo>
                    <a:pt x="0" y="11459"/>
                  </a:lnTo>
                  <a:close/>
                  <a:moveTo>
                    <a:pt x="0" y="11459"/>
                  </a:moveTo>
                </a:path>
              </a:pathLst>
            </a:custGeom>
            <a:solidFill>
              <a:schemeClr val="accent2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6" name="Freeform: Shape 11"/>
            <p:cNvSpPr/>
            <p:nvPr/>
          </p:nvSpPr>
          <p:spPr bwMode="auto">
            <a:xfrm>
              <a:off x="4006509" y="3631371"/>
              <a:ext cx="1139223" cy="1106202"/>
            </a:xfrm>
            <a:custGeom>
              <a:avLst/>
              <a:gdLst>
                <a:gd name="T0" fmla="*/ 0 w 18961"/>
                <a:gd name="T1" fmla="*/ 0 h 18808"/>
                <a:gd name="T2" fmla="*/ 0 w 18961"/>
                <a:gd name="T3" fmla="*/ 0 h 18808"/>
                <a:gd name="T4" fmla="*/ 0 w 18961"/>
                <a:gd name="T5" fmla="*/ 0 h 18808"/>
                <a:gd name="T6" fmla="*/ 0 w 18961"/>
                <a:gd name="T7" fmla="*/ 0 h 18808"/>
                <a:gd name="T8" fmla="*/ 0 w 18961"/>
                <a:gd name="T9" fmla="*/ 0 h 18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808">
                  <a:moveTo>
                    <a:pt x="18961" y="3166"/>
                  </a:moveTo>
                  <a:cubicBezTo>
                    <a:pt x="17548" y="2188"/>
                    <a:pt x="16090" y="1117"/>
                    <a:pt x="14586" y="0"/>
                  </a:cubicBezTo>
                  <a:cubicBezTo>
                    <a:pt x="6247" y="6284"/>
                    <a:pt x="-2639" y="14384"/>
                    <a:pt x="733" y="18062"/>
                  </a:cubicBezTo>
                  <a:cubicBezTo>
                    <a:pt x="4424" y="21600"/>
                    <a:pt x="12718" y="11871"/>
                    <a:pt x="18961" y="3166"/>
                  </a:cubicBezTo>
                  <a:close/>
                  <a:moveTo>
                    <a:pt x="18961" y="3166"/>
                  </a:move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7" name="Freeform: Shape 12"/>
            <p:cNvSpPr/>
            <p:nvPr/>
          </p:nvSpPr>
          <p:spPr bwMode="auto">
            <a:xfrm>
              <a:off x="6125353" y="4613744"/>
              <a:ext cx="1105284" cy="1139223"/>
            </a:xfrm>
            <a:custGeom>
              <a:avLst/>
              <a:gdLst>
                <a:gd name="T0" fmla="*/ 0 w 18808"/>
                <a:gd name="T1" fmla="*/ 0 h 18961"/>
                <a:gd name="T2" fmla="*/ 0 w 18808"/>
                <a:gd name="T3" fmla="*/ 0 h 18961"/>
                <a:gd name="T4" fmla="*/ 0 w 18808"/>
                <a:gd name="T5" fmla="*/ 0 h 18961"/>
                <a:gd name="T6" fmla="*/ 0 w 18808"/>
                <a:gd name="T7" fmla="*/ 0 h 18961"/>
                <a:gd name="T8" fmla="*/ 0 w 18808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08" h="18961">
                  <a:moveTo>
                    <a:pt x="3166" y="0"/>
                  </a:moveTo>
                  <a:cubicBezTo>
                    <a:pt x="2188" y="1413"/>
                    <a:pt x="1117" y="2871"/>
                    <a:pt x="0" y="4375"/>
                  </a:cubicBezTo>
                  <a:cubicBezTo>
                    <a:pt x="6284" y="12714"/>
                    <a:pt x="14384" y="21600"/>
                    <a:pt x="18062" y="18228"/>
                  </a:cubicBezTo>
                  <a:cubicBezTo>
                    <a:pt x="21600" y="14537"/>
                    <a:pt x="11871" y="6243"/>
                    <a:pt x="3166" y="0"/>
                  </a:cubicBezTo>
                  <a:close/>
                  <a:moveTo>
                    <a:pt x="3166" y="0"/>
                  </a:moveTo>
                </a:path>
              </a:pathLst>
            </a:custGeom>
            <a:solidFill>
              <a:srgbClr val="093566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8" name="Freeform: Shape 13"/>
            <p:cNvSpPr/>
            <p:nvPr/>
          </p:nvSpPr>
          <p:spPr bwMode="auto">
            <a:xfrm>
              <a:off x="5612611" y="3127802"/>
              <a:ext cx="2632503" cy="2582972"/>
            </a:xfrm>
            <a:custGeom>
              <a:avLst/>
              <a:gdLst>
                <a:gd name="T0" fmla="*/ 6 w 19199"/>
                <a:gd name="T1" fmla="*/ 6 h 21600"/>
                <a:gd name="T2" fmla="*/ 0 w 19199"/>
                <a:gd name="T3" fmla="*/ 2 h 21600"/>
                <a:gd name="T4" fmla="*/ 4 w 19199"/>
                <a:gd name="T5" fmla="*/ 0 h 21600"/>
                <a:gd name="T6" fmla="*/ 9 w 19199"/>
                <a:gd name="T7" fmla="*/ 4 h 21600"/>
                <a:gd name="T8" fmla="*/ 6 w 19199"/>
                <a:gd name="T9" fmla="*/ 6 h 21600"/>
                <a:gd name="T10" fmla="*/ 6 w 19199"/>
                <a:gd name="T11" fmla="*/ 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9" h="21600">
                  <a:moveTo>
                    <a:pt x="11459" y="21600"/>
                  </a:moveTo>
                  <a:cubicBezTo>
                    <a:pt x="14194" y="18465"/>
                    <a:pt x="0" y="8466"/>
                    <a:pt x="0" y="8466"/>
                  </a:cubicBezTo>
                  <a:cubicBezTo>
                    <a:pt x="7386" y="0"/>
                    <a:pt x="7386" y="0"/>
                    <a:pt x="7386" y="0"/>
                  </a:cubicBezTo>
                  <a:cubicBezTo>
                    <a:pt x="7386" y="0"/>
                    <a:pt x="21600" y="9999"/>
                    <a:pt x="18845" y="13134"/>
                  </a:cubicBezTo>
                  <a:lnTo>
                    <a:pt x="11459" y="21600"/>
                  </a:lnTo>
                  <a:close/>
                  <a:moveTo>
                    <a:pt x="11459" y="21600"/>
                  </a:moveTo>
                </a:path>
              </a:pathLst>
            </a:custGeom>
            <a:solidFill>
              <a:schemeClr val="accent4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9" name="Freeform: Shape 14"/>
            <p:cNvSpPr/>
            <p:nvPr/>
          </p:nvSpPr>
          <p:spPr bwMode="auto">
            <a:xfrm>
              <a:off x="6125353" y="4611910"/>
              <a:ext cx="1105284" cy="1138305"/>
            </a:xfrm>
            <a:custGeom>
              <a:avLst/>
              <a:gdLst>
                <a:gd name="T0" fmla="*/ 0 w 18808"/>
                <a:gd name="T1" fmla="*/ 0 h 18961"/>
                <a:gd name="T2" fmla="*/ 0 w 18808"/>
                <a:gd name="T3" fmla="*/ 0 h 18961"/>
                <a:gd name="T4" fmla="*/ 0 w 18808"/>
                <a:gd name="T5" fmla="*/ 0 h 18961"/>
                <a:gd name="T6" fmla="*/ 0 w 18808"/>
                <a:gd name="T7" fmla="*/ 0 h 18961"/>
                <a:gd name="T8" fmla="*/ 0 w 18808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08" h="18961">
                  <a:moveTo>
                    <a:pt x="3166" y="0"/>
                  </a:moveTo>
                  <a:cubicBezTo>
                    <a:pt x="2188" y="1413"/>
                    <a:pt x="1117" y="2871"/>
                    <a:pt x="0" y="4375"/>
                  </a:cubicBezTo>
                  <a:cubicBezTo>
                    <a:pt x="6284" y="12714"/>
                    <a:pt x="14384" y="21600"/>
                    <a:pt x="18062" y="18228"/>
                  </a:cubicBezTo>
                  <a:cubicBezTo>
                    <a:pt x="21600" y="14537"/>
                    <a:pt x="11871" y="6243"/>
                    <a:pt x="3166" y="0"/>
                  </a:cubicBezTo>
                  <a:close/>
                  <a:moveTo>
                    <a:pt x="3166" y="0"/>
                  </a:move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0" name="Oval 15"/>
            <p:cNvSpPr/>
            <p:nvPr/>
          </p:nvSpPr>
          <p:spPr bwMode="auto">
            <a:xfrm>
              <a:off x="5291574" y="2826027"/>
              <a:ext cx="1601516" cy="15996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alpha val="0"/>
                </a:schemeClr>
              </a:solidFill>
              <a:round/>
            </a:ln>
          </p:spPr>
          <p:txBody>
            <a:bodyPr wrap="none" lIns="0" tIns="0" rIns="0" bIns="0" anchor="ctr" anchorCtr="1">
              <a:normAutofit/>
            </a:bodyPr>
            <a:lstStyle/>
            <a:p>
              <a:r>
                <a:rPr lang="en-US" altLang="zh-CN" sz="1400" b="1" i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How </a:t>
              </a:r>
              <a:r>
                <a:rPr lang="en-US" altLang="zh-CN" sz="1400" b="1" i="1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to </a:t>
              </a:r>
            </a:p>
            <a:p>
              <a:r>
                <a:rPr lang="en-US" altLang="zh-CN" sz="1400" b="1" i="1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Hack </a:t>
              </a:r>
              <a:r>
                <a:rPr lang="en-US" altLang="zh-CN" sz="1400" b="1" i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Game</a:t>
              </a:r>
              <a:endParaRPr lang="zh-CN" altLang="en-US" sz="1400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010335" y="1202459"/>
            <a:ext cx="2811015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2. Find out which assemble instruction decrease player health</a:t>
            </a:r>
            <a:r>
              <a:rPr lang="zh-CN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 </a:t>
            </a: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value when player be attacked </a:t>
            </a:r>
          </a:p>
        </p:txBody>
      </p:sp>
      <p:sp>
        <p:nvSpPr>
          <p:cNvPr id="29" name="矩形 28"/>
          <p:cNvSpPr/>
          <p:nvPr/>
        </p:nvSpPr>
        <p:spPr>
          <a:xfrm>
            <a:off x="1446681" y="1202459"/>
            <a:ext cx="281101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1. </a:t>
            </a: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F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ind out the player’s health address. The are some tips to find that</a:t>
            </a:r>
            <a:endParaRPr lang="en-US" altLang="zh-CN" sz="1333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微软雅黑"/>
              <a:cs typeface="+mn-ea"/>
              <a:sym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50401" y="3822646"/>
            <a:ext cx="2811015" cy="98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3. Use injector technology to modify the dissemble code and make the player’s health keeping fully</a:t>
            </a:r>
            <a:endParaRPr lang="zh-CN" altLang="en-US" sz="1333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微软雅黑"/>
              <a:cs typeface="+mn-ea"/>
              <a:sym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10335" y="3668657"/>
            <a:ext cx="2811015" cy="1323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4. Make sure your assemble code is correct. Attention that only when the player’s health will not be decreased when attacked</a:t>
            </a:r>
            <a:endParaRPr lang="zh-CN" altLang="en-US" sz="1333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微软雅黑"/>
              <a:cs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79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层 12"/>
          <p:cNvPicPr>
            <a:picLocks noChangeAspect="1"/>
          </p:cNvPicPr>
          <p:nvPr/>
        </p:nvPicPr>
        <p:blipFill>
          <a:blip r:embed="rId4"/>
          <a:srcRect l="14151" t="23449" r="29018" b="33799"/>
          <a:stretch>
            <a:fillRect/>
          </a:stretch>
        </p:blipFill>
        <p:spPr>
          <a:xfrm>
            <a:off x="-89535" y="6985"/>
            <a:ext cx="12312015" cy="69462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17064" y="1924119"/>
            <a:ext cx="6099930" cy="2505075"/>
            <a:chOff x="6804660" y="1612391"/>
            <a:chExt cx="3607362" cy="1478112"/>
          </a:xfrm>
          <a:solidFill>
            <a:schemeClr val="bg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6804660" y="1612391"/>
              <a:ext cx="3607362" cy="1478112"/>
              <a:chOff x="6804660" y="1612391"/>
              <a:chExt cx="3607362" cy="1478112"/>
            </a:xfrm>
            <a:grpFill/>
          </p:grpSpPr>
          <p:sp>
            <p:nvSpPr>
              <p:cNvPr id="9" name="矩形 8"/>
              <p:cNvSpPr/>
              <p:nvPr/>
            </p:nvSpPr>
            <p:spPr>
              <a:xfrm>
                <a:off x="6804660" y="2973576"/>
                <a:ext cx="116927" cy="116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295095" y="2973576"/>
                <a:ext cx="116927" cy="116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04660" y="1612391"/>
                <a:ext cx="116927" cy="116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295095" y="1612391"/>
                <a:ext cx="116927" cy="116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6987540" y="1678604"/>
              <a:ext cx="324612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987540" y="3032039"/>
              <a:ext cx="324612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859503" y="1821310"/>
              <a:ext cx="0" cy="1089530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0353551" y="1803325"/>
              <a:ext cx="0" cy="1089530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文本框 7"/>
          <p:cNvSpPr txBox="1"/>
          <p:nvPr/>
        </p:nvSpPr>
        <p:spPr>
          <a:xfrm>
            <a:off x="3802333" y="2710676"/>
            <a:ext cx="4822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Showing time …</a:t>
            </a:r>
            <a:endParaRPr lang="zh-CN" altLang="en-US" sz="4400" b="1" dirty="0">
              <a:solidFill>
                <a:schemeClr val="bg1"/>
              </a:solidFill>
              <a:latin typeface="Colonna MT" panose="04020805060202030203" pitchFamily="82" charset="0"/>
              <a:ea typeface="微软雅黑"/>
              <a:cs typeface="+mn-ea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4841881" y="2743365"/>
            <a:ext cx="2109224" cy="182600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 defTabSz="1219170" fontAlgn="base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2133" kern="0" dirty="0" smtClean="0">
                <a:solidFill>
                  <a:sysClr val="window" lastClr="FFFFFF"/>
                </a:solidFill>
                <a:latin typeface="Arial"/>
                <a:ea typeface="微软雅黑"/>
                <a:cs typeface="+mn-ea"/>
                <a:sym typeface="Arial"/>
              </a:rPr>
              <a:t>Hack Theory</a:t>
            </a:r>
            <a:endParaRPr lang="en-US" sz="2133" kern="0" dirty="0">
              <a:solidFill>
                <a:sysClr val="window" lastClr="FFFFFF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3" name="组合 4"/>
          <p:cNvGrpSpPr/>
          <p:nvPr/>
        </p:nvGrpSpPr>
        <p:grpSpPr>
          <a:xfrm>
            <a:off x="4100300" y="4528379"/>
            <a:ext cx="4257577" cy="1228524"/>
            <a:chOff x="2976562" y="4737820"/>
            <a:chExt cx="3627438" cy="1046697"/>
          </a:xfrm>
        </p:grpSpPr>
        <p:sp>
          <p:nvSpPr>
            <p:cNvPr id="4" name="Freeform 5"/>
            <p:cNvSpPr/>
            <p:nvPr/>
          </p:nvSpPr>
          <p:spPr bwMode="auto">
            <a:xfrm>
              <a:off x="2976562" y="4737820"/>
              <a:ext cx="3627438" cy="630237"/>
            </a:xfrm>
            <a:custGeom>
              <a:avLst/>
              <a:gdLst>
                <a:gd name="T0" fmla="*/ 1623 w 1623"/>
                <a:gd name="T1" fmla="*/ 281 h 281"/>
                <a:gd name="T2" fmla="*/ 0 w 1623"/>
                <a:gd name="T3" fmla="*/ 277 h 281"/>
                <a:gd name="T4" fmla="*/ 174 w 1623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3" h="281">
                  <a:moveTo>
                    <a:pt x="1623" y="281"/>
                  </a:moveTo>
                  <a:lnTo>
                    <a:pt x="0" y="277"/>
                  </a:lnTo>
                  <a:lnTo>
                    <a:pt x="174" y="0"/>
                  </a:lnTo>
                </a:path>
              </a:pathLst>
            </a:custGeom>
            <a:noFill/>
            <a:ln w="222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defTabSz="1219170">
                <a:defRPr/>
              </a:pPr>
              <a:endParaRPr lang="en-US" sz="1867" kern="0" dirty="0">
                <a:solidFill>
                  <a:sysClr val="windowText" lastClr="000000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" name="TextBox 53"/>
            <p:cNvSpPr txBox="1">
              <a:spLocks noChangeArrowheads="1"/>
            </p:cNvSpPr>
            <p:nvPr/>
          </p:nvSpPr>
          <p:spPr bwMode="auto">
            <a:xfrm>
              <a:off x="2976562" y="5434830"/>
              <a:ext cx="3236514" cy="34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67" kern="0" dirty="0">
                  <a:solidFill>
                    <a:srgbClr val="7D7D7D"/>
                  </a:solidFill>
                  <a:latin typeface="Arial"/>
                  <a:ea typeface="微软雅黑"/>
                  <a:cs typeface="+mn-ea"/>
                  <a:sym typeface="Arial"/>
                </a:rPr>
                <a:t>API</a:t>
              </a:r>
              <a:r>
                <a:rPr lang="en-US" altLang="zh-CN" sz="1867" dirty="0" smtClean="0">
                  <a:ea typeface="微软雅黑"/>
                  <a:cs typeface="+mn-ea"/>
                  <a:sym typeface="Arial"/>
                </a:rPr>
                <a:t> </a:t>
              </a:r>
              <a:r>
                <a:rPr lang="en-US" altLang="zh-CN" sz="1867" kern="0" dirty="0">
                  <a:solidFill>
                    <a:srgbClr val="7D7D7D"/>
                  </a:solidFill>
                  <a:latin typeface="Arial"/>
                  <a:ea typeface="微软雅黑"/>
                  <a:cs typeface="+mn-ea"/>
                  <a:sym typeface="Arial"/>
                </a:rPr>
                <a:t>HOOK</a:t>
              </a:r>
              <a:endParaRPr lang="zh-CN" altLang="en-US" sz="1867" kern="0" dirty="0">
                <a:solidFill>
                  <a:srgbClr val="7D7D7D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6" name="组合 7"/>
          <p:cNvGrpSpPr/>
          <p:nvPr/>
        </p:nvGrpSpPr>
        <p:grpSpPr>
          <a:xfrm>
            <a:off x="5779111" y="1217345"/>
            <a:ext cx="2120405" cy="3740753"/>
            <a:chOff x="4406900" y="1916832"/>
            <a:chExt cx="1806575" cy="3187106"/>
          </a:xfrm>
        </p:grpSpPr>
        <p:sp>
          <p:nvSpPr>
            <p:cNvPr id="7" name="Freeform 6"/>
            <p:cNvSpPr/>
            <p:nvPr/>
          </p:nvSpPr>
          <p:spPr bwMode="auto">
            <a:xfrm>
              <a:off x="4406900" y="1916832"/>
              <a:ext cx="1806575" cy="3148013"/>
            </a:xfrm>
            <a:custGeom>
              <a:avLst/>
              <a:gdLst>
                <a:gd name="T0" fmla="*/ 0 w 808"/>
                <a:gd name="T1" fmla="*/ 0 h 1408"/>
                <a:gd name="T2" fmla="*/ 808 w 808"/>
                <a:gd name="T3" fmla="*/ 1408 h 1408"/>
                <a:gd name="T4" fmla="*/ 430 w 808"/>
                <a:gd name="T5" fmla="*/ 1407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8" h="1408">
                  <a:moveTo>
                    <a:pt x="0" y="0"/>
                  </a:moveTo>
                  <a:lnTo>
                    <a:pt x="808" y="1408"/>
                  </a:lnTo>
                  <a:lnTo>
                    <a:pt x="430" y="1407"/>
                  </a:lnTo>
                </a:path>
              </a:pathLst>
            </a:custGeom>
            <a:noFill/>
            <a:ln w="222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defTabSz="1219170">
                <a:defRPr/>
              </a:pPr>
              <a:endParaRPr lang="en-US" sz="1867" kern="0" dirty="0">
                <a:solidFill>
                  <a:sysClr val="windowText" lastClr="000000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8" name="TextBox 53"/>
            <p:cNvSpPr txBox="1">
              <a:spLocks noChangeArrowheads="1"/>
            </p:cNvSpPr>
            <p:nvPr/>
          </p:nvSpPr>
          <p:spPr bwMode="auto">
            <a:xfrm rot="3623550">
              <a:off x="4236063" y="3495354"/>
              <a:ext cx="2867480" cy="34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>
              <a:defPPr>
                <a:defRPr lang="zh-CN"/>
              </a:defPPr>
              <a:lvl1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方正兰亭中黑_GBK" panose="02000000000000000000" pitchFamily="2" charset="-122"/>
                  <a:ea typeface="方正兰亭中黑_GBK" panose="02000000000000000000" pitchFamily="2" charset="-122"/>
                  <a:cs typeface="宋体" panose="02010600030101010101" pitchFamily="2" charset="-122"/>
                </a:defRPr>
              </a:lvl1pPr>
            </a:lstStyle>
            <a:p>
              <a:r>
                <a:rPr lang="en-US" altLang="zh-CN" sz="1867" b="0" dirty="0" smtClean="0">
                  <a:latin typeface="Arial"/>
                  <a:ea typeface="微软雅黑"/>
                  <a:cs typeface="+mn-ea"/>
                  <a:sym typeface="Arial"/>
                </a:rPr>
                <a:t>Remote Injector</a:t>
              </a:r>
              <a:endParaRPr lang="zh-CN" altLang="en-US" sz="1867" b="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9" name="组合 10"/>
          <p:cNvGrpSpPr/>
          <p:nvPr/>
        </p:nvGrpSpPr>
        <p:grpSpPr>
          <a:xfrm>
            <a:off x="3587899" y="1783780"/>
            <a:ext cx="2586221" cy="3683689"/>
            <a:chOff x="2540000" y="2399432"/>
            <a:chExt cx="2203450" cy="3138488"/>
          </a:xfrm>
        </p:grpSpPr>
        <p:sp>
          <p:nvSpPr>
            <p:cNvPr id="10" name="Freeform 4"/>
            <p:cNvSpPr/>
            <p:nvPr/>
          </p:nvSpPr>
          <p:spPr bwMode="auto">
            <a:xfrm>
              <a:off x="2540000" y="2399432"/>
              <a:ext cx="2203450" cy="3138488"/>
            </a:xfrm>
            <a:custGeom>
              <a:avLst/>
              <a:gdLst>
                <a:gd name="T0" fmla="*/ 0 w 986"/>
                <a:gd name="T1" fmla="*/ 1404 h 1404"/>
                <a:gd name="T2" fmla="*/ 814 w 986"/>
                <a:gd name="T3" fmla="*/ 0 h 1404"/>
                <a:gd name="T4" fmla="*/ 986 w 986"/>
                <a:gd name="T5" fmla="*/ 329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1404">
                  <a:moveTo>
                    <a:pt x="0" y="1404"/>
                  </a:moveTo>
                  <a:lnTo>
                    <a:pt x="814" y="0"/>
                  </a:lnTo>
                  <a:lnTo>
                    <a:pt x="986" y="329"/>
                  </a:lnTo>
                </a:path>
              </a:pathLst>
            </a:custGeom>
            <a:noFill/>
            <a:ln w="222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defTabSz="1219170">
                <a:defRPr/>
              </a:pPr>
              <a:endParaRPr lang="en-US" sz="1867" kern="0" dirty="0">
                <a:solidFill>
                  <a:sysClr val="windowText" lastClr="000000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" name="TextBox 53"/>
            <p:cNvSpPr txBox="1">
              <a:spLocks noChangeArrowheads="1"/>
            </p:cNvSpPr>
            <p:nvPr/>
          </p:nvSpPr>
          <p:spPr bwMode="auto">
            <a:xfrm rot="18011491">
              <a:off x="1883983" y="3698541"/>
              <a:ext cx="2744671" cy="34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67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ea typeface="微软雅黑"/>
                  <a:cs typeface="+mn-ea"/>
                  <a:sym typeface="Arial"/>
                </a:rPr>
                <a:t>Modify memory</a:t>
              </a:r>
              <a:endParaRPr lang="zh-CN" altLang="en-US" sz="1867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75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14267" y="1256272"/>
            <a:ext cx="4909391" cy="4870848"/>
            <a:chOff x="2635700" y="942204"/>
            <a:chExt cx="3682043" cy="3653136"/>
          </a:xfrm>
        </p:grpSpPr>
        <p:grpSp>
          <p:nvGrpSpPr>
            <p:cNvPr id="3" name="组合 4"/>
            <p:cNvGrpSpPr/>
            <p:nvPr/>
          </p:nvGrpSpPr>
          <p:grpSpPr>
            <a:xfrm>
              <a:off x="4275359" y="942204"/>
              <a:ext cx="2042384" cy="2739429"/>
              <a:chOff x="4325816" y="1628800"/>
              <a:chExt cx="2497009" cy="3349212"/>
            </a:xfrm>
            <a:solidFill>
              <a:schemeClr val="accent3"/>
            </a:solidFill>
          </p:grpSpPr>
          <p:sp>
            <p:nvSpPr>
              <p:cNvPr id="4" name="未知"/>
              <p:cNvSpPr/>
              <p:nvPr/>
            </p:nvSpPr>
            <p:spPr bwMode="auto">
              <a:xfrm>
                <a:off x="4580276" y="1628800"/>
                <a:ext cx="2242549" cy="3349212"/>
              </a:xfrm>
              <a:custGeom>
                <a:avLst/>
                <a:gdLst>
                  <a:gd name="T0" fmla="*/ 150 w 174"/>
                  <a:gd name="T1" fmla="*/ 260 h 260"/>
                  <a:gd name="T2" fmla="*/ 174 w 174"/>
                  <a:gd name="T3" fmla="*/ 174 h 260"/>
                  <a:gd name="T4" fmla="*/ 0 w 174"/>
                  <a:gd name="T5" fmla="*/ 0 h 260"/>
                  <a:gd name="T6" fmla="*/ 0 w 174"/>
                  <a:gd name="T7" fmla="*/ 174 h 260"/>
                  <a:gd name="T8" fmla="*/ 150 w 174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260">
                    <a:moveTo>
                      <a:pt x="150" y="260"/>
                    </a:moveTo>
                    <a:cubicBezTo>
                      <a:pt x="165" y="234"/>
                      <a:pt x="174" y="204"/>
                      <a:pt x="174" y="174"/>
                    </a:cubicBezTo>
                    <a:cubicBezTo>
                      <a:pt x="174" y="77"/>
                      <a:pt x="96" y="0"/>
                      <a:pt x="0" y="0"/>
                    </a:cubicBezTo>
                    <a:lnTo>
                      <a:pt x="0" y="174"/>
                    </a:lnTo>
                    <a:lnTo>
                      <a:pt x="150" y="26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FFFFFF"/>
                </a:solidFill>
                <a:round/>
              </a:ln>
              <a:effectLst/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5" name="AutoShape 8"/>
              <p:cNvSpPr>
                <a:spLocks noChangeArrowheads="1"/>
              </p:cNvSpPr>
              <p:nvPr/>
            </p:nvSpPr>
            <p:spPr bwMode="auto">
              <a:xfrm rot="13500000">
                <a:off x="4327895" y="1752910"/>
                <a:ext cx="506830" cy="510987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6" name="WordArt 13"/>
              <p:cNvSpPr>
                <a:spLocks noChangeArrowheads="1" noChangeShapeType="1"/>
              </p:cNvSpPr>
              <p:nvPr/>
            </p:nvSpPr>
            <p:spPr bwMode="auto">
              <a:xfrm rot="3536091">
                <a:off x="5569104" y="2942127"/>
                <a:ext cx="1137781" cy="190328"/>
              </a:xfrm>
              <a:prstGeom prst="rect">
                <a:avLst/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pPr algn="ctr" defTabSz="1219170">
                  <a:defRPr/>
                </a:pPr>
                <a:r>
                  <a:rPr lang="en-US" altLang="zh-CN" sz="1867" kern="10" dirty="0" smtClean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DLL injector</a:t>
                </a:r>
                <a:endParaRPr lang="zh-CN" altLang="en-US" sz="1867" kern="10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grpSp>
          <p:nvGrpSpPr>
            <p:cNvPr id="7" name="组合 8"/>
            <p:cNvGrpSpPr/>
            <p:nvPr/>
          </p:nvGrpSpPr>
          <p:grpSpPr>
            <a:xfrm>
              <a:off x="2635700" y="943895"/>
              <a:ext cx="1844406" cy="2785115"/>
              <a:chOff x="2321176" y="1630868"/>
              <a:chExt cx="2254962" cy="3405068"/>
            </a:xfrm>
            <a:solidFill>
              <a:schemeClr val="accent3"/>
            </a:solidFill>
          </p:grpSpPr>
          <p:sp>
            <p:nvSpPr>
              <p:cNvPr id="8" name="未知"/>
              <p:cNvSpPr/>
              <p:nvPr/>
            </p:nvSpPr>
            <p:spPr bwMode="auto">
              <a:xfrm>
                <a:off x="2321176" y="1630868"/>
                <a:ext cx="2254962" cy="3349214"/>
              </a:xfrm>
              <a:custGeom>
                <a:avLst/>
                <a:gdLst>
                  <a:gd name="T0" fmla="*/ 174 w 175"/>
                  <a:gd name="T1" fmla="*/ 0 h 260"/>
                  <a:gd name="T2" fmla="*/ 1 w 175"/>
                  <a:gd name="T3" fmla="*/ 173 h 260"/>
                  <a:gd name="T4" fmla="*/ 24 w 175"/>
                  <a:gd name="T5" fmla="*/ 260 h 260"/>
                  <a:gd name="T6" fmla="*/ 175 w 175"/>
                  <a:gd name="T7" fmla="*/ 174 h 260"/>
                  <a:gd name="T8" fmla="*/ 174 w 17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60">
                    <a:moveTo>
                      <a:pt x="174" y="0"/>
                    </a:moveTo>
                    <a:cubicBezTo>
                      <a:pt x="78" y="0"/>
                      <a:pt x="1" y="77"/>
                      <a:pt x="1" y="173"/>
                    </a:cubicBezTo>
                    <a:cubicBezTo>
                      <a:pt x="0" y="204"/>
                      <a:pt x="9" y="234"/>
                      <a:pt x="24" y="260"/>
                    </a:cubicBezTo>
                    <a:lnTo>
                      <a:pt x="175" y="17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9050" cap="flat" cmpd="sng">
                <a:solidFill>
                  <a:srgbClr val="FFFFFF"/>
                </a:solidFill>
                <a:round/>
              </a:ln>
              <a:effectLst/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9" name="AutoShape 7"/>
              <p:cNvSpPr>
                <a:spLocks noChangeArrowheads="1"/>
              </p:cNvSpPr>
              <p:nvPr/>
            </p:nvSpPr>
            <p:spPr bwMode="auto">
              <a:xfrm rot="6300000">
                <a:off x="2703908" y="4527029"/>
                <a:ext cx="506829" cy="510986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10" name="WordArt 14"/>
              <p:cNvSpPr>
                <a:spLocks noChangeArrowheads="1" noChangeShapeType="1"/>
              </p:cNvSpPr>
              <p:nvPr/>
            </p:nvSpPr>
            <p:spPr bwMode="auto">
              <a:xfrm rot="18000000">
                <a:off x="2503249" y="2938279"/>
                <a:ext cx="1137781" cy="190327"/>
              </a:xfrm>
              <a:prstGeom prst="rect">
                <a:avLst/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pPr algn="ctr" defTabSz="1219170">
                  <a:defRPr/>
                </a:pPr>
                <a:r>
                  <a:rPr lang="en-US" altLang="zh-CN" sz="1867" kern="10" dirty="0" smtClean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Modify Memory</a:t>
                </a:r>
                <a:endParaRPr lang="zh-CN" altLang="en-US" sz="1867" kern="10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grpSp>
          <p:nvGrpSpPr>
            <p:cNvPr id="11" name="组合 12"/>
            <p:cNvGrpSpPr/>
            <p:nvPr/>
          </p:nvGrpSpPr>
          <p:grpSpPr>
            <a:xfrm>
              <a:off x="2886133" y="2774694"/>
              <a:ext cx="3177793" cy="1820646"/>
              <a:chOff x="2627355" y="3869193"/>
              <a:chExt cx="3885155" cy="2225913"/>
            </a:xfrm>
            <a:solidFill>
              <a:schemeClr val="accent3"/>
            </a:solidFill>
          </p:grpSpPr>
          <p:sp>
            <p:nvSpPr>
              <p:cNvPr id="12" name="未知"/>
              <p:cNvSpPr/>
              <p:nvPr/>
            </p:nvSpPr>
            <p:spPr bwMode="auto">
              <a:xfrm>
                <a:off x="2627355" y="3869193"/>
                <a:ext cx="3885155" cy="2225913"/>
              </a:xfrm>
              <a:custGeom>
                <a:avLst/>
                <a:gdLst>
                  <a:gd name="T0" fmla="*/ 0 w 301"/>
                  <a:gd name="T1" fmla="*/ 86 h 173"/>
                  <a:gd name="T2" fmla="*/ 151 w 301"/>
                  <a:gd name="T3" fmla="*/ 173 h 173"/>
                  <a:gd name="T4" fmla="*/ 301 w 301"/>
                  <a:gd name="T5" fmla="*/ 86 h 173"/>
                  <a:gd name="T6" fmla="*/ 151 w 301"/>
                  <a:gd name="T7" fmla="*/ 0 h 173"/>
                  <a:gd name="T8" fmla="*/ 0 w 301"/>
                  <a:gd name="T9" fmla="*/ 86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173">
                    <a:moveTo>
                      <a:pt x="0" y="86"/>
                    </a:moveTo>
                    <a:cubicBezTo>
                      <a:pt x="31" y="140"/>
                      <a:pt x="88" y="173"/>
                      <a:pt x="151" y="173"/>
                    </a:cubicBezTo>
                    <a:cubicBezTo>
                      <a:pt x="213" y="173"/>
                      <a:pt x="270" y="140"/>
                      <a:pt x="301" y="86"/>
                    </a:cubicBezTo>
                    <a:lnTo>
                      <a:pt x="151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9050" cap="flat" cmpd="sng">
                <a:solidFill>
                  <a:srgbClr val="FFFFFF"/>
                </a:solidFill>
                <a:round/>
              </a:ln>
              <a:effectLst/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 rot="20700000">
                <a:off x="5943596" y="4539450"/>
                <a:ext cx="506850" cy="510968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14" name="WordArt 15"/>
              <p:cNvSpPr>
                <a:spLocks noChangeArrowheads="1" noChangeShapeType="1"/>
              </p:cNvSpPr>
              <p:nvPr/>
            </p:nvSpPr>
            <p:spPr bwMode="auto">
              <a:xfrm>
                <a:off x="3998950" y="5544834"/>
                <a:ext cx="1137825" cy="190320"/>
              </a:xfrm>
              <a:prstGeom prst="rect">
                <a:avLst/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spcFirstLastPara="1" wrap="none" fromWordArt="1">
                <a:prstTxWarp prst="textArchDown">
                  <a:avLst>
                    <a:gd name="adj" fmla="val 0"/>
                  </a:avLst>
                </a:prstTxWarp>
              </a:bodyPr>
              <a:lstStyle/>
              <a:p>
                <a:pPr algn="ctr" defTabSz="1219170">
                  <a:defRPr/>
                </a:pPr>
                <a:r>
                  <a:rPr lang="en-US" altLang="zh-CN" sz="1867" kern="10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A</a:t>
                </a:r>
                <a:r>
                  <a:rPr lang="en-US" altLang="zh-CN" sz="1867" kern="10" dirty="0" smtClean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ny other method</a:t>
                </a:r>
                <a:endParaRPr lang="zh-CN" altLang="en-US" sz="1867" kern="10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grpSp>
          <p:nvGrpSpPr>
            <p:cNvPr id="15" name="组合 16"/>
            <p:cNvGrpSpPr/>
            <p:nvPr/>
          </p:nvGrpSpPr>
          <p:grpSpPr>
            <a:xfrm>
              <a:off x="3248246" y="1531038"/>
              <a:ext cx="2490794" cy="2483930"/>
              <a:chOff x="3070072" y="2348705"/>
              <a:chExt cx="3045233" cy="3036841"/>
            </a:xfrm>
          </p:grpSpPr>
          <p:grpSp>
            <p:nvGrpSpPr>
              <p:cNvPr id="18" name="Group 10"/>
              <p:cNvGrpSpPr/>
              <p:nvPr/>
            </p:nvGrpSpPr>
            <p:grpSpPr bwMode="auto">
              <a:xfrm rot="650306">
                <a:off x="3070072" y="2348705"/>
                <a:ext cx="3045233" cy="3036841"/>
                <a:chOff x="0" y="0"/>
                <a:chExt cx="1136" cy="1134"/>
              </a:xfrm>
            </p:grpSpPr>
            <p:sp>
              <p:nvSpPr>
                <p:cNvPr id="20" name="Oval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solidFill>
                  <a:schemeClr val="bg1"/>
                </a:solidFill>
                <a:ln w="9525" cmpd="sng">
                  <a:noFill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1219170">
                    <a:defRPr/>
                  </a:pPr>
                  <a:endParaRPr lang="zh-CN" altLang="en-US" sz="2400" kern="0" dirty="0">
                    <a:solidFill>
                      <a:sysClr val="windowText" lastClr="000000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21" name="Oval 12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solidFill>
                  <a:schemeClr val="accent2"/>
                </a:solidFill>
                <a:ln w="9525" cmpd="sng">
                  <a:noFill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1219170">
                    <a:defRPr/>
                  </a:pPr>
                  <a:endParaRPr lang="zh-CN" altLang="en-US" sz="2400" kern="0" dirty="0">
                    <a:solidFill>
                      <a:sysClr val="windowText" lastClr="000000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</p:grpSp>
          <p:sp>
            <p:nvSpPr>
              <p:cNvPr id="17" name="WordArt 17"/>
              <p:cNvSpPr>
                <a:spLocks noChangeArrowheads="1" noChangeShapeType="1"/>
              </p:cNvSpPr>
              <p:nvPr/>
            </p:nvSpPr>
            <p:spPr bwMode="auto">
              <a:xfrm>
                <a:off x="3982399" y="3583714"/>
                <a:ext cx="1249539" cy="620608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defTabSz="1219170">
                  <a:defRPr/>
                </a:pPr>
                <a:r>
                  <a:rPr lang="en-US" altLang="zh-CN" sz="3200" kern="0" dirty="0" smtClean="0">
                    <a:ln w="9525" cmpd="sng">
                      <a:noFill/>
                      <a:round/>
                    </a:ln>
                    <a:solidFill>
                      <a:srgbClr val="FFFFFF"/>
                    </a:solidFill>
                    <a:ea typeface="微软雅黑"/>
                    <a:cs typeface="+mn-ea"/>
                    <a:sym typeface="Arial"/>
                  </a:rPr>
                  <a:t>Thread injector</a:t>
                </a:r>
                <a:endParaRPr lang="zh-CN" altLang="en-US" sz="3200" kern="0" dirty="0">
                  <a:ln w="9525" cmpd="sng">
                    <a:noFill/>
                    <a:round/>
                  </a:ln>
                  <a:solidFill>
                    <a:srgbClr val="FFFFFF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8592278" y="1344954"/>
            <a:ext cx="2687724" cy="11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Create remote thread to load the virus 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DLL</a:t>
            </a:r>
            <a:endParaRPr lang="en-US" altLang="zh-CN" sz="1333" dirty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微软雅黑"/>
              <a:cs typeface="+mn-ea"/>
              <a:sym typeface="Arial"/>
            </a:endParaRPr>
          </a:p>
          <a:p>
            <a:pPr algn="just">
              <a:defRPr/>
            </a:pP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The virus DLL will find </a:t>
            </a: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out the hook 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function API address and make 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it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 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jump </a:t>
            </a: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to your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9892" y="3769418"/>
            <a:ext cx="2410821" cy="132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Get remote process handle with process id</a:t>
            </a:r>
          </a:p>
          <a:p>
            <a:pPr algn="just">
              <a:defRPr/>
            </a:pP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Locate the hook address in remote process</a:t>
            </a:r>
          </a:p>
          <a:p>
            <a:pPr algn="just">
              <a:defRPr/>
            </a:pP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Modify the remote process address’s value</a:t>
            </a:r>
            <a:endParaRPr lang="en-US" altLang="zh-CN" sz="1333" dirty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微软雅黑"/>
              <a:cs typeface="+mn-ea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80246" y="5467235"/>
            <a:ext cx="2687724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Any other technology:</a:t>
            </a:r>
          </a:p>
          <a:p>
            <a:pPr algn="just">
              <a:defRPr/>
            </a:pPr>
            <a:r>
              <a:rPr lang="en-US" altLang="zh-CN" sz="1333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http://www.360zhijia.com/360anquanke/274186.html</a:t>
            </a:r>
          </a:p>
        </p:txBody>
      </p:sp>
      <p:sp>
        <p:nvSpPr>
          <p:cNvPr id="29" name="矩形 28"/>
          <p:cNvSpPr/>
          <p:nvPr/>
        </p:nvSpPr>
        <p:spPr>
          <a:xfrm>
            <a:off x="8295087" y="1413117"/>
            <a:ext cx="257141" cy="514283"/>
          </a:xfrm>
          <a:custGeom>
            <a:avLst/>
            <a:gdLst/>
            <a:ahLst/>
            <a:cxnLst/>
            <a:rect l="l" t="t" r="r" b="b"/>
            <a:pathLst>
              <a:path w="192856" h="385712">
                <a:moveTo>
                  <a:pt x="0" y="192856"/>
                </a:moveTo>
                <a:lnTo>
                  <a:pt x="96428" y="289284"/>
                </a:lnTo>
                <a:lnTo>
                  <a:pt x="0" y="385712"/>
                </a:lnTo>
                <a:close/>
                <a:moveTo>
                  <a:pt x="0" y="0"/>
                </a:moveTo>
                <a:lnTo>
                  <a:pt x="96429" y="96429"/>
                </a:lnTo>
                <a:lnTo>
                  <a:pt x="192856" y="192856"/>
                </a:lnTo>
                <a:lnTo>
                  <a:pt x="96428" y="289284"/>
                </a:lnTo>
                <a:lnTo>
                  <a:pt x="96428" y="96429"/>
                </a:lnTo>
                <a:lnTo>
                  <a:pt x="0" y="1928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1" name="矩形 28"/>
          <p:cNvSpPr/>
          <p:nvPr/>
        </p:nvSpPr>
        <p:spPr>
          <a:xfrm>
            <a:off x="7689127" y="5579425"/>
            <a:ext cx="257141" cy="514283"/>
          </a:xfrm>
          <a:custGeom>
            <a:avLst/>
            <a:gdLst/>
            <a:ahLst/>
            <a:cxnLst/>
            <a:rect l="l" t="t" r="r" b="b"/>
            <a:pathLst>
              <a:path w="192856" h="385712">
                <a:moveTo>
                  <a:pt x="0" y="192856"/>
                </a:moveTo>
                <a:lnTo>
                  <a:pt x="96428" y="289284"/>
                </a:lnTo>
                <a:lnTo>
                  <a:pt x="0" y="385712"/>
                </a:lnTo>
                <a:close/>
                <a:moveTo>
                  <a:pt x="0" y="0"/>
                </a:moveTo>
                <a:lnTo>
                  <a:pt x="96429" y="96429"/>
                </a:lnTo>
                <a:lnTo>
                  <a:pt x="192856" y="192856"/>
                </a:lnTo>
                <a:lnTo>
                  <a:pt x="96428" y="289284"/>
                </a:lnTo>
                <a:lnTo>
                  <a:pt x="96428" y="96429"/>
                </a:lnTo>
                <a:lnTo>
                  <a:pt x="0" y="1928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2" name="矩形 28"/>
          <p:cNvSpPr/>
          <p:nvPr/>
        </p:nvSpPr>
        <p:spPr>
          <a:xfrm>
            <a:off x="751963" y="3807935"/>
            <a:ext cx="257141" cy="514283"/>
          </a:xfrm>
          <a:custGeom>
            <a:avLst/>
            <a:gdLst/>
            <a:ahLst/>
            <a:cxnLst/>
            <a:rect l="l" t="t" r="r" b="b"/>
            <a:pathLst>
              <a:path w="192856" h="385712">
                <a:moveTo>
                  <a:pt x="0" y="192856"/>
                </a:moveTo>
                <a:lnTo>
                  <a:pt x="96428" y="289284"/>
                </a:lnTo>
                <a:lnTo>
                  <a:pt x="0" y="385712"/>
                </a:lnTo>
                <a:close/>
                <a:moveTo>
                  <a:pt x="0" y="0"/>
                </a:moveTo>
                <a:lnTo>
                  <a:pt x="96429" y="96429"/>
                </a:lnTo>
                <a:lnTo>
                  <a:pt x="192856" y="192856"/>
                </a:lnTo>
                <a:lnTo>
                  <a:pt x="96428" y="289284"/>
                </a:lnTo>
                <a:lnTo>
                  <a:pt x="96428" y="96429"/>
                </a:lnTo>
                <a:lnTo>
                  <a:pt x="0" y="1928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/>
              <a:ea typeface="微软雅黑"/>
              <a:cs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9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9" grpId="0" bldLvl="0" animBg="1"/>
      <p:bldP spid="31" grpId="0" bldLvl="0" animBg="1"/>
      <p:bldP spid="3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5219257" y="5730874"/>
            <a:ext cx="17027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Modify memory</a:t>
            </a:r>
            <a:endParaRPr lang="en-US" altLang="zh-CN" sz="16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1762559" y="792561"/>
            <a:ext cx="8461509" cy="1476429"/>
            <a:chOff x="1051724" y="1584161"/>
            <a:chExt cx="1712098" cy="1596564"/>
          </a:xfrm>
        </p:grpSpPr>
        <p:sp>
          <p:nvSpPr>
            <p:cNvPr id="50" name="圆角矩形 9"/>
            <p:cNvSpPr/>
            <p:nvPr/>
          </p:nvSpPr>
          <p:spPr>
            <a:xfrm>
              <a:off x="1051724" y="1584161"/>
              <a:ext cx="1712098" cy="1513131"/>
            </a:xfrm>
            <a:prstGeom prst="roundRect">
              <a:avLst>
                <a:gd name="adj" fmla="val 63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1" name="圆角矩形 10"/>
            <p:cNvSpPr/>
            <p:nvPr/>
          </p:nvSpPr>
          <p:spPr>
            <a:xfrm>
              <a:off x="1093552" y="1755681"/>
              <a:ext cx="1620675" cy="1172170"/>
            </a:xfrm>
            <a:prstGeom prst="roundRect">
              <a:avLst>
                <a:gd name="adj" fmla="val 63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62" name="Text Box 41"/>
            <p:cNvSpPr txBox="1">
              <a:spLocks noChangeArrowheads="1"/>
            </p:cNvSpPr>
            <p:nvPr/>
          </p:nvSpPr>
          <p:spPr bwMode="auto">
            <a:xfrm>
              <a:off x="1091811" y="1906499"/>
              <a:ext cx="1620675" cy="706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600" dirty="0" err="1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hProcHandle</a:t>
              </a:r>
              <a:r>
                <a:rPr lang="en-US" altLang="zh-CN" sz="1600" dirty="0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 = </a:t>
              </a:r>
              <a:r>
                <a:rPr lang="en-US" altLang="zh-CN" sz="1600" dirty="0" err="1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OpenProcess</a:t>
              </a:r>
              <a:r>
                <a:rPr lang="en-US" altLang="zh-CN" sz="1600" dirty="0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( PROCESS_ALL_ACCESS, FALSE, </a:t>
              </a:r>
              <a:r>
                <a:rPr lang="en-US" altLang="zh-CN" sz="1600" dirty="0" err="1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dwProcId</a:t>
              </a:r>
              <a:r>
                <a:rPr lang="en-US" altLang="zh-CN" sz="1600" dirty="0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 </a:t>
              </a:r>
              <a:r>
                <a:rPr lang="en-US" altLang="zh-CN" sz="1600" dirty="0" smtClean="0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);</a:t>
              </a:r>
            </a:p>
            <a:p>
              <a:pPr algn="just">
                <a:lnSpc>
                  <a:spcPct val="114000"/>
                </a:lnSpc>
              </a:pPr>
              <a:r>
                <a:rPr lang="en-US" altLang="zh-CN" sz="1600" dirty="0" err="1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WriteProcessMemory</a:t>
              </a:r>
              <a:r>
                <a:rPr lang="en-US" altLang="zh-CN" sz="1600" dirty="0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( </a:t>
              </a:r>
              <a:r>
                <a:rPr lang="en-US" altLang="zh-CN" sz="1600" dirty="0" err="1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hProcHandle</a:t>
              </a:r>
              <a:r>
                <a:rPr lang="en-US" altLang="zh-CN" sz="1600" dirty="0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, (BYTE*)</a:t>
              </a:r>
              <a:r>
                <a:rPr lang="en-US" altLang="zh-CN" sz="1600" dirty="0" err="1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addressToWrite</a:t>
              </a:r>
              <a:r>
                <a:rPr lang="en-US" altLang="zh-CN" sz="1600" dirty="0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, &amp;value, </a:t>
              </a:r>
              <a:r>
                <a:rPr lang="en-US" altLang="zh-CN" sz="1600" dirty="0" err="1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sizeof</a:t>
              </a:r>
              <a:r>
                <a:rPr lang="en-US" altLang="zh-CN" sz="1600" dirty="0">
                  <a:solidFill>
                    <a:srgbClr val="00B050"/>
                  </a:solidFill>
                  <a:latin typeface="Centaur" panose="02030504050205020304" pitchFamily="18" charset="0"/>
                  <a:ea typeface="微软雅黑"/>
                  <a:cs typeface="CordiaUPC" panose="020B0304020202020204" pitchFamily="34" charset="-34"/>
                  <a:sym typeface="Arial"/>
                </a:rPr>
                <a:t>(value), NULL);</a:t>
              </a:r>
              <a:endParaRPr lang="en-US" altLang="zh-CN" sz="1600" dirty="0" smtClean="0">
                <a:solidFill>
                  <a:srgbClr val="00B050"/>
                </a:solidFill>
                <a:latin typeface="Centaur" panose="02030504050205020304" pitchFamily="18" charset="0"/>
                <a:ea typeface="微软雅黑"/>
                <a:cs typeface="CordiaUPC" panose="020B0304020202020204" pitchFamily="34" charset="-34"/>
                <a:sym typeface="Arial"/>
              </a:endParaRPr>
            </a:p>
          </p:txBody>
        </p:sp>
        <p:sp>
          <p:nvSpPr>
            <p:cNvPr id="66" name="矩形 27"/>
            <p:cNvSpPr/>
            <p:nvPr/>
          </p:nvSpPr>
          <p:spPr>
            <a:xfrm>
              <a:off x="1903488" y="2806203"/>
              <a:ext cx="37378" cy="37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ko-KR" sz="16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762558" y="2271376"/>
            <a:ext cx="8461509" cy="2016982"/>
            <a:chOff x="2830520" y="1591301"/>
            <a:chExt cx="1712098" cy="1513131"/>
          </a:xfrm>
        </p:grpSpPr>
        <p:sp>
          <p:nvSpPr>
            <p:cNvPr id="52" name="圆角矩形 11"/>
            <p:cNvSpPr/>
            <p:nvPr/>
          </p:nvSpPr>
          <p:spPr>
            <a:xfrm>
              <a:off x="2830520" y="1591301"/>
              <a:ext cx="1712098" cy="1513131"/>
            </a:xfrm>
            <a:prstGeom prst="roundRect">
              <a:avLst>
                <a:gd name="adj" fmla="val 63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3" name="圆角矩形 12"/>
            <p:cNvSpPr/>
            <p:nvPr/>
          </p:nvSpPr>
          <p:spPr>
            <a:xfrm>
              <a:off x="2870680" y="1666241"/>
              <a:ext cx="1620675" cy="1172170"/>
            </a:xfrm>
            <a:prstGeom prst="roundRect">
              <a:avLst>
                <a:gd name="adj" fmla="val 63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Arial"/>
                  <a:ea typeface="微软雅黑"/>
                  <a:cs typeface="+mn-ea"/>
                  <a:sym typeface="Arial"/>
                </a:rPr>
                <a:t>s</a:t>
              </a:r>
              <a:endParaRPr lang="zh-CN" altLang="en-US" sz="160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67" name="矩形 28"/>
            <p:cNvSpPr/>
            <p:nvPr/>
          </p:nvSpPr>
          <p:spPr>
            <a:xfrm>
              <a:off x="3282241" y="2806203"/>
              <a:ext cx="822795" cy="253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comment</a:t>
              </a:r>
              <a:endParaRPr lang="en-US" altLang="ko-KR" sz="16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38714" y="4465740"/>
            <a:ext cx="4164077" cy="4121777"/>
            <a:chOff x="2953610" y="3349505"/>
            <a:chExt cx="3123871" cy="3092138"/>
          </a:xfrm>
        </p:grpSpPr>
        <p:grpSp>
          <p:nvGrpSpPr>
            <p:cNvPr id="110" name="Group 109"/>
            <p:cNvGrpSpPr/>
            <p:nvPr/>
          </p:nvGrpSpPr>
          <p:grpSpPr>
            <a:xfrm>
              <a:off x="2953610" y="3349506"/>
              <a:ext cx="3123870" cy="3092137"/>
              <a:chOff x="2953610" y="3349506"/>
              <a:chExt cx="3123870" cy="3092137"/>
            </a:xfrm>
          </p:grpSpPr>
          <p:sp>
            <p:nvSpPr>
              <p:cNvPr id="49" name="空心弧 6"/>
              <p:cNvSpPr/>
              <p:nvPr/>
            </p:nvSpPr>
            <p:spPr>
              <a:xfrm rot="13253830">
                <a:off x="2953610" y="3349506"/>
                <a:ext cx="3123870" cy="3092137"/>
              </a:xfrm>
              <a:prstGeom prst="blockArc">
                <a:avLst>
                  <a:gd name="adj1" fmla="val 19149915"/>
                  <a:gd name="adj2" fmla="val 0"/>
                  <a:gd name="adj3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grpSp>
            <p:nvGrpSpPr>
              <p:cNvPr id="73" name="组合 41"/>
              <p:cNvGrpSpPr/>
              <p:nvPr/>
            </p:nvGrpSpPr>
            <p:grpSpPr>
              <a:xfrm>
                <a:off x="3241207" y="4327342"/>
                <a:ext cx="366085" cy="301752"/>
                <a:chOff x="5146675" y="766763"/>
                <a:chExt cx="1590676" cy="1338263"/>
              </a:xfrm>
              <a:solidFill>
                <a:schemeClr val="bg1"/>
              </a:solidFill>
            </p:grpSpPr>
            <p:sp>
              <p:nvSpPr>
                <p:cNvPr id="74" name="Oval 18"/>
                <p:cNvSpPr>
                  <a:spLocks noChangeArrowheads="1"/>
                </p:cNvSpPr>
                <p:nvPr/>
              </p:nvSpPr>
              <p:spPr bwMode="auto">
                <a:xfrm>
                  <a:off x="5675313" y="766763"/>
                  <a:ext cx="533400" cy="5349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75" name="Freeform 19"/>
                <p:cNvSpPr/>
                <p:nvPr/>
              </p:nvSpPr>
              <p:spPr bwMode="auto">
                <a:xfrm>
                  <a:off x="5511800" y="1344613"/>
                  <a:ext cx="860425" cy="760413"/>
                </a:xfrm>
                <a:custGeom>
                  <a:avLst/>
                  <a:gdLst>
                    <a:gd name="T0" fmla="*/ 201 w 301"/>
                    <a:gd name="T1" fmla="*/ 0 h 266"/>
                    <a:gd name="T2" fmla="*/ 151 w 301"/>
                    <a:gd name="T3" fmla="*/ 67 h 266"/>
                    <a:gd name="T4" fmla="*/ 101 w 301"/>
                    <a:gd name="T5" fmla="*/ 0 h 266"/>
                    <a:gd name="T6" fmla="*/ 0 w 301"/>
                    <a:gd name="T7" fmla="*/ 144 h 266"/>
                    <a:gd name="T8" fmla="*/ 0 w 301"/>
                    <a:gd name="T9" fmla="*/ 235 h 266"/>
                    <a:gd name="T10" fmla="*/ 0 w 301"/>
                    <a:gd name="T11" fmla="*/ 235 h 266"/>
                    <a:gd name="T12" fmla="*/ 151 w 301"/>
                    <a:gd name="T13" fmla="*/ 266 h 266"/>
                    <a:gd name="T14" fmla="*/ 301 w 301"/>
                    <a:gd name="T15" fmla="*/ 235 h 266"/>
                    <a:gd name="T16" fmla="*/ 301 w 301"/>
                    <a:gd name="T17" fmla="*/ 235 h 266"/>
                    <a:gd name="T18" fmla="*/ 301 w 301"/>
                    <a:gd name="T19" fmla="*/ 144 h 266"/>
                    <a:gd name="T20" fmla="*/ 201 w 301"/>
                    <a:gd name="T21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1" h="266">
                      <a:moveTo>
                        <a:pt x="201" y="0"/>
                      </a:moveTo>
                      <a:cubicBezTo>
                        <a:pt x="151" y="67"/>
                        <a:pt x="151" y="67"/>
                        <a:pt x="151" y="67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42" y="21"/>
                        <a:pt x="0" y="78"/>
                        <a:pt x="0" y="144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3" y="252"/>
                        <a:pt x="69" y="266"/>
                        <a:pt x="151" y="266"/>
                      </a:cubicBezTo>
                      <a:cubicBezTo>
                        <a:pt x="232" y="266"/>
                        <a:pt x="298" y="252"/>
                        <a:pt x="301" y="235"/>
                      </a:cubicBezTo>
                      <a:cubicBezTo>
                        <a:pt x="301" y="235"/>
                        <a:pt x="301" y="235"/>
                        <a:pt x="301" y="235"/>
                      </a:cubicBezTo>
                      <a:cubicBezTo>
                        <a:pt x="301" y="144"/>
                        <a:pt x="301" y="144"/>
                        <a:pt x="301" y="144"/>
                      </a:cubicBezTo>
                      <a:cubicBezTo>
                        <a:pt x="301" y="78"/>
                        <a:pt x="259" y="21"/>
                        <a:pt x="2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76" name="Freeform 20"/>
                <p:cNvSpPr/>
                <p:nvPr/>
              </p:nvSpPr>
              <p:spPr bwMode="auto">
                <a:xfrm>
                  <a:off x="5900738" y="1319213"/>
                  <a:ext cx="85725" cy="50800"/>
                </a:xfrm>
                <a:custGeom>
                  <a:avLst/>
                  <a:gdLst>
                    <a:gd name="T0" fmla="*/ 30 w 30"/>
                    <a:gd name="T1" fmla="*/ 1 h 18"/>
                    <a:gd name="T2" fmla="*/ 15 w 30"/>
                    <a:gd name="T3" fmla="*/ 0 h 18"/>
                    <a:gd name="T4" fmla="*/ 1 w 30"/>
                    <a:gd name="T5" fmla="*/ 1 h 18"/>
                    <a:gd name="T6" fmla="*/ 7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8">
                      <a:moveTo>
                        <a:pt x="30" y="1"/>
                      </a:moveTo>
                      <a:cubicBezTo>
                        <a:pt x="25" y="0"/>
                        <a:pt x="20" y="0"/>
                        <a:pt x="15" y="0"/>
                      </a:cubicBezTo>
                      <a:cubicBezTo>
                        <a:pt x="10" y="0"/>
                        <a:pt x="6" y="0"/>
                        <a:pt x="1" y="1"/>
                      </a:cubicBezTo>
                      <a:cubicBezTo>
                        <a:pt x="1" y="1"/>
                        <a:pt x="0" y="11"/>
                        <a:pt x="7" y="18"/>
                      </a:cubicBezTo>
                      <a:cubicBezTo>
                        <a:pt x="7" y="18"/>
                        <a:pt x="18" y="18"/>
                        <a:pt x="24" y="18"/>
                      </a:cubicBezTo>
                      <a:cubicBezTo>
                        <a:pt x="24" y="18"/>
                        <a:pt x="30" y="12"/>
                        <a:pt x="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77" name="Freeform 21"/>
                <p:cNvSpPr/>
                <p:nvPr/>
              </p:nvSpPr>
              <p:spPr bwMode="auto">
                <a:xfrm>
                  <a:off x="5894388" y="1377951"/>
                  <a:ext cx="95250" cy="130175"/>
                </a:xfrm>
                <a:custGeom>
                  <a:avLst/>
                  <a:gdLst>
                    <a:gd name="T0" fmla="*/ 15 w 60"/>
                    <a:gd name="T1" fmla="*/ 0 h 82"/>
                    <a:gd name="T2" fmla="*/ 47 w 60"/>
                    <a:gd name="T3" fmla="*/ 0 h 82"/>
                    <a:gd name="T4" fmla="*/ 60 w 60"/>
                    <a:gd name="T5" fmla="*/ 47 h 82"/>
                    <a:gd name="T6" fmla="*/ 31 w 60"/>
                    <a:gd name="T7" fmla="*/ 82 h 82"/>
                    <a:gd name="T8" fmla="*/ 0 w 60"/>
                    <a:gd name="T9" fmla="*/ 47 h 82"/>
                    <a:gd name="T10" fmla="*/ 15 w 60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82">
                      <a:moveTo>
                        <a:pt x="15" y="0"/>
                      </a:moveTo>
                      <a:lnTo>
                        <a:pt x="47" y="0"/>
                      </a:lnTo>
                      <a:lnTo>
                        <a:pt x="60" y="47"/>
                      </a:lnTo>
                      <a:lnTo>
                        <a:pt x="31" y="82"/>
                      </a:lnTo>
                      <a:lnTo>
                        <a:pt x="0" y="4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78" name="Freeform 22"/>
                <p:cNvSpPr/>
                <p:nvPr/>
              </p:nvSpPr>
              <p:spPr bwMode="auto">
                <a:xfrm>
                  <a:off x="5432425" y="1427163"/>
                  <a:ext cx="71438" cy="96838"/>
                </a:xfrm>
                <a:custGeom>
                  <a:avLst/>
                  <a:gdLst>
                    <a:gd name="T0" fmla="*/ 23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3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3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3" y="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79" name="Freeform 23"/>
                <p:cNvSpPr/>
                <p:nvPr/>
              </p:nvSpPr>
              <p:spPr bwMode="auto">
                <a:xfrm>
                  <a:off x="5146675" y="1401763"/>
                  <a:ext cx="465138" cy="568325"/>
                </a:xfrm>
                <a:custGeom>
                  <a:avLst/>
                  <a:gdLst>
                    <a:gd name="T0" fmla="*/ 150 w 163"/>
                    <a:gd name="T1" fmla="*/ 0 h 199"/>
                    <a:gd name="T2" fmla="*/ 113 w 163"/>
                    <a:gd name="T3" fmla="*/ 50 h 199"/>
                    <a:gd name="T4" fmla="*/ 75 w 163"/>
                    <a:gd name="T5" fmla="*/ 0 h 199"/>
                    <a:gd name="T6" fmla="*/ 0 w 163"/>
                    <a:gd name="T7" fmla="*/ 108 h 199"/>
                    <a:gd name="T8" fmla="*/ 0 w 163"/>
                    <a:gd name="T9" fmla="*/ 176 h 199"/>
                    <a:gd name="T10" fmla="*/ 0 w 163"/>
                    <a:gd name="T11" fmla="*/ 176 h 199"/>
                    <a:gd name="T12" fmla="*/ 113 w 163"/>
                    <a:gd name="T13" fmla="*/ 199 h 199"/>
                    <a:gd name="T14" fmla="*/ 114 w 163"/>
                    <a:gd name="T15" fmla="*/ 199 h 199"/>
                    <a:gd name="T16" fmla="*/ 114 w 163"/>
                    <a:gd name="T17" fmla="*/ 124 h 199"/>
                    <a:gd name="T18" fmla="*/ 163 w 163"/>
                    <a:gd name="T19" fmla="*/ 6 h 199"/>
                    <a:gd name="T20" fmla="*/ 150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150" y="0"/>
                      </a:move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1" y="16"/>
                        <a:pt x="0" y="58"/>
                        <a:pt x="0" y="108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2" y="189"/>
                        <a:pt x="52" y="199"/>
                        <a:pt x="113" y="199"/>
                      </a:cubicBezTo>
                      <a:cubicBezTo>
                        <a:pt x="113" y="199"/>
                        <a:pt x="114" y="199"/>
                        <a:pt x="114" y="199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4" y="78"/>
                        <a:pt x="133" y="36"/>
                        <a:pt x="163" y="6"/>
                      </a:cubicBezTo>
                      <a:cubicBezTo>
                        <a:pt x="159" y="3"/>
                        <a:pt x="155" y="2"/>
                        <a:pt x="1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0" name="Freeform 24"/>
                <p:cNvSpPr/>
                <p:nvPr/>
              </p:nvSpPr>
              <p:spPr bwMode="auto">
                <a:xfrm>
                  <a:off x="5438775" y="1381126"/>
                  <a:ext cx="61913" cy="41275"/>
                </a:xfrm>
                <a:custGeom>
                  <a:avLst/>
                  <a:gdLst>
                    <a:gd name="T0" fmla="*/ 18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8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8" y="14"/>
                      </a:moveTo>
                      <a:cubicBezTo>
                        <a:pt x="18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1" name="Oval 25"/>
                <p:cNvSpPr>
                  <a:spLocks noChangeArrowheads="1"/>
                </p:cNvSpPr>
                <p:nvPr/>
              </p:nvSpPr>
              <p:spPr bwMode="auto">
                <a:xfrm>
                  <a:off x="5267325" y="966788"/>
                  <a:ext cx="401638" cy="403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2" name="Freeform 26"/>
                <p:cNvSpPr/>
                <p:nvPr/>
              </p:nvSpPr>
              <p:spPr bwMode="auto">
                <a:xfrm>
                  <a:off x="6386513" y="1381126"/>
                  <a:ext cx="61913" cy="41275"/>
                </a:xfrm>
                <a:custGeom>
                  <a:avLst/>
                  <a:gdLst>
                    <a:gd name="T0" fmla="*/ 17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7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7" y="14"/>
                      </a:moveTo>
                      <a:cubicBezTo>
                        <a:pt x="17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3" name="Freeform 27"/>
                <p:cNvSpPr/>
                <p:nvPr/>
              </p:nvSpPr>
              <p:spPr bwMode="auto">
                <a:xfrm>
                  <a:off x="6380163" y="1427163"/>
                  <a:ext cx="71438" cy="96838"/>
                </a:xfrm>
                <a:custGeom>
                  <a:avLst/>
                  <a:gdLst>
                    <a:gd name="T0" fmla="*/ 24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4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4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4" y="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4" name="Oval 28"/>
                <p:cNvSpPr>
                  <a:spLocks noChangeArrowheads="1"/>
                </p:cNvSpPr>
                <p:nvPr/>
              </p:nvSpPr>
              <p:spPr bwMode="auto">
                <a:xfrm>
                  <a:off x="6215063" y="966788"/>
                  <a:ext cx="403225" cy="403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5" name="Freeform 29"/>
                <p:cNvSpPr/>
                <p:nvPr/>
              </p:nvSpPr>
              <p:spPr bwMode="auto">
                <a:xfrm>
                  <a:off x="6272213" y="1401763"/>
                  <a:ext cx="465138" cy="568325"/>
                </a:xfrm>
                <a:custGeom>
                  <a:avLst/>
                  <a:gdLst>
                    <a:gd name="T0" fmla="*/ 88 w 163"/>
                    <a:gd name="T1" fmla="*/ 0 h 199"/>
                    <a:gd name="T2" fmla="*/ 51 w 163"/>
                    <a:gd name="T3" fmla="*/ 50 h 199"/>
                    <a:gd name="T4" fmla="*/ 13 w 163"/>
                    <a:gd name="T5" fmla="*/ 0 h 199"/>
                    <a:gd name="T6" fmla="*/ 0 w 163"/>
                    <a:gd name="T7" fmla="*/ 6 h 199"/>
                    <a:gd name="T8" fmla="*/ 49 w 163"/>
                    <a:gd name="T9" fmla="*/ 124 h 199"/>
                    <a:gd name="T10" fmla="*/ 49 w 163"/>
                    <a:gd name="T11" fmla="*/ 199 h 199"/>
                    <a:gd name="T12" fmla="*/ 51 w 163"/>
                    <a:gd name="T13" fmla="*/ 199 h 199"/>
                    <a:gd name="T14" fmla="*/ 163 w 163"/>
                    <a:gd name="T15" fmla="*/ 176 h 199"/>
                    <a:gd name="T16" fmla="*/ 163 w 163"/>
                    <a:gd name="T17" fmla="*/ 176 h 199"/>
                    <a:gd name="T18" fmla="*/ 163 w 163"/>
                    <a:gd name="T19" fmla="*/ 108 h 199"/>
                    <a:gd name="T20" fmla="*/ 88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88" y="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9" y="2"/>
                        <a:pt x="4" y="3"/>
                        <a:pt x="0" y="6"/>
                      </a:cubicBezTo>
                      <a:cubicBezTo>
                        <a:pt x="30" y="36"/>
                        <a:pt x="49" y="78"/>
                        <a:pt x="49" y="124"/>
                      </a:cubicBezTo>
                      <a:cubicBezTo>
                        <a:pt x="49" y="199"/>
                        <a:pt x="49" y="199"/>
                        <a:pt x="49" y="199"/>
                      </a:cubicBezTo>
                      <a:cubicBezTo>
                        <a:pt x="50" y="199"/>
                        <a:pt x="50" y="199"/>
                        <a:pt x="51" y="199"/>
                      </a:cubicBezTo>
                      <a:cubicBezTo>
                        <a:pt x="112" y="199"/>
                        <a:pt x="161" y="189"/>
                        <a:pt x="163" y="176"/>
                      </a:cubicBezTo>
                      <a:cubicBezTo>
                        <a:pt x="163" y="176"/>
                        <a:pt x="163" y="176"/>
                        <a:pt x="163" y="176"/>
                      </a:cubicBezTo>
                      <a:cubicBezTo>
                        <a:pt x="163" y="108"/>
                        <a:pt x="163" y="108"/>
                        <a:pt x="163" y="108"/>
                      </a:cubicBezTo>
                      <a:cubicBezTo>
                        <a:pt x="163" y="58"/>
                        <a:pt x="132" y="16"/>
                        <a:pt x="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</p:grpSp>
        </p:grpSp>
        <p:grpSp>
          <p:nvGrpSpPr>
            <p:cNvPr id="111" name="Group 110"/>
            <p:cNvGrpSpPr/>
            <p:nvPr/>
          </p:nvGrpSpPr>
          <p:grpSpPr>
            <a:xfrm>
              <a:off x="2953611" y="3349505"/>
              <a:ext cx="3123870" cy="3092137"/>
              <a:chOff x="2953611" y="3349505"/>
              <a:chExt cx="3123870" cy="3092137"/>
            </a:xfrm>
          </p:grpSpPr>
          <p:sp>
            <p:nvSpPr>
              <p:cNvPr id="48" name="空心弧 5"/>
              <p:cNvSpPr/>
              <p:nvPr/>
            </p:nvSpPr>
            <p:spPr>
              <a:xfrm rot="16200000">
                <a:off x="2969477" y="3333639"/>
                <a:ext cx="3092137" cy="3123870"/>
              </a:xfrm>
              <a:prstGeom prst="blockArc">
                <a:avLst>
                  <a:gd name="adj1" fmla="val 18701236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grpSp>
            <p:nvGrpSpPr>
              <p:cNvPr id="86" name="组合 55"/>
              <p:cNvGrpSpPr/>
              <p:nvPr/>
            </p:nvGrpSpPr>
            <p:grpSpPr>
              <a:xfrm>
                <a:off x="3878384" y="3722355"/>
                <a:ext cx="309455" cy="281349"/>
                <a:chOff x="5278438" y="2973388"/>
                <a:chExt cx="1344613" cy="1247775"/>
              </a:xfrm>
              <a:solidFill>
                <a:schemeClr val="bg1"/>
              </a:solidFill>
            </p:grpSpPr>
            <p:sp>
              <p:nvSpPr>
                <p:cNvPr id="87" name="Freeform 67"/>
                <p:cNvSpPr>
                  <a:spLocks noEditPoints="1"/>
                </p:cNvSpPr>
                <p:nvPr/>
              </p:nvSpPr>
              <p:spPr bwMode="auto">
                <a:xfrm>
                  <a:off x="5821363" y="2973388"/>
                  <a:ext cx="801688" cy="806450"/>
                </a:xfrm>
                <a:custGeom>
                  <a:avLst/>
                  <a:gdLst>
                    <a:gd name="T0" fmla="*/ 256 w 281"/>
                    <a:gd name="T1" fmla="*/ 26 h 282"/>
                    <a:gd name="T2" fmla="*/ 163 w 281"/>
                    <a:gd name="T3" fmla="*/ 26 h 282"/>
                    <a:gd name="T4" fmla="*/ 0 w 281"/>
                    <a:gd name="T5" fmla="*/ 190 h 282"/>
                    <a:gd name="T6" fmla="*/ 92 w 281"/>
                    <a:gd name="T7" fmla="*/ 282 h 282"/>
                    <a:gd name="T8" fmla="*/ 256 w 281"/>
                    <a:gd name="T9" fmla="*/ 119 h 282"/>
                    <a:gd name="T10" fmla="*/ 256 w 281"/>
                    <a:gd name="T11" fmla="*/ 26 h 282"/>
                    <a:gd name="T12" fmla="*/ 55 w 281"/>
                    <a:gd name="T13" fmla="*/ 192 h 282"/>
                    <a:gd name="T14" fmla="*/ 44 w 281"/>
                    <a:gd name="T15" fmla="*/ 181 h 282"/>
                    <a:gd name="T16" fmla="*/ 183 w 281"/>
                    <a:gd name="T17" fmla="*/ 42 h 282"/>
                    <a:gd name="T18" fmla="*/ 194 w 281"/>
                    <a:gd name="T19" fmla="*/ 42 h 282"/>
                    <a:gd name="T20" fmla="*/ 194 w 281"/>
                    <a:gd name="T21" fmla="*/ 53 h 282"/>
                    <a:gd name="T22" fmla="*/ 55 w 281"/>
                    <a:gd name="T23" fmla="*/ 192 h 282"/>
                    <a:gd name="T24" fmla="*/ 78 w 281"/>
                    <a:gd name="T25" fmla="*/ 215 h 282"/>
                    <a:gd name="T26" fmla="*/ 67 w 281"/>
                    <a:gd name="T27" fmla="*/ 204 h 282"/>
                    <a:gd name="T28" fmla="*/ 217 w 281"/>
                    <a:gd name="T29" fmla="*/ 54 h 282"/>
                    <a:gd name="T30" fmla="*/ 228 w 281"/>
                    <a:gd name="T31" fmla="*/ 54 h 282"/>
                    <a:gd name="T32" fmla="*/ 228 w 281"/>
                    <a:gd name="T33" fmla="*/ 65 h 282"/>
                    <a:gd name="T34" fmla="*/ 78 w 281"/>
                    <a:gd name="T35" fmla="*/ 215 h 282"/>
                    <a:gd name="T36" fmla="*/ 101 w 281"/>
                    <a:gd name="T37" fmla="*/ 238 h 282"/>
                    <a:gd name="T38" fmla="*/ 90 w 281"/>
                    <a:gd name="T39" fmla="*/ 227 h 282"/>
                    <a:gd name="T40" fmla="*/ 229 w 281"/>
                    <a:gd name="T41" fmla="*/ 88 h 282"/>
                    <a:gd name="T42" fmla="*/ 240 w 281"/>
                    <a:gd name="T43" fmla="*/ 88 h 282"/>
                    <a:gd name="T44" fmla="*/ 240 w 281"/>
                    <a:gd name="T45" fmla="*/ 99 h 282"/>
                    <a:gd name="T46" fmla="*/ 101 w 281"/>
                    <a:gd name="T47" fmla="*/ 238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1" h="282">
                      <a:moveTo>
                        <a:pt x="256" y="26"/>
                      </a:moveTo>
                      <a:cubicBezTo>
                        <a:pt x="230" y="0"/>
                        <a:pt x="189" y="0"/>
                        <a:pt x="163" y="26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92" y="282"/>
                        <a:pt x="92" y="282"/>
                        <a:pt x="92" y="282"/>
                      </a:cubicBezTo>
                      <a:cubicBezTo>
                        <a:pt x="256" y="119"/>
                        <a:pt x="256" y="119"/>
                        <a:pt x="256" y="119"/>
                      </a:cubicBezTo>
                      <a:cubicBezTo>
                        <a:pt x="281" y="93"/>
                        <a:pt x="281" y="52"/>
                        <a:pt x="256" y="26"/>
                      </a:cubicBezTo>
                      <a:close/>
                      <a:moveTo>
                        <a:pt x="55" y="192"/>
                      </a:moveTo>
                      <a:cubicBezTo>
                        <a:pt x="44" y="181"/>
                        <a:pt x="44" y="181"/>
                        <a:pt x="44" y="181"/>
                      </a:cubicBezTo>
                      <a:cubicBezTo>
                        <a:pt x="183" y="42"/>
                        <a:pt x="183" y="42"/>
                        <a:pt x="183" y="42"/>
                      </a:cubicBezTo>
                      <a:cubicBezTo>
                        <a:pt x="186" y="39"/>
                        <a:pt x="191" y="39"/>
                        <a:pt x="194" y="42"/>
                      </a:cubicBezTo>
                      <a:cubicBezTo>
                        <a:pt x="197" y="45"/>
                        <a:pt x="197" y="50"/>
                        <a:pt x="194" y="53"/>
                      </a:cubicBezTo>
                      <a:lnTo>
                        <a:pt x="55" y="192"/>
                      </a:lnTo>
                      <a:close/>
                      <a:moveTo>
                        <a:pt x="78" y="215"/>
                      </a:moveTo>
                      <a:cubicBezTo>
                        <a:pt x="67" y="204"/>
                        <a:pt x="67" y="204"/>
                        <a:pt x="67" y="204"/>
                      </a:cubicBezTo>
                      <a:cubicBezTo>
                        <a:pt x="217" y="54"/>
                        <a:pt x="217" y="54"/>
                        <a:pt x="217" y="54"/>
                      </a:cubicBezTo>
                      <a:cubicBezTo>
                        <a:pt x="220" y="51"/>
                        <a:pt x="225" y="51"/>
                        <a:pt x="228" y="54"/>
                      </a:cubicBezTo>
                      <a:cubicBezTo>
                        <a:pt x="231" y="57"/>
                        <a:pt x="231" y="62"/>
                        <a:pt x="228" y="65"/>
                      </a:cubicBezTo>
                      <a:lnTo>
                        <a:pt x="78" y="215"/>
                      </a:lnTo>
                      <a:close/>
                      <a:moveTo>
                        <a:pt x="101" y="238"/>
                      </a:moveTo>
                      <a:cubicBezTo>
                        <a:pt x="90" y="227"/>
                        <a:pt x="90" y="227"/>
                        <a:pt x="90" y="227"/>
                      </a:cubicBezTo>
                      <a:cubicBezTo>
                        <a:pt x="229" y="88"/>
                        <a:pt x="229" y="88"/>
                        <a:pt x="229" y="88"/>
                      </a:cubicBezTo>
                      <a:cubicBezTo>
                        <a:pt x="232" y="85"/>
                        <a:pt x="237" y="85"/>
                        <a:pt x="240" y="88"/>
                      </a:cubicBezTo>
                      <a:cubicBezTo>
                        <a:pt x="243" y="91"/>
                        <a:pt x="243" y="96"/>
                        <a:pt x="240" y="99"/>
                      </a:cubicBezTo>
                      <a:lnTo>
                        <a:pt x="101" y="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solidFill>
                      <a:srgbClr val="78A6B6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8" name="Freeform 68"/>
                <p:cNvSpPr/>
                <p:nvPr/>
              </p:nvSpPr>
              <p:spPr bwMode="auto">
                <a:xfrm>
                  <a:off x="5375275" y="3662363"/>
                  <a:ext cx="554038" cy="558800"/>
                </a:xfrm>
                <a:custGeom>
                  <a:avLst/>
                  <a:gdLst>
                    <a:gd name="T0" fmla="*/ 227 w 349"/>
                    <a:gd name="T1" fmla="*/ 209 h 352"/>
                    <a:gd name="T2" fmla="*/ 210 w 349"/>
                    <a:gd name="T3" fmla="*/ 193 h 352"/>
                    <a:gd name="T4" fmla="*/ 349 w 349"/>
                    <a:gd name="T5" fmla="*/ 54 h 352"/>
                    <a:gd name="T6" fmla="*/ 295 w 349"/>
                    <a:gd name="T7" fmla="*/ 0 h 352"/>
                    <a:gd name="T8" fmla="*/ 156 w 349"/>
                    <a:gd name="T9" fmla="*/ 139 h 352"/>
                    <a:gd name="T10" fmla="*/ 142 w 349"/>
                    <a:gd name="T11" fmla="*/ 125 h 352"/>
                    <a:gd name="T12" fmla="*/ 110 w 349"/>
                    <a:gd name="T13" fmla="*/ 141 h 352"/>
                    <a:gd name="T14" fmla="*/ 0 w 349"/>
                    <a:gd name="T15" fmla="*/ 317 h 352"/>
                    <a:gd name="T16" fmla="*/ 32 w 349"/>
                    <a:gd name="T17" fmla="*/ 352 h 352"/>
                    <a:gd name="T18" fmla="*/ 207 w 349"/>
                    <a:gd name="T19" fmla="*/ 242 h 352"/>
                    <a:gd name="T20" fmla="*/ 227 w 349"/>
                    <a:gd name="T21" fmla="*/ 20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352">
                      <a:moveTo>
                        <a:pt x="227" y="209"/>
                      </a:moveTo>
                      <a:lnTo>
                        <a:pt x="210" y="193"/>
                      </a:lnTo>
                      <a:lnTo>
                        <a:pt x="349" y="54"/>
                      </a:lnTo>
                      <a:lnTo>
                        <a:pt x="295" y="0"/>
                      </a:lnTo>
                      <a:lnTo>
                        <a:pt x="156" y="139"/>
                      </a:lnTo>
                      <a:lnTo>
                        <a:pt x="142" y="125"/>
                      </a:lnTo>
                      <a:lnTo>
                        <a:pt x="110" y="141"/>
                      </a:lnTo>
                      <a:lnTo>
                        <a:pt x="0" y="317"/>
                      </a:lnTo>
                      <a:lnTo>
                        <a:pt x="32" y="352"/>
                      </a:lnTo>
                      <a:lnTo>
                        <a:pt x="207" y="242"/>
                      </a:lnTo>
                      <a:lnTo>
                        <a:pt x="227" y="20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solidFill>
                      <a:srgbClr val="78A6B6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9" name="Freeform 69"/>
                <p:cNvSpPr/>
                <p:nvPr/>
              </p:nvSpPr>
              <p:spPr bwMode="auto">
                <a:xfrm>
                  <a:off x="5278438" y="2986088"/>
                  <a:ext cx="590550" cy="590550"/>
                </a:xfrm>
                <a:custGeom>
                  <a:avLst/>
                  <a:gdLst>
                    <a:gd name="T0" fmla="*/ 104 w 207"/>
                    <a:gd name="T1" fmla="*/ 0 h 207"/>
                    <a:gd name="T2" fmla="*/ 78 w 207"/>
                    <a:gd name="T3" fmla="*/ 3 h 207"/>
                    <a:gd name="T4" fmla="*/ 81 w 207"/>
                    <a:gd name="T5" fmla="*/ 5 h 207"/>
                    <a:gd name="T6" fmla="*/ 118 w 207"/>
                    <a:gd name="T7" fmla="*/ 43 h 207"/>
                    <a:gd name="T8" fmla="*/ 118 w 207"/>
                    <a:gd name="T9" fmla="*/ 112 h 207"/>
                    <a:gd name="T10" fmla="*/ 49 w 207"/>
                    <a:gd name="T11" fmla="*/ 112 h 207"/>
                    <a:gd name="T12" fmla="*/ 12 w 207"/>
                    <a:gd name="T13" fmla="*/ 74 h 207"/>
                    <a:gd name="T14" fmla="*/ 7 w 207"/>
                    <a:gd name="T15" fmla="*/ 68 h 207"/>
                    <a:gd name="T16" fmla="*/ 0 w 207"/>
                    <a:gd name="T17" fmla="*/ 103 h 207"/>
                    <a:gd name="T18" fmla="*/ 104 w 207"/>
                    <a:gd name="T19" fmla="*/ 207 h 207"/>
                    <a:gd name="T20" fmla="*/ 207 w 207"/>
                    <a:gd name="T21" fmla="*/ 103 h 207"/>
                    <a:gd name="T22" fmla="*/ 104 w 207"/>
                    <a:gd name="T23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7" h="207">
                      <a:moveTo>
                        <a:pt x="104" y="0"/>
                      </a:moveTo>
                      <a:cubicBezTo>
                        <a:pt x="95" y="0"/>
                        <a:pt x="86" y="1"/>
                        <a:pt x="78" y="3"/>
                      </a:cubicBezTo>
                      <a:cubicBezTo>
                        <a:pt x="79" y="4"/>
                        <a:pt x="80" y="5"/>
                        <a:pt x="81" y="5"/>
                      </a:cubicBezTo>
                      <a:cubicBezTo>
                        <a:pt x="118" y="43"/>
                        <a:pt x="118" y="43"/>
                        <a:pt x="118" y="43"/>
                      </a:cubicBezTo>
                      <a:cubicBezTo>
                        <a:pt x="137" y="62"/>
                        <a:pt x="137" y="93"/>
                        <a:pt x="118" y="112"/>
                      </a:cubicBezTo>
                      <a:cubicBezTo>
                        <a:pt x="99" y="131"/>
                        <a:pt x="68" y="131"/>
                        <a:pt x="49" y="112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0" y="72"/>
                        <a:pt x="8" y="70"/>
                        <a:pt x="7" y="68"/>
                      </a:cubicBezTo>
                      <a:cubicBezTo>
                        <a:pt x="3" y="79"/>
                        <a:pt x="0" y="91"/>
                        <a:pt x="0" y="103"/>
                      </a:cubicBezTo>
                      <a:cubicBezTo>
                        <a:pt x="0" y="161"/>
                        <a:pt x="47" y="207"/>
                        <a:pt x="104" y="207"/>
                      </a:cubicBezTo>
                      <a:cubicBezTo>
                        <a:pt x="161" y="207"/>
                        <a:pt x="207" y="161"/>
                        <a:pt x="207" y="103"/>
                      </a:cubicBezTo>
                      <a:cubicBezTo>
                        <a:pt x="207" y="46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solidFill>
                      <a:srgbClr val="78A6B6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0" name="Freeform 70"/>
                <p:cNvSpPr>
                  <a:spLocks noEditPoints="1"/>
                </p:cNvSpPr>
                <p:nvPr/>
              </p:nvSpPr>
              <p:spPr bwMode="auto">
                <a:xfrm>
                  <a:off x="6008688" y="3686176"/>
                  <a:ext cx="531813" cy="531813"/>
                </a:xfrm>
                <a:custGeom>
                  <a:avLst/>
                  <a:gdLst>
                    <a:gd name="T0" fmla="*/ 164 w 186"/>
                    <a:gd name="T1" fmla="*/ 164 h 186"/>
                    <a:gd name="T2" fmla="*/ 164 w 186"/>
                    <a:gd name="T3" fmla="*/ 83 h 186"/>
                    <a:gd name="T4" fmla="*/ 81 w 186"/>
                    <a:gd name="T5" fmla="*/ 0 h 186"/>
                    <a:gd name="T6" fmla="*/ 0 w 186"/>
                    <a:gd name="T7" fmla="*/ 81 h 186"/>
                    <a:gd name="T8" fmla="*/ 82 w 186"/>
                    <a:gd name="T9" fmla="*/ 164 h 186"/>
                    <a:gd name="T10" fmla="*/ 164 w 186"/>
                    <a:gd name="T11" fmla="*/ 164 h 186"/>
                    <a:gd name="T12" fmla="*/ 109 w 186"/>
                    <a:gd name="T13" fmla="*/ 109 h 186"/>
                    <a:gd name="T14" fmla="*/ 142 w 186"/>
                    <a:gd name="T15" fmla="*/ 109 h 186"/>
                    <a:gd name="T16" fmla="*/ 142 w 186"/>
                    <a:gd name="T17" fmla="*/ 143 h 186"/>
                    <a:gd name="T18" fmla="*/ 109 w 186"/>
                    <a:gd name="T19" fmla="*/ 143 h 186"/>
                    <a:gd name="T20" fmla="*/ 109 w 186"/>
                    <a:gd name="T21" fmla="*/ 109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6" h="186">
                      <a:moveTo>
                        <a:pt x="164" y="164"/>
                      </a:moveTo>
                      <a:cubicBezTo>
                        <a:pt x="186" y="142"/>
                        <a:pt x="186" y="105"/>
                        <a:pt x="164" y="83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2" y="164"/>
                        <a:pt x="82" y="164"/>
                        <a:pt x="82" y="164"/>
                      </a:cubicBezTo>
                      <a:cubicBezTo>
                        <a:pt x="105" y="186"/>
                        <a:pt x="141" y="186"/>
                        <a:pt x="164" y="164"/>
                      </a:cubicBezTo>
                      <a:close/>
                      <a:moveTo>
                        <a:pt x="109" y="109"/>
                      </a:moveTo>
                      <a:cubicBezTo>
                        <a:pt x="118" y="100"/>
                        <a:pt x="133" y="100"/>
                        <a:pt x="142" y="109"/>
                      </a:cubicBezTo>
                      <a:cubicBezTo>
                        <a:pt x="152" y="118"/>
                        <a:pt x="152" y="133"/>
                        <a:pt x="142" y="143"/>
                      </a:cubicBezTo>
                      <a:cubicBezTo>
                        <a:pt x="133" y="152"/>
                        <a:pt x="118" y="152"/>
                        <a:pt x="109" y="143"/>
                      </a:cubicBezTo>
                      <a:cubicBezTo>
                        <a:pt x="99" y="133"/>
                        <a:pt x="99" y="118"/>
                        <a:pt x="10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solidFill>
                      <a:srgbClr val="78A6B6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</p:grpSp>
        </p:grpSp>
        <p:grpSp>
          <p:nvGrpSpPr>
            <p:cNvPr id="112" name="Group 111"/>
            <p:cNvGrpSpPr/>
            <p:nvPr/>
          </p:nvGrpSpPr>
          <p:grpSpPr>
            <a:xfrm>
              <a:off x="2953610" y="3349506"/>
              <a:ext cx="3123870" cy="3092137"/>
              <a:chOff x="2953610" y="3349506"/>
              <a:chExt cx="3123870" cy="3092137"/>
            </a:xfrm>
          </p:grpSpPr>
          <p:sp>
            <p:nvSpPr>
              <p:cNvPr id="47" name="空心弧 4"/>
              <p:cNvSpPr/>
              <p:nvPr/>
            </p:nvSpPr>
            <p:spPr>
              <a:xfrm rot="19070819">
                <a:off x="2953610" y="3349506"/>
                <a:ext cx="3123870" cy="3092137"/>
              </a:xfrm>
              <a:prstGeom prst="blockArc">
                <a:avLst>
                  <a:gd name="adj1" fmla="val 18792979"/>
                  <a:gd name="adj2" fmla="val 0"/>
                  <a:gd name="adj3" fmla="val 25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grpSp>
            <p:nvGrpSpPr>
              <p:cNvPr id="91" name="组合 60"/>
              <p:cNvGrpSpPr/>
              <p:nvPr/>
            </p:nvGrpSpPr>
            <p:grpSpPr>
              <a:xfrm>
                <a:off x="4881163" y="3654428"/>
                <a:ext cx="271828" cy="348560"/>
                <a:chOff x="2951163" y="2495550"/>
                <a:chExt cx="1208088" cy="1581150"/>
              </a:xfrm>
              <a:solidFill>
                <a:schemeClr val="bg1"/>
              </a:solidFill>
            </p:grpSpPr>
            <p:sp>
              <p:nvSpPr>
                <p:cNvPr id="92" name="Freeform 29"/>
                <p:cNvSpPr/>
                <p:nvPr/>
              </p:nvSpPr>
              <p:spPr bwMode="auto">
                <a:xfrm>
                  <a:off x="2978150" y="2911475"/>
                  <a:ext cx="230188" cy="306388"/>
                </a:xfrm>
                <a:custGeom>
                  <a:avLst/>
                  <a:gdLst>
                    <a:gd name="T0" fmla="*/ 69 w 79"/>
                    <a:gd name="T1" fmla="*/ 40 h 105"/>
                    <a:gd name="T2" fmla="*/ 70 w 79"/>
                    <a:gd name="T3" fmla="*/ 3 h 105"/>
                    <a:gd name="T4" fmla="*/ 52 w 79"/>
                    <a:gd name="T5" fmla="*/ 0 h 105"/>
                    <a:gd name="T6" fmla="*/ 0 w 79"/>
                    <a:gd name="T7" fmla="*/ 52 h 105"/>
                    <a:gd name="T8" fmla="*/ 52 w 79"/>
                    <a:gd name="T9" fmla="*/ 105 h 105"/>
                    <a:gd name="T10" fmla="*/ 79 w 79"/>
                    <a:gd name="T11" fmla="*/ 97 h 105"/>
                    <a:gd name="T12" fmla="*/ 69 w 79"/>
                    <a:gd name="T13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105">
                      <a:moveTo>
                        <a:pt x="69" y="40"/>
                      </a:moveTo>
                      <a:cubicBezTo>
                        <a:pt x="69" y="25"/>
                        <a:pt x="62" y="15"/>
                        <a:pt x="70" y="3"/>
                      </a:cubicBezTo>
                      <a:cubicBezTo>
                        <a:pt x="65" y="1"/>
                        <a:pt x="59" y="0"/>
                        <a:pt x="52" y="0"/>
                      </a:cubicBezTo>
                      <a:cubicBezTo>
                        <a:pt x="23" y="0"/>
                        <a:pt x="0" y="24"/>
                        <a:pt x="0" y="52"/>
                      </a:cubicBezTo>
                      <a:cubicBezTo>
                        <a:pt x="0" y="81"/>
                        <a:pt x="23" y="105"/>
                        <a:pt x="52" y="105"/>
                      </a:cubicBezTo>
                      <a:cubicBezTo>
                        <a:pt x="62" y="105"/>
                        <a:pt x="71" y="102"/>
                        <a:pt x="79" y="97"/>
                      </a:cubicBezTo>
                      <a:cubicBezTo>
                        <a:pt x="75" y="84"/>
                        <a:pt x="69" y="60"/>
                        <a:pt x="6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3" name="Freeform 30"/>
                <p:cNvSpPr/>
                <p:nvPr/>
              </p:nvSpPr>
              <p:spPr bwMode="auto">
                <a:xfrm>
                  <a:off x="3900488" y="2911475"/>
                  <a:ext cx="228600" cy="306388"/>
                </a:xfrm>
                <a:custGeom>
                  <a:avLst/>
                  <a:gdLst>
                    <a:gd name="T0" fmla="*/ 10 w 79"/>
                    <a:gd name="T1" fmla="*/ 40 h 105"/>
                    <a:gd name="T2" fmla="*/ 9 w 79"/>
                    <a:gd name="T3" fmla="*/ 3 h 105"/>
                    <a:gd name="T4" fmla="*/ 27 w 79"/>
                    <a:gd name="T5" fmla="*/ 0 h 105"/>
                    <a:gd name="T6" fmla="*/ 79 w 79"/>
                    <a:gd name="T7" fmla="*/ 52 h 105"/>
                    <a:gd name="T8" fmla="*/ 27 w 79"/>
                    <a:gd name="T9" fmla="*/ 105 h 105"/>
                    <a:gd name="T10" fmla="*/ 0 w 79"/>
                    <a:gd name="T11" fmla="*/ 97 h 105"/>
                    <a:gd name="T12" fmla="*/ 10 w 79"/>
                    <a:gd name="T13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105">
                      <a:moveTo>
                        <a:pt x="10" y="40"/>
                      </a:moveTo>
                      <a:cubicBezTo>
                        <a:pt x="10" y="25"/>
                        <a:pt x="17" y="15"/>
                        <a:pt x="9" y="3"/>
                      </a:cubicBezTo>
                      <a:cubicBezTo>
                        <a:pt x="15" y="1"/>
                        <a:pt x="21" y="0"/>
                        <a:pt x="27" y="0"/>
                      </a:cubicBezTo>
                      <a:cubicBezTo>
                        <a:pt x="56" y="0"/>
                        <a:pt x="79" y="24"/>
                        <a:pt x="79" y="52"/>
                      </a:cubicBezTo>
                      <a:cubicBezTo>
                        <a:pt x="79" y="81"/>
                        <a:pt x="56" y="105"/>
                        <a:pt x="27" y="105"/>
                      </a:cubicBezTo>
                      <a:cubicBezTo>
                        <a:pt x="17" y="105"/>
                        <a:pt x="8" y="102"/>
                        <a:pt x="0" y="97"/>
                      </a:cubicBezTo>
                      <a:cubicBezTo>
                        <a:pt x="4" y="84"/>
                        <a:pt x="10" y="60"/>
                        <a:pt x="10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4" name="Freeform 31"/>
                <p:cNvSpPr/>
                <p:nvPr/>
              </p:nvSpPr>
              <p:spPr bwMode="auto">
                <a:xfrm>
                  <a:off x="3481388" y="3570288"/>
                  <a:ext cx="147638" cy="328613"/>
                </a:xfrm>
                <a:custGeom>
                  <a:avLst/>
                  <a:gdLst>
                    <a:gd name="T0" fmla="*/ 25 w 93"/>
                    <a:gd name="T1" fmla="*/ 0 h 207"/>
                    <a:gd name="T2" fmla="*/ 0 w 93"/>
                    <a:gd name="T3" fmla="*/ 145 h 207"/>
                    <a:gd name="T4" fmla="*/ 47 w 93"/>
                    <a:gd name="T5" fmla="*/ 207 h 207"/>
                    <a:gd name="T6" fmla="*/ 93 w 93"/>
                    <a:gd name="T7" fmla="*/ 143 h 207"/>
                    <a:gd name="T8" fmla="*/ 68 w 93"/>
                    <a:gd name="T9" fmla="*/ 0 h 207"/>
                    <a:gd name="T10" fmla="*/ 25 w 93"/>
                    <a:gd name="T1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207">
                      <a:moveTo>
                        <a:pt x="25" y="0"/>
                      </a:moveTo>
                      <a:lnTo>
                        <a:pt x="0" y="145"/>
                      </a:lnTo>
                      <a:lnTo>
                        <a:pt x="47" y="207"/>
                      </a:lnTo>
                      <a:lnTo>
                        <a:pt x="93" y="143"/>
                      </a:lnTo>
                      <a:lnTo>
                        <a:pt x="68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5" name="Freeform 32"/>
                <p:cNvSpPr/>
                <p:nvPr/>
              </p:nvSpPr>
              <p:spPr bwMode="auto">
                <a:xfrm>
                  <a:off x="3471863" y="3433763"/>
                  <a:ext cx="166688" cy="115888"/>
                </a:xfrm>
                <a:custGeom>
                  <a:avLst/>
                  <a:gdLst>
                    <a:gd name="T0" fmla="*/ 21 w 57"/>
                    <a:gd name="T1" fmla="*/ 7 h 40"/>
                    <a:gd name="T2" fmla="*/ 0 w 57"/>
                    <a:gd name="T3" fmla="*/ 5 h 40"/>
                    <a:gd name="T4" fmla="*/ 0 w 57"/>
                    <a:gd name="T5" fmla="*/ 14 h 40"/>
                    <a:gd name="T6" fmla="*/ 1 w 57"/>
                    <a:gd name="T7" fmla="*/ 13 h 40"/>
                    <a:gd name="T8" fmla="*/ 18 w 57"/>
                    <a:gd name="T9" fmla="*/ 40 h 40"/>
                    <a:gd name="T10" fmla="*/ 40 w 57"/>
                    <a:gd name="T11" fmla="*/ 40 h 40"/>
                    <a:gd name="T12" fmla="*/ 56 w 57"/>
                    <a:gd name="T13" fmla="*/ 15 h 40"/>
                    <a:gd name="T14" fmla="*/ 57 w 57"/>
                    <a:gd name="T15" fmla="*/ 0 h 40"/>
                    <a:gd name="T16" fmla="*/ 21 w 57"/>
                    <a:gd name="T17" fmla="*/ 7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" h="40">
                      <a:moveTo>
                        <a:pt x="21" y="7"/>
                      </a:moveTo>
                      <a:cubicBezTo>
                        <a:pt x="14" y="7"/>
                        <a:pt x="7" y="7"/>
                        <a:pt x="0" y="5"/>
                      </a:cubicBezTo>
                      <a:cubicBezTo>
                        <a:pt x="0" y="8"/>
                        <a:pt x="0" y="11"/>
                        <a:pt x="0" y="14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56" y="15"/>
                        <a:pt x="56" y="15"/>
                        <a:pt x="56" y="15"/>
                      </a:cubicBezTo>
                      <a:cubicBezTo>
                        <a:pt x="56" y="10"/>
                        <a:pt x="56" y="5"/>
                        <a:pt x="57" y="0"/>
                      </a:cubicBezTo>
                      <a:cubicBezTo>
                        <a:pt x="46" y="5"/>
                        <a:pt x="34" y="7"/>
                        <a:pt x="2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6" name="Freeform 33"/>
                <p:cNvSpPr>
                  <a:spLocks noEditPoints="1"/>
                </p:cNvSpPr>
                <p:nvPr/>
              </p:nvSpPr>
              <p:spPr bwMode="auto">
                <a:xfrm>
                  <a:off x="3140075" y="2582863"/>
                  <a:ext cx="827088" cy="827088"/>
                </a:xfrm>
                <a:custGeom>
                  <a:avLst/>
                  <a:gdLst>
                    <a:gd name="T0" fmla="*/ 0 w 284"/>
                    <a:gd name="T1" fmla="*/ 142 h 284"/>
                    <a:gd name="T2" fmla="*/ 142 w 284"/>
                    <a:gd name="T3" fmla="*/ 0 h 284"/>
                    <a:gd name="T4" fmla="*/ 142 w 284"/>
                    <a:gd name="T5" fmla="*/ 0 h 284"/>
                    <a:gd name="T6" fmla="*/ 284 w 284"/>
                    <a:gd name="T7" fmla="*/ 142 h 284"/>
                    <a:gd name="T8" fmla="*/ 284 w 284"/>
                    <a:gd name="T9" fmla="*/ 142 h 284"/>
                    <a:gd name="T10" fmla="*/ 142 w 284"/>
                    <a:gd name="T11" fmla="*/ 284 h 284"/>
                    <a:gd name="T12" fmla="*/ 142 w 284"/>
                    <a:gd name="T13" fmla="*/ 284 h 284"/>
                    <a:gd name="T14" fmla="*/ 0 w 284"/>
                    <a:gd name="T15" fmla="*/ 142 h 284"/>
                    <a:gd name="T16" fmla="*/ 25 w 284"/>
                    <a:gd name="T17" fmla="*/ 142 h 284"/>
                    <a:gd name="T18" fmla="*/ 142 w 284"/>
                    <a:gd name="T19" fmla="*/ 260 h 284"/>
                    <a:gd name="T20" fmla="*/ 142 w 284"/>
                    <a:gd name="T21" fmla="*/ 260 h 284"/>
                    <a:gd name="T22" fmla="*/ 260 w 284"/>
                    <a:gd name="T23" fmla="*/ 142 h 284"/>
                    <a:gd name="T24" fmla="*/ 260 w 284"/>
                    <a:gd name="T25" fmla="*/ 142 h 284"/>
                    <a:gd name="T26" fmla="*/ 142 w 284"/>
                    <a:gd name="T27" fmla="*/ 24 h 284"/>
                    <a:gd name="T28" fmla="*/ 142 w 284"/>
                    <a:gd name="T29" fmla="*/ 24 h 284"/>
                    <a:gd name="T30" fmla="*/ 25 w 284"/>
                    <a:gd name="T31" fmla="*/ 142 h 284"/>
                    <a:gd name="T32" fmla="*/ 25 w 284"/>
                    <a:gd name="T33" fmla="*/ 142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4" h="284">
                      <a:moveTo>
                        <a:pt x="0" y="142"/>
                      </a:moveTo>
                      <a:cubicBezTo>
                        <a:pt x="0" y="63"/>
                        <a:pt x="64" y="0"/>
                        <a:pt x="142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21" y="0"/>
                        <a:pt x="284" y="63"/>
                        <a:pt x="284" y="142"/>
                      </a:cubicBezTo>
                      <a:cubicBezTo>
                        <a:pt x="284" y="142"/>
                        <a:pt x="284" y="142"/>
                        <a:pt x="284" y="142"/>
                      </a:cubicBezTo>
                      <a:cubicBezTo>
                        <a:pt x="284" y="220"/>
                        <a:pt x="221" y="284"/>
                        <a:pt x="142" y="284"/>
                      </a:cubicBezTo>
                      <a:cubicBezTo>
                        <a:pt x="142" y="284"/>
                        <a:pt x="142" y="284"/>
                        <a:pt x="142" y="284"/>
                      </a:cubicBezTo>
                      <a:cubicBezTo>
                        <a:pt x="64" y="284"/>
                        <a:pt x="0" y="220"/>
                        <a:pt x="0" y="142"/>
                      </a:cubicBezTo>
                      <a:close/>
                      <a:moveTo>
                        <a:pt x="25" y="142"/>
                      </a:moveTo>
                      <a:cubicBezTo>
                        <a:pt x="25" y="207"/>
                        <a:pt x="77" y="259"/>
                        <a:pt x="142" y="260"/>
                      </a:cubicBezTo>
                      <a:cubicBezTo>
                        <a:pt x="142" y="260"/>
                        <a:pt x="142" y="260"/>
                        <a:pt x="142" y="260"/>
                      </a:cubicBezTo>
                      <a:cubicBezTo>
                        <a:pt x="207" y="259"/>
                        <a:pt x="260" y="207"/>
                        <a:pt x="260" y="142"/>
                      </a:cubicBezTo>
                      <a:cubicBezTo>
                        <a:pt x="260" y="142"/>
                        <a:pt x="260" y="142"/>
                        <a:pt x="260" y="142"/>
                      </a:cubicBezTo>
                      <a:cubicBezTo>
                        <a:pt x="260" y="77"/>
                        <a:pt x="207" y="24"/>
                        <a:pt x="142" y="24"/>
                      </a:cubicBezTo>
                      <a:cubicBezTo>
                        <a:pt x="142" y="24"/>
                        <a:pt x="142" y="24"/>
                        <a:pt x="142" y="24"/>
                      </a:cubicBezTo>
                      <a:cubicBezTo>
                        <a:pt x="77" y="24"/>
                        <a:pt x="25" y="77"/>
                        <a:pt x="25" y="142"/>
                      </a:cubicBezTo>
                      <a:cubicBezTo>
                        <a:pt x="25" y="142"/>
                        <a:pt x="25" y="142"/>
                        <a:pt x="25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7" name="Freeform 34"/>
                <p:cNvSpPr/>
                <p:nvPr/>
              </p:nvSpPr>
              <p:spPr bwMode="auto">
                <a:xfrm>
                  <a:off x="3068638" y="2495550"/>
                  <a:ext cx="971550" cy="454025"/>
                </a:xfrm>
                <a:custGeom>
                  <a:avLst/>
                  <a:gdLst>
                    <a:gd name="T0" fmla="*/ 0 w 334"/>
                    <a:gd name="T1" fmla="*/ 155 h 156"/>
                    <a:gd name="T2" fmla="*/ 167 w 334"/>
                    <a:gd name="T3" fmla="*/ 0 h 156"/>
                    <a:gd name="T4" fmla="*/ 167 w 334"/>
                    <a:gd name="T5" fmla="*/ 0 h 156"/>
                    <a:gd name="T6" fmla="*/ 334 w 334"/>
                    <a:gd name="T7" fmla="*/ 155 h 156"/>
                    <a:gd name="T8" fmla="*/ 334 w 334"/>
                    <a:gd name="T9" fmla="*/ 155 h 156"/>
                    <a:gd name="T10" fmla="*/ 322 w 334"/>
                    <a:gd name="T11" fmla="*/ 155 h 156"/>
                    <a:gd name="T12" fmla="*/ 167 w 334"/>
                    <a:gd name="T13" fmla="*/ 12 h 156"/>
                    <a:gd name="T14" fmla="*/ 167 w 334"/>
                    <a:gd name="T15" fmla="*/ 12 h 156"/>
                    <a:gd name="T16" fmla="*/ 12 w 334"/>
                    <a:gd name="T17" fmla="*/ 156 h 156"/>
                    <a:gd name="T18" fmla="*/ 12 w 334"/>
                    <a:gd name="T19" fmla="*/ 156 h 156"/>
                    <a:gd name="T20" fmla="*/ 0 w 334"/>
                    <a:gd name="T21" fmla="*/ 155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4" h="156">
                      <a:moveTo>
                        <a:pt x="0" y="155"/>
                      </a:moveTo>
                      <a:cubicBezTo>
                        <a:pt x="7" y="68"/>
                        <a:pt x="79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255" y="0"/>
                        <a:pt x="328" y="68"/>
                        <a:pt x="334" y="155"/>
                      </a:cubicBezTo>
                      <a:cubicBezTo>
                        <a:pt x="334" y="155"/>
                        <a:pt x="334" y="155"/>
                        <a:pt x="334" y="155"/>
                      </a:cubicBezTo>
                      <a:cubicBezTo>
                        <a:pt x="322" y="155"/>
                        <a:pt x="322" y="155"/>
                        <a:pt x="322" y="155"/>
                      </a:cubicBezTo>
                      <a:cubicBezTo>
                        <a:pt x="316" y="75"/>
                        <a:pt x="249" y="12"/>
                        <a:pt x="167" y="12"/>
                      </a:cubicBezTo>
                      <a:cubicBezTo>
                        <a:pt x="167" y="12"/>
                        <a:pt x="167" y="12"/>
                        <a:pt x="167" y="12"/>
                      </a:cubicBezTo>
                      <a:cubicBezTo>
                        <a:pt x="85" y="12"/>
                        <a:pt x="18" y="75"/>
                        <a:pt x="12" y="156"/>
                      </a:cubicBezTo>
                      <a:cubicBezTo>
                        <a:pt x="12" y="156"/>
                        <a:pt x="12" y="156"/>
                        <a:pt x="12" y="156"/>
                      </a:cubicBezTo>
                      <a:cubicBezTo>
                        <a:pt x="0" y="155"/>
                        <a:pt x="0" y="155"/>
                        <a:pt x="0" y="1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8" name="Freeform 35"/>
                <p:cNvSpPr/>
                <p:nvPr/>
              </p:nvSpPr>
              <p:spPr bwMode="auto">
                <a:xfrm>
                  <a:off x="2951163" y="3378200"/>
                  <a:ext cx="1208088" cy="698500"/>
                </a:xfrm>
                <a:custGeom>
                  <a:avLst/>
                  <a:gdLst>
                    <a:gd name="T0" fmla="*/ 382 w 415"/>
                    <a:gd name="T1" fmla="*/ 223 h 240"/>
                    <a:gd name="T2" fmla="*/ 326 w 415"/>
                    <a:gd name="T3" fmla="*/ 80 h 240"/>
                    <a:gd name="T4" fmla="*/ 326 w 415"/>
                    <a:gd name="T5" fmla="*/ 80 h 240"/>
                    <a:gd name="T6" fmla="*/ 207 w 415"/>
                    <a:gd name="T7" fmla="*/ 33 h 240"/>
                    <a:gd name="T8" fmla="*/ 207 w 415"/>
                    <a:gd name="T9" fmla="*/ 33 h 240"/>
                    <a:gd name="T10" fmla="*/ 161 w 415"/>
                    <a:gd name="T11" fmla="*/ 39 h 240"/>
                    <a:gd name="T12" fmla="*/ 161 w 415"/>
                    <a:gd name="T13" fmla="*/ 39 h 240"/>
                    <a:gd name="T14" fmla="*/ 60 w 415"/>
                    <a:gd name="T15" fmla="*/ 114 h 240"/>
                    <a:gd name="T16" fmla="*/ 60 w 415"/>
                    <a:gd name="T17" fmla="*/ 114 h 240"/>
                    <a:gd name="T18" fmla="*/ 33 w 415"/>
                    <a:gd name="T19" fmla="*/ 223 h 240"/>
                    <a:gd name="T20" fmla="*/ 33 w 415"/>
                    <a:gd name="T21" fmla="*/ 223 h 240"/>
                    <a:gd name="T22" fmla="*/ 16 w 415"/>
                    <a:gd name="T23" fmla="*/ 240 h 240"/>
                    <a:gd name="T24" fmla="*/ 16 w 415"/>
                    <a:gd name="T25" fmla="*/ 240 h 240"/>
                    <a:gd name="T26" fmla="*/ 0 w 415"/>
                    <a:gd name="T27" fmla="*/ 223 h 240"/>
                    <a:gd name="T28" fmla="*/ 0 w 415"/>
                    <a:gd name="T29" fmla="*/ 223 h 240"/>
                    <a:gd name="T30" fmla="*/ 32 w 415"/>
                    <a:gd name="T31" fmla="*/ 97 h 240"/>
                    <a:gd name="T32" fmla="*/ 32 w 415"/>
                    <a:gd name="T33" fmla="*/ 97 h 240"/>
                    <a:gd name="T34" fmla="*/ 152 w 415"/>
                    <a:gd name="T35" fmla="*/ 8 h 240"/>
                    <a:gd name="T36" fmla="*/ 152 w 415"/>
                    <a:gd name="T37" fmla="*/ 8 h 240"/>
                    <a:gd name="T38" fmla="*/ 207 w 415"/>
                    <a:gd name="T39" fmla="*/ 0 h 240"/>
                    <a:gd name="T40" fmla="*/ 207 w 415"/>
                    <a:gd name="T41" fmla="*/ 0 h 240"/>
                    <a:gd name="T42" fmla="*/ 349 w 415"/>
                    <a:gd name="T43" fmla="*/ 56 h 240"/>
                    <a:gd name="T44" fmla="*/ 349 w 415"/>
                    <a:gd name="T45" fmla="*/ 56 h 240"/>
                    <a:gd name="T46" fmla="*/ 414 w 415"/>
                    <a:gd name="T47" fmla="*/ 223 h 240"/>
                    <a:gd name="T48" fmla="*/ 414 w 415"/>
                    <a:gd name="T49" fmla="*/ 223 h 240"/>
                    <a:gd name="T50" fmla="*/ 398 w 415"/>
                    <a:gd name="T51" fmla="*/ 240 h 240"/>
                    <a:gd name="T52" fmla="*/ 398 w 415"/>
                    <a:gd name="T53" fmla="*/ 240 h 240"/>
                    <a:gd name="T54" fmla="*/ 382 w 415"/>
                    <a:gd name="T55" fmla="*/ 223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15" h="240">
                      <a:moveTo>
                        <a:pt x="382" y="223"/>
                      </a:moveTo>
                      <a:cubicBezTo>
                        <a:pt x="382" y="167"/>
                        <a:pt x="367" y="118"/>
                        <a:pt x="326" y="80"/>
                      </a:cubicBezTo>
                      <a:cubicBezTo>
                        <a:pt x="326" y="80"/>
                        <a:pt x="326" y="80"/>
                        <a:pt x="326" y="80"/>
                      </a:cubicBezTo>
                      <a:cubicBezTo>
                        <a:pt x="294" y="49"/>
                        <a:pt x="250" y="33"/>
                        <a:pt x="207" y="33"/>
                      </a:cubicBezTo>
                      <a:cubicBezTo>
                        <a:pt x="207" y="33"/>
                        <a:pt x="207" y="33"/>
                        <a:pt x="207" y="33"/>
                      </a:cubicBezTo>
                      <a:cubicBezTo>
                        <a:pt x="191" y="33"/>
                        <a:pt x="176" y="35"/>
                        <a:pt x="161" y="39"/>
                      </a:cubicBezTo>
                      <a:cubicBezTo>
                        <a:pt x="161" y="39"/>
                        <a:pt x="161" y="39"/>
                        <a:pt x="161" y="39"/>
                      </a:cubicBezTo>
                      <a:cubicBezTo>
                        <a:pt x="119" y="51"/>
                        <a:pt x="83" y="78"/>
                        <a:pt x="60" y="114"/>
                      </a:cubicBezTo>
                      <a:cubicBezTo>
                        <a:pt x="60" y="114"/>
                        <a:pt x="60" y="114"/>
                        <a:pt x="60" y="114"/>
                      </a:cubicBezTo>
                      <a:cubicBezTo>
                        <a:pt x="39" y="147"/>
                        <a:pt x="33" y="183"/>
                        <a:pt x="33" y="223"/>
                      </a:cubicBezTo>
                      <a:cubicBezTo>
                        <a:pt x="33" y="223"/>
                        <a:pt x="33" y="223"/>
                        <a:pt x="33" y="223"/>
                      </a:cubicBezTo>
                      <a:cubicBezTo>
                        <a:pt x="33" y="232"/>
                        <a:pt x="25" y="240"/>
                        <a:pt x="16" y="240"/>
                      </a:cubicBezTo>
                      <a:cubicBezTo>
                        <a:pt x="16" y="240"/>
                        <a:pt x="16" y="240"/>
                        <a:pt x="16" y="240"/>
                      </a:cubicBezTo>
                      <a:cubicBezTo>
                        <a:pt x="7" y="240"/>
                        <a:pt x="0" y="232"/>
                        <a:pt x="0" y="223"/>
                      </a:cubicBezTo>
                      <a:cubicBezTo>
                        <a:pt x="0" y="223"/>
                        <a:pt x="0" y="223"/>
                        <a:pt x="0" y="223"/>
                      </a:cubicBezTo>
                      <a:cubicBezTo>
                        <a:pt x="0" y="180"/>
                        <a:pt x="7" y="136"/>
                        <a:pt x="32" y="97"/>
                      </a:cubicBezTo>
                      <a:cubicBezTo>
                        <a:pt x="32" y="97"/>
                        <a:pt x="32" y="97"/>
                        <a:pt x="32" y="97"/>
                      </a:cubicBezTo>
                      <a:cubicBezTo>
                        <a:pt x="59" y="53"/>
                        <a:pt x="102" y="21"/>
                        <a:pt x="152" y="8"/>
                      </a:cubicBezTo>
                      <a:cubicBezTo>
                        <a:pt x="152" y="8"/>
                        <a:pt x="152" y="8"/>
                        <a:pt x="152" y="8"/>
                      </a:cubicBezTo>
                      <a:cubicBezTo>
                        <a:pt x="170" y="3"/>
                        <a:pt x="188" y="0"/>
                        <a:pt x="207" y="0"/>
                      </a:cubicBezTo>
                      <a:cubicBezTo>
                        <a:pt x="207" y="0"/>
                        <a:pt x="207" y="0"/>
                        <a:pt x="207" y="0"/>
                      </a:cubicBezTo>
                      <a:cubicBezTo>
                        <a:pt x="259" y="0"/>
                        <a:pt x="310" y="20"/>
                        <a:pt x="349" y="56"/>
                      </a:cubicBezTo>
                      <a:cubicBezTo>
                        <a:pt x="349" y="56"/>
                        <a:pt x="349" y="56"/>
                        <a:pt x="349" y="56"/>
                      </a:cubicBezTo>
                      <a:cubicBezTo>
                        <a:pt x="397" y="101"/>
                        <a:pt x="415" y="161"/>
                        <a:pt x="414" y="223"/>
                      </a:cubicBezTo>
                      <a:cubicBezTo>
                        <a:pt x="414" y="223"/>
                        <a:pt x="414" y="223"/>
                        <a:pt x="414" y="223"/>
                      </a:cubicBezTo>
                      <a:cubicBezTo>
                        <a:pt x="414" y="232"/>
                        <a:pt x="407" y="240"/>
                        <a:pt x="398" y="240"/>
                      </a:cubicBezTo>
                      <a:cubicBezTo>
                        <a:pt x="398" y="240"/>
                        <a:pt x="398" y="240"/>
                        <a:pt x="398" y="240"/>
                      </a:cubicBezTo>
                      <a:cubicBezTo>
                        <a:pt x="389" y="240"/>
                        <a:pt x="382" y="232"/>
                        <a:pt x="382" y="2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9" name="Freeform 36"/>
                <p:cNvSpPr/>
                <p:nvPr/>
              </p:nvSpPr>
              <p:spPr bwMode="auto">
                <a:xfrm>
                  <a:off x="3446463" y="3189288"/>
                  <a:ext cx="165100" cy="88900"/>
                </a:xfrm>
                <a:custGeom>
                  <a:avLst/>
                  <a:gdLst>
                    <a:gd name="T0" fmla="*/ 57 w 57"/>
                    <a:gd name="T1" fmla="*/ 15 h 31"/>
                    <a:gd name="T2" fmla="*/ 41 w 57"/>
                    <a:gd name="T3" fmla="*/ 31 h 31"/>
                    <a:gd name="T4" fmla="*/ 16 w 57"/>
                    <a:gd name="T5" fmla="*/ 31 h 31"/>
                    <a:gd name="T6" fmla="*/ 0 w 57"/>
                    <a:gd name="T7" fmla="*/ 15 h 31"/>
                    <a:gd name="T8" fmla="*/ 0 w 57"/>
                    <a:gd name="T9" fmla="*/ 15 h 31"/>
                    <a:gd name="T10" fmla="*/ 16 w 57"/>
                    <a:gd name="T11" fmla="*/ 0 h 31"/>
                    <a:gd name="T12" fmla="*/ 41 w 57"/>
                    <a:gd name="T13" fmla="*/ 0 h 31"/>
                    <a:gd name="T14" fmla="*/ 57 w 57"/>
                    <a:gd name="T15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" h="31">
                      <a:moveTo>
                        <a:pt x="57" y="15"/>
                      </a:moveTo>
                      <a:cubicBezTo>
                        <a:pt x="57" y="24"/>
                        <a:pt x="50" y="31"/>
                        <a:pt x="41" y="31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7" y="31"/>
                        <a:pt x="0" y="2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50" y="0"/>
                        <a:pt x="57" y="7"/>
                        <a:pt x="5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0" name="Freeform 37"/>
                <p:cNvSpPr/>
                <p:nvPr/>
              </p:nvSpPr>
              <p:spPr bwMode="auto">
                <a:xfrm>
                  <a:off x="3117850" y="3168650"/>
                  <a:ext cx="349250" cy="92075"/>
                </a:xfrm>
                <a:custGeom>
                  <a:avLst/>
                  <a:gdLst>
                    <a:gd name="T0" fmla="*/ 34 w 120"/>
                    <a:gd name="T1" fmla="*/ 32 h 32"/>
                    <a:gd name="T2" fmla="*/ 0 w 120"/>
                    <a:gd name="T3" fmla="*/ 2 h 32"/>
                    <a:gd name="T4" fmla="*/ 0 w 120"/>
                    <a:gd name="T5" fmla="*/ 2 h 32"/>
                    <a:gd name="T6" fmla="*/ 12 w 120"/>
                    <a:gd name="T7" fmla="*/ 0 h 32"/>
                    <a:gd name="T8" fmla="*/ 34 w 120"/>
                    <a:gd name="T9" fmla="*/ 20 h 32"/>
                    <a:gd name="T10" fmla="*/ 34 w 120"/>
                    <a:gd name="T11" fmla="*/ 20 h 32"/>
                    <a:gd name="T12" fmla="*/ 120 w 120"/>
                    <a:gd name="T13" fmla="*/ 20 h 32"/>
                    <a:gd name="T14" fmla="*/ 120 w 120"/>
                    <a:gd name="T15" fmla="*/ 20 h 32"/>
                    <a:gd name="T16" fmla="*/ 120 w 120"/>
                    <a:gd name="T17" fmla="*/ 32 h 32"/>
                    <a:gd name="T18" fmla="*/ 34 w 120"/>
                    <a:gd name="T1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0" h="32">
                      <a:moveTo>
                        <a:pt x="34" y="32"/>
                      </a:moveTo>
                      <a:cubicBezTo>
                        <a:pt x="16" y="32"/>
                        <a:pt x="2" y="19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11"/>
                        <a:pt x="22" y="20"/>
                        <a:pt x="34" y="20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120" y="20"/>
                        <a:pt x="120" y="20"/>
                        <a:pt x="120" y="20"/>
                      </a:cubicBezTo>
                      <a:cubicBezTo>
                        <a:pt x="120" y="20"/>
                        <a:pt x="120" y="20"/>
                        <a:pt x="120" y="20"/>
                      </a:cubicBezTo>
                      <a:cubicBezTo>
                        <a:pt x="120" y="32"/>
                        <a:pt x="120" y="32"/>
                        <a:pt x="120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2953610" y="3349506"/>
              <a:ext cx="3123870" cy="3092137"/>
              <a:chOff x="2953610" y="3349506"/>
              <a:chExt cx="3123870" cy="3092137"/>
            </a:xfrm>
          </p:grpSpPr>
          <p:sp>
            <p:nvSpPr>
              <p:cNvPr id="46" name="空心弧 3"/>
              <p:cNvSpPr/>
              <p:nvPr/>
            </p:nvSpPr>
            <p:spPr>
              <a:xfrm>
                <a:off x="2953610" y="3349506"/>
                <a:ext cx="3123870" cy="3092137"/>
              </a:xfrm>
              <a:prstGeom prst="blockArc">
                <a:avLst>
                  <a:gd name="adj1" fmla="val 1912181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grpSp>
            <p:nvGrpSpPr>
              <p:cNvPr id="101" name="组合 75"/>
              <p:cNvGrpSpPr/>
              <p:nvPr/>
            </p:nvGrpSpPr>
            <p:grpSpPr>
              <a:xfrm>
                <a:off x="5448768" y="4312063"/>
                <a:ext cx="337639" cy="371790"/>
                <a:chOff x="279401" y="2698750"/>
                <a:chExt cx="1473200" cy="1655763"/>
              </a:xfrm>
              <a:solidFill>
                <a:schemeClr val="bg1"/>
              </a:solidFill>
            </p:grpSpPr>
            <p:sp>
              <p:nvSpPr>
                <p:cNvPr id="102" name="Freeform 45"/>
                <p:cNvSpPr>
                  <a:spLocks noEditPoints="1"/>
                </p:cNvSpPr>
                <p:nvPr/>
              </p:nvSpPr>
              <p:spPr bwMode="auto">
                <a:xfrm>
                  <a:off x="279401" y="2884488"/>
                  <a:ext cx="1473200" cy="1470025"/>
                </a:xfrm>
                <a:custGeom>
                  <a:avLst/>
                  <a:gdLst>
                    <a:gd name="T0" fmla="*/ 250 w 501"/>
                    <a:gd name="T1" fmla="*/ 0 h 501"/>
                    <a:gd name="T2" fmla="*/ 0 w 501"/>
                    <a:gd name="T3" fmla="*/ 251 h 501"/>
                    <a:gd name="T4" fmla="*/ 250 w 501"/>
                    <a:gd name="T5" fmla="*/ 501 h 501"/>
                    <a:gd name="T6" fmla="*/ 501 w 501"/>
                    <a:gd name="T7" fmla="*/ 251 h 501"/>
                    <a:gd name="T8" fmla="*/ 250 w 501"/>
                    <a:gd name="T9" fmla="*/ 0 h 501"/>
                    <a:gd name="T10" fmla="*/ 455 w 501"/>
                    <a:gd name="T11" fmla="*/ 267 h 501"/>
                    <a:gd name="T12" fmla="*/ 446 w 501"/>
                    <a:gd name="T13" fmla="*/ 267 h 501"/>
                    <a:gd name="T14" fmla="*/ 389 w 501"/>
                    <a:gd name="T15" fmla="*/ 390 h 501"/>
                    <a:gd name="T16" fmla="*/ 267 w 501"/>
                    <a:gd name="T17" fmla="*/ 447 h 501"/>
                    <a:gd name="T18" fmla="*/ 267 w 501"/>
                    <a:gd name="T19" fmla="*/ 455 h 501"/>
                    <a:gd name="T20" fmla="*/ 250 w 501"/>
                    <a:gd name="T21" fmla="*/ 471 h 501"/>
                    <a:gd name="T22" fmla="*/ 234 w 501"/>
                    <a:gd name="T23" fmla="*/ 455 h 501"/>
                    <a:gd name="T24" fmla="*/ 234 w 501"/>
                    <a:gd name="T25" fmla="*/ 447 h 501"/>
                    <a:gd name="T26" fmla="*/ 111 w 501"/>
                    <a:gd name="T27" fmla="*/ 390 h 501"/>
                    <a:gd name="T28" fmla="*/ 54 w 501"/>
                    <a:gd name="T29" fmla="*/ 267 h 501"/>
                    <a:gd name="T30" fmla="*/ 46 w 501"/>
                    <a:gd name="T31" fmla="*/ 267 h 501"/>
                    <a:gd name="T32" fmla="*/ 30 w 501"/>
                    <a:gd name="T33" fmla="*/ 251 h 501"/>
                    <a:gd name="T34" fmla="*/ 46 w 501"/>
                    <a:gd name="T35" fmla="*/ 234 h 501"/>
                    <a:gd name="T36" fmla="*/ 54 w 501"/>
                    <a:gd name="T37" fmla="*/ 234 h 501"/>
                    <a:gd name="T38" fmla="*/ 111 w 501"/>
                    <a:gd name="T39" fmla="*/ 111 h 501"/>
                    <a:gd name="T40" fmla="*/ 234 w 501"/>
                    <a:gd name="T41" fmla="*/ 54 h 501"/>
                    <a:gd name="T42" fmla="*/ 234 w 501"/>
                    <a:gd name="T43" fmla="*/ 46 h 501"/>
                    <a:gd name="T44" fmla="*/ 250 w 501"/>
                    <a:gd name="T45" fmla="*/ 30 h 501"/>
                    <a:gd name="T46" fmla="*/ 267 w 501"/>
                    <a:gd name="T47" fmla="*/ 46 h 501"/>
                    <a:gd name="T48" fmla="*/ 267 w 501"/>
                    <a:gd name="T49" fmla="*/ 54 h 501"/>
                    <a:gd name="T50" fmla="*/ 389 w 501"/>
                    <a:gd name="T51" fmla="*/ 111 h 501"/>
                    <a:gd name="T52" fmla="*/ 446 w 501"/>
                    <a:gd name="T53" fmla="*/ 234 h 501"/>
                    <a:gd name="T54" fmla="*/ 455 w 501"/>
                    <a:gd name="T55" fmla="*/ 234 h 501"/>
                    <a:gd name="T56" fmla="*/ 471 w 501"/>
                    <a:gd name="T57" fmla="*/ 251 h 501"/>
                    <a:gd name="T58" fmla="*/ 455 w 501"/>
                    <a:gd name="T59" fmla="*/ 26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01" h="501">
                      <a:moveTo>
                        <a:pt x="250" y="0"/>
                      </a:moveTo>
                      <a:cubicBezTo>
                        <a:pt x="112" y="0"/>
                        <a:pt x="0" y="112"/>
                        <a:pt x="0" y="251"/>
                      </a:cubicBezTo>
                      <a:cubicBezTo>
                        <a:pt x="0" y="389"/>
                        <a:pt x="112" y="501"/>
                        <a:pt x="250" y="501"/>
                      </a:cubicBezTo>
                      <a:cubicBezTo>
                        <a:pt x="389" y="501"/>
                        <a:pt x="501" y="389"/>
                        <a:pt x="501" y="251"/>
                      </a:cubicBezTo>
                      <a:cubicBezTo>
                        <a:pt x="501" y="112"/>
                        <a:pt x="389" y="0"/>
                        <a:pt x="250" y="0"/>
                      </a:cubicBezTo>
                      <a:close/>
                      <a:moveTo>
                        <a:pt x="455" y="267"/>
                      </a:moveTo>
                      <a:cubicBezTo>
                        <a:pt x="446" y="267"/>
                        <a:pt x="446" y="267"/>
                        <a:pt x="446" y="267"/>
                      </a:cubicBezTo>
                      <a:cubicBezTo>
                        <a:pt x="442" y="315"/>
                        <a:pt x="421" y="358"/>
                        <a:pt x="389" y="390"/>
                      </a:cubicBezTo>
                      <a:cubicBezTo>
                        <a:pt x="357" y="422"/>
                        <a:pt x="315" y="443"/>
                        <a:pt x="267" y="447"/>
                      </a:cubicBezTo>
                      <a:cubicBezTo>
                        <a:pt x="267" y="455"/>
                        <a:pt x="267" y="455"/>
                        <a:pt x="267" y="455"/>
                      </a:cubicBezTo>
                      <a:cubicBezTo>
                        <a:pt x="267" y="464"/>
                        <a:pt x="259" y="471"/>
                        <a:pt x="250" y="471"/>
                      </a:cubicBezTo>
                      <a:cubicBezTo>
                        <a:pt x="241" y="471"/>
                        <a:pt x="234" y="464"/>
                        <a:pt x="234" y="455"/>
                      </a:cubicBezTo>
                      <a:cubicBezTo>
                        <a:pt x="234" y="447"/>
                        <a:pt x="234" y="447"/>
                        <a:pt x="234" y="447"/>
                      </a:cubicBezTo>
                      <a:cubicBezTo>
                        <a:pt x="186" y="443"/>
                        <a:pt x="143" y="422"/>
                        <a:pt x="111" y="390"/>
                      </a:cubicBezTo>
                      <a:cubicBezTo>
                        <a:pt x="79" y="358"/>
                        <a:pt x="58" y="315"/>
                        <a:pt x="54" y="267"/>
                      </a:cubicBezTo>
                      <a:cubicBezTo>
                        <a:pt x="46" y="267"/>
                        <a:pt x="46" y="267"/>
                        <a:pt x="46" y="267"/>
                      </a:cubicBezTo>
                      <a:cubicBezTo>
                        <a:pt x="37" y="267"/>
                        <a:pt x="30" y="260"/>
                        <a:pt x="30" y="251"/>
                      </a:cubicBezTo>
                      <a:cubicBezTo>
                        <a:pt x="30" y="241"/>
                        <a:pt x="37" y="234"/>
                        <a:pt x="46" y="234"/>
                      </a:cubicBezTo>
                      <a:cubicBezTo>
                        <a:pt x="54" y="234"/>
                        <a:pt x="54" y="234"/>
                        <a:pt x="54" y="234"/>
                      </a:cubicBezTo>
                      <a:cubicBezTo>
                        <a:pt x="58" y="186"/>
                        <a:pt x="79" y="143"/>
                        <a:pt x="111" y="111"/>
                      </a:cubicBezTo>
                      <a:cubicBezTo>
                        <a:pt x="143" y="79"/>
                        <a:pt x="186" y="58"/>
                        <a:pt x="234" y="54"/>
                      </a:cubicBezTo>
                      <a:cubicBezTo>
                        <a:pt x="234" y="46"/>
                        <a:pt x="234" y="46"/>
                        <a:pt x="234" y="46"/>
                      </a:cubicBezTo>
                      <a:cubicBezTo>
                        <a:pt x="234" y="37"/>
                        <a:pt x="241" y="30"/>
                        <a:pt x="250" y="30"/>
                      </a:cubicBezTo>
                      <a:cubicBezTo>
                        <a:pt x="259" y="30"/>
                        <a:pt x="267" y="37"/>
                        <a:pt x="267" y="46"/>
                      </a:cubicBezTo>
                      <a:cubicBezTo>
                        <a:pt x="267" y="54"/>
                        <a:pt x="267" y="54"/>
                        <a:pt x="267" y="54"/>
                      </a:cubicBezTo>
                      <a:cubicBezTo>
                        <a:pt x="315" y="58"/>
                        <a:pt x="357" y="79"/>
                        <a:pt x="389" y="111"/>
                      </a:cubicBezTo>
                      <a:cubicBezTo>
                        <a:pt x="421" y="143"/>
                        <a:pt x="442" y="186"/>
                        <a:pt x="446" y="234"/>
                      </a:cubicBezTo>
                      <a:cubicBezTo>
                        <a:pt x="455" y="234"/>
                        <a:pt x="455" y="234"/>
                        <a:pt x="455" y="234"/>
                      </a:cubicBezTo>
                      <a:cubicBezTo>
                        <a:pt x="464" y="234"/>
                        <a:pt x="471" y="241"/>
                        <a:pt x="471" y="251"/>
                      </a:cubicBezTo>
                      <a:cubicBezTo>
                        <a:pt x="471" y="260"/>
                        <a:pt x="464" y="267"/>
                        <a:pt x="455" y="2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3" name="Freeform 46"/>
                <p:cNvSpPr/>
                <p:nvPr/>
              </p:nvSpPr>
              <p:spPr bwMode="auto">
                <a:xfrm>
                  <a:off x="966788" y="3043238"/>
                  <a:ext cx="96838" cy="117475"/>
                </a:xfrm>
                <a:custGeom>
                  <a:avLst/>
                  <a:gdLst>
                    <a:gd name="T0" fmla="*/ 16 w 33"/>
                    <a:gd name="T1" fmla="*/ 40 h 40"/>
                    <a:gd name="T2" fmla="*/ 33 w 33"/>
                    <a:gd name="T3" fmla="*/ 24 h 40"/>
                    <a:gd name="T4" fmla="*/ 33 w 33"/>
                    <a:gd name="T5" fmla="*/ 0 h 40"/>
                    <a:gd name="T6" fmla="*/ 16 w 33"/>
                    <a:gd name="T7" fmla="*/ 0 h 40"/>
                    <a:gd name="T8" fmla="*/ 0 w 33"/>
                    <a:gd name="T9" fmla="*/ 0 h 40"/>
                    <a:gd name="T10" fmla="*/ 0 w 33"/>
                    <a:gd name="T11" fmla="*/ 24 h 40"/>
                    <a:gd name="T12" fmla="*/ 16 w 33"/>
                    <a:gd name="T13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40">
                      <a:moveTo>
                        <a:pt x="16" y="40"/>
                      </a:moveTo>
                      <a:cubicBezTo>
                        <a:pt x="25" y="40"/>
                        <a:pt x="33" y="33"/>
                        <a:pt x="33" y="24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7" y="0"/>
                        <a:pt x="22" y="0"/>
                        <a:pt x="16" y="0"/>
                      </a:cubicBezTo>
                      <a:cubicBezTo>
                        <a:pt x="11" y="0"/>
                        <a:pt x="5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3"/>
                        <a:pt x="7" y="40"/>
                        <a:pt x="1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4" name="Freeform 47"/>
                <p:cNvSpPr/>
                <p:nvPr/>
              </p:nvSpPr>
              <p:spPr bwMode="auto">
                <a:xfrm>
                  <a:off x="966788" y="4079875"/>
                  <a:ext cx="96838" cy="115888"/>
                </a:xfrm>
                <a:custGeom>
                  <a:avLst/>
                  <a:gdLst>
                    <a:gd name="T0" fmla="*/ 16 w 33"/>
                    <a:gd name="T1" fmla="*/ 0 h 40"/>
                    <a:gd name="T2" fmla="*/ 0 w 33"/>
                    <a:gd name="T3" fmla="*/ 17 h 40"/>
                    <a:gd name="T4" fmla="*/ 0 w 33"/>
                    <a:gd name="T5" fmla="*/ 40 h 40"/>
                    <a:gd name="T6" fmla="*/ 16 w 33"/>
                    <a:gd name="T7" fmla="*/ 40 h 40"/>
                    <a:gd name="T8" fmla="*/ 33 w 33"/>
                    <a:gd name="T9" fmla="*/ 40 h 40"/>
                    <a:gd name="T10" fmla="*/ 33 w 33"/>
                    <a:gd name="T11" fmla="*/ 17 h 40"/>
                    <a:gd name="T12" fmla="*/ 16 w 33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40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7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5" y="40"/>
                        <a:pt x="11" y="40"/>
                        <a:pt x="16" y="40"/>
                      </a:cubicBezTo>
                      <a:cubicBezTo>
                        <a:pt x="22" y="40"/>
                        <a:pt x="27" y="40"/>
                        <a:pt x="33" y="40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7"/>
                        <a:pt x="25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5" name="Freeform 48"/>
                <p:cNvSpPr/>
                <p:nvPr/>
              </p:nvSpPr>
              <p:spPr bwMode="auto">
                <a:xfrm>
                  <a:off x="434976" y="3571875"/>
                  <a:ext cx="120650" cy="96838"/>
                </a:xfrm>
                <a:custGeom>
                  <a:avLst/>
                  <a:gdLst>
                    <a:gd name="T0" fmla="*/ 41 w 41"/>
                    <a:gd name="T1" fmla="*/ 17 h 33"/>
                    <a:gd name="T2" fmla="*/ 24 w 41"/>
                    <a:gd name="T3" fmla="*/ 0 h 33"/>
                    <a:gd name="T4" fmla="*/ 1 w 41"/>
                    <a:gd name="T5" fmla="*/ 0 h 33"/>
                    <a:gd name="T6" fmla="*/ 0 w 41"/>
                    <a:gd name="T7" fmla="*/ 17 h 33"/>
                    <a:gd name="T8" fmla="*/ 1 w 41"/>
                    <a:gd name="T9" fmla="*/ 33 h 33"/>
                    <a:gd name="T10" fmla="*/ 24 w 41"/>
                    <a:gd name="T11" fmla="*/ 33 h 33"/>
                    <a:gd name="T12" fmla="*/ 41 w 41"/>
                    <a:gd name="T13" fmla="*/ 1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" h="33">
                      <a:moveTo>
                        <a:pt x="41" y="17"/>
                      </a:moveTo>
                      <a:cubicBezTo>
                        <a:pt x="41" y="7"/>
                        <a:pt x="33" y="0"/>
                        <a:pt x="24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6"/>
                        <a:pt x="0" y="11"/>
                        <a:pt x="0" y="17"/>
                      </a:cubicBezTo>
                      <a:cubicBezTo>
                        <a:pt x="0" y="22"/>
                        <a:pt x="1" y="28"/>
                        <a:pt x="1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33" y="33"/>
                        <a:pt x="41" y="26"/>
                        <a:pt x="4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6" name="Freeform 49"/>
                <p:cNvSpPr/>
                <p:nvPr/>
              </p:nvSpPr>
              <p:spPr bwMode="auto">
                <a:xfrm>
                  <a:off x="1474788" y="3571875"/>
                  <a:ext cx="119063" cy="96838"/>
                </a:xfrm>
                <a:custGeom>
                  <a:avLst/>
                  <a:gdLst>
                    <a:gd name="T0" fmla="*/ 39 w 40"/>
                    <a:gd name="T1" fmla="*/ 0 h 33"/>
                    <a:gd name="T2" fmla="*/ 16 w 40"/>
                    <a:gd name="T3" fmla="*/ 0 h 33"/>
                    <a:gd name="T4" fmla="*/ 0 w 40"/>
                    <a:gd name="T5" fmla="*/ 17 h 33"/>
                    <a:gd name="T6" fmla="*/ 16 w 40"/>
                    <a:gd name="T7" fmla="*/ 33 h 33"/>
                    <a:gd name="T8" fmla="*/ 39 w 40"/>
                    <a:gd name="T9" fmla="*/ 33 h 33"/>
                    <a:gd name="T10" fmla="*/ 40 w 40"/>
                    <a:gd name="T11" fmla="*/ 17 h 33"/>
                    <a:gd name="T12" fmla="*/ 39 w 40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3">
                      <a:moveTo>
                        <a:pt x="39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7"/>
                      </a:cubicBezTo>
                      <a:cubicBezTo>
                        <a:pt x="0" y="26"/>
                        <a:pt x="7" y="33"/>
                        <a:pt x="16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40" y="28"/>
                        <a:pt x="40" y="22"/>
                        <a:pt x="40" y="17"/>
                      </a:cubicBezTo>
                      <a:cubicBezTo>
                        <a:pt x="40" y="11"/>
                        <a:pt x="40" y="6"/>
                        <a:pt x="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7" name="Oval 50"/>
                <p:cNvSpPr>
                  <a:spLocks noChangeArrowheads="1"/>
                </p:cNvSpPr>
                <p:nvPr/>
              </p:nvSpPr>
              <p:spPr bwMode="auto">
                <a:xfrm>
                  <a:off x="925513" y="3532188"/>
                  <a:ext cx="176213" cy="1746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8" name="Freeform 51"/>
                <p:cNvSpPr>
                  <a:spLocks noEditPoints="1"/>
                </p:cNvSpPr>
                <p:nvPr/>
              </p:nvSpPr>
              <p:spPr bwMode="auto">
                <a:xfrm>
                  <a:off x="652463" y="3254375"/>
                  <a:ext cx="723900" cy="730250"/>
                </a:xfrm>
                <a:custGeom>
                  <a:avLst/>
                  <a:gdLst>
                    <a:gd name="T0" fmla="*/ 106 w 246"/>
                    <a:gd name="T1" fmla="*/ 86 h 249"/>
                    <a:gd name="T2" fmla="*/ 109 w 246"/>
                    <a:gd name="T3" fmla="*/ 89 h 249"/>
                    <a:gd name="T4" fmla="*/ 123 w 246"/>
                    <a:gd name="T5" fmla="*/ 86 h 249"/>
                    <a:gd name="T6" fmla="*/ 162 w 246"/>
                    <a:gd name="T7" fmla="*/ 125 h 249"/>
                    <a:gd name="T8" fmla="*/ 159 w 246"/>
                    <a:gd name="T9" fmla="*/ 139 h 249"/>
                    <a:gd name="T10" fmla="*/ 162 w 246"/>
                    <a:gd name="T11" fmla="*/ 142 h 249"/>
                    <a:gd name="T12" fmla="*/ 246 w 246"/>
                    <a:gd name="T13" fmla="*/ 0 h 249"/>
                    <a:gd name="T14" fmla="*/ 106 w 246"/>
                    <a:gd name="T15" fmla="*/ 86 h 249"/>
                    <a:gd name="T16" fmla="*/ 123 w 246"/>
                    <a:gd name="T17" fmla="*/ 163 h 249"/>
                    <a:gd name="T18" fmla="*/ 84 w 246"/>
                    <a:gd name="T19" fmla="*/ 125 h 249"/>
                    <a:gd name="T20" fmla="*/ 87 w 246"/>
                    <a:gd name="T21" fmla="*/ 110 h 249"/>
                    <a:gd name="T22" fmla="*/ 85 w 246"/>
                    <a:gd name="T23" fmla="*/ 107 h 249"/>
                    <a:gd name="T24" fmla="*/ 0 w 246"/>
                    <a:gd name="T25" fmla="*/ 249 h 249"/>
                    <a:gd name="T26" fmla="*/ 140 w 246"/>
                    <a:gd name="T27" fmla="*/ 163 h 249"/>
                    <a:gd name="T28" fmla="*/ 138 w 246"/>
                    <a:gd name="T29" fmla="*/ 160 h 249"/>
                    <a:gd name="T30" fmla="*/ 123 w 246"/>
                    <a:gd name="T31" fmla="*/ 163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46" h="249">
                      <a:moveTo>
                        <a:pt x="106" y="86"/>
                      </a:moveTo>
                      <a:cubicBezTo>
                        <a:pt x="109" y="89"/>
                        <a:pt x="109" y="89"/>
                        <a:pt x="109" y="89"/>
                      </a:cubicBezTo>
                      <a:cubicBezTo>
                        <a:pt x="113" y="87"/>
                        <a:pt x="118" y="86"/>
                        <a:pt x="123" y="86"/>
                      </a:cubicBezTo>
                      <a:cubicBezTo>
                        <a:pt x="145" y="86"/>
                        <a:pt x="162" y="103"/>
                        <a:pt x="162" y="125"/>
                      </a:cubicBezTo>
                      <a:cubicBezTo>
                        <a:pt x="162" y="130"/>
                        <a:pt x="161" y="135"/>
                        <a:pt x="159" y="139"/>
                      </a:cubicBezTo>
                      <a:cubicBezTo>
                        <a:pt x="162" y="142"/>
                        <a:pt x="162" y="142"/>
                        <a:pt x="162" y="142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lnTo>
                        <a:pt x="106" y="86"/>
                      </a:lnTo>
                      <a:close/>
                      <a:moveTo>
                        <a:pt x="123" y="163"/>
                      </a:moveTo>
                      <a:cubicBezTo>
                        <a:pt x="102" y="163"/>
                        <a:pt x="84" y="146"/>
                        <a:pt x="84" y="125"/>
                      </a:cubicBezTo>
                      <a:cubicBezTo>
                        <a:pt x="84" y="119"/>
                        <a:pt x="86" y="114"/>
                        <a:pt x="87" y="110"/>
                      </a:cubicBezTo>
                      <a:cubicBezTo>
                        <a:pt x="85" y="107"/>
                        <a:pt x="85" y="107"/>
                        <a:pt x="85" y="107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40" y="163"/>
                        <a:pt x="140" y="163"/>
                        <a:pt x="140" y="163"/>
                      </a:cubicBezTo>
                      <a:cubicBezTo>
                        <a:pt x="138" y="160"/>
                        <a:pt x="138" y="160"/>
                        <a:pt x="138" y="160"/>
                      </a:cubicBezTo>
                      <a:cubicBezTo>
                        <a:pt x="133" y="162"/>
                        <a:pt x="128" y="163"/>
                        <a:pt x="123" y="1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9" name="Freeform 52"/>
                <p:cNvSpPr/>
                <p:nvPr/>
              </p:nvSpPr>
              <p:spPr bwMode="auto">
                <a:xfrm>
                  <a:off x="935038" y="2698750"/>
                  <a:ext cx="158750" cy="158750"/>
                </a:xfrm>
                <a:custGeom>
                  <a:avLst/>
                  <a:gdLst>
                    <a:gd name="T0" fmla="*/ 27 w 54"/>
                    <a:gd name="T1" fmla="*/ 0 h 54"/>
                    <a:gd name="T2" fmla="*/ 0 w 54"/>
                    <a:gd name="T3" fmla="*/ 27 h 54"/>
                    <a:gd name="T4" fmla="*/ 0 w 54"/>
                    <a:gd name="T5" fmla="*/ 54 h 54"/>
                    <a:gd name="T6" fmla="*/ 29 w 54"/>
                    <a:gd name="T7" fmla="*/ 52 h 54"/>
                    <a:gd name="T8" fmla="*/ 29 w 54"/>
                    <a:gd name="T9" fmla="*/ 52 h 54"/>
                    <a:gd name="T10" fmla="*/ 54 w 54"/>
                    <a:gd name="T11" fmla="*/ 53 h 54"/>
                    <a:gd name="T12" fmla="*/ 54 w 54"/>
                    <a:gd name="T13" fmla="*/ 27 h 54"/>
                    <a:gd name="T14" fmla="*/ 27 w 54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" h="54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3"/>
                        <a:pt x="19" y="52"/>
                        <a:pt x="29" y="52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38" y="52"/>
                        <a:pt x="46" y="52"/>
                        <a:pt x="54" y="53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1984351" y="2448472"/>
            <a:ext cx="581281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Gabriola" panose="04040605051002020D02" pitchFamily="82" charset="0"/>
              </a:rPr>
              <a:t>Get process handle with process id</a:t>
            </a:r>
          </a:p>
          <a:p>
            <a:r>
              <a:rPr lang="en-US" altLang="zh-CN" sz="2000" dirty="0" smtClean="0">
                <a:latin typeface="Gabriola" panose="04040605051002020D02" pitchFamily="82" charset="0"/>
              </a:rPr>
              <a:t>Write any thing you want to the remote process address you have found</a:t>
            </a:r>
          </a:p>
          <a:p>
            <a:endParaRPr lang="en-US" altLang="zh-CN" dirty="0">
              <a:latin typeface="Calisto MT" panose="02040603050505030304" pitchFamily="18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See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a demo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:</a:t>
            </a:r>
          </a:p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:\myfile\git-hub\hook\APIHOOK\modifyApiHookDemoMemory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11447" y="4769850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Why not modify the memory directly?</a:t>
            </a:r>
            <a:endParaRPr lang="zh-CN" altLang="en-US" dirty="0">
              <a:solidFill>
                <a:srgbClr val="FF0000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5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2"/>
          <p:cNvGrpSpPr/>
          <p:nvPr/>
        </p:nvGrpSpPr>
        <p:grpSpPr>
          <a:xfrm>
            <a:off x="7612787" y="1842900"/>
            <a:ext cx="1982980" cy="2403083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7" name="Freeform 63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9" name="Group 65"/>
          <p:cNvGrpSpPr/>
          <p:nvPr/>
        </p:nvGrpSpPr>
        <p:grpSpPr>
          <a:xfrm>
            <a:off x="4900249" y="2257375"/>
            <a:ext cx="1982980" cy="2403083"/>
            <a:chOff x="4666657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0" name="Freeform 66"/>
            <p:cNvSpPr/>
            <p:nvPr/>
          </p:nvSpPr>
          <p:spPr bwMode="auto">
            <a:xfrm>
              <a:off x="4680883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666657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12" name="Group 129"/>
          <p:cNvGrpSpPr/>
          <p:nvPr/>
        </p:nvGrpSpPr>
        <p:grpSpPr>
          <a:xfrm>
            <a:off x="2107947" y="2722488"/>
            <a:ext cx="1982980" cy="2403083"/>
            <a:chOff x="7146332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3" name="Freeform 130"/>
            <p:cNvSpPr/>
            <p:nvPr/>
          </p:nvSpPr>
          <p:spPr bwMode="auto">
            <a:xfrm>
              <a:off x="7160558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7146332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15" name="TextBox 132"/>
          <p:cNvSpPr txBox="1"/>
          <p:nvPr/>
        </p:nvSpPr>
        <p:spPr>
          <a:xfrm>
            <a:off x="2878307" y="2653309"/>
            <a:ext cx="527709" cy="4947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01</a:t>
            </a:r>
            <a:endParaRPr lang="id-ID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6" name="TextBox 133"/>
          <p:cNvSpPr txBox="1"/>
          <p:nvPr/>
        </p:nvSpPr>
        <p:spPr>
          <a:xfrm>
            <a:off x="5595682" y="2188593"/>
            <a:ext cx="527709" cy="4947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02</a:t>
            </a:r>
          </a:p>
        </p:txBody>
      </p:sp>
      <p:sp>
        <p:nvSpPr>
          <p:cNvPr id="17" name="TextBox 134"/>
          <p:cNvSpPr txBox="1"/>
          <p:nvPr/>
        </p:nvSpPr>
        <p:spPr>
          <a:xfrm>
            <a:off x="8309020" y="1803480"/>
            <a:ext cx="527709" cy="4947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03</a:t>
            </a:r>
          </a:p>
        </p:txBody>
      </p:sp>
      <p:sp>
        <p:nvSpPr>
          <p:cNvPr id="18" name="Freeform 135"/>
          <p:cNvSpPr>
            <a:spLocks noEditPoints="1"/>
          </p:cNvSpPr>
          <p:nvPr/>
        </p:nvSpPr>
        <p:spPr bwMode="auto">
          <a:xfrm>
            <a:off x="8441919" y="3029437"/>
            <a:ext cx="345000" cy="242803"/>
          </a:xfrm>
          <a:custGeom>
            <a:avLst/>
            <a:gdLst>
              <a:gd name="T0" fmla="*/ 0 w 530"/>
              <a:gd name="T1" fmla="*/ 373 h 373"/>
              <a:gd name="T2" fmla="*/ 530 w 530"/>
              <a:gd name="T3" fmla="*/ 373 h 373"/>
              <a:gd name="T4" fmla="*/ 530 w 530"/>
              <a:gd name="T5" fmla="*/ 0 h 373"/>
              <a:gd name="T6" fmla="*/ 0 w 530"/>
              <a:gd name="T7" fmla="*/ 0 h 373"/>
              <a:gd name="T8" fmla="*/ 0 w 530"/>
              <a:gd name="T9" fmla="*/ 373 h 373"/>
              <a:gd name="T10" fmla="*/ 510 w 530"/>
              <a:gd name="T11" fmla="*/ 36 h 373"/>
              <a:gd name="T12" fmla="*/ 343 w 530"/>
              <a:gd name="T13" fmla="*/ 183 h 373"/>
              <a:gd name="T14" fmla="*/ 510 w 530"/>
              <a:gd name="T15" fmla="*/ 337 h 373"/>
              <a:gd name="T16" fmla="*/ 510 w 530"/>
              <a:gd name="T17" fmla="*/ 354 h 373"/>
              <a:gd name="T18" fmla="*/ 321 w 530"/>
              <a:gd name="T19" fmla="*/ 200 h 373"/>
              <a:gd name="T20" fmla="*/ 264 w 530"/>
              <a:gd name="T21" fmla="*/ 248 h 373"/>
              <a:gd name="T22" fmla="*/ 206 w 530"/>
              <a:gd name="T23" fmla="*/ 200 h 373"/>
              <a:gd name="T24" fmla="*/ 17 w 530"/>
              <a:gd name="T25" fmla="*/ 354 h 373"/>
              <a:gd name="T26" fmla="*/ 17 w 530"/>
              <a:gd name="T27" fmla="*/ 337 h 373"/>
              <a:gd name="T28" fmla="*/ 187 w 530"/>
              <a:gd name="T29" fmla="*/ 183 h 373"/>
              <a:gd name="T30" fmla="*/ 17 w 530"/>
              <a:gd name="T31" fmla="*/ 36 h 373"/>
              <a:gd name="T32" fmla="*/ 17 w 530"/>
              <a:gd name="T33" fmla="*/ 19 h 373"/>
              <a:gd name="T34" fmla="*/ 264 w 530"/>
              <a:gd name="T35" fmla="*/ 195 h 373"/>
              <a:gd name="T36" fmla="*/ 510 w 530"/>
              <a:gd name="T37" fmla="*/ 19 h 373"/>
              <a:gd name="T38" fmla="*/ 510 w 530"/>
              <a:gd name="T39" fmla="*/ 3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373">
                <a:moveTo>
                  <a:pt x="0" y="373"/>
                </a:moveTo>
                <a:lnTo>
                  <a:pt x="530" y="373"/>
                </a:lnTo>
                <a:lnTo>
                  <a:pt x="530" y="0"/>
                </a:lnTo>
                <a:lnTo>
                  <a:pt x="0" y="0"/>
                </a:lnTo>
                <a:lnTo>
                  <a:pt x="0" y="373"/>
                </a:lnTo>
                <a:close/>
                <a:moveTo>
                  <a:pt x="510" y="36"/>
                </a:moveTo>
                <a:lnTo>
                  <a:pt x="343" y="183"/>
                </a:lnTo>
                <a:lnTo>
                  <a:pt x="510" y="337"/>
                </a:lnTo>
                <a:lnTo>
                  <a:pt x="510" y="354"/>
                </a:lnTo>
                <a:lnTo>
                  <a:pt x="321" y="200"/>
                </a:lnTo>
                <a:lnTo>
                  <a:pt x="264" y="248"/>
                </a:lnTo>
                <a:lnTo>
                  <a:pt x="206" y="200"/>
                </a:lnTo>
                <a:lnTo>
                  <a:pt x="17" y="354"/>
                </a:lnTo>
                <a:lnTo>
                  <a:pt x="17" y="337"/>
                </a:lnTo>
                <a:lnTo>
                  <a:pt x="187" y="183"/>
                </a:lnTo>
                <a:lnTo>
                  <a:pt x="17" y="36"/>
                </a:lnTo>
                <a:lnTo>
                  <a:pt x="17" y="19"/>
                </a:lnTo>
                <a:lnTo>
                  <a:pt x="264" y="195"/>
                </a:lnTo>
                <a:lnTo>
                  <a:pt x="510" y="19"/>
                </a:lnTo>
                <a:lnTo>
                  <a:pt x="51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7" rIns="96435" bIns="4821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800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9" name="Freeform 136"/>
          <p:cNvSpPr>
            <a:spLocks noEditPoints="1"/>
          </p:cNvSpPr>
          <p:nvPr/>
        </p:nvSpPr>
        <p:spPr bwMode="auto">
          <a:xfrm>
            <a:off x="5762834" y="3360270"/>
            <a:ext cx="327095" cy="326485"/>
          </a:xfrm>
          <a:custGeom>
            <a:avLst/>
            <a:gdLst>
              <a:gd name="T0" fmla="*/ 120 w 223"/>
              <a:gd name="T1" fmla="*/ 86 h 223"/>
              <a:gd name="T2" fmla="*/ 120 w 223"/>
              <a:gd name="T3" fmla="*/ 69 h 223"/>
              <a:gd name="T4" fmla="*/ 163 w 223"/>
              <a:gd name="T5" fmla="*/ 69 h 223"/>
              <a:gd name="T6" fmla="*/ 163 w 223"/>
              <a:gd name="T7" fmla="*/ 0 h 223"/>
              <a:gd name="T8" fmla="*/ 60 w 223"/>
              <a:gd name="T9" fmla="*/ 0 h 223"/>
              <a:gd name="T10" fmla="*/ 60 w 223"/>
              <a:gd name="T11" fmla="*/ 69 h 223"/>
              <a:gd name="T12" fmla="*/ 103 w 223"/>
              <a:gd name="T13" fmla="*/ 69 h 223"/>
              <a:gd name="T14" fmla="*/ 103 w 223"/>
              <a:gd name="T15" fmla="*/ 86 h 223"/>
              <a:gd name="T16" fmla="*/ 43 w 223"/>
              <a:gd name="T17" fmla="*/ 86 h 223"/>
              <a:gd name="T18" fmla="*/ 43 w 223"/>
              <a:gd name="T19" fmla="*/ 78 h 223"/>
              <a:gd name="T20" fmla="*/ 18 w 223"/>
              <a:gd name="T21" fmla="*/ 78 h 223"/>
              <a:gd name="T22" fmla="*/ 18 w 223"/>
              <a:gd name="T23" fmla="*/ 86 h 223"/>
              <a:gd name="T24" fmla="*/ 0 w 223"/>
              <a:gd name="T25" fmla="*/ 86 h 223"/>
              <a:gd name="T26" fmla="*/ 0 w 223"/>
              <a:gd name="T27" fmla="*/ 223 h 223"/>
              <a:gd name="T28" fmla="*/ 223 w 223"/>
              <a:gd name="T29" fmla="*/ 223 h 223"/>
              <a:gd name="T30" fmla="*/ 223 w 223"/>
              <a:gd name="T31" fmla="*/ 86 h 223"/>
              <a:gd name="T32" fmla="*/ 120 w 223"/>
              <a:gd name="T33" fmla="*/ 86 h 223"/>
              <a:gd name="T34" fmla="*/ 69 w 223"/>
              <a:gd name="T35" fmla="*/ 9 h 223"/>
              <a:gd name="T36" fmla="*/ 155 w 223"/>
              <a:gd name="T37" fmla="*/ 9 h 223"/>
              <a:gd name="T38" fmla="*/ 155 w 223"/>
              <a:gd name="T39" fmla="*/ 60 h 223"/>
              <a:gd name="T40" fmla="*/ 69 w 223"/>
              <a:gd name="T41" fmla="*/ 60 h 223"/>
              <a:gd name="T42" fmla="*/ 69 w 223"/>
              <a:gd name="T43" fmla="*/ 9 h 223"/>
              <a:gd name="T44" fmla="*/ 112 w 223"/>
              <a:gd name="T45" fmla="*/ 198 h 223"/>
              <a:gd name="T46" fmla="*/ 69 w 223"/>
              <a:gd name="T47" fmla="*/ 155 h 223"/>
              <a:gd name="T48" fmla="*/ 112 w 223"/>
              <a:gd name="T49" fmla="*/ 112 h 223"/>
              <a:gd name="T50" fmla="*/ 155 w 223"/>
              <a:gd name="T51" fmla="*/ 155 h 223"/>
              <a:gd name="T52" fmla="*/ 112 w 223"/>
              <a:gd name="T53" fmla="*/ 198 h 223"/>
              <a:gd name="T54" fmla="*/ 206 w 223"/>
              <a:gd name="T55" fmla="*/ 112 h 223"/>
              <a:gd name="T56" fmla="*/ 180 w 223"/>
              <a:gd name="T57" fmla="*/ 112 h 223"/>
              <a:gd name="T58" fmla="*/ 180 w 223"/>
              <a:gd name="T59" fmla="*/ 103 h 223"/>
              <a:gd name="T60" fmla="*/ 206 w 223"/>
              <a:gd name="T61" fmla="*/ 103 h 223"/>
              <a:gd name="T62" fmla="*/ 206 w 223"/>
              <a:gd name="T63" fmla="*/ 1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3">
                <a:moveTo>
                  <a:pt x="120" y="86"/>
                </a:moveTo>
                <a:cubicBezTo>
                  <a:pt x="120" y="69"/>
                  <a:pt x="120" y="69"/>
                  <a:pt x="120" y="69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3" y="0"/>
                  <a:pt x="163" y="0"/>
                  <a:pt x="1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69"/>
                  <a:pt x="60" y="69"/>
                  <a:pt x="6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78"/>
                  <a:pt x="43" y="78"/>
                  <a:pt x="43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86"/>
                  <a:pt x="18" y="86"/>
                  <a:pt x="1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23" y="223"/>
                  <a:pt x="223" y="223"/>
                  <a:pt x="223" y="223"/>
                </a:cubicBezTo>
                <a:cubicBezTo>
                  <a:pt x="223" y="86"/>
                  <a:pt x="223" y="86"/>
                  <a:pt x="223" y="86"/>
                </a:cubicBezTo>
                <a:cubicBezTo>
                  <a:pt x="120" y="86"/>
                  <a:pt x="120" y="86"/>
                  <a:pt x="120" y="86"/>
                </a:cubicBezTo>
                <a:moveTo>
                  <a:pt x="69" y="9"/>
                </a:moveTo>
                <a:cubicBezTo>
                  <a:pt x="155" y="9"/>
                  <a:pt x="155" y="9"/>
                  <a:pt x="155" y="9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9"/>
                </a:lnTo>
                <a:close/>
                <a:moveTo>
                  <a:pt x="112" y="198"/>
                </a:moveTo>
                <a:cubicBezTo>
                  <a:pt x="88" y="198"/>
                  <a:pt x="69" y="178"/>
                  <a:pt x="69" y="155"/>
                </a:cubicBezTo>
                <a:cubicBezTo>
                  <a:pt x="69" y="131"/>
                  <a:pt x="88" y="112"/>
                  <a:pt x="112" y="112"/>
                </a:cubicBezTo>
                <a:cubicBezTo>
                  <a:pt x="136" y="112"/>
                  <a:pt x="155" y="131"/>
                  <a:pt x="155" y="155"/>
                </a:cubicBezTo>
                <a:cubicBezTo>
                  <a:pt x="155" y="178"/>
                  <a:pt x="136" y="198"/>
                  <a:pt x="112" y="198"/>
                </a:cubicBezTo>
                <a:moveTo>
                  <a:pt x="206" y="112"/>
                </a:moveTo>
                <a:cubicBezTo>
                  <a:pt x="180" y="112"/>
                  <a:pt x="180" y="112"/>
                  <a:pt x="180" y="112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6" y="103"/>
                  <a:pt x="206" y="103"/>
                  <a:pt x="206" y="103"/>
                </a:cubicBezTo>
                <a:lnTo>
                  <a:pt x="20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7" rIns="96435" bIns="4821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800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0" name="Group 137"/>
          <p:cNvGrpSpPr/>
          <p:nvPr/>
        </p:nvGrpSpPr>
        <p:grpSpPr>
          <a:xfrm flipH="1">
            <a:off x="2867383" y="3825236"/>
            <a:ext cx="414855" cy="420747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21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2" name="Freeform 60"/>
            <p:cNvSpPr/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cxnSp>
        <p:nvCxnSpPr>
          <p:cNvPr id="23" name="Straight Connector 143"/>
          <p:cNvCxnSpPr/>
          <p:nvPr/>
        </p:nvCxnSpPr>
        <p:spPr>
          <a:xfrm>
            <a:off x="3516075" y="6035199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6"/>
          <p:cNvCxnSpPr/>
          <p:nvPr/>
        </p:nvCxnSpPr>
        <p:spPr>
          <a:xfrm flipH="1" flipV="1">
            <a:off x="3516075" y="4806379"/>
            <a:ext cx="0" cy="122651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47"/>
          <p:cNvCxnSpPr/>
          <p:nvPr/>
        </p:nvCxnSpPr>
        <p:spPr>
          <a:xfrm>
            <a:off x="6427976" y="5501301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0"/>
          <p:cNvCxnSpPr/>
          <p:nvPr/>
        </p:nvCxnSpPr>
        <p:spPr>
          <a:xfrm flipH="1" flipV="1">
            <a:off x="6427975" y="4272481"/>
            <a:ext cx="0" cy="122651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1"/>
          <p:cNvCxnSpPr/>
          <p:nvPr/>
        </p:nvCxnSpPr>
        <p:spPr>
          <a:xfrm>
            <a:off x="8994190" y="5020629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4"/>
          <p:cNvCxnSpPr/>
          <p:nvPr/>
        </p:nvCxnSpPr>
        <p:spPr>
          <a:xfrm flipH="1" flipV="1">
            <a:off x="8994190" y="3796343"/>
            <a:ext cx="0" cy="122651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原创设计师QQ：598969553     _19"/>
          <p:cNvSpPr/>
          <p:nvPr/>
        </p:nvSpPr>
        <p:spPr>
          <a:xfrm>
            <a:off x="9000632" y="3626658"/>
            <a:ext cx="2556151" cy="139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Modify the function assemble code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to be the JMP assemble code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JMP destination is the address of 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your function </a:t>
            </a:r>
          </a:p>
        </p:txBody>
      </p:sp>
      <p:sp>
        <p:nvSpPr>
          <p:cNvPr id="30" name="原创设计师QQ：598969553     _19"/>
          <p:cNvSpPr/>
          <p:nvPr/>
        </p:nvSpPr>
        <p:spPr>
          <a:xfrm>
            <a:off x="6429478" y="4641787"/>
            <a:ext cx="2556151" cy="509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Find out the function address with module handle </a:t>
            </a:r>
          </a:p>
        </p:txBody>
      </p:sp>
      <p:sp>
        <p:nvSpPr>
          <p:cNvPr id="31" name="原创设计师QQ：598969553     _19"/>
          <p:cNvSpPr/>
          <p:nvPr/>
        </p:nvSpPr>
        <p:spPr>
          <a:xfrm>
            <a:off x="3514574" y="5212408"/>
            <a:ext cx="25561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Find out the API module and get the module handle</a:t>
            </a:r>
            <a:endParaRPr lang="en-US" altLang="zh-CN" sz="1100" dirty="0">
              <a:solidFill>
                <a:schemeClr val="accent1">
                  <a:lumMod val="90000"/>
                  <a:lumOff val="10000"/>
                </a:schemeClr>
              </a:solidFill>
              <a:latin typeface="Consolas" panose="020B0609020204030204" pitchFamily="49" charset="0"/>
              <a:ea typeface="微软雅黑"/>
              <a:cs typeface="Consolas" panose="020B0609020204030204" pitchFamily="49" charset="0"/>
              <a:sym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0963" y="913171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API HOOK</a:t>
            </a:r>
            <a:endParaRPr lang="zh-CN" altLang="en-US" sz="3200" b="1" dirty="0">
              <a:solidFill>
                <a:schemeClr val="accent3">
                  <a:lumMod val="60000"/>
                  <a:lumOff val="40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9490" y="5827448"/>
            <a:ext cx="472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Centaur" panose="02030504050205020304" pitchFamily="18" charset="0"/>
              </a:rPr>
              <a:t>D</a:t>
            </a:r>
            <a:r>
              <a:rPr lang="en-US" altLang="zh-CN" dirty="0">
                <a:solidFill>
                  <a:srgbClr val="00B050"/>
                </a:solidFill>
                <a:latin typeface="Centaur" panose="02030504050205020304" pitchFamily="18" charset="0"/>
              </a:rPr>
              <a:t>:\myfile\git-hub\hook\APIHOOK\apihookdemo</a:t>
            </a:r>
            <a:endParaRPr lang="zh-CN" altLang="en-US" dirty="0">
              <a:solidFill>
                <a:srgbClr val="00B05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1"/>
          <p:cNvGrpSpPr/>
          <p:nvPr/>
        </p:nvGrpSpPr>
        <p:grpSpPr>
          <a:xfrm>
            <a:off x="3868529" y="2113816"/>
            <a:ext cx="1240451" cy="288800"/>
            <a:chOff x="2901397" y="1460250"/>
            <a:chExt cx="930338" cy="220268"/>
          </a:xfrm>
        </p:grpSpPr>
        <p:cxnSp>
          <p:nvCxnSpPr>
            <p:cNvPr id="7" name="Straight Connector 22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3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4"/>
          <p:cNvGrpSpPr/>
          <p:nvPr/>
        </p:nvGrpSpPr>
        <p:grpSpPr>
          <a:xfrm flipH="1">
            <a:off x="6996273" y="2108925"/>
            <a:ext cx="1240451" cy="293691"/>
            <a:chOff x="2901397" y="1460250"/>
            <a:chExt cx="930338" cy="220268"/>
          </a:xfrm>
        </p:grpSpPr>
        <p:cxnSp>
          <p:nvCxnSpPr>
            <p:cNvPr id="10" name="Straight Connector 2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6"/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7"/>
          <p:cNvGrpSpPr/>
          <p:nvPr/>
        </p:nvGrpSpPr>
        <p:grpSpPr>
          <a:xfrm flipV="1">
            <a:off x="3868529" y="5401987"/>
            <a:ext cx="1240451" cy="288800"/>
            <a:chOff x="2901397" y="1460250"/>
            <a:chExt cx="930338" cy="220268"/>
          </a:xfrm>
        </p:grpSpPr>
        <p:cxnSp>
          <p:nvCxnSpPr>
            <p:cNvPr id="13" name="Straight Connector 28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9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0"/>
          <p:cNvGrpSpPr/>
          <p:nvPr/>
        </p:nvGrpSpPr>
        <p:grpSpPr>
          <a:xfrm flipH="1" flipV="1">
            <a:off x="6996273" y="5447896"/>
            <a:ext cx="1240451" cy="293691"/>
            <a:chOff x="2901397" y="1460250"/>
            <a:chExt cx="930338" cy="220268"/>
          </a:xfrm>
        </p:grpSpPr>
        <p:cxnSp>
          <p:nvCxnSpPr>
            <p:cNvPr id="16" name="Straight Connector 31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32"/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33"/>
          <p:cNvCxnSpPr/>
          <p:nvPr/>
        </p:nvCxnSpPr>
        <p:spPr>
          <a:xfrm flipH="1">
            <a:off x="3690168" y="3898163"/>
            <a:ext cx="61416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4"/>
          <p:cNvCxnSpPr/>
          <p:nvPr/>
        </p:nvCxnSpPr>
        <p:spPr>
          <a:xfrm flipH="1">
            <a:off x="7887668" y="3898163"/>
            <a:ext cx="61416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35"/>
          <p:cNvGrpSpPr/>
          <p:nvPr/>
        </p:nvGrpSpPr>
        <p:grpSpPr>
          <a:xfrm>
            <a:off x="4567913" y="2108927"/>
            <a:ext cx="1488968" cy="1332492"/>
            <a:chOff x="4567913" y="1947001"/>
            <a:chExt cx="1488968" cy="1332492"/>
          </a:xfrm>
        </p:grpSpPr>
        <p:sp>
          <p:nvSpPr>
            <p:cNvPr id="21" name="Freeform 64"/>
            <p:cNvSpPr/>
            <p:nvPr/>
          </p:nvSpPr>
          <p:spPr bwMode="auto">
            <a:xfrm>
              <a:off x="4567913" y="1947001"/>
              <a:ext cx="1488968" cy="1332492"/>
            </a:xfrm>
            <a:custGeom>
              <a:avLst/>
              <a:gdLst/>
              <a:ahLst/>
              <a:cxnLst>
                <a:cxn ang="0">
                  <a:pos x="330" y="184"/>
                </a:cxn>
                <a:cxn ang="0">
                  <a:pos x="330" y="32"/>
                </a:cxn>
                <a:cxn ang="0">
                  <a:pos x="257" y="18"/>
                </a:cxn>
                <a:cxn ang="0">
                  <a:pos x="33" y="152"/>
                </a:cxn>
                <a:cxn ang="0">
                  <a:pos x="28" y="206"/>
                </a:cxn>
                <a:cxn ang="0">
                  <a:pos x="168" y="287"/>
                </a:cxn>
                <a:cxn ang="0">
                  <a:pos x="206" y="286"/>
                </a:cxn>
                <a:cxn ang="0">
                  <a:pos x="289" y="233"/>
                </a:cxn>
                <a:cxn ang="0">
                  <a:pos x="330" y="184"/>
                </a:cxn>
              </a:cxnLst>
              <a:rect l="0" t="0" r="r" b="b"/>
              <a:pathLst>
                <a:path w="335" h="299">
                  <a:moveTo>
                    <a:pt x="330" y="184"/>
                  </a:moveTo>
                  <a:cubicBezTo>
                    <a:pt x="330" y="159"/>
                    <a:pt x="330" y="32"/>
                    <a:pt x="330" y="32"/>
                  </a:cubicBezTo>
                  <a:cubicBezTo>
                    <a:pt x="330" y="32"/>
                    <a:pt x="335" y="0"/>
                    <a:pt x="257" y="18"/>
                  </a:cubicBezTo>
                  <a:cubicBezTo>
                    <a:pt x="180" y="35"/>
                    <a:pt x="96" y="74"/>
                    <a:pt x="33" y="152"/>
                  </a:cubicBezTo>
                  <a:cubicBezTo>
                    <a:pt x="25" y="163"/>
                    <a:pt x="0" y="190"/>
                    <a:pt x="28" y="206"/>
                  </a:cubicBezTo>
                  <a:cubicBezTo>
                    <a:pt x="57" y="222"/>
                    <a:pt x="168" y="287"/>
                    <a:pt x="168" y="287"/>
                  </a:cubicBezTo>
                  <a:cubicBezTo>
                    <a:pt x="168" y="287"/>
                    <a:pt x="189" y="299"/>
                    <a:pt x="206" y="286"/>
                  </a:cubicBezTo>
                  <a:cubicBezTo>
                    <a:pt x="222" y="272"/>
                    <a:pt x="257" y="244"/>
                    <a:pt x="289" y="233"/>
                  </a:cubicBezTo>
                  <a:cubicBezTo>
                    <a:pt x="319" y="224"/>
                    <a:pt x="331" y="226"/>
                    <a:pt x="330" y="184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2" name="Freeform 154"/>
            <p:cNvSpPr>
              <a:spLocks noChangeArrowheads="1"/>
            </p:cNvSpPr>
            <p:nvPr/>
          </p:nvSpPr>
          <p:spPr bwMode="auto">
            <a:xfrm>
              <a:off x="5300173" y="2465272"/>
              <a:ext cx="309705" cy="420584"/>
            </a:xfrm>
            <a:custGeom>
              <a:avLst/>
              <a:gdLst>
                <a:gd name="T0" fmla="*/ 346 w 355"/>
                <a:gd name="T1" fmla="*/ 132 h 487"/>
                <a:gd name="T2" fmla="*/ 346 w 355"/>
                <a:gd name="T3" fmla="*/ 132 h 487"/>
                <a:gd name="T4" fmla="*/ 116 w 355"/>
                <a:gd name="T5" fmla="*/ 17 h 487"/>
                <a:gd name="T6" fmla="*/ 9 w 355"/>
                <a:gd name="T7" fmla="*/ 53 h 487"/>
                <a:gd name="T8" fmla="*/ 0 w 355"/>
                <a:gd name="T9" fmla="*/ 79 h 487"/>
                <a:gd name="T10" fmla="*/ 9 w 355"/>
                <a:gd name="T11" fmla="*/ 345 h 487"/>
                <a:gd name="T12" fmla="*/ 18 w 355"/>
                <a:gd name="T13" fmla="*/ 363 h 487"/>
                <a:gd name="T14" fmla="*/ 222 w 355"/>
                <a:gd name="T15" fmla="*/ 486 h 487"/>
                <a:gd name="T16" fmla="*/ 231 w 355"/>
                <a:gd name="T17" fmla="*/ 486 h 487"/>
                <a:gd name="T18" fmla="*/ 240 w 355"/>
                <a:gd name="T19" fmla="*/ 486 h 487"/>
                <a:gd name="T20" fmla="*/ 248 w 355"/>
                <a:gd name="T21" fmla="*/ 478 h 487"/>
                <a:gd name="T22" fmla="*/ 248 w 355"/>
                <a:gd name="T23" fmla="*/ 203 h 487"/>
                <a:gd name="T24" fmla="*/ 240 w 355"/>
                <a:gd name="T25" fmla="*/ 185 h 487"/>
                <a:gd name="T26" fmla="*/ 44 w 355"/>
                <a:gd name="T27" fmla="*/ 70 h 487"/>
                <a:gd name="T28" fmla="*/ 71 w 355"/>
                <a:gd name="T29" fmla="*/ 53 h 487"/>
                <a:gd name="T30" fmla="*/ 107 w 355"/>
                <a:gd name="T31" fmla="*/ 44 h 487"/>
                <a:gd name="T32" fmla="*/ 301 w 355"/>
                <a:gd name="T33" fmla="*/ 150 h 487"/>
                <a:gd name="T34" fmla="*/ 310 w 355"/>
                <a:gd name="T35" fmla="*/ 159 h 487"/>
                <a:gd name="T36" fmla="*/ 310 w 355"/>
                <a:gd name="T37" fmla="*/ 425 h 487"/>
                <a:gd name="T38" fmla="*/ 328 w 355"/>
                <a:gd name="T39" fmla="*/ 442 h 487"/>
                <a:gd name="T40" fmla="*/ 354 w 355"/>
                <a:gd name="T41" fmla="*/ 425 h 487"/>
                <a:gd name="T42" fmla="*/ 354 w 355"/>
                <a:gd name="T43" fmla="*/ 141 h 487"/>
                <a:gd name="T44" fmla="*/ 346 w 355"/>
                <a:gd name="T45" fmla="*/ 13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23" name="Group 38"/>
          <p:cNvGrpSpPr/>
          <p:nvPr/>
        </p:nvGrpSpPr>
        <p:grpSpPr>
          <a:xfrm>
            <a:off x="4291635" y="3047781"/>
            <a:ext cx="1092888" cy="1716347"/>
            <a:chOff x="4291635" y="2885856"/>
            <a:chExt cx="1092888" cy="1716347"/>
          </a:xfrm>
        </p:grpSpPr>
        <p:sp>
          <p:nvSpPr>
            <p:cNvPr id="24" name="Freeform 62"/>
            <p:cNvSpPr/>
            <p:nvPr/>
          </p:nvSpPr>
          <p:spPr bwMode="auto">
            <a:xfrm>
              <a:off x="4291635" y="2885856"/>
              <a:ext cx="1092888" cy="1716347"/>
            </a:xfrm>
            <a:custGeom>
              <a:avLst/>
              <a:gdLst/>
              <a:ahLst/>
              <a:cxnLst>
                <a:cxn ang="0">
                  <a:pos x="209" y="93"/>
                </a:cxn>
                <a:cxn ang="0">
                  <a:pos x="75" y="20"/>
                </a:cxn>
                <a:cxn ang="0">
                  <a:pos x="27" y="77"/>
                </a:cxn>
                <a:cxn ang="0">
                  <a:pos x="38" y="338"/>
                </a:cxn>
                <a:cxn ang="0">
                  <a:pos x="83" y="368"/>
                </a:cxn>
                <a:cxn ang="0">
                  <a:pos x="221" y="284"/>
                </a:cxn>
                <a:cxn ang="0">
                  <a:pos x="238" y="250"/>
                </a:cxn>
                <a:cxn ang="0">
                  <a:pos x="232" y="152"/>
                </a:cxn>
                <a:cxn ang="0">
                  <a:pos x="209" y="93"/>
                </a:cxn>
              </a:cxnLst>
              <a:rect l="0" t="0" r="r" b="b"/>
              <a:pathLst>
                <a:path w="246" h="385">
                  <a:moveTo>
                    <a:pt x="209" y="93"/>
                  </a:moveTo>
                  <a:cubicBezTo>
                    <a:pt x="187" y="81"/>
                    <a:pt x="75" y="20"/>
                    <a:pt x="75" y="20"/>
                  </a:cubicBezTo>
                  <a:cubicBezTo>
                    <a:pt x="75" y="20"/>
                    <a:pt x="49" y="0"/>
                    <a:pt x="27" y="77"/>
                  </a:cubicBezTo>
                  <a:cubicBezTo>
                    <a:pt x="6" y="153"/>
                    <a:pt x="0" y="245"/>
                    <a:pt x="38" y="338"/>
                  </a:cubicBezTo>
                  <a:cubicBezTo>
                    <a:pt x="43" y="350"/>
                    <a:pt x="56" y="385"/>
                    <a:pt x="83" y="368"/>
                  </a:cubicBezTo>
                  <a:cubicBezTo>
                    <a:pt x="110" y="351"/>
                    <a:pt x="221" y="284"/>
                    <a:pt x="221" y="284"/>
                  </a:cubicBezTo>
                  <a:cubicBezTo>
                    <a:pt x="221" y="284"/>
                    <a:pt x="242" y="271"/>
                    <a:pt x="238" y="250"/>
                  </a:cubicBezTo>
                  <a:cubicBezTo>
                    <a:pt x="234" y="229"/>
                    <a:pt x="226" y="186"/>
                    <a:pt x="232" y="152"/>
                  </a:cubicBezTo>
                  <a:cubicBezTo>
                    <a:pt x="238" y="122"/>
                    <a:pt x="246" y="112"/>
                    <a:pt x="209" y="9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5" name="Freeform 124"/>
            <p:cNvSpPr>
              <a:spLocks noChangeArrowheads="1"/>
            </p:cNvSpPr>
            <p:nvPr/>
          </p:nvSpPr>
          <p:spPr bwMode="auto">
            <a:xfrm>
              <a:off x="4627776" y="3615446"/>
              <a:ext cx="377650" cy="364739"/>
            </a:xfrm>
            <a:custGeom>
              <a:avLst/>
              <a:gdLst>
                <a:gd name="T0" fmla="*/ 79 w 515"/>
                <a:gd name="T1" fmla="*/ 337 h 498"/>
                <a:gd name="T2" fmla="*/ 79 w 515"/>
                <a:gd name="T3" fmla="*/ 337 h 498"/>
                <a:gd name="T4" fmla="*/ 18 w 515"/>
                <a:gd name="T5" fmla="*/ 470 h 498"/>
                <a:gd name="T6" fmla="*/ 169 w 515"/>
                <a:gd name="T7" fmla="*/ 434 h 498"/>
                <a:gd name="T8" fmla="*/ 160 w 515"/>
                <a:gd name="T9" fmla="*/ 346 h 498"/>
                <a:gd name="T10" fmla="*/ 79 w 515"/>
                <a:gd name="T11" fmla="*/ 337 h 498"/>
                <a:gd name="T12" fmla="*/ 496 w 515"/>
                <a:gd name="T13" fmla="*/ 18 h 498"/>
                <a:gd name="T14" fmla="*/ 496 w 515"/>
                <a:gd name="T15" fmla="*/ 18 h 498"/>
                <a:gd name="T16" fmla="*/ 195 w 515"/>
                <a:gd name="T17" fmla="*/ 231 h 498"/>
                <a:gd name="T18" fmla="*/ 141 w 515"/>
                <a:gd name="T19" fmla="*/ 293 h 498"/>
                <a:gd name="T20" fmla="*/ 150 w 515"/>
                <a:gd name="T21" fmla="*/ 301 h 498"/>
                <a:gd name="T22" fmla="*/ 186 w 515"/>
                <a:gd name="T23" fmla="*/ 328 h 498"/>
                <a:gd name="T24" fmla="*/ 204 w 515"/>
                <a:gd name="T25" fmla="*/ 354 h 498"/>
                <a:gd name="T26" fmla="*/ 213 w 515"/>
                <a:gd name="T27" fmla="*/ 363 h 498"/>
                <a:gd name="T28" fmla="*/ 275 w 515"/>
                <a:gd name="T29" fmla="*/ 310 h 498"/>
                <a:gd name="T30" fmla="*/ 496 w 515"/>
                <a:gd name="T31" fmla="*/ 1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498">
                  <a:moveTo>
                    <a:pt x="79" y="337"/>
                  </a:moveTo>
                  <a:lnTo>
                    <a:pt x="79" y="337"/>
                  </a:lnTo>
                  <a:cubicBezTo>
                    <a:pt x="44" y="372"/>
                    <a:pt x="71" y="416"/>
                    <a:pt x="18" y="470"/>
                  </a:cubicBezTo>
                  <a:cubicBezTo>
                    <a:pt x="0" y="497"/>
                    <a:pt x="116" y="487"/>
                    <a:pt x="169" y="434"/>
                  </a:cubicBezTo>
                  <a:cubicBezTo>
                    <a:pt x="195" y="407"/>
                    <a:pt x="186" y="372"/>
                    <a:pt x="160" y="346"/>
                  </a:cubicBezTo>
                  <a:cubicBezTo>
                    <a:pt x="132" y="319"/>
                    <a:pt x="97" y="319"/>
                    <a:pt x="79" y="337"/>
                  </a:cubicBezTo>
                  <a:close/>
                  <a:moveTo>
                    <a:pt x="496" y="18"/>
                  </a:moveTo>
                  <a:lnTo>
                    <a:pt x="496" y="18"/>
                  </a:lnTo>
                  <a:cubicBezTo>
                    <a:pt x="479" y="0"/>
                    <a:pt x="257" y="168"/>
                    <a:pt x="195" y="231"/>
                  </a:cubicBezTo>
                  <a:cubicBezTo>
                    <a:pt x="169" y="266"/>
                    <a:pt x="160" y="284"/>
                    <a:pt x="141" y="293"/>
                  </a:cubicBezTo>
                  <a:cubicBezTo>
                    <a:pt x="141" y="301"/>
                    <a:pt x="150" y="301"/>
                    <a:pt x="150" y="301"/>
                  </a:cubicBezTo>
                  <a:cubicBezTo>
                    <a:pt x="160" y="310"/>
                    <a:pt x="169" y="310"/>
                    <a:pt x="186" y="328"/>
                  </a:cubicBezTo>
                  <a:cubicBezTo>
                    <a:pt x="195" y="337"/>
                    <a:pt x="204" y="346"/>
                    <a:pt x="204" y="354"/>
                  </a:cubicBezTo>
                  <a:cubicBezTo>
                    <a:pt x="204" y="363"/>
                    <a:pt x="213" y="363"/>
                    <a:pt x="213" y="363"/>
                  </a:cubicBezTo>
                  <a:cubicBezTo>
                    <a:pt x="230" y="354"/>
                    <a:pt x="248" y="337"/>
                    <a:pt x="275" y="310"/>
                  </a:cubicBezTo>
                  <a:cubicBezTo>
                    <a:pt x="336" y="248"/>
                    <a:pt x="514" y="35"/>
                    <a:pt x="496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26" name="Group 41"/>
          <p:cNvGrpSpPr/>
          <p:nvPr/>
        </p:nvGrpSpPr>
        <p:grpSpPr>
          <a:xfrm>
            <a:off x="4553244" y="4358271"/>
            <a:ext cx="1493859" cy="1344716"/>
            <a:chOff x="4553244" y="4196345"/>
            <a:chExt cx="1493859" cy="1344716"/>
          </a:xfrm>
        </p:grpSpPr>
        <p:sp>
          <p:nvSpPr>
            <p:cNvPr id="27" name="Freeform 61"/>
            <p:cNvSpPr/>
            <p:nvPr/>
          </p:nvSpPr>
          <p:spPr bwMode="auto">
            <a:xfrm>
              <a:off x="4553244" y="4196345"/>
              <a:ext cx="1493859" cy="1344716"/>
            </a:xfrm>
            <a:custGeom>
              <a:avLst/>
              <a:gdLst/>
              <a:ahLst/>
              <a:cxnLst>
                <a:cxn ang="0">
                  <a:pos x="161" y="22"/>
                </a:cxn>
                <a:cxn ang="0">
                  <a:pos x="31" y="100"/>
                </a:cxn>
                <a:cxn ang="0">
                  <a:pos x="56" y="171"/>
                </a:cxn>
                <a:cxn ang="0">
                  <a:pos x="287" y="293"/>
                </a:cxn>
                <a:cxn ang="0">
                  <a:pos x="335" y="270"/>
                </a:cxn>
                <a:cxn ang="0">
                  <a:pos x="332" y="108"/>
                </a:cxn>
                <a:cxn ang="0">
                  <a:pos x="312" y="77"/>
                </a:cxn>
                <a:cxn ang="0">
                  <a:pos x="224" y="32"/>
                </a:cxn>
                <a:cxn ang="0">
                  <a:pos x="161" y="22"/>
                </a:cxn>
              </a:cxnLst>
              <a:rect l="0" t="0" r="r" b="b"/>
              <a:pathLst>
                <a:path w="336" h="302">
                  <a:moveTo>
                    <a:pt x="161" y="22"/>
                  </a:moveTo>
                  <a:cubicBezTo>
                    <a:pt x="140" y="35"/>
                    <a:pt x="31" y="100"/>
                    <a:pt x="31" y="100"/>
                  </a:cubicBezTo>
                  <a:cubicBezTo>
                    <a:pt x="31" y="100"/>
                    <a:pt x="0" y="113"/>
                    <a:pt x="56" y="171"/>
                  </a:cubicBezTo>
                  <a:cubicBezTo>
                    <a:pt x="111" y="228"/>
                    <a:pt x="187" y="280"/>
                    <a:pt x="287" y="293"/>
                  </a:cubicBezTo>
                  <a:cubicBezTo>
                    <a:pt x="300" y="295"/>
                    <a:pt x="336" y="302"/>
                    <a:pt x="335" y="270"/>
                  </a:cubicBezTo>
                  <a:cubicBezTo>
                    <a:pt x="334" y="237"/>
                    <a:pt x="332" y="108"/>
                    <a:pt x="332" y="108"/>
                  </a:cubicBezTo>
                  <a:cubicBezTo>
                    <a:pt x="332" y="108"/>
                    <a:pt x="332" y="84"/>
                    <a:pt x="312" y="77"/>
                  </a:cubicBezTo>
                  <a:cubicBezTo>
                    <a:pt x="292" y="70"/>
                    <a:pt x="250" y="54"/>
                    <a:pt x="224" y="32"/>
                  </a:cubicBezTo>
                  <a:cubicBezTo>
                    <a:pt x="201" y="12"/>
                    <a:pt x="196" y="0"/>
                    <a:pt x="161" y="22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8" name="Freeform 116"/>
            <p:cNvSpPr>
              <a:spLocks noChangeArrowheads="1"/>
            </p:cNvSpPr>
            <p:nvPr/>
          </p:nvSpPr>
          <p:spPr bwMode="auto">
            <a:xfrm>
              <a:off x="5239213" y="4686290"/>
              <a:ext cx="370665" cy="385342"/>
            </a:xfrm>
            <a:custGeom>
              <a:avLst/>
              <a:gdLst>
                <a:gd name="T0" fmla="*/ 400 w 445"/>
                <a:gd name="T1" fmla="*/ 159 h 462"/>
                <a:gd name="T2" fmla="*/ 400 w 445"/>
                <a:gd name="T3" fmla="*/ 159 h 462"/>
                <a:gd name="T4" fmla="*/ 266 w 445"/>
                <a:gd name="T5" fmla="*/ 8 h 462"/>
                <a:gd name="T6" fmla="*/ 36 w 445"/>
                <a:gd name="T7" fmla="*/ 248 h 462"/>
                <a:gd name="T8" fmla="*/ 9 w 445"/>
                <a:gd name="T9" fmla="*/ 319 h 462"/>
                <a:gd name="T10" fmla="*/ 81 w 445"/>
                <a:gd name="T11" fmla="*/ 355 h 462"/>
                <a:gd name="T12" fmla="*/ 98 w 445"/>
                <a:gd name="T13" fmla="*/ 346 h 462"/>
                <a:gd name="T14" fmla="*/ 134 w 445"/>
                <a:gd name="T15" fmla="*/ 372 h 462"/>
                <a:gd name="T16" fmla="*/ 160 w 445"/>
                <a:gd name="T17" fmla="*/ 434 h 462"/>
                <a:gd name="T18" fmla="*/ 187 w 445"/>
                <a:gd name="T19" fmla="*/ 452 h 462"/>
                <a:gd name="T20" fmla="*/ 240 w 445"/>
                <a:gd name="T21" fmla="*/ 434 h 462"/>
                <a:gd name="T22" fmla="*/ 249 w 445"/>
                <a:gd name="T23" fmla="*/ 416 h 462"/>
                <a:gd name="T24" fmla="*/ 231 w 445"/>
                <a:gd name="T25" fmla="*/ 390 h 462"/>
                <a:gd name="T26" fmla="*/ 204 w 445"/>
                <a:gd name="T27" fmla="*/ 337 h 462"/>
                <a:gd name="T28" fmla="*/ 231 w 445"/>
                <a:gd name="T29" fmla="*/ 310 h 462"/>
                <a:gd name="T30" fmla="*/ 417 w 445"/>
                <a:gd name="T31" fmla="*/ 355 h 462"/>
                <a:gd name="T32" fmla="*/ 400 w 445"/>
                <a:gd name="T33" fmla="*/ 159 h 462"/>
                <a:gd name="T34" fmla="*/ 390 w 445"/>
                <a:gd name="T35" fmla="*/ 310 h 462"/>
                <a:gd name="T36" fmla="*/ 390 w 445"/>
                <a:gd name="T37" fmla="*/ 310 h 462"/>
                <a:gd name="T38" fmla="*/ 302 w 445"/>
                <a:gd name="T39" fmla="*/ 204 h 462"/>
                <a:gd name="T40" fmla="*/ 284 w 445"/>
                <a:gd name="T41" fmla="*/ 62 h 462"/>
                <a:gd name="T42" fmla="*/ 364 w 445"/>
                <a:gd name="T43" fmla="*/ 177 h 462"/>
                <a:gd name="T44" fmla="*/ 390 w 445"/>
                <a:gd name="T45" fmla="*/ 31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29" name="Group 44"/>
          <p:cNvGrpSpPr/>
          <p:nvPr/>
        </p:nvGrpSpPr>
        <p:grpSpPr>
          <a:xfrm>
            <a:off x="6154677" y="2113815"/>
            <a:ext cx="1488968" cy="1354496"/>
            <a:chOff x="6154677" y="1951889"/>
            <a:chExt cx="1488968" cy="1354496"/>
          </a:xfrm>
        </p:grpSpPr>
        <p:sp>
          <p:nvSpPr>
            <p:cNvPr id="30" name="Freeform 59"/>
            <p:cNvSpPr/>
            <p:nvPr/>
          </p:nvSpPr>
          <p:spPr bwMode="auto">
            <a:xfrm>
              <a:off x="6154677" y="1951889"/>
              <a:ext cx="1488968" cy="1354496"/>
            </a:xfrm>
            <a:custGeom>
              <a:avLst/>
              <a:gdLst/>
              <a:ahLst/>
              <a:cxnLst>
                <a:cxn ang="0">
                  <a:pos x="174" y="281"/>
                </a:cxn>
                <a:cxn ang="0">
                  <a:pos x="305" y="204"/>
                </a:cxn>
                <a:cxn ang="0">
                  <a:pos x="280" y="133"/>
                </a:cxn>
                <a:cxn ang="0">
                  <a:pos x="49" y="9"/>
                </a:cxn>
                <a:cxn ang="0">
                  <a:pos x="1" y="33"/>
                </a:cxn>
                <a:cxn ang="0">
                  <a:pos x="3" y="194"/>
                </a:cxn>
                <a:cxn ang="0">
                  <a:pos x="23" y="226"/>
                </a:cxn>
                <a:cxn ang="0">
                  <a:pos x="110" y="271"/>
                </a:cxn>
                <a:cxn ang="0">
                  <a:pos x="174" y="281"/>
                </a:cxn>
              </a:cxnLst>
              <a:rect l="0" t="0" r="r" b="b"/>
              <a:pathLst>
                <a:path w="335" h="304">
                  <a:moveTo>
                    <a:pt x="174" y="281"/>
                  </a:moveTo>
                  <a:cubicBezTo>
                    <a:pt x="195" y="268"/>
                    <a:pt x="305" y="204"/>
                    <a:pt x="305" y="204"/>
                  </a:cubicBezTo>
                  <a:cubicBezTo>
                    <a:pt x="305" y="204"/>
                    <a:pt x="335" y="192"/>
                    <a:pt x="280" y="133"/>
                  </a:cubicBezTo>
                  <a:cubicBezTo>
                    <a:pt x="225" y="76"/>
                    <a:pt x="149" y="24"/>
                    <a:pt x="49" y="9"/>
                  </a:cubicBezTo>
                  <a:cubicBezTo>
                    <a:pt x="36" y="7"/>
                    <a:pt x="0" y="0"/>
                    <a:pt x="1" y="33"/>
                  </a:cubicBezTo>
                  <a:cubicBezTo>
                    <a:pt x="2" y="65"/>
                    <a:pt x="3" y="194"/>
                    <a:pt x="3" y="194"/>
                  </a:cubicBezTo>
                  <a:cubicBezTo>
                    <a:pt x="3" y="194"/>
                    <a:pt x="3" y="219"/>
                    <a:pt x="23" y="226"/>
                  </a:cubicBezTo>
                  <a:cubicBezTo>
                    <a:pt x="43" y="233"/>
                    <a:pt x="85" y="249"/>
                    <a:pt x="110" y="271"/>
                  </a:cubicBezTo>
                  <a:cubicBezTo>
                    <a:pt x="133" y="292"/>
                    <a:pt x="138" y="304"/>
                    <a:pt x="174" y="281"/>
                  </a:cubicBezTo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1" name="Freeform 100"/>
            <p:cNvSpPr>
              <a:spLocks noChangeArrowheads="1"/>
            </p:cNvSpPr>
            <p:nvPr/>
          </p:nvSpPr>
          <p:spPr bwMode="auto">
            <a:xfrm>
              <a:off x="6523752" y="2465272"/>
              <a:ext cx="530778" cy="342894"/>
            </a:xfrm>
            <a:custGeom>
              <a:avLst/>
              <a:gdLst>
                <a:gd name="T0" fmla="*/ 381 w 498"/>
                <a:gd name="T1" fmla="*/ 89 h 320"/>
                <a:gd name="T2" fmla="*/ 381 w 498"/>
                <a:gd name="T3" fmla="*/ 89 h 320"/>
                <a:gd name="T4" fmla="*/ 355 w 498"/>
                <a:gd name="T5" fmla="*/ 89 h 320"/>
                <a:gd name="T6" fmla="*/ 231 w 498"/>
                <a:gd name="T7" fmla="*/ 0 h 320"/>
                <a:gd name="T8" fmla="*/ 98 w 498"/>
                <a:gd name="T9" fmla="*/ 134 h 320"/>
                <a:gd name="T10" fmla="*/ 98 w 498"/>
                <a:gd name="T11" fmla="*/ 150 h 320"/>
                <a:gd name="T12" fmla="*/ 89 w 498"/>
                <a:gd name="T13" fmla="*/ 150 h 320"/>
                <a:gd name="T14" fmla="*/ 0 w 498"/>
                <a:gd name="T15" fmla="*/ 240 h 320"/>
                <a:gd name="T16" fmla="*/ 89 w 498"/>
                <a:gd name="T17" fmla="*/ 319 h 320"/>
                <a:gd name="T18" fmla="*/ 381 w 498"/>
                <a:gd name="T19" fmla="*/ 319 h 320"/>
                <a:gd name="T20" fmla="*/ 497 w 498"/>
                <a:gd name="T21" fmla="*/ 204 h 320"/>
                <a:gd name="T22" fmla="*/ 381 w 498"/>
                <a:gd name="T23" fmla="*/ 89 h 320"/>
                <a:gd name="T24" fmla="*/ 284 w 498"/>
                <a:gd name="T25" fmla="*/ 195 h 320"/>
                <a:gd name="T26" fmla="*/ 284 w 498"/>
                <a:gd name="T27" fmla="*/ 195 h 320"/>
                <a:gd name="T28" fmla="*/ 213 w 498"/>
                <a:gd name="T29" fmla="*/ 275 h 320"/>
                <a:gd name="T30" fmla="*/ 195 w 498"/>
                <a:gd name="T31" fmla="*/ 275 h 320"/>
                <a:gd name="T32" fmla="*/ 195 w 498"/>
                <a:gd name="T33" fmla="*/ 266 h 320"/>
                <a:gd name="T34" fmla="*/ 195 w 498"/>
                <a:gd name="T35" fmla="*/ 257 h 320"/>
                <a:gd name="T36" fmla="*/ 222 w 498"/>
                <a:gd name="T37" fmla="*/ 204 h 320"/>
                <a:gd name="T38" fmla="*/ 204 w 498"/>
                <a:gd name="T39" fmla="*/ 195 h 320"/>
                <a:gd name="T40" fmla="*/ 204 w 498"/>
                <a:gd name="T41" fmla="*/ 195 h 320"/>
                <a:gd name="T42" fmla="*/ 186 w 498"/>
                <a:gd name="T43" fmla="*/ 178 h 320"/>
                <a:gd name="T44" fmla="*/ 195 w 498"/>
                <a:gd name="T45" fmla="*/ 160 h 320"/>
                <a:gd name="T46" fmla="*/ 258 w 498"/>
                <a:gd name="T47" fmla="*/ 89 h 320"/>
                <a:gd name="T48" fmla="*/ 275 w 498"/>
                <a:gd name="T49" fmla="*/ 80 h 320"/>
                <a:gd name="T50" fmla="*/ 284 w 498"/>
                <a:gd name="T51" fmla="*/ 89 h 320"/>
                <a:gd name="T52" fmla="*/ 275 w 498"/>
                <a:gd name="T53" fmla="*/ 106 h 320"/>
                <a:gd name="T54" fmla="*/ 249 w 498"/>
                <a:gd name="T55" fmla="*/ 160 h 320"/>
                <a:gd name="T56" fmla="*/ 275 w 498"/>
                <a:gd name="T57" fmla="*/ 169 h 320"/>
                <a:gd name="T58" fmla="*/ 275 w 498"/>
                <a:gd name="T59" fmla="*/ 169 h 320"/>
                <a:gd name="T60" fmla="*/ 293 w 498"/>
                <a:gd name="T61" fmla="*/ 187 h 320"/>
                <a:gd name="T62" fmla="*/ 284 w 498"/>
                <a:gd name="T63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lnTo>
                    <a:pt x="204" y="195"/>
                  </a:ln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lnTo>
                    <a:pt x="275" y="169"/>
                  </a:ln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32" name="Group 47"/>
          <p:cNvGrpSpPr/>
          <p:nvPr/>
        </p:nvGrpSpPr>
        <p:grpSpPr>
          <a:xfrm>
            <a:off x="6807477" y="3045337"/>
            <a:ext cx="1092888" cy="1713903"/>
            <a:chOff x="6807477" y="2883411"/>
            <a:chExt cx="1092888" cy="1713903"/>
          </a:xfrm>
        </p:grpSpPr>
        <p:sp>
          <p:nvSpPr>
            <p:cNvPr id="33" name="Freeform 58"/>
            <p:cNvSpPr/>
            <p:nvPr/>
          </p:nvSpPr>
          <p:spPr bwMode="auto">
            <a:xfrm>
              <a:off x="6807477" y="2883411"/>
              <a:ext cx="1092888" cy="1713903"/>
            </a:xfrm>
            <a:custGeom>
              <a:avLst/>
              <a:gdLst/>
              <a:ahLst/>
              <a:cxnLst>
                <a:cxn ang="0">
                  <a:pos x="38" y="293"/>
                </a:cxn>
                <a:cxn ang="0">
                  <a:pos x="171" y="365"/>
                </a:cxn>
                <a:cxn ang="0">
                  <a:pos x="219" y="308"/>
                </a:cxn>
                <a:cxn ang="0">
                  <a:pos x="208" y="47"/>
                </a:cxn>
                <a:cxn ang="0">
                  <a:pos x="163" y="17"/>
                </a:cxn>
                <a:cxn ang="0">
                  <a:pos x="26" y="101"/>
                </a:cxn>
                <a:cxn ang="0">
                  <a:pos x="8" y="135"/>
                </a:cxn>
                <a:cxn ang="0">
                  <a:pos x="14" y="233"/>
                </a:cxn>
                <a:cxn ang="0">
                  <a:pos x="38" y="293"/>
                </a:cxn>
              </a:cxnLst>
              <a:rect l="0" t="0" r="r" b="b"/>
              <a:pathLst>
                <a:path w="246" h="385">
                  <a:moveTo>
                    <a:pt x="38" y="293"/>
                  </a:moveTo>
                  <a:cubicBezTo>
                    <a:pt x="60" y="304"/>
                    <a:pt x="171" y="365"/>
                    <a:pt x="171" y="365"/>
                  </a:cubicBezTo>
                  <a:cubicBezTo>
                    <a:pt x="171" y="365"/>
                    <a:pt x="197" y="385"/>
                    <a:pt x="219" y="308"/>
                  </a:cubicBezTo>
                  <a:cubicBezTo>
                    <a:pt x="241" y="232"/>
                    <a:pt x="246" y="140"/>
                    <a:pt x="208" y="47"/>
                  </a:cubicBezTo>
                  <a:cubicBezTo>
                    <a:pt x="203" y="35"/>
                    <a:pt x="191" y="0"/>
                    <a:pt x="163" y="17"/>
                  </a:cubicBezTo>
                  <a:cubicBezTo>
                    <a:pt x="136" y="35"/>
                    <a:pt x="26" y="101"/>
                    <a:pt x="26" y="101"/>
                  </a:cubicBezTo>
                  <a:cubicBezTo>
                    <a:pt x="26" y="101"/>
                    <a:pt x="4" y="114"/>
                    <a:pt x="8" y="135"/>
                  </a:cubicBezTo>
                  <a:cubicBezTo>
                    <a:pt x="13" y="156"/>
                    <a:pt x="21" y="200"/>
                    <a:pt x="14" y="233"/>
                  </a:cubicBezTo>
                  <a:cubicBezTo>
                    <a:pt x="8" y="263"/>
                    <a:pt x="0" y="273"/>
                    <a:pt x="38" y="293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4" name="Freeform 141"/>
            <p:cNvSpPr>
              <a:spLocks noChangeArrowheads="1"/>
            </p:cNvSpPr>
            <p:nvPr/>
          </p:nvSpPr>
          <p:spPr bwMode="auto">
            <a:xfrm>
              <a:off x="7126463" y="3502271"/>
              <a:ext cx="517182" cy="526333"/>
            </a:xfrm>
            <a:custGeom>
              <a:avLst/>
              <a:gdLst>
                <a:gd name="T0" fmla="*/ 479 w 497"/>
                <a:gd name="T1" fmla="*/ 186 h 506"/>
                <a:gd name="T2" fmla="*/ 479 w 497"/>
                <a:gd name="T3" fmla="*/ 186 h 506"/>
                <a:gd name="T4" fmla="*/ 292 w 497"/>
                <a:gd name="T5" fmla="*/ 142 h 506"/>
                <a:gd name="T6" fmla="*/ 266 w 497"/>
                <a:gd name="T7" fmla="*/ 17 h 506"/>
                <a:gd name="T8" fmla="*/ 239 w 497"/>
                <a:gd name="T9" fmla="*/ 0 h 506"/>
                <a:gd name="T10" fmla="*/ 17 w 497"/>
                <a:gd name="T11" fmla="*/ 61 h 506"/>
                <a:gd name="T12" fmla="*/ 0 w 497"/>
                <a:gd name="T13" fmla="*/ 89 h 506"/>
                <a:gd name="T14" fmla="*/ 79 w 497"/>
                <a:gd name="T15" fmla="*/ 390 h 506"/>
                <a:gd name="T16" fmla="*/ 107 w 497"/>
                <a:gd name="T17" fmla="*/ 399 h 506"/>
                <a:gd name="T18" fmla="*/ 195 w 497"/>
                <a:gd name="T19" fmla="*/ 372 h 506"/>
                <a:gd name="T20" fmla="*/ 177 w 497"/>
                <a:gd name="T21" fmla="*/ 425 h 506"/>
                <a:gd name="T22" fmla="*/ 195 w 497"/>
                <a:gd name="T23" fmla="*/ 443 h 506"/>
                <a:gd name="T24" fmla="*/ 398 w 497"/>
                <a:gd name="T25" fmla="*/ 496 h 506"/>
                <a:gd name="T26" fmla="*/ 426 w 497"/>
                <a:gd name="T27" fmla="*/ 487 h 506"/>
                <a:gd name="T28" fmla="*/ 496 w 497"/>
                <a:gd name="T29" fmla="*/ 212 h 506"/>
                <a:gd name="T30" fmla="*/ 479 w 497"/>
                <a:gd name="T31" fmla="*/ 186 h 506"/>
                <a:gd name="T32" fmla="*/ 35 w 497"/>
                <a:gd name="T33" fmla="*/ 97 h 506"/>
                <a:gd name="T34" fmla="*/ 35 w 497"/>
                <a:gd name="T35" fmla="*/ 97 h 506"/>
                <a:gd name="T36" fmla="*/ 230 w 497"/>
                <a:gd name="T37" fmla="*/ 44 h 506"/>
                <a:gd name="T38" fmla="*/ 310 w 497"/>
                <a:gd name="T39" fmla="*/ 310 h 506"/>
                <a:gd name="T40" fmla="*/ 116 w 497"/>
                <a:gd name="T41" fmla="*/ 364 h 506"/>
                <a:gd name="T42" fmla="*/ 35 w 497"/>
                <a:gd name="T43" fmla="*/ 97 h 506"/>
                <a:gd name="T44" fmla="*/ 389 w 497"/>
                <a:gd name="T45" fmla="*/ 461 h 506"/>
                <a:gd name="T46" fmla="*/ 389 w 497"/>
                <a:gd name="T47" fmla="*/ 461 h 506"/>
                <a:gd name="T48" fmla="*/ 222 w 497"/>
                <a:gd name="T49" fmla="*/ 417 h 506"/>
                <a:gd name="T50" fmla="*/ 230 w 497"/>
                <a:gd name="T51" fmla="*/ 364 h 506"/>
                <a:gd name="T52" fmla="*/ 328 w 497"/>
                <a:gd name="T53" fmla="*/ 336 h 506"/>
                <a:gd name="T54" fmla="*/ 345 w 497"/>
                <a:gd name="T55" fmla="*/ 319 h 506"/>
                <a:gd name="T56" fmla="*/ 310 w 497"/>
                <a:gd name="T57" fmla="*/ 177 h 506"/>
                <a:gd name="T58" fmla="*/ 451 w 497"/>
                <a:gd name="T59" fmla="*/ 212 h 506"/>
                <a:gd name="T60" fmla="*/ 389 w 497"/>
                <a:gd name="T61" fmla="*/ 461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506">
                  <a:moveTo>
                    <a:pt x="479" y="186"/>
                  </a:moveTo>
                  <a:lnTo>
                    <a:pt x="479" y="186"/>
                  </a:lnTo>
                  <a:cubicBezTo>
                    <a:pt x="292" y="142"/>
                    <a:pt x="292" y="142"/>
                    <a:pt x="292" y="142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57" y="8"/>
                    <a:pt x="248" y="0"/>
                    <a:pt x="239" y="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0" y="71"/>
                    <a:pt x="0" y="80"/>
                    <a:pt x="0" y="89"/>
                  </a:cubicBezTo>
                  <a:cubicBezTo>
                    <a:pt x="79" y="390"/>
                    <a:pt x="79" y="390"/>
                    <a:pt x="79" y="390"/>
                  </a:cubicBezTo>
                  <a:cubicBezTo>
                    <a:pt x="79" y="399"/>
                    <a:pt x="97" y="399"/>
                    <a:pt x="107" y="399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77" y="425"/>
                    <a:pt x="177" y="425"/>
                    <a:pt x="177" y="425"/>
                  </a:cubicBezTo>
                  <a:cubicBezTo>
                    <a:pt x="177" y="434"/>
                    <a:pt x="186" y="443"/>
                    <a:pt x="195" y="443"/>
                  </a:cubicBezTo>
                  <a:cubicBezTo>
                    <a:pt x="398" y="496"/>
                    <a:pt x="398" y="496"/>
                    <a:pt x="398" y="496"/>
                  </a:cubicBezTo>
                  <a:cubicBezTo>
                    <a:pt x="407" y="505"/>
                    <a:pt x="416" y="496"/>
                    <a:pt x="426" y="487"/>
                  </a:cubicBezTo>
                  <a:cubicBezTo>
                    <a:pt x="496" y="212"/>
                    <a:pt x="496" y="212"/>
                    <a:pt x="496" y="212"/>
                  </a:cubicBezTo>
                  <a:cubicBezTo>
                    <a:pt x="496" y="204"/>
                    <a:pt x="488" y="186"/>
                    <a:pt x="479" y="186"/>
                  </a:cubicBezTo>
                  <a:close/>
                  <a:moveTo>
                    <a:pt x="35" y="97"/>
                  </a:moveTo>
                  <a:lnTo>
                    <a:pt x="35" y="97"/>
                  </a:lnTo>
                  <a:cubicBezTo>
                    <a:pt x="230" y="44"/>
                    <a:pt x="230" y="44"/>
                    <a:pt x="230" y="44"/>
                  </a:cubicBezTo>
                  <a:cubicBezTo>
                    <a:pt x="310" y="310"/>
                    <a:pt x="310" y="310"/>
                    <a:pt x="310" y="310"/>
                  </a:cubicBezTo>
                  <a:cubicBezTo>
                    <a:pt x="116" y="364"/>
                    <a:pt x="116" y="364"/>
                    <a:pt x="116" y="364"/>
                  </a:cubicBezTo>
                  <a:lnTo>
                    <a:pt x="35" y="97"/>
                  </a:lnTo>
                  <a:close/>
                  <a:moveTo>
                    <a:pt x="389" y="461"/>
                  </a:moveTo>
                  <a:lnTo>
                    <a:pt x="389" y="461"/>
                  </a:lnTo>
                  <a:cubicBezTo>
                    <a:pt x="222" y="417"/>
                    <a:pt x="222" y="417"/>
                    <a:pt x="222" y="417"/>
                  </a:cubicBezTo>
                  <a:cubicBezTo>
                    <a:pt x="230" y="364"/>
                    <a:pt x="230" y="364"/>
                    <a:pt x="230" y="364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36" y="336"/>
                    <a:pt x="345" y="327"/>
                    <a:pt x="345" y="319"/>
                  </a:cubicBezTo>
                  <a:cubicBezTo>
                    <a:pt x="310" y="177"/>
                    <a:pt x="310" y="177"/>
                    <a:pt x="310" y="177"/>
                  </a:cubicBezTo>
                  <a:cubicBezTo>
                    <a:pt x="451" y="212"/>
                    <a:pt x="451" y="212"/>
                    <a:pt x="451" y="212"/>
                  </a:cubicBezTo>
                  <a:lnTo>
                    <a:pt x="389" y="4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35" name="Group 50"/>
          <p:cNvGrpSpPr/>
          <p:nvPr/>
        </p:nvGrpSpPr>
        <p:grpSpPr>
          <a:xfrm>
            <a:off x="6144899" y="4375383"/>
            <a:ext cx="1476743" cy="1354496"/>
            <a:chOff x="6144898" y="4213457"/>
            <a:chExt cx="1476743" cy="1354496"/>
          </a:xfrm>
        </p:grpSpPr>
        <p:sp>
          <p:nvSpPr>
            <p:cNvPr id="36" name="Freeform 60"/>
            <p:cNvSpPr/>
            <p:nvPr/>
          </p:nvSpPr>
          <p:spPr bwMode="auto">
            <a:xfrm>
              <a:off x="6144898" y="4213457"/>
              <a:ext cx="1476743" cy="1354496"/>
            </a:xfrm>
            <a:custGeom>
              <a:avLst/>
              <a:gdLst/>
              <a:ahLst/>
              <a:cxnLst>
                <a:cxn ang="0">
                  <a:pos x="2" y="120"/>
                </a:cxn>
                <a:cxn ang="0">
                  <a:pos x="7" y="272"/>
                </a:cxn>
                <a:cxn ang="0">
                  <a:pos x="81" y="284"/>
                </a:cxn>
                <a:cxn ang="0">
                  <a:pos x="300" y="141"/>
                </a:cxn>
                <a:cxn ang="0">
                  <a:pos x="303" y="88"/>
                </a:cxn>
                <a:cxn ang="0">
                  <a:pos x="160" y="12"/>
                </a:cxn>
                <a:cxn ang="0">
                  <a:pos x="123" y="14"/>
                </a:cxn>
                <a:cxn ang="0">
                  <a:pos x="41" y="69"/>
                </a:cxn>
                <a:cxn ang="0">
                  <a:pos x="2" y="120"/>
                </a:cxn>
              </a:cxnLst>
              <a:rect l="0" t="0" r="r" b="b"/>
              <a:pathLst>
                <a:path w="332" h="304">
                  <a:moveTo>
                    <a:pt x="2" y="120"/>
                  </a:moveTo>
                  <a:cubicBezTo>
                    <a:pt x="3" y="145"/>
                    <a:pt x="7" y="272"/>
                    <a:pt x="7" y="272"/>
                  </a:cubicBezTo>
                  <a:cubicBezTo>
                    <a:pt x="7" y="272"/>
                    <a:pt x="4" y="304"/>
                    <a:pt x="81" y="284"/>
                  </a:cubicBezTo>
                  <a:cubicBezTo>
                    <a:pt x="158" y="264"/>
                    <a:pt x="240" y="222"/>
                    <a:pt x="300" y="141"/>
                  </a:cubicBezTo>
                  <a:cubicBezTo>
                    <a:pt x="308" y="131"/>
                    <a:pt x="332" y="102"/>
                    <a:pt x="303" y="88"/>
                  </a:cubicBezTo>
                  <a:cubicBezTo>
                    <a:pt x="274" y="73"/>
                    <a:pt x="160" y="12"/>
                    <a:pt x="160" y="12"/>
                  </a:cubicBezTo>
                  <a:cubicBezTo>
                    <a:pt x="160" y="12"/>
                    <a:pt x="139" y="0"/>
                    <a:pt x="123" y="14"/>
                  </a:cubicBezTo>
                  <a:cubicBezTo>
                    <a:pt x="107" y="29"/>
                    <a:pt x="73" y="58"/>
                    <a:pt x="41" y="69"/>
                  </a:cubicBezTo>
                  <a:cubicBezTo>
                    <a:pt x="12" y="80"/>
                    <a:pt x="0" y="78"/>
                    <a:pt x="2" y="12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7" name="Freeform 123"/>
            <p:cNvSpPr>
              <a:spLocks noChangeArrowheads="1"/>
            </p:cNvSpPr>
            <p:nvPr/>
          </p:nvSpPr>
          <p:spPr bwMode="auto">
            <a:xfrm>
              <a:off x="6531183" y="4687484"/>
              <a:ext cx="401270" cy="409061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38" name="Group 53"/>
          <p:cNvGrpSpPr/>
          <p:nvPr/>
        </p:nvGrpSpPr>
        <p:grpSpPr>
          <a:xfrm>
            <a:off x="5421196" y="3240931"/>
            <a:ext cx="1342272" cy="1339827"/>
            <a:chOff x="5421196" y="3079005"/>
            <a:chExt cx="1342272" cy="1339827"/>
          </a:xfrm>
        </p:grpSpPr>
        <p:sp>
          <p:nvSpPr>
            <p:cNvPr id="39" name="Oval 63"/>
            <p:cNvSpPr>
              <a:spLocks noChangeArrowheads="1"/>
            </p:cNvSpPr>
            <p:nvPr/>
          </p:nvSpPr>
          <p:spPr bwMode="auto">
            <a:xfrm>
              <a:off x="5421196" y="3079005"/>
              <a:ext cx="1342272" cy="13398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40" name="Freeform 65"/>
            <p:cNvSpPr>
              <a:spLocks noChangeArrowheads="1"/>
            </p:cNvSpPr>
            <p:nvPr/>
          </p:nvSpPr>
          <p:spPr bwMode="auto">
            <a:xfrm>
              <a:off x="5860487" y="3528208"/>
              <a:ext cx="463689" cy="463689"/>
            </a:xfrm>
            <a:custGeom>
              <a:avLst/>
              <a:gdLst>
                <a:gd name="T0" fmla="*/ 381 w 417"/>
                <a:gd name="T1" fmla="*/ 203 h 417"/>
                <a:gd name="T2" fmla="*/ 381 w 417"/>
                <a:gd name="T3" fmla="*/ 203 h 417"/>
                <a:gd name="T4" fmla="*/ 416 w 417"/>
                <a:gd name="T5" fmla="*/ 141 h 417"/>
                <a:gd name="T6" fmla="*/ 408 w 417"/>
                <a:gd name="T7" fmla="*/ 106 h 417"/>
                <a:gd name="T8" fmla="*/ 337 w 417"/>
                <a:gd name="T9" fmla="*/ 79 h 417"/>
                <a:gd name="T10" fmla="*/ 319 w 417"/>
                <a:gd name="T11" fmla="*/ 17 h 417"/>
                <a:gd name="T12" fmla="*/ 275 w 417"/>
                <a:gd name="T13" fmla="*/ 0 h 417"/>
                <a:gd name="T14" fmla="*/ 213 w 417"/>
                <a:gd name="T15" fmla="*/ 35 h 417"/>
                <a:gd name="T16" fmla="*/ 151 w 417"/>
                <a:gd name="T17" fmla="*/ 0 h 417"/>
                <a:gd name="T18" fmla="*/ 107 w 417"/>
                <a:gd name="T19" fmla="*/ 17 h 417"/>
                <a:gd name="T20" fmla="*/ 89 w 417"/>
                <a:gd name="T21" fmla="*/ 79 h 417"/>
                <a:gd name="T22" fmla="*/ 18 w 417"/>
                <a:gd name="T23" fmla="*/ 106 h 417"/>
                <a:gd name="T24" fmla="*/ 0 w 417"/>
                <a:gd name="T25" fmla="*/ 141 h 417"/>
                <a:gd name="T26" fmla="*/ 44 w 417"/>
                <a:gd name="T27" fmla="*/ 203 h 417"/>
                <a:gd name="T28" fmla="*/ 0 w 417"/>
                <a:gd name="T29" fmla="*/ 275 h 417"/>
                <a:gd name="T30" fmla="*/ 18 w 417"/>
                <a:gd name="T31" fmla="*/ 310 h 417"/>
                <a:gd name="T32" fmla="*/ 89 w 417"/>
                <a:gd name="T33" fmla="*/ 328 h 417"/>
                <a:gd name="T34" fmla="*/ 107 w 417"/>
                <a:gd name="T35" fmla="*/ 398 h 417"/>
                <a:gd name="T36" fmla="*/ 151 w 417"/>
                <a:gd name="T37" fmla="*/ 416 h 417"/>
                <a:gd name="T38" fmla="*/ 213 w 417"/>
                <a:gd name="T39" fmla="*/ 372 h 417"/>
                <a:gd name="T40" fmla="*/ 275 w 417"/>
                <a:gd name="T41" fmla="*/ 416 h 417"/>
                <a:gd name="T42" fmla="*/ 319 w 417"/>
                <a:gd name="T43" fmla="*/ 398 h 417"/>
                <a:gd name="T44" fmla="*/ 337 w 417"/>
                <a:gd name="T45" fmla="*/ 328 h 417"/>
                <a:gd name="T46" fmla="*/ 408 w 417"/>
                <a:gd name="T47" fmla="*/ 310 h 417"/>
                <a:gd name="T48" fmla="*/ 416 w 417"/>
                <a:gd name="T49" fmla="*/ 265 h 417"/>
                <a:gd name="T50" fmla="*/ 381 w 417"/>
                <a:gd name="T51" fmla="*/ 203 h 417"/>
                <a:gd name="T52" fmla="*/ 213 w 417"/>
                <a:gd name="T53" fmla="*/ 292 h 417"/>
                <a:gd name="T54" fmla="*/ 213 w 417"/>
                <a:gd name="T55" fmla="*/ 292 h 417"/>
                <a:gd name="T56" fmla="*/ 125 w 417"/>
                <a:gd name="T57" fmla="*/ 203 h 417"/>
                <a:gd name="T58" fmla="*/ 213 w 417"/>
                <a:gd name="T59" fmla="*/ 115 h 417"/>
                <a:gd name="T60" fmla="*/ 301 w 417"/>
                <a:gd name="T61" fmla="*/ 203 h 417"/>
                <a:gd name="T62" fmla="*/ 213 w 417"/>
                <a:gd name="T63" fmla="*/ 29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7" h="417">
                  <a:moveTo>
                    <a:pt x="381" y="203"/>
                  </a:moveTo>
                  <a:lnTo>
                    <a:pt x="381" y="203"/>
                  </a:lnTo>
                  <a:cubicBezTo>
                    <a:pt x="381" y="177"/>
                    <a:pt x="399" y="159"/>
                    <a:pt x="416" y="141"/>
                  </a:cubicBezTo>
                  <a:cubicBezTo>
                    <a:pt x="416" y="132"/>
                    <a:pt x="408" y="115"/>
                    <a:pt x="408" y="106"/>
                  </a:cubicBezTo>
                  <a:cubicBezTo>
                    <a:pt x="372" y="115"/>
                    <a:pt x="354" y="97"/>
                    <a:pt x="337" y="79"/>
                  </a:cubicBezTo>
                  <a:cubicBezTo>
                    <a:pt x="319" y="62"/>
                    <a:pt x="310" y="44"/>
                    <a:pt x="319" y="17"/>
                  </a:cubicBezTo>
                  <a:cubicBezTo>
                    <a:pt x="310" y="9"/>
                    <a:pt x="293" y="0"/>
                    <a:pt x="275" y="0"/>
                  </a:cubicBezTo>
                  <a:cubicBezTo>
                    <a:pt x="266" y="17"/>
                    <a:pt x="240" y="35"/>
                    <a:pt x="213" y="35"/>
                  </a:cubicBezTo>
                  <a:cubicBezTo>
                    <a:pt x="187" y="35"/>
                    <a:pt x="160" y="17"/>
                    <a:pt x="151" y="0"/>
                  </a:cubicBezTo>
                  <a:cubicBezTo>
                    <a:pt x="133" y="0"/>
                    <a:pt x="116" y="9"/>
                    <a:pt x="107" y="17"/>
                  </a:cubicBezTo>
                  <a:cubicBezTo>
                    <a:pt x="116" y="44"/>
                    <a:pt x="107" y="62"/>
                    <a:pt x="89" y="79"/>
                  </a:cubicBezTo>
                  <a:cubicBezTo>
                    <a:pt x="72" y="97"/>
                    <a:pt x="44" y="115"/>
                    <a:pt x="18" y="106"/>
                  </a:cubicBezTo>
                  <a:cubicBezTo>
                    <a:pt x="18" y="115"/>
                    <a:pt x="9" y="132"/>
                    <a:pt x="0" y="141"/>
                  </a:cubicBezTo>
                  <a:cubicBezTo>
                    <a:pt x="27" y="159"/>
                    <a:pt x="44" y="177"/>
                    <a:pt x="44" y="203"/>
                  </a:cubicBezTo>
                  <a:cubicBezTo>
                    <a:pt x="44" y="230"/>
                    <a:pt x="27" y="256"/>
                    <a:pt x="0" y="275"/>
                  </a:cubicBezTo>
                  <a:cubicBezTo>
                    <a:pt x="9" y="283"/>
                    <a:pt x="18" y="301"/>
                    <a:pt x="18" y="310"/>
                  </a:cubicBezTo>
                  <a:cubicBezTo>
                    <a:pt x="44" y="310"/>
                    <a:pt x="72" y="310"/>
                    <a:pt x="89" y="328"/>
                  </a:cubicBezTo>
                  <a:cubicBezTo>
                    <a:pt x="107" y="345"/>
                    <a:pt x="116" y="372"/>
                    <a:pt x="107" y="398"/>
                  </a:cubicBezTo>
                  <a:cubicBezTo>
                    <a:pt x="116" y="407"/>
                    <a:pt x="133" y="407"/>
                    <a:pt x="151" y="416"/>
                  </a:cubicBezTo>
                  <a:cubicBezTo>
                    <a:pt x="160" y="389"/>
                    <a:pt x="187" y="372"/>
                    <a:pt x="213" y="372"/>
                  </a:cubicBezTo>
                  <a:cubicBezTo>
                    <a:pt x="240" y="372"/>
                    <a:pt x="266" y="389"/>
                    <a:pt x="275" y="416"/>
                  </a:cubicBezTo>
                  <a:cubicBezTo>
                    <a:pt x="293" y="407"/>
                    <a:pt x="310" y="407"/>
                    <a:pt x="319" y="398"/>
                  </a:cubicBezTo>
                  <a:cubicBezTo>
                    <a:pt x="310" y="372"/>
                    <a:pt x="319" y="345"/>
                    <a:pt x="337" y="328"/>
                  </a:cubicBezTo>
                  <a:cubicBezTo>
                    <a:pt x="354" y="310"/>
                    <a:pt x="372" y="301"/>
                    <a:pt x="408" y="310"/>
                  </a:cubicBezTo>
                  <a:cubicBezTo>
                    <a:pt x="408" y="292"/>
                    <a:pt x="416" y="283"/>
                    <a:pt x="416" y="265"/>
                  </a:cubicBezTo>
                  <a:cubicBezTo>
                    <a:pt x="399" y="256"/>
                    <a:pt x="381" y="230"/>
                    <a:pt x="381" y="203"/>
                  </a:cubicBezTo>
                  <a:close/>
                  <a:moveTo>
                    <a:pt x="213" y="292"/>
                  </a:moveTo>
                  <a:lnTo>
                    <a:pt x="213" y="292"/>
                  </a:lnTo>
                  <a:cubicBezTo>
                    <a:pt x="160" y="292"/>
                    <a:pt x="125" y="256"/>
                    <a:pt x="125" y="203"/>
                  </a:cubicBezTo>
                  <a:cubicBezTo>
                    <a:pt x="125" y="159"/>
                    <a:pt x="160" y="115"/>
                    <a:pt x="213" y="115"/>
                  </a:cubicBezTo>
                  <a:cubicBezTo>
                    <a:pt x="266" y="115"/>
                    <a:pt x="301" y="159"/>
                    <a:pt x="301" y="203"/>
                  </a:cubicBezTo>
                  <a:cubicBezTo>
                    <a:pt x="301" y="256"/>
                    <a:pt x="266" y="292"/>
                    <a:pt x="213" y="29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41" name="原创设计师QQ：598969553           _26"/>
          <p:cNvSpPr/>
          <p:nvPr/>
        </p:nvSpPr>
        <p:spPr>
          <a:xfrm>
            <a:off x="908662" y="2592974"/>
            <a:ext cx="2556151" cy="2072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OPEN REMOTE PORCESS</a:t>
            </a:r>
          </a:p>
          <a:p>
            <a:pPr algn="r"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Open remote process and make sure local process have some privilege access remote process</a:t>
            </a:r>
          </a:p>
          <a:p>
            <a:pPr algn="r">
              <a:lnSpc>
                <a:spcPct val="130000"/>
              </a:lnSpc>
            </a:pPr>
            <a:r>
              <a:rPr lang="en-US" altLang="zh-CN" sz="1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  <a:sym typeface="Arial"/>
              </a:rPr>
              <a:t>PROCESS_CREATE_THREAD</a:t>
            </a:r>
          </a:p>
          <a:p>
            <a:pPr algn="r">
              <a:lnSpc>
                <a:spcPct val="130000"/>
              </a:lnSpc>
            </a:pPr>
            <a:r>
              <a:rPr lang="en-US" altLang="zh-CN" sz="1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  <a:sym typeface="Arial"/>
              </a:rPr>
              <a:t>PROCESS_VM_OPERATION</a:t>
            </a:r>
          </a:p>
          <a:p>
            <a:pPr algn="r">
              <a:lnSpc>
                <a:spcPct val="130000"/>
              </a:lnSpc>
            </a:pPr>
            <a:r>
              <a:rPr lang="en-US" altLang="zh-CN" sz="1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  <a:sym typeface="Arial"/>
              </a:rPr>
              <a:t>PROCESS_VM_WRITE</a:t>
            </a:r>
          </a:p>
          <a:p>
            <a:pPr algn="r">
              <a:lnSpc>
                <a:spcPct val="130000"/>
              </a:lnSpc>
            </a:pPr>
            <a:r>
              <a:rPr lang="en-US" altLang="zh-CN" sz="1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  <a:sym typeface="Arial"/>
              </a:rPr>
              <a:t>PROCESS_ALL_ACCESS</a:t>
            </a:r>
          </a:p>
          <a:p>
            <a:pPr algn="r">
              <a:lnSpc>
                <a:spcPct val="130000"/>
              </a:lnSpc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42" name="原创设计师QQ：598969553           _26"/>
          <p:cNvSpPr/>
          <p:nvPr/>
        </p:nvSpPr>
        <p:spPr>
          <a:xfrm>
            <a:off x="914370" y="1732668"/>
            <a:ext cx="2556151" cy="55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PROMOTION PRIVILEGE</a:t>
            </a:r>
          </a:p>
          <a:p>
            <a:pPr algn="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Modify local process privilege </a:t>
            </a:r>
          </a:p>
        </p:txBody>
      </p:sp>
      <p:sp>
        <p:nvSpPr>
          <p:cNvPr id="43" name="原创设计师QQ：598969553           _26"/>
          <p:cNvSpPr/>
          <p:nvPr/>
        </p:nvSpPr>
        <p:spPr>
          <a:xfrm>
            <a:off x="934561" y="4774185"/>
            <a:ext cx="2556151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ALLOCATE MEMORY</a:t>
            </a:r>
          </a:p>
          <a:p>
            <a:pPr algn="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Allocate VM to store DLL address</a:t>
            </a:r>
          </a:p>
        </p:txBody>
      </p:sp>
      <p:sp>
        <p:nvSpPr>
          <p:cNvPr id="44" name="原创设计师QQ：598969553           _26"/>
          <p:cNvSpPr/>
          <p:nvPr/>
        </p:nvSpPr>
        <p:spPr>
          <a:xfrm>
            <a:off x="8588515" y="2625041"/>
            <a:ext cx="2556151" cy="165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GET API ADDR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Calculate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LoadLibraryA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 start address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Remember the address you calculated is the local process address, but it is the same as the remote process</a:t>
            </a:r>
          </a:p>
        </p:txBody>
      </p:sp>
      <p:sp>
        <p:nvSpPr>
          <p:cNvPr id="45" name="原创设计师QQ：598969553           _26"/>
          <p:cNvSpPr/>
          <p:nvPr/>
        </p:nvSpPr>
        <p:spPr>
          <a:xfrm>
            <a:off x="8588515" y="1732668"/>
            <a:ext cx="2556151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COPY DLL PATH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Copy DLL address to remote VM you have allocated</a:t>
            </a:r>
          </a:p>
        </p:txBody>
      </p:sp>
      <p:sp>
        <p:nvSpPr>
          <p:cNvPr id="46" name="原创设计师QQ：598969553           _26"/>
          <p:cNvSpPr/>
          <p:nvPr/>
        </p:nvSpPr>
        <p:spPr>
          <a:xfrm>
            <a:off x="8588515" y="4479483"/>
            <a:ext cx="2556151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CREATE REMOTE THREAD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Create remote thread to execute the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LoadLibraryA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 function in remote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porcess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1196" y="899684"/>
            <a:ext cx="14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DLL Injector</a:t>
            </a:r>
            <a:endParaRPr lang="zh-CN" altLang="en-US" dirty="0">
              <a:solidFill>
                <a:schemeClr val="accent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39764" y="5870105"/>
            <a:ext cx="4780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D:\myfile\git-hub\hook\apihookDemo2\apihookdemo\Injector</a:t>
            </a:r>
            <a:endParaRPr lang="zh-CN" altLang="en-US" sz="12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6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E284F"/>
      </a:accent1>
      <a:accent2>
        <a:srgbClr val="8A629A"/>
      </a:accent2>
      <a:accent3>
        <a:srgbClr val="132B53"/>
      </a:accent3>
      <a:accent4>
        <a:srgbClr val="28193A"/>
      </a:accent4>
      <a:accent5>
        <a:srgbClr val="0B0F2A"/>
      </a:accent5>
      <a:accent6>
        <a:srgbClr val="20132B"/>
      </a:accent6>
      <a:hlink>
        <a:srgbClr val="0563C1"/>
      </a:hlink>
      <a:folHlink>
        <a:srgbClr val="954F72"/>
      </a:folHlink>
    </a:clrScheme>
    <a:fontScheme name="ifkn5xp3">
      <a:majorFont>
        <a:latin typeface="Arial"/>
        <a:ea typeface="方正黑体_GBK"/>
        <a:cs typeface=""/>
      </a:majorFont>
      <a:minorFont>
        <a:latin typeface="Arial"/>
        <a:ea typeface="方正黑体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E284F"/>
      </a:accent1>
      <a:accent2>
        <a:srgbClr val="8A629A"/>
      </a:accent2>
      <a:accent3>
        <a:srgbClr val="132B53"/>
      </a:accent3>
      <a:accent4>
        <a:srgbClr val="28193A"/>
      </a:accent4>
      <a:accent5>
        <a:srgbClr val="0B0F2A"/>
      </a:accent5>
      <a:accent6>
        <a:srgbClr val="20132B"/>
      </a:accent6>
      <a:hlink>
        <a:srgbClr val="0563C1"/>
      </a:hlink>
      <a:folHlink>
        <a:srgbClr val="954F72"/>
      </a:folHlink>
    </a:clrScheme>
    <a:fontScheme name="ifkn5xp3">
      <a:majorFont>
        <a:latin typeface="Arial"/>
        <a:ea typeface="方正黑体_GBK"/>
        <a:cs typeface=""/>
      </a:majorFont>
      <a:minorFont>
        <a:latin typeface="Arial"/>
        <a:ea typeface="方正黑体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689</Words>
  <Application>Microsoft Office PowerPoint</Application>
  <PresentationFormat>宽屏</PresentationFormat>
  <Paragraphs>158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Batang</vt:lpstr>
      <vt:lpstr>等线</vt:lpstr>
      <vt:lpstr>方正黑体_GBK</vt:lpstr>
      <vt:lpstr>民国报纸字体</vt:lpstr>
      <vt:lpstr>微软雅黑</vt:lpstr>
      <vt:lpstr>Algerian</vt:lpstr>
      <vt:lpstr>Arial</vt:lpstr>
      <vt:lpstr>Bell MT</vt:lpstr>
      <vt:lpstr>Berlin Sans FB Demi</vt:lpstr>
      <vt:lpstr>Bernard MT Condensed</vt:lpstr>
      <vt:lpstr>Buxton Sketch</vt:lpstr>
      <vt:lpstr>Calisto MT</vt:lpstr>
      <vt:lpstr>Castellar</vt:lpstr>
      <vt:lpstr>Centaur</vt:lpstr>
      <vt:lpstr>Chiller</vt:lpstr>
      <vt:lpstr>Colonna MT</vt:lpstr>
      <vt:lpstr>Comic Sans MS</vt:lpstr>
      <vt:lpstr>Consolas</vt:lpstr>
      <vt:lpstr>Cordia New</vt:lpstr>
      <vt:lpstr>CordiaUPC</vt:lpstr>
      <vt:lpstr>Courier New</vt:lpstr>
      <vt:lpstr>Gabriola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演示文稿6</dc:title>
  <dc:creator>Administrator</dc:creator>
  <cp:lastModifiedBy>hufangjie</cp:lastModifiedBy>
  <cp:revision>29</cp:revision>
  <dcterms:created xsi:type="dcterms:W3CDTF">2017-12-15T07:17:00Z</dcterms:created>
  <dcterms:modified xsi:type="dcterms:W3CDTF">2018-01-16T12:57:43Z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