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A8A98F1-1545-427B-BF53-D078DCE9EF81}"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FB0CDC-7F63-40B4-9D6A-4153C46BE2ED}" type="slidenum">
              <a:rPr lang="en-IN" smtClean="0"/>
              <a:t>‹#›</a:t>
            </a:fld>
            <a:endParaRPr lang="en-IN"/>
          </a:p>
        </p:txBody>
      </p:sp>
    </p:spTree>
    <p:extLst>
      <p:ext uri="{BB962C8B-B14F-4D97-AF65-F5344CB8AC3E}">
        <p14:creationId xmlns:p14="http://schemas.microsoft.com/office/powerpoint/2010/main" val="177557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FB0CDC-7F63-40B4-9D6A-4153C46BE2ED}" type="slidenum">
              <a:rPr lang="en-IN" smtClean="0"/>
              <a:t>5</a:t>
            </a:fld>
            <a:endParaRPr lang="en-IN"/>
          </a:p>
        </p:txBody>
      </p:sp>
    </p:spTree>
    <p:extLst>
      <p:ext uri="{BB962C8B-B14F-4D97-AF65-F5344CB8AC3E}">
        <p14:creationId xmlns:p14="http://schemas.microsoft.com/office/powerpoint/2010/main" val="100807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7037" y="3857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63A8B15C-2A76-4C8C-B0C9-05A6F5EF64BF}"/>
              </a:ext>
            </a:extLst>
          </p:cNvPr>
          <p:cNvSpPr txBox="1"/>
          <p:nvPr/>
        </p:nvSpPr>
        <p:spPr>
          <a:xfrm>
            <a:off x="2286000" y="3657600"/>
            <a:ext cx="82296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NAME : JASFER I</a:t>
            </a:r>
          </a:p>
          <a:p>
            <a:r>
              <a:rPr lang="en-IN" sz="2000" dirty="0">
                <a:latin typeface="Times New Roman" panose="02020603050405020304" pitchFamily="18" charset="0"/>
                <a:cs typeface="Times New Roman" panose="02020603050405020304" pitchFamily="18" charset="0"/>
              </a:rPr>
              <a:t>REGISTER NUMBER: 711721243038</a:t>
            </a:r>
          </a:p>
          <a:p>
            <a:r>
              <a:rPr lang="en-IN" sz="2000" dirty="0">
                <a:latin typeface="Times New Roman" panose="02020603050405020304" pitchFamily="18" charset="0"/>
                <a:cs typeface="Times New Roman" panose="02020603050405020304" pitchFamily="18" charset="0"/>
              </a:rPr>
              <a:t>NMID : au711721243038</a:t>
            </a:r>
          </a:p>
          <a:p>
            <a:r>
              <a:rPr lang="en-IN" sz="2000" dirty="0">
                <a:latin typeface="Times New Roman" panose="02020603050405020304" pitchFamily="18" charset="0"/>
                <a:cs typeface="Times New Roman" panose="02020603050405020304" pitchFamily="18" charset="0"/>
              </a:rPr>
              <a:t>DEPARTMENT: ARTIFICIAL INTELLIGENCE AND DATASCIENCE</a:t>
            </a:r>
          </a:p>
        </p:txBody>
      </p:sp>
      <p:sp>
        <p:nvSpPr>
          <p:cNvPr id="13" name="TextBox 12">
            <a:extLst>
              <a:ext uri="{FF2B5EF4-FFF2-40B4-BE49-F238E27FC236}">
                <a16:creationId xmlns:a16="http://schemas.microsoft.com/office/drawing/2014/main" id="{63140C77-C5E0-4F77-A79B-EDA07D563875}"/>
              </a:ext>
            </a:extLst>
          </p:cNvPr>
          <p:cNvSpPr txBox="1"/>
          <p:nvPr/>
        </p:nvSpPr>
        <p:spPr>
          <a:xfrm>
            <a:off x="2162175" y="2286000"/>
            <a:ext cx="7439025" cy="1200329"/>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FACE  IMAGE RESTORATION WITH  GFP(</a:t>
            </a:r>
            <a:r>
              <a:rPr lang="en-US" sz="2400" b="1" dirty="0">
                <a:latin typeface="Times New Roman" panose="02020603050405020304" pitchFamily="18" charset="0"/>
                <a:cs typeface="Times New Roman" panose="02020603050405020304" pitchFamily="18" charset="0"/>
              </a:rPr>
              <a:t>Generative Face Prior) - </a:t>
            </a:r>
            <a:r>
              <a:rPr lang="en-IN" sz="2400" b="1" dirty="0">
                <a:latin typeface="Times New Roman" panose="02020603050405020304" pitchFamily="18" charset="0"/>
                <a:cs typeface="Times New Roman" panose="02020603050405020304" pitchFamily="18" charset="0"/>
              </a:rPr>
              <a:t>GAN</a:t>
            </a:r>
          </a:p>
          <a:p>
            <a:pPr algn="ct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17C30D-D17E-4172-9326-7D4F9428EA85}"/>
              </a:ext>
            </a:extLst>
          </p:cNvPr>
          <p:cNvSpPr>
            <a:spLocks noGrp="1"/>
          </p:cNvSpPr>
          <p:nvPr>
            <p:ph type="body" idx="1"/>
          </p:nvPr>
        </p:nvSpPr>
        <p:spPr>
          <a:xfrm>
            <a:off x="609600" y="457200"/>
            <a:ext cx="10972800" cy="6155531"/>
          </a:xfrm>
        </p:spPr>
        <p:txBody>
          <a:bodyPr/>
          <a:lstStyle/>
          <a:p>
            <a:pPr algn="just"/>
            <a:r>
              <a:rPr lang="en-US" sz="2000" b="1" dirty="0">
                <a:latin typeface="Times New Roman" panose="02020603050405020304" pitchFamily="18" charset="0"/>
                <a:cs typeface="Times New Roman" panose="02020603050405020304" pitchFamily="18" charset="0"/>
              </a:rPr>
              <a:t>                          3.Layers: </a:t>
            </a:r>
            <a:r>
              <a:rPr lang="en-US" sz="2000" dirty="0">
                <a:latin typeface="Times New Roman" panose="02020603050405020304" pitchFamily="18" charset="0"/>
                <a:cs typeface="Times New Roman" panose="02020603050405020304" pitchFamily="18" charset="0"/>
              </a:rPr>
              <a:t>The generator typically consists of multiple layers of convolutional, </a:t>
            </a:r>
            <a:r>
              <a:rPr lang="en-US" sz="2000" dirty="0" err="1">
                <a:latin typeface="Times New Roman" panose="02020603050405020304" pitchFamily="18" charset="0"/>
                <a:cs typeface="Times New Roman" panose="02020603050405020304" pitchFamily="18" charset="0"/>
              </a:rPr>
              <a:t>upsampling</a:t>
            </a:r>
            <a:r>
              <a:rPr lang="en-US" sz="2000" dirty="0">
                <a:latin typeface="Times New Roman" panose="02020603050405020304" pitchFamily="18" charset="0"/>
                <a:cs typeface="Times New Roman" panose="02020603050405020304" pitchFamily="18" charset="0"/>
              </a:rPr>
              <a:t>, and activation functions, gradually transforming the input images to higher-resolution outputs with enhanced visual quality.</a:t>
            </a:r>
          </a:p>
          <a:p>
            <a:pPr algn="just"/>
            <a:r>
              <a:rPr lang="en-US" sz="2000" b="1" dirty="0">
                <a:latin typeface="Times New Roman" panose="02020603050405020304" pitchFamily="18" charset="0"/>
                <a:cs typeface="Times New Roman" panose="02020603050405020304" pitchFamily="18" charset="0"/>
              </a:rPr>
              <a:t>                          4.Loss Function: </a:t>
            </a:r>
            <a:r>
              <a:rPr lang="en-US" sz="2000" dirty="0">
                <a:latin typeface="Times New Roman" panose="02020603050405020304" pitchFamily="18" charset="0"/>
                <a:cs typeface="Times New Roman" panose="02020603050405020304" pitchFamily="18" charset="0"/>
              </a:rPr>
              <a:t>Train the generator to minimize a combination of pixel-wise reconstruction loss and adversarial loss, ensuring that the generated images are both visually similar to the ground truth high-quality images and realistic enough to fool the discriminator.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3.Discriminator Role:</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1.Function: </a:t>
            </a:r>
            <a:r>
              <a:rPr lang="en-US" sz="2000" dirty="0">
                <a:latin typeface="Times New Roman" panose="02020603050405020304" pitchFamily="18" charset="0"/>
                <a:cs typeface="Times New Roman" panose="02020603050405020304" pitchFamily="18" charset="0"/>
              </a:rPr>
              <a:t>The discriminator network plays a critical role in the adversarial training process by learning to distinguish between real high-quality facial images and those generated by the generator.</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2.Architecture: </a:t>
            </a:r>
            <a:r>
              <a:rPr lang="en-US" sz="2000" dirty="0">
                <a:latin typeface="Times New Roman" panose="02020603050405020304" pitchFamily="18" charset="0"/>
                <a:cs typeface="Times New Roman" panose="02020603050405020304" pitchFamily="18" charset="0"/>
              </a:rPr>
              <a:t>The discriminator network architecture, typically consisting of convolutional layers followed by fully connected layers and activation functions.</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3.Training Objective: </a:t>
            </a:r>
            <a:r>
              <a:rPr lang="en-US" sz="2000" dirty="0">
                <a:latin typeface="Times New Roman" panose="02020603050405020304" pitchFamily="18" charset="0"/>
                <a:cs typeface="Times New Roman" panose="02020603050405020304" pitchFamily="18" charset="0"/>
              </a:rPr>
              <a:t>the discriminator is trained to maximize its ability to differentiate between real and generated images by minimizing its classification loss.</a:t>
            </a:r>
          </a:p>
          <a:p>
            <a:pPr algn="just"/>
            <a:r>
              <a:rPr lang="en-US" sz="2000" b="1" dirty="0">
                <a:latin typeface="Times New Roman" panose="02020603050405020304" pitchFamily="18" charset="0"/>
                <a:cs typeface="Times New Roman" panose="02020603050405020304" pitchFamily="18" charset="0"/>
              </a:rPr>
              <a:t>                         4.Adversarial Training: </a:t>
            </a:r>
            <a:r>
              <a:rPr lang="en-US" sz="2000" dirty="0">
                <a:latin typeface="Times New Roman" panose="02020603050405020304" pitchFamily="18" charset="0"/>
                <a:cs typeface="Times New Roman" panose="02020603050405020304" pitchFamily="18" charset="0"/>
              </a:rPr>
              <a:t>The discriminator provides feedback to the generator by assessing the realism of the generated images. As the generator learns to produce more realistic images, the discriminator's ability to distinguish between real and generated images improves, leading to better quality output from the generator over time.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96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2073CF38-80F1-4E0B-A9B1-C2ED4C1757A0}"/>
              </a:ext>
            </a:extLst>
          </p:cNvPr>
          <p:cNvPicPr>
            <a:picLocks noChangeAspect="1"/>
          </p:cNvPicPr>
          <p:nvPr/>
        </p:nvPicPr>
        <p:blipFill>
          <a:blip r:embed="rId3"/>
          <a:stretch>
            <a:fillRect/>
          </a:stretch>
        </p:blipFill>
        <p:spPr>
          <a:xfrm>
            <a:off x="1143000" y="1683727"/>
            <a:ext cx="7681626" cy="3817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5ABEFD44-0B04-4C3B-BFB5-409C330B7BE9}"/>
              </a:ext>
            </a:extLst>
          </p:cNvPr>
          <p:cNvSpPr txBox="1"/>
          <p:nvPr/>
        </p:nvSpPr>
        <p:spPr>
          <a:xfrm>
            <a:off x="1828800" y="2667000"/>
            <a:ext cx="6934200"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FACE  IMAGE RESTORATION WITH  GFP(</a:t>
            </a:r>
            <a:r>
              <a:rPr lang="en-US" sz="3200" dirty="0">
                <a:latin typeface="Times New Roman" panose="02020603050405020304" pitchFamily="18" charset="0"/>
                <a:cs typeface="Times New Roman" panose="02020603050405020304" pitchFamily="18" charset="0"/>
              </a:rPr>
              <a:t>Generative Face Prior) - </a:t>
            </a:r>
            <a:r>
              <a:rPr lang="en-IN" sz="3200" dirty="0">
                <a:latin typeface="Times New Roman" panose="02020603050405020304" pitchFamily="18" charset="0"/>
                <a:cs typeface="Times New Roman" panose="02020603050405020304" pitchFamily="18" charset="0"/>
              </a:rPr>
              <a:t>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B7A171E-1441-4FA3-983B-ABBADD0F5D98}"/>
              </a:ext>
            </a:extLst>
          </p:cNvPr>
          <p:cNvSpPr txBox="1"/>
          <p:nvPr/>
        </p:nvSpPr>
        <p:spPr>
          <a:xfrm>
            <a:off x="2667000" y="1447800"/>
            <a:ext cx="5638800"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1.Problem Statement</a:t>
            </a:r>
          </a:p>
          <a:p>
            <a:r>
              <a:rPr lang="en-IN" sz="2800" dirty="0">
                <a:latin typeface="Times New Roman" panose="02020603050405020304" pitchFamily="18" charset="0"/>
                <a:cs typeface="Times New Roman" panose="02020603050405020304" pitchFamily="18" charset="0"/>
              </a:rPr>
              <a:t>2.Project Overview</a:t>
            </a:r>
          </a:p>
          <a:p>
            <a:r>
              <a:rPr lang="en-IN" sz="2800" dirty="0">
                <a:latin typeface="Times New Roman" panose="02020603050405020304" pitchFamily="18" charset="0"/>
                <a:cs typeface="Times New Roman" panose="02020603050405020304" pitchFamily="18" charset="0"/>
              </a:rPr>
              <a:t>3.End Users</a:t>
            </a:r>
          </a:p>
          <a:p>
            <a:r>
              <a:rPr lang="en-IN" sz="2800" dirty="0">
                <a:latin typeface="Times New Roman" panose="02020603050405020304" pitchFamily="18" charset="0"/>
                <a:cs typeface="Times New Roman" panose="02020603050405020304" pitchFamily="18" charset="0"/>
              </a:rPr>
              <a:t>4.Our Solution and Proposition</a:t>
            </a:r>
          </a:p>
          <a:p>
            <a:r>
              <a:rPr lang="en-IN" sz="2800" dirty="0">
                <a:latin typeface="Times New Roman" panose="02020603050405020304" pitchFamily="18" charset="0"/>
                <a:cs typeface="Times New Roman" panose="02020603050405020304" pitchFamily="18" charset="0"/>
              </a:rPr>
              <a:t>5.Key Features</a:t>
            </a:r>
          </a:p>
          <a:p>
            <a:r>
              <a:rPr lang="en-IN" sz="2800" dirty="0">
                <a:latin typeface="Times New Roman" panose="02020603050405020304" pitchFamily="18" charset="0"/>
                <a:cs typeface="Times New Roman" panose="02020603050405020304" pitchFamily="18" charset="0"/>
              </a:rPr>
              <a:t>6.Modelling Approach</a:t>
            </a:r>
          </a:p>
          <a:p>
            <a:r>
              <a:rPr lang="en-IN" sz="2800" dirty="0">
                <a:latin typeface="Times New Roman" panose="02020603050405020304" pitchFamily="18" charset="0"/>
                <a:cs typeface="Times New Roman" panose="02020603050405020304" pitchFamily="18" charset="0"/>
              </a:rPr>
              <a:t>7.Results and Evaluation</a:t>
            </a:r>
          </a:p>
          <a:p>
            <a:r>
              <a:rPr lang="en-IN" sz="2800" dirty="0">
                <a:latin typeface="Times New Roman" panose="02020603050405020304" pitchFamily="18" charset="0"/>
                <a:cs typeface="Times New Roman" panose="02020603050405020304" pitchFamily="18" charset="0"/>
              </a:rPr>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3A5B3F-2AC2-4448-81FD-CC63ADA05087}"/>
              </a:ext>
            </a:extLst>
          </p:cNvPr>
          <p:cNvSpPr txBox="1"/>
          <p:nvPr/>
        </p:nvSpPr>
        <p:spPr>
          <a:xfrm>
            <a:off x="914400" y="2251965"/>
            <a:ext cx="6324600"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Facial images often suffer from degradation, including low resolution, noise, and damage, posing challenges for identification and analysis.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for restoring degraded facial images are inadequate due to their limited ability to handle complex degradation patterns and preserve important facial features.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Utilize advanced deep learning techniques, such as Generative Adversarial Networks (GANs), to automatically restore degraded facial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E65B7E0-4E96-4798-B3B9-6A5E95ED66A8}"/>
              </a:ext>
            </a:extLst>
          </p:cNvPr>
          <p:cNvSpPr txBox="1"/>
          <p:nvPr/>
        </p:nvSpPr>
        <p:spPr>
          <a:xfrm>
            <a:off x="990600" y="2438400"/>
            <a:ext cx="63246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aims to leverage GFPGAN (Generative Face Prior GAN), a state-of-the-art deep learning model, for face image restoration.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enhance the visual quality of degraded facial images while preserving important facial features , This involves fine-tuning the pre-trained GFPGAN model on a dataset of degraded facial images paired with high-quality counterparts.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this process, the model learns to effectively restore facial images by incorporating generative facial priors.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D44BD32-9CA9-4E12-A3B3-A88A664B73DD}"/>
              </a:ext>
            </a:extLst>
          </p:cNvPr>
          <p:cNvSpPr txBox="1"/>
          <p:nvPr/>
        </p:nvSpPr>
        <p:spPr>
          <a:xfrm>
            <a:off x="914400" y="2133600"/>
            <a:ext cx="71628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Law Enforcement Agencies: Police departments, investigative agencies, and forensic teams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Medical Professionals: Dermatologists, plastic surgeons, and medical imaging specialists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Biometric Technology Providers: identity verification.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Preservation Organizations: Museums, archives, and historical preservation societies </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0A1D5B5-B38D-29BF-38D3-D9053098F04C}"/>
              </a:ext>
            </a:extLst>
          </p:cNvPr>
          <p:cNvSpPr txBox="1"/>
          <p:nvPr/>
        </p:nvSpPr>
        <p:spPr>
          <a:xfrm>
            <a:off x="3045542" y="2031665"/>
            <a:ext cx="6100916" cy="3785652"/>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Leveraging Generative Adversarial Networks (GANs)               to produce high-quality facial images with enhanced     details and reduced artifacts.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Ability to handle diverse degradation patterns like noise, blur, and damage, surpassing traditional methods.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Incorporating perceptual loss to maintain crucial facial features, ensuring accurate identification and analysis.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Automated process reduces the need for manual intervention, making restoration faster and scalable, promising advancements in facial recognition, forensic analysis, and medical imaging</a:t>
            </a:r>
            <a:r>
              <a:rPr lang="en-US" sz="2000" b="0" i="0" dirty="0">
                <a:solidFill>
                  <a:srgbClr val="ECECEC"/>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958D7BFA-D7C3-51B2-E056-3B823B6216CD}"/>
              </a:ext>
            </a:extLst>
          </p:cNvPr>
          <p:cNvSpPr txBox="1"/>
          <p:nvPr/>
        </p:nvSpPr>
        <p:spPr>
          <a:xfrm>
            <a:off x="2667000" y="2187560"/>
            <a:ext cx="6100916"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GANs deliver unmatched clarity, breathing life into degraded facial images with remarkable fidelity.</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GANs effortlessly handle complex degradation patterns, ensuring flawless restoration beyond traditional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Facial features are faithfully preserved, marking a paradigm shift in accuracy and detail restoration.</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Automation streamlines the process, expediting results and scaling applications in facial recognition, forensics, and medical imaging.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53200" y="1226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44334" y="26827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a:extLst>
              <a:ext uri="{FF2B5EF4-FFF2-40B4-BE49-F238E27FC236}">
                <a16:creationId xmlns:a16="http://schemas.microsoft.com/office/drawing/2014/main" id="{80BA895A-3240-5DEE-D59B-6248DF3AC7DB}"/>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78F51B80-736D-A58C-F8CA-98294F5D198F}"/>
              </a:ext>
            </a:extLst>
          </p:cNvPr>
          <p:cNvSpPr>
            <a:spLocks noChangeArrowheads="1"/>
          </p:cNvSpPr>
          <p:nvPr/>
        </p:nvSpPr>
        <p:spPr bwMode="auto">
          <a:xfrm>
            <a:off x="0" y="0"/>
            <a:ext cx="698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2943DB05-70CB-91DC-5217-F03626D14E10}"/>
              </a:ext>
            </a:extLst>
          </p:cNvPr>
          <p:cNvSpPr>
            <a:spLocks noChangeArrowheads="1"/>
          </p:cNvSpPr>
          <p:nvPr/>
        </p:nvSpPr>
        <p:spPr bwMode="auto">
          <a:xfrm rot="1349514">
            <a:off x="0" y="0"/>
            <a:ext cx="81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EDE952BE-3BE2-77B2-710A-F59007EDD45F}"/>
              </a:ext>
            </a:extLst>
          </p:cNvPr>
          <p:cNvSpPr>
            <a:spLocks noChangeArrowheads="1"/>
          </p:cNvSpPr>
          <p:nvPr/>
        </p:nvSpPr>
        <p:spPr bwMode="auto">
          <a:xfrm>
            <a:off x="417857" y="828932"/>
            <a:ext cx="11614150"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Facial Image Restoration with GANs: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Process:</a:t>
            </a:r>
            <a:endParaRPr lang="en-US" altLang="en-US" sz="20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Gathering datasets consisting of pairs of degraded facial images and their corresponding high-quality counterparts. These pairs serve as training examples for the GAN.</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 Preprocessing: </a:t>
            </a:r>
            <a:r>
              <a:rPr lang="en-US" altLang="en-US" sz="2000" dirty="0">
                <a:latin typeface="Times New Roman" panose="02020603050405020304" pitchFamily="18" charset="0"/>
                <a:cs typeface="Times New Roman" panose="02020603050405020304" pitchFamily="18" charset="0"/>
              </a:rPr>
              <a:t>Normalizing the images and perform  necessary preprocessing steps such as resizing or cropping to ensure uniformity in the dataset.</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3.Training Setup: </a:t>
            </a:r>
            <a:r>
              <a:rPr lang="en-US" altLang="en-US" sz="2000" dirty="0">
                <a:latin typeface="Times New Roman" panose="02020603050405020304" pitchFamily="18" charset="0"/>
                <a:cs typeface="Times New Roman" panose="02020603050405020304" pitchFamily="18" charset="0"/>
              </a:rPr>
              <a:t>GAN is trained in an adversarial manner, where the generator network learns to generate realistic high-quality facial images from degraded inputs, while the discriminator network learns to distinguish between real high-quality images and those generated by the generator.</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4.Optimization: </a:t>
            </a:r>
            <a:r>
              <a:rPr lang="en-US" altLang="en-US" sz="2000" dirty="0">
                <a:latin typeface="Times New Roman" panose="02020603050405020304" pitchFamily="18" charset="0"/>
                <a:cs typeface="Times New Roman" panose="02020603050405020304" pitchFamily="18" charset="0"/>
              </a:rPr>
              <a:t>optimization algorithms such as stochastic gradient descent (SGD) or Adam to minimize the adversarial loss between the generator and discriminator networks.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2.Generator Architecture:</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1.Input: </a:t>
            </a:r>
            <a:r>
              <a:rPr lang="en-US" altLang="en-US" sz="2000" dirty="0">
                <a:latin typeface="Times New Roman" panose="02020603050405020304" pitchFamily="18" charset="0"/>
                <a:cs typeface="Times New Roman" panose="02020603050405020304" pitchFamily="18" charset="0"/>
              </a:rPr>
              <a:t>The generator takes degraded facial images as input, typically represented as low-resolution images or images with noise, blur, or other forms of degradation.</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2.Architecture: </a:t>
            </a:r>
            <a:r>
              <a:rPr lang="en-US" altLang="en-US" sz="2000" dirty="0">
                <a:latin typeface="Times New Roman" panose="02020603050405020304" pitchFamily="18" charset="0"/>
                <a:cs typeface="Times New Roman" panose="02020603050405020304" pitchFamily="18" charset="0"/>
              </a:rPr>
              <a:t>The generator maps the input degraded images to their corresponding high-quality counterparts by learning the complex relationships between the two domains.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6">
            <a:extLst>
              <a:ext uri="{FF2B5EF4-FFF2-40B4-BE49-F238E27FC236}">
                <a16:creationId xmlns:a16="http://schemas.microsoft.com/office/drawing/2014/main" id="{C11E4B37-0130-4DF1-CDDD-030249274AD9}"/>
              </a:ext>
            </a:extLst>
          </p:cNvPr>
          <p:cNvSpPr>
            <a:spLocks noChangeArrowheads="1"/>
          </p:cNvSpPr>
          <p:nvPr/>
        </p:nvSpPr>
        <p:spPr bwMode="auto">
          <a:xfrm>
            <a:off x="152400" y="-201542"/>
            <a:ext cx="5309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br>
              <a:rPr kumimoji="0" lang="en-US" altLang="en-US" sz="20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3375</TotalTime>
  <Words>884</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nikhil n</cp:lastModifiedBy>
  <cp:revision>5</cp:revision>
  <dcterms:created xsi:type="dcterms:W3CDTF">2024-04-03T03:57:55Z</dcterms:created>
  <dcterms:modified xsi:type="dcterms:W3CDTF">2024-04-10T05:38:30Z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