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6858000" type="screen4x3"/>
  <p:notesSz cx="6858000" cy="9144000"/>
  <p:embeddedFontLst>
    <p:embeddedFont>
      <p:font typeface="APOLLO" panose="02000503000000020004" pitchFamily="50" charset="0"/>
      <p:regular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Century Gothic" panose="020B0502020202020204" pitchFamily="34" charset="0"/>
      <p:regular r:id="rId22"/>
      <p:bold r:id="rId23"/>
      <p:italic r:id="rId24"/>
      <p:boldItalic r:id="rId25"/>
    </p:embeddedFont>
    <p:embeddedFont>
      <p:font typeface="Provicali"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831"/>
    <a:srgbClr val="E8E8E8"/>
    <a:srgbClr val="F05454"/>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56" autoAdjust="0"/>
    <p:restoredTop sz="94434" autoAdjust="0"/>
  </p:normalViewPr>
  <p:slideViewPr>
    <p:cSldViewPr snapToGrid="0">
      <p:cViewPr varScale="1">
        <p:scale>
          <a:sx n="59" d="100"/>
          <a:sy n="59" d="100"/>
        </p:scale>
        <p:origin x="1176"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9DFA1-274C-4CEB-8963-8FD3E4422A6E}" type="datetimeFigureOut">
              <a:rPr lang="en-US" smtClean="0"/>
              <a:t>1/22/2021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0DFD6-2F45-434C-BA32-572149D88AF1}" type="slidenum">
              <a:rPr lang="en-US" smtClean="0"/>
              <a:t>‹#›</a:t>
            </a:fld>
            <a:endParaRPr lang="en-US"/>
          </a:p>
        </p:txBody>
      </p:sp>
    </p:spTree>
    <p:extLst>
      <p:ext uri="{BB962C8B-B14F-4D97-AF65-F5344CB8AC3E}">
        <p14:creationId xmlns:p14="http://schemas.microsoft.com/office/powerpoint/2010/main" val="236961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aseline="0" dirty="0"/>
              <a:t> = queue animation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Intro?</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1</a:t>
            </a:fld>
            <a:endParaRPr lang="en-US"/>
          </a:p>
        </p:txBody>
      </p:sp>
    </p:spTree>
    <p:extLst>
      <p:ext uri="{BB962C8B-B14F-4D97-AF65-F5344CB8AC3E}">
        <p14:creationId xmlns:p14="http://schemas.microsoft.com/office/powerpoint/2010/main" val="29709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Part 4: </a:t>
            </a:r>
            <a:r>
              <a:rPr lang="en-US" sz="1200" b="0" i="0" kern="1200" dirty="0" err="1">
                <a:solidFill>
                  <a:schemeClr val="tx1"/>
                </a:solidFill>
                <a:effectLst/>
                <a:latin typeface="+mn-lt"/>
                <a:ea typeface="+mn-ea"/>
                <a:cs typeface="+mn-cs"/>
              </a:rPr>
              <a:t>BZeta</a:t>
            </a:r>
            <a:r>
              <a:rPr lang="en-US" sz="1200" b="0" i="0" kern="1200" dirty="0">
                <a:solidFill>
                  <a:schemeClr val="tx1"/>
                </a:solidFill>
                <a:effectLst/>
                <a:latin typeface="+mn-lt"/>
                <a:ea typeface="+mn-ea"/>
                <a:cs typeface="+mn-cs"/>
              </a:rPr>
              <a:t> is a group composed of /programmers/ /and/ /multimedia artists/, experienced in handling and developing projects. Our team is equipped with the necessary knowledge needed for web development and databases and can quickly adapt in a working environment</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10</a:t>
            </a:fld>
            <a:endParaRPr lang="en-US"/>
          </a:p>
        </p:txBody>
      </p:sp>
    </p:spTree>
    <p:extLst>
      <p:ext uri="{BB962C8B-B14F-4D97-AF65-F5344CB8AC3E}">
        <p14:creationId xmlns:p14="http://schemas.microsoft.com/office/powerpoint/2010/main" val="2571770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products of Asia Pacific College/, we are inspired and passionate individuals integrated with our Alma mater's core values: /industry ready/, /innovative mindset/, and /upholding integrity/, thus giving us an opportunity to showcase the capabilities and aptitude that APC has prepared us for. We can assure you that we will be giving you our best in both service and in product...</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11</a:t>
            </a:fld>
            <a:endParaRPr lang="en-US"/>
          </a:p>
        </p:txBody>
      </p:sp>
    </p:spTree>
    <p:extLst>
      <p:ext uri="{BB962C8B-B14F-4D97-AF65-F5344CB8AC3E}">
        <p14:creationId xmlns:p14="http://schemas.microsoft.com/office/powerpoint/2010/main" val="355657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Closing remarks???? </a:t>
            </a:r>
          </a:p>
        </p:txBody>
      </p:sp>
      <p:sp>
        <p:nvSpPr>
          <p:cNvPr id="4" name="Slide Number Placeholder 3"/>
          <p:cNvSpPr>
            <a:spLocks noGrp="1"/>
          </p:cNvSpPr>
          <p:nvPr>
            <p:ph type="sldNum" sz="quarter" idx="10"/>
          </p:nvPr>
        </p:nvSpPr>
        <p:spPr/>
        <p:txBody>
          <a:bodyPr/>
          <a:lstStyle/>
          <a:p>
            <a:fld id="{90C0DFD6-2F45-434C-BA32-572149D88AF1}" type="slidenum">
              <a:rPr lang="en-US" smtClean="0"/>
              <a:t>12</a:t>
            </a:fld>
            <a:endParaRPr lang="en-US"/>
          </a:p>
        </p:txBody>
      </p:sp>
    </p:spTree>
    <p:extLst>
      <p:ext uri="{BB962C8B-B14F-4D97-AF65-F5344CB8AC3E}">
        <p14:creationId xmlns:p14="http://schemas.microsoft.com/office/powerpoint/2010/main" val="4553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Have you ever been in a situation that you can't control or have trouble handling?</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2</a:t>
            </a:fld>
            <a:endParaRPr lang="en-US"/>
          </a:p>
        </p:txBody>
      </p:sp>
    </p:spTree>
    <p:extLst>
      <p:ext uri="{BB962C8B-B14F-4D97-AF65-F5344CB8AC3E}">
        <p14:creationId xmlns:p14="http://schemas.microsoft.com/office/powerpoint/2010/main" val="304603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an organization that is aimed to create positive change in local communities through humanitarian projects,</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3</a:t>
            </a:fld>
            <a:endParaRPr lang="en-US"/>
          </a:p>
        </p:txBody>
      </p:sp>
    </p:spTree>
    <p:extLst>
      <p:ext uri="{BB962C8B-B14F-4D97-AF65-F5344CB8AC3E}">
        <p14:creationId xmlns:p14="http://schemas.microsoft.com/office/powerpoint/2010/main" val="286615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we're sure that you've experienced instances where you /lacked the ability to respond in medical situations/ or /deal with disasters/ or /maybe even had trouble keeping tabs on your company's budget/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Part</a:t>
            </a:r>
            <a:r>
              <a:rPr lang="en-US" sz="1200" b="0" i="0" kern="1200" baseline="0" dirty="0">
                <a:solidFill>
                  <a:schemeClr val="tx1"/>
                </a:solidFill>
                <a:effectLst/>
                <a:latin typeface="+mn-lt"/>
                <a:ea typeface="+mn-ea"/>
                <a:cs typeface="+mn-cs"/>
              </a:rPr>
              <a:t> 2:</a:t>
            </a:r>
          </a:p>
          <a:p>
            <a:r>
              <a:rPr lang="en-US" sz="1200" b="0" i="0" kern="1200" dirty="0">
                <a:solidFill>
                  <a:schemeClr val="tx1"/>
                </a:solidFill>
                <a:effectLst/>
                <a:latin typeface="+mn-lt"/>
                <a:ea typeface="+mn-ea"/>
                <a:cs typeface="+mn-cs"/>
              </a:rPr>
              <a:t>and this got us thinking... </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4</a:t>
            </a:fld>
            <a:endParaRPr lang="en-US"/>
          </a:p>
        </p:txBody>
      </p:sp>
    </p:spTree>
    <p:extLst>
      <p:ext uri="{BB962C8B-B14F-4D97-AF65-F5344CB8AC3E}">
        <p14:creationId xmlns:p14="http://schemas.microsoft.com/office/powerpoint/2010/main" val="61634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we came up with a solution, we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thought of creating a website…</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5</a:t>
            </a:fld>
            <a:endParaRPr lang="en-US"/>
          </a:p>
        </p:txBody>
      </p:sp>
    </p:spTree>
    <p:extLst>
      <p:ext uri="{BB962C8B-B14F-4D97-AF65-F5344CB8AC3E}">
        <p14:creationId xmlns:p14="http://schemas.microsoft.com/office/powerpoint/2010/main" val="346986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that will provide the necessary information on what to during disaster situations….</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6</a:t>
            </a:fld>
            <a:endParaRPr lang="en-US"/>
          </a:p>
        </p:txBody>
      </p:sp>
    </p:spTree>
    <p:extLst>
      <p:ext uri="{BB962C8B-B14F-4D97-AF65-F5344CB8AC3E}">
        <p14:creationId xmlns:p14="http://schemas.microsoft.com/office/powerpoint/2010/main" val="424355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 medical emergencies during indoor and mostly outdoor activities……</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7</a:t>
            </a:fld>
            <a:endParaRPr lang="en-US"/>
          </a:p>
        </p:txBody>
      </p:sp>
    </p:spTree>
    <p:extLst>
      <p:ext uri="{BB962C8B-B14F-4D97-AF65-F5344CB8AC3E}">
        <p14:creationId xmlns:p14="http://schemas.microsoft.com/office/powerpoint/2010/main" val="2626799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 only will the website have those information but it will also be an online tracker to keep tabs on the donations made to your organization.</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8</a:t>
            </a:fld>
            <a:endParaRPr lang="en-US"/>
          </a:p>
        </p:txBody>
      </p:sp>
    </p:spTree>
    <p:extLst>
      <p:ext uri="{BB962C8B-B14F-4D97-AF65-F5344CB8AC3E}">
        <p14:creationId xmlns:p14="http://schemas.microsoft.com/office/powerpoint/2010/main" val="2192295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3:</a:t>
            </a:r>
            <a:r>
              <a:rPr lang="en-US" baseline="0" dirty="0"/>
              <a:t> (Might want to revise script?)</a:t>
            </a:r>
            <a:endParaRPr lang="en-US" dirty="0"/>
          </a:p>
        </p:txBody>
      </p:sp>
      <p:sp>
        <p:nvSpPr>
          <p:cNvPr id="4" name="Slide Number Placeholder 3"/>
          <p:cNvSpPr>
            <a:spLocks noGrp="1"/>
          </p:cNvSpPr>
          <p:nvPr>
            <p:ph type="sldNum" sz="quarter" idx="10"/>
          </p:nvPr>
        </p:nvSpPr>
        <p:spPr/>
        <p:txBody>
          <a:bodyPr/>
          <a:lstStyle/>
          <a:p>
            <a:fld id="{90C0DFD6-2F45-434C-BA32-572149D88AF1}" type="slidenum">
              <a:rPr lang="en-US" smtClean="0"/>
              <a:t>9</a:t>
            </a:fld>
            <a:endParaRPr lang="en-US"/>
          </a:p>
        </p:txBody>
      </p:sp>
    </p:spTree>
    <p:extLst>
      <p:ext uri="{BB962C8B-B14F-4D97-AF65-F5344CB8AC3E}">
        <p14:creationId xmlns:p14="http://schemas.microsoft.com/office/powerpoint/2010/main" val="395350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DCBAFD-0504-492C-B6C4-8A301F6860B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366167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CBAFD-0504-492C-B6C4-8A301F6860B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414961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CBAFD-0504-492C-B6C4-8A301F6860B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412680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CBAFD-0504-492C-B6C4-8A301F6860B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180980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DCBAFD-0504-492C-B6C4-8A301F6860BB}"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86376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DCBAFD-0504-492C-B6C4-8A301F6860B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106805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DCBAFD-0504-492C-B6C4-8A301F6860BB}"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273898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CBAFD-0504-492C-B6C4-8A301F6860BB}"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372183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CBAFD-0504-492C-B6C4-8A301F6860BB}"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75254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CBAFD-0504-492C-B6C4-8A301F6860B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198196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CBAFD-0504-492C-B6C4-8A301F6860BB}"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111AE1-755E-40CC-AA3E-7F09E9F2E0D6}" type="slidenum">
              <a:rPr lang="en-US" smtClean="0"/>
              <a:t>‹#›</a:t>
            </a:fld>
            <a:endParaRPr lang="en-US"/>
          </a:p>
        </p:txBody>
      </p:sp>
    </p:spTree>
    <p:extLst>
      <p:ext uri="{BB962C8B-B14F-4D97-AF65-F5344CB8AC3E}">
        <p14:creationId xmlns:p14="http://schemas.microsoft.com/office/powerpoint/2010/main" val="220877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CBAFD-0504-492C-B6C4-8A301F6860BB}" type="datetimeFigureOut">
              <a:rPr lang="en-US" smtClean="0"/>
              <a:t>1/22/2021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11AE1-755E-40CC-AA3E-7F09E9F2E0D6}" type="slidenum">
              <a:rPr lang="en-US" smtClean="0"/>
              <a:t>‹#›</a:t>
            </a:fld>
            <a:endParaRPr lang="en-US"/>
          </a:p>
        </p:txBody>
      </p:sp>
    </p:spTree>
    <p:extLst>
      <p:ext uri="{BB962C8B-B14F-4D97-AF65-F5344CB8AC3E}">
        <p14:creationId xmlns:p14="http://schemas.microsoft.com/office/powerpoint/2010/main" val="841530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5454"/>
        </a:solidFill>
        <a:effectLst/>
      </p:bgPr>
    </p:bg>
    <p:spTree>
      <p:nvGrpSpPr>
        <p:cNvPr id="1" name=""/>
        <p:cNvGrpSpPr/>
        <p:nvPr/>
      </p:nvGrpSpPr>
      <p:grpSpPr>
        <a:xfrm>
          <a:off x="0" y="0"/>
          <a:ext cx="0" cy="0"/>
          <a:chOff x="0" y="0"/>
          <a:chExt cx="0" cy="0"/>
        </a:xfrm>
      </p:grpSpPr>
      <p:sp>
        <p:nvSpPr>
          <p:cNvPr id="5" name="TextBox 4"/>
          <p:cNvSpPr txBox="1"/>
          <p:nvPr/>
        </p:nvSpPr>
        <p:spPr>
          <a:xfrm>
            <a:off x="2747620" y="2434876"/>
            <a:ext cx="3593207" cy="1446550"/>
          </a:xfrm>
          <a:prstGeom prst="rect">
            <a:avLst/>
          </a:prstGeom>
          <a:noFill/>
        </p:spPr>
        <p:txBody>
          <a:bodyPr wrap="square" rtlCol="0">
            <a:spAutoFit/>
          </a:bodyPr>
          <a:lstStyle/>
          <a:p>
            <a:r>
              <a:rPr lang="en-US" sz="8800" spc="300" dirty="0">
                <a:solidFill>
                  <a:srgbClr val="E8E8E8"/>
                </a:solidFill>
                <a:latin typeface="Provicali" panose="02000500000000000000" pitchFamily="2" charset="0"/>
              </a:rPr>
              <a:t>BZETA</a:t>
            </a:r>
          </a:p>
        </p:txBody>
      </p:sp>
      <p:sp>
        <p:nvSpPr>
          <p:cNvPr id="9" name="Rounded Rectangle 8"/>
          <p:cNvSpPr/>
          <p:nvPr/>
        </p:nvSpPr>
        <p:spPr>
          <a:xfrm>
            <a:off x="8898342" y="1296538"/>
            <a:ext cx="832513" cy="6100553"/>
          </a:xfrm>
          <a:prstGeom prst="round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83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5454"/>
        </a:solidFill>
        <a:effectLst/>
      </p:bgPr>
    </p:bg>
    <p:spTree>
      <p:nvGrpSpPr>
        <p:cNvPr id="1" name=""/>
        <p:cNvGrpSpPr/>
        <p:nvPr/>
      </p:nvGrpSpPr>
      <p:grpSpPr>
        <a:xfrm>
          <a:off x="0" y="0"/>
          <a:ext cx="0" cy="0"/>
          <a:chOff x="0" y="0"/>
          <a:chExt cx="0" cy="0"/>
        </a:xfrm>
      </p:grpSpPr>
      <p:sp>
        <p:nvSpPr>
          <p:cNvPr id="9" name="TextBox 8"/>
          <p:cNvSpPr txBox="1"/>
          <p:nvPr/>
        </p:nvSpPr>
        <p:spPr>
          <a:xfrm>
            <a:off x="2888999" y="1465885"/>
            <a:ext cx="3593207" cy="1446550"/>
          </a:xfrm>
          <a:prstGeom prst="rect">
            <a:avLst/>
          </a:prstGeom>
          <a:noFill/>
        </p:spPr>
        <p:txBody>
          <a:bodyPr wrap="square" rtlCol="0">
            <a:spAutoFit/>
          </a:bodyPr>
          <a:lstStyle/>
          <a:p>
            <a:r>
              <a:rPr lang="en-US" sz="8800" spc="300" dirty="0">
                <a:solidFill>
                  <a:srgbClr val="E8E8E8"/>
                </a:solidFill>
                <a:latin typeface="Provicali" panose="02000500000000000000" pitchFamily="2" charset="0"/>
              </a:rPr>
              <a:t>BZETA</a:t>
            </a:r>
          </a:p>
        </p:txBody>
      </p:sp>
      <p:sp>
        <p:nvSpPr>
          <p:cNvPr id="10" name="TextBox 9"/>
          <p:cNvSpPr txBox="1"/>
          <p:nvPr/>
        </p:nvSpPr>
        <p:spPr>
          <a:xfrm>
            <a:off x="912256" y="4569276"/>
            <a:ext cx="2634018" cy="461665"/>
          </a:xfrm>
          <a:prstGeom prst="rect">
            <a:avLst/>
          </a:prstGeom>
          <a:noFill/>
        </p:spPr>
        <p:txBody>
          <a:bodyPr wrap="square" rtlCol="0">
            <a:spAutoFit/>
          </a:bodyPr>
          <a:lstStyle/>
          <a:p>
            <a:r>
              <a:rPr lang="en-US" sz="2400" spc="300" dirty="0">
                <a:solidFill>
                  <a:srgbClr val="E8E8E8"/>
                </a:solidFill>
                <a:latin typeface="Provicali" panose="02000500000000000000" pitchFamily="2" charset="0"/>
              </a:rPr>
              <a:t>Programmers</a:t>
            </a:r>
          </a:p>
        </p:txBody>
      </p:sp>
      <p:sp>
        <p:nvSpPr>
          <p:cNvPr id="11" name="TextBox 10"/>
          <p:cNvSpPr txBox="1"/>
          <p:nvPr/>
        </p:nvSpPr>
        <p:spPr>
          <a:xfrm>
            <a:off x="3919183" y="4569276"/>
            <a:ext cx="338919" cy="461665"/>
          </a:xfrm>
          <a:prstGeom prst="rect">
            <a:avLst/>
          </a:prstGeom>
          <a:noFill/>
        </p:spPr>
        <p:txBody>
          <a:bodyPr wrap="square" rtlCol="0">
            <a:spAutoFit/>
          </a:bodyPr>
          <a:lstStyle/>
          <a:p>
            <a:r>
              <a:rPr lang="en-US" sz="2400" spc="300" dirty="0">
                <a:solidFill>
                  <a:srgbClr val="E8E8E8"/>
                </a:solidFill>
                <a:latin typeface="Provicali" panose="02000500000000000000" pitchFamily="2" charset="0"/>
              </a:rPr>
              <a:t>+</a:t>
            </a:r>
          </a:p>
        </p:txBody>
      </p:sp>
      <p:sp>
        <p:nvSpPr>
          <p:cNvPr id="12" name="TextBox 11"/>
          <p:cNvSpPr txBox="1"/>
          <p:nvPr/>
        </p:nvSpPr>
        <p:spPr>
          <a:xfrm>
            <a:off x="4685603" y="4569276"/>
            <a:ext cx="4269474" cy="461665"/>
          </a:xfrm>
          <a:prstGeom prst="rect">
            <a:avLst/>
          </a:prstGeom>
          <a:noFill/>
        </p:spPr>
        <p:txBody>
          <a:bodyPr wrap="square" rtlCol="0">
            <a:spAutoFit/>
          </a:bodyPr>
          <a:lstStyle/>
          <a:p>
            <a:r>
              <a:rPr lang="en-US" sz="2400" spc="300" dirty="0">
                <a:solidFill>
                  <a:srgbClr val="E8E8E8"/>
                </a:solidFill>
                <a:latin typeface="Provicali" panose="02000500000000000000" pitchFamily="2" charset="0"/>
              </a:rPr>
              <a:t>Multimedia Artists</a:t>
            </a:r>
          </a:p>
        </p:txBody>
      </p:sp>
    </p:spTree>
    <p:extLst>
      <p:ext uri="{BB962C8B-B14F-4D97-AF65-F5344CB8AC3E}">
        <p14:creationId xmlns:p14="http://schemas.microsoft.com/office/powerpoint/2010/main" val="403335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83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7444"/>
            <a:ext cx="8570794" cy="8570794"/>
          </a:xfrm>
          <a:prstGeom prst="rect">
            <a:avLst/>
          </a:prstGeom>
        </p:spPr>
      </p:pic>
      <p:sp>
        <p:nvSpPr>
          <p:cNvPr id="3" name="TextBox 2"/>
          <p:cNvSpPr txBox="1"/>
          <p:nvPr/>
        </p:nvSpPr>
        <p:spPr>
          <a:xfrm>
            <a:off x="334369" y="374153"/>
            <a:ext cx="3125337" cy="646331"/>
          </a:xfrm>
          <a:prstGeom prst="rect">
            <a:avLst/>
          </a:prstGeom>
          <a:noFill/>
        </p:spPr>
        <p:txBody>
          <a:bodyPr wrap="square" rtlCol="0">
            <a:spAutoFit/>
          </a:bodyPr>
          <a:lstStyle/>
          <a:p>
            <a:r>
              <a:rPr lang="en-US" sz="3600" spc="300" dirty="0">
                <a:solidFill>
                  <a:srgbClr val="E8E8E8"/>
                </a:solidFill>
                <a:latin typeface="Provicali" panose="02000500000000000000" pitchFamily="2" charset="0"/>
              </a:rPr>
              <a:t>INDUSTRY</a:t>
            </a:r>
          </a:p>
        </p:txBody>
      </p:sp>
      <p:sp>
        <p:nvSpPr>
          <p:cNvPr id="4" name="TextBox 3"/>
          <p:cNvSpPr txBox="1"/>
          <p:nvPr/>
        </p:nvSpPr>
        <p:spPr>
          <a:xfrm>
            <a:off x="334367" y="1232767"/>
            <a:ext cx="3780431" cy="646331"/>
          </a:xfrm>
          <a:prstGeom prst="rect">
            <a:avLst/>
          </a:prstGeom>
          <a:noFill/>
        </p:spPr>
        <p:txBody>
          <a:bodyPr wrap="square" rtlCol="0">
            <a:spAutoFit/>
          </a:bodyPr>
          <a:lstStyle/>
          <a:p>
            <a:r>
              <a:rPr lang="en-US" sz="3600" spc="300" dirty="0">
                <a:solidFill>
                  <a:srgbClr val="E8E8E8"/>
                </a:solidFill>
                <a:latin typeface="Provicali" panose="02000500000000000000" pitchFamily="2" charset="0"/>
              </a:rPr>
              <a:t>INNOVATION</a:t>
            </a:r>
          </a:p>
        </p:txBody>
      </p:sp>
      <p:sp>
        <p:nvSpPr>
          <p:cNvPr id="5" name="TextBox 4"/>
          <p:cNvSpPr txBox="1"/>
          <p:nvPr/>
        </p:nvSpPr>
        <p:spPr>
          <a:xfrm>
            <a:off x="334368" y="2091381"/>
            <a:ext cx="3780431" cy="646331"/>
          </a:xfrm>
          <a:prstGeom prst="rect">
            <a:avLst/>
          </a:prstGeom>
          <a:noFill/>
        </p:spPr>
        <p:txBody>
          <a:bodyPr wrap="square" rtlCol="0">
            <a:spAutoFit/>
          </a:bodyPr>
          <a:lstStyle/>
          <a:p>
            <a:r>
              <a:rPr lang="en-US" sz="3600" spc="300" dirty="0">
                <a:solidFill>
                  <a:srgbClr val="E8E8E8"/>
                </a:solidFill>
                <a:latin typeface="Provicali" panose="02000500000000000000" pitchFamily="2" charset="0"/>
              </a:rPr>
              <a:t>INTERGRITY</a:t>
            </a:r>
          </a:p>
        </p:txBody>
      </p:sp>
      <p:sp>
        <p:nvSpPr>
          <p:cNvPr id="10" name="Rounded Rectangle 9"/>
          <p:cNvSpPr/>
          <p:nvPr/>
        </p:nvSpPr>
        <p:spPr>
          <a:xfrm>
            <a:off x="8789158" y="-177421"/>
            <a:ext cx="859809" cy="1460311"/>
          </a:xfrm>
          <a:prstGeom prst="roundRect">
            <a:avLst/>
          </a:prstGeom>
          <a:solidFill>
            <a:srgbClr val="F0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70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5454"/>
        </a:solidFill>
        <a:effectLst/>
      </p:bgPr>
    </p:bg>
    <p:spTree>
      <p:nvGrpSpPr>
        <p:cNvPr id="1" name=""/>
        <p:cNvGrpSpPr/>
        <p:nvPr/>
      </p:nvGrpSpPr>
      <p:grpSpPr>
        <a:xfrm>
          <a:off x="0" y="0"/>
          <a:ext cx="0" cy="0"/>
          <a:chOff x="0" y="0"/>
          <a:chExt cx="0" cy="0"/>
        </a:xfrm>
      </p:grpSpPr>
      <p:sp>
        <p:nvSpPr>
          <p:cNvPr id="2" name="Rounded Rectangle 1"/>
          <p:cNvSpPr/>
          <p:nvPr/>
        </p:nvSpPr>
        <p:spPr>
          <a:xfrm>
            <a:off x="-121252" y="1282890"/>
            <a:ext cx="382137" cy="5802857"/>
          </a:xfrm>
          <a:prstGeom prst="roundRect">
            <a:avLst/>
          </a:prstGeom>
          <a:solidFill>
            <a:srgbClr val="222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47145" y="5833169"/>
            <a:ext cx="3593207" cy="646331"/>
          </a:xfrm>
          <a:prstGeom prst="rect">
            <a:avLst/>
          </a:prstGeom>
          <a:noFill/>
        </p:spPr>
        <p:txBody>
          <a:bodyPr wrap="square" rtlCol="0">
            <a:spAutoFit/>
          </a:bodyPr>
          <a:lstStyle/>
          <a:p>
            <a:r>
              <a:rPr lang="en-US" sz="3600" spc="300" dirty="0">
                <a:solidFill>
                  <a:srgbClr val="E8E8E8"/>
                </a:solidFill>
                <a:latin typeface="Provicali" panose="02000500000000000000" pitchFamily="2" charset="0"/>
              </a:rPr>
              <a:t>BZETA</a:t>
            </a:r>
          </a:p>
        </p:txBody>
      </p:sp>
      <p:sp>
        <p:nvSpPr>
          <p:cNvPr id="4" name="TextBox 3"/>
          <p:cNvSpPr txBox="1"/>
          <p:nvPr/>
        </p:nvSpPr>
        <p:spPr>
          <a:xfrm>
            <a:off x="7511168" y="6309492"/>
            <a:ext cx="754953" cy="230832"/>
          </a:xfrm>
          <a:prstGeom prst="rect">
            <a:avLst/>
          </a:prstGeom>
          <a:noFill/>
        </p:spPr>
        <p:txBody>
          <a:bodyPr wrap="square" rtlCol="0">
            <a:spAutoFit/>
          </a:bodyPr>
          <a:lstStyle/>
          <a:p>
            <a:r>
              <a:rPr lang="en-US" sz="900" spc="600" dirty="0">
                <a:solidFill>
                  <a:srgbClr val="E8E8E8"/>
                </a:solidFill>
                <a:latin typeface="Provicali" panose="02000500000000000000" pitchFamily="2" charset="0"/>
              </a:rPr>
              <a:t>2021</a:t>
            </a:r>
          </a:p>
        </p:txBody>
      </p:sp>
    </p:spTree>
    <p:extLst>
      <p:ext uri="{BB962C8B-B14F-4D97-AF65-F5344CB8AC3E}">
        <p14:creationId xmlns:p14="http://schemas.microsoft.com/office/powerpoint/2010/main" val="305989821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5" name="TextBox 4"/>
          <p:cNvSpPr txBox="1"/>
          <p:nvPr/>
        </p:nvSpPr>
        <p:spPr>
          <a:xfrm>
            <a:off x="3109287" y="-4462925"/>
            <a:ext cx="6270317" cy="15481161"/>
          </a:xfrm>
          <a:prstGeom prst="rect">
            <a:avLst/>
          </a:prstGeom>
          <a:noFill/>
        </p:spPr>
        <p:txBody>
          <a:bodyPr wrap="square" rtlCol="0">
            <a:spAutoFit/>
          </a:bodyPr>
          <a:lstStyle/>
          <a:p>
            <a:r>
              <a:rPr lang="en-US" sz="100000" b="1" dirty="0">
                <a:solidFill>
                  <a:srgbClr val="222831"/>
                </a:solidFill>
                <a:latin typeface="Century Gothic" panose="020B0502020202020204" pitchFamily="34" charset="0"/>
              </a:rPr>
              <a:t>?</a:t>
            </a:r>
            <a:endParaRPr lang="en-US" sz="80000" dirty="0">
              <a:latin typeface="Century Gothic" panose="020B0502020202020204" pitchFamily="34" charset="0"/>
            </a:endParaRPr>
          </a:p>
        </p:txBody>
      </p:sp>
      <p:sp>
        <p:nvSpPr>
          <p:cNvPr id="2" name="TextBox 1"/>
          <p:cNvSpPr txBox="1"/>
          <p:nvPr/>
        </p:nvSpPr>
        <p:spPr>
          <a:xfrm>
            <a:off x="1287096" y="2369715"/>
            <a:ext cx="5125792" cy="1815882"/>
          </a:xfrm>
          <a:prstGeom prst="rect">
            <a:avLst/>
          </a:prstGeom>
          <a:noFill/>
        </p:spPr>
        <p:txBody>
          <a:bodyPr wrap="square" rtlCol="0">
            <a:spAutoFit/>
          </a:bodyPr>
          <a:lstStyle/>
          <a:p>
            <a:r>
              <a:rPr lang="en-US" sz="2800" dirty="0">
                <a:solidFill>
                  <a:srgbClr val="222831"/>
                </a:solidFill>
                <a:latin typeface="Provicali" panose="02000500000000000000" pitchFamily="2" charset="0"/>
              </a:rPr>
              <a:t>Have you ever been in a situation that you can't control or have trouble handling?</a:t>
            </a:r>
          </a:p>
        </p:txBody>
      </p:sp>
      <p:sp>
        <p:nvSpPr>
          <p:cNvPr id="7" name="TextBox 6"/>
          <p:cNvSpPr txBox="1"/>
          <p:nvPr/>
        </p:nvSpPr>
        <p:spPr>
          <a:xfrm>
            <a:off x="5448440" y="8024557"/>
            <a:ext cx="6270317" cy="40103286"/>
          </a:xfrm>
          <a:prstGeom prst="rect">
            <a:avLst/>
          </a:prstGeom>
          <a:noFill/>
        </p:spPr>
        <p:txBody>
          <a:bodyPr wrap="square" rtlCol="0">
            <a:spAutoFit/>
          </a:bodyPr>
          <a:lstStyle/>
          <a:p>
            <a:endParaRPr lang="en-US" sz="100000" b="1" dirty="0">
              <a:solidFill>
                <a:srgbClr val="F05454"/>
              </a:solidFill>
              <a:latin typeface="APOLLO" panose="02000503000000020004" pitchFamily="50" charset="0"/>
            </a:endParaRPr>
          </a:p>
          <a:p>
            <a:endParaRPr lang="en-US" sz="80000" b="1" dirty="0">
              <a:solidFill>
                <a:srgbClr val="222831"/>
              </a:solidFill>
              <a:latin typeface="APOLLO" panose="02000503000000020004" pitchFamily="50" charset="0"/>
            </a:endParaRPr>
          </a:p>
          <a:p>
            <a:endParaRPr lang="en-US" sz="80000" dirty="0">
              <a:latin typeface="Provicali" panose="02000500000000000000" pitchFamily="2" charset="0"/>
            </a:endParaRPr>
          </a:p>
        </p:txBody>
      </p:sp>
      <p:sp>
        <p:nvSpPr>
          <p:cNvPr id="9" name="Rounded Rectangle 8"/>
          <p:cNvSpPr/>
          <p:nvPr/>
        </p:nvSpPr>
        <p:spPr>
          <a:xfrm>
            <a:off x="-682420" y="-177421"/>
            <a:ext cx="859809" cy="1460311"/>
          </a:xfrm>
          <a:prstGeom prst="roundRect">
            <a:avLst/>
          </a:prstGeom>
          <a:solidFill>
            <a:srgbClr val="F0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471138"/>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83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409" y="0"/>
            <a:ext cx="6858000" cy="6858000"/>
          </a:xfrm>
          <a:prstGeom prst="rect">
            <a:avLst/>
          </a:prstGeom>
        </p:spPr>
      </p:pic>
    </p:spTree>
    <p:extLst>
      <p:ext uri="{BB962C8B-B14F-4D97-AF65-F5344CB8AC3E}">
        <p14:creationId xmlns:p14="http://schemas.microsoft.com/office/powerpoint/2010/main" val="139572553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83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38668">
            <a:off x="-1462613" y="-2167222"/>
            <a:ext cx="685800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26411">
            <a:off x="3616156" y="-1629485"/>
            <a:ext cx="7895230" cy="789523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386" y="591197"/>
            <a:ext cx="9908275" cy="9908275"/>
          </a:xfrm>
          <a:prstGeom prst="rect">
            <a:avLst/>
          </a:prstGeom>
        </p:spPr>
      </p:pic>
    </p:spTree>
    <p:extLst>
      <p:ext uri="{BB962C8B-B14F-4D97-AF65-F5344CB8AC3E}">
        <p14:creationId xmlns:p14="http://schemas.microsoft.com/office/powerpoint/2010/main" val="3810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5454"/>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9338"/>
          <a:stretch/>
        </p:blipFill>
        <p:spPr>
          <a:xfrm>
            <a:off x="3090096" y="1191127"/>
            <a:ext cx="2963808" cy="3269079"/>
          </a:xfrm>
          <a:prstGeom prst="rect">
            <a:avLst/>
          </a:prstGeom>
        </p:spPr>
      </p:pic>
      <p:sp>
        <p:nvSpPr>
          <p:cNvPr id="4" name="TextBox 3"/>
          <p:cNvSpPr txBox="1"/>
          <p:nvPr/>
        </p:nvSpPr>
        <p:spPr>
          <a:xfrm>
            <a:off x="0" y="4869279"/>
            <a:ext cx="9144000" cy="369332"/>
          </a:xfrm>
          <a:prstGeom prst="rect">
            <a:avLst/>
          </a:prstGeom>
          <a:noFill/>
        </p:spPr>
        <p:txBody>
          <a:bodyPr wrap="square" rtlCol="0">
            <a:spAutoFit/>
          </a:bodyPr>
          <a:lstStyle/>
          <a:p>
            <a:pPr algn="ctr"/>
            <a:r>
              <a:rPr lang="en-US" spc="600" dirty="0">
                <a:solidFill>
                  <a:srgbClr val="E8E8E8"/>
                </a:solidFill>
                <a:latin typeface="Provicali" panose="02000500000000000000" pitchFamily="2" charset="0"/>
              </a:rPr>
              <a:t>DEVELOP A WEBSITE</a:t>
            </a:r>
          </a:p>
        </p:txBody>
      </p:sp>
    </p:spTree>
    <p:extLst>
      <p:ext uri="{BB962C8B-B14F-4D97-AF65-F5344CB8AC3E}">
        <p14:creationId xmlns:p14="http://schemas.microsoft.com/office/powerpoint/2010/main" val="1531141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83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36" y="1568273"/>
            <a:ext cx="3044671" cy="3044671"/>
          </a:xfrm>
          <a:prstGeom prst="rect">
            <a:avLst/>
          </a:prstGeom>
        </p:spPr>
      </p:pic>
      <p:sp>
        <p:nvSpPr>
          <p:cNvPr id="5" name="TextBox 4"/>
          <p:cNvSpPr txBox="1"/>
          <p:nvPr/>
        </p:nvSpPr>
        <p:spPr>
          <a:xfrm>
            <a:off x="3900204" y="2647664"/>
            <a:ext cx="3513223" cy="1323439"/>
          </a:xfrm>
          <a:prstGeom prst="rect">
            <a:avLst/>
          </a:prstGeom>
          <a:noFill/>
        </p:spPr>
        <p:txBody>
          <a:bodyPr wrap="square" rtlCol="0">
            <a:spAutoFit/>
          </a:bodyPr>
          <a:lstStyle/>
          <a:p>
            <a:r>
              <a:rPr lang="en-US" sz="4000" dirty="0">
                <a:solidFill>
                  <a:srgbClr val="E8E8E8"/>
                </a:solidFill>
                <a:latin typeface="Provicali" panose="02000500000000000000" pitchFamily="2" charset="0"/>
              </a:rPr>
              <a:t>Disaster situations</a:t>
            </a:r>
          </a:p>
        </p:txBody>
      </p:sp>
      <p:cxnSp>
        <p:nvCxnSpPr>
          <p:cNvPr id="7" name="Straight Connector 6"/>
          <p:cNvCxnSpPr/>
          <p:nvPr/>
        </p:nvCxnSpPr>
        <p:spPr>
          <a:xfrm>
            <a:off x="3682205" y="1185722"/>
            <a:ext cx="0" cy="5883442"/>
          </a:xfrm>
          <a:prstGeom prst="line">
            <a:avLst/>
          </a:prstGeom>
          <a:ln>
            <a:solidFill>
              <a:srgbClr val="E8E8E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80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831"/>
        </a:solidFill>
        <a:effectLst/>
      </p:bgPr>
    </p:bg>
    <p:spTree>
      <p:nvGrpSpPr>
        <p:cNvPr id="1" name=""/>
        <p:cNvGrpSpPr/>
        <p:nvPr/>
      </p:nvGrpSpPr>
      <p:grpSpPr>
        <a:xfrm>
          <a:off x="0" y="0"/>
          <a:ext cx="0" cy="0"/>
          <a:chOff x="0" y="0"/>
          <a:chExt cx="0" cy="0"/>
        </a:xfrm>
      </p:grpSpPr>
      <p:sp>
        <p:nvSpPr>
          <p:cNvPr id="5" name="TextBox 4"/>
          <p:cNvSpPr txBox="1"/>
          <p:nvPr/>
        </p:nvSpPr>
        <p:spPr>
          <a:xfrm>
            <a:off x="3913853" y="2872862"/>
            <a:ext cx="3513223" cy="1323439"/>
          </a:xfrm>
          <a:prstGeom prst="rect">
            <a:avLst/>
          </a:prstGeom>
          <a:noFill/>
        </p:spPr>
        <p:txBody>
          <a:bodyPr wrap="square" rtlCol="0">
            <a:spAutoFit/>
          </a:bodyPr>
          <a:lstStyle/>
          <a:p>
            <a:r>
              <a:rPr lang="en-US" sz="4000" dirty="0">
                <a:solidFill>
                  <a:srgbClr val="E8E8E8"/>
                </a:solidFill>
                <a:latin typeface="Provicali" panose="02000500000000000000" pitchFamily="2" charset="0"/>
              </a:rPr>
              <a:t>Medical </a:t>
            </a:r>
          </a:p>
          <a:p>
            <a:r>
              <a:rPr lang="en-US" sz="4000" dirty="0">
                <a:solidFill>
                  <a:srgbClr val="E8E8E8"/>
                </a:solidFill>
                <a:latin typeface="Provicali" panose="02000500000000000000" pitchFamily="2" charset="0"/>
              </a:rPr>
              <a:t>Emergencies</a:t>
            </a:r>
          </a:p>
        </p:txBody>
      </p:sp>
      <p:cxnSp>
        <p:nvCxnSpPr>
          <p:cNvPr id="7" name="Straight Connector 6"/>
          <p:cNvCxnSpPr/>
          <p:nvPr/>
        </p:nvCxnSpPr>
        <p:spPr>
          <a:xfrm>
            <a:off x="3682205" y="0"/>
            <a:ext cx="0" cy="7069164"/>
          </a:xfrm>
          <a:prstGeom prst="line">
            <a:avLst/>
          </a:prstGeom>
          <a:ln>
            <a:solidFill>
              <a:srgbClr val="E8E8E8"/>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11809">
            <a:off x="-391835" y="984416"/>
            <a:ext cx="4677230" cy="4677230"/>
          </a:xfrm>
          <a:prstGeom prst="rect">
            <a:avLst/>
          </a:prstGeom>
        </p:spPr>
      </p:pic>
    </p:spTree>
    <p:extLst>
      <p:ext uri="{BB962C8B-B14F-4D97-AF65-F5344CB8AC3E}">
        <p14:creationId xmlns:p14="http://schemas.microsoft.com/office/powerpoint/2010/main" val="39588714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831"/>
        </a:solidFill>
        <a:effectLst/>
      </p:bgPr>
    </p:bg>
    <p:spTree>
      <p:nvGrpSpPr>
        <p:cNvPr id="1" name=""/>
        <p:cNvGrpSpPr/>
        <p:nvPr/>
      </p:nvGrpSpPr>
      <p:grpSpPr>
        <a:xfrm>
          <a:off x="0" y="0"/>
          <a:ext cx="0" cy="0"/>
          <a:chOff x="0" y="0"/>
          <a:chExt cx="0" cy="0"/>
        </a:xfrm>
      </p:grpSpPr>
      <p:sp>
        <p:nvSpPr>
          <p:cNvPr id="5" name="TextBox 4"/>
          <p:cNvSpPr txBox="1"/>
          <p:nvPr/>
        </p:nvSpPr>
        <p:spPr>
          <a:xfrm>
            <a:off x="3913853" y="2442256"/>
            <a:ext cx="3513223" cy="1938992"/>
          </a:xfrm>
          <a:prstGeom prst="rect">
            <a:avLst/>
          </a:prstGeom>
          <a:noFill/>
        </p:spPr>
        <p:txBody>
          <a:bodyPr wrap="square" rtlCol="0">
            <a:spAutoFit/>
          </a:bodyPr>
          <a:lstStyle/>
          <a:p>
            <a:r>
              <a:rPr lang="en-US" sz="4000" dirty="0">
                <a:solidFill>
                  <a:srgbClr val="E8E8E8"/>
                </a:solidFill>
                <a:latin typeface="Provicali" panose="02000500000000000000" pitchFamily="2" charset="0"/>
              </a:rPr>
              <a:t>Online</a:t>
            </a:r>
          </a:p>
          <a:p>
            <a:r>
              <a:rPr lang="en-US" sz="4000" dirty="0">
                <a:solidFill>
                  <a:srgbClr val="E8E8E8"/>
                </a:solidFill>
                <a:latin typeface="Provicali" panose="02000500000000000000" pitchFamily="2" charset="0"/>
              </a:rPr>
              <a:t>Donation </a:t>
            </a:r>
          </a:p>
          <a:p>
            <a:r>
              <a:rPr lang="en-US" sz="4000" dirty="0">
                <a:solidFill>
                  <a:srgbClr val="E8E8E8"/>
                </a:solidFill>
                <a:latin typeface="Provicali" panose="02000500000000000000" pitchFamily="2" charset="0"/>
              </a:rPr>
              <a:t>Tracker</a:t>
            </a:r>
          </a:p>
        </p:txBody>
      </p:sp>
      <p:cxnSp>
        <p:nvCxnSpPr>
          <p:cNvPr id="7" name="Straight Connector 6"/>
          <p:cNvCxnSpPr/>
          <p:nvPr/>
        </p:nvCxnSpPr>
        <p:spPr>
          <a:xfrm>
            <a:off x="3682205" y="0"/>
            <a:ext cx="0" cy="5581934"/>
          </a:xfrm>
          <a:prstGeom prst="line">
            <a:avLst/>
          </a:prstGeom>
          <a:ln>
            <a:solidFill>
              <a:srgbClr val="E8E8E8"/>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366418">
            <a:off x="293206" y="1702565"/>
            <a:ext cx="3057099" cy="3057099"/>
          </a:xfrm>
          <a:prstGeom prst="rect">
            <a:avLst/>
          </a:prstGeom>
        </p:spPr>
      </p:pic>
    </p:spTree>
    <p:extLst>
      <p:ext uri="{BB962C8B-B14F-4D97-AF65-F5344CB8AC3E}">
        <p14:creationId xmlns:p14="http://schemas.microsoft.com/office/powerpoint/2010/main" val="193645256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1"/>
          <p:cNvSpPr txBox="1"/>
          <p:nvPr/>
        </p:nvSpPr>
        <p:spPr>
          <a:xfrm>
            <a:off x="2852386" y="1877652"/>
            <a:ext cx="1856092" cy="830997"/>
          </a:xfrm>
          <a:prstGeom prst="rect">
            <a:avLst/>
          </a:prstGeom>
          <a:noFill/>
        </p:spPr>
        <p:txBody>
          <a:bodyPr wrap="square" rtlCol="0">
            <a:spAutoFit/>
          </a:bodyPr>
          <a:lstStyle/>
          <a:p>
            <a:r>
              <a:rPr lang="en-US" sz="4800" dirty="0">
                <a:solidFill>
                  <a:srgbClr val="222831"/>
                </a:solidFill>
                <a:latin typeface="Provicali" panose="02000500000000000000" pitchFamily="2" charset="0"/>
              </a:rPr>
              <a:t>P1500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604" y="2517580"/>
            <a:ext cx="4340420" cy="4340420"/>
          </a:xfrm>
          <a:prstGeom prst="rect">
            <a:avLst/>
          </a:prstGeom>
        </p:spPr>
      </p:pic>
      <p:sp>
        <p:nvSpPr>
          <p:cNvPr id="7" name="TextBox 6"/>
          <p:cNvSpPr txBox="1"/>
          <p:nvPr/>
        </p:nvSpPr>
        <p:spPr>
          <a:xfrm>
            <a:off x="4507814" y="1877652"/>
            <a:ext cx="541858" cy="830997"/>
          </a:xfrm>
          <a:prstGeom prst="rect">
            <a:avLst/>
          </a:prstGeom>
          <a:noFill/>
        </p:spPr>
        <p:txBody>
          <a:bodyPr wrap="square" rtlCol="0">
            <a:spAutoFit/>
          </a:bodyPr>
          <a:lstStyle/>
          <a:p>
            <a:r>
              <a:rPr lang="en-US" sz="4800" dirty="0">
                <a:solidFill>
                  <a:srgbClr val="222831"/>
                </a:solidFill>
                <a:latin typeface="Provicali" panose="02000500000000000000" pitchFamily="2" charset="0"/>
              </a:rPr>
              <a:t>/</a:t>
            </a:r>
          </a:p>
        </p:txBody>
      </p:sp>
      <p:sp>
        <p:nvSpPr>
          <p:cNvPr id="8" name="TextBox 7"/>
          <p:cNvSpPr txBox="1"/>
          <p:nvPr/>
        </p:nvSpPr>
        <p:spPr>
          <a:xfrm>
            <a:off x="4935802" y="1877652"/>
            <a:ext cx="1856092" cy="830997"/>
          </a:xfrm>
          <a:prstGeom prst="rect">
            <a:avLst/>
          </a:prstGeom>
          <a:noFill/>
        </p:spPr>
        <p:txBody>
          <a:bodyPr wrap="square" rtlCol="0">
            <a:spAutoFit/>
          </a:bodyPr>
          <a:lstStyle/>
          <a:p>
            <a:r>
              <a:rPr lang="en-US" sz="4800" dirty="0">
                <a:solidFill>
                  <a:srgbClr val="222831"/>
                </a:solidFill>
                <a:latin typeface="Provicali" panose="02000500000000000000" pitchFamily="2" charset="0"/>
              </a:rPr>
              <a:t>hour</a:t>
            </a:r>
          </a:p>
        </p:txBody>
      </p:sp>
    </p:spTree>
    <p:extLst>
      <p:ext uri="{BB962C8B-B14F-4D97-AF65-F5344CB8AC3E}">
        <p14:creationId xmlns:p14="http://schemas.microsoft.com/office/powerpoint/2010/main" val="9474743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340</Words>
  <Application>Microsoft Office PowerPoint</Application>
  <PresentationFormat>On-screen Show (4:3)</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Provicali</vt:lpstr>
      <vt:lpstr>Calibri Light</vt:lpstr>
      <vt:lpstr>Century Gothic</vt:lpstr>
      <vt:lpstr>APOLLO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matig</dc:creator>
  <cp:lastModifiedBy>Abigail Joy Evangelista</cp:lastModifiedBy>
  <cp:revision>30</cp:revision>
  <dcterms:created xsi:type="dcterms:W3CDTF">2021-01-21T05:48:34Z</dcterms:created>
  <dcterms:modified xsi:type="dcterms:W3CDTF">2021-01-22T09:04:04Z</dcterms:modified>
</cp:coreProperties>
</file>