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19271" y="1743532"/>
            <a:ext cx="5553456" cy="520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1218310" y="6853173"/>
                </a:moveTo>
                <a:lnTo>
                  <a:pt x="0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550" y="3694938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0" y="3163062"/>
                </a:moveTo>
                <a:lnTo>
                  <a:pt x="4743450" y="0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7995"/>
                </a:lnTo>
                <a:lnTo>
                  <a:pt x="2589149" y="6857995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09996"/>
                </a:lnTo>
                <a:lnTo>
                  <a:pt x="3257550" y="3809996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7995"/>
                </a:lnTo>
                <a:lnTo>
                  <a:pt x="2854071" y="6857995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23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7995"/>
                </a:lnTo>
                <a:lnTo>
                  <a:pt x="1255776" y="6857995"/>
                </a:lnTo>
                <a:lnTo>
                  <a:pt x="1255776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3"/>
                </a:lnTo>
                <a:lnTo>
                  <a:pt x="1819275" y="3267073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1"/>
                </a:lnTo>
                <a:lnTo>
                  <a:pt x="447675" y="2847971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055" y="409448"/>
            <a:ext cx="1875789" cy="693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7580" y="2220732"/>
            <a:ext cx="11076838" cy="237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948" y="6442964"/>
            <a:ext cx="17703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42964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2573655">
              <a:lnSpc>
                <a:spcPct val="100000"/>
              </a:lnSpc>
              <a:spcBef>
                <a:spcPts val="90"/>
              </a:spcBef>
            </a:pPr>
            <a:r>
              <a:rPr dirty="0" spc="-40"/>
              <a:t>JASHWANTH</a:t>
            </a:r>
            <a:r>
              <a:rPr dirty="0" spc="-55"/>
              <a:t> </a:t>
            </a:r>
            <a:r>
              <a:rPr dirty="0" spc="-5"/>
              <a:t>K</a:t>
            </a:r>
            <a:r>
              <a:rPr dirty="0" spc="5"/>
              <a:t> </a:t>
            </a:r>
            <a:r>
              <a:rPr dirty="0" spc="-5"/>
              <a:t>V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2215" y="2356865"/>
            <a:ext cx="3171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2D936B"/>
                </a:solidFill>
                <a:latin typeface="Trebuchet MS"/>
                <a:cs typeface="Trebuchet MS"/>
              </a:rPr>
              <a:t>NanMuthalvan</a:t>
            </a:r>
            <a:r>
              <a:rPr dirty="0" sz="2400" spc="-80" b="1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64741" y="847597"/>
            <a:ext cx="1743075" cy="1333500"/>
            <a:chOff x="1364741" y="847597"/>
            <a:chExt cx="1743075" cy="1333500"/>
          </a:xfrm>
        </p:grpSpPr>
        <p:sp>
          <p:nvSpPr>
            <p:cNvPr id="7" name="object 7"/>
            <p:cNvSpPr/>
            <p:nvPr/>
          </p:nvSpPr>
          <p:spPr>
            <a:xfrm>
              <a:off x="1364741" y="1123822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460116" y="847597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3853815" y="74282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352" y="6479833"/>
            <a:ext cx="174498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2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4523" y="6458203"/>
            <a:ext cx="1778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936B"/>
                </a:solidFill>
                <a:latin typeface="Trebuchet MS"/>
                <a:cs typeface="Trebuchet MS"/>
              </a:rPr>
              <a:t>10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70280" y="772922"/>
            <a:ext cx="3365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100">
                <a:latin typeface="Calibri"/>
                <a:cs typeface="Calibri"/>
              </a:rPr>
              <a:t>j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7580" y="2220732"/>
            <a:ext cx="9471025" cy="237045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800" b="1">
                <a:latin typeface="Calibri"/>
                <a:cs typeface="Calibri"/>
              </a:rPr>
              <a:t>The </a:t>
            </a:r>
            <a:r>
              <a:rPr dirty="0" sz="2800" spc="-10" b="1">
                <a:latin typeface="Calibri"/>
                <a:cs typeface="Calibri"/>
              </a:rPr>
              <a:t>goal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cancer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detection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 </a:t>
            </a:r>
            <a:r>
              <a:rPr dirty="0" sz="2800" spc="-10" b="1">
                <a:latin typeface="Calibri"/>
                <a:cs typeface="Calibri"/>
              </a:rPr>
              <a:t>identify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cancerous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cells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12700" marR="210185">
              <a:lnSpc>
                <a:spcPct val="109300"/>
              </a:lnSpc>
              <a:spcBef>
                <a:spcPts val="25"/>
              </a:spcBef>
            </a:pPr>
            <a:r>
              <a:rPr dirty="0" sz="2800" spc="-5" b="1">
                <a:latin typeface="Calibri"/>
                <a:cs typeface="Calibri"/>
              </a:rPr>
              <a:t>tumors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30" b="1">
                <a:latin typeface="Calibri"/>
                <a:cs typeface="Calibri"/>
              </a:rPr>
              <a:t>early,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enabling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timely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treatment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improving</a:t>
            </a:r>
            <a:r>
              <a:rPr dirty="0" sz="2800" spc="-15" b="1">
                <a:latin typeface="Calibri"/>
                <a:cs typeface="Calibri"/>
              </a:rPr>
              <a:t> patient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outcomes.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The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desired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result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early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diagnosis,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leading</a:t>
            </a:r>
            <a:r>
              <a:rPr dirty="0" sz="2800" spc="-20" b="1">
                <a:latin typeface="Calibri"/>
                <a:cs typeface="Calibri"/>
              </a:rPr>
              <a:t> to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700"/>
              </a:lnSpc>
              <a:spcBef>
                <a:spcPts val="100"/>
              </a:spcBef>
            </a:pPr>
            <a:r>
              <a:rPr dirty="0" sz="2800" spc="-5" b="1">
                <a:latin typeface="Calibri"/>
                <a:cs typeface="Calibri"/>
              </a:rPr>
              <a:t>increased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survival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rates,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reduced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morbidity,</a:t>
            </a:r>
            <a:r>
              <a:rPr dirty="0" sz="2800" spc="-5" b="1">
                <a:latin typeface="Calibri"/>
                <a:cs typeface="Calibri"/>
              </a:rPr>
              <a:t> enhanced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quality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 </a:t>
            </a:r>
            <a:r>
              <a:rPr dirty="0" sz="2800" spc="-6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life, </a:t>
            </a:r>
            <a:r>
              <a:rPr dirty="0" sz="2800" spc="-5" b="1">
                <a:latin typeface="Calibri"/>
                <a:cs typeface="Calibri"/>
              </a:rPr>
              <a:t>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cost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savings</a:t>
            </a:r>
            <a:r>
              <a:rPr dirty="0" sz="2800" b="1">
                <a:latin typeface="Calibri"/>
                <a:cs typeface="Calibri"/>
              </a:rPr>
              <a:t> in </a:t>
            </a:r>
            <a:r>
              <a:rPr dirty="0" sz="2800" spc="-10" b="1">
                <a:latin typeface="Calibri"/>
                <a:cs typeface="Calibri"/>
              </a:rPr>
              <a:t>healthcare.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67055" y="409448"/>
            <a:ext cx="1875789" cy="693420"/>
          </a:xfrm>
          <a:custGeom>
            <a:avLst/>
            <a:gdLst/>
            <a:ahLst/>
            <a:cxnLst/>
            <a:rect l="l" t="t" r="r" b="b"/>
            <a:pathLst>
              <a:path w="1875789" h="693419">
                <a:moveTo>
                  <a:pt x="1875789" y="0"/>
                </a:moveTo>
                <a:lnTo>
                  <a:pt x="0" y="0"/>
                </a:lnTo>
                <a:lnTo>
                  <a:pt x="0" y="693420"/>
                </a:lnTo>
                <a:lnTo>
                  <a:pt x="1875789" y="693420"/>
                </a:lnTo>
                <a:lnTo>
                  <a:pt x="187578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67055" y="409448"/>
            <a:ext cx="1875789" cy="693420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146050">
              <a:lnSpc>
                <a:spcPct val="100000"/>
              </a:lnSpc>
              <a:spcBef>
                <a:spcPts val="15"/>
              </a:spcBef>
            </a:pPr>
            <a:r>
              <a:rPr dirty="0" spc="-45"/>
              <a:t>RESULT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353550" y="536206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74"/>
                </a:lnTo>
                <a:lnTo>
                  <a:pt x="457200" y="457174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3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2475" y="985088"/>
            <a:ext cx="5165725" cy="694055"/>
          </a:xfrm>
          <a:prstGeom prst="rect"/>
          <a:solidFill>
            <a:srgbClr val="FFFFFF"/>
          </a:solidFill>
          <a:ln w="12700">
            <a:solidFill>
              <a:srgbClr val="6FAC46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350">
              <a:lnSpc>
                <a:spcPts val="4770"/>
              </a:lnSpc>
            </a:pPr>
            <a:r>
              <a:rPr dirty="0" sz="4300" spc="-10"/>
              <a:t>PROJECT</a:t>
            </a:r>
            <a:r>
              <a:rPr dirty="0" sz="4300" spc="-160"/>
              <a:t> </a:t>
            </a:r>
            <a:r>
              <a:rPr dirty="0" sz="4300" spc="-5"/>
              <a:t>TITLE</a:t>
            </a:r>
            <a:endParaRPr sz="4300"/>
          </a:p>
        </p:txBody>
      </p:sp>
      <p:grpSp>
        <p:nvGrpSpPr>
          <p:cNvPr id="6" name="object 6"/>
          <p:cNvGrpSpPr/>
          <p:nvPr/>
        </p:nvGrpSpPr>
        <p:grpSpPr>
          <a:xfrm>
            <a:off x="466725" y="6409728"/>
            <a:ext cx="3705225" cy="295275"/>
            <a:chOff x="466725" y="6409728"/>
            <a:chExt cx="3705225" cy="2952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6865"/>
              <a:ext cx="2143125" cy="2000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09728"/>
              <a:ext cx="3705225" cy="2952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09625" y="2457323"/>
            <a:ext cx="10315575" cy="2609850"/>
          </a:xfrm>
          <a:prstGeom prst="rect">
            <a:avLst/>
          </a:prstGeom>
          <a:solidFill>
            <a:srgbClr val="FFFFFF"/>
          </a:solidFill>
          <a:ln w="12700">
            <a:solidFill>
              <a:srgbClr val="6FAC46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5750">
              <a:latin typeface="Times New Roman"/>
              <a:cs typeface="Times New Roman"/>
            </a:endParaRPr>
          </a:p>
          <a:p>
            <a:pPr marL="964565">
              <a:lnSpc>
                <a:spcPct val="100000"/>
              </a:lnSpc>
            </a:pPr>
            <a:r>
              <a:rPr dirty="0" sz="4800" spc="-470" b="1">
                <a:latin typeface="Arial"/>
                <a:cs typeface="Arial"/>
              </a:rPr>
              <a:t>C</a:t>
            </a:r>
            <a:r>
              <a:rPr dirty="0" sz="4800" spc="-250" b="1">
                <a:latin typeface="Arial"/>
                <a:cs typeface="Arial"/>
              </a:rPr>
              <a:t>anc</a:t>
            </a:r>
            <a:r>
              <a:rPr dirty="0" sz="4800" spc="-260" b="1">
                <a:latin typeface="Arial"/>
                <a:cs typeface="Arial"/>
              </a:rPr>
              <a:t>e</a:t>
            </a:r>
            <a:r>
              <a:rPr dirty="0" sz="4800" spc="-40" b="1">
                <a:latin typeface="Arial"/>
                <a:cs typeface="Arial"/>
              </a:rPr>
              <a:t>r</a:t>
            </a:r>
            <a:r>
              <a:rPr dirty="0" sz="4800" spc="-140" b="1">
                <a:latin typeface="Arial"/>
                <a:cs typeface="Arial"/>
              </a:rPr>
              <a:t> </a:t>
            </a:r>
            <a:r>
              <a:rPr dirty="0" sz="4800" spc="-35" b="1">
                <a:latin typeface="Arial"/>
                <a:cs typeface="Arial"/>
              </a:rPr>
              <a:t>D</a:t>
            </a:r>
            <a:r>
              <a:rPr dirty="0" sz="4800" spc="-30" b="1">
                <a:latin typeface="Arial"/>
                <a:cs typeface="Arial"/>
              </a:rPr>
              <a:t>e</a:t>
            </a:r>
            <a:r>
              <a:rPr dirty="0" sz="4800" spc="-40" b="1">
                <a:latin typeface="Arial"/>
                <a:cs typeface="Arial"/>
              </a:rPr>
              <a:t>t</a:t>
            </a:r>
            <a:r>
              <a:rPr dirty="0" sz="4800" spc="-225" b="1">
                <a:latin typeface="Arial"/>
                <a:cs typeface="Arial"/>
              </a:rPr>
              <a:t>ection</a:t>
            </a:r>
            <a:r>
              <a:rPr dirty="0" sz="4800" spc="-145" b="1">
                <a:latin typeface="Arial"/>
                <a:cs typeface="Arial"/>
              </a:rPr>
              <a:t> </a:t>
            </a:r>
            <a:r>
              <a:rPr dirty="0" sz="4800" spc="-204" b="1">
                <a:latin typeface="Arial"/>
                <a:cs typeface="Arial"/>
              </a:rPr>
              <a:t>U</a:t>
            </a:r>
            <a:r>
              <a:rPr dirty="0" sz="4800" spc="-345" b="1">
                <a:latin typeface="Arial"/>
                <a:cs typeface="Arial"/>
              </a:rPr>
              <a:t>si</a:t>
            </a:r>
            <a:r>
              <a:rPr dirty="0" sz="4800" spc="-525" b="1">
                <a:latin typeface="Arial"/>
                <a:cs typeface="Arial"/>
              </a:rPr>
              <a:t>n</a:t>
            </a:r>
            <a:r>
              <a:rPr dirty="0" sz="4800" spc="-195" b="1">
                <a:latin typeface="Arial"/>
                <a:cs typeface="Arial"/>
              </a:rPr>
              <a:t>g</a:t>
            </a:r>
            <a:r>
              <a:rPr dirty="0" sz="4800" spc="-135" b="1">
                <a:latin typeface="Arial"/>
                <a:cs typeface="Arial"/>
              </a:rPr>
              <a:t> </a:t>
            </a:r>
            <a:r>
              <a:rPr dirty="0" sz="4800" spc="-90" b="1">
                <a:latin typeface="Arial"/>
                <a:cs typeface="Arial"/>
              </a:rPr>
              <a:t>P</a:t>
            </a:r>
            <a:r>
              <a:rPr dirty="0" sz="4800" spc="75" b="1">
                <a:latin typeface="Arial"/>
                <a:cs typeface="Arial"/>
              </a:rPr>
              <a:t>y</a:t>
            </a:r>
            <a:r>
              <a:rPr dirty="0" sz="4800" spc="55" b="1">
                <a:latin typeface="Arial"/>
                <a:cs typeface="Arial"/>
              </a:rPr>
              <a:t>t</a:t>
            </a:r>
            <a:r>
              <a:rPr dirty="0" sz="4800" spc="-275" b="1">
                <a:latin typeface="Arial"/>
                <a:cs typeface="Arial"/>
              </a:rPr>
              <a:t>hon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7365"/>
          </a:xfrm>
          <a:custGeom>
            <a:avLst/>
            <a:gdLst/>
            <a:ahLst/>
            <a:cxnLst/>
            <a:rect l="l" t="t" r="r" b="b"/>
            <a:pathLst>
              <a:path w="12192000" h="6857365">
                <a:moveTo>
                  <a:pt x="12192000" y="0"/>
                </a:moveTo>
                <a:lnTo>
                  <a:pt x="0" y="0"/>
                </a:lnTo>
                <a:lnTo>
                  <a:pt x="0" y="6857364"/>
                </a:lnTo>
                <a:lnTo>
                  <a:pt x="12192000" y="6857364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31"/>
                </a:lnTo>
                <a:lnTo>
                  <a:pt x="24708" y="272226"/>
                </a:lnTo>
                <a:lnTo>
                  <a:pt x="53006" y="308832"/>
                </a:lnTo>
                <a:lnTo>
                  <a:pt x="89633" y="337119"/>
                </a:lnTo>
                <a:lnTo>
                  <a:pt x="132864" y="355358"/>
                </a:lnTo>
                <a:lnTo>
                  <a:pt x="180975" y="361823"/>
                </a:lnTo>
                <a:lnTo>
                  <a:pt x="229085" y="355358"/>
                </a:lnTo>
                <a:lnTo>
                  <a:pt x="272316" y="337119"/>
                </a:lnTo>
                <a:lnTo>
                  <a:pt x="308943" y="308832"/>
                </a:lnTo>
                <a:lnTo>
                  <a:pt x="337241" y="272226"/>
                </a:lnTo>
                <a:lnTo>
                  <a:pt x="355485" y="229031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10900" y="5609704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0"/>
                </a:lnTo>
                <a:lnTo>
                  <a:pt x="187340" y="30097"/>
                </a:lnTo>
                <a:lnTo>
                  <a:pt x="147528" y="52170"/>
                </a:lnTo>
                <a:lnTo>
                  <a:pt x="111397" y="79429"/>
                </a:lnTo>
                <a:lnTo>
                  <a:pt x="79448" y="111372"/>
                </a:lnTo>
                <a:lnTo>
                  <a:pt x="52184" y="147499"/>
                </a:lnTo>
                <a:lnTo>
                  <a:pt x="30106" y="187309"/>
                </a:lnTo>
                <a:lnTo>
                  <a:pt x="13714" y="230300"/>
                </a:lnTo>
                <a:lnTo>
                  <a:pt x="3512" y="275972"/>
                </a:lnTo>
                <a:lnTo>
                  <a:pt x="0" y="323824"/>
                </a:lnTo>
                <a:lnTo>
                  <a:pt x="3512" y="371673"/>
                </a:lnTo>
                <a:lnTo>
                  <a:pt x="13714" y="417342"/>
                </a:lnTo>
                <a:lnTo>
                  <a:pt x="30106" y="460332"/>
                </a:lnTo>
                <a:lnTo>
                  <a:pt x="52184" y="500140"/>
                </a:lnTo>
                <a:lnTo>
                  <a:pt x="79448" y="536265"/>
                </a:lnTo>
                <a:lnTo>
                  <a:pt x="111397" y="568208"/>
                </a:lnTo>
                <a:lnTo>
                  <a:pt x="147528" y="595466"/>
                </a:lnTo>
                <a:lnTo>
                  <a:pt x="187340" y="617539"/>
                </a:lnTo>
                <a:lnTo>
                  <a:pt x="230332" y="633925"/>
                </a:lnTo>
                <a:lnTo>
                  <a:pt x="276003" y="644125"/>
                </a:lnTo>
                <a:lnTo>
                  <a:pt x="323850" y="647636"/>
                </a:lnTo>
                <a:lnTo>
                  <a:pt x="371696" y="644125"/>
                </a:lnTo>
                <a:lnTo>
                  <a:pt x="417367" y="633925"/>
                </a:lnTo>
                <a:lnTo>
                  <a:pt x="460359" y="617539"/>
                </a:lnTo>
                <a:lnTo>
                  <a:pt x="500171" y="595466"/>
                </a:lnTo>
                <a:lnTo>
                  <a:pt x="536302" y="568208"/>
                </a:lnTo>
                <a:lnTo>
                  <a:pt x="568251" y="536265"/>
                </a:lnTo>
                <a:lnTo>
                  <a:pt x="595515" y="500140"/>
                </a:lnTo>
                <a:lnTo>
                  <a:pt x="617593" y="460332"/>
                </a:lnTo>
                <a:lnTo>
                  <a:pt x="633985" y="417342"/>
                </a:lnTo>
                <a:lnTo>
                  <a:pt x="644187" y="371673"/>
                </a:lnTo>
                <a:lnTo>
                  <a:pt x="647700" y="323824"/>
                </a:lnTo>
                <a:lnTo>
                  <a:pt x="644187" y="275972"/>
                </a:lnTo>
                <a:lnTo>
                  <a:pt x="633985" y="230300"/>
                </a:lnTo>
                <a:lnTo>
                  <a:pt x="617593" y="187309"/>
                </a:lnTo>
                <a:lnTo>
                  <a:pt x="595515" y="147499"/>
                </a:lnTo>
                <a:lnTo>
                  <a:pt x="568251" y="111372"/>
                </a:lnTo>
                <a:lnTo>
                  <a:pt x="536302" y="79429"/>
                </a:lnTo>
                <a:lnTo>
                  <a:pt x="500171" y="52170"/>
                </a:lnTo>
                <a:lnTo>
                  <a:pt x="460359" y="30097"/>
                </a:lnTo>
                <a:lnTo>
                  <a:pt x="417367" y="13710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3528"/>
            <a:ext cx="247650" cy="24763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6409728"/>
            <a:ext cx="3705225" cy="2952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9740" y="904042"/>
            <a:ext cx="6497955" cy="5565775"/>
          </a:xfrm>
          <a:prstGeom prst="rect">
            <a:avLst/>
          </a:prstGeom>
        </p:spPr>
        <p:txBody>
          <a:bodyPr wrap="square" lIns="0" tIns="136525" rIns="0" bIns="0" rtlCol="0" vert="horz">
            <a:spAutoFit/>
          </a:bodyPr>
          <a:lstStyle/>
          <a:p>
            <a:pPr marL="217170" indent="-160020">
              <a:lnSpc>
                <a:spcPct val="100000"/>
              </a:lnSpc>
              <a:spcBef>
                <a:spcPts val="1075"/>
              </a:spcBef>
              <a:buSzPct val="93750"/>
              <a:buAutoNum type="arabicPeriod"/>
              <a:tabLst>
                <a:tab pos="217804" algn="l"/>
              </a:tabLst>
            </a:pPr>
            <a:r>
              <a:rPr dirty="0" sz="1600" spc="-5" b="1">
                <a:solidFill>
                  <a:srgbClr val="006FC0"/>
                </a:solidFill>
                <a:latin typeface="Calibri"/>
                <a:cs typeface="Calibri"/>
              </a:rPr>
              <a:t>Introduction </a:t>
            </a:r>
            <a:r>
              <a:rPr dirty="0" sz="1600" spc="-15" b="1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dirty="0" sz="1600" spc="-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006FC0"/>
                </a:solidFill>
                <a:latin typeface="Calibri"/>
                <a:cs typeface="Calibri"/>
              </a:rPr>
              <a:t>Cancer </a:t>
            </a:r>
            <a:r>
              <a:rPr dirty="0" sz="1600" spc="-10" b="1">
                <a:solidFill>
                  <a:srgbClr val="006FC0"/>
                </a:solidFill>
                <a:latin typeface="Calibri"/>
                <a:cs typeface="Calibri"/>
              </a:rPr>
              <a:t>Detection*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626110" algn="l"/>
              </a:tabLst>
            </a:pPr>
            <a:r>
              <a:rPr dirty="0" sz="1600" b="1">
                <a:latin typeface="Calibri"/>
                <a:cs typeface="Calibri"/>
              </a:rPr>
              <a:t>Overview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of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Cancer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5" b="1">
                <a:latin typeface="Calibri"/>
                <a:cs typeface="Calibri"/>
              </a:rPr>
              <a:t>and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its </a:t>
            </a:r>
            <a:r>
              <a:rPr dirty="0" sz="1600" spc="-20" b="1">
                <a:latin typeface="Calibri"/>
                <a:cs typeface="Calibri"/>
              </a:rPr>
              <a:t>Types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626110" algn="l"/>
              </a:tabLst>
            </a:pPr>
            <a:r>
              <a:rPr dirty="0" sz="1600" spc="-5" b="1">
                <a:latin typeface="Calibri"/>
                <a:cs typeface="Calibri"/>
              </a:rPr>
              <a:t>Importance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Early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Detection</a:t>
            </a:r>
            <a:endParaRPr sz="1600">
              <a:latin typeface="Calibri"/>
              <a:cs typeface="Calibri"/>
            </a:endParaRPr>
          </a:p>
          <a:p>
            <a:pPr lvl="1" marL="12700" marR="2028825" indent="502920">
              <a:lnSpc>
                <a:spcPct val="151200"/>
              </a:lnSpc>
              <a:spcBef>
                <a:spcPts val="5"/>
              </a:spcBef>
              <a:buChar char="-"/>
              <a:tabLst>
                <a:tab pos="626110" algn="l"/>
              </a:tabLst>
            </a:pPr>
            <a:r>
              <a:rPr dirty="0" sz="1600" spc="-10" b="1">
                <a:latin typeface="Calibri"/>
                <a:cs typeface="Calibri"/>
              </a:rPr>
              <a:t>Role</a:t>
            </a:r>
            <a:r>
              <a:rPr dirty="0" sz="1600" b="1">
                <a:latin typeface="Calibri"/>
                <a:cs typeface="Calibri"/>
              </a:rPr>
              <a:t> of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Machine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Learning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in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Cancer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Detection </a:t>
            </a:r>
            <a:r>
              <a:rPr dirty="0" sz="1600" spc="-345" b="1"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Calibri"/>
                <a:cs typeface="Calibri"/>
              </a:rPr>
              <a:t>2.Understanding</a:t>
            </a:r>
            <a:r>
              <a:rPr dirty="0" sz="1600" b="1">
                <a:solidFill>
                  <a:srgbClr val="006FC0"/>
                </a:solidFill>
                <a:latin typeface="Calibri"/>
                <a:cs typeface="Calibri"/>
              </a:rPr>
              <a:t> the</a:t>
            </a:r>
            <a:r>
              <a:rPr dirty="0" sz="1600" spc="5" b="1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006FC0"/>
                </a:solidFill>
                <a:latin typeface="Calibri"/>
                <a:cs typeface="Calibri"/>
              </a:rPr>
              <a:t>Dataset*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1010"/>
              </a:spcBef>
              <a:buChar char="-"/>
              <a:tabLst>
                <a:tab pos="626110" algn="l"/>
              </a:tabLst>
            </a:pPr>
            <a:r>
              <a:rPr dirty="0" sz="1600" spc="-5" b="1">
                <a:latin typeface="Calibri"/>
                <a:cs typeface="Calibri"/>
              </a:rPr>
              <a:t>Description</a:t>
            </a:r>
            <a:r>
              <a:rPr dirty="0" sz="1600" b="1">
                <a:latin typeface="Calibri"/>
                <a:cs typeface="Calibri"/>
              </a:rPr>
              <a:t> of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Dataset</a:t>
            </a:r>
            <a:r>
              <a:rPr dirty="0" sz="1600" b="1">
                <a:latin typeface="Calibri"/>
                <a:cs typeface="Calibri"/>
              </a:rPr>
              <a:t> (e.g.,</a:t>
            </a:r>
            <a:r>
              <a:rPr dirty="0" sz="1600" spc="-10" b="1">
                <a:latin typeface="Calibri"/>
                <a:cs typeface="Calibri"/>
              </a:rPr>
              <a:t> Breast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Cancer,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Lung</a:t>
            </a:r>
            <a:r>
              <a:rPr dirty="0" sz="1600" spc="1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Cancer,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etc.)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626110" algn="l"/>
              </a:tabLst>
            </a:pPr>
            <a:r>
              <a:rPr dirty="0" sz="1600" spc="-10" b="1">
                <a:latin typeface="Calibri"/>
                <a:cs typeface="Calibri"/>
              </a:rPr>
              <a:t>Features</a:t>
            </a:r>
            <a:r>
              <a:rPr dirty="0" sz="1600" spc="-1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and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Labels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626110" algn="l"/>
              </a:tabLst>
            </a:pPr>
            <a:r>
              <a:rPr dirty="0" sz="1600" spc="-15" b="1">
                <a:latin typeface="Calibri"/>
                <a:cs typeface="Calibri"/>
              </a:rPr>
              <a:t>Data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Preprocessing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Steps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626110" algn="l"/>
              </a:tabLst>
            </a:pPr>
            <a:r>
              <a:rPr dirty="0" sz="1600" spc="-5" b="1">
                <a:latin typeface="Calibri"/>
                <a:cs typeface="Calibri"/>
              </a:rPr>
              <a:t>Handling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Missing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Values</a:t>
            </a:r>
            <a:endParaRPr sz="1600">
              <a:latin typeface="Calibri"/>
              <a:cs typeface="Calibri"/>
            </a:endParaRPr>
          </a:p>
          <a:p>
            <a:pPr lvl="1" marL="62547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626110" algn="l"/>
              </a:tabLst>
            </a:pPr>
            <a:r>
              <a:rPr dirty="0" sz="1600" spc="-10" b="1">
                <a:latin typeface="Calibri"/>
                <a:cs typeface="Calibri"/>
              </a:rPr>
              <a:t>Feature</a:t>
            </a:r>
            <a:r>
              <a:rPr dirty="0" sz="1600" spc="-2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Scaling</a:t>
            </a:r>
            <a:endParaRPr sz="1600">
              <a:latin typeface="Calibri"/>
              <a:cs typeface="Calibri"/>
            </a:endParaRPr>
          </a:p>
          <a:p>
            <a:pPr lvl="1" marL="12700" marR="3120390" indent="502920">
              <a:lnSpc>
                <a:spcPct val="151300"/>
              </a:lnSpc>
              <a:spcBef>
                <a:spcPts val="5"/>
              </a:spcBef>
              <a:buChar char="-"/>
              <a:tabLst>
                <a:tab pos="626110" algn="l"/>
              </a:tabLst>
            </a:pPr>
            <a:r>
              <a:rPr dirty="0" sz="1600" spc="-5" b="1">
                <a:latin typeface="Calibri"/>
                <a:cs typeface="Calibri"/>
              </a:rPr>
              <a:t>Exploratory </a:t>
            </a:r>
            <a:r>
              <a:rPr dirty="0" sz="1600" spc="-15" b="1">
                <a:latin typeface="Calibri"/>
                <a:cs typeface="Calibri"/>
              </a:rPr>
              <a:t>Data </a:t>
            </a:r>
            <a:r>
              <a:rPr dirty="0" sz="1600" spc="-5" b="1">
                <a:latin typeface="Calibri"/>
                <a:cs typeface="Calibri"/>
              </a:rPr>
              <a:t>Analysis </a:t>
            </a:r>
            <a:r>
              <a:rPr dirty="0" sz="1600" spc="-15" b="1">
                <a:latin typeface="Calibri"/>
                <a:cs typeface="Calibri"/>
              </a:rPr>
              <a:t>(EDA) 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solidFill>
                  <a:srgbClr val="006FC0"/>
                </a:solidFill>
                <a:latin typeface="Calibri"/>
                <a:cs typeface="Calibri"/>
              </a:rPr>
              <a:t>3.Building </a:t>
            </a:r>
            <a:r>
              <a:rPr dirty="0" sz="1600" spc="-10" b="1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dirty="0" sz="1600" b="1">
                <a:solidFill>
                  <a:srgbClr val="006FC0"/>
                </a:solidFill>
                <a:latin typeface="Calibri"/>
                <a:cs typeface="Calibri"/>
              </a:rPr>
              <a:t> Cancer</a:t>
            </a:r>
            <a:r>
              <a:rPr dirty="0" sz="1600" spc="-10" b="1">
                <a:solidFill>
                  <a:srgbClr val="006FC0"/>
                </a:solidFill>
                <a:latin typeface="Calibri"/>
                <a:cs typeface="Calibri"/>
              </a:rPr>
              <a:t> Detection</a:t>
            </a:r>
            <a:r>
              <a:rPr dirty="0" sz="1600" spc="-5" b="1">
                <a:solidFill>
                  <a:srgbClr val="006FC0"/>
                </a:solidFill>
                <a:latin typeface="Calibri"/>
                <a:cs typeface="Calibri"/>
              </a:rPr>
              <a:t> Model*</a:t>
            </a:r>
            <a:endParaRPr sz="1600">
              <a:latin typeface="Calibri"/>
              <a:cs typeface="Calibri"/>
            </a:endParaRPr>
          </a:p>
          <a:p>
            <a:pPr lvl="1" marL="579755" indent="-110489">
              <a:lnSpc>
                <a:spcPct val="100000"/>
              </a:lnSpc>
              <a:spcBef>
                <a:spcPts val="1010"/>
              </a:spcBef>
              <a:buChar char="-"/>
              <a:tabLst>
                <a:tab pos="580390" algn="l"/>
              </a:tabLst>
            </a:pPr>
            <a:r>
              <a:rPr dirty="0" sz="1600" spc="-5" b="1">
                <a:latin typeface="Calibri"/>
                <a:cs typeface="Calibri"/>
              </a:rPr>
              <a:t>Selection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of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Algorithm</a:t>
            </a:r>
            <a:r>
              <a:rPr dirty="0" sz="1600" spc="2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(e.g.,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Logistic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Regression,</a:t>
            </a:r>
            <a:r>
              <a:rPr dirty="0" sz="1600" spc="-5" b="1">
                <a:latin typeface="Calibri"/>
                <a:cs typeface="Calibri"/>
              </a:rPr>
              <a:t> Random</a:t>
            </a:r>
            <a:r>
              <a:rPr dirty="0" sz="1600" spc="1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Forest,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SVM)</a:t>
            </a:r>
            <a:endParaRPr sz="1600">
              <a:latin typeface="Calibri"/>
              <a:cs typeface="Calibri"/>
            </a:endParaRPr>
          </a:p>
          <a:p>
            <a:pPr lvl="1" marL="57975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580390" algn="l"/>
              </a:tabLst>
            </a:pPr>
            <a:r>
              <a:rPr dirty="0" sz="1600" spc="-10" b="1">
                <a:latin typeface="Calibri"/>
                <a:cs typeface="Calibri"/>
              </a:rPr>
              <a:t>Splitting</a:t>
            </a:r>
            <a:r>
              <a:rPr dirty="0" sz="1600" b="1">
                <a:latin typeface="Calibri"/>
                <a:cs typeface="Calibri"/>
              </a:rPr>
              <a:t> the</a:t>
            </a:r>
            <a:r>
              <a:rPr dirty="0" sz="1600" spc="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Data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into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Training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5" b="1">
                <a:latin typeface="Calibri"/>
                <a:cs typeface="Calibri"/>
              </a:rPr>
              <a:t>and</a:t>
            </a:r>
            <a:r>
              <a:rPr dirty="0" sz="1600" spc="-5" b="1">
                <a:latin typeface="Calibri"/>
                <a:cs typeface="Calibri"/>
              </a:rPr>
              <a:t> </a:t>
            </a:r>
            <a:r>
              <a:rPr dirty="0" sz="1600" spc="-30" b="1">
                <a:latin typeface="Calibri"/>
                <a:cs typeface="Calibri"/>
              </a:rPr>
              <a:t>Testing</a:t>
            </a:r>
            <a:r>
              <a:rPr dirty="0" sz="160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Sets</a:t>
            </a:r>
            <a:endParaRPr sz="1600">
              <a:latin typeface="Calibri"/>
              <a:cs typeface="Calibri"/>
            </a:endParaRPr>
          </a:p>
          <a:p>
            <a:pPr lvl="1" marL="579755" indent="-110489">
              <a:lnSpc>
                <a:spcPct val="100000"/>
              </a:lnSpc>
              <a:spcBef>
                <a:spcPts val="985"/>
              </a:spcBef>
              <a:buChar char="-"/>
              <a:tabLst>
                <a:tab pos="580390" algn="l"/>
              </a:tabLst>
            </a:pPr>
            <a:r>
              <a:rPr dirty="0" sz="1600" spc="5" b="1">
                <a:latin typeface="Calibri"/>
                <a:cs typeface="Calibri"/>
              </a:rPr>
              <a:t>Model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Training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6725" y="245618"/>
            <a:ext cx="2317115" cy="563880"/>
          </a:xfrm>
          <a:prstGeom prst="rect"/>
          <a:solidFill>
            <a:srgbClr val="FFFFFF"/>
          </a:solidFill>
          <a:ln w="12700">
            <a:solidFill>
              <a:srgbClr val="6FAC46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325755">
              <a:lnSpc>
                <a:spcPct val="100000"/>
              </a:lnSpc>
              <a:spcBef>
                <a:spcPts val="35"/>
              </a:spcBef>
            </a:pPr>
            <a:r>
              <a:rPr dirty="0" spc="-10" b="0">
                <a:latin typeface="Trebuchet MS"/>
                <a:cs typeface="Trebuchet MS"/>
              </a:rPr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60" y="6442964"/>
            <a:ext cx="17703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45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42964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4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34948" y="1975866"/>
            <a:ext cx="8119745" cy="373951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2400" b="1">
                <a:latin typeface="Calibri"/>
                <a:cs typeface="Calibri"/>
              </a:rPr>
              <a:t>The </a:t>
            </a:r>
            <a:r>
              <a:rPr dirty="0" sz="2400" spc="-10" b="1">
                <a:latin typeface="Calibri"/>
                <a:cs typeface="Calibri"/>
              </a:rPr>
              <a:t>problem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statement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for</a:t>
            </a:r>
            <a:r>
              <a:rPr dirty="0" sz="2400" spc="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cancer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detection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involves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2400" spc="-5" b="1">
                <a:latin typeface="Calibri"/>
                <a:cs typeface="Calibri"/>
              </a:rPr>
              <a:t>developing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algorithms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or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systems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that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can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accurately</a:t>
            </a:r>
            <a:r>
              <a:rPr dirty="0" sz="2400" spc="-5" b="1">
                <a:latin typeface="Calibri"/>
                <a:cs typeface="Calibri"/>
              </a:rPr>
              <a:t> identify</a:t>
            </a:r>
            <a:endParaRPr sz="2400">
              <a:latin typeface="Calibri"/>
              <a:cs typeface="Calibri"/>
            </a:endParaRPr>
          </a:p>
          <a:p>
            <a:pPr marL="12700" marR="40640">
              <a:lnSpc>
                <a:spcPct val="110000"/>
              </a:lnSpc>
              <a:spcBef>
                <a:spcPts val="5"/>
              </a:spcBef>
            </a:pP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presence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cancerous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cells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or tumors</a:t>
            </a:r>
            <a:r>
              <a:rPr dirty="0" sz="2400" spc="4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within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" b="1">
                <a:latin typeface="Calibri"/>
                <a:cs typeface="Calibri"/>
              </a:rPr>
              <a:t> body using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medical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imaging </a:t>
            </a:r>
            <a:r>
              <a:rPr dirty="0" sz="2400" spc="-10" b="1">
                <a:latin typeface="Calibri"/>
                <a:cs typeface="Calibri"/>
              </a:rPr>
              <a:t>techniques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or </a:t>
            </a:r>
            <a:r>
              <a:rPr dirty="0" sz="2400" spc="-5" b="1">
                <a:latin typeface="Calibri"/>
                <a:cs typeface="Calibri"/>
              </a:rPr>
              <a:t>other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diagnostic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methods.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9900"/>
              </a:lnSpc>
              <a:spcBef>
                <a:spcPts val="795"/>
              </a:spcBef>
            </a:pPr>
            <a:r>
              <a:rPr dirty="0" sz="2400" b="1">
                <a:latin typeface="Calibri"/>
                <a:cs typeface="Calibri"/>
              </a:rPr>
              <a:t>It's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crucial</a:t>
            </a:r>
            <a:r>
              <a:rPr dirty="0" sz="2400" spc="2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for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cancer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detection</a:t>
            </a:r>
            <a:r>
              <a:rPr dirty="0" sz="2400" spc="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methods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to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be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highly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accurate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to </a:t>
            </a:r>
            <a:r>
              <a:rPr dirty="0" sz="2400" spc="-53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minimize false positives </a:t>
            </a:r>
            <a:r>
              <a:rPr dirty="0" sz="2400" spc="-5" b="1">
                <a:latin typeface="Calibri"/>
                <a:cs typeface="Calibri"/>
              </a:rPr>
              <a:t>(incorrectly identifying non-cancerous 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conditions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cancer)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and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false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negatives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(missing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actual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cancer 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cases).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High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accuracy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ensures that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patients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receive</a:t>
            </a:r>
            <a:r>
              <a:rPr dirty="0" sz="240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appropriate 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follow-up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care</a:t>
            </a:r>
            <a:r>
              <a:rPr dirty="0" sz="2400" spc="-5" b="1">
                <a:latin typeface="Calibri"/>
                <a:cs typeface="Calibri"/>
              </a:rPr>
              <a:t> without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unnecessary </a:t>
            </a:r>
            <a:r>
              <a:rPr dirty="0" sz="2400" spc="-15" b="1">
                <a:latin typeface="Calibri"/>
                <a:cs typeface="Calibri"/>
              </a:rPr>
              <a:t>stress</a:t>
            </a:r>
            <a:r>
              <a:rPr dirty="0" sz="2400" spc="1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or</a:t>
            </a:r>
            <a:r>
              <a:rPr dirty="0" sz="2400" spc="1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interventions.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4970" y="646937"/>
            <a:ext cx="5265420" cy="756285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236220">
              <a:lnSpc>
                <a:spcPct val="100000"/>
              </a:lnSpc>
              <a:spcBef>
                <a:spcPts val="20"/>
              </a:spcBef>
            </a:pPr>
            <a:r>
              <a:rPr dirty="0" spc="-5"/>
              <a:t>PROBLEM</a:t>
            </a:r>
            <a:r>
              <a:rPr dirty="0" spc="-25"/>
              <a:t> </a:t>
            </a:r>
            <a:r>
              <a:rPr dirty="0" spc="-80"/>
              <a:t>STATEMENT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6458203"/>
            <a:ext cx="1016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80" y="6479833"/>
            <a:ext cx="166878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1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2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5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7580" y="1546616"/>
            <a:ext cx="9664700" cy="3770629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9800"/>
              </a:lnSpc>
              <a:spcBef>
                <a:spcPts val="80"/>
              </a:spcBef>
            </a:pPr>
            <a:r>
              <a:rPr dirty="0" sz="2800" b="1">
                <a:latin typeface="Calibri"/>
                <a:cs typeface="Calibri"/>
              </a:rPr>
              <a:t>The </a:t>
            </a:r>
            <a:r>
              <a:rPr dirty="0" sz="2800" spc="-10" b="1">
                <a:latin typeface="Calibri"/>
                <a:cs typeface="Calibri"/>
              </a:rPr>
              <a:t>project </a:t>
            </a:r>
            <a:r>
              <a:rPr dirty="0" sz="2800" spc="-5" b="1">
                <a:latin typeface="Calibri"/>
                <a:cs typeface="Calibri"/>
              </a:rPr>
              <a:t>overview </a:t>
            </a:r>
            <a:r>
              <a:rPr dirty="0" sz="2800" spc="-15" b="1">
                <a:latin typeface="Calibri"/>
                <a:cs typeface="Calibri"/>
              </a:rPr>
              <a:t>for </a:t>
            </a:r>
            <a:r>
              <a:rPr dirty="0" sz="2800" spc="-5" b="1">
                <a:latin typeface="Calibri"/>
                <a:cs typeface="Calibri"/>
              </a:rPr>
              <a:t>cancer </a:t>
            </a:r>
            <a:r>
              <a:rPr dirty="0" sz="2800" spc="-10" b="1">
                <a:latin typeface="Calibri"/>
                <a:cs typeface="Calibri"/>
              </a:rPr>
              <a:t>detection </a:t>
            </a:r>
            <a:r>
              <a:rPr dirty="0" sz="2800" spc="-15" b="1">
                <a:latin typeface="Calibri"/>
                <a:cs typeface="Calibri"/>
              </a:rPr>
              <a:t>involves </a:t>
            </a:r>
            <a:r>
              <a:rPr dirty="0" sz="2800" b="1">
                <a:latin typeface="Calibri"/>
                <a:cs typeface="Calibri"/>
              </a:rPr>
              <a:t>using Python 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</a:t>
            </a:r>
            <a:r>
              <a:rPr dirty="0" sz="2800" spc="-10" b="1">
                <a:latin typeface="Calibri"/>
                <a:cs typeface="Calibri"/>
              </a:rPr>
              <a:t> develop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system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that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identify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cancerous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cells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or </a:t>
            </a:r>
            <a:r>
              <a:rPr dirty="0" sz="2800" spc="-10" b="1">
                <a:latin typeface="Calibri"/>
                <a:cs typeface="Calibri"/>
              </a:rPr>
              <a:t>tumors </a:t>
            </a:r>
            <a:r>
              <a:rPr dirty="0" sz="2800" spc="-5" b="1">
                <a:latin typeface="Calibri"/>
                <a:cs typeface="Calibri"/>
              </a:rPr>
              <a:t> from</a:t>
            </a:r>
            <a:r>
              <a:rPr dirty="0" sz="2800" spc="-10" b="1">
                <a:latin typeface="Calibri"/>
                <a:cs typeface="Calibri"/>
              </a:rPr>
              <a:t> medical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data.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This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typically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includes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steps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such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as </a:t>
            </a:r>
            <a:r>
              <a:rPr dirty="0" sz="2800" spc="-10" b="1">
                <a:latin typeface="Calibri"/>
                <a:cs typeface="Calibri"/>
              </a:rPr>
              <a:t>collecting 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and </a:t>
            </a:r>
            <a:r>
              <a:rPr dirty="0" sz="2800" spc="-10" b="1">
                <a:latin typeface="Calibri"/>
                <a:cs typeface="Calibri"/>
              </a:rPr>
              <a:t>preprocessing </a:t>
            </a:r>
            <a:r>
              <a:rPr dirty="0" sz="2800" spc="-15" b="1">
                <a:latin typeface="Calibri"/>
                <a:cs typeface="Calibri"/>
              </a:rPr>
              <a:t>data, </a:t>
            </a:r>
            <a:r>
              <a:rPr dirty="0" sz="2800" spc="-5" b="1">
                <a:latin typeface="Calibri"/>
                <a:cs typeface="Calibri"/>
              </a:rPr>
              <a:t>selecting </a:t>
            </a:r>
            <a:r>
              <a:rPr dirty="0" sz="2800" spc="5" b="1">
                <a:latin typeface="Calibri"/>
                <a:cs typeface="Calibri"/>
              </a:rPr>
              <a:t>and </a:t>
            </a:r>
            <a:r>
              <a:rPr dirty="0" sz="2800" spc="-10" b="1">
                <a:latin typeface="Calibri"/>
                <a:cs typeface="Calibri"/>
              </a:rPr>
              <a:t>training </a:t>
            </a:r>
            <a:r>
              <a:rPr dirty="0" sz="2800" spc="-5" b="1">
                <a:latin typeface="Calibri"/>
                <a:cs typeface="Calibri"/>
              </a:rPr>
              <a:t>machine learning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models,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evaluating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performance,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and </a:t>
            </a:r>
            <a:r>
              <a:rPr dirty="0" sz="2800" spc="-10" b="1">
                <a:latin typeface="Calibri"/>
                <a:cs typeface="Calibri"/>
              </a:rPr>
              <a:t>deploying </a:t>
            </a:r>
            <a:r>
              <a:rPr dirty="0" sz="2800" spc="5" b="1">
                <a:latin typeface="Calibri"/>
                <a:cs typeface="Calibri"/>
              </a:rPr>
              <a:t>the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model </a:t>
            </a:r>
            <a:r>
              <a:rPr dirty="0" sz="2800" spc="-61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for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real-world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use.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Ethical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considerations,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such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patient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privacy 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and</a:t>
            </a:r>
            <a:r>
              <a:rPr dirty="0" sz="2800" spc="-5" b="1">
                <a:latin typeface="Calibri"/>
                <a:cs typeface="Calibri"/>
              </a:rPr>
              <a:t> bias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mitigation,</a:t>
            </a:r>
            <a:r>
              <a:rPr dirty="0" sz="2800" spc="-10" b="1">
                <a:latin typeface="Calibri"/>
                <a:cs typeface="Calibri"/>
              </a:rPr>
              <a:t> are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also</a:t>
            </a:r>
            <a:r>
              <a:rPr dirty="0" sz="2800" spc="-10" b="1">
                <a:latin typeface="Calibri"/>
                <a:cs typeface="Calibri"/>
              </a:rPr>
              <a:t> important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aspects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 </a:t>
            </a:r>
            <a:r>
              <a:rPr dirty="0" sz="2800" spc="-10" b="1">
                <a:latin typeface="Calibri"/>
                <a:cs typeface="Calibri"/>
              </a:rPr>
              <a:t>consider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2800" spc="-5" b="1">
                <a:latin typeface="Calibri"/>
                <a:cs typeface="Calibri"/>
              </a:rPr>
              <a:t>throughout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project.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66395" y="458977"/>
            <a:ext cx="4618990" cy="693420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175895">
              <a:lnSpc>
                <a:spcPct val="100000"/>
              </a:lnSpc>
              <a:spcBef>
                <a:spcPts val="35"/>
              </a:spcBef>
            </a:pPr>
            <a:r>
              <a:rPr dirty="0" spc="-5"/>
              <a:t>PROJECT</a:t>
            </a:r>
            <a:r>
              <a:rPr dirty="0" spc="-85"/>
              <a:t> </a:t>
            </a:r>
            <a:r>
              <a:rPr dirty="0" spc="-20"/>
              <a:t>OVERVIEW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52" y="6458203"/>
            <a:ext cx="17703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6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7659" y="259588"/>
            <a:ext cx="6045835" cy="695960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147320">
              <a:lnSpc>
                <a:spcPct val="100000"/>
              </a:lnSpc>
              <a:spcBef>
                <a:spcPts val="20"/>
              </a:spcBef>
            </a:pPr>
            <a:r>
              <a:rPr dirty="0" spc="5"/>
              <a:t>WHO</a:t>
            </a:r>
            <a:r>
              <a:rPr dirty="0" spc="-220"/>
              <a:t> </a:t>
            </a:r>
            <a:r>
              <a:rPr dirty="0" spc="-5"/>
              <a:t>ARE</a:t>
            </a:r>
            <a:r>
              <a:rPr dirty="0" spc="-100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 spc="-5"/>
              <a:t>END</a:t>
            </a:r>
            <a:r>
              <a:rPr dirty="0" spc="-20"/>
              <a:t> </a:t>
            </a:r>
            <a:r>
              <a:rPr dirty="0"/>
              <a:t>USERS</a:t>
            </a:r>
            <a:r>
              <a:rPr dirty="0" spc="5"/>
              <a:t> </a:t>
            </a:r>
            <a:r>
              <a:rPr dirty="0"/>
              <a:t>?</a:t>
            </a:r>
          </a:p>
        </p:txBody>
      </p:sp>
      <p:sp>
        <p:nvSpPr>
          <p:cNvPr id="6" name="object 6"/>
          <p:cNvSpPr/>
          <p:nvPr/>
        </p:nvSpPr>
        <p:spPr>
          <a:xfrm>
            <a:off x="586105" y="1391805"/>
            <a:ext cx="8647430" cy="4394200"/>
          </a:xfrm>
          <a:custGeom>
            <a:avLst/>
            <a:gdLst/>
            <a:ahLst/>
            <a:cxnLst/>
            <a:rect l="l" t="t" r="r" b="b"/>
            <a:pathLst>
              <a:path w="8647430" h="4394200">
                <a:moveTo>
                  <a:pt x="8647430" y="0"/>
                </a:moveTo>
                <a:lnTo>
                  <a:pt x="0" y="0"/>
                </a:lnTo>
                <a:lnTo>
                  <a:pt x="0" y="4394200"/>
                </a:lnTo>
                <a:lnTo>
                  <a:pt x="8647430" y="4394200"/>
                </a:lnTo>
                <a:lnTo>
                  <a:pt x="86474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86105" y="1391805"/>
            <a:ext cx="8647430" cy="43942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349885" indent="-257175">
              <a:lnSpc>
                <a:spcPct val="100000"/>
              </a:lnSpc>
              <a:spcBef>
                <a:spcPts val="295"/>
              </a:spcBef>
              <a:buClr>
                <a:srgbClr val="006FC0"/>
              </a:buClr>
              <a:buSzPct val="96153"/>
              <a:buAutoNum type="arabicPeriod"/>
              <a:tabLst>
                <a:tab pos="350520" algn="l"/>
              </a:tabLst>
            </a:pPr>
            <a:r>
              <a:rPr dirty="0" sz="2600" spc="-10" b="1">
                <a:latin typeface="Calibri"/>
                <a:cs typeface="Calibri"/>
              </a:rPr>
              <a:t>Oncologists</a:t>
            </a:r>
            <a:r>
              <a:rPr dirty="0" sz="2600" spc="-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and</a:t>
            </a:r>
            <a:r>
              <a:rPr dirty="0" sz="2600" spc="-25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Cancer</a:t>
            </a:r>
            <a:r>
              <a:rPr dirty="0" sz="2600" spc="-15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Specialists</a:t>
            </a:r>
            <a:endParaRPr sz="2600">
              <a:latin typeface="Calibri"/>
              <a:cs typeface="Calibri"/>
            </a:endParaRPr>
          </a:p>
          <a:p>
            <a:pPr marL="93345" marR="6624955">
              <a:lnSpc>
                <a:spcPct val="135400"/>
              </a:lnSpc>
              <a:buClr>
                <a:srgbClr val="006FC0"/>
              </a:buClr>
              <a:buSzPct val="96153"/>
              <a:buAutoNum type="arabicPeriod"/>
              <a:tabLst>
                <a:tab pos="350520" algn="l"/>
              </a:tabLst>
            </a:pPr>
            <a:r>
              <a:rPr dirty="0" sz="2600" spc="-10" b="1">
                <a:latin typeface="Calibri"/>
                <a:cs typeface="Calibri"/>
              </a:rPr>
              <a:t>Radiologists </a:t>
            </a:r>
            <a:r>
              <a:rPr dirty="0" sz="2600" spc="-575" b="1"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6FC0"/>
                </a:solidFill>
                <a:latin typeface="Calibri"/>
                <a:cs typeface="Calibri"/>
              </a:rPr>
              <a:t>3</a:t>
            </a:r>
            <a:r>
              <a:rPr dirty="0" sz="2600" spc="-5" b="1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r>
              <a:rPr dirty="0" sz="2600" spc="-70" b="1">
                <a:latin typeface="Calibri"/>
                <a:cs typeface="Calibri"/>
              </a:rPr>
              <a:t>P</a:t>
            </a:r>
            <a:r>
              <a:rPr dirty="0" sz="2600" spc="-40" b="1">
                <a:latin typeface="Calibri"/>
                <a:cs typeface="Calibri"/>
              </a:rPr>
              <a:t>a</a:t>
            </a:r>
            <a:r>
              <a:rPr dirty="0" sz="2600" spc="5" b="1">
                <a:latin typeface="Calibri"/>
                <a:cs typeface="Calibri"/>
              </a:rPr>
              <a:t>t</a:t>
            </a:r>
            <a:r>
              <a:rPr dirty="0" sz="2600" spc="-5" b="1">
                <a:latin typeface="Calibri"/>
                <a:cs typeface="Calibri"/>
              </a:rPr>
              <a:t>hologi</a:t>
            </a:r>
            <a:r>
              <a:rPr dirty="0" sz="2600" spc="-30" b="1">
                <a:latin typeface="Calibri"/>
                <a:cs typeface="Calibri"/>
              </a:rPr>
              <a:t>s</a:t>
            </a:r>
            <a:r>
              <a:rPr dirty="0" sz="2600" spc="-20" b="1">
                <a:latin typeface="Calibri"/>
                <a:cs typeface="Calibri"/>
              </a:rPr>
              <a:t>t</a:t>
            </a:r>
            <a:r>
              <a:rPr dirty="0" sz="2600" spc="-5" b="1">
                <a:latin typeface="Calibri"/>
                <a:cs typeface="Calibri"/>
              </a:rPr>
              <a:t>s</a:t>
            </a:r>
            <a:endParaRPr sz="2600">
              <a:latin typeface="Calibri"/>
              <a:cs typeface="Calibri"/>
            </a:endParaRPr>
          </a:p>
          <a:p>
            <a:pPr marL="349885" indent="-257175">
              <a:lnSpc>
                <a:spcPct val="100000"/>
              </a:lnSpc>
              <a:spcBef>
                <a:spcPts val="1110"/>
              </a:spcBef>
              <a:buClr>
                <a:srgbClr val="006FC0"/>
              </a:buClr>
              <a:buSzPct val="96153"/>
              <a:buAutoNum type="arabicPeriod" startAt="4"/>
              <a:tabLst>
                <a:tab pos="350520" algn="l"/>
              </a:tabLst>
            </a:pPr>
            <a:r>
              <a:rPr dirty="0" sz="2600" spc="-10" b="1">
                <a:latin typeface="Calibri"/>
                <a:cs typeface="Calibri"/>
              </a:rPr>
              <a:t>Medical</a:t>
            </a:r>
            <a:r>
              <a:rPr dirty="0" sz="2600" spc="-30" b="1">
                <a:latin typeface="Calibri"/>
                <a:cs typeface="Calibri"/>
              </a:rPr>
              <a:t> </a:t>
            </a:r>
            <a:r>
              <a:rPr dirty="0" sz="2600" spc="-15" b="1">
                <a:latin typeface="Calibri"/>
                <a:cs typeface="Calibri"/>
              </a:rPr>
              <a:t>Researchers</a:t>
            </a:r>
            <a:endParaRPr sz="2600">
              <a:latin typeface="Calibri"/>
              <a:cs typeface="Calibri"/>
            </a:endParaRPr>
          </a:p>
          <a:p>
            <a:pPr marL="93345" marR="3462020">
              <a:lnSpc>
                <a:spcPts val="4230"/>
              </a:lnSpc>
              <a:spcBef>
                <a:spcPts val="320"/>
              </a:spcBef>
              <a:buClr>
                <a:srgbClr val="006FC0"/>
              </a:buClr>
              <a:buSzPct val="96153"/>
              <a:buAutoNum type="arabicPeriod" startAt="4"/>
              <a:tabLst>
                <a:tab pos="350520" algn="l"/>
              </a:tabLst>
            </a:pPr>
            <a:r>
              <a:rPr dirty="0" sz="2600" spc="-5" b="1">
                <a:latin typeface="Calibri"/>
                <a:cs typeface="Calibri"/>
              </a:rPr>
              <a:t>Clinicians</a:t>
            </a:r>
            <a:r>
              <a:rPr dirty="0" sz="2600" spc="-45" b="1">
                <a:latin typeface="Calibri"/>
                <a:cs typeface="Calibri"/>
              </a:rPr>
              <a:t> </a:t>
            </a:r>
            <a:r>
              <a:rPr dirty="0" sz="2600" spc="-10" b="1">
                <a:latin typeface="Calibri"/>
                <a:cs typeface="Calibri"/>
              </a:rPr>
              <a:t>and General</a:t>
            </a:r>
            <a:r>
              <a:rPr dirty="0" sz="2600" spc="-20" b="1">
                <a:latin typeface="Calibri"/>
                <a:cs typeface="Calibri"/>
              </a:rPr>
              <a:t> </a:t>
            </a:r>
            <a:r>
              <a:rPr dirty="0" sz="2600" spc="-15" b="1">
                <a:latin typeface="Calibri"/>
                <a:cs typeface="Calibri"/>
              </a:rPr>
              <a:t>Practitioners </a:t>
            </a:r>
            <a:r>
              <a:rPr dirty="0" sz="2600" spc="-575" b="1"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6FC0"/>
                </a:solidFill>
                <a:latin typeface="Calibri"/>
                <a:cs typeface="Calibri"/>
              </a:rPr>
              <a:t>6.</a:t>
            </a:r>
            <a:r>
              <a:rPr dirty="0" sz="2600" spc="-10" b="1">
                <a:latin typeface="Calibri"/>
                <a:cs typeface="Calibri"/>
              </a:rPr>
              <a:t>Hospital</a:t>
            </a:r>
            <a:r>
              <a:rPr dirty="0" sz="2600" spc="10" b="1">
                <a:latin typeface="Calibri"/>
                <a:cs typeface="Calibri"/>
              </a:rPr>
              <a:t> </a:t>
            </a:r>
            <a:r>
              <a:rPr dirty="0" sz="2600" spc="-15" b="1">
                <a:latin typeface="Calibri"/>
                <a:cs typeface="Calibri"/>
              </a:rPr>
              <a:t>Administrators</a:t>
            </a:r>
            <a:endParaRPr sz="260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755"/>
              </a:spcBef>
            </a:pPr>
            <a:r>
              <a:rPr dirty="0" sz="2600" spc="-20" b="1">
                <a:solidFill>
                  <a:srgbClr val="006FC0"/>
                </a:solidFill>
                <a:latin typeface="Calibri"/>
                <a:cs typeface="Calibri"/>
              </a:rPr>
              <a:t>7.</a:t>
            </a:r>
            <a:r>
              <a:rPr dirty="0" sz="2600" spc="-20" b="1">
                <a:latin typeface="Calibri"/>
                <a:cs typeface="Calibri"/>
              </a:rPr>
              <a:t>Patients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(Indirectly)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6458203"/>
            <a:ext cx="1016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80" y="6479833"/>
            <a:ext cx="166878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1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2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7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7580" y="1361069"/>
            <a:ext cx="9664065" cy="4593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dirty="0" sz="2800" b="1">
                <a:latin typeface="Calibri"/>
                <a:cs typeface="Calibri"/>
              </a:rPr>
              <a:t>Our </a:t>
            </a:r>
            <a:r>
              <a:rPr dirty="0" sz="2800" spc="-10" b="1">
                <a:latin typeface="Calibri"/>
                <a:cs typeface="Calibri"/>
              </a:rPr>
              <a:t>solution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for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cancer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detection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integrates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cutting-edge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artificial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intelligence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algorithms </a:t>
            </a:r>
            <a:r>
              <a:rPr dirty="0" sz="2800" spc="-5" b="1">
                <a:latin typeface="Calibri"/>
                <a:cs typeface="Calibri"/>
              </a:rPr>
              <a:t>with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medical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imaging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technology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12700" marR="417195">
              <a:lnSpc>
                <a:spcPts val="3700"/>
              </a:lnSpc>
              <a:spcBef>
                <a:spcPts val="155"/>
              </a:spcBef>
            </a:pPr>
            <a:r>
              <a:rPr dirty="0" sz="2800" spc="-5" b="1">
                <a:latin typeface="Calibri"/>
                <a:cs typeface="Calibri"/>
              </a:rPr>
              <a:t>provide </a:t>
            </a:r>
            <a:r>
              <a:rPr dirty="0" sz="2800" spc="-20" b="1">
                <a:latin typeface="Calibri"/>
                <a:cs typeface="Calibri"/>
              </a:rPr>
              <a:t>accurate </a:t>
            </a:r>
            <a:r>
              <a:rPr dirty="0" sz="2800" spc="5" b="1">
                <a:latin typeface="Calibri"/>
                <a:cs typeface="Calibri"/>
              </a:rPr>
              <a:t>and </a:t>
            </a:r>
            <a:r>
              <a:rPr dirty="0" sz="2800" spc="-5" b="1">
                <a:latin typeface="Calibri"/>
                <a:cs typeface="Calibri"/>
              </a:rPr>
              <a:t>timely </a:t>
            </a:r>
            <a:r>
              <a:rPr dirty="0" sz="2800" spc="-15" b="1">
                <a:latin typeface="Calibri"/>
                <a:cs typeface="Calibri"/>
              </a:rPr>
              <a:t>identification </a:t>
            </a:r>
            <a:r>
              <a:rPr dirty="0" sz="2800" b="1">
                <a:latin typeface="Calibri"/>
                <a:cs typeface="Calibri"/>
              </a:rPr>
              <a:t>of </a:t>
            </a:r>
            <a:r>
              <a:rPr dirty="0" sz="2800" spc="-5" b="1">
                <a:latin typeface="Calibri"/>
                <a:cs typeface="Calibri"/>
              </a:rPr>
              <a:t>cancerous cells </a:t>
            </a:r>
            <a:r>
              <a:rPr dirty="0" sz="2800" spc="-10" b="1">
                <a:latin typeface="Calibri"/>
                <a:cs typeface="Calibri"/>
              </a:rPr>
              <a:t>or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tumors.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By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leveraging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deep</a:t>
            </a:r>
            <a:r>
              <a:rPr dirty="0" sz="2800" b="1">
                <a:latin typeface="Calibri"/>
                <a:cs typeface="Calibri"/>
              </a:rPr>
              <a:t> learning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models </a:t>
            </a:r>
            <a:r>
              <a:rPr dirty="0" sz="2800" spc="-15" b="1">
                <a:latin typeface="Calibri"/>
                <a:cs typeface="Calibri"/>
              </a:rPr>
              <a:t>trained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vast</a:t>
            </a:r>
            <a:endParaRPr sz="2800">
              <a:latin typeface="Calibri"/>
              <a:cs typeface="Calibri"/>
            </a:endParaRPr>
          </a:p>
          <a:p>
            <a:pPr marL="12700" marR="1269365">
              <a:lnSpc>
                <a:spcPts val="3670"/>
              </a:lnSpc>
              <a:spcBef>
                <a:spcPts val="20"/>
              </a:spcBef>
            </a:pPr>
            <a:r>
              <a:rPr dirty="0" sz="2800" spc="-10" b="1">
                <a:latin typeface="Calibri"/>
                <a:cs typeface="Calibri"/>
              </a:rPr>
              <a:t>datasets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medical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images,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our </a:t>
            </a:r>
            <a:r>
              <a:rPr dirty="0" sz="2800" spc="-20" b="1">
                <a:latin typeface="Calibri"/>
                <a:cs typeface="Calibri"/>
              </a:rPr>
              <a:t>system</a:t>
            </a:r>
            <a:r>
              <a:rPr dirty="0" sz="2800" spc="-15" b="1">
                <a:latin typeface="Calibri"/>
                <a:cs typeface="Calibri"/>
              </a:rPr>
              <a:t> can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detect</a:t>
            </a:r>
            <a:r>
              <a:rPr dirty="0" sz="2800" spc="-5" b="1">
                <a:latin typeface="Calibri"/>
                <a:cs typeface="Calibri"/>
              </a:rPr>
              <a:t> subtle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abnormalities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indicative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cancer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with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high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precision.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12700" marR="1087120">
              <a:lnSpc>
                <a:spcPct val="110000"/>
              </a:lnSpc>
            </a:pPr>
            <a:r>
              <a:rPr dirty="0" sz="2800" spc="-5" b="1">
                <a:latin typeface="Calibri"/>
                <a:cs typeface="Calibri"/>
              </a:rPr>
              <a:t>By </a:t>
            </a:r>
            <a:r>
              <a:rPr dirty="0" sz="2800" spc="-10" b="1">
                <a:latin typeface="Calibri"/>
                <a:cs typeface="Calibri"/>
              </a:rPr>
              <a:t>detecting </a:t>
            </a:r>
            <a:r>
              <a:rPr dirty="0" sz="2800" spc="-5" b="1">
                <a:latin typeface="Calibri"/>
                <a:cs typeface="Calibri"/>
              </a:rPr>
              <a:t>cancer </a:t>
            </a:r>
            <a:r>
              <a:rPr dirty="0" sz="2800" spc="-10" b="1">
                <a:latin typeface="Calibri"/>
                <a:cs typeface="Calibri"/>
              </a:rPr>
              <a:t>at </a:t>
            </a:r>
            <a:r>
              <a:rPr dirty="0" sz="2800" spc="-5" b="1">
                <a:latin typeface="Calibri"/>
                <a:cs typeface="Calibri"/>
              </a:rPr>
              <a:t>an early </a:t>
            </a:r>
            <a:r>
              <a:rPr dirty="0" sz="2800" spc="-15" b="1">
                <a:latin typeface="Calibri"/>
                <a:cs typeface="Calibri"/>
              </a:rPr>
              <a:t>stage, </a:t>
            </a:r>
            <a:r>
              <a:rPr dirty="0" sz="2800" spc="-5" b="1">
                <a:latin typeface="Calibri"/>
                <a:cs typeface="Calibri"/>
              </a:rPr>
              <a:t>our solution enables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prompt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initiation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15" b="1">
                <a:latin typeface="Calibri"/>
                <a:cs typeface="Calibri"/>
              </a:rPr>
              <a:t> treatment,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leading</a:t>
            </a:r>
            <a:r>
              <a:rPr dirty="0" sz="2800" spc="-20" b="1">
                <a:latin typeface="Calibri"/>
                <a:cs typeface="Calibri"/>
              </a:rPr>
              <a:t> to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30" b="1">
                <a:latin typeface="Calibri"/>
                <a:cs typeface="Calibri"/>
              </a:rPr>
              <a:t>better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patient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800" spc="-10" b="1">
                <a:latin typeface="Calibri"/>
                <a:cs typeface="Calibri"/>
              </a:rPr>
              <a:t>outcomes</a:t>
            </a:r>
            <a:r>
              <a:rPr dirty="0" sz="2800" spc="-5" b="1">
                <a:latin typeface="Calibri"/>
                <a:cs typeface="Calibri"/>
              </a:rPr>
              <a:t> 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increased </a:t>
            </a:r>
            <a:r>
              <a:rPr dirty="0" sz="2800" spc="-10" b="1">
                <a:latin typeface="Calibri"/>
                <a:cs typeface="Calibri"/>
              </a:rPr>
              <a:t>survival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rates.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70509" y="433577"/>
            <a:ext cx="10152380" cy="661670"/>
          </a:xfrm>
          <a:custGeom>
            <a:avLst/>
            <a:gdLst/>
            <a:ahLst/>
            <a:cxnLst/>
            <a:rect l="l" t="t" r="r" b="b"/>
            <a:pathLst>
              <a:path w="10152380" h="661669">
                <a:moveTo>
                  <a:pt x="10152380" y="0"/>
                </a:moveTo>
                <a:lnTo>
                  <a:pt x="0" y="0"/>
                </a:lnTo>
                <a:lnTo>
                  <a:pt x="0" y="661670"/>
                </a:lnTo>
                <a:lnTo>
                  <a:pt x="10152380" y="661670"/>
                </a:lnTo>
                <a:lnTo>
                  <a:pt x="101523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0509" y="433577"/>
            <a:ext cx="10152380" cy="661670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20"/>
              </a:spcBef>
              <a:tabLst>
                <a:tab pos="7130415" algn="l"/>
              </a:tabLst>
            </a:pPr>
            <a:r>
              <a:rPr dirty="0" spc="-5"/>
              <a:t>YOUR</a:t>
            </a:r>
            <a:r>
              <a:rPr dirty="0" spc="15"/>
              <a:t> </a:t>
            </a:r>
            <a:r>
              <a:rPr dirty="0" spc="-10"/>
              <a:t>SOLUTION</a:t>
            </a:r>
            <a:r>
              <a:rPr dirty="0" spc="-195"/>
              <a:t> </a:t>
            </a:r>
            <a:r>
              <a:rPr dirty="0" spc="-5"/>
              <a:t>AND ITS</a:t>
            </a:r>
            <a:r>
              <a:rPr dirty="0" spc="15"/>
              <a:t> </a:t>
            </a:r>
            <a:r>
              <a:rPr dirty="0" spc="-55"/>
              <a:t>VALUE	</a:t>
            </a:r>
            <a:r>
              <a:rPr dirty="0" spc="-5"/>
              <a:t>PREPOSITION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652" y="6458203"/>
            <a:ext cx="177038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3/21/2024</a:t>
            </a:r>
            <a:r>
              <a:rPr dirty="0" sz="1150" spc="-25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4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8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57580" y="1494800"/>
            <a:ext cx="9688195" cy="424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31800">
              <a:lnSpc>
                <a:spcPct val="110100"/>
              </a:lnSpc>
              <a:spcBef>
                <a:spcPts val="95"/>
              </a:spcBef>
            </a:pPr>
            <a:r>
              <a:rPr dirty="0" sz="2800" b="1">
                <a:latin typeface="Calibri"/>
                <a:cs typeface="Calibri"/>
              </a:rPr>
              <a:t>The </a:t>
            </a:r>
            <a:r>
              <a:rPr dirty="0" sz="2800" spc="-5" b="1">
                <a:latin typeface="Calibri"/>
                <a:cs typeface="Calibri"/>
              </a:rPr>
              <a:t>"wow"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factor</a:t>
            </a:r>
            <a:r>
              <a:rPr dirty="0" sz="2800" b="1">
                <a:latin typeface="Calibri"/>
                <a:cs typeface="Calibri"/>
              </a:rPr>
              <a:t> in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our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solution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for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cancer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detection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lies</a:t>
            </a:r>
            <a:r>
              <a:rPr dirty="0" sz="2800" b="1">
                <a:latin typeface="Calibri"/>
                <a:cs typeface="Calibri"/>
              </a:rPr>
              <a:t> in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its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integration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cutting-edge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artificial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intelligence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with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medical</a:t>
            </a:r>
            <a:endParaRPr sz="2800">
              <a:latin typeface="Calibri"/>
              <a:cs typeface="Calibri"/>
            </a:endParaRPr>
          </a:p>
          <a:p>
            <a:pPr marL="12700" marR="346075">
              <a:lnSpc>
                <a:spcPts val="3700"/>
              </a:lnSpc>
              <a:spcBef>
                <a:spcPts val="155"/>
              </a:spcBef>
            </a:pPr>
            <a:r>
              <a:rPr dirty="0" sz="2800" b="1">
                <a:latin typeface="Calibri"/>
                <a:cs typeface="Calibri"/>
              </a:rPr>
              <a:t>imaging </a:t>
            </a:r>
            <a:r>
              <a:rPr dirty="0" sz="2800" spc="-20" b="1">
                <a:latin typeface="Calibri"/>
                <a:cs typeface="Calibri"/>
              </a:rPr>
              <a:t>technology. </a:t>
            </a:r>
            <a:r>
              <a:rPr dirty="0" sz="2800" spc="-5" b="1">
                <a:latin typeface="Calibri"/>
                <a:cs typeface="Calibri"/>
              </a:rPr>
              <a:t>By </a:t>
            </a:r>
            <a:r>
              <a:rPr dirty="0" sz="2800" b="1">
                <a:latin typeface="Calibri"/>
                <a:cs typeface="Calibri"/>
              </a:rPr>
              <a:t>harnessing </a:t>
            </a:r>
            <a:r>
              <a:rPr dirty="0" sz="2800" spc="5" b="1">
                <a:latin typeface="Calibri"/>
                <a:cs typeface="Calibri"/>
              </a:rPr>
              <a:t>the </a:t>
            </a:r>
            <a:r>
              <a:rPr dirty="0" sz="2800" spc="-15" b="1">
                <a:latin typeface="Calibri"/>
                <a:cs typeface="Calibri"/>
              </a:rPr>
              <a:t>power </a:t>
            </a:r>
            <a:r>
              <a:rPr dirty="0" sz="2800" b="1">
                <a:latin typeface="Calibri"/>
                <a:cs typeface="Calibri"/>
              </a:rPr>
              <a:t>of AI </a:t>
            </a:r>
            <a:r>
              <a:rPr dirty="0" sz="2800" spc="-5" b="1">
                <a:latin typeface="Calibri"/>
                <a:cs typeface="Calibri"/>
              </a:rPr>
              <a:t>algorithms 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trained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on</a:t>
            </a:r>
            <a:r>
              <a:rPr dirty="0" sz="2800" spc="-15" b="1">
                <a:latin typeface="Calibri"/>
                <a:cs typeface="Calibri"/>
              </a:rPr>
              <a:t> extensive</a:t>
            </a:r>
            <a:r>
              <a:rPr dirty="0" sz="2800" spc="-10" b="1">
                <a:latin typeface="Calibri"/>
                <a:cs typeface="Calibri"/>
              </a:rPr>
              <a:t> datasets, </a:t>
            </a:r>
            <a:r>
              <a:rPr dirty="0" sz="2800" spc="5" b="1">
                <a:latin typeface="Calibri"/>
                <a:cs typeface="Calibri"/>
              </a:rPr>
              <a:t>our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system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accurately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detect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670"/>
              </a:lnSpc>
              <a:spcBef>
                <a:spcPts val="20"/>
              </a:spcBef>
            </a:pPr>
            <a:r>
              <a:rPr dirty="0" sz="2800" spc="-5" b="1">
                <a:latin typeface="Calibri"/>
                <a:cs typeface="Calibri"/>
              </a:rPr>
              <a:t>subtle abnormalities </a:t>
            </a:r>
            <a:r>
              <a:rPr dirty="0" sz="2800" spc="-10" b="1">
                <a:latin typeface="Calibri"/>
                <a:cs typeface="Calibri"/>
              </a:rPr>
              <a:t>indicative </a:t>
            </a:r>
            <a:r>
              <a:rPr dirty="0" sz="2800" b="1">
                <a:latin typeface="Calibri"/>
                <a:cs typeface="Calibri"/>
              </a:rPr>
              <a:t>of </a:t>
            </a:r>
            <a:r>
              <a:rPr dirty="0" sz="2800" spc="-35" b="1">
                <a:latin typeface="Calibri"/>
                <a:cs typeface="Calibri"/>
              </a:rPr>
              <a:t>cancer, </a:t>
            </a:r>
            <a:r>
              <a:rPr dirty="0" sz="2800" spc="-5" b="1">
                <a:latin typeface="Calibri"/>
                <a:cs typeface="Calibri"/>
              </a:rPr>
              <a:t>enabling </a:t>
            </a:r>
            <a:r>
              <a:rPr dirty="0" sz="2800" b="1">
                <a:latin typeface="Calibri"/>
                <a:cs typeface="Calibri"/>
              </a:rPr>
              <a:t>early </a:t>
            </a:r>
            <a:r>
              <a:rPr dirty="0" sz="2800" spc="-5" b="1">
                <a:latin typeface="Calibri"/>
                <a:cs typeface="Calibri"/>
              </a:rPr>
              <a:t>diagnosis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5" b="1">
                <a:latin typeface="Calibri"/>
                <a:cs typeface="Calibri"/>
              </a:rPr>
              <a:t>and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personalized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treatment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plans.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This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innovative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approach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not</a:t>
            </a:r>
            <a:endParaRPr sz="2800">
              <a:latin typeface="Calibri"/>
              <a:cs typeface="Calibri"/>
            </a:endParaRPr>
          </a:p>
          <a:p>
            <a:pPr marL="12700" marR="231775">
              <a:lnSpc>
                <a:spcPts val="3700"/>
              </a:lnSpc>
              <a:spcBef>
                <a:spcPts val="5"/>
              </a:spcBef>
            </a:pPr>
            <a:r>
              <a:rPr dirty="0" sz="2800" b="1">
                <a:latin typeface="Calibri"/>
                <a:cs typeface="Calibri"/>
              </a:rPr>
              <a:t>only </a:t>
            </a:r>
            <a:r>
              <a:rPr dirty="0" sz="2800" spc="-15" b="1">
                <a:latin typeface="Calibri"/>
                <a:cs typeface="Calibri"/>
              </a:rPr>
              <a:t>improves </a:t>
            </a:r>
            <a:r>
              <a:rPr dirty="0" sz="2800" spc="-10" b="1">
                <a:latin typeface="Calibri"/>
                <a:cs typeface="Calibri"/>
              </a:rPr>
              <a:t>accuracy </a:t>
            </a:r>
            <a:r>
              <a:rPr dirty="0" sz="2800" spc="5" b="1">
                <a:latin typeface="Calibri"/>
                <a:cs typeface="Calibri"/>
              </a:rPr>
              <a:t>and </a:t>
            </a:r>
            <a:r>
              <a:rPr dirty="0" sz="2800" spc="-15" b="1">
                <a:latin typeface="Calibri"/>
                <a:cs typeface="Calibri"/>
              </a:rPr>
              <a:t>efficiency </a:t>
            </a:r>
            <a:r>
              <a:rPr dirty="0" sz="2800" spc="-5" b="1">
                <a:latin typeface="Calibri"/>
                <a:cs typeface="Calibri"/>
              </a:rPr>
              <a:t>but </a:t>
            </a:r>
            <a:r>
              <a:rPr dirty="0" sz="2800" b="1">
                <a:latin typeface="Calibri"/>
                <a:cs typeface="Calibri"/>
              </a:rPr>
              <a:t>also </a:t>
            </a:r>
            <a:r>
              <a:rPr dirty="0" sz="2800" spc="-5" b="1">
                <a:latin typeface="Calibri"/>
                <a:cs typeface="Calibri"/>
              </a:rPr>
              <a:t>enhances </a:t>
            </a:r>
            <a:r>
              <a:rPr dirty="0" sz="2800" spc="-15" b="1">
                <a:latin typeface="Calibri"/>
                <a:cs typeface="Calibri"/>
              </a:rPr>
              <a:t>patient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outcomes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by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facilitating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timely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intervention</a:t>
            </a:r>
            <a:r>
              <a:rPr dirty="0" sz="2800" spc="-5" b="1">
                <a:latin typeface="Calibri"/>
                <a:cs typeface="Calibri"/>
              </a:rPr>
              <a:t> 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reducing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800" spc="-5" b="1">
                <a:latin typeface="Calibri"/>
                <a:cs typeface="Calibri"/>
              </a:rPr>
              <a:t>burden</a:t>
            </a:r>
            <a:r>
              <a:rPr dirty="0" sz="2800" b="1">
                <a:latin typeface="Calibri"/>
                <a:cs typeface="Calibri"/>
              </a:rPr>
              <a:t> of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cancer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individuals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and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healthcare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systems.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0520" y="462787"/>
            <a:ext cx="6574155" cy="709295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0"/>
              </a:spcBef>
            </a:pPr>
            <a:r>
              <a:rPr dirty="0"/>
              <a:t>THE</a:t>
            </a:r>
            <a:r>
              <a:rPr dirty="0" spc="-30"/>
              <a:t> </a:t>
            </a:r>
            <a:r>
              <a:rPr dirty="0"/>
              <a:t>WOW</a:t>
            </a:r>
            <a:r>
              <a:rPr dirty="0" spc="-15"/>
              <a:t> </a:t>
            </a:r>
            <a:r>
              <a:rPr dirty="0" spc="-5"/>
              <a:t>IN</a:t>
            </a:r>
            <a:r>
              <a:rPr dirty="0" spc="-90"/>
              <a:t> </a:t>
            </a:r>
            <a:r>
              <a:rPr dirty="0" spc="-5"/>
              <a:t>YOUR</a:t>
            </a:r>
            <a:r>
              <a:rPr dirty="0" spc="-10"/>
              <a:t> </a:t>
            </a:r>
            <a:r>
              <a:rPr dirty="0" spc="-5"/>
              <a:t>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580" y="6458203"/>
            <a:ext cx="101600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3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480" y="6479833"/>
            <a:ext cx="1668780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10"/>
              </a:lnSpc>
            </a:pPr>
            <a:r>
              <a:rPr dirty="0" sz="1150" spc="-5">
                <a:solidFill>
                  <a:srgbClr val="2D83C3"/>
                </a:solidFill>
                <a:latin typeface="Trebuchet MS"/>
                <a:cs typeface="Trebuchet MS"/>
              </a:rPr>
              <a:t>/21/2024</a:t>
            </a:r>
            <a:r>
              <a:rPr dirty="0" sz="1150" spc="-1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-5" b="1">
                <a:solidFill>
                  <a:srgbClr val="2D83C3"/>
                </a:solidFill>
                <a:latin typeface="Trebuchet MS"/>
                <a:cs typeface="Trebuchet MS"/>
              </a:rPr>
              <a:t>Annual</a:t>
            </a:r>
            <a:r>
              <a:rPr dirty="0" sz="1150" spc="-20" b="1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50" spc="5" b="1">
                <a:solidFill>
                  <a:srgbClr val="2D83C3"/>
                </a:solidFill>
                <a:latin typeface="Trebuchet MS"/>
                <a:cs typeface="Trebuchet MS"/>
              </a:rPr>
              <a:t>Review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0723" y="6458203"/>
            <a:ext cx="102235" cy="201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936B"/>
                </a:solidFill>
                <a:latin typeface="Trebuchet MS"/>
                <a:cs typeface="Trebuchet MS"/>
              </a:rPr>
              <a:t>9</a:t>
            </a:r>
            <a:endParaRPr sz="115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57580" y="1214257"/>
            <a:ext cx="9692640" cy="3770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34060">
              <a:lnSpc>
                <a:spcPct val="109300"/>
              </a:lnSpc>
              <a:spcBef>
                <a:spcPts val="100"/>
              </a:spcBef>
            </a:pPr>
            <a:r>
              <a:rPr dirty="0" sz="2800" spc="-5" b="1">
                <a:latin typeface="Calibri"/>
                <a:cs typeface="Calibri"/>
              </a:rPr>
              <a:t>Modeling </a:t>
            </a:r>
            <a:r>
              <a:rPr dirty="0" sz="2800" spc="-15" b="1">
                <a:latin typeface="Calibri"/>
                <a:cs typeface="Calibri"/>
              </a:rPr>
              <a:t>for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cancer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detection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involves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using</a:t>
            </a:r>
            <a:r>
              <a:rPr dirty="0" sz="2800" spc="-10" b="1">
                <a:latin typeface="Calibri"/>
                <a:cs typeface="Calibri"/>
              </a:rPr>
              <a:t> mathematical, 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statistical, </a:t>
            </a:r>
            <a:r>
              <a:rPr dirty="0" sz="2800" b="1">
                <a:latin typeface="Calibri"/>
                <a:cs typeface="Calibri"/>
              </a:rPr>
              <a:t>or </a:t>
            </a:r>
            <a:r>
              <a:rPr dirty="0" sz="2800" spc="-10" b="1">
                <a:latin typeface="Calibri"/>
                <a:cs typeface="Calibri"/>
              </a:rPr>
              <a:t>computational</a:t>
            </a:r>
            <a:r>
              <a:rPr dirty="0" sz="2800" spc="-5" b="1">
                <a:latin typeface="Calibri"/>
                <a:cs typeface="Calibri"/>
              </a:rPr>
              <a:t> techniques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analyze </a:t>
            </a:r>
            <a:r>
              <a:rPr dirty="0" sz="2800" spc="-15" b="1">
                <a:latin typeface="Calibri"/>
                <a:cs typeface="Calibri"/>
              </a:rPr>
              <a:t>data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from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9900"/>
              </a:lnSpc>
              <a:spcBef>
                <a:spcPts val="5"/>
              </a:spcBef>
            </a:pPr>
            <a:r>
              <a:rPr dirty="0" sz="2800" spc="-10" b="1">
                <a:latin typeface="Calibri"/>
                <a:cs typeface="Calibri"/>
              </a:rPr>
              <a:t>various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sources,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such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as</a:t>
            </a:r>
            <a:r>
              <a:rPr dirty="0" sz="2800" spc="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medical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imaging,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genomic</a:t>
            </a:r>
            <a:r>
              <a:rPr dirty="0" sz="2800" b="1">
                <a:latin typeface="Calibri"/>
                <a:cs typeface="Calibri"/>
              </a:rPr>
              <a:t> sequencing,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or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clinical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records,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to </a:t>
            </a:r>
            <a:r>
              <a:rPr dirty="0" sz="2800" spc="-10" b="1">
                <a:latin typeface="Calibri"/>
                <a:cs typeface="Calibri"/>
              </a:rPr>
              <a:t>develop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predictive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models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that</a:t>
            </a:r>
            <a:r>
              <a:rPr dirty="0" sz="2800" spc="-5" b="1">
                <a:latin typeface="Calibri"/>
                <a:cs typeface="Calibri"/>
              </a:rPr>
              <a:t> can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accurately 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identify </a:t>
            </a:r>
            <a:r>
              <a:rPr dirty="0" sz="2800" spc="5" b="1">
                <a:latin typeface="Calibri"/>
                <a:cs typeface="Calibri"/>
              </a:rPr>
              <a:t>the </a:t>
            </a:r>
            <a:r>
              <a:rPr dirty="0" sz="2800" spc="-10" b="1">
                <a:latin typeface="Calibri"/>
                <a:cs typeface="Calibri"/>
              </a:rPr>
              <a:t>presence </a:t>
            </a:r>
            <a:r>
              <a:rPr dirty="0" sz="2800" b="1">
                <a:latin typeface="Calibri"/>
                <a:cs typeface="Calibri"/>
              </a:rPr>
              <a:t>of </a:t>
            </a:r>
            <a:r>
              <a:rPr dirty="0" sz="2800" spc="-5" b="1">
                <a:latin typeface="Calibri"/>
                <a:cs typeface="Calibri"/>
              </a:rPr>
              <a:t>cancerous cells </a:t>
            </a:r>
            <a:r>
              <a:rPr dirty="0" sz="2800" b="1">
                <a:latin typeface="Calibri"/>
                <a:cs typeface="Calibri"/>
              </a:rPr>
              <a:t>or </a:t>
            </a:r>
            <a:r>
              <a:rPr dirty="0" sz="2800" spc="-10" b="1">
                <a:latin typeface="Calibri"/>
                <a:cs typeface="Calibri"/>
              </a:rPr>
              <a:t>tumors. </a:t>
            </a:r>
            <a:r>
              <a:rPr dirty="0" sz="2800" spc="-5" b="1">
                <a:latin typeface="Calibri"/>
                <a:cs typeface="Calibri"/>
              </a:rPr>
              <a:t>These </a:t>
            </a:r>
            <a:r>
              <a:rPr dirty="0" sz="2800" b="1">
                <a:latin typeface="Calibri"/>
                <a:cs typeface="Calibri"/>
              </a:rPr>
              <a:t>models </a:t>
            </a:r>
            <a:r>
              <a:rPr dirty="0" sz="2800" spc="5" b="1">
                <a:latin typeface="Calibri"/>
                <a:cs typeface="Calibri"/>
              </a:rPr>
              <a:t> aim </a:t>
            </a:r>
            <a:r>
              <a:rPr dirty="0" sz="2800" spc="-10" b="1">
                <a:latin typeface="Calibri"/>
                <a:cs typeface="Calibri"/>
              </a:rPr>
              <a:t>to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capture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patterns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and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relationships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within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the </a:t>
            </a:r>
            <a:r>
              <a:rPr dirty="0" sz="2800" spc="-15" b="1">
                <a:latin typeface="Calibri"/>
                <a:cs typeface="Calibri"/>
              </a:rPr>
              <a:t>data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that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are </a:t>
            </a:r>
            <a:r>
              <a:rPr dirty="0" sz="2800" spc="-6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indicative </a:t>
            </a:r>
            <a:r>
              <a:rPr dirty="0" sz="2800" b="1">
                <a:latin typeface="Calibri"/>
                <a:cs typeface="Calibri"/>
              </a:rPr>
              <a:t>of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35" b="1">
                <a:latin typeface="Calibri"/>
                <a:cs typeface="Calibri"/>
              </a:rPr>
              <a:t>cancer,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enabling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early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detection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and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improved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2800" spc="-15" b="1">
                <a:latin typeface="Calibri"/>
                <a:cs typeface="Calibri"/>
              </a:rPr>
              <a:t>patient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outcomes.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0834" y="346583"/>
            <a:ext cx="2663190" cy="630555"/>
          </a:xfrm>
          <a:prstGeom prst="rect"/>
          <a:ln w="12700">
            <a:solidFill>
              <a:srgbClr val="6FAC46"/>
            </a:solidFill>
          </a:ln>
        </p:spPr>
        <p:txBody>
          <a:bodyPr wrap="square" lIns="0" tIns="381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MODELING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jashwanth k.v</dc:creator>
  <dcterms:created xsi:type="dcterms:W3CDTF">2024-03-30T17:17:55Z</dcterms:created>
  <dcterms:modified xsi:type="dcterms:W3CDTF">2024-03-30T17:17:55Z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2024-03-30T00:00:00Z</vt:filetime>
  </property>
</Properties>
</file>