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7" r:id="rId4"/>
    <p:sldId id="268" r:id="rId5"/>
    <p:sldId id="275" r:id="rId6"/>
    <p:sldId id="272" r:id="rId7"/>
    <p:sldId id="273" r:id="rId8"/>
    <p:sldId id="274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84" r:id="rId17"/>
    <p:sldId id="285" r:id="rId18"/>
    <p:sldId id="258" r:id="rId19"/>
    <p:sldId id="257" r:id="rId20"/>
    <p:sldId id="260" r:id="rId21"/>
    <p:sldId id="261" r:id="rId22"/>
    <p:sldId id="262" r:id="rId23"/>
    <p:sldId id="293" r:id="rId24"/>
    <p:sldId id="263" r:id="rId25"/>
    <p:sldId id="264" r:id="rId26"/>
    <p:sldId id="265" r:id="rId27"/>
    <p:sldId id="266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1D19-BDED-41AC-8467-DA63612C7DEF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BE377-8368-4BA4-ADB3-699F5BFD524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677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1D19-BDED-41AC-8467-DA63612C7DEF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BE377-8368-4BA4-ADB3-699F5BFD5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63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1D19-BDED-41AC-8467-DA63612C7DEF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BE377-8368-4BA4-ADB3-699F5BFD5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45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1D19-BDED-41AC-8467-DA63612C7DEF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BE377-8368-4BA4-ADB3-699F5BFD5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57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1D19-BDED-41AC-8467-DA63612C7DEF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BE377-8368-4BA4-ADB3-699F5BFD524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57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1D19-BDED-41AC-8467-DA63612C7DEF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BE377-8368-4BA4-ADB3-699F5BFD5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15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1D19-BDED-41AC-8467-DA63612C7DEF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BE377-8368-4BA4-ADB3-699F5BFD5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73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1D19-BDED-41AC-8467-DA63612C7DEF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BE377-8368-4BA4-ADB3-699F5BFD5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8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1D19-BDED-41AC-8467-DA63612C7DEF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BE377-8368-4BA4-ADB3-699F5BFD5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3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8C31D19-BDED-41AC-8467-DA63612C7DEF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5BE377-8368-4BA4-ADB3-699F5BFD5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1D19-BDED-41AC-8467-DA63612C7DEF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BE377-8368-4BA4-ADB3-699F5BFD5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89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8C31D19-BDED-41AC-8467-DA63612C7DEF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15BE377-8368-4BA4-ADB3-699F5BFD524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800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8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9" y="1940047"/>
            <a:ext cx="12379569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comparison between Bacteria Foraging and Particle Swarm Optimizations for MESFET DC model parameter extraction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1776" y="4477117"/>
            <a:ext cx="9144000" cy="1655762"/>
          </a:xfrm>
        </p:spPr>
        <p:txBody>
          <a:bodyPr/>
          <a:lstStyle/>
          <a:p>
            <a:r>
              <a:rPr lang="en-US" dirty="0" smtClean="0"/>
              <a:t>Rahul </a:t>
            </a:r>
            <a:r>
              <a:rPr lang="en-US" dirty="0" err="1" smtClean="0"/>
              <a:t>Kashyap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44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the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Chemotaxis</a:t>
            </a:r>
            <a:r>
              <a:rPr lang="en-US" dirty="0" smtClean="0"/>
              <a:t>: The movement of bacteria in a medium is called </a:t>
            </a:r>
            <a:r>
              <a:rPr lang="en-US" dirty="0" err="1" smtClean="0"/>
              <a:t>chemotaxis</a:t>
            </a:r>
            <a:r>
              <a:rPr lang="en-US" dirty="0" smtClean="0"/>
              <a:t>. In the algorithm, it is modeled as a combination of ‘tumble’, the random orientation of the bacteria in search space and ‘swim’, the movement of the bacteria in that direction. It is given by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Here ∆ indicates the direction of the bacteria and C(</a:t>
            </a:r>
            <a:r>
              <a:rPr lang="en-US" dirty="0" err="1" smtClean="0"/>
              <a:t>i</a:t>
            </a:r>
            <a:r>
              <a:rPr lang="en-US" dirty="0" smtClean="0"/>
              <a:t>) gives the swim length. The swim length has been modified in this application as </a:t>
            </a:r>
          </a:p>
          <a:p>
            <a:pPr>
              <a:buNone/>
            </a:pPr>
            <a:r>
              <a:rPr lang="en-US" dirty="0" smtClean="0"/>
              <a:t>                                 where     is the ratio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33347" y="2768728"/>
            <a:ext cx="4730262" cy="814482"/>
          </a:xfrm>
          <a:prstGeom prst="rect">
            <a:avLst/>
          </a:prstGeom>
          <a:noFill/>
        </p:spPr>
      </p:pic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91408" y="4544991"/>
            <a:ext cx="1266185" cy="319129"/>
          </a:xfrm>
          <a:prstGeom prst="rect">
            <a:avLst/>
          </a:prstGeom>
          <a:noFill/>
        </p:spPr>
      </p:pic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98631" y="4503419"/>
            <a:ext cx="126024" cy="360069"/>
          </a:xfrm>
          <a:prstGeom prst="rect">
            <a:avLst/>
          </a:prstGeom>
          <a:noFill/>
        </p:spPr>
      </p:pic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6682" y="4415561"/>
            <a:ext cx="1487549" cy="6312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3710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906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Swarming: This step tries to model the grouping of bacteria in concentric circles to move up a nutrient gradient. It is given as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Where 𝜽 = [(</a:t>
            </a:r>
            <a:r>
              <a:rPr lang="en-US" dirty="0" err="1" smtClean="0"/>
              <a:t>i</a:t>
            </a:r>
            <a:r>
              <a:rPr lang="en-US" dirty="0" smtClean="0"/>
              <a:t>)] where I runs from 1 to D is the position in search space. </a:t>
            </a:r>
          </a:p>
          <a:p>
            <a:endParaRPr lang="en-US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77816" y="1752600"/>
            <a:ext cx="8393722" cy="1676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4189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Reproduction: This refers to </a:t>
            </a:r>
            <a:r>
              <a:rPr lang="en-US" dirty="0" smtClean="0"/>
              <a:t>the process </a:t>
            </a:r>
            <a:r>
              <a:rPr lang="en-US" dirty="0" smtClean="0"/>
              <a:t>where bacteria reproduce by splitting into two identical copies of itself. </a:t>
            </a:r>
            <a:r>
              <a:rPr lang="en-US" dirty="0" smtClean="0"/>
              <a:t>A genetic algorithm like step is added here to first kill some of the population that performs poorly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Elimination/Dispersal: In this step the bacteria are randomly dispersed over the search space and they begin their search again.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42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 smtClean="0"/>
              <a:t>The Algorithm</a:t>
            </a:r>
            <a:endParaRPr lang="en-US" dirty="0"/>
          </a:p>
        </p:txBody>
      </p:sp>
      <p:pic>
        <p:nvPicPr>
          <p:cNvPr id="21505" name="Picture 1" descr="C:\Users\LENOVO PRELOADED\Pictures\Picasa\Screen Captures\Fullscreen capture 772010 91444 AM.bmp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623" y="914400"/>
            <a:ext cx="5539154" cy="5758962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861646" y="6457918"/>
            <a:ext cx="106211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Biswas A., </a:t>
            </a:r>
            <a:r>
              <a:rPr lang="en-US" sz="1100" dirty="0" err="1"/>
              <a:t>Dasgupta</a:t>
            </a:r>
            <a:r>
              <a:rPr lang="en-US" sz="1100" dirty="0"/>
              <a:t> S., Das S., Abraham A. : A Synergy of Differential Evolution and bacterial Foraging Optimization for Global Optimization, Neural Network World,  pp. 607 – 626, June 2007</a:t>
            </a:r>
          </a:p>
        </p:txBody>
      </p:sp>
    </p:spTree>
    <p:extLst>
      <p:ext uri="{BB962C8B-B14F-4D97-AF65-F5344CB8AC3E}">
        <p14:creationId xmlns:p14="http://schemas.microsoft.com/office/powerpoint/2010/main" val="182349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75" name="Picture 95" descr="C:\Users\LENOVO PRELOADED\Pictures\Picasa\Screen Captures\Fullscreen capture 772010 91317 AM.bm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8362" y="131885"/>
            <a:ext cx="5785338" cy="64293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9249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3" descr="C:\Users\LENOVO PRELOADED\Pictures\Picasa\Screen Captures\Fullscreen capture 772010 91931 AM.bm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8215" y="553916"/>
            <a:ext cx="6485231" cy="28838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6839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</a:t>
            </a:r>
            <a:r>
              <a:rPr lang="en-US" dirty="0" smtClean="0"/>
              <a:t>set up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22839" y="1737360"/>
                <a:ext cx="8229600" cy="52578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 cost function is defined as follows</a:t>
                </a:r>
              </a:p>
              <a:p>
                <a:pPr>
                  <a:buNone/>
                </a:pPr>
                <a:r>
                  <a:rPr lang="en-US" dirty="0" smtClean="0"/>
                  <a:t>                                         </a:t>
                </a:r>
              </a:p>
              <a:p>
                <a:pPr>
                  <a:buNone/>
                </a:pPr>
                <a:r>
                  <a:rPr lang="en-US" dirty="0" smtClean="0"/>
                  <a:t>                         </a:t>
                </a:r>
                <a:r>
                  <a:rPr lang="en-US" sz="1600" dirty="0"/>
                  <a:t>where,</a:t>
                </a:r>
              </a:p>
              <a:p>
                <a:pPr>
                  <a:buNone/>
                </a:pPr>
                <a:r>
                  <a:rPr lang="en-US" dirty="0" smtClean="0"/>
                  <a:t>                                          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index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loops over the number of data points for each </a:t>
                </a:r>
                <a:r>
                  <a:rPr lang="en-US" dirty="0" err="1" smtClean="0"/>
                  <a:t>vgs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The index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loops over data for each value of </a:t>
                </a:r>
                <a:r>
                  <a:rPr lang="en-US" dirty="0" err="1" smtClean="0"/>
                  <a:t>vgs</a:t>
                </a:r>
                <a:r>
                  <a:rPr lang="en-US" dirty="0" smtClean="0"/>
                  <a:t>.</a:t>
                </a:r>
                <a:endParaRPr lang="en-US" dirty="0" smtClean="0"/>
              </a:p>
              <a:p>
                <a:r>
                  <a:rPr lang="en-US" dirty="0" smtClean="0"/>
                  <a:t>This cost function is now minimized using the aforementioned algorithms.</a:t>
                </a:r>
              </a:p>
              <a:p>
                <a:r>
                  <a:rPr lang="en-US" dirty="0" smtClean="0"/>
                  <a:t>The parameters of the model corresponding to this minimum error modeled data are the required parameters</a:t>
                </a:r>
              </a:p>
              <a:p>
                <a:pPr>
                  <a:buNone/>
                </a:pPr>
                <a:r>
                  <a:rPr lang="en-US" dirty="0" smtClean="0"/>
                  <a:t>      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2839" y="1737360"/>
                <a:ext cx="8229600" cy="5257800"/>
              </a:xfrm>
              <a:blipFill>
                <a:blip r:embed="rId3"/>
                <a:stretch>
                  <a:fillRect l="-815" t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64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335539"/>
              </p:ext>
            </p:extLst>
          </p:nvPr>
        </p:nvGraphicFramePr>
        <p:xfrm>
          <a:off x="2799983" y="3015812"/>
          <a:ext cx="2895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Equation" r:id="rId4" imgW="1485255" imgH="444307" progId="Equation.3">
                  <p:embed/>
                </p:oleObj>
              </mc:Choice>
              <mc:Fallback>
                <p:oleObj name="Equation" r:id="rId4" imgW="1485255" imgH="444307" progId="Equation.3">
                  <p:embed/>
                  <p:pic>
                    <p:nvPicPr>
                      <p:cNvPr id="2764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9983" y="3015812"/>
                        <a:ext cx="28956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176816"/>
              </p:ext>
            </p:extLst>
          </p:nvPr>
        </p:nvGraphicFramePr>
        <p:xfrm>
          <a:off x="2799983" y="2013158"/>
          <a:ext cx="16811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Equation" r:id="rId6" imgW="634680" imgH="431640" progId="Equation.3">
                  <p:embed/>
                </p:oleObj>
              </mc:Choice>
              <mc:Fallback>
                <p:oleObj name="Equation" r:id="rId6" imgW="634680" imgH="431640" progId="Equation.3">
                  <p:embed/>
                  <p:pic>
                    <p:nvPicPr>
                      <p:cNvPr id="276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9983" y="2013158"/>
                        <a:ext cx="1681163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36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11822" y="1345223"/>
            <a:ext cx="9888415" cy="5258657"/>
          </a:xfrm>
        </p:spPr>
        <p:txBody>
          <a:bodyPr>
            <a:normAutofit/>
          </a:bodyPr>
          <a:lstStyle/>
          <a:p>
            <a:r>
              <a:rPr lang="en-US" dirty="0" smtClean="0"/>
              <a:t>The strategy to extract parameters is as follows. </a:t>
            </a:r>
          </a:p>
          <a:p>
            <a:r>
              <a:rPr lang="en-US" dirty="0" smtClean="0"/>
              <a:t>1. Start </a:t>
            </a:r>
          </a:p>
          <a:p>
            <a:r>
              <a:rPr lang="en-US" dirty="0" smtClean="0"/>
              <a:t>2. Load the measured data into the program </a:t>
            </a:r>
          </a:p>
          <a:p>
            <a:r>
              <a:rPr lang="en-US" dirty="0" smtClean="0"/>
              <a:t>3. Load the DC model file </a:t>
            </a:r>
          </a:p>
          <a:p>
            <a:r>
              <a:rPr lang="en-US" dirty="0" smtClean="0"/>
              <a:t>4. Apply PSO/BFO and extract the parameters </a:t>
            </a:r>
          </a:p>
          <a:p>
            <a:r>
              <a:rPr lang="en-US" dirty="0" smtClean="0"/>
              <a:t>5. Using the model file simulate the I-V characteristics </a:t>
            </a:r>
          </a:p>
          <a:p>
            <a:r>
              <a:rPr lang="en-US" dirty="0" smtClean="0"/>
              <a:t>6. Calculate objective function </a:t>
            </a:r>
          </a:p>
          <a:p>
            <a:r>
              <a:rPr lang="en-US" dirty="0" smtClean="0"/>
              <a:t>7. Check if the parameters and the error fall within set limits </a:t>
            </a:r>
            <a:r>
              <a:rPr lang="en-US" dirty="0" smtClean="0"/>
              <a:t>or if total iterations are reached.</a:t>
            </a:r>
            <a:endParaRPr lang="en-US" dirty="0" smtClean="0"/>
          </a:p>
          <a:p>
            <a:r>
              <a:rPr lang="en-US" dirty="0" smtClean="0"/>
              <a:t>8. If no, </a:t>
            </a:r>
            <a:r>
              <a:rPr lang="en-US" dirty="0" smtClean="0"/>
              <a:t>repeat 4-7 </a:t>
            </a:r>
            <a:endParaRPr lang="en-US" dirty="0" smtClean="0"/>
          </a:p>
          <a:p>
            <a:r>
              <a:rPr lang="en-US" dirty="0" smtClean="0"/>
              <a:t>9. Else, report and record error and parameter values </a:t>
            </a:r>
          </a:p>
          <a:p>
            <a:r>
              <a:rPr lang="en-US" dirty="0" smtClean="0"/>
              <a:t>10. End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36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PSO algorithm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c1 = </a:t>
            </a:r>
            <a:r>
              <a:rPr lang="en-US" dirty="0" smtClean="0"/>
              <a:t>1.4</a:t>
            </a:r>
            <a:endParaRPr lang="en-US" dirty="0"/>
          </a:p>
          <a:p>
            <a:r>
              <a:rPr lang="en-US" dirty="0"/>
              <a:t>c2 = </a:t>
            </a:r>
            <a:r>
              <a:rPr lang="en-US" dirty="0" smtClean="0"/>
              <a:t>1.9</a:t>
            </a:r>
            <a:endParaRPr lang="en-US" dirty="0"/>
          </a:p>
          <a:p>
            <a:r>
              <a:rPr lang="en-US" dirty="0"/>
              <a:t>w = </a:t>
            </a:r>
            <a:r>
              <a:rPr lang="en-US" dirty="0" smtClean="0"/>
              <a:t>0.4</a:t>
            </a:r>
            <a:endParaRPr lang="en-US" dirty="0"/>
          </a:p>
          <a:p>
            <a:r>
              <a:rPr lang="en-US" dirty="0" err="1"/>
              <a:t>wmax</a:t>
            </a:r>
            <a:r>
              <a:rPr lang="en-US" dirty="0"/>
              <a:t> = </a:t>
            </a:r>
            <a:r>
              <a:rPr lang="en-US" dirty="0" smtClean="0"/>
              <a:t>0.95</a:t>
            </a:r>
            <a:endParaRPr lang="en-US" dirty="0"/>
          </a:p>
          <a:p>
            <a:r>
              <a:rPr lang="en-US" dirty="0" err="1"/>
              <a:t>wmin</a:t>
            </a:r>
            <a:r>
              <a:rPr lang="en-US" dirty="0"/>
              <a:t> = </a:t>
            </a:r>
            <a:r>
              <a:rPr lang="en-US" dirty="0" smtClean="0"/>
              <a:t>0.2</a:t>
            </a:r>
            <a:endParaRPr lang="en-US" dirty="0"/>
          </a:p>
          <a:p>
            <a:r>
              <a:rPr lang="en-US" dirty="0" err="1"/>
              <a:t>num_particles</a:t>
            </a:r>
            <a:r>
              <a:rPr lang="en-US" dirty="0"/>
              <a:t> = </a:t>
            </a:r>
            <a:r>
              <a:rPr lang="en-US" dirty="0" smtClean="0"/>
              <a:t>50</a:t>
            </a:r>
            <a:endParaRPr lang="en-US" dirty="0"/>
          </a:p>
          <a:p>
            <a:r>
              <a:rPr lang="en-US" dirty="0" err="1"/>
              <a:t>num_dimensions</a:t>
            </a:r>
            <a:r>
              <a:rPr lang="en-US" dirty="0"/>
              <a:t> = </a:t>
            </a:r>
            <a:r>
              <a:rPr lang="en-US" dirty="0" smtClean="0"/>
              <a:t>7</a:t>
            </a:r>
            <a:endParaRPr lang="en-US" dirty="0"/>
          </a:p>
          <a:p>
            <a:r>
              <a:rPr lang="en-US" dirty="0" smtClean="0"/>
              <a:t>iterations </a:t>
            </a:r>
            <a:r>
              <a:rPr lang="en-US" dirty="0"/>
              <a:t>= </a:t>
            </a:r>
            <a:r>
              <a:rPr lang="en-US" dirty="0" smtClean="0"/>
              <a:t>1100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317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675" y="2414023"/>
            <a:ext cx="7068326" cy="33721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PSO results for </a:t>
            </a:r>
            <a:r>
              <a:rPr lang="en-US" dirty="0" err="1" smtClean="0"/>
              <a:t>Curtice-Ettenberg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Averages over 100 runs are as follows (average run time 6.12 s)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565451"/>
              </p:ext>
            </p:extLst>
          </p:nvPr>
        </p:nvGraphicFramePr>
        <p:xfrm>
          <a:off x="838200" y="2414023"/>
          <a:ext cx="4888044" cy="33147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2011">
                  <a:extLst>
                    <a:ext uri="{9D8B030D-6E8A-4147-A177-3AD203B41FA5}">
                      <a16:colId xmlns:a16="http://schemas.microsoft.com/office/drawing/2014/main" val="1260076585"/>
                    </a:ext>
                  </a:extLst>
                </a:gridCol>
                <a:gridCol w="1222011">
                  <a:extLst>
                    <a:ext uri="{9D8B030D-6E8A-4147-A177-3AD203B41FA5}">
                      <a16:colId xmlns:a16="http://schemas.microsoft.com/office/drawing/2014/main" val="1142026497"/>
                    </a:ext>
                  </a:extLst>
                </a:gridCol>
                <a:gridCol w="1222011">
                  <a:extLst>
                    <a:ext uri="{9D8B030D-6E8A-4147-A177-3AD203B41FA5}">
                      <a16:colId xmlns:a16="http://schemas.microsoft.com/office/drawing/2014/main" val="705508210"/>
                    </a:ext>
                  </a:extLst>
                </a:gridCol>
                <a:gridCol w="1222011">
                  <a:extLst>
                    <a:ext uri="{9D8B030D-6E8A-4147-A177-3AD203B41FA5}">
                      <a16:colId xmlns:a16="http://schemas.microsoft.com/office/drawing/2014/main" val="390227623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 dirty="0">
                          <a:effectLst/>
                        </a:rPr>
                        <a:t>Parameters</a:t>
                      </a:r>
                      <a:endParaRPr lang="en-US" sz="1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143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>
                          <a:effectLst/>
                        </a:rPr>
                        <a:t>Maximum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143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 dirty="0">
                          <a:effectLst/>
                        </a:rPr>
                        <a:t>Minimum</a:t>
                      </a:r>
                      <a:endParaRPr lang="en-US" sz="1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143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>
                          <a:effectLst/>
                        </a:rPr>
                        <a:t>Value Extracted by PSO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1430" marB="0"/>
                </a:tc>
                <a:extLst>
                  <a:ext uri="{0D108BD9-81ED-4DB2-BD59-A6C34878D82A}">
                    <a16:rowId xmlns:a16="http://schemas.microsoft.com/office/drawing/2014/main" val="32591765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>
                          <a:effectLst/>
                        </a:rPr>
                        <a:t>β 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143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 dirty="0">
                          <a:effectLst/>
                        </a:rPr>
                        <a:t>0.0935</a:t>
                      </a:r>
                      <a:endParaRPr lang="en-US" sz="1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143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>
                          <a:effectLst/>
                        </a:rPr>
                        <a:t>-0.052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143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0.0286</a:t>
                      </a:r>
                      <a:endParaRPr lang="en-US" sz="1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1430" marB="0"/>
                </a:tc>
                <a:extLst>
                  <a:ext uri="{0D108BD9-81ED-4DB2-BD59-A6C34878D82A}">
                    <a16:rowId xmlns:a16="http://schemas.microsoft.com/office/drawing/2014/main" val="3021845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>
                          <a:effectLst/>
                        </a:rPr>
                        <a:t> A0 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143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>
                          <a:effectLst/>
                        </a:rPr>
                        <a:t>0.1235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143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>
                          <a:effectLst/>
                        </a:rPr>
                        <a:t>0.0008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143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 dirty="0" smtClean="0">
                          <a:effectLst/>
                        </a:rPr>
                        <a:t>0.1032</a:t>
                      </a:r>
                      <a:endParaRPr lang="en-US" sz="1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1430" marB="0"/>
                </a:tc>
                <a:extLst>
                  <a:ext uri="{0D108BD9-81ED-4DB2-BD59-A6C34878D82A}">
                    <a16:rowId xmlns:a16="http://schemas.microsoft.com/office/drawing/2014/main" val="4917178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>
                          <a:effectLst/>
                        </a:rPr>
                        <a:t>A1 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143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>
                          <a:effectLst/>
                        </a:rPr>
                        <a:t>0.375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143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>
                          <a:effectLst/>
                        </a:rPr>
                        <a:t>-0.028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143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 dirty="0" smtClean="0">
                          <a:effectLst/>
                        </a:rPr>
                        <a:t>0.0728</a:t>
                      </a:r>
                      <a:endParaRPr lang="en-US" sz="1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1430" marB="0"/>
                </a:tc>
                <a:extLst>
                  <a:ext uri="{0D108BD9-81ED-4DB2-BD59-A6C34878D82A}">
                    <a16:rowId xmlns:a16="http://schemas.microsoft.com/office/drawing/2014/main" val="249025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>
                          <a:effectLst/>
                        </a:rPr>
                        <a:t>A2 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143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>
                          <a:effectLst/>
                        </a:rPr>
                        <a:t>0.27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143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>
                          <a:effectLst/>
                        </a:rPr>
                        <a:t>-0.0417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143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 dirty="0" smtClean="0">
                          <a:effectLst/>
                        </a:rPr>
                        <a:t>0.0069</a:t>
                      </a:r>
                      <a:endParaRPr lang="en-US" sz="1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1430" marB="0"/>
                </a:tc>
                <a:extLst>
                  <a:ext uri="{0D108BD9-81ED-4DB2-BD59-A6C34878D82A}">
                    <a16:rowId xmlns:a16="http://schemas.microsoft.com/office/drawing/2014/main" val="31238967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>
                          <a:effectLst/>
                        </a:rPr>
                        <a:t>A3 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143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>
                          <a:effectLst/>
                        </a:rPr>
                        <a:t>0.023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143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>
                          <a:effectLst/>
                        </a:rPr>
                        <a:t>-0.108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143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 dirty="0">
                          <a:effectLst/>
                        </a:rPr>
                        <a:t>-</a:t>
                      </a:r>
                      <a:r>
                        <a:rPr lang="en-US" sz="1400" dirty="0" smtClean="0">
                          <a:effectLst/>
                        </a:rPr>
                        <a:t>0.0129</a:t>
                      </a:r>
                      <a:endParaRPr lang="en-US" sz="1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1430" marB="0"/>
                </a:tc>
                <a:extLst>
                  <a:ext uri="{0D108BD9-81ED-4DB2-BD59-A6C34878D82A}">
                    <a16:rowId xmlns:a16="http://schemas.microsoft.com/office/drawing/2014/main" val="3010502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>
                          <a:effectLst/>
                        </a:rPr>
                        <a:t>γ     (1/V) 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143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 dirty="0">
                          <a:effectLst/>
                        </a:rPr>
                        <a:t>2.95</a:t>
                      </a:r>
                      <a:endParaRPr lang="en-US" sz="1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143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>
                          <a:effectLst/>
                        </a:rPr>
                        <a:t>0.95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143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 dirty="0" smtClean="0">
                          <a:effectLst/>
                        </a:rPr>
                        <a:t>1.9021</a:t>
                      </a:r>
                      <a:endParaRPr lang="en-US" sz="1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1430" marB="0"/>
                </a:tc>
                <a:extLst>
                  <a:ext uri="{0D108BD9-81ED-4DB2-BD59-A6C34878D82A}">
                    <a16:rowId xmlns:a16="http://schemas.microsoft.com/office/drawing/2014/main" val="4015517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>
                          <a:effectLst/>
                        </a:rPr>
                        <a:t>V</a:t>
                      </a:r>
                      <a:r>
                        <a:rPr lang="en-US" sz="1400" baseline="-25000">
                          <a:effectLst/>
                        </a:rPr>
                        <a:t>ds0</a:t>
                      </a:r>
                      <a:r>
                        <a:rPr lang="en-US" sz="1400">
                          <a:effectLst/>
                        </a:rPr>
                        <a:t> (V) 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143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>
                          <a:effectLst/>
                        </a:rPr>
                        <a:t>8.36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143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>
                          <a:effectLst/>
                        </a:rPr>
                        <a:t>2.25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143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 dirty="0" smtClean="0">
                          <a:effectLst/>
                        </a:rPr>
                        <a:t>5.2106</a:t>
                      </a:r>
                      <a:endParaRPr lang="en-US" sz="1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1430" marB="0"/>
                </a:tc>
                <a:extLst>
                  <a:ext uri="{0D108BD9-81ED-4DB2-BD59-A6C34878D82A}">
                    <a16:rowId xmlns:a16="http://schemas.microsoft.com/office/drawing/2014/main" val="3510449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 dirty="0">
                          <a:effectLst/>
                        </a:rPr>
                        <a:t>error</a:t>
                      </a:r>
                      <a:endParaRPr lang="en-US" sz="1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14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8580" marR="68580" marT="114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8580" marR="68580" marT="1143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 dirty="0" smtClean="0">
                          <a:effectLst/>
                        </a:rPr>
                        <a:t>0.0011</a:t>
                      </a:r>
                      <a:endParaRPr lang="en-US" sz="1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1430" marB="0"/>
                </a:tc>
                <a:extLst>
                  <a:ext uri="{0D108BD9-81ED-4DB2-BD59-A6C34878D82A}">
                    <a16:rowId xmlns:a16="http://schemas.microsoft.com/office/drawing/2014/main" val="508468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9193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MESFET and some models</a:t>
            </a:r>
            <a:endParaRPr lang="en-US" dirty="0"/>
          </a:p>
        </p:txBody>
      </p:sp>
      <p:pic>
        <p:nvPicPr>
          <p:cNvPr id="4" name="Content Placeholder 3" descr="fig6.gif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08513" y="1690688"/>
            <a:ext cx="3371850" cy="1990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41277" y="1758462"/>
            <a:ext cx="68931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MESFET is a kind of transistor.</a:t>
            </a:r>
          </a:p>
          <a:p>
            <a:endParaRPr lang="en-US" dirty="0"/>
          </a:p>
          <a:p>
            <a:r>
              <a:rPr lang="en-US" dirty="0" smtClean="0"/>
              <a:t>No standard model exists for the MESFET – various approximate models have been proposed depending on function and usage.</a:t>
            </a:r>
          </a:p>
          <a:p>
            <a:endParaRPr lang="en-US" dirty="0"/>
          </a:p>
          <a:p>
            <a:r>
              <a:rPr lang="en-US" dirty="0" smtClean="0"/>
              <a:t>I-V can be measured experimentally. Model parameters can be extracted by training the models to data. </a:t>
            </a:r>
          </a:p>
          <a:p>
            <a:endParaRPr lang="en-US" dirty="0"/>
          </a:p>
          <a:p>
            <a:r>
              <a:rPr lang="en-US" dirty="0" smtClean="0"/>
              <a:t> The models can then be used in different situations. </a:t>
            </a:r>
          </a:p>
          <a:p>
            <a:endParaRPr lang="en-US" dirty="0"/>
          </a:p>
          <a:p>
            <a:r>
              <a:rPr lang="en-US" dirty="0" smtClean="0"/>
              <a:t>Typically, models express drain-source current as a function of drain-source voltage for fixed gate-source voltage.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7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PSO convergence on </a:t>
            </a:r>
            <a:r>
              <a:rPr lang="en-US" dirty="0" err="1" smtClean="0"/>
              <a:t>Curtice-Ettenberg</a:t>
            </a:r>
            <a:r>
              <a:rPr lang="en-US" dirty="0" smtClean="0"/>
              <a:t>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98" y="1690688"/>
            <a:ext cx="9120708" cy="4351338"/>
          </a:xfrm>
        </p:spPr>
      </p:pic>
      <p:sp>
        <p:nvSpPr>
          <p:cNvPr id="5" name="TextBox 4"/>
          <p:cNvSpPr txBox="1"/>
          <p:nvPr/>
        </p:nvSpPr>
        <p:spPr>
          <a:xfrm>
            <a:off x="9336505" y="2390274"/>
            <a:ext cx="20172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Converges to error within 10</a:t>
            </a:r>
            <a:r>
              <a:rPr lang="en-US" baseline="30000" dirty="0" smtClean="0"/>
              <a:t>-3</a:t>
            </a:r>
            <a:r>
              <a:rPr lang="en-US" dirty="0" smtClean="0"/>
              <a:t> 81% of the time. Quite consistent.</a:t>
            </a:r>
          </a:p>
          <a:p>
            <a:endParaRPr lang="en-US" dirty="0"/>
          </a:p>
          <a:p>
            <a:r>
              <a:rPr lang="en-US" dirty="0" smtClean="0"/>
              <a:t>Notice the multimodal distribution. Too many parameters means the algorithm can get stuck more easily in local minima.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692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PSO results for </a:t>
            </a:r>
            <a:r>
              <a:rPr lang="en-US" dirty="0" err="1" smtClean="0"/>
              <a:t>Materka-Kacprzak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Averages of 100 runs are as follows (average run time, 5.92s)</a:t>
            </a:r>
            <a:endParaRPr lang="en-US" dirty="0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3033936"/>
              </p:ext>
            </p:extLst>
          </p:nvPr>
        </p:nvGraphicFramePr>
        <p:xfrm>
          <a:off x="362934" y="2399321"/>
          <a:ext cx="4632158" cy="31040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2965">
                  <a:extLst>
                    <a:ext uri="{9D8B030D-6E8A-4147-A177-3AD203B41FA5}">
                      <a16:colId xmlns:a16="http://schemas.microsoft.com/office/drawing/2014/main" val="4263817175"/>
                    </a:ext>
                  </a:extLst>
                </a:gridCol>
                <a:gridCol w="1159731">
                  <a:extLst>
                    <a:ext uri="{9D8B030D-6E8A-4147-A177-3AD203B41FA5}">
                      <a16:colId xmlns:a16="http://schemas.microsoft.com/office/drawing/2014/main" val="537978987"/>
                    </a:ext>
                  </a:extLst>
                </a:gridCol>
                <a:gridCol w="1159731">
                  <a:extLst>
                    <a:ext uri="{9D8B030D-6E8A-4147-A177-3AD203B41FA5}">
                      <a16:colId xmlns:a16="http://schemas.microsoft.com/office/drawing/2014/main" val="3135850086"/>
                    </a:ext>
                  </a:extLst>
                </a:gridCol>
                <a:gridCol w="1159731">
                  <a:extLst>
                    <a:ext uri="{9D8B030D-6E8A-4147-A177-3AD203B41FA5}">
                      <a16:colId xmlns:a16="http://schemas.microsoft.com/office/drawing/2014/main" val="3097224968"/>
                    </a:ext>
                  </a:extLst>
                </a:gridCol>
              </a:tblGrid>
              <a:tr h="71258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 dirty="0">
                          <a:effectLst/>
                        </a:rPr>
                        <a:t>Parameter</a:t>
                      </a:r>
                      <a:endParaRPr lang="en-US" sz="1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0216" marR="110216" marT="1143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 dirty="0">
                          <a:effectLst/>
                        </a:rPr>
                        <a:t>Maximum </a:t>
                      </a:r>
                      <a:endParaRPr lang="en-US" sz="1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0216" marR="110216" marT="1143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>
                          <a:effectLst/>
                        </a:rPr>
                        <a:t>Minimum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0216" marR="110216" marT="1143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>
                          <a:effectLst/>
                        </a:rPr>
                        <a:t>Value Extracted by PSO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0216" marR="110216" marT="11430" marB="0"/>
                </a:tc>
                <a:extLst>
                  <a:ext uri="{0D108BD9-81ED-4DB2-BD59-A6C34878D82A}">
                    <a16:rowId xmlns:a16="http://schemas.microsoft.com/office/drawing/2014/main" val="252001836"/>
                  </a:ext>
                </a:extLst>
              </a:tr>
              <a:tr h="37548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>
                          <a:effectLst/>
                        </a:rPr>
                        <a:t>I</a:t>
                      </a:r>
                      <a:r>
                        <a:rPr lang="en-US" sz="1400" baseline="-25000">
                          <a:effectLst/>
                        </a:rPr>
                        <a:t>dss (A) 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0216" marR="110216" marT="1143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 dirty="0">
                          <a:effectLst/>
                        </a:rPr>
                        <a:t>0.425</a:t>
                      </a:r>
                      <a:endParaRPr lang="en-US" sz="1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0216" marR="110216" marT="1143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 dirty="0">
                          <a:effectLst/>
                        </a:rPr>
                        <a:t>0.0302</a:t>
                      </a:r>
                      <a:endParaRPr lang="en-US" sz="1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0216" marR="110216" marT="1143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 dirty="0" smtClean="0">
                          <a:effectLst/>
                        </a:rPr>
                        <a:t>0.1041</a:t>
                      </a:r>
                      <a:endParaRPr lang="en-US" sz="1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0216" marR="110216" marT="11430" marB="0"/>
                </a:tc>
                <a:extLst>
                  <a:ext uri="{0D108BD9-81ED-4DB2-BD59-A6C34878D82A}">
                    <a16:rowId xmlns:a16="http://schemas.microsoft.com/office/drawing/2014/main" val="834121940"/>
                  </a:ext>
                </a:extLst>
              </a:tr>
              <a:tr h="3625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>
                          <a:effectLst/>
                        </a:rPr>
                        <a:t>V</a:t>
                      </a:r>
                      <a:r>
                        <a:rPr lang="en-US" sz="1400" baseline="-25000">
                          <a:effectLst/>
                        </a:rPr>
                        <a:t>t0(</a:t>
                      </a:r>
                      <a:r>
                        <a:rPr lang="en-US" sz="1400">
                          <a:effectLst/>
                        </a:rPr>
                        <a:t>V) 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0216" marR="110216" marT="1143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 dirty="0">
                          <a:effectLst/>
                        </a:rPr>
                        <a:t>0.81</a:t>
                      </a:r>
                      <a:endParaRPr lang="en-US" sz="1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0216" marR="110216" marT="1143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>
                          <a:effectLst/>
                        </a:rPr>
                        <a:t>-2.154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0216" marR="110216" marT="1143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 dirty="0">
                          <a:effectLst/>
                        </a:rPr>
                        <a:t>-</a:t>
                      </a:r>
                      <a:r>
                        <a:rPr lang="en-US" sz="1400" dirty="0" smtClean="0">
                          <a:effectLst/>
                        </a:rPr>
                        <a:t>1.9043</a:t>
                      </a:r>
                      <a:endParaRPr lang="en-US" sz="1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0216" marR="110216" marT="11430" marB="0"/>
                </a:tc>
                <a:extLst>
                  <a:ext uri="{0D108BD9-81ED-4DB2-BD59-A6C34878D82A}">
                    <a16:rowId xmlns:a16="http://schemas.microsoft.com/office/drawing/2014/main" val="3649212448"/>
                  </a:ext>
                </a:extLst>
              </a:tr>
              <a:tr h="3625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>
                          <a:effectLst/>
                        </a:rPr>
                        <a:t>        α       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0216" marR="110216" marT="1143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>
                          <a:effectLst/>
                        </a:rPr>
                        <a:t>6.24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0216" marR="110216" marT="1143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>
                          <a:effectLst/>
                        </a:rPr>
                        <a:t>3.041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0216" marR="110216" marT="1143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 dirty="0" smtClean="0">
                          <a:effectLst/>
                        </a:rPr>
                        <a:t>3.4056</a:t>
                      </a:r>
                      <a:endParaRPr lang="en-US" sz="1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0216" marR="110216" marT="11430" marB="0"/>
                </a:tc>
                <a:extLst>
                  <a:ext uri="{0D108BD9-81ED-4DB2-BD59-A6C34878D82A}">
                    <a16:rowId xmlns:a16="http://schemas.microsoft.com/office/drawing/2014/main" val="1253510950"/>
                  </a:ext>
                </a:extLst>
              </a:tr>
              <a:tr h="44898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>
                          <a:effectLst/>
                        </a:rPr>
                        <a:t>           γ     (1/V) 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0216" marR="110216" marT="1143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>
                          <a:effectLst/>
                        </a:rPr>
                        <a:t>-0.0193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0216" marR="110216" marT="1143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>
                          <a:effectLst/>
                        </a:rPr>
                        <a:t>-1.6816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0216" marR="110216" marT="1143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 dirty="0">
                          <a:effectLst/>
                        </a:rPr>
                        <a:t>-</a:t>
                      </a:r>
                      <a:r>
                        <a:rPr lang="en-US" sz="1400" dirty="0" smtClean="0">
                          <a:effectLst/>
                        </a:rPr>
                        <a:t>0.1193</a:t>
                      </a:r>
                      <a:endParaRPr lang="en-US" sz="1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0216" marR="110216" marT="11430" marB="0"/>
                </a:tc>
                <a:extLst>
                  <a:ext uri="{0D108BD9-81ED-4DB2-BD59-A6C34878D82A}">
                    <a16:rowId xmlns:a16="http://schemas.microsoft.com/office/drawing/2014/main" val="3962916205"/>
                  </a:ext>
                </a:extLst>
              </a:tr>
              <a:tr h="44898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 dirty="0">
                          <a:effectLst/>
                        </a:rPr>
                        <a:t>error</a:t>
                      </a:r>
                      <a:endParaRPr lang="en-US" sz="1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0216" marR="110216" marT="114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110216" marR="110216" marT="114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110216" marR="110216" marT="1143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 dirty="0" smtClean="0">
                          <a:effectLst/>
                        </a:rPr>
                        <a:t>0.0002</a:t>
                      </a:r>
                      <a:endParaRPr lang="en-US" sz="1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0216" marR="110216" marT="11430" marB="0"/>
                </a:tc>
                <a:extLst>
                  <a:ext uri="{0D108BD9-81ED-4DB2-BD59-A6C34878D82A}">
                    <a16:rowId xmlns:a16="http://schemas.microsoft.com/office/drawing/2014/main" val="2568928335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092" y="2335908"/>
            <a:ext cx="6981532" cy="333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10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PSO convergence on </a:t>
            </a:r>
            <a:r>
              <a:rPr lang="en-US" dirty="0" err="1" smtClean="0"/>
              <a:t>Materka-Kacprzak</a:t>
            </a:r>
            <a:r>
              <a:rPr lang="en-US" dirty="0" smtClean="0"/>
              <a:t>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07" y="1691933"/>
            <a:ext cx="9120708" cy="4351338"/>
          </a:xfrm>
        </p:spPr>
      </p:pic>
      <p:sp>
        <p:nvSpPr>
          <p:cNvPr id="5" name="TextBox 4"/>
          <p:cNvSpPr txBox="1"/>
          <p:nvPr/>
        </p:nvSpPr>
        <p:spPr>
          <a:xfrm>
            <a:off x="9336505" y="2390274"/>
            <a:ext cx="23261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Converges to error within 2 × 10</a:t>
            </a:r>
            <a:r>
              <a:rPr lang="en-US" baseline="30000" dirty="0" smtClean="0"/>
              <a:t>-4</a:t>
            </a:r>
            <a:r>
              <a:rPr lang="en-US" dirty="0" smtClean="0"/>
              <a:t> 82% of the time. Very consistent.</a:t>
            </a:r>
          </a:p>
          <a:p>
            <a:endParaRPr lang="en-US" dirty="0"/>
          </a:p>
          <a:p>
            <a:r>
              <a:rPr lang="en-US" dirty="0" smtClean="0"/>
              <a:t>In contrast to the </a:t>
            </a:r>
            <a:r>
              <a:rPr lang="en-US" dirty="0" err="1" smtClean="0"/>
              <a:t>Curtice-Ettenberg</a:t>
            </a:r>
            <a:r>
              <a:rPr lang="en-US" dirty="0" smtClean="0"/>
              <a:t> model, the histogram here is unimodal. Direct consequence of fewer parameters – less chance of converging to local minima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7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BFO algorithm parameters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 = </a:t>
            </a:r>
            <a:r>
              <a:rPr lang="en-US" dirty="0" smtClean="0"/>
              <a:t>4</a:t>
            </a:r>
          </a:p>
          <a:p>
            <a:r>
              <a:rPr lang="en-US" dirty="0" smtClean="0"/>
              <a:t>s </a:t>
            </a:r>
            <a:r>
              <a:rPr lang="en-US" dirty="0"/>
              <a:t>= </a:t>
            </a:r>
            <a:r>
              <a:rPr lang="en-US" dirty="0" smtClean="0"/>
              <a:t>40</a:t>
            </a:r>
          </a:p>
          <a:p>
            <a:r>
              <a:rPr lang="en-US" dirty="0" err="1" smtClean="0"/>
              <a:t>Nc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5</a:t>
            </a:r>
          </a:p>
          <a:p>
            <a:r>
              <a:rPr lang="en-US" dirty="0" smtClean="0"/>
              <a:t>Ns </a:t>
            </a:r>
            <a:r>
              <a:rPr lang="en-US" dirty="0"/>
              <a:t>= </a:t>
            </a:r>
            <a:r>
              <a:rPr lang="en-US" dirty="0" smtClean="0"/>
              <a:t>4</a:t>
            </a:r>
            <a:endParaRPr lang="en-US" dirty="0"/>
          </a:p>
          <a:p>
            <a:r>
              <a:rPr lang="en-US" dirty="0" err="1"/>
              <a:t>Nre</a:t>
            </a:r>
            <a:r>
              <a:rPr lang="en-US" dirty="0"/>
              <a:t> = </a:t>
            </a:r>
            <a:r>
              <a:rPr lang="en-US" dirty="0" smtClean="0"/>
              <a:t>4</a:t>
            </a:r>
          </a:p>
          <a:p>
            <a:r>
              <a:rPr lang="en-US" dirty="0" err="1" smtClean="0"/>
              <a:t>Sr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s/2</a:t>
            </a:r>
            <a:endParaRPr lang="en-US" dirty="0"/>
          </a:p>
          <a:p>
            <a:r>
              <a:rPr lang="en-US" dirty="0"/>
              <a:t>Ned = </a:t>
            </a:r>
            <a:r>
              <a:rPr lang="en-US" dirty="0" smtClean="0"/>
              <a:t>5</a:t>
            </a:r>
          </a:p>
          <a:p>
            <a:r>
              <a:rPr lang="en-US" dirty="0" err="1" smtClean="0"/>
              <a:t>ped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1.0</a:t>
            </a:r>
          </a:p>
          <a:p>
            <a:r>
              <a:rPr lang="en-US" dirty="0" smtClean="0"/>
              <a:t>C(</a:t>
            </a:r>
            <a:r>
              <a:rPr lang="en-US" dirty="0" err="1" smtClean="0"/>
              <a:t>i</a:t>
            </a:r>
            <a:r>
              <a:rPr lang="en-US" dirty="0" smtClean="0"/>
              <a:t>) = 0.01*(</a:t>
            </a:r>
            <a:r>
              <a:rPr lang="en-US" dirty="0" err="1" smtClean="0"/>
              <a:t>upper_limit</a:t>
            </a:r>
            <a:r>
              <a:rPr lang="en-US" dirty="0" smtClean="0"/>
              <a:t> – </a:t>
            </a:r>
            <a:r>
              <a:rPr lang="en-US" dirty="0" err="1" smtClean="0"/>
              <a:t>lower_limit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4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127" y="2503964"/>
            <a:ext cx="6604873" cy="31623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BFO results for </a:t>
            </a:r>
            <a:r>
              <a:rPr lang="en-US" dirty="0" err="1" smtClean="0"/>
              <a:t>Curtice-Ettenberg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Averages over 100 runs are as follows (average run time 6.27 s)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03553"/>
              </p:ext>
            </p:extLst>
          </p:nvPr>
        </p:nvGraphicFramePr>
        <p:xfrm>
          <a:off x="838200" y="2503964"/>
          <a:ext cx="5172856" cy="29946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3214">
                  <a:extLst>
                    <a:ext uri="{9D8B030D-6E8A-4147-A177-3AD203B41FA5}">
                      <a16:colId xmlns:a16="http://schemas.microsoft.com/office/drawing/2014/main" val="1260076585"/>
                    </a:ext>
                  </a:extLst>
                </a:gridCol>
                <a:gridCol w="1293214">
                  <a:extLst>
                    <a:ext uri="{9D8B030D-6E8A-4147-A177-3AD203B41FA5}">
                      <a16:colId xmlns:a16="http://schemas.microsoft.com/office/drawing/2014/main" val="1142026497"/>
                    </a:ext>
                  </a:extLst>
                </a:gridCol>
                <a:gridCol w="1293214">
                  <a:extLst>
                    <a:ext uri="{9D8B030D-6E8A-4147-A177-3AD203B41FA5}">
                      <a16:colId xmlns:a16="http://schemas.microsoft.com/office/drawing/2014/main" val="705508210"/>
                    </a:ext>
                  </a:extLst>
                </a:gridCol>
                <a:gridCol w="1293214">
                  <a:extLst>
                    <a:ext uri="{9D8B030D-6E8A-4147-A177-3AD203B41FA5}">
                      <a16:colId xmlns:a16="http://schemas.microsoft.com/office/drawing/2014/main" val="390227623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 dirty="0">
                          <a:effectLst/>
                        </a:rPr>
                        <a:t>Parameters</a:t>
                      </a:r>
                      <a:endParaRPr lang="en-US" sz="1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143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>
                          <a:effectLst/>
                        </a:rPr>
                        <a:t>Maximum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143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>
                          <a:effectLst/>
                        </a:rPr>
                        <a:t>Minimum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143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>
                          <a:effectLst/>
                        </a:rPr>
                        <a:t>Value Extracted by PSO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1430" marB="0"/>
                </a:tc>
                <a:extLst>
                  <a:ext uri="{0D108BD9-81ED-4DB2-BD59-A6C34878D82A}">
                    <a16:rowId xmlns:a16="http://schemas.microsoft.com/office/drawing/2014/main" val="32591765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>
                          <a:effectLst/>
                        </a:rPr>
                        <a:t>β 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143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 dirty="0">
                          <a:effectLst/>
                        </a:rPr>
                        <a:t>0.0935</a:t>
                      </a:r>
                      <a:endParaRPr lang="en-US" sz="1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143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>
                          <a:effectLst/>
                        </a:rPr>
                        <a:t>-0.052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143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0.0386</a:t>
                      </a:r>
                      <a:endParaRPr lang="en-US" sz="1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1430" marB="0"/>
                </a:tc>
                <a:extLst>
                  <a:ext uri="{0D108BD9-81ED-4DB2-BD59-A6C34878D82A}">
                    <a16:rowId xmlns:a16="http://schemas.microsoft.com/office/drawing/2014/main" val="3021845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>
                          <a:effectLst/>
                        </a:rPr>
                        <a:t> A0 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143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>
                          <a:effectLst/>
                        </a:rPr>
                        <a:t>0.1235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143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>
                          <a:effectLst/>
                        </a:rPr>
                        <a:t>0.0008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143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 dirty="0" smtClean="0">
                          <a:effectLst/>
                        </a:rPr>
                        <a:t>0.1043</a:t>
                      </a:r>
                      <a:endParaRPr lang="en-US" sz="1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1430" marB="0"/>
                </a:tc>
                <a:extLst>
                  <a:ext uri="{0D108BD9-81ED-4DB2-BD59-A6C34878D82A}">
                    <a16:rowId xmlns:a16="http://schemas.microsoft.com/office/drawing/2014/main" val="4917178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>
                          <a:effectLst/>
                        </a:rPr>
                        <a:t>A1 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143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>
                          <a:effectLst/>
                        </a:rPr>
                        <a:t>0.375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143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>
                          <a:effectLst/>
                        </a:rPr>
                        <a:t>-0.028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143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 dirty="0" smtClean="0">
                          <a:effectLst/>
                        </a:rPr>
                        <a:t>0.0830</a:t>
                      </a:r>
                      <a:endParaRPr lang="en-US" sz="1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1430" marB="0"/>
                </a:tc>
                <a:extLst>
                  <a:ext uri="{0D108BD9-81ED-4DB2-BD59-A6C34878D82A}">
                    <a16:rowId xmlns:a16="http://schemas.microsoft.com/office/drawing/2014/main" val="249025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>
                          <a:effectLst/>
                        </a:rPr>
                        <a:t>A2 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143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>
                          <a:effectLst/>
                        </a:rPr>
                        <a:t>0.27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143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>
                          <a:effectLst/>
                        </a:rPr>
                        <a:t>-0.0417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143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 dirty="0" smtClean="0">
                          <a:effectLst/>
                        </a:rPr>
                        <a:t>0.0067</a:t>
                      </a:r>
                      <a:endParaRPr lang="en-US" sz="1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1430" marB="0"/>
                </a:tc>
                <a:extLst>
                  <a:ext uri="{0D108BD9-81ED-4DB2-BD59-A6C34878D82A}">
                    <a16:rowId xmlns:a16="http://schemas.microsoft.com/office/drawing/2014/main" val="31238967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>
                          <a:effectLst/>
                        </a:rPr>
                        <a:t>A3 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143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>
                          <a:effectLst/>
                        </a:rPr>
                        <a:t>0.023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143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>
                          <a:effectLst/>
                        </a:rPr>
                        <a:t>-0.108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143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 dirty="0">
                          <a:effectLst/>
                        </a:rPr>
                        <a:t>-</a:t>
                      </a:r>
                      <a:r>
                        <a:rPr lang="en-US" sz="1400" dirty="0" smtClean="0">
                          <a:effectLst/>
                        </a:rPr>
                        <a:t>0.0093</a:t>
                      </a:r>
                      <a:endParaRPr lang="en-US" sz="1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1430" marB="0"/>
                </a:tc>
                <a:extLst>
                  <a:ext uri="{0D108BD9-81ED-4DB2-BD59-A6C34878D82A}">
                    <a16:rowId xmlns:a16="http://schemas.microsoft.com/office/drawing/2014/main" val="3010502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>
                          <a:effectLst/>
                        </a:rPr>
                        <a:t>γ     (1/V) 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143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>
                          <a:effectLst/>
                        </a:rPr>
                        <a:t>2.95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143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>
                          <a:effectLst/>
                        </a:rPr>
                        <a:t>0.95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143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 dirty="0" smtClean="0">
                          <a:effectLst/>
                        </a:rPr>
                        <a:t>1.9747</a:t>
                      </a:r>
                      <a:endParaRPr lang="en-US" sz="1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1430" marB="0"/>
                </a:tc>
                <a:extLst>
                  <a:ext uri="{0D108BD9-81ED-4DB2-BD59-A6C34878D82A}">
                    <a16:rowId xmlns:a16="http://schemas.microsoft.com/office/drawing/2014/main" val="4015517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>
                          <a:effectLst/>
                        </a:rPr>
                        <a:t>V</a:t>
                      </a:r>
                      <a:r>
                        <a:rPr lang="en-US" sz="1400" baseline="-25000">
                          <a:effectLst/>
                        </a:rPr>
                        <a:t>ds0</a:t>
                      </a:r>
                      <a:r>
                        <a:rPr lang="en-US" sz="1400">
                          <a:effectLst/>
                        </a:rPr>
                        <a:t> (V) 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143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>
                          <a:effectLst/>
                        </a:rPr>
                        <a:t>8.36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143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>
                          <a:effectLst/>
                        </a:rPr>
                        <a:t>2.25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143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 dirty="0" smtClean="0">
                          <a:effectLst/>
                        </a:rPr>
                        <a:t>5.2430</a:t>
                      </a:r>
                      <a:endParaRPr lang="en-US" sz="1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1430" marB="0"/>
                </a:tc>
                <a:extLst>
                  <a:ext uri="{0D108BD9-81ED-4DB2-BD59-A6C34878D82A}">
                    <a16:rowId xmlns:a16="http://schemas.microsoft.com/office/drawing/2014/main" val="3510449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 dirty="0">
                          <a:effectLst/>
                        </a:rPr>
                        <a:t>error</a:t>
                      </a:r>
                      <a:endParaRPr lang="en-US" sz="1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14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8580" marR="68580" marT="114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8580" marR="68580" marT="1143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 dirty="0" smtClean="0">
                          <a:effectLst/>
                        </a:rPr>
                        <a:t>0.0026</a:t>
                      </a:r>
                      <a:endParaRPr lang="en-US" sz="1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1430" marB="0"/>
                </a:tc>
                <a:extLst>
                  <a:ext uri="{0D108BD9-81ED-4DB2-BD59-A6C34878D82A}">
                    <a16:rowId xmlns:a16="http://schemas.microsoft.com/office/drawing/2014/main" val="508468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641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BFO convergence on </a:t>
            </a:r>
            <a:r>
              <a:rPr lang="en-US" dirty="0" err="1" smtClean="0"/>
              <a:t>Curtice-Ettenberg</a:t>
            </a:r>
            <a:r>
              <a:rPr lang="en-US" dirty="0" smtClean="0"/>
              <a:t>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9582"/>
            <a:ext cx="9120708" cy="4351338"/>
          </a:xfrm>
        </p:spPr>
      </p:pic>
      <p:sp>
        <p:nvSpPr>
          <p:cNvPr id="6" name="TextBox 5"/>
          <p:cNvSpPr txBox="1"/>
          <p:nvPr/>
        </p:nvSpPr>
        <p:spPr>
          <a:xfrm>
            <a:off x="8100607" y="1973179"/>
            <a:ext cx="313596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Converges to error within 10</a:t>
            </a:r>
            <a:r>
              <a:rPr lang="en-US" baseline="30000" dirty="0" smtClean="0"/>
              <a:t>-3</a:t>
            </a:r>
            <a:r>
              <a:rPr lang="en-US" dirty="0" smtClean="0"/>
              <a:t> only 21% of the time. PSO is way more consistent. Scatter is also higher. </a:t>
            </a:r>
          </a:p>
          <a:p>
            <a:endParaRPr lang="en-US" dirty="0"/>
          </a:p>
          <a:p>
            <a:r>
              <a:rPr lang="en-US" dirty="0" smtClean="0"/>
              <a:t>Algorithm does not converge fast enough. </a:t>
            </a:r>
          </a:p>
          <a:p>
            <a:endParaRPr lang="en-US" dirty="0"/>
          </a:p>
          <a:p>
            <a:r>
              <a:rPr lang="en-US" dirty="0" smtClean="0"/>
              <a:t>Multimodal distribution – algorithm can get stuck in local minima. Modal error twice that of PSO.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7470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872" y="2214269"/>
            <a:ext cx="7425127" cy="35424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BFO results for </a:t>
            </a:r>
            <a:r>
              <a:rPr lang="en-US" dirty="0" err="1" smtClean="0"/>
              <a:t>Materka-Kacprzak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Averages over 100 runs (average run time 5.54 s)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9470525"/>
              </p:ext>
            </p:extLst>
          </p:nvPr>
        </p:nvGraphicFramePr>
        <p:xfrm>
          <a:off x="555439" y="2414989"/>
          <a:ext cx="4632158" cy="31040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2965">
                  <a:extLst>
                    <a:ext uri="{9D8B030D-6E8A-4147-A177-3AD203B41FA5}">
                      <a16:colId xmlns:a16="http://schemas.microsoft.com/office/drawing/2014/main" val="4263817175"/>
                    </a:ext>
                  </a:extLst>
                </a:gridCol>
                <a:gridCol w="1159731">
                  <a:extLst>
                    <a:ext uri="{9D8B030D-6E8A-4147-A177-3AD203B41FA5}">
                      <a16:colId xmlns:a16="http://schemas.microsoft.com/office/drawing/2014/main" val="537978987"/>
                    </a:ext>
                  </a:extLst>
                </a:gridCol>
                <a:gridCol w="1159731">
                  <a:extLst>
                    <a:ext uri="{9D8B030D-6E8A-4147-A177-3AD203B41FA5}">
                      <a16:colId xmlns:a16="http://schemas.microsoft.com/office/drawing/2014/main" val="3135850086"/>
                    </a:ext>
                  </a:extLst>
                </a:gridCol>
                <a:gridCol w="1159731">
                  <a:extLst>
                    <a:ext uri="{9D8B030D-6E8A-4147-A177-3AD203B41FA5}">
                      <a16:colId xmlns:a16="http://schemas.microsoft.com/office/drawing/2014/main" val="3097224968"/>
                    </a:ext>
                  </a:extLst>
                </a:gridCol>
              </a:tblGrid>
              <a:tr h="71258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 dirty="0">
                          <a:effectLst/>
                        </a:rPr>
                        <a:t>Parameter</a:t>
                      </a:r>
                      <a:endParaRPr lang="en-US" sz="1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0216" marR="110216" marT="1143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 dirty="0">
                          <a:effectLst/>
                        </a:rPr>
                        <a:t>Maximum </a:t>
                      </a:r>
                      <a:endParaRPr lang="en-US" sz="1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0216" marR="110216" marT="1143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 dirty="0">
                          <a:effectLst/>
                        </a:rPr>
                        <a:t>Minimum</a:t>
                      </a:r>
                      <a:endParaRPr lang="en-US" sz="1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0216" marR="110216" marT="1143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>
                          <a:effectLst/>
                        </a:rPr>
                        <a:t>Value Extracted by PSO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0216" marR="110216" marT="11430" marB="0"/>
                </a:tc>
                <a:extLst>
                  <a:ext uri="{0D108BD9-81ED-4DB2-BD59-A6C34878D82A}">
                    <a16:rowId xmlns:a16="http://schemas.microsoft.com/office/drawing/2014/main" val="252001836"/>
                  </a:ext>
                </a:extLst>
              </a:tr>
              <a:tr h="37548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>
                          <a:effectLst/>
                        </a:rPr>
                        <a:t>I</a:t>
                      </a:r>
                      <a:r>
                        <a:rPr lang="en-US" sz="1400" baseline="-25000">
                          <a:effectLst/>
                        </a:rPr>
                        <a:t>dss (A) 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0216" marR="110216" marT="1143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 dirty="0">
                          <a:effectLst/>
                        </a:rPr>
                        <a:t>0.425</a:t>
                      </a:r>
                      <a:endParaRPr lang="en-US" sz="1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0216" marR="110216" marT="1143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 dirty="0">
                          <a:effectLst/>
                        </a:rPr>
                        <a:t>0.0302</a:t>
                      </a:r>
                      <a:endParaRPr lang="en-US" sz="1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0216" marR="110216" marT="1143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 dirty="0" smtClean="0">
                          <a:effectLst/>
                        </a:rPr>
                        <a:t>0.1032</a:t>
                      </a:r>
                      <a:endParaRPr lang="en-US" sz="1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0216" marR="110216" marT="11430" marB="0"/>
                </a:tc>
                <a:extLst>
                  <a:ext uri="{0D108BD9-81ED-4DB2-BD59-A6C34878D82A}">
                    <a16:rowId xmlns:a16="http://schemas.microsoft.com/office/drawing/2014/main" val="834121940"/>
                  </a:ext>
                </a:extLst>
              </a:tr>
              <a:tr h="3625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>
                          <a:effectLst/>
                        </a:rPr>
                        <a:t>V</a:t>
                      </a:r>
                      <a:r>
                        <a:rPr lang="en-US" sz="1400" baseline="-25000">
                          <a:effectLst/>
                        </a:rPr>
                        <a:t>t0(</a:t>
                      </a:r>
                      <a:r>
                        <a:rPr lang="en-US" sz="1400">
                          <a:effectLst/>
                        </a:rPr>
                        <a:t>V) 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0216" marR="110216" marT="1143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 dirty="0">
                          <a:effectLst/>
                        </a:rPr>
                        <a:t>0.81</a:t>
                      </a:r>
                      <a:endParaRPr lang="en-US" sz="1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0216" marR="110216" marT="1143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>
                          <a:effectLst/>
                        </a:rPr>
                        <a:t>-2.154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0216" marR="110216" marT="1143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 dirty="0">
                          <a:effectLst/>
                        </a:rPr>
                        <a:t>-</a:t>
                      </a:r>
                      <a:r>
                        <a:rPr lang="en-US" sz="1400" dirty="0" smtClean="0">
                          <a:effectLst/>
                        </a:rPr>
                        <a:t>1.8067</a:t>
                      </a:r>
                      <a:endParaRPr lang="en-US" sz="1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0216" marR="110216" marT="11430" marB="0"/>
                </a:tc>
                <a:extLst>
                  <a:ext uri="{0D108BD9-81ED-4DB2-BD59-A6C34878D82A}">
                    <a16:rowId xmlns:a16="http://schemas.microsoft.com/office/drawing/2014/main" val="3649212448"/>
                  </a:ext>
                </a:extLst>
              </a:tr>
              <a:tr h="3625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>
                          <a:effectLst/>
                        </a:rPr>
                        <a:t>        α       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0216" marR="110216" marT="1143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>
                          <a:effectLst/>
                        </a:rPr>
                        <a:t>6.24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0216" marR="110216" marT="1143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>
                          <a:effectLst/>
                        </a:rPr>
                        <a:t>3.041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0216" marR="110216" marT="1143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 dirty="0" smtClean="0">
                          <a:effectLst/>
                        </a:rPr>
                        <a:t>3.8612</a:t>
                      </a:r>
                      <a:endParaRPr lang="en-US" sz="1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0216" marR="110216" marT="11430" marB="0"/>
                </a:tc>
                <a:extLst>
                  <a:ext uri="{0D108BD9-81ED-4DB2-BD59-A6C34878D82A}">
                    <a16:rowId xmlns:a16="http://schemas.microsoft.com/office/drawing/2014/main" val="1253510950"/>
                  </a:ext>
                </a:extLst>
              </a:tr>
              <a:tr h="44898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>
                          <a:effectLst/>
                        </a:rPr>
                        <a:t>           γ     (1/V) 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0216" marR="110216" marT="1143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>
                          <a:effectLst/>
                        </a:rPr>
                        <a:t>-0.0193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0216" marR="110216" marT="1143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>
                          <a:effectLst/>
                        </a:rPr>
                        <a:t>-1.6816</a:t>
                      </a:r>
                      <a:endParaRPr lang="en-US" sz="1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0216" marR="110216" marT="1143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 dirty="0">
                          <a:effectLst/>
                        </a:rPr>
                        <a:t>-</a:t>
                      </a:r>
                      <a:r>
                        <a:rPr lang="en-US" sz="1400" dirty="0" smtClean="0">
                          <a:effectLst/>
                        </a:rPr>
                        <a:t>0.1478</a:t>
                      </a:r>
                      <a:endParaRPr lang="en-US" sz="1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0216" marR="110216" marT="11430" marB="0"/>
                </a:tc>
                <a:extLst>
                  <a:ext uri="{0D108BD9-81ED-4DB2-BD59-A6C34878D82A}">
                    <a16:rowId xmlns:a16="http://schemas.microsoft.com/office/drawing/2014/main" val="3962916205"/>
                  </a:ext>
                </a:extLst>
              </a:tr>
              <a:tr h="44898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 dirty="0">
                          <a:effectLst/>
                        </a:rPr>
                        <a:t>error</a:t>
                      </a:r>
                      <a:endParaRPr lang="en-US" sz="1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0216" marR="110216" marT="114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110216" marR="110216" marT="114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110216" marR="110216" marT="1143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14900" algn="l"/>
                        </a:tabLst>
                      </a:pPr>
                      <a:r>
                        <a:rPr lang="en-US" sz="1400" dirty="0" smtClean="0">
                          <a:effectLst/>
                        </a:rPr>
                        <a:t>0.0010</a:t>
                      </a:r>
                      <a:endParaRPr lang="en-US" sz="1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0216" marR="110216" marT="11430" marB="0"/>
                </a:tc>
                <a:extLst>
                  <a:ext uri="{0D108BD9-81ED-4DB2-BD59-A6C34878D82A}">
                    <a16:rowId xmlns:a16="http://schemas.microsoft.com/office/drawing/2014/main" val="2568928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750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BFO convergence on </a:t>
            </a:r>
            <a:r>
              <a:rPr lang="en-US" dirty="0" err="1" smtClean="0"/>
              <a:t>Materka-Kacprzak</a:t>
            </a:r>
            <a:r>
              <a:rPr lang="en-US" dirty="0" smtClean="0"/>
              <a:t>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9120708" cy="4351338"/>
          </a:xfrm>
        </p:spPr>
      </p:pic>
      <p:sp>
        <p:nvSpPr>
          <p:cNvPr id="6" name="TextBox 5"/>
          <p:cNvSpPr txBox="1"/>
          <p:nvPr/>
        </p:nvSpPr>
        <p:spPr>
          <a:xfrm>
            <a:off x="8614611" y="1973179"/>
            <a:ext cx="298383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Converges to error within 2 × 10</a:t>
            </a:r>
            <a:r>
              <a:rPr lang="en-US" baseline="30000" dirty="0" smtClean="0"/>
              <a:t>-4</a:t>
            </a:r>
            <a:r>
              <a:rPr lang="en-US" dirty="0" smtClean="0"/>
              <a:t> only 20% of the time. PSO is way more consistent. Scatter is also much higher. </a:t>
            </a:r>
          </a:p>
          <a:p>
            <a:endParaRPr lang="en-US" dirty="0" smtClean="0"/>
          </a:p>
          <a:p>
            <a:r>
              <a:rPr lang="en-US" dirty="0" smtClean="0"/>
              <a:t>Algorithm does not converge fast enough. </a:t>
            </a:r>
          </a:p>
          <a:p>
            <a:endParaRPr lang="en-US" dirty="0" smtClean="0"/>
          </a:p>
          <a:p>
            <a:r>
              <a:rPr lang="en-US" dirty="0" smtClean="0"/>
              <a:t>Multimodal distribution – algorithm can get stuck in local minima.</a:t>
            </a:r>
          </a:p>
          <a:p>
            <a:endParaRPr lang="en-US" dirty="0"/>
          </a:p>
          <a:p>
            <a:r>
              <a:rPr lang="en-US" dirty="0" smtClean="0"/>
              <a:t>Modal error is twice that of PSO.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322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key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PSO seems to converge faster and with more consistency. </a:t>
            </a:r>
          </a:p>
          <a:p>
            <a:r>
              <a:rPr lang="en-US" dirty="0" smtClean="0"/>
              <a:t>Error with PSO is lower consistently.</a:t>
            </a:r>
          </a:p>
          <a:p>
            <a:r>
              <a:rPr lang="en-US" dirty="0" smtClean="0"/>
              <a:t>BFO and PSO both show a tendency to get stuck in local minima when parameter space is large. </a:t>
            </a:r>
          </a:p>
          <a:p>
            <a:r>
              <a:rPr lang="en-US" dirty="0" smtClean="0"/>
              <a:t>BFO has too many parameters to tune. Sometimes simpler is better.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0030" y="6427113"/>
            <a:ext cx="121747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“A Comparison of Particle Swarm Optimization and Bacteria Foraging Optimization for MESFET DC Model Parameter Extraction.” </a:t>
            </a:r>
          </a:p>
          <a:p>
            <a:r>
              <a:rPr lang="en-US" sz="1100" dirty="0" smtClean="0"/>
              <a:t>Thesis presented in partial fulfillment of the requirements towards an Integrated Master of Science in Physics, University of Hyderabad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85273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Materka-Kacprzak</a:t>
            </a:r>
            <a:r>
              <a:rPr lang="en-US" dirty="0" smtClean="0"/>
              <a:t> Model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626" y="1407157"/>
            <a:ext cx="10761784" cy="54508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626" y="3091226"/>
            <a:ext cx="1710888" cy="35118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301261" y="2499999"/>
            <a:ext cx="1758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202626" y="3886200"/>
                <a:ext cx="628842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u="sng" dirty="0" smtClean="0"/>
                  <a:t>Parameters to be extracted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𝑑𝑠𝑠</m:t>
                        </m:r>
                      </m:sub>
                    </m:sSub>
                  </m:oMath>
                </a14:m>
                <a:r>
                  <a:rPr lang="en-US" dirty="0" smtClean="0"/>
                  <a:t>– drain saturation current in amps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– empirical constant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– threshold voltage in volts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 smtClean="0"/>
                  <a:t> – voltage slope parameter of pinch off voltage (1/volts)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626" y="3886200"/>
                <a:ext cx="6288420" cy="2308324"/>
              </a:xfrm>
              <a:prstGeom prst="rect">
                <a:avLst/>
              </a:prstGeom>
              <a:blipFill>
                <a:blip r:embed="rId4"/>
                <a:stretch>
                  <a:fillRect l="-775" t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720969" y="6365631"/>
            <a:ext cx="102078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Materka</a:t>
            </a:r>
            <a:r>
              <a:rPr lang="en-US" sz="1100" dirty="0"/>
              <a:t> A. and </a:t>
            </a:r>
            <a:r>
              <a:rPr lang="en-US" sz="1100" dirty="0" err="1"/>
              <a:t>Kacprzak</a:t>
            </a:r>
            <a:r>
              <a:rPr lang="en-US" sz="1100" dirty="0"/>
              <a:t> </a:t>
            </a:r>
            <a:r>
              <a:rPr lang="en-US" sz="1100" dirty="0" err="1"/>
              <a:t>T.:”Computer</a:t>
            </a:r>
            <a:r>
              <a:rPr lang="en-US" sz="1100" dirty="0"/>
              <a:t> Calculation of Large-Signal GaAs FET Amplifier Characteristics”, IEEE Trans. Microwave Theory and Tech.”, vol. MTT-33,pp. 129-135, Feb. 1985.</a:t>
            </a:r>
          </a:p>
        </p:txBody>
      </p:sp>
    </p:spTree>
    <p:extLst>
      <p:ext uri="{BB962C8B-B14F-4D97-AF65-F5344CB8AC3E}">
        <p14:creationId xmlns:p14="http://schemas.microsoft.com/office/powerpoint/2010/main" val="3744392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Curtice</a:t>
            </a:r>
            <a:r>
              <a:rPr lang="en-US" dirty="0" smtClean="0"/>
              <a:t> – </a:t>
            </a:r>
            <a:r>
              <a:rPr lang="en-US" dirty="0" err="1" smtClean="0"/>
              <a:t>Ettenberg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15560" y="1690687"/>
            <a:ext cx="1270142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459453"/>
              </p:ext>
            </p:extLst>
          </p:nvPr>
        </p:nvGraphicFramePr>
        <p:xfrm>
          <a:off x="1415560" y="1794577"/>
          <a:ext cx="5871643" cy="428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9" name="Equation" r:id="rId3" imgW="2590800" imgH="228600" progId="Equation.3">
                  <p:embed/>
                </p:oleObj>
              </mc:Choice>
              <mc:Fallback>
                <p:oleObj name="Equation" r:id="rId3" imgW="25908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5560" y="1794577"/>
                        <a:ext cx="5871643" cy="4282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41930" y="2266307"/>
            <a:ext cx="116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</a:t>
            </a:r>
            <a:endParaRPr lang="en-US" dirty="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415560" y="259976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056661"/>
              </p:ext>
            </p:extLst>
          </p:nvPr>
        </p:nvGraphicFramePr>
        <p:xfrm>
          <a:off x="1415560" y="2643650"/>
          <a:ext cx="3314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0" name="Equation" r:id="rId5" imgW="1485255" imgH="215806" progId="Equation.3">
                  <p:embed/>
                </p:oleObj>
              </mc:Choice>
              <mc:Fallback>
                <p:oleObj name="Equation" r:id="rId5" imgW="1485255" imgH="21580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5560" y="2643650"/>
                        <a:ext cx="33147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1415560" y="3277978"/>
                <a:ext cx="6096000" cy="286232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u="sng" dirty="0" smtClean="0"/>
                  <a:t>Parameters to be extracted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– polynomial fitting coefficient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– </a:t>
                </a:r>
                <a:r>
                  <a:rPr lang="en-US" dirty="0" smtClean="0"/>
                  <a:t>polynomial fitting coefficient</a:t>
                </a: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– </a:t>
                </a:r>
                <a:r>
                  <a:rPr lang="en-US" dirty="0" smtClean="0"/>
                  <a:t>polynomial fitting coefficient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– </a:t>
                </a:r>
                <a:r>
                  <a:rPr lang="en-US" dirty="0" smtClean="0"/>
                  <a:t>polynomial fitting coefficient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– </a:t>
                </a:r>
                <a:r>
                  <a:rPr lang="en-US" dirty="0" smtClean="0"/>
                  <a:t>drain-source </a:t>
                </a:r>
                <a:r>
                  <a:rPr lang="en-US" dirty="0" smtClean="0"/>
                  <a:t>saturation </a:t>
                </a:r>
                <a:r>
                  <a:rPr lang="en-US" dirty="0" smtClean="0"/>
                  <a:t>voltage</a:t>
                </a:r>
                <a:r>
                  <a:rPr lang="en-US" dirty="0" smtClean="0"/>
                  <a:t> </a:t>
                </a:r>
                <a:r>
                  <a:rPr lang="en-US" dirty="0" smtClean="0"/>
                  <a:t>in </a:t>
                </a:r>
                <a:r>
                  <a:rPr lang="en-US" dirty="0" smtClean="0"/>
                  <a:t>volts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 smtClean="0"/>
                  <a:t>– parameter coefficient for pinch off voltage change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 smtClean="0"/>
                  <a:t>– saturation parameter in (1/volts)</a:t>
                </a:r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560" y="3277978"/>
                <a:ext cx="6096000" cy="2862322"/>
              </a:xfrm>
              <a:prstGeom prst="rect">
                <a:avLst/>
              </a:prstGeom>
              <a:blipFill>
                <a:blip r:embed="rId7"/>
                <a:stretch>
                  <a:fillRect l="-800" t="-1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627529" y="6387625"/>
            <a:ext cx="113493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Curtice</a:t>
            </a:r>
            <a:r>
              <a:rPr lang="en-US" sz="1100" dirty="0"/>
              <a:t> W.R. and </a:t>
            </a:r>
            <a:r>
              <a:rPr lang="en-US" sz="1100" dirty="0" err="1"/>
              <a:t>Ettenberg</a:t>
            </a:r>
            <a:r>
              <a:rPr lang="en-US" sz="1100" dirty="0"/>
              <a:t> M.,”A Nonlinear GaAs FET Model for Use in the Design of Output Circuits for Power Amplifiers”, IEEE Transactions on Microwave Theory and Techniques, vol. MTT -33, pp. 1383-1393, Dec 1985.</a:t>
            </a:r>
          </a:p>
        </p:txBody>
      </p:sp>
    </p:spTree>
    <p:extLst>
      <p:ext uri="{BB962C8B-B14F-4D97-AF65-F5344CB8AC3E}">
        <p14:creationId xmlns:p14="http://schemas.microsoft.com/office/powerpoint/2010/main" val="2266171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Particle Swarm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Evolutionary algorithm</a:t>
            </a:r>
          </a:p>
          <a:p>
            <a:r>
              <a:rPr lang="en-US" dirty="0" smtClean="0"/>
              <a:t>Proposed in 1995 by James Kennedy and Russell C. </a:t>
            </a:r>
            <a:r>
              <a:rPr lang="en-US" dirty="0" err="1" smtClean="0"/>
              <a:t>Eberhart</a:t>
            </a:r>
            <a:endParaRPr lang="en-US" dirty="0" smtClean="0"/>
          </a:p>
          <a:p>
            <a:r>
              <a:rPr lang="en-US" dirty="0" smtClean="0"/>
              <a:t>Mimics “swarming” behaviour seen in bird flocks and schools of fish</a:t>
            </a:r>
          </a:p>
          <a:p>
            <a:r>
              <a:rPr lang="en-US" dirty="0" smtClean="0"/>
              <a:t>Algorithm incorporates “learning” and communication between entities of a “swarm of particles” to converge to a common “destination”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5082" y="6391835"/>
            <a:ext cx="110893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Eberhart</a:t>
            </a:r>
            <a:r>
              <a:rPr lang="en-US" sz="1100" dirty="0"/>
              <a:t> R. and Kennedy J.: “A New Optimizer Using Particle Swarm Theory,”, Proc. 6</a:t>
            </a:r>
            <a:r>
              <a:rPr lang="en-US" sz="1100" baseline="30000" dirty="0"/>
              <a:t>th</a:t>
            </a:r>
            <a:r>
              <a:rPr lang="en-US" sz="1100" dirty="0"/>
              <a:t> Int. </a:t>
            </a:r>
            <a:r>
              <a:rPr lang="en-US" sz="1100" dirty="0" err="1"/>
              <a:t>Symp</a:t>
            </a:r>
            <a:r>
              <a:rPr lang="en-US" sz="1100" dirty="0"/>
              <a:t>. Micro Machine and Human Science (MHS), pp. 39-43, Oct. 1995.</a:t>
            </a:r>
          </a:p>
        </p:txBody>
      </p:sp>
    </p:spTree>
    <p:extLst>
      <p:ext uri="{BB962C8B-B14F-4D97-AF65-F5344CB8AC3E}">
        <p14:creationId xmlns:p14="http://schemas.microsoft.com/office/powerpoint/2010/main" val="89497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Initialize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 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max</a:t>
            </a:r>
            <a:r>
              <a:rPr lang="en-US" dirty="0" smtClean="0"/>
              <a:t> and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min</a:t>
            </a:r>
            <a:r>
              <a:rPr lang="en-US" dirty="0" smtClean="0"/>
              <a:t>; NP; D (define the range, no. of particle, no. of dimension)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/>
              <a:t>t  </a:t>
            </a:r>
            <a:r>
              <a:rPr lang="en-US" dirty="0" smtClean="0"/>
              <a:t>0</a:t>
            </a:r>
            <a:r>
              <a:rPr lang="en-US" i="1" dirty="0" smtClean="0"/>
              <a:t>; </a:t>
            </a:r>
            <a:r>
              <a:rPr lang="en-US" i="1" dirty="0" err="1" smtClean="0"/>
              <a:t>i</a:t>
            </a:r>
            <a:r>
              <a:rPr lang="en-US" i="1" dirty="0" smtClean="0"/>
              <a:t>  </a:t>
            </a:r>
            <a:r>
              <a:rPr lang="en-US" dirty="0" smtClean="0"/>
              <a:t>0;</a:t>
            </a:r>
            <a:r>
              <a:rPr lang="en-US" i="1" dirty="0" smtClean="0"/>
              <a:t>‘t’ </a:t>
            </a:r>
            <a:r>
              <a:rPr lang="en-US" dirty="0" smtClean="0"/>
              <a:t>for iterations and ‘</a:t>
            </a:r>
            <a:r>
              <a:rPr lang="en-US" i="1" dirty="0" err="1" smtClean="0"/>
              <a:t>i</a:t>
            </a:r>
            <a:r>
              <a:rPr lang="en-US" i="1" dirty="0" smtClean="0"/>
              <a:t>’ </a:t>
            </a:r>
            <a:r>
              <a:rPr lang="en-US" dirty="0" smtClean="0"/>
              <a:t>for particles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Initialize position </a:t>
            </a:r>
            <a:r>
              <a:rPr lang="en-US" i="1" dirty="0" smtClean="0"/>
              <a:t>X</a:t>
            </a:r>
            <a:r>
              <a:rPr lang="en-US" i="1" baseline="-25000" dirty="0" smtClean="0"/>
              <a:t>0 </a:t>
            </a:r>
            <a:r>
              <a:rPr lang="en-US" dirty="0" smtClean="0"/>
              <a:t>and velocity </a:t>
            </a:r>
            <a:r>
              <a:rPr lang="en-US" i="1" dirty="0" smtClean="0"/>
              <a:t>V</a:t>
            </a:r>
            <a:r>
              <a:rPr lang="en-US" i="1" baseline="-25000" dirty="0" smtClean="0"/>
              <a:t>0,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max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Evaluate fitness function values </a:t>
            </a:r>
            <a:r>
              <a:rPr lang="en-US" i="1" dirty="0" smtClean="0"/>
              <a:t>f</a:t>
            </a:r>
            <a:r>
              <a:rPr lang="en-US" i="1" baseline="-25000" dirty="0" smtClean="0"/>
              <a:t>0</a:t>
            </a:r>
            <a:endParaRPr lang="en-US" dirty="0" smtClean="0"/>
          </a:p>
          <a:p>
            <a:r>
              <a:rPr lang="en-US" i="1" baseline="-25000" dirty="0" smtClean="0"/>
              <a:t>                   </a:t>
            </a:r>
            <a:r>
              <a:rPr lang="da-DK" i="1" dirty="0" smtClean="0"/>
              <a:t>pbest</a:t>
            </a:r>
            <a:r>
              <a:rPr lang="da-DK" i="1" baseline="30000" dirty="0" smtClean="0"/>
              <a:t>0</a:t>
            </a:r>
            <a:r>
              <a:rPr lang="da-DK" i="1" dirty="0" smtClean="0"/>
              <a:t> </a:t>
            </a:r>
            <a:r>
              <a:rPr lang="da-DK" i="1" baseline="-25000" dirty="0" smtClean="0"/>
              <a:t>i</a:t>
            </a:r>
            <a:r>
              <a:rPr lang="da-DK" i="1" dirty="0" smtClean="0"/>
              <a:t>  f</a:t>
            </a:r>
            <a:r>
              <a:rPr lang="da-DK" i="1" baseline="30000" dirty="0" smtClean="0"/>
              <a:t>0</a:t>
            </a:r>
            <a:r>
              <a:rPr lang="da-DK" i="1" dirty="0" smtClean="0"/>
              <a:t> </a:t>
            </a:r>
            <a:r>
              <a:rPr lang="da-DK" i="1" baseline="-25000" dirty="0" smtClean="0"/>
              <a:t>i </a:t>
            </a:r>
            <a:r>
              <a:rPr lang="da-DK" i="1" dirty="0" smtClean="0"/>
              <a:t>,  gbest</a:t>
            </a:r>
            <a:r>
              <a:rPr lang="da-DK" i="1" baseline="30000" dirty="0" smtClean="0"/>
              <a:t>0</a:t>
            </a:r>
            <a:r>
              <a:rPr lang="da-DK" i="1" dirty="0" smtClean="0"/>
              <a:t>  fbest</a:t>
            </a:r>
            <a:r>
              <a:rPr lang="da-DK" i="1" baseline="30000" dirty="0" smtClean="0"/>
              <a:t>0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14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Routine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b="1" dirty="0" smtClean="0"/>
              <a:t> while</a:t>
            </a:r>
            <a:r>
              <a:rPr lang="en-US" dirty="0" smtClean="0"/>
              <a:t> </a:t>
            </a:r>
            <a:r>
              <a:rPr lang="en-US" i="1" dirty="0" smtClean="0"/>
              <a:t>t &lt; Maximum Generation </a:t>
            </a:r>
            <a:r>
              <a:rPr lang="en-US" b="1" dirty="0" smtClean="0"/>
              <a:t>do</a:t>
            </a:r>
            <a:endParaRPr lang="en-US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     </a:t>
            </a:r>
            <a:r>
              <a:rPr lang="en-US" b="1" dirty="0" smtClean="0"/>
              <a:t>while</a:t>
            </a:r>
            <a:r>
              <a:rPr lang="en-US" dirty="0" smtClean="0"/>
              <a:t> </a:t>
            </a:r>
            <a:r>
              <a:rPr lang="en-US" i="1" dirty="0" err="1" smtClean="0"/>
              <a:t>i</a:t>
            </a:r>
            <a:r>
              <a:rPr lang="en-US" i="1" dirty="0" smtClean="0"/>
              <a:t> &lt; NP </a:t>
            </a:r>
            <a:r>
              <a:rPr lang="en-US" b="1" dirty="0" smtClean="0"/>
              <a:t>do</a:t>
            </a:r>
            <a:endParaRPr lang="en-US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n-US" b="1" dirty="0" smtClean="0"/>
              <a:t>             </a:t>
            </a:r>
            <a:r>
              <a:rPr lang="en-US" i="1" dirty="0" smtClean="0"/>
              <a:t>Update velocity and position by</a:t>
            </a:r>
            <a:endParaRPr lang="en-US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n-US" i="1" dirty="0" smtClean="0"/>
              <a:t>               Evaluate fitness function values f</a:t>
            </a:r>
            <a:r>
              <a:rPr lang="en-US" i="1" baseline="-25000" dirty="0" smtClean="0"/>
              <a:t>t+1</a:t>
            </a:r>
            <a:endParaRPr lang="en-US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n-US" i="1" baseline="-25000" dirty="0" smtClean="0"/>
              <a:t>                      </a:t>
            </a:r>
            <a:r>
              <a:rPr lang="en-US" i="1" dirty="0" smtClean="0"/>
              <a:t>U</a:t>
            </a:r>
            <a:r>
              <a:rPr lang="da-DK" i="1" dirty="0" smtClean="0"/>
              <a:t>pdate</a:t>
            </a:r>
            <a:r>
              <a:rPr lang="da-DK" dirty="0" smtClean="0"/>
              <a:t> </a:t>
            </a:r>
            <a:r>
              <a:rPr lang="da-DK" i="1" dirty="0" smtClean="0"/>
              <a:t>pbest </a:t>
            </a:r>
            <a:r>
              <a:rPr lang="da-DK" i="1" baseline="30000" dirty="0" smtClean="0"/>
              <a:t>t</a:t>
            </a:r>
            <a:r>
              <a:rPr lang="da-DK" i="1" baseline="-25000" dirty="0" smtClean="0"/>
              <a:t>i</a:t>
            </a:r>
            <a:r>
              <a:rPr lang="da-DK" dirty="0" smtClean="0"/>
              <a:t> </a:t>
            </a:r>
            <a:r>
              <a:rPr lang="da-DK" i="1" dirty="0" smtClean="0"/>
              <a:t>and</a:t>
            </a:r>
            <a:r>
              <a:rPr lang="da-DK" dirty="0" smtClean="0"/>
              <a:t> g</a:t>
            </a:r>
            <a:r>
              <a:rPr lang="da-DK" i="1" dirty="0" smtClean="0"/>
              <a:t>best </a:t>
            </a:r>
            <a:r>
              <a:rPr lang="da-DK" i="1" baseline="30000" dirty="0" smtClean="0"/>
              <a:t>t</a:t>
            </a:r>
            <a:r>
              <a:rPr lang="da-DK" i="1" baseline="-25000" dirty="0" smtClean="0"/>
              <a:t>d</a:t>
            </a:r>
            <a:endParaRPr lang="en-US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       </a:t>
            </a:r>
            <a:r>
              <a:rPr lang="en-US" i="1" dirty="0" smtClean="0"/>
              <a:t> </a:t>
            </a:r>
            <a:r>
              <a:rPr lang="en-US" i="1" dirty="0" err="1" smtClean="0"/>
              <a:t>i</a:t>
            </a:r>
            <a:r>
              <a:rPr lang="en-US" i="1" dirty="0" smtClean="0"/>
              <a:t> i+1, go to step 7</a:t>
            </a:r>
            <a:endParaRPr lang="en-US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      </a:t>
            </a:r>
            <a:r>
              <a:rPr lang="en-US" b="1" dirty="0" smtClean="0"/>
              <a:t>end while</a:t>
            </a:r>
            <a:endParaRPr lang="en-US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     </a:t>
            </a:r>
            <a:r>
              <a:rPr lang="en-US" b="1" dirty="0" smtClean="0"/>
              <a:t>if </a:t>
            </a:r>
            <a:r>
              <a:rPr lang="en-US" dirty="0" smtClean="0"/>
              <a:t>stop criteria not meet </a:t>
            </a:r>
            <a:r>
              <a:rPr lang="en-US" b="1" dirty="0" smtClean="0"/>
              <a:t>then</a:t>
            </a:r>
            <a:endParaRPr lang="en-US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           </a:t>
            </a:r>
            <a:r>
              <a:rPr lang="en-US" i="1" dirty="0" smtClean="0"/>
              <a:t>t t+1, go to step 5</a:t>
            </a:r>
            <a:endParaRPr lang="en-US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     </a:t>
            </a:r>
            <a:r>
              <a:rPr lang="en-US" b="1" dirty="0" smtClean="0"/>
              <a:t>end if</a:t>
            </a:r>
            <a:endParaRPr lang="en-US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 </a:t>
            </a:r>
            <a:r>
              <a:rPr lang="en-US" b="1" dirty="0" smtClean="0"/>
              <a:t>end while</a:t>
            </a:r>
            <a:endParaRPr lang="en-US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 </a:t>
            </a:r>
            <a:r>
              <a:rPr lang="en-US" i="1" dirty="0" smtClean="0"/>
              <a:t>Report results</a:t>
            </a:r>
            <a:endParaRPr lang="en-US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n-US" i="1" dirty="0" smtClean="0"/>
              <a:t>Terminate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26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361" name="Object 1"/>
          <p:cNvGraphicFramePr>
            <a:graphicFrameLocks noChangeAspect="1"/>
          </p:cNvGraphicFramePr>
          <p:nvPr/>
        </p:nvGraphicFramePr>
        <p:xfrm>
          <a:off x="1981201" y="609601"/>
          <a:ext cx="7726685" cy="1447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0" name="Equation" r:id="rId3" imgW="2946400" imgH="774700" progId="Equation.3">
                  <p:embed/>
                </p:oleObj>
              </mc:Choice>
              <mc:Fallback>
                <p:oleObj name="Equation" r:id="rId3" imgW="2946400" imgH="774700" progId="Equation.3">
                  <p:embed/>
                  <p:pic>
                    <p:nvPicPr>
                      <p:cNvPr id="1536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1" y="609601"/>
                        <a:ext cx="7726685" cy="14477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2514600" y="2057400"/>
          <a:ext cx="541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1" name="Equation" r:id="rId5" imgW="1332921" imgH="266584" progId="Equation.3">
                  <p:embed/>
                </p:oleObj>
              </mc:Choice>
              <mc:Fallback>
                <p:oleObj name="Equation" r:id="rId5" imgW="1332921" imgH="266584" progId="Equation.3">
                  <p:embed/>
                  <p:pic>
                    <p:nvPicPr>
                      <p:cNvPr id="153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057400"/>
                        <a:ext cx="5410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1752600" y="5181600"/>
          <a:ext cx="8229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2" name="Equation" r:id="rId7" imgW="2743200" imgH="241300" progId="Equation.3">
                  <p:embed/>
                </p:oleObj>
              </mc:Choice>
              <mc:Fallback>
                <p:oleObj name="Equation" r:id="rId7" imgW="2743200" imgH="241300" progId="Equation.3">
                  <p:embed/>
                  <p:pic>
                    <p:nvPicPr>
                      <p:cNvPr id="1536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181600"/>
                        <a:ext cx="8229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1905000" y="3124201"/>
          <a:ext cx="8153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3" name="Equation" r:id="rId9" imgW="2819400" imgH="279400" progId="Equation.3">
                  <p:embed/>
                </p:oleObj>
              </mc:Choice>
              <mc:Fallback>
                <p:oleObj name="Equation" r:id="rId9" imgW="2819400" imgH="279400" progId="Equation.3">
                  <p:embed/>
                  <p:pic>
                    <p:nvPicPr>
                      <p:cNvPr id="153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124201"/>
                        <a:ext cx="81534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1752600" y="4038600"/>
          <a:ext cx="8229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4" name="Equation" r:id="rId11" imgW="2844800" imgH="279400" progId="Equation.3">
                  <p:embed/>
                </p:oleObj>
              </mc:Choice>
              <mc:Fallback>
                <p:oleObj name="Equation" r:id="rId11" imgW="2844800" imgH="279400" progId="Equation.3">
                  <p:embed/>
                  <p:pic>
                    <p:nvPicPr>
                      <p:cNvPr id="153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038600"/>
                        <a:ext cx="82296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 flipV="1">
            <a:off x="1524000" y="304801"/>
            <a:ext cx="9144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it-IT" sz="1200" b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						 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1524001" y="1042602"/>
            <a:ext cx="61286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it-IT" sz="1200" b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						    </a:t>
            </a:r>
            <a:endParaRPr lang="it-IT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752600" y="1905000"/>
            <a:ext cx="868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752600" y="2895600"/>
            <a:ext cx="868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752600" y="3886200"/>
            <a:ext cx="868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676400" y="4953000"/>
            <a:ext cx="868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676400" y="5943600"/>
            <a:ext cx="868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752600" y="381000"/>
            <a:ext cx="868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21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Bacteria Foraging Optimization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Proposed in 2002 by Kevin M. </a:t>
            </a:r>
            <a:r>
              <a:rPr lang="en-US" dirty="0" err="1" smtClean="0"/>
              <a:t>Passino</a:t>
            </a:r>
            <a:r>
              <a:rPr lang="en-US" dirty="0" smtClean="0"/>
              <a:t>, it tries to mimic a cluster of bacteria searching for food. (foraging)</a:t>
            </a:r>
          </a:p>
          <a:p>
            <a:r>
              <a:rPr lang="en-US" dirty="0" smtClean="0"/>
              <a:t>The algorithm incorporates swarming as actual organizational behaviour of the ‘bacteria’ in space.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7154" y="6409592"/>
            <a:ext cx="1063869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Passino</a:t>
            </a:r>
            <a:r>
              <a:rPr lang="en-US" sz="1100" dirty="0"/>
              <a:t> K. M.: Biomimicry of Bacterial Foraging for Distributed Optimization and Control, IEEE Control Systems Magazine, pp. 52 – 67, June 2002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45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141</TotalTime>
  <Words>1478</Words>
  <Application>Microsoft Office PowerPoint</Application>
  <PresentationFormat>Widescreen</PresentationFormat>
  <Paragraphs>273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Georgia</vt:lpstr>
      <vt:lpstr>Times New Roman</vt:lpstr>
      <vt:lpstr>Retrospect</vt:lpstr>
      <vt:lpstr>Microsoft Equation 3.0</vt:lpstr>
      <vt:lpstr>Equation</vt:lpstr>
      <vt:lpstr>A comparison between Bacteria Foraging and Particle Swarm Optimizations for MESFET DC model parameter extraction</vt:lpstr>
      <vt:lpstr>MESFET and some models</vt:lpstr>
      <vt:lpstr>Materka-Kacprzak Model</vt:lpstr>
      <vt:lpstr>Curtice – Ettenberg Model</vt:lpstr>
      <vt:lpstr>Particle Swarm Optimization</vt:lpstr>
      <vt:lpstr>The Algorithm</vt:lpstr>
      <vt:lpstr>Main Routine</vt:lpstr>
      <vt:lpstr>PowerPoint Presentation</vt:lpstr>
      <vt:lpstr>Bacteria Foraging Optimization</vt:lpstr>
      <vt:lpstr>Features of the Algorithm</vt:lpstr>
      <vt:lpstr>PowerPoint Presentation</vt:lpstr>
      <vt:lpstr>PowerPoint Presentation</vt:lpstr>
      <vt:lpstr>The Algorithm</vt:lpstr>
      <vt:lpstr>PowerPoint Presentation</vt:lpstr>
      <vt:lpstr>PowerPoint Presentation</vt:lpstr>
      <vt:lpstr>Problem set up</vt:lpstr>
      <vt:lpstr>PowerPoint Presentation</vt:lpstr>
      <vt:lpstr>PSO algorithm parameters</vt:lpstr>
      <vt:lpstr>PSO results for Curtice-Ettenberg Model</vt:lpstr>
      <vt:lpstr>PSO convergence on Curtice-Ettenberg model</vt:lpstr>
      <vt:lpstr>PSO results for Materka-Kacprzak model</vt:lpstr>
      <vt:lpstr>PSO convergence on Materka-Kacprzak model</vt:lpstr>
      <vt:lpstr>BFO algorithm parameters </vt:lpstr>
      <vt:lpstr>BFO results for Curtice-Ettenberg Model</vt:lpstr>
      <vt:lpstr>BFO convergence on Curtice-Ettenberg model</vt:lpstr>
      <vt:lpstr>BFO results for Materka-Kacprzak Model</vt:lpstr>
      <vt:lpstr>BFO convergence on Materka-Kacprzak model</vt:lpstr>
      <vt:lpstr>Summary of key results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125</cp:revision>
  <dcterms:created xsi:type="dcterms:W3CDTF">2017-08-15T05:27:04Z</dcterms:created>
  <dcterms:modified xsi:type="dcterms:W3CDTF">2017-08-15T07:48:05Z</dcterms:modified>
</cp:coreProperties>
</file>