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1024eb3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1024eb3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6cafd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16cafd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16cafd6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16cafd6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6cafd6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6cafd6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16cafd6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16cafd6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025c151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025c151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d865d1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d865d1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024eb3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024eb3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 - the </a:t>
            </a:r>
            <a:r>
              <a:rPr b="1" lang="en"/>
              <a:t>dimensionality</a:t>
            </a:r>
            <a:r>
              <a:rPr b="1" lang="en"/>
              <a:t> reduction was an issue and hence we could not display the embeddings as seperate groups.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024eb3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024eb3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1024eb3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1024eb3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024eb3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024eb3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024eb3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024eb3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1024eb31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1024eb3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024eb3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024eb3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kerneler/starter-ironmarch-30be2bbd-e" TargetMode="External"/><Relationship Id="rId4" Type="http://schemas.openxmlformats.org/officeDocument/2006/relationships/hyperlink" Target="https://www.bellingcat.com/resources/how-tos/2019/11/06/massive-white-supremacist-message-board-leak-how-to-access-and-interpret-the-data/" TargetMode="External"/><Relationship Id="rId5" Type="http://schemas.openxmlformats.org/officeDocument/2006/relationships/hyperlink" Target="https://fashfinder.blackblogs.org/iron-march-forum-sql-data-dump-resourc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 on HackForum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42550" y="3652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~  Jash Shah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 speaking…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 - Beard + Boy = Akash                            { Classical Property of  Word2vec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[10 10] - [ 4 5] + [ 5.5  5.5]  = [11.5  10.5]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also verifies that anyone who has beard is a boy  ( one of our training statement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359425"/>
            <a:ext cx="72420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4. Exact details of models used -&gt;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2156550" y="979125"/>
            <a:ext cx="657000" cy="6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3374825" y="892375"/>
            <a:ext cx="764700" cy="7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2156550" y="2101925"/>
            <a:ext cx="657000" cy="6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3374825" y="2015225"/>
            <a:ext cx="764700" cy="7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2156550" y="3296800"/>
            <a:ext cx="764700" cy="82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3374825" y="3447825"/>
            <a:ext cx="657000" cy="6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754225" y="3404475"/>
            <a:ext cx="764700" cy="7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4808075" y="2101925"/>
            <a:ext cx="657000" cy="6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808075" y="935725"/>
            <a:ext cx="657000" cy="66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223" name="Google Shape;223;p23"/>
          <p:cNvCxnSpPr>
            <a:stCxn id="214" idx="6"/>
            <a:endCxn id="215" idx="2"/>
          </p:cNvCxnSpPr>
          <p:nvPr/>
        </p:nvCxnSpPr>
        <p:spPr>
          <a:xfrm flipH="1" rot="10800000">
            <a:off x="2813550" y="1270275"/>
            <a:ext cx="5613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>
            <a:stCxn id="215" idx="6"/>
          </p:cNvCxnSpPr>
          <p:nvPr/>
        </p:nvCxnSpPr>
        <p:spPr>
          <a:xfrm>
            <a:off x="4139525" y="1270375"/>
            <a:ext cx="7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>
            <a:stCxn id="216" idx="6"/>
            <a:endCxn id="217" idx="2"/>
          </p:cNvCxnSpPr>
          <p:nvPr/>
        </p:nvCxnSpPr>
        <p:spPr>
          <a:xfrm flipH="1" rot="10800000">
            <a:off x="2813550" y="2393375"/>
            <a:ext cx="5613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>
            <a:stCxn id="221" idx="2"/>
            <a:endCxn id="217" idx="6"/>
          </p:cNvCxnSpPr>
          <p:nvPr/>
        </p:nvCxnSpPr>
        <p:spPr>
          <a:xfrm rot="10800000">
            <a:off x="4139675" y="2393375"/>
            <a:ext cx="668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3"/>
          <p:cNvCxnSpPr>
            <a:stCxn id="218" idx="6"/>
            <a:endCxn id="219" idx="2"/>
          </p:cNvCxnSpPr>
          <p:nvPr/>
        </p:nvCxnSpPr>
        <p:spPr>
          <a:xfrm>
            <a:off x="2921250" y="3706900"/>
            <a:ext cx="4536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>
            <a:endCxn id="220" idx="2"/>
          </p:cNvCxnSpPr>
          <p:nvPr/>
        </p:nvCxnSpPr>
        <p:spPr>
          <a:xfrm>
            <a:off x="4031825" y="3782475"/>
            <a:ext cx="72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3"/>
          <p:cNvSpPr txBox="1"/>
          <p:nvPr/>
        </p:nvSpPr>
        <p:spPr>
          <a:xfrm>
            <a:off x="6624600" y="1865325"/>
            <a:ext cx="19707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consider window size to be 1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6581200" y="3123275"/>
            <a:ext cx="19707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now, we will focus only one node B ……….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469650" y="607300"/>
            <a:ext cx="2280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Considering 1-hot encoding, we will have 6 dimensions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945850" y="867575"/>
            <a:ext cx="2280600" cy="904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252725" y="817975"/>
            <a:ext cx="2280600" cy="904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333425" y="3330075"/>
            <a:ext cx="2280600" cy="904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1375725" y="1474875"/>
            <a:ext cx="458700" cy="22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1375725" y="1499675"/>
            <a:ext cx="5082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1 -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Of Node B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24"/>
          <p:cNvCxnSpPr>
            <a:stCxn id="240" idx="3"/>
          </p:cNvCxnSpPr>
          <p:nvPr/>
        </p:nvCxnSpPr>
        <p:spPr>
          <a:xfrm>
            <a:off x="1883925" y="2615075"/>
            <a:ext cx="1288800" cy="2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4"/>
          <p:cNvSpPr/>
          <p:nvPr/>
        </p:nvSpPr>
        <p:spPr>
          <a:xfrm>
            <a:off x="3222425" y="1945850"/>
            <a:ext cx="508200" cy="15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H.L</a:t>
            </a:r>
            <a:endParaRPr sz="2100"/>
          </a:p>
        </p:txBody>
      </p:sp>
      <p:cxnSp>
        <p:nvCxnSpPr>
          <p:cNvPr id="243" name="Google Shape;243;p24"/>
          <p:cNvCxnSpPr>
            <a:stCxn id="242" idx="3"/>
          </p:cNvCxnSpPr>
          <p:nvPr/>
        </p:nvCxnSpPr>
        <p:spPr>
          <a:xfrm flipH="1" rot="10800000">
            <a:off x="3730625" y="1735100"/>
            <a:ext cx="1437600" cy="97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4"/>
          <p:cNvSpPr txBox="1"/>
          <p:nvPr/>
        </p:nvSpPr>
        <p:spPr>
          <a:xfrm>
            <a:off x="4003250" y="347025"/>
            <a:ext cx="16113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Classification layer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586425" y="4511400"/>
            <a:ext cx="5515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paper uses SGD to optimize this network</a:t>
            </a:r>
            <a:endParaRPr b="1"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168225" y="966650"/>
            <a:ext cx="347100" cy="9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7" name="Google Shape;247;p24"/>
          <p:cNvCxnSpPr>
            <a:stCxn id="242" idx="3"/>
            <a:endCxn id="248" idx="1"/>
          </p:cNvCxnSpPr>
          <p:nvPr/>
        </p:nvCxnSpPr>
        <p:spPr>
          <a:xfrm flipH="1" rot="10800000">
            <a:off x="3730625" y="2224700"/>
            <a:ext cx="1995600" cy="48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4"/>
          <p:cNvSpPr/>
          <p:nvPr/>
        </p:nvSpPr>
        <p:spPr>
          <a:xfrm>
            <a:off x="5726125" y="1735100"/>
            <a:ext cx="347100" cy="9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</a:t>
            </a:r>
            <a:endParaRPr sz="1700"/>
          </a:p>
        </p:txBody>
      </p:sp>
      <p:cxnSp>
        <p:nvCxnSpPr>
          <p:cNvPr id="249" name="Google Shape;249;p24"/>
          <p:cNvCxnSpPr>
            <a:stCxn id="242" idx="3"/>
          </p:cNvCxnSpPr>
          <p:nvPr/>
        </p:nvCxnSpPr>
        <p:spPr>
          <a:xfrm>
            <a:off x="3730625" y="2714300"/>
            <a:ext cx="1958100" cy="50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4"/>
          <p:cNvSpPr/>
          <p:nvPr/>
        </p:nvSpPr>
        <p:spPr>
          <a:xfrm>
            <a:off x="5726125" y="2968300"/>
            <a:ext cx="347100" cy="9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</a:t>
            </a:r>
            <a:endParaRPr sz="1700"/>
          </a:p>
        </p:txBody>
      </p:sp>
      <p:sp>
        <p:nvSpPr>
          <p:cNvPr id="251" name="Google Shape;251;p24"/>
          <p:cNvSpPr txBox="1"/>
          <p:nvPr/>
        </p:nvSpPr>
        <p:spPr>
          <a:xfrm>
            <a:off x="991575" y="3742875"/>
            <a:ext cx="1227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 vector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7225725" y="833450"/>
            <a:ext cx="16113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Different papers use versions of Skip-Gram models…………..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example some have probs as their last step some have the nodes themselves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1322300" y="512100"/>
            <a:ext cx="70389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the embeddings are Input vector , dotted with ( dot </a:t>
            </a:r>
            <a:r>
              <a:rPr lang="en" sz="1800"/>
              <a:t>product</a:t>
            </a:r>
            <a:r>
              <a:rPr lang="en" sz="1800"/>
              <a:t>/ matrix multiplication )  hidden layer….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also makes it semi - supervised as we are scraping off the output layer i.e. we are not using the result of the trained neural model, but only the hidden layer. Output layer ( if included ) , makes the model supervised, hence the name semi - supervised.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embeddings, typically don’t explain the node itself, but actually is an transformation showing the relation between the input node ( in our case B ) and its other connected nodes ( Nodes A and F )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Weightedness and directionality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direction will reduce the number of interactions and allow only the directed windows 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weighted edges will alter the probability for </a:t>
            </a:r>
            <a:r>
              <a:rPr lang="en" sz="1800"/>
              <a:t>graph</a:t>
            </a:r>
            <a:r>
              <a:rPr lang="en" sz="1800"/>
              <a:t> transversal and hence the random walk will bring those windows that have high weighted edges between them.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stuffs searched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 Atlas 2 layout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 </a:t>
            </a:r>
            <a:r>
              <a:rPr lang="en"/>
              <a:t>Overall</a:t>
            </a:r>
            <a:r>
              <a:rPr lang="en"/>
              <a:t> Behaviour Alternative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Walk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GNNs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https://www.kaggle.com/kerneler/starter-ironmarch-30be2bbd-e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https://www.bellingcat.com/resources/how-tos/2019/11/06/massive-white-supremacist-message-board-leak-how-to-access-and-interpret-the-data/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https://fashfinder.blackblogs.org/iron-march-forum-sql-data-dump-resources/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on previous week’s task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worked on IronMarch dataset - because the size was small.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Queries - total unique topics found were  - 5073.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a dictionary for topic and corresponding nodes that discussed on it.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75" y="2495550"/>
            <a:ext cx="3940849" cy="2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4503" l="0" r="0" t="0"/>
          <a:stretch/>
        </p:blipFill>
        <p:spPr>
          <a:xfrm>
            <a:off x="1245075" y="862075"/>
            <a:ext cx="7038901" cy="34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288125" y="4363550"/>
            <a:ext cx="6995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Later on, the embeddings were formed …...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Node2Vec..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How are graphs equivalent to sentences ?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#1 -  Jash is a boy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#2 - Akash is a boy                         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  (  Ignore the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grammar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 and consider that have = has)</a:t>
            </a:r>
            <a:endParaRPr b="1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#3 - Boys have beard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Test case - </a:t>
            </a:r>
            <a:r>
              <a:rPr lang="en" sz="1500">
                <a:solidFill>
                  <a:srgbClr val="FF0000"/>
                </a:solidFill>
              </a:rPr>
              <a:t>Jash</a:t>
            </a:r>
            <a:r>
              <a:rPr lang="en" sz="1500"/>
              <a:t> has beard   =&gt;  </a:t>
            </a:r>
            <a:r>
              <a:rPr lang="en" sz="1500">
                <a:solidFill>
                  <a:srgbClr val="FF0000"/>
                </a:solidFill>
              </a:rPr>
              <a:t>Akash</a:t>
            </a:r>
            <a:r>
              <a:rPr lang="en" sz="1500"/>
              <a:t> has beard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			</a:t>
            </a:r>
            <a:r>
              <a:rPr b="1" lang="en" sz="2600" u="sng">
                <a:latin typeface="Comic Sans MS"/>
                <a:ea typeface="Comic Sans MS"/>
                <a:cs typeface="Comic Sans MS"/>
                <a:sym typeface="Comic Sans MS"/>
              </a:rPr>
              <a:t>Word2Vec</a:t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9875" y="1306100"/>
            <a:ext cx="76677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	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 u="sng">
                <a:latin typeface="Comic Sans MS"/>
                <a:ea typeface="Comic Sans MS"/>
                <a:cs typeface="Comic Sans MS"/>
                <a:sym typeface="Comic Sans MS"/>
              </a:rPr>
              <a:t>Node2Vec</a:t>
            </a:r>
            <a:endParaRPr b="1" sz="26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249875" y="363050"/>
            <a:ext cx="1095300" cy="103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Jash</a:t>
            </a:r>
            <a:endParaRPr b="1" sz="1600"/>
          </a:p>
        </p:txBody>
      </p:sp>
      <p:sp>
        <p:nvSpPr>
          <p:cNvPr id="161" name="Google Shape;161;p17"/>
          <p:cNvSpPr/>
          <p:nvPr/>
        </p:nvSpPr>
        <p:spPr>
          <a:xfrm>
            <a:off x="1011900" y="1610825"/>
            <a:ext cx="1200000" cy="118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Akash</a:t>
            </a:r>
            <a:endParaRPr b="1" sz="1600"/>
          </a:p>
        </p:txBody>
      </p:sp>
      <p:sp>
        <p:nvSpPr>
          <p:cNvPr id="162" name="Google Shape;162;p17"/>
          <p:cNvSpPr/>
          <p:nvPr/>
        </p:nvSpPr>
        <p:spPr>
          <a:xfrm>
            <a:off x="3173925" y="453500"/>
            <a:ext cx="1095300" cy="103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Boy</a:t>
            </a:r>
            <a:endParaRPr b="1" sz="1600"/>
          </a:p>
        </p:txBody>
      </p:sp>
      <p:sp>
        <p:nvSpPr>
          <p:cNvPr id="163" name="Google Shape;163;p17"/>
          <p:cNvSpPr/>
          <p:nvPr/>
        </p:nvSpPr>
        <p:spPr>
          <a:xfrm>
            <a:off x="3107400" y="1877450"/>
            <a:ext cx="1095300" cy="103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Beard</a:t>
            </a:r>
            <a:endParaRPr b="1" sz="1600"/>
          </a:p>
        </p:txBody>
      </p:sp>
      <p:cxnSp>
        <p:nvCxnSpPr>
          <p:cNvPr id="164" name="Google Shape;164;p17"/>
          <p:cNvCxnSpPr>
            <a:stCxn id="160" idx="6"/>
            <a:endCxn id="162" idx="2"/>
          </p:cNvCxnSpPr>
          <p:nvPr/>
        </p:nvCxnSpPr>
        <p:spPr>
          <a:xfrm>
            <a:off x="2345175" y="882200"/>
            <a:ext cx="828900" cy="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endCxn id="162" idx="2"/>
          </p:cNvCxnSpPr>
          <p:nvPr/>
        </p:nvCxnSpPr>
        <p:spPr>
          <a:xfrm flipH="1" rot="10800000">
            <a:off x="2107125" y="972650"/>
            <a:ext cx="1066800" cy="130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62" idx="4"/>
            <a:endCxn id="163" idx="0"/>
          </p:cNvCxnSpPr>
          <p:nvPr/>
        </p:nvCxnSpPr>
        <p:spPr>
          <a:xfrm flipH="1">
            <a:off x="3654975" y="1491800"/>
            <a:ext cx="66600" cy="3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1678650" y="3020525"/>
            <a:ext cx="1876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Typical Graph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4783800" y="429725"/>
            <a:ext cx="38100" cy="3457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9" name="Google Shape;169;p17"/>
          <p:cNvSpPr txBox="1"/>
          <p:nvPr/>
        </p:nvSpPr>
        <p:spPr>
          <a:xfrm>
            <a:off x="1888200" y="239225"/>
            <a:ext cx="456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N1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3654975" y="239225"/>
            <a:ext cx="456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N2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678650" y="1529900"/>
            <a:ext cx="456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N3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812325" y="1877300"/>
            <a:ext cx="456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N4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136225" y="629750"/>
            <a:ext cx="3733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#1 - [ N1 -  N2 ]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#2 - [ N3 - N2 ]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#3 - [ N3 - N4 ]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#Test - [ N1 - N4 ]  =  [ N3 - N2 - N4 ]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applying Word2vec on this “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pseudo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sentences” we have the algorithm called Node2Vec.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97500" y="467825"/>
            <a:ext cx="70389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2.  Working of word2vec and/or node2vec...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Word2vec</a:t>
            </a:r>
            <a:r>
              <a:rPr lang="en" sz="1400"/>
              <a:t> -&gt; Window size applied and then, Skip-Gram model or CBOW model is used to learn embeddings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 layer </a:t>
            </a:r>
            <a:r>
              <a:rPr lang="en" sz="1400"/>
              <a:t>Neural</a:t>
            </a:r>
            <a:r>
              <a:rPr lang="en" sz="1400"/>
              <a:t> model is trained and, only the weight matrix is multiplied to get the embeddings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actual essence - Input multiplied with weight means predicted output, </a:t>
            </a:r>
            <a:r>
              <a:rPr lang="en" sz="1400" u="sng"/>
              <a:t>without the classification step</a:t>
            </a:r>
            <a:r>
              <a:rPr lang="en" sz="1400"/>
              <a:t> ……………………….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Node2vec </a:t>
            </a:r>
            <a:r>
              <a:rPr lang="en" sz="1400"/>
              <a:t>-&gt; Random walk used and then Skip gram used ( usually 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walk is implemented using DFS and BFS type model is controlled using edge probabilities.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case DFS used, we learn global features and in case of BFS, the connections are learnt.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75" y="715475"/>
            <a:ext cx="70428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634625" y="4330250"/>
            <a:ext cx="659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Walk </a:t>
            </a: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strategy</a:t>
            </a:r>
            <a:r>
              <a:rPr b="1" lang="en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as used in the original paper</a:t>
            </a:r>
            <a:endParaRPr b="1"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64725" y="138600"/>
            <a:ext cx="7038900" cy="4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3. Output of model….</a:t>
            </a:r>
            <a:endParaRPr b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Importance of of such models -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Lower dimensions  -  </a:t>
            </a:r>
            <a:r>
              <a:rPr lang="en" sz="1300"/>
              <a:t>1-hot encodings and related models do work but very large vectors would have to be dealt with.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Complex relations can be analysed - </a:t>
            </a:r>
            <a:r>
              <a:rPr lang="en" sz="1300"/>
              <a:t>Mixture</a:t>
            </a:r>
            <a:r>
              <a:rPr lang="en" sz="1300"/>
              <a:t> of  all the dimensions ( vectors) means easy vector algebra. This is the same reason why fuzzy logic is better than binary systems.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Consider only 2 </a:t>
            </a:r>
            <a:r>
              <a:rPr lang="en" u="sng"/>
              <a:t>dimensions</a:t>
            </a:r>
            <a:r>
              <a:rPr lang="en" u="sng"/>
              <a:t> in output embeddings </a:t>
            </a:r>
            <a:r>
              <a:rPr lang="en"/>
              <a:t>-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Jash - [ 1 1 ] 					Boy - [ 5.5  5.5]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Akash - [ 10 10 ]				Beard - [ 4.5 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Inference</a:t>
            </a:r>
            <a:r>
              <a:rPr lang="en"/>
              <a:t> -  </a:t>
            </a:r>
            <a:r>
              <a:rPr i="1" lang="en">
                <a:highlight>
                  <a:srgbClr val="FF9900"/>
                </a:highlight>
              </a:rPr>
              <a:t>Jash</a:t>
            </a:r>
            <a:r>
              <a:rPr lang="en"/>
              <a:t> and </a:t>
            </a:r>
            <a:r>
              <a:rPr i="1" lang="en">
                <a:highlight>
                  <a:srgbClr val="FF9900"/>
                </a:highlight>
              </a:rPr>
              <a:t>Akash</a:t>
            </a:r>
            <a:r>
              <a:rPr lang="en"/>
              <a:t> are 2 different entities and hence they are shown far away in the Cartesian plane. Now, as it is given that both are boys, the node </a:t>
            </a:r>
            <a:r>
              <a:rPr i="1" lang="en">
                <a:highlight>
                  <a:srgbClr val="FF9900"/>
                </a:highlight>
              </a:rPr>
              <a:t>boy</a:t>
            </a:r>
            <a:r>
              <a:rPr lang="en"/>
              <a:t> is in exact middle of them as both of them must relate to </a:t>
            </a:r>
            <a:r>
              <a:rPr i="1" lang="en">
                <a:highlight>
                  <a:srgbClr val="FF9900"/>
                </a:highlight>
              </a:rPr>
              <a:t>boy</a:t>
            </a:r>
            <a:r>
              <a:rPr lang="en"/>
              <a:t> in similar way ( </a:t>
            </a:r>
            <a:r>
              <a:rPr lang="en"/>
              <a:t>euclidean</a:t>
            </a:r>
            <a:r>
              <a:rPr lang="en"/>
              <a:t> distance as in vector algebra ).              As, it is given that all  </a:t>
            </a:r>
            <a:r>
              <a:rPr i="1" lang="en">
                <a:highlight>
                  <a:srgbClr val="FF9900"/>
                </a:highlight>
              </a:rPr>
              <a:t>boys</a:t>
            </a:r>
            <a:r>
              <a:rPr lang="en"/>
              <a:t> have </a:t>
            </a:r>
            <a:r>
              <a:rPr i="1" lang="en">
                <a:highlight>
                  <a:srgbClr val="FF9900"/>
                </a:highlight>
              </a:rPr>
              <a:t>beard</a:t>
            </a:r>
            <a:r>
              <a:rPr lang="en"/>
              <a:t>, beard is close to </a:t>
            </a:r>
            <a:r>
              <a:rPr i="1" lang="en">
                <a:highlight>
                  <a:srgbClr val="FF9900"/>
                </a:highlight>
              </a:rPr>
              <a:t>boy</a:t>
            </a:r>
            <a:r>
              <a:rPr lang="en"/>
              <a:t>.  But, the test case says </a:t>
            </a:r>
            <a:r>
              <a:rPr i="1" lang="en">
                <a:highlight>
                  <a:srgbClr val="FF9900"/>
                </a:highlight>
              </a:rPr>
              <a:t>Beard</a:t>
            </a:r>
            <a:r>
              <a:rPr lang="en"/>
              <a:t> is close to </a:t>
            </a:r>
            <a:r>
              <a:rPr i="1" lang="en">
                <a:highlight>
                  <a:srgbClr val="FF9900"/>
                </a:highlight>
              </a:rPr>
              <a:t>Jash</a:t>
            </a:r>
            <a:r>
              <a:rPr lang="en"/>
              <a:t>, hence, it is closer to </a:t>
            </a:r>
            <a:r>
              <a:rPr i="1" lang="en">
                <a:highlight>
                  <a:srgbClr val="FF9900"/>
                </a:highlight>
              </a:rPr>
              <a:t>jash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we can see that </a:t>
            </a:r>
            <a:r>
              <a:rPr i="1" lang="en">
                <a:highlight>
                  <a:srgbClr val="FF9900"/>
                </a:highlight>
              </a:rPr>
              <a:t>boy</a:t>
            </a:r>
            <a:r>
              <a:rPr lang="en"/>
              <a:t> and </a:t>
            </a:r>
            <a:r>
              <a:rPr i="1" lang="en">
                <a:highlight>
                  <a:srgbClr val="FF9900"/>
                </a:highlight>
              </a:rPr>
              <a:t>beard </a:t>
            </a:r>
            <a:r>
              <a:rPr lang="en"/>
              <a:t>are close by and hance, </a:t>
            </a:r>
            <a:r>
              <a:rPr i="1" lang="en">
                <a:highlight>
                  <a:srgbClr val="FF9900"/>
                </a:highlight>
              </a:rPr>
              <a:t>akash</a:t>
            </a:r>
            <a:r>
              <a:rPr lang="en"/>
              <a:t> also has beard.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1"/>
          <p:cNvCxnSpPr/>
          <p:nvPr/>
        </p:nvCxnSpPr>
        <p:spPr>
          <a:xfrm>
            <a:off x="1485050" y="657625"/>
            <a:ext cx="0" cy="3845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/>
          <p:nvPr/>
        </p:nvCxnSpPr>
        <p:spPr>
          <a:xfrm rot="10800000">
            <a:off x="1484950" y="4503025"/>
            <a:ext cx="619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1"/>
          <p:cNvSpPr/>
          <p:nvPr/>
        </p:nvSpPr>
        <p:spPr>
          <a:xfrm>
            <a:off x="1868775" y="3702900"/>
            <a:ext cx="4980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931850" y="657625"/>
            <a:ext cx="4980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920725" y="2045550"/>
            <a:ext cx="723900" cy="64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811875" y="2739525"/>
            <a:ext cx="4980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2070283">
            <a:off x="3735776" y="1629122"/>
            <a:ext cx="930493" cy="1804235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1"/>
          <p:cNvCxnSpPr>
            <a:stCxn id="200" idx="7"/>
          </p:cNvCxnSpPr>
          <p:nvPr/>
        </p:nvCxnSpPr>
        <p:spPr>
          <a:xfrm>
            <a:off x="4833494" y="2191934"/>
            <a:ext cx="2505300" cy="59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02" name="Google Shape;202;p21"/>
          <p:cNvSpPr txBox="1"/>
          <p:nvPr/>
        </p:nvSpPr>
        <p:spPr>
          <a:xfrm>
            <a:off x="7183725" y="2478275"/>
            <a:ext cx="18696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encapsulation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not done using Node2vec but additional models like KNN or equivalent models.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