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Slab"/>
      <p:regular r:id="rId14"/>
      <p:bold r:id="rId15"/>
    </p:embeddedFon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bold.fntdata"/><Relationship Id="rId14" Type="http://schemas.openxmlformats.org/officeDocument/2006/relationships/font" Target="fonts/RobotoSlab-regular.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91993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9199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b56707e75_0_3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b56707e7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b56707e75_0_3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b56707e75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document/d/1ts46bLxKFBkV78Je-Cu6QNMBxL0eq-MB2k1U7ooAKNw/edit?tab=t.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oi.org/10.3390/s2420663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04625" y="1439650"/>
            <a:ext cx="63765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MIMO Adaptive Beamforming for </a:t>
            </a:r>
            <a:r>
              <a:rPr lang="en"/>
              <a:t>Integrated</a:t>
            </a:r>
            <a:r>
              <a:rPr lang="en"/>
              <a:t> Sensing and Communication (ISAC)</a:t>
            </a:r>
            <a:endParaRPr/>
          </a:p>
        </p:txBody>
      </p:sp>
      <p:sp>
        <p:nvSpPr>
          <p:cNvPr id="64" name="Google Shape;64;p13"/>
          <p:cNvSpPr txBox="1"/>
          <p:nvPr>
            <p:ph idx="1" type="subTitle"/>
          </p:nvPr>
        </p:nvSpPr>
        <p:spPr>
          <a:xfrm>
            <a:off x="1680302" y="3202125"/>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May 21, 2025</a:t>
            </a:r>
            <a:endParaRPr/>
          </a:p>
          <a:p>
            <a:pPr indent="0" lvl="0" marL="0" rtl="0" algn="ctr">
              <a:spcBef>
                <a:spcPts val="0"/>
              </a:spcBef>
              <a:spcAft>
                <a:spcPts val="0"/>
              </a:spcAft>
              <a:buNone/>
            </a:pPr>
            <a:r>
              <a:rPr lang="en" sz="851" u="sng">
                <a:hlinkClick r:id="rId3"/>
              </a:rPr>
              <a:t>https://docs.google.com/document/d/1ts46bLxKFBkV78Je-Cu6QNMBxL0eq-MB2k1U7ooAKNw/edit?tab=t.0</a:t>
            </a:r>
            <a:endParaRPr sz="85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265500" y="1718250"/>
            <a:ext cx="4045200" cy="170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ISAC and </a:t>
            </a:r>
            <a:r>
              <a:rPr lang="en"/>
              <a:t>Beamforming</a:t>
            </a:r>
            <a:endParaRPr/>
          </a:p>
        </p:txBody>
      </p:sp>
      <p:sp>
        <p:nvSpPr>
          <p:cNvPr id="70" name="Google Shape;70;p14"/>
          <p:cNvSpPr txBox="1"/>
          <p:nvPr>
            <p:ph idx="2" type="body"/>
          </p:nvPr>
        </p:nvSpPr>
        <p:spPr>
          <a:xfrm>
            <a:off x="4572000" y="0"/>
            <a:ext cx="4425600" cy="4396500"/>
          </a:xfrm>
          <a:prstGeom prst="rect">
            <a:avLst/>
          </a:prstGeom>
        </p:spPr>
        <p:txBody>
          <a:bodyPr anchorCtr="0" anchor="b" bIns="91425" lIns="91425" spcFirstLastPara="1" rIns="91425" wrap="square" tIns="91425">
            <a:normAutofit fontScale="85000" lnSpcReduction="10000"/>
          </a:bodyPr>
          <a:lstStyle/>
          <a:p>
            <a:pPr indent="-325755" lvl="0" marL="457200" rtl="0" algn="just">
              <a:spcBef>
                <a:spcPts val="0"/>
              </a:spcBef>
              <a:spcAft>
                <a:spcPts val="0"/>
              </a:spcAft>
              <a:buSzPct val="100000"/>
              <a:buChar char="●"/>
            </a:pPr>
            <a:r>
              <a:rPr lang="en" u="sng"/>
              <a:t>ISAC Fundamentals</a:t>
            </a:r>
            <a:r>
              <a:rPr lang="en"/>
              <a:t> - Enables dual-purpose usage for post-disaster networks</a:t>
            </a:r>
            <a:endParaRPr/>
          </a:p>
          <a:p>
            <a:pPr indent="0" lvl="0" marL="457200" rtl="0" algn="just">
              <a:spcBef>
                <a:spcPts val="1200"/>
              </a:spcBef>
              <a:spcAft>
                <a:spcPts val="0"/>
              </a:spcAft>
              <a:buNone/>
            </a:pPr>
            <a:r>
              <a:t/>
            </a:r>
            <a:endParaRPr/>
          </a:p>
          <a:p>
            <a:pPr indent="-325755" lvl="0" marL="457200" rtl="0" algn="just">
              <a:spcBef>
                <a:spcPts val="1200"/>
              </a:spcBef>
              <a:spcAft>
                <a:spcPts val="0"/>
              </a:spcAft>
              <a:buSzPct val="100000"/>
              <a:buChar char="●"/>
            </a:pPr>
            <a:r>
              <a:rPr lang="en" u="sng"/>
              <a:t>Adaptive Beamforming</a:t>
            </a:r>
            <a:r>
              <a:rPr lang="en"/>
              <a:t>  -  AoA-based beam switching techniques.</a:t>
            </a:r>
            <a:endParaRPr/>
          </a:p>
          <a:p>
            <a:pPr indent="0" lvl="0" marL="457200" rtl="0" algn="just">
              <a:spcBef>
                <a:spcPts val="1200"/>
              </a:spcBef>
              <a:spcAft>
                <a:spcPts val="0"/>
              </a:spcAft>
              <a:buNone/>
            </a:pPr>
            <a:r>
              <a:t/>
            </a:r>
            <a:endParaRPr u="sng"/>
          </a:p>
          <a:p>
            <a:pPr indent="-325755" lvl="0" marL="457200" rtl="0" algn="just">
              <a:spcBef>
                <a:spcPts val="1200"/>
              </a:spcBef>
              <a:spcAft>
                <a:spcPts val="0"/>
              </a:spcAft>
              <a:buSzPct val="100000"/>
              <a:buChar char="●"/>
            </a:pPr>
            <a:r>
              <a:rPr lang="en" u="sng"/>
              <a:t>Multi-target Tracking</a:t>
            </a:r>
            <a:r>
              <a:rPr lang="en"/>
              <a:t>	- Weak signal detection and clutter handling	Critical for detecting minimal gestures.</a:t>
            </a:r>
            <a:endParaRPr/>
          </a:p>
          <a:p>
            <a:pPr indent="0" lvl="0" marL="457200" rtl="0" algn="just">
              <a:spcBef>
                <a:spcPts val="1200"/>
              </a:spcBef>
              <a:spcAft>
                <a:spcPts val="0"/>
              </a:spcAft>
              <a:buNone/>
            </a:pPr>
            <a:r>
              <a:t/>
            </a:r>
            <a:endParaRPr u="sng"/>
          </a:p>
          <a:p>
            <a:pPr indent="-325755" lvl="0" marL="457200" rtl="0" algn="just">
              <a:spcBef>
                <a:spcPts val="1200"/>
              </a:spcBef>
              <a:spcAft>
                <a:spcPts val="0"/>
              </a:spcAft>
              <a:buSzPct val="100000"/>
              <a:buChar char="●"/>
            </a:pPr>
            <a:r>
              <a:rPr lang="en" u="sng"/>
              <a:t>Communication QoS Constraints</a:t>
            </a:r>
            <a:r>
              <a:rPr lang="en"/>
              <a:t> - SINR-aware beam design to ensure connectivity despite sensing priorities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6" name="Google Shape;76;p15"/>
          <p:cNvSpPr txBox="1"/>
          <p:nvPr>
            <p:ph idx="1" type="body"/>
          </p:nvPr>
        </p:nvSpPr>
        <p:spPr>
          <a:xfrm>
            <a:off x="387900" y="1290200"/>
            <a:ext cx="5286300" cy="35175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n"/>
              <a:t>We d</a:t>
            </a:r>
            <a:r>
              <a:rPr lang="en"/>
              <a:t>evelop ISAC beamforming strategy tailored for disaster-hit, multipath-rich environments, aiming to reliably detect weak and dynamic signals—such as survivors waving—while ensuring a minimum SINR for uplink/downlink communication to clustered receivers. We use adaptive beamforming to continuously shape and steer transmission patterns, allowing the system to follow and respond to the unpredictable movements of people who may appear or shift positions anywhere in the area. </a:t>
            </a:r>
            <a:endParaRPr/>
          </a:p>
        </p:txBody>
      </p:sp>
      <p:pic>
        <p:nvPicPr>
          <p:cNvPr id="77" name="Google Shape;77;p15"/>
          <p:cNvPicPr preferRelativeResize="0"/>
          <p:nvPr/>
        </p:nvPicPr>
        <p:blipFill>
          <a:blip r:embed="rId3">
            <a:alphaModFix/>
          </a:blip>
          <a:stretch>
            <a:fillRect/>
          </a:stretch>
        </p:blipFill>
        <p:spPr>
          <a:xfrm>
            <a:off x="5889075" y="1433513"/>
            <a:ext cx="2867025" cy="2276475"/>
          </a:xfrm>
          <a:prstGeom prst="rect">
            <a:avLst/>
          </a:prstGeom>
          <a:noFill/>
          <a:ln cap="flat" cmpd="sng" w="25400">
            <a:solidFill>
              <a:srgbClr val="000000"/>
            </a:solidFill>
            <a:prstDash val="solid"/>
            <a:miter lim="8000"/>
            <a:headEnd len="sm" w="sm" type="none"/>
            <a:tailEnd len="sm" w="sm" type="none"/>
          </a:ln>
        </p:spPr>
      </p:pic>
      <p:sp>
        <p:nvSpPr>
          <p:cNvPr id="78" name="Google Shape;78;p15"/>
          <p:cNvSpPr txBox="1"/>
          <p:nvPr/>
        </p:nvSpPr>
        <p:spPr>
          <a:xfrm>
            <a:off x="5897400" y="3786000"/>
            <a:ext cx="2867100" cy="422700"/>
          </a:xfrm>
          <a:prstGeom prst="rect">
            <a:avLst/>
          </a:prstGeom>
          <a:noFill/>
          <a:ln>
            <a:noFill/>
          </a:ln>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sz="1000">
                <a:solidFill>
                  <a:schemeClr val="dk1"/>
                </a:solidFill>
                <a:latin typeface="Roboto"/>
                <a:ea typeface="Roboto"/>
                <a:cs typeface="Roboto"/>
                <a:sym typeface="Roboto"/>
              </a:rPr>
              <a:t>We aim to improve upon the NOMA-ISAC system as proposed in [1]</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65500" y="1718250"/>
            <a:ext cx="4045200" cy="170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Objectives</a:t>
            </a:r>
            <a:endParaRPr/>
          </a:p>
        </p:txBody>
      </p:sp>
      <p:sp>
        <p:nvSpPr>
          <p:cNvPr id="84" name="Google Shape;84;p16"/>
          <p:cNvSpPr txBox="1"/>
          <p:nvPr>
            <p:ph idx="2" type="body"/>
          </p:nvPr>
        </p:nvSpPr>
        <p:spPr>
          <a:xfrm>
            <a:off x="4572000" y="724200"/>
            <a:ext cx="4572000" cy="3801600"/>
          </a:xfrm>
          <a:prstGeom prst="rect">
            <a:avLst/>
          </a:prstGeom>
        </p:spPr>
        <p:txBody>
          <a:bodyPr anchorCtr="0" anchor="ctr" bIns="91425" lIns="91425" spcFirstLastPara="1" rIns="91425" wrap="square" tIns="91425">
            <a:noAutofit/>
          </a:bodyPr>
          <a:lstStyle/>
          <a:p>
            <a:pPr indent="-338455" lvl="0" marL="457200" rtl="0" algn="l">
              <a:spcBef>
                <a:spcPts val="0"/>
              </a:spcBef>
              <a:spcAft>
                <a:spcPts val="0"/>
              </a:spcAft>
              <a:buSzPts val="1730"/>
              <a:buChar char="●"/>
            </a:pPr>
            <a:r>
              <a:rPr lang="en" sz="1729"/>
              <a:t>Phase - I (focussed on communication)</a:t>
            </a:r>
            <a:endParaRPr sz="1729"/>
          </a:p>
          <a:p>
            <a:pPr indent="-316865" lvl="1" marL="914400" rtl="0" algn="l">
              <a:spcBef>
                <a:spcPts val="0"/>
              </a:spcBef>
              <a:spcAft>
                <a:spcPts val="0"/>
              </a:spcAft>
              <a:buSzPts val="1390"/>
              <a:buChar char="○"/>
            </a:pPr>
            <a:r>
              <a:rPr lang="en" sz="1390"/>
              <a:t>Utilize N beams, </a:t>
            </a:r>
            <a:r>
              <a:rPr lang="en" sz="1390"/>
              <a:t>continuously</a:t>
            </a:r>
            <a:r>
              <a:rPr lang="en" sz="1390"/>
              <a:t> steered in all direction such that they maintain the min SINR for communication channel. </a:t>
            </a:r>
            <a:endParaRPr sz="1390"/>
          </a:p>
          <a:p>
            <a:pPr indent="-338455" lvl="0" marL="457200" rtl="0" algn="l">
              <a:spcBef>
                <a:spcPts val="0"/>
              </a:spcBef>
              <a:spcAft>
                <a:spcPts val="0"/>
              </a:spcAft>
              <a:buSzPts val="1730"/>
              <a:buChar char="●"/>
            </a:pPr>
            <a:r>
              <a:rPr lang="en" sz="1729"/>
              <a:t>Phase - II (focussed on sensing)</a:t>
            </a:r>
            <a:endParaRPr sz="1729"/>
          </a:p>
          <a:p>
            <a:pPr indent="-316865" lvl="1" marL="914400" rtl="0" algn="l">
              <a:spcBef>
                <a:spcPts val="0"/>
              </a:spcBef>
              <a:spcAft>
                <a:spcPts val="0"/>
              </a:spcAft>
              <a:buSzPts val="1390"/>
              <a:buChar char="○"/>
            </a:pPr>
            <a:r>
              <a:rPr lang="en" sz="1390"/>
              <a:t>Once we have detected the AoA(using one of the MUSIC, ESPRIT, Grid Pencil, LCMV) of all dynamical objects, we redistribute the spectral beams to distribute dedicated power to sensing and communication.</a:t>
            </a:r>
            <a:endParaRPr sz="1390"/>
          </a:p>
          <a:p>
            <a:pPr indent="-316865" lvl="1" marL="914400" rtl="0" algn="l">
              <a:spcBef>
                <a:spcPts val="0"/>
              </a:spcBef>
              <a:spcAft>
                <a:spcPts val="0"/>
              </a:spcAft>
              <a:buSzPts val="1390"/>
              <a:buChar char="○"/>
            </a:pPr>
            <a:r>
              <a:rPr lang="en" sz="1390"/>
              <a:t>The sensing power is then focussed on specific directions relaying the powers based on clutter covariance matrices.</a:t>
            </a:r>
            <a:endParaRPr sz="1390"/>
          </a:p>
          <a:p>
            <a:pPr indent="0" lvl="0" marL="457200" rtl="0" algn="l">
              <a:spcBef>
                <a:spcPts val="1200"/>
              </a:spcBef>
              <a:spcAft>
                <a:spcPts val="1200"/>
              </a:spcAft>
              <a:buSzPts val="935"/>
              <a:buNone/>
            </a:pPr>
            <a:r>
              <a:t/>
            </a:r>
            <a:endParaRPr sz="1729"/>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60950" y="85675"/>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Simulations</a:t>
            </a:r>
            <a:endParaRPr/>
          </a:p>
        </p:txBody>
      </p:sp>
      <p:pic>
        <p:nvPicPr>
          <p:cNvPr id="90" name="Google Shape;90;p17"/>
          <p:cNvPicPr preferRelativeResize="0"/>
          <p:nvPr/>
        </p:nvPicPr>
        <p:blipFill>
          <a:blip r:embed="rId3">
            <a:alphaModFix/>
          </a:blip>
          <a:stretch>
            <a:fillRect/>
          </a:stretch>
        </p:blipFill>
        <p:spPr>
          <a:xfrm>
            <a:off x="519700" y="993175"/>
            <a:ext cx="8104595" cy="3845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Works</a:t>
            </a:r>
            <a:endParaRPr/>
          </a:p>
        </p:txBody>
      </p:sp>
      <p:sp>
        <p:nvSpPr>
          <p:cNvPr id="96" name="Google Shape;96;p18"/>
          <p:cNvSpPr txBox="1"/>
          <p:nvPr>
            <p:ph idx="1" type="body"/>
          </p:nvPr>
        </p:nvSpPr>
        <p:spPr>
          <a:xfrm>
            <a:off x="387900" y="1489825"/>
            <a:ext cx="3999900" cy="30789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Font typeface="Arial"/>
              <a:buChar char="●"/>
            </a:pPr>
            <a:r>
              <a:rPr b="1" lang="en">
                <a:latin typeface="Arial"/>
                <a:ea typeface="Arial"/>
                <a:cs typeface="Arial"/>
                <a:sym typeface="Arial"/>
              </a:rPr>
              <a:t>Multi-Base-Station Coordination</a:t>
            </a:r>
            <a:endParaRPr b="1">
              <a:latin typeface="Arial"/>
              <a:ea typeface="Arial"/>
              <a:cs typeface="Arial"/>
              <a:sym typeface="Arial"/>
            </a:endParaRPr>
          </a:p>
          <a:p>
            <a:pPr indent="0" lvl="0" marL="457200" rtl="0" algn="l">
              <a:spcBef>
                <a:spcPts val="1200"/>
              </a:spcBef>
              <a:spcAft>
                <a:spcPts val="0"/>
              </a:spcAft>
              <a:buNone/>
            </a:pPr>
            <a:r>
              <a:rPr lang="en">
                <a:latin typeface="Arial"/>
                <a:ea typeface="Arial"/>
                <a:cs typeface="Arial"/>
                <a:sym typeface="Arial"/>
              </a:rPr>
              <a:t>Enable cooperative tracking and extended coverage by integrating multiple ISAC-enabled base stations.</a:t>
            </a:r>
            <a:endParaRPr>
              <a:latin typeface="Arial"/>
              <a:ea typeface="Arial"/>
              <a:cs typeface="Arial"/>
              <a:sym typeface="Arial"/>
            </a:endParaRPr>
          </a:p>
          <a:p>
            <a:pPr indent="0" lvl="0" marL="457200" rtl="0" algn="l">
              <a:spcBef>
                <a:spcPts val="1200"/>
              </a:spcBef>
              <a:spcAft>
                <a:spcPts val="0"/>
              </a:spcAft>
              <a:buNone/>
            </a:pPr>
            <a:r>
              <a:t/>
            </a:r>
            <a:endParaRPr b="1">
              <a:latin typeface="Arial"/>
              <a:ea typeface="Arial"/>
              <a:cs typeface="Arial"/>
              <a:sym typeface="Arial"/>
            </a:endParaRPr>
          </a:p>
          <a:p>
            <a:pPr indent="-317500" lvl="0" marL="457200" rtl="0" algn="l">
              <a:spcBef>
                <a:spcPts val="1200"/>
              </a:spcBef>
              <a:spcAft>
                <a:spcPts val="0"/>
              </a:spcAft>
              <a:buSzPts val="1400"/>
              <a:buFont typeface="Arial"/>
              <a:buChar char="●"/>
            </a:pPr>
            <a:r>
              <a:rPr b="1" lang="en">
                <a:latin typeface="Arial"/>
                <a:ea typeface="Arial"/>
                <a:cs typeface="Arial"/>
                <a:sym typeface="Arial"/>
              </a:rPr>
              <a:t>Refined Human Detection</a:t>
            </a:r>
            <a:endParaRPr b="1">
              <a:latin typeface="Arial"/>
              <a:ea typeface="Arial"/>
              <a:cs typeface="Arial"/>
              <a:sym typeface="Arial"/>
            </a:endParaRPr>
          </a:p>
          <a:p>
            <a:pPr indent="0" lvl="0" marL="457200" rtl="0" algn="l">
              <a:spcBef>
                <a:spcPts val="1200"/>
              </a:spcBef>
              <a:spcAft>
                <a:spcPts val="0"/>
              </a:spcAft>
              <a:buNone/>
            </a:pPr>
            <a:r>
              <a:rPr lang="en">
                <a:latin typeface="Arial"/>
                <a:ea typeface="Arial"/>
                <a:cs typeface="Arial"/>
                <a:sym typeface="Arial"/>
              </a:rPr>
              <a:t>Improve accuracy by distinguishing human gestures from environmental clutter using spatial and temporal signal features.</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
        <p:nvSpPr>
          <p:cNvPr id="97" name="Google Shape;97;p18"/>
          <p:cNvSpPr txBox="1"/>
          <p:nvPr>
            <p:ph idx="2" type="body"/>
          </p:nvPr>
        </p:nvSpPr>
        <p:spPr>
          <a:xfrm>
            <a:off x="4756200" y="1395875"/>
            <a:ext cx="41709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latin typeface="Arial"/>
                <a:ea typeface="Arial"/>
                <a:cs typeface="Arial"/>
                <a:sym typeface="Arial"/>
              </a:rPr>
              <a:t>Context-Aware Beam Adaptation</a:t>
            </a:r>
            <a:endParaRPr b="1">
              <a:latin typeface="Arial"/>
              <a:ea typeface="Arial"/>
              <a:cs typeface="Arial"/>
              <a:sym typeface="Arial"/>
            </a:endParaRPr>
          </a:p>
          <a:p>
            <a:pPr indent="0" lvl="0" marL="457200" rtl="0" algn="l">
              <a:spcBef>
                <a:spcPts val="1200"/>
              </a:spcBef>
              <a:spcAft>
                <a:spcPts val="0"/>
              </a:spcAft>
              <a:buSzPts val="1018"/>
              <a:buNone/>
            </a:pPr>
            <a:r>
              <a:rPr lang="en">
                <a:latin typeface="Arial"/>
                <a:ea typeface="Arial"/>
                <a:cs typeface="Arial"/>
                <a:sym typeface="Arial"/>
              </a:rPr>
              <a:t>Dynamically balance sensing and communication priorities based on environmental conditions needs.</a:t>
            </a:r>
            <a:endParaRPr>
              <a:latin typeface="Arial"/>
              <a:ea typeface="Arial"/>
              <a:cs typeface="Arial"/>
              <a:sym typeface="Arial"/>
            </a:endParaRPr>
          </a:p>
          <a:p>
            <a:pPr indent="0" lvl="0" marL="457200" rtl="0" algn="l">
              <a:spcBef>
                <a:spcPts val="1200"/>
              </a:spcBef>
              <a:spcAft>
                <a:spcPts val="0"/>
              </a:spcAft>
              <a:buSzPts val="1018"/>
              <a:buNone/>
            </a:pPr>
            <a:r>
              <a:t/>
            </a:r>
            <a:endParaRPr>
              <a:latin typeface="Arial"/>
              <a:ea typeface="Arial"/>
              <a:cs typeface="Arial"/>
              <a:sym typeface="Arial"/>
            </a:endParaRPr>
          </a:p>
          <a:p>
            <a:pPr indent="-317500" lvl="0" marL="457200" rtl="0" algn="l">
              <a:spcBef>
                <a:spcPts val="1200"/>
              </a:spcBef>
              <a:spcAft>
                <a:spcPts val="0"/>
              </a:spcAft>
              <a:buSzPts val="1400"/>
              <a:buFont typeface="Arial"/>
              <a:buChar char="●"/>
            </a:pPr>
            <a:r>
              <a:rPr b="1" lang="en">
                <a:latin typeface="Arial"/>
                <a:ea typeface="Arial"/>
                <a:cs typeface="Arial"/>
                <a:sym typeface="Arial"/>
              </a:rPr>
              <a:t>Multi-</a:t>
            </a:r>
            <a:r>
              <a:rPr b="1" lang="en">
                <a:latin typeface="Arial"/>
                <a:ea typeface="Arial"/>
                <a:cs typeface="Arial"/>
                <a:sym typeface="Arial"/>
              </a:rPr>
              <a:t>Object</a:t>
            </a:r>
            <a:r>
              <a:rPr b="1" lang="en">
                <a:latin typeface="Arial"/>
                <a:ea typeface="Arial"/>
                <a:cs typeface="Arial"/>
                <a:sym typeface="Arial"/>
              </a:rPr>
              <a:t> Tracking</a:t>
            </a:r>
            <a:endParaRPr b="1">
              <a:latin typeface="Arial"/>
              <a:ea typeface="Arial"/>
              <a:cs typeface="Arial"/>
              <a:sym typeface="Arial"/>
            </a:endParaRPr>
          </a:p>
          <a:p>
            <a:pPr indent="0" lvl="0" marL="457200" rtl="0" algn="l">
              <a:spcBef>
                <a:spcPts val="1200"/>
              </a:spcBef>
              <a:spcAft>
                <a:spcPts val="1200"/>
              </a:spcAft>
              <a:buNone/>
            </a:pPr>
            <a:r>
              <a:rPr lang="en">
                <a:latin typeface="Arial"/>
                <a:ea typeface="Arial"/>
                <a:cs typeface="Arial"/>
                <a:sym typeface="Arial"/>
              </a:rPr>
              <a:t>Using data-free filtering methods like Kalman filters and/or using </a:t>
            </a:r>
            <a:r>
              <a:rPr lang="en">
                <a:latin typeface="Arial"/>
                <a:ea typeface="Arial"/>
                <a:cs typeface="Arial"/>
                <a:sym typeface="Arial"/>
              </a:rPr>
              <a:t>data-based deep learning solutions to allow multi-object tracking once we have sensed them</a:t>
            </a:r>
            <a:r>
              <a:rPr lang="en">
                <a:latin typeface="Arial"/>
                <a:ea typeface="Arial"/>
                <a:cs typeface="Arial"/>
                <a:sym typeface="Arial"/>
              </a:rPr>
              <a:t>.</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03" name="Google Shape;103;p19"/>
          <p:cNvSpPr txBox="1"/>
          <p:nvPr>
            <p:ph idx="2" type="body"/>
          </p:nvPr>
        </p:nvSpPr>
        <p:spPr>
          <a:xfrm>
            <a:off x="387900" y="1489825"/>
            <a:ext cx="8368200" cy="3341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AutoNum type="arabicPeriod"/>
            </a:pPr>
            <a:r>
              <a:rPr lang="en" sz="1200"/>
              <a:t>Yang, Q., Tang, R., &amp; Peng, Y. (2024). Joint Beamforming Design and User Clustering Algorithm in NOMA-Assisted ISAC Systems. Sensors, 24(20), 6633. </a:t>
            </a:r>
            <a:r>
              <a:rPr lang="en" sz="1200" u="sng">
                <a:solidFill>
                  <a:schemeClr val="hlink"/>
                </a:solidFill>
                <a:hlinkClick r:id="rId3"/>
              </a:rPr>
              <a:t>https://doi.org/10.3390/s24206633</a:t>
            </a:r>
            <a:endParaRPr sz="1200"/>
          </a:p>
          <a:p>
            <a:pPr indent="-304800" lvl="0" marL="457200" rtl="0" algn="l">
              <a:spcBef>
                <a:spcPts val="0"/>
              </a:spcBef>
              <a:spcAft>
                <a:spcPts val="0"/>
              </a:spcAft>
              <a:buSzPts val="1200"/>
              <a:buAutoNum type="arabicPeriod"/>
            </a:pPr>
            <a:r>
              <a:rPr lang="en" sz="1200"/>
              <a:t>S. W. Varade and K. D. Kulat, "Robust Algorithms for DOA Estimation and Adaptive Beamforming for Smart Antenna Application," 2009 Second International Conference on Emerging Trends in Engineering &amp; Technology, Nagpur, India, 2009, pp. 1195-1200, doi: 10.1109/ICETET.2009.194. </a:t>
            </a:r>
            <a:endParaRPr sz="1200"/>
          </a:p>
          <a:p>
            <a:pPr indent="-304800" lvl="0" marL="457200" rtl="0" algn="l">
              <a:spcBef>
                <a:spcPts val="0"/>
              </a:spcBef>
              <a:spcAft>
                <a:spcPts val="0"/>
              </a:spcAft>
              <a:buSzPts val="1200"/>
              <a:buAutoNum type="arabicPeriod"/>
            </a:pPr>
            <a:r>
              <a:rPr lang="en" sz="1200"/>
              <a:t>N. Mehrotra and A. Sabharwal, "On the Degrees of Freedom Region for Simultaneous Imaging &amp; Uplink Communication," in IEEE Journal on Selected Areas in Communications, vol. 40, no. 6, pp. 1768-1779, June 2022, doi: 10.1109/JSAC.2022.3155518.</a:t>
            </a:r>
            <a:endParaRPr sz="1200"/>
          </a:p>
          <a:p>
            <a:pPr indent="-304800" lvl="0" marL="457200" rtl="0" algn="l">
              <a:spcBef>
                <a:spcPts val="0"/>
              </a:spcBef>
              <a:spcAft>
                <a:spcPts val="0"/>
              </a:spcAft>
              <a:buSzPts val="1200"/>
              <a:buAutoNum type="arabicPeriod"/>
            </a:pPr>
            <a:r>
              <a:rPr lang="en" sz="1200"/>
              <a:t>F. Li and B. Liao, "Massive MIMO-ISAC Beamforming Design Via Sensing Energy Maximization," ICASSP 2025 - 2025 IEEE International Conference on Acoustics, Speech and Signal Processing (ICASSP), Hyderabad, India, 2025, pp. 1-5, doi: 10.1109/ICASSP49660.2025.10888130. </a:t>
            </a:r>
            <a:endParaRPr sz="1200"/>
          </a:p>
          <a:p>
            <a:pPr indent="-304800" lvl="0" marL="457200" rtl="0" algn="l">
              <a:spcBef>
                <a:spcPts val="0"/>
              </a:spcBef>
              <a:spcAft>
                <a:spcPts val="0"/>
              </a:spcAft>
              <a:buSzPts val="1200"/>
              <a:buAutoNum type="arabicPeriod"/>
            </a:pPr>
            <a:r>
              <a:rPr lang="en" sz="1200"/>
              <a:t>Zongyao Zhao, Zhenyu Liu, Rui Jiang, Zhongyi Li, Xiao-Ping Zhang, Xinke Tang, &amp; Yuhan Dong. (2024). Joint Beamforming for Multi-target Detection and Multi-user Communication in ISAC Systems.</a:t>
            </a:r>
            <a:endParaRPr sz="1200"/>
          </a:p>
          <a:p>
            <a:pPr indent="-304800" lvl="0" marL="457200" rtl="0" algn="l">
              <a:spcBef>
                <a:spcPts val="0"/>
              </a:spcBef>
              <a:spcAft>
                <a:spcPts val="0"/>
              </a:spcAft>
              <a:buSzPts val="1200"/>
              <a:buAutoNum type="arabicPeriod"/>
            </a:pPr>
            <a:r>
              <a:rPr lang="en" sz="1200"/>
              <a:t>S. G. Jagtap and A. Kunte, "Classification and Trends in Adaptive Beamforming Techniques of MIMO Radar," 2021 International Conference on Communication information and Computing Technology (ICCICT), Mumbai, India, 2021, pp. 1-6, doi: 10.1109/ICCICT50803.2021.9510162.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109" name="Google Shape;109;p20"/>
          <p:cNvSpPr txBox="1"/>
          <p:nvPr/>
        </p:nvSpPr>
        <p:spPr>
          <a:xfrm>
            <a:off x="2967750" y="3135425"/>
            <a:ext cx="3248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accent5"/>
                </a:solidFill>
                <a:latin typeface="Roboto Slab"/>
                <a:ea typeface="Roboto Slab"/>
                <a:cs typeface="Roboto Slab"/>
                <a:sym typeface="Roboto Slab"/>
              </a:rPr>
              <a:t>By </a:t>
            </a:r>
            <a:endParaRPr sz="2400">
              <a:solidFill>
                <a:schemeClr val="accent5"/>
              </a:solidFill>
              <a:latin typeface="Roboto Slab"/>
              <a:ea typeface="Roboto Slab"/>
              <a:cs typeface="Roboto Slab"/>
              <a:sym typeface="Roboto Slab"/>
            </a:endParaRPr>
          </a:p>
          <a:p>
            <a:pPr indent="0" lvl="0" marL="0" rtl="0" algn="ctr">
              <a:spcBef>
                <a:spcPts val="0"/>
              </a:spcBef>
              <a:spcAft>
                <a:spcPts val="0"/>
              </a:spcAft>
              <a:buNone/>
            </a:pPr>
            <a:r>
              <a:rPr lang="en" sz="2400">
                <a:solidFill>
                  <a:schemeClr val="accent5"/>
                </a:solidFill>
                <a:latin typeface="Roboto Slab"/>
                <a:ea typeface="Roboto Slab"/>
                <a:cs typeface="Roboto Slab"/>
                <a:sym typeface="Roboto Slab"/>
              </a:rPr>
              <a:t>Dharmesh Mohanraj &amp; Jash Shah</a:t>
            </a:r>
            <a:endParaRPr sz="2400">
              <a:solidFill>
                <a:schemeClr val="accent5"/>
              </a:solidFill>
              <a:latin typeface="Roboto Slab"/>
              <a:ea typeface="Roboto Slab"/>
              <a:cs typeface="Roboto Slab"/>
              <a:sym typeface="Roboto Slab"/>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