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embeddedFontLst>
    <p:embeddedFont>
      <p:font typeface="Berlin Sans FB" panose="020E0602020502020306" pitchFamily="34" charset="0"/>
      <p:regular r:id="rId13"/>
      <p:bold r:id="rId14"/>
    </p:embeddedFont>
    <p:embeddedFont>
      <p:font typeface="Calibri" panose="020F0502020204030204" pitchFamily="34"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3D3GGplmoFhUqWSqOzERDAKqM3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wanth kumaar" initials="jk" lastIdx="1" clrIdx="0">
    <p:extLst>
      <p:ext uri="{19B8F6BF-5375-455C-9EA6-DF929625EA0E}">
        <p15:presenceInfo xmlns:p15="http://schemas.microsoft.com/office/powerpoint/2012/main" userId="617ea9b91fe757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1T23:55:05.130" idx="1">
    <p:pos x="7680" y="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1"/>
          <p:cNvSpPr/>
          <p:nvPr/>
        </p:nvSpPr>
        <p:spPr>
          <a:xfrm>
            <a:off x="2162175" y="43148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1"/>
          <p:cNvSpPr/>
          <p:nvPr/>
        </p:nvSpPr>
        <p:spPr>
          <a:xfrm>
            <a:off x="3692409" y="4110037"/>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 name="Google Shape;58;p1"/>
          <p:cNvSpPr txBox="1"/>
          <p:nvPr/>
        </p:nvSpPr>
        <p:spPr>
          <a:xfrm>
            <a:off x="2742000" y="1436700"/>
            <a:ext cx="5857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latin typeface="Trebuchet MS"/>
                <a:ea typeface="Trebuchet MS"/>
                <a:cs typeface="Trebuchet MS"/>
                <a:sym typeface="Trebuchet MS"/>
              </a:rPr>
              <a:t>S.JASWANTH KUMAR</a:t>
            </a:r>
            <a:endParaRPr sz="3200" dirty="0">
              <a:latin typeface="Trebuchet MS"/>
              <a:ea typeface="Trebuchet MS"/>
              <a:cs typeface="Trebuchet MS"/>
              <a:sym typeface="Trebuchet MS"/>
            </a:endParaRPr>
          </a:p>
          <a:p>
            <a:pPr marL="12700" lvl="0" indent="0" algn="l" rtl="0">
              <a:lnSpc>
                <a:spcPct val="100000"/>
              </a:lnSpc>
              <a:spcBef>
                <a:spcPts val="0"/>
              </a:spcBef>
              <a:spcAft>
                <a:spcPts val="0"/>
              </a:spcAft>
              <a:buNone/>
            </a:pPr>
            <a:r>
              <a:rPr lang="en-US" sz="3200" dirty="0">
                <a:latin typeface="Trebuchet MS"/>
                <a:ea typeface="Trebuchet MS"/>
                <a:cs typeface="Trebuchet MS"/>
                <a:sym typeface="Trebuchet MS"/>
              </a:rPr>
              <a:t>211521243072</a:t>
            </a:r>
            <a:endParaRPr sz="3200" dirty="0">
              <a:latin typeface="Trebuchet MS"/>
              <a:ea typeface="Trebuchet MS"/>
              <a:cs typeface="Trebuchet MS"/>
              <a:sym typeface="Trebuchet MS"/>
            </a:endParaRPr>
          </a:p>
        </p:txBody>
      </p:sp>
      <p:sp>
        <p:nvSpPr>
          <p:cNvPr id="59" name="Google Shape;59;p1"/>
          <p:cNvSpPr txBox="1"/>
          <p:nvPr/>
        </p:nvSpPr>
        <p:spPr>
          <a:xfrm>
            <a:off x="4583108" y="4228499"/>
            <a:ext cx="18594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dirty="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2" name="Google Shape;62;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1" name="Google Shape;181;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2" name="Google Shape;182;p10"/>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dirty="0"/>
              <a:t>RESULTS</a:t>
            </a:r>
            <a:endParaRPr dirty="0"/>
          </a:p>
        </p:txBody>
      </p:sp>
      <p:sp>
        <p:nvSpPr>
          <p:cNvPr id="183" name="Google Shape;183;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185" name="Google Shape;185;p10"/>
          <p:cNvSpPr txBox="1"/>
          <p:nvPr/>
        </p:nvSpPr>
        <p:spPr>
          <a:xfrm>
            <a:off x="683216" y="1203089"/>
            <a:ext cx="9109177" cy="2185183"/>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US" sz="2400" b="0" i="0" dirty="0">
                <a:solidFill>
                  <a:schemeClr val="tx1"/>
                </a:solidFill>
                <a:effectLst/>
                <a:latin typeface="+mn-lt"/>
              </a:rPr>
              <a:t>After implementing the model and deploying it into the </a:t>
            </a:r>
            <a:r>
              <a:rPr lang="en-US" sz="2400" b="0" i="0" dirty="0" err="1">
                <a:solidFill>
                  <a:schemeClr val="tx1"/>
                </a:solidFill>
                <a:effectLst/>
                <a:latin typeface="+mn-lt"/>
              </a:rPr>
              <a:t>Streamlit</a:t>
            </a:r>
            <a:r>
              <a:rPr lang="en-US" sz="2400" b="0" i="0" dirty="0">
                <a:solidFill>
                  <a:schemeClr val="tx1"/>
                </a:solidFill>
                <a:effectLst/>
                <a:latin typeface="+mn-lt"/>
              </a:rPr>
              <a:t> application, the IPL win predictor provides users with accurate and timely predictions of match outcomes. Users can input match details such as teams, venue, current score, and overs completed to receive win probability predictions in real-time</a:t>
            </a:r>
            <a:endParaRPr sz="1800" dirty="0">
              <a:solidFill>
                <a:schemeClr val="tx1"/>
              </a:solidFill>
              <a:latin typeface="+mn-lt"/>
              <a:ea typeface="Calibri"/>
              <a:cs typeface="Calibri"/>
              <a:sym typeface="Calibri"/>
            </a:endParaRPr>
          </a:p>
        </p:txBody>
      </p:sp>
      <p:sp>
        <p:nvSpPr>
          <p:cNvPr id="2" name="TextBox 1">
            <a:extLst>
              <a:ext uri="{FF2B5EF4-FFF2-40B4-BE49-F238E27FC236}">
                <a16:creationId xmlns:a16="http://schemas.microsoft.com/office/drawing/2014/main" id="{B5701F3A-7B98-43AA-A1DB-C34B5665F118}"/>
              </a:ext>
            </a:extLst>
          </p:cNvPr>
          <p:cNvSpPr txBox="1"/>
          <p:nvPr/>
        </p:nvSpPr>
        <p:spPr>
          <a:xfrm>
            <a:off x="683216" y="6076604"/>
            <a:ext cx="5412784" cy="307777"/>
          </a:xfrm>
          <a:prstGeom prst="rect">
            <a:avLst/>
          </a:prstGeom>
          <a:noFill/>
        </p:spPr>
        <p:txBody>
          <a:bodyPr wrap="square" rtlCol="0">
            <a:spAutoFit/>
          </a:bodyPr>
          <a:lstStyle/>
          <a:p>
            <a:r>
              <a:rPr lang="en-IN" dirty="0"/>
              <a:t>https://github.com/Jash-Ai-EDITH/IPL-winning-prediction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8" name="Google Shape;68;p2"/>
          <p:cNvGrpSpPr/>
          <p:nvPr/>
        </p:nvGrpSpPr>
        <p:grpSpPr>
          <a:xfrm>
            <a:off x="7448612" y="0"/>
            <a:ext cx="4743796" cy="6858466"/>
            <a:chOff x="7448612" y="0"/>
            <a:chExt cx="4743796" cy="6858466"/>
          </a:xfrm>
        </p:grpSpPr>
        <p:sp>
          <p:nvSpPr>
            <p:cNvPr id="69" name="Google Shape;69;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2"/>
          <p:cNvSpPr txBox="1">
            <a:spLocks noGrp="1"/>
          </p:cNvSpPr>
          <p:nvPr>
            <p:ph type="title"/>
          </p:nvPr>
        </p:nvSpPr>
        <p:spPr>
          <a:xfrm>
            <a:off x="558165" y="385444"/>
            <a:ext cx="9764395" cy="1122362"/>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dirty="0"/>
              <a:t>PROJECT TITLE</a:t>
            </a:r>
            <a:endParaRPr sz="4250" dirty="0"/>
          </a:p>
        </p:txBody>
      </p:sp>
      <p:sp>
        <p:nvSpPr>
          <p:cNvPr id="87" name="Google Shape;87;p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
        <p:nvSpPr>
          <p:cNvPr id="88" name="Google Shape;88;p2"/>
          <p:cNvSpPr txBox="1"/>
          <p:nvPr/>
        </p:nvSpPr>
        <p:spPr>
          <a:xfrm>
            <a:off x="1250262" y="2270582"/>
            <a:ext cx="10314000" cy="1323409"/>
          </a:xfrm>
          <a:prstGeom prst="rect">
            <a:avLst/>
          </a:prstGeom>
          <a:noFill/>
          <a:ln>
            <a:noFill/>
          </a:ln>
        </p:spPr>
        <p:txBody>
          <a:bodyPr spcFirstLastPara="1" wrap="square" lIns="91425" tIns="91425" rIns="91425" bIns="91425" anchor="t" anchorCtr="0">
            <a:spAutoFit/>
          </a:bodyPr>
          <a:lstStyle/>
          <a:p>
            <a:pPr>
              <a:spcBef>
                <a:spcPts val="600"/>
              </a:spcBef>
            </a:pPr>
            <a:r>
              <a:rPr lang="en-IN" sz="4400" b="0" i="0" dirty="0">
                <a:solidFill>
                  <a:srgbClr val="1967D2"/>
                </a:solidFill>
                <a:effectLst/>
                <a:latin typeface="Berlin Sans FB" panose="020E0602020502020306" pitchFamily="34" charset="0"/>
              </a:rPr>
              <a:t>IPL WINNING TEAM PREDICTION</a:t>
            </a:r>
            <a:endParaRPr lang="en-IN" sz="4400" b="1" i="0" dirty="0">
              <a:solidFill>
                <a:srgbClr val="222222"/>
              </a:solidFill>
              <a:effectLst/>
              <a:latin typeface="Berlin Sans FB" panose="020E0602020502020306" pitchFamily="34" charset="0"/>
            </a:endParaRPr>
          </a:p>
          <a:p>
            <a:pPr marL="0" lvl="0" indent="0" algn="l" rtl="0">
              <a:spcBef>
                <a:spcPts val="600"/>
              </a:spcBef>
              <a:spcAft>
                <a:spcPts val="0"/>
              </a:spcAft>
              <a:buNone/>
            </a:pPr>
            <a:r>
              <a:rPr lang="en-US" sz="2000" dirty="0">
                <a:latin typeface="+mj-lt"/>
                <a:ea typeface="Calibri"/>
                <a:cs typeface="Arial" panose="020B0604020202020204" pitchFamily="34" charset="0"/>
                <a:sym typeface="Calibri"/>
              </a:rPr>
              <a:t>Using – Deep learning</a:t>
            </a:r>
            <a:endParaRPr sz="2000" dirty="0">
              <a:latin typeface="+mj-lt"/>
              <a:ea typeface="Calibri"/>
              <a:cs typeface="Arial" panose="020B0604020202020204"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grpSp>
        <p:nvGrpSpPr>
          <p:cNvPr id="94" name="Google Shape;94;p3"/>
          <p:cNvGrpSpPr/>
          <p:nvPr/>
        </p:nvGrpSpPr>
        <p:grpSpPr>
          <a:xfrm>
            <a:off x="7448612" y="0"/>
            <a:ext cx="4743796" cy="6858466"/>
            <a:chOff x="7448612" y="0"/>
            <a:chExt cx="4743796" cy="6858466"/>
          </a:xfrm>
        </p:grpSpPr>
        <p:sp>
          <p:nvSpPr>
            <p:cNvPr id="95" name="Google Shape;95;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4" name="Google Shape;104;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6" name="Google Shape;106;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8" name="Google Shape;108;p3"/>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110" name="Google Shape;110;p3"/>
          <p:cNvSpPr txBox="1">
            <a:spLocks noGrp="1"/>
          </p:cNvSpPr>
          <p:nvPr>
            <p:ph type="ctrTitle"/>
          </p:nvPr>
        </p:nvSpPr>
        <p:spPr>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dirty="0"/>
              <a:t>AGENDA</a:t>
            </a:r>
            <a:endParaRPr dirty="0"/>
          </a:p>
        </p:txBody>
      </p:sp>
      <p:sp>
        <p:nvSpPr>
          <p:cNvPr id="2" name="Subtitle 1">
            <a:extLst>
              <a:ext uri="{FF2B5EF4-FFF2-40B4-BE49-F238E27FC236}">
                <a16:creationId xmlns:a16="http://schemas.microsoft.com/office/drawing/2014/main" id="{F1372237-7127-43AE-BB46-46F79FB41934}"/>
              </a:ext>
            </a:extLst>
          </p:cNvPr>
          <p:cNvSpPr>
            <a:spLocks noGrp="1"/>
          </p:cNvSpPr>
          <p:nvPr>
            <p:ph type="subTitle" idx="1"/>
          </p:nvPr>
        </p:nvSpPr>
        <p:spPr>
          <a:xfrm>
            <a:off x="1325982" y="1180326"/>
            <a:ext cx="9182835" cy="5201424"/>
          </a:xfrm>
        </p:spPr>
        <p:txBody>
          <a:bodyPr/>
          <a:lstStyle/>
          <a:p>
            <a:pPr algn="l">
              <a:buFont typeface="+mj-lt"/>
              <a:buAutoNum type="arabicPeriod"/>
            </a:pPr>
            <a:r>
              <a:rPr lang="en-US" sz="2000" b="1" i="0" dirty="0">
                <a:solidFill>
                  <a:schemeClr val="tx1"/>
                </a:solidFill>
                <a:effectLst/>
                <a:latin typeface="+mn-lt"/>
              </a:rPr>
              <a:t>Introduction</a:t>
            </a:r>
            <a:endParaRPr lang="en-US" sz="2000" b="0" i="0" dirty="0">
              <a:solidFill>
                <a:schemeClr val="tx1"/>
              </a:solidFill>
              <a:effectLst/>
              <a:latin typeface="+mn-lt"/>
            </a:endParaRPr>
          </a:p>
          <a:p>
            <a:pPr marL="742950" lvl="1" indent="-285750" algn="l">
              <a:buFont typeface="+mj-lt"/>
              <a:buAutoNum type="arabicPeriod"/>
            </a:pPr>
            <a:r>
              <a:rPr lang="en-US" sz="2000" b="0" i="0" dirty="0">
                <a:solidFill>
                  <a:schemeClr val="tx1"/>
                </a:solidFill>
                <a:effectLst/>
                <a:latin typeface="+mn-lt"/>
              </a:rPr>
              <a:t>Project overview and objective.</a:t>
            </a:r>
          </a:p>
          <a:p>
            <a:pPr algn="l">
              <a:buFont typeface="+mj-lt"/>
              <a:buAutoNum type="arabicPeriod"/>
            </a:pPr>
            <a:r>
              <a:rPr lang="en-US" sz="2000" b="1" i="0" dirty="0">
                <a:solidFill>
                  <a:schemeClr val="tx1"/>
                </a:solidFill>
                <a:effectLst/>
                <a:latin typeface="+mn-lt"/>
              </a:rPr>
              <a:t>Data &amp; Preprocessing</a:t>
            </a:r>
            <a:endParaRPr lang="en-US" sz="2000" b="0" i="0" dirty="0">
              <a:solidFill>
                <a:schemeClr val="tx1"/>
              </a:solidFill>
              <a:effectLst/>
              <a:latin typeface="+mn-lt"/>
            </a:endParaRPr>
          </a:p>
          <a:p>
            <a:pPr marL="742950" lvl="1" indent="-285750" algn="l">
              <a:buFont typeface="+mj-lt"/>
              <a:buAutoNum type="arabicPeriod"/>
            </a:pPr>
            <a:r>
              <a:rPr lang="en-US" sz="2000" b="0" i="0" dirty="0">
                <a:solidFill>
                  <a:schemeClr val="tx1"/>
                </a:solidFill>
                <a:effectLst/>
                <a:latin typeface="+mn-lt"/>
              </a:rPr>
              <a:t>Data collection and preprocessing steps.</a:t>
            </a:r>
          </a:p>
          <a:p>
            <a:pPr algn="l">
              <a:buFont typeface="+mj-lt"/>
              <a:buAutoNum type="arabicPeriod"/>
            </a:pPr>
            <a:r>
              <a:rPr lang="en-US" sz="2000" b="1" i="0" dirty="0">
                <a:solidFill>
                  <a:schemeClr val="tx1"/>
                </a:solidFill>
                <a:effectLst/>
                <a:latin typeface="+mn-lt"/>
              </a:rPr>
              <a:t>Model Building</a:t>
            </a:r>
            <a:endParaRPr lang="en-US" sz="2000" b="0" i="0" dirty="0">
              <a:solidFill>
                <a:schemeClr val="tx1"/>
              </a:solidFill>
              <a:effectLst/>
              <a:latin typeface="+mn-lt"/>
            </a:endParaRPr>
          </a:p>
          <a:p>
            <a:pPr marL="742950" lvl="1" indent="-285750" algn="l">
              <a:buFont typeface="+mj-lt"/>
              <a:buAutoNum type="arabicPeriod"/>
            </a:pPr>
            <a:r>
              <a:rPr lang="en-US" sz="2000" b="0" i="0" dirty="0">
                <a:solidFill>
                  <a:schemeClr val="tx1"/>
                </a:solidFill>
                <a:effectLst/>
                <a:latin typeface="+mn-lt"/>
              </a:rPr>
              <a:t>Machine learning model used and training process.</a:t>
            </a:r>
          </a:p>
          <a:p>
            <a:pPr algn="l">
              <a:buFont typeface="+mj-lt"/>
              <a:buAutoNum type="arabicPeriod"/>
            </a:pPr>
            <a:r>
              <a:rPr lang="en-US" sz="2000" b="1" i="0" dirty="0" err="1">
                <a:solidFill>
                  <a:schemeClr val="tx1"/>
                </a:solidFill>
                <a:effectLst/>
                <a:latin typeface="+mn-lt"/>
              </a:rPr>
              <a:t>Streamlit</a:t>
            </a:r>
            <a:r>
              <a:rPr lang="en-US" sz="2000" b="1" i="0" dirty="0">
                <a:solidFill>
                  <a:schemeClr val="tx1"/>
                </a:solidFill>
                <a:effectLst/>
                <a:latin typeface="+mn-lt"/>
              </a:rPr>
              <a:t> Application</a:t>
            </a:r>
            <a:endParaRPr lang="en-US" sz="2000" b="0" i="0" dirty="0">
              <a:solidFill>
                <a:schemeClr val="tx1"/>
              </a:solidFill>
              <a:effectLst/>
              <a:latin typeface="+mn-lt"/>
            </a:endParaRPr>
          </a:p>
          <a:p>
            <a:pPr marL="742950" lvl="1" indent="-285750" algn="l">
              <a:buFont typeface="+mj-lt"/>
              <a:buAutoNum type="arabicPeriod"/>
            </a:pPr>
            <a:r>
              <a:rPr lang="en-US" sz="2000" b="0" i="0" dirty="0">
                <a:solidFill>
                  <a:schemeClr val="tx1"/>
                </a:solidFill>
                <a:effectLst/>
                <a:latin typeface="+mn-lt"/>
              </a:rPr>
              <a:t>Overview of the interactive web application.</a:t>
            </a:r>
          </a:p>
          <a:p>
            <a:pPr algn="l">
              <a:buFont typeface="+mj-lt"/>
              <a:buAutoNum type="arabicPeriod"/>
            </a:pPr>
            <a:r>
              <a:rPr lang="en-US" sz="2000" b="1" i="0" dirty="0">
                <a:solidFill>
                  <a:schemeClr val="tx1"/>
                </a:solidFill>
                <a:effectLst/>
                <a:latin typeface="+mn-lt"/>
              </a:rPr>
              <a:t>Prediction Process</a:t>
            </a:r>
            <a:endParaRPr lang="en-US" sz="2000" b="0" i="0" dirty="0">
              <a:solidFill>
                <a:schemeClr val="tx1"/>
              </a:solidFill>
              <a:effectLst/>
              <a:latin typeface="+mn-lt"/>
            </a:endParaRPr>
          </a:p>
          <a:p>
            <a:pPr marL="742950" lvl="1" indent="-285750" algn="l">
              <a:buFont typeface="+mj-lt"/>
              <a:buAutoNum type="arabicPeriod"/>
            </a:pPr>
            <a:r>
              <a:rPr lang="en-US" sz="2000" b="0" i="0" dirty="0">
                <a:solidFill>
                  <a:schemeClr val="tx1"/>
                </a:solidFill>
                <a:effectLst/>
                <a:latin typeface="+mn-lt"/>
              </a:rPr>
              <a:t>Steps involved in making predictions.</a:t>
            </a:r>
          </a:p>
          <a:p>
            <a:pPr algn="l">
              <a:buFont typeface="+mj-lt"/>
              <a:buAutoNum type="arabicPeriod"/>
            </a:pPr>
            <a:r>
              <a:rPr lang="en-US" sz="2000" b="1" i="0" dirty="0">
                <a:solidFill>
                  <a:schemeClr val="tx1"/>
                </a:solidFill>
                <a:effectLst/>
                <a:latin typeface="+mn-lt"/>
              </a:rPr>
              <a:t>Results Interpretation</a:t>
            </a:r>
            <a:endParaRPr lang="en-US" sz="2000" b="0" i="0" dirty="0">
              <a:solidFill>
                <a:schemeClr val="tx1"/>
              </a:solidFill>
              <a:effectLst/>
              <a:latin typeface="+mn-lt"/>
            </a:endParaRPr>
          </a:p>
          <a:p>
            <a:pPr marL="742950" lvl="1" indent="-285750" algn="l">
              <a:buFont typeface="+mj-lt"/>
              <a:buAutoNum type="arabicPeriod"/>
            </a:pPr>
            <a:r>
              <a:rPr lang="en-US" sz="2000" b="0" i="0" dirty="0">
                <a:solidFill>
                  <a:schemeClr val="tx1"/>
                </a:solidFill>
                <a:effectLst/>
                <a:latin typeface="+mn-lt"/>
              </a:rPr>
              <a:t>Interpreting predicted probabilities.</a:t>
            </a:r>
          </a:p>
          <a:p>
            <a:pPr algn="l">
              <a:buFont typeface="+mj-lt"/>
              <a:buAutoNum type="arabicPeriod"/>
            </a:pPr>
            <a:r>
              <a:rPr lang="en-US" sz="2000" b="1" i="0" dirty="0">
                <a:solidFill>
                  <a:schemeClr val="tx1"/>
                </a:solidFill>
                <a:effectLst/>
                <a:latin typeface="+mn-lt"/>
              </a:rPr>
              <a:t>Future Enhancements</a:t>
            </a:r>
            <a:endParaRPr lang="en-US" sz="2000" b="0" i="0" dirty="0">
              <a:solidFill>
                <a:schemeClr val="tx1"/>
              </a:solidFill>
              <a:effectLst/>
              <a:latin typeface="+mn-lt"/>
            </a:endParaRPr>
          </a:p>
          <a:p>
            <a:pPr marL="742950" lvl="1" indent="-285750" algn="l">
              <a:buFont typeface="+mj-lt"/>
              <a:buAutoNum type="arabicPeriod"/>
            </a:pPr>
            <a:r>
              <a:rPr lang="en-US" sz="2000" b="0" i="0" dirty="0">
                <a:solidFill>
                  <a:schemeClr val="tx1"/>
                </a:solidFill>
                <a:effectLst/>
                <a:latin typeface="+mn-lt"/>
              </a:rPr>
              <a:t>Ideas for improving the application.</a:t>
            </a:r>
          </a:p>
          <a:p>
            <a:pPr algn="l">
              <a:buFont typeface="+mj-lt"/>
              <a:buAutoNum type="arabicPeriod"/>
            </a:pPr>
            <a:r>
              <a:rPr lang="en-US" sz="2000" b="1" i="0" dirty="0">
                <a:solidFill>
                  <a:schemeClr val="tx1"/>
                </a:solidFill>
                <a:effectLst/>
                <a:latin typeface="+mn-lt"/>
              </a:rPr>
              <a:t>Conclusion</a:t>
            </a:r>
            <a:endParaRPr lang="en-US" sz="2000" b="0" i="0" dirty="0">
              <a:solidFill>
                <a:schemeClr val="tx1"/>
              </a:solidFill>
              <a:effectLst/>
              <a:latin typeface="+mn-lt"/>
            </a:endParaRPr>
          </a:p>
          <a:p>
            <a:pPr marL="742950" lvl="1" indent="-285750" algn="l">
              <a:buFont typeface="+mj-lt"/>
              <a:buAutoNum type="arabicPeriod"/>
            </a:pPr>
            <a:r>
              <a:rPr lang="en-US" sz="2000" b="0" i="0" dirty="0">
                <a:solidFill>
                  <a:schemeClr val="tx1"/>
                </a:solidFill>
                <a:effectLst/>
                <a:latin typeface="+mn-lt"/>
              </a:rPr>
              <a:t>Key findings and reflections.</a:t>
            </a:r>
          </a:p>
          <a:p>
            <a:endParaRPr lang="en-IN" dirty="0">
              <a:solidFill>
                <a:schemeClr val="tx1"/>
              </a:solidFill>
              <a:latin typeface="+mn-lt"/>
            </a:endParaRPr>
          </a:p>
        </p:txBody>
      </p:sp>
      <p:sp>
        <p:nvSpPr>
          <p:cNvPr id="111" name="Google Shape;111;p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2" name="Google Shape;112;p3"/>
          <p:cNvSpPr txBox="1"/>
          <p:nvPr/>
        </p:nvSpPr>
        <p:spPr>
          <a:xfrm>
            <a:off x="3622975" y="2482975"/>
            <a:ext cx="89400" cy="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p:nvPr/>
        </p:nvSpPr>
        <p:spPr>
          <a:xfrm>
            <a:off x="8649566" y="288884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9" name="Google Shape;119;p4"/>
          <p:cNvSpPr txBox="1">
            <a:spLocks noGrp="1"/>
          </p:cNvSpPr>
          <p:nvPr>
            <p:ph type="ctrTitle"/>
          </p:nvPr>
        </p:nvSpPr>
        <p:spPr>
          <a:xfrm>
            <a:off x="739774" y="291147"/>
            <a:ext cx="627062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sp>
        <p:nvSpPr>
          <p:cNvPr id="2" name="Subtitle 1">
            <a:extLst>
              <a:ext uri="{FF2B5EF4-FFF2-40B4-BE49-F238E27FC236}">
                <a16:creationId xmlns:a16="http://schemas.microsoft.com/office/drawing/2014/main" id="{CB7C7B20-9520-477B-BB72-D6017507E473}"/>
              </a:ext>
            </a:extLst>
          </p:cNvPr>
          <p:cNvSpPr>
            <a:spLocks noGrp="1"/>
          </p:cNvSpPr>
          <p:nvPr>
            <p:ph type="subTitle" idx="1"/>
          </p:nvPr>
        </p:nvSpPr>
        <p:spPr>
          <a:xfrm>
            <a:off x="739774" y="1397674"/>
            <a:ext cx="6874625" cy="4431983"/>
          </a:xfrm>
        </p:spPr>
        <p:txBody>
          <a:bodyPr/>
          <a:lstStyle/>
          <a:p>
            <a:r>
              <a:rPr lang="en-US" sz="2400" b="0" i="0" dirty="0">
                <a:solidFill>
                  <a:schemeClr val="tx1"/>
                </a:solidFill>
                <a:effectLst/>
                <a:latin typeface="+mn-lt"/>
              </a:rPr>
              <a:t>	The aim of this project is to develop an IPL win predictor tool that accurately forecasts the outcome of IPL matches based on various factors such as batting team, bowling team, venue, target score, overs completed, and wickets out. By leveraging machine learning techniques, the tool will provide users with insights into the probability of each team winning a match, thereby assisting cricket enthusiasts, analysts, and betting enthusiasts in making informed decisions during the IPL season.</a:t>
            </a:r>
            <a:endParaRPr lang="en-IN" sz="2400" dirty="0">
              <a:solidFill>
                <a:schemeClr val="tx1"/>
              </a:solidFill>
              <a:latin typeface="+mn-lt"/>
            </a:endParaRPr>
          </a:p>
        </p:txBody>
      </p:sp>
      <p:sp>
        <p:nvSpPr>
          <p:cNvPr id="122" name="Google Shape;122;p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pic>
        <p:nvPicPr>
          <p:cNvPr id="120" name="Google Shape;120;p4"/>
          <p:cNvPicPr preferRelativeResize="0"/>
          <p:nvPr/>
        </p:nvPicPr>
        <p:blipFill rotWithShape="1">
          <a:blip r:embed="rId3">
            <a:alphaModFix/>
          </a:blip>
          <a:srcRect/>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8872744" y="96183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9" name="Google Shape;129;p5"/>
          <p:cNvSpPr txBox="1">
            <a:spLocks noGrp="1"/>
          </p:cNvSpPr>
          <p:nvPr>
            <p:ph type="ctrTitle"/>
          </p:nvPr>
        </p:nvSpPr>
        <p:spPr>
          <a:xfrm>
            <a:off x="739774" y="291147"/>
            <a:ext cx="627062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2" name="Subtitle 1">
            <a:extLst>
              <a:ext uri="{FF2B5EF4-FFF2-40B4-BE49-F238E27FC236}">
                <a16:creationId xmlns:a16="http://schemas.microsoft.com/office/drawing/2014/main" id="{683ABB87-376A-47F1-808B-2A23AB433AEF}"/>
              </a:ext>
            </a:extLst>
          </p:cNvPr>
          <p:cNvSpPr>
            <a:spLocks noGrp="1"/>
          </p:cNvSpPr>
          <p:nvPr>
            <p:ph type="subTitle" idx="1"/>
          </p:nvPr>
        </p:nvSpPr>
        <p:spPr>
          <a:xfrm>
            <a:off x="652669" y="1404374"/>
            <a:ext cx="8534400" cy="4801314"/>
          </a:xfrm>
        </p:spPr>
        <p:txBody>
          <a:bodyPr/>
          <a:lstStyle/>
          <a:p>
            <a:pPr algn="l">
              <a:buFont typeface="+mj-lt"/>
              <a:buAutoNum type="arabicPeriod"/>
            </a:pPr>
            <a:r>
              <a:rPr lang="en-US" sz="2400" b="1" i="0" dirty="0">
                <a:solidFill>
                  <a:schemeClr val="tx1"/>
                </a:solidFill>
                <a:effectLst/>
                <a:latin typeface="+mn-lt"/>
              </a:rPr>
              <a:t>Clear Objective:</a:t>
            </a:r>
            <a:r>
              <a:rPr lang="en-US" sz="2400" b="0" i="0" dirty="0">
                <a:solidFill>
                  <a:schemeClr val="tx1"/>
                </a:solidFill>
                <a:effectLst/>
                <a:latin typeface="+mn-lt"/>
              </a:rPr>
              <a:t> The project aims to predict the outcome of IPL matches, addressing a specific and relevant problem in the cricketing domain.</a:t>
            </a:r>
          </a:p>
          <a:p>
            <a:pPr algn="l">
              <a:buFont typeface="+mj-lt"/>
              <a:buAutoNum type="arabicPeriod"/>
            </a:pPr>
            <a:r>
              <a:rPr lang="en-US" sz="2400" b="1" i="0" dirty="0">
                <a:solidFill>
                  <a:schemeClr val="tx1"/>
                </a:solidFill>
                <a:effectLst/>
                <a:latin typeface="+mn-lt"/>
              </a:rPr>
              <a:t>User-Friendly Interface:</a:t>
            </a:r>
            <a:r>
              <a:rPr lang="en-US" sz="2400" b="0" i="0" dirty="0">
                <a:solidFill>
                  <a:schemeClr val="tx1"/>
                </a:solidFill>
                <a:effectLst/>
                <a:latin typeface="+mn-lt"/>
              </a:rPr>
              <a:t> The </a:t>
            </a:r>
            <a:r>
              <a:rPr lang="en-US" sz="2400" b="0" i="0" dirty="0" err="1">
                <a:solidFill>
                  <a:schemeClr val="tx1"/>
                </a:solidFill>
                <a:effectLst/>
                <a:latin typeface="+mn-lt"/>
              </a:rPr>
              <a:t>Streamlit</a:t>
            </a:r>
            <a:r>
              <a:rPr lang="en-US" sz="2400" b="0" i="0" dirty="0">
                <a:solidFill>
                  <a:schemeClr val="tx1"/>
                </a:solidFill>
                <a:effectLst/>
                <a:latin typeface="+mn-lt"/>
              </a:rPr>
              <a:t> application provides an intuitive and interactive interface for users to input match parameters and receive prediction results.</a:t>
            </a:r>
          </a:p>
          <a:p>
            <a:pPr algn="l">
              <a:buFont typeface="+mj-lt"/>
              <a:buAutoNum type="arabicPeriod"/>
            </a:pPr>
            <a:r>
              <a:rPr lang="en-US" sz="2400" b="1" i="0" dirty="0">
                <a:solidFill>
                  <a:schemeClr val="tx1"/>
                </a:solidFill>
                <a:effectLst/>
                <a:latin typeface="+mn-lt"/>
              </a:rPr>
              <a:t>Machine Learning Model:</a:t>
            </a:r>
            <a:r>
              <a:rPr lang="en-US" sz="2400" b="0" i="0" dirty="0">
                <a:solidFill>
                  <a:schemeClr val="tx1"/>
                </a:solidFill>
                <a:effectLst/>
                <a:latin typeface="+mn-lt"/>
              </a:rPr>
              <a:t> Leveraging a machine learning model trained on historical IPL data enables accurate predictions based on various match factors.</a:t>
            </a:r>
          </a:p>
          <a:p>
            <a:pPr algn="l">
              <a:buFont typeface="+mj-lt"/>
              <a:buAutoNum type="arabicPeriod"/>
            </a:pPr>
            <a:r>
              <a:rPr lang="en-US" sz="2400" b="1" i="0" dirty="0">
                <a:solidFill>
                  <a:schemeClr val="tx1"/>
                </a:solidFill>
                <a:effectLst/>
                <a:latin typeface="+mn-lt"/>
              </a:rPr>
              <a:t>Relevance:</a:t>
            </a:r>
            <a:r>
              <a:rPr lang="en-US" sz="2400" b="0" i="0" dirty="0">
                <a:solidFill>
                  <a:schemeClr val="tx1"/>
                </a:solidFill>
                <a:effectLst/>
                <a:latin typeface="+mn-lt"/>
              </a:rPr>
              <a:t> With the popularity of IPL and the increasing interest in sports analytics, the project addresses a topic of interest to a wide audience.</a:t>
            </a:r>
          </a:p>
          <a:p>
            <a:endParaRPr lang="en-IN" sz="2400" dirty="0">
              <a:solidFill>
                <a:schemeClr val="tx1"/>
              </a:solidFill>
              <a:latin typeface="+mn-lt"/>
            </a:endParaRPr>
          </a:p>
        </p:txBody>
      </p:sp>
      <p:sp>
        <p:nvSpPr>
          <p:cNvPr id="132" name="Google Shape;132;p5"/>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pic>
        <p:nvPicPr>
          <p:cNvPr id="130" name="Google Shape;130;p5"/>
          <p:cNvPicPr preferRelativeResize="0"/>
          <p:nvPr/>
        </p:nvPicPr>
        <p:blipFill rotWithShape="1">
          <a:blip r:embed="rId3">
            <a:alphaModFix/>
          </a:blip>
          <a:srcRect/>
          <a:stretch/>
        </p:blipFill>
        <p:spPr>
          <a:xfrm>
            <a:off x="676275" y="6467475"/>
            <a:ext cx="2143125" cy="20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9" name="Google Shape;13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0" name="Google Shape;14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1" name="Google Shape;141;p6"/>
          <p:cNvSpPr txBox="1">
            <a:spLocks noGrp="1"/>
          </p:cNvSpPr>
          <p:nvPr>
            <p:ph type="ctrTitle"/>
          </p:nvPr>
        </p:nvSpPr>
        <p:spPr>
          <a:xfrm>
            <a:off x="739775" y="291147"/>
            <a:ext cx="5444894" cy="1020398"/>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dirty="0"/>
              <a:t>WHO ARE THE END USERS?</a:t>
            </a:r>
            <a:endParaRPr sz="3200" dirty="0"/>
          </a:p>
        </p:txBody>
      </p:sp>
      <p:sp>
        <p:nvSpPr>
          <p:cNvPr id="2" name="Subtitle 1">
            <a:extLst>
              <a:ext uri="{FF2B5EF4-FFF2-40B4-BE49-F238E27FC236}">
                <a16:creationId xmlns:a16="http://schemas.microsoft.com/office/drawing/2014/main" id="{22846419-B2B7-4DCB-A1A6-B2A72ADE1879}"/>
              </a:ext>
            </a:extLst>
          </p:cNvPr>
          <p:cNvSpPr>
            <a:spLocks noGrp="1"/>
          </p:cNvSpPr>
          <p:nvPr>
            <p:ph type="subTitle" idx="1"/>
          </p:nvPr>
        </p:nvSpPr>
        <p:spPr>
          <a:xfrm>
            <a:off x="1047750" y="2161309"/>
            <a:ext cx="8534400" cy="1846659"/>
          </a:xfrm>
        </p:spPr>
        <p:txBody>
          <a:bodyPr/>
          <a:lstStyle/>
          <a:p>
            <a:br>
              <a:rPr lang="en-US" sz="2400" dirty="0">
                <a:solidFill>
                  <a:schemeClr val="tx1"/>
                </a:solidFill>
                <a:latin typeface="+mn-lt"/>
              </a:rPr>
            </a:br>
            <a:r>
              <a:rPr lang="en-US" sz="2400" b="0" i="0" dirty="0">
                <a:solidFill>
                  <a:schemeClr val="tx1"/>
                </a:solidFill>
                <a:effectLst/>
                <a:latin typeface="+mn-lt"/>
              </a:rPr>
              <a:t>The end users of the IPL win predictor project include cricket enthusiasts, fantasy cricket players, sports analysts, betting enthusiasts, team managers, coaches, media professionals, and the general public.</a:t>
            </a:r>
            <a:endParaRPr lang="en-IN" sz="2400" dirty="0">
              <a:solidFill>
                <a:schemeClr val="tx1"/>
              </a:solidFill>
              <a:latin typeface="+mn-lt"/>
            </a:endParaRPr>
          </a:p>
        </p:txBody>
      </p:sp>
      <p:sp>
        <p:nvSpPr>
          <p:cNvPr id="144" name="Google Shape;144;p6"/>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pic>
        <p:nvPicPr>
          <p:cNvPr id="142" name="Google Shape;142;p6"/>
          <p:cNvPicPr preferRelativeResize="0"/>
          <p:nvPr/>
        </p:nvPicPr>
        <p:blipFill rotWithShape="1">
          <a:blip r:embed="rId3">
            <a:alphaModFix/>
          </a:blip>
          <a:srcRect/>
          <a:stretch/>
        </p:blipFill>
        <p:spPr>
          <a:xfrm>
            <a:off x="723900" y="6172200"/>
            <a:ext cx="2181225"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ctrTitle"/>
          </p:nvPr>
        </p:nvSpPr>
        <p:spPr>
          <a:xfrm>
            <a:off x="739774" y="291147"/>
            <a:ext cx="6550487" cy="1598515"/>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sz="3600" dirty="0"/>
          </a:p>
        </p:txBody>
      </p:sp>
      <p:sp>
        <p:nvSpPr>
          <p:cNvPr id="2" name="Subtitle 1">
            <a:extLst>
              <a:ext uri="{FF2B5EF4-FFF2-40B4-BE49-F238E27FC236}">
                <a16:creationId xmlns:a16="http://schemas.microsoft.com/office/drawing/2014/main" id="{9DB1A9AC-8F26-4976-B81F-2728E1151A5A}"/>
              </a:ext>
            </a:extLst>
          </p:cNvPr>
          <p:cNvSpPr>
            <a:spLocks noGrp="1"/>
          </p:cNvSpPr>
          <p:nvPr>
            <p:ph type="subTitle" idx="1"/>
          </p:nvPr>
        </p:nvSpPr>
        <p:spPr>
          <a:xfrm>
            <a:off x="955963" y="2147243"/>
            <a:ext cx="8534400" cy="4431983"/>
          </a:xfrm>
        </p:spPr>
        <p:txBody>
          <a:bodyPr/>
          <a:lstStyle/>
          <a:p>
            <a:pPr algn="l">
              <a:buFont typeface="+mj-lt"/>
              <a:buAutoNum type="arabicPeriod"/>
            </a:pPr>
            <a:r>
              <a:rPr lang="en-US" sz="2400" b="1" i="0" dirty="0">
                <a:solidFill>
                  <a:schemeClr val="tx1"/>
                </a:solidFill>
                <a:effectLst/>
                <a:latin typeface="+mn-lt"/>
              </a:rPr>
              <a:t>Accuracy:</a:t>
            </a:r>
            <a:r>
              <a:rPr lang="en-US" sz="2400" b="0" i="0" dirty="0">
                <a:solidFill>
                  <a:schemeClr val="tx1"/>
                </a:solidFill>
                <a:effectLst/>
                <a:latin typeface="+mn-lt"/>
              </a:rPr>
              <a:t> Our tool provides reliable win probability predictions based on historical IPL data.</a:t>
            </a:r>
          </a:p>
          <a:p>
            <a:pPr algn="l">
              <a:buFont typeface="+mj-lt"/>
              <a:buAutoNum type="arabicPeriod"/>
            </a:pPr>
            <a:r>
              <a:rPr lang="en-US" sz="2400" b="1" i="0" dirty="0">
                <a:solidFill>
                  <a:schemeClr val="tx1"/>
                </a:solidFill>
                <a:effectLst/>
                <a:latin typeface="+mn-lt"/>
              </a:rPr>
              <a:t>Ease of Use:</a:t>
            </a:r>
            <a:r>
              <a:rPr lang="en-US" sz="2400" b="0" i="0" dirty="0">
                <a:solidFill>
                  <a:schemeClr val="tx1"/>
                </a:solidFill>
                <a:effectLst/>
                <a:latin typeface="+mn-lt"/>
              </a:rPr>
              <a:t> With a simple interface, users can quickly input match parameters and receive predictions.</a:t>
            </a:r>
          </a:p>
          <a:p>
            <a:pPr algn="l">
              <a:buFont typeface="+mj-lt"/>
              <a:buAutoNum type="arabicPeriod"/>
            </a:pPr>
            <a:r>
              <a:rPr lang="en-US" sz="2400" b="1" i="0" dirty="0">
                <a:solidFill>
                  <a:schemeClr val="tx1"/>
                </a:solidFill>
                <a:effectLst/>
                <a:latin typeface="+mn-lt"/>
              </a:rPr>
              <a:t>Decision Support:</a:t>
            </a:r>
            <a:r>
              <a:rPr lang="en-US" sz="2400" b="0" i="0" dirty="0">
                <a:solidFill>
                  <a:schemeClr val="tx1"/>
                </a:solidFill>
                <a:effectLst/>
                <a:latin typeface="+mn-lt"/>
              </a:rPr>
              <a:t> Cricket enthusiasts can use our tool to make informed decisions for fantasy leagues or betting.</a:t>
            </a:r>
          </a:p>
          <a:p>
            <a:pPr algn="l">
              <a:buFont typeface="+mj-lt"/>
              <a:buAutoNum type="arabicPeriod"/>
            </a:pPr>
            <a:r>
              <a:rPr lang="en-US" sz="2400" b="1" i="0" dirty="0">
                <a:solidFill>
                  <a:schemeClr val="tx1"/>
                </a:solidFill>
                <a:effectLst/>
                <a:latin typeface="+mn-lt"/>
              </a:rPr>
              <a:t>Real-Time Insights:</a:t>
            </a:r>
            <a:r>
              <a:rPr lang="en-US" sz="2400" b="0" i="0" dirty="0">
                <a:solidFill>
                  <a:schemeClr val="tx1"/>
                </a:solidFill>
                <a:effectLst/>
                <a:latin typeface="+mn-lt"/>
              </a:rPr>
              <a:t> Users gain timely insights into ongoing matches, enhancing their engagement with the IPL.</a:t>
            </a:r>
          </a:p>
          <a:p>
            <a:pPr algn="l">
              <a:buFont typeface="+mj-lt"/>
              <a:buAutoNum type="arabicPeriod"/>
            </a:pPr>
            <a:r>
              <a:rPr lang="en-US" sz="2400" b="1" i="0" dirty="0">
                <a:solidFill>
                  <a:schemeClr val="tx1"/>
                </a:solidFill>
                <a:effectLst/>
                <a:latin typeface="+mn-lt"/>
              </a:rPr>
              <a:t>Enhanced Experience:</a:t>
            </a:r>
            <a:r>
              <a:rPr lang="en-US" sz="2400" b="0" i="0" dirty="0">
                <a:solidFill>
                  <a:schemeClr val="tx1"/>
                </a:solidFill>
                <a:effectLst/>
                <a:latin typeface="+mn-lt"/>
              </a:rPr>
              <a:t> By offering engaging predictions, we elevate the IPL viewing experience for fans.</a:t>
            </a:r>
          </a:p>
          <a:p>
            <a:endParaRPr lang="en-IN" sz="2400" dirty="0">
              <a:solidFill>
                <a:schemeClr val="tx1"/>
              </a:solidFill>
              <a:latin typeface="+mn-lt"/>
            </a:endParaRPr>
          </a:p>
        </p:txBody>
      </p:sp>
      <p:sp>
        <p:nvSpPr>
          <p:cNvPr id="153" name="Google Shape;153;p7"/>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pic>
        <p:nvPicPr>
          <p:cNvPr id="151" name="Google Shape;151;p7"/>
          <p:cNvPicPr preferRelativeResize="0"/>
          <p:nvPr/>
        </p:nvPicPr>
        <p:blipFill rotWithShape="1">
          <a:blip r:embed="rId3">
            <a:alphaModFix/>
          </a:blip>
          <a:srcRect/>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0" name="Google Shape;160;p8"/>
          <p:cNvSpPr txBox="1">
            <a:spLocks noGrp="1"/>
          </p:cNvSpPr>
          <p:nvPr>
            <p:ph type="ctrTitle"/>
          </p:nvPr>
        </p:nvSpPr>
        <p:spPr>
          <a:xfrm>
            <a:off x="739774" y="291147"/>
            <a:ext cx="4721687" cy="1596843"/>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dirty="0"/>
              <a:t>THE WOW IN YOUR SOLUTION</a:t>
            </a:r>
            <a:endParaRPr sz="4250" dirty="0"/>
          </a:p>
        </p:txBody>
      </p:sp>
      <p:sp>
        <p:nvSpPr>
          <p:cNvPr id="2" name="Subtitle 1">
            <a:extLst>
              <a:ext uri="{FF2B5EF4-FFF2-40B4-BE49-F238E27FC236}">
                <a16:creationId xmlns:a16="http://schemas.microsoft.com/office/drawing/2014/main" id="{DA2F25EA-C742-45B5-8472-31EBFB8AA522}"/>
              </a:ext>
            </a:extLst>
          </p:cNvPr>
          <p:cNvSpPr>
            <a:spLocks noGrp="1"/>
          </p:cNvSpPr>
          <p:nvPr>
            <p:ph type="subTitle" idx="1"/>
          </p:nvPr>
        </p:nvSpPr>
        <p:spPr>
          <a:xfrm>
            <a:off x="931025" y="2472513"/>
            <a:ext cx="8534400" cy="1846659"/>
          </a:xfrm>
        </p:spPr>
        <p:txBody>
          <a:bodyPr/>
          <a:lstStyle/>
          <a:p>
            <a:r>
              <a:rPr lang="en-US" sz="2400" b="0" i="0" dirty="0">
                <a:solidFill>
                  <a:schemeClr val="tx1"/>
                </a:solidFill>
                <a:effectLst/>
                <a:latin typeface="+mn-lt"/>
              </a:rPr>
              <a:t>	Our revolutionary IPL win predictor harnesses the power of cutting-edge machine learning algorithms to deliver unparalleled accuracy in match outcome forecasts. Users simply input match details, and within seconds, receive insightful win probability predictions.</a:t>
            </a:r>
            <a:endParaRPr lang="en-IN" sz="2400" dirty="0">
              <a:solidFill>
                <a:schemeClr val="tx1"/>
              </a:solidFill>
              <a:latin typeface="+mn-lt"/>
            </a:endParaRPr>
          </a:p>
        </p:txBody>
      </p:sp>
      <p:sp>
        <p:nvSpPr>
          <p:cNvPr id="161" name="Google Shape;161;p8"/>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9" name="Google Shape;169;p9"/>
          <p:cNvSpPr/>
          <p:nvPr/>
        </p:nvSpPr>
        <p:spPr>
          <a:xfrm>
            <a:off x="9196387" y="139642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0" name="Google Shape;170;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71" name="Google Shape;171;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2" name="Google Shape;172;p9"/>
          <p:cNvSpPr txBox="1"/>
          <p:nvPr/>
        </p:nvSpPr>
        <p:spPr>
          <a:xfrm>
            <a:off x="739775" y="1367853"/>
            <a:ext cx="2812500" cy="28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74" name="Google Shape;174;p9"/>
          <p:cNvSpPr txBox="1">
            <a:spLocks noGrp="1"/>
          </p:cNvSpPr>
          <p:nvPr>
            <p:ph type="ctrTitle"/>
          </p:nvPr>
        </p:nvSpPr>
        <p:spPr>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MODELLING</a:t>
            </a:r>
            <a:endParaRPr dirty="0"/>
          </a:p>
        </p:txBody>
      </p:sp>
      <p:sp>
        <p:nvSpPr>
          <p:cNvPr id="2" name="Subtitle 1">
            <a:extLst>
              <a:ext uri="{FF2B5EF4-FFF2-40B4-BE49-F238E27FC236}">
                <a16:creationId xmlns:a16="http://schemas.microsoft.com/office/drawing/2014/main" id="{DDE8ADB9-C0C5-44C6-B0BA-1E1BF9129852}"/>
              </a:ext>
            </a:extLst>
          </p:cNvPr>
          <p:cNvSpPr>
            <a:spLocks noGrp="1"/>
          </p:cNvSpPr>
          <p:nvPr>
            <p:ph type="subTitle" idx="1"/>
          </p:nvPr>
        </p:nvSpPr>
        <p:spPr>
          <a:xfrm>
            <a:off x="739775" y="1510101"/>
            <a:ext cx="8534400" cy="4062651"/>
          </a:xfrm>
        </p:spPr>
        <p:txBody>
          <a:bodyPr/>
          <a:lstStyle/>
          <a:p>
            <a:pPr algn="l">
              <a:buFont typeface="+mj-lt"/>
              <a:buAutoNum type="arabicPeriod"/>
            </a:pPr>
            <a:r>
              <a:rPr lang="en-US" sz="2400" b="1" i="0" dirty="0">
                <a:solidFill>
                  <a:schemeClr val="tx1"/>
                </a:solidFill>
                <a:effectLst/>
                <a:latin typeface="+mn-lt"/>
              </a:rPr>
              <a:t>Data Preparation:</a:t>
            </a:r>
            <a:r>
              <a:rPr lang="en-US" sz="2400" b="0" i="0" dirty="0">
                <a:solidFill>
                  <a:schemeClr val="tx1"/>
                </a:solidFill>
                <a:effectLst/>
                <a:latin typeface="+mn-lt"/>
              </a:rPr>
              <a:t> Clean and preprocess IPL dataset.</a:t>
            </a:r>
          </a:p>
          <a:p>
            <a:pPr algn="l">
              <a:buFont typeface="+mj-lt"/>
              <a:buAutoNum type="arabicPeriod"/>
            </a:pPr>
            <a:r>
              <a:rPr lang="en-US" sz="2400" b="1" i="0" dirty="0">
                <a:solidFill>
                  <a:schemeClr val="tx1"/>
                </a:solidFill>
                <a:effectLst/>
                <a:latin typeface="+mn-lt"/>
              </a:rPr>
              <a:t>Feature Selection:</a:t>
            </a:r>
            <a:r>
              <a:rPr lang="en-US" sz="2400" b="0" i="0" dirty="0">
                <a:solidFill>
                  <a:schemeClr val="tx1"/>
                </a:solidFill>
                <a:effectLst/>
                <a:latin typeface="+mn-lt"/>
              </a:rPr>
              <a:t> Choose relevant features like teams, venue, target score, overs, and wickets.</a:t>
            </a:r>
          </a:p>
          <a:p>
            <a:pPr algn="l">
              <a:buFont typeface="+mj-lt"/>
              <a:buAutoNum type="arabicPeriod"/>
            </a:pPr>
            <a:r>
              <a:rPr lang="en-US" sz="2400" b="1" i="0" dirty="0">
                <a:solidFill>
                  <a:schemeClr val="tx1"/>
                </a:solidFill>
                <a:effectLst/>
                <a:latin typeface="+mn-lt"/>
              </a:rPr>
              <a:t>Model Selection:</a:t>
            </a:r>
            <a:r>
              <a:rPr lang="en-US" sz="2400" b="0" i="0" dirty="0">
                <a:solidFill>
                  <a:schemeClr val="tx1"/>
                </a:solidFill>
                <a:effectLst/>
                <a:latin typeface="+mn-lt"/>
              </a:rPr>
              <a:t> Pick a suitable classification algorithm (e.g., logistic regression, random forests).</a:t>
            </a:r>
          </a:p>
          <a:p>
            <a:pPr algn="l">
              <a:buFont typeface="+mj-lt"/>
              <a:buAutoNum type="arabicPeriod"/>
            </a:pPr>
            <a:r>
              <a:rPr lang="en-US" sz="2400" b="1" i="0" dirty="0">
                <a:solidFill>
                  <a:schemeClr val="tx1"/>
                </a:solidFill>
                <a:effectLst/>
                <a:latin typeface="+mn-lt"/>
              </a:rPr>
              <a:t>Training:</a:t>
            </a:r>
            <a:r>
              <a:rPr lang="en-US" sz="2400" b="0" i="0" dirty="0">
                <a:solidFill>
                  <a:schemeClr val="tx1"/>
                </a:solidFill>
                <a:effectLst/>
                <a:latin typeface="+mn-lt"/>
              </a:rPr>
              <a:t> Train the selected model on historical IPL data.</a:t>
            </a:r>
          </a:p>
          <a:p>
            <a:pPr algn="l">
              <a:buFont typeface="+mj-lt"/>
              <a:buAutoNum type="arabicPeriod"/>
            </a:pPr>
            <a:r>
              <a:rPr lang="en-US" sz="2400" b="1" i="0" dirty="0">
                <a:solidFill>
                  <a:schemeClr val="tx1"/>
                </a:solidFill>
                <a:effectLst/>
                <a:latin typeface="+mn-lt"/>
              </a:rPr>
              <a:t>Evaluation:</a:t>
            </a:r>
            <a:r>
              <a:rPr lang="en-US" sz="2400" b="0" i="0" dirty="0">
                <a:solidFill>
                  <a:schemeClr val="tx1"/>
                </a:solidFill>
                <a:effectLst/>
                <a:latin typeface="+mn-lt"/>
              </a:rPr>
              <a:t> Assess model performance using metrics like accuracy and ROC-AUC score.</a:t>
            </a:r>
          </a:p>
          <a:p>
            <a:pPr algn="l">
              <a:buFont typeface="+mj-lt"/>
              <a:buAutoNum type="arabicPeriod"/>
            </a:pPr>
            <a:r>
              <a:rPr lang="en-US" sz="2400" b="1" i="0" dirty="0">
                <a:solidFill>
                  <a:schemeClr val="tx1"/>
                </a:solidFill>
                <a:effectLst/>
                <a:latin typeface="+mn-lt"/>
              </a:rPr>
              <a:t>Deployment:</a:t>
            </a:r>
            <a:r>
              <a:rPr lang="en-US" sz="2400" b="0" i="0" dirty="0">
                <a:solidFill>
                  <a:schemeClr val="tx1"/>
                </a:solidFill>
                <a:effectLst/>
                <a:latin typeface="+mn-lt"/>
              </a:rPr>
              <a:t> Integrate the trained model into the </a:t>
            </a:r>
            <a:r>
              <a:rPr lang="en-US" sz="2400" b="0" i="0" dirty="0" err="1">
                <a:solidFill>
                  <a:schemeClr val="tx1"/>
                </a:solidFill>
                <a:effectLst/>
                <a:latin typeface="+mn-lt"/>
              </a:rPr>
              <a:t>Streamlit</a:t>
            </a:r>
            <a:r>
              <a:rPr lang="en-US" sz="2400" b="0" i="0" dirty="0">
                <a:solidFill>
                  <a:schemeClr val="tx1"/>
                </a:solidFill>
                <a:effectLst/>
                <a:latin typeface="+mn-lt"/>
              </a:rPr>
              <a:t> application for real-time predictions.</a:t>
            </a:r>
          </a:p>
          <a:p>
            <a:endParaRPr lang="en-IN" sz="2400" dirty="0">
              <a:solidFill>
                <a:schemeClr val="tx1"/>
              </a:solidFill>
              <a:latin typeface="+mn-lt"/>
            </a:endParaRPr>
          </a:p>
        </p:txBody>
      </p:sp>
      <p:sp>
        <p:nvSpPr>
          <p:cNvPr id="173" name="Google Shape;173;p9"/>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613</Words>
  <Application>Microsoft Office PowerPoint</Application>
  <PresentationFormat>Widescreen</PresentationFormat>
  <Paragraphs>61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Trebuchet MS</vt:lpstr>
      <vt:lpstr>Calibri</vt:lpstr>
      <vt:lpstr>Berlin Sans FB</vt:lpstr>
      <vt:lpstr>Arial</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jaswanth kumar</dc:creator>
  <cp:lastModifiedBy>jaswanth kumaar</cp:lastModifiedBy>
  <cp:revision>7</cp:revision>
  <dcterms:created xsi:type="dcterms:W3CDTF">2024-04-01T03:26:26Z</dcterms:created>
  <dcterms:modified xsi:type="dcterms:W3CDTF">2024-04-01T18:51:40Z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