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</p:sldIdLst>
  <p:sldSz cx="18288000" cy="10287000"/>
  <p:notesSz cx="6858000" cy="9144000"/>
  <p:embeddedFontLst>
    <p:embeddedFont>
      <p:font typeface="Cormorant Garamond Bold Italics" pitchFamily="2" charset="77"/>
      <p:regular r:id="rId11"/>
      <p:bold r:id="rId12"/>
      <p:italic r:id="rId13"/>
      <p:boldItalic r:id="rId14"/>
    </p:embeddedFont>
    <p:embeddedFont>
      <p:font typeface="Quicksand" pitchFamily="2" charset="77"/>
      <p:regular r:id="rId15"/>
    </p:embeddedFont>
    <p:embeddedFont>
      <p:font typeface="Quicksand Bold" pitchFamily="2" charset="77"/>
      <p:regular r:id="rId16"/>
      <p:bold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 autoAdjust="0"/>
    <p:restoredTop sz="94656" autoAdjust="0"/>
  </p:normalViewPr>
  <p:slideViewPr>
    <p:cSldViewPr>
      <p:cViewPr varScale="1">
        <p:scale>
          <a:sx n="74" d="100"/>
          <a:sy n="74" d="100"/>
        </p:scale>
        <p:origin x="70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04328" y="454910"/>
            <a:ext cx="16654972" cy="25122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102"/>
              </a:lnSpc>
            </a:pPr>
            <a:r>
              <a:rPr lang="en-US" sz="7216" b="1" i="1" dirty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CS 583- B</a:t>
            </a:r>
          </a:p>
          <a:p>
            <a:pPr marL="0" lvl="0" indent="0" algn="ctr">
              <a:lnSpc>
                <a:spcPts val="10102"/>
              </a:lnSpc>
              <a:spcBef>
                <a:spcPct val="0"/>
              </a:spcBef>
            </a:pPr>
            <a:r>
              <a:rPr lang="en-US" sz="7216" b="1" i="1" dirty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DEEP LEARNING</a:t>
            </a:r>
          </a:p>
        </p:txBody>
      </p:sp>
      <p:sp>
        <p:nvSpPr>
          <p:cNvPr id="3" name="AutoShape 3"/>
          <p:cNvSpPr/>
          <p:nvPr/>
        </p:nvSpPr>
        <p:spPr>
          <a:xfrm>
            <a:off x="5086514" y="9831533"/>
            <a:ext cx="8114971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9618706" y="9037492"/>
            <a:ext cx="1735094" cy="449389"/>
          </a:xfrm>
          <a:custGeom>
            <a:avLst/>
            <a:gdLst/>
            <a:ahLst/>
            <a:cxnLst/>
            <a:rect l="l" t="t" r="r" b="b"/>
            <a:pathLst>
              <a:path w="2968854" h="441617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752274" y="4037210"/>
            <a:ext cx="12812922" cy="837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844"/>
              </a:lnSpc>
              <a:spcBef>
                <a:spcPct val="0"/>
              </a:spcBef>
            </a:pPr>
            <a:r>
              <a:rPr lang="en-US" sz="488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Netflix stock price prediction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0" y="9187578"/>
            <a:ext cx="6988496" cy="525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397"/>
              </a:lnSpc>
              <a:spcBef>
                <a:spcPct val="0"/>
              </a:spcBef>
            </a:pPr>
            <a:r>
              <a:rPr lang="en-US" sz="3141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December 2</a:t>
            </a:r>
            <a:r>
              <a:rPr lang="en-US" sz="3141" baseline="300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nd</a:t>
            </a:r>
            <a:r>
              <a:rPr lang="en-US" sz="3141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, 2024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420600" y="6104746"/>
            <a:ext cx="12812922" cy="34692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604"/>
              </a:lnSpc>
            </a:pPr>
            <a:r>
              <a:rPr lang="en-US" sz="3289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Presented by:</a:t>
            </a:r>
          </a:p>
          <a:p>
            <a:pPr>
              <a:lnSpc>
                <a:spcPts val="4604"/>
              </a:lnSpc>
            </a:pPr>
            <a:r>
              <a:rPr lang="en-US" sz="3289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	Prerna Desai</a:t>
            </a:r>
          </a:p>
          <a:p>
            <a:pPr>
              <a:lnSpc>
                <a:spcPts val="4604"/>
              </a:lnSpc>
            </a:pPr>
            <a:r>
              <a:rPr lang="en-US" sz="3289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	Jash Shah</a:t>
            </a:r>
          </a:p>
          <a:p>
            <a:pPr>
              <a:lnSpc>
                <a:spcPts val="4604"/>
              </a:lnSpc>
            </a:pPr>
            <a:r>
              <a:rPr lang="en-US" sz="3289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	Akanksha </a:t>
            </a:r>
            <a:r>
              <a:rPr lang="en-US" sz="3289" dirty="0" err="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Wagh</a:t>
            </a:r>
            <a:endParaRPr lang="en-US" sz="3289" dirty="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>
              <a:lnSpc>
                <a:spcPts val="4604"/>
              </a:lnSpc>
            </a:pPr>
            <a:r>
              <a:rPr lang="en-US" sz="3289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	Ishaan Bandekar</a:t>
            </a:r>
          </a:p>
          <a:p>
            <a:pPr marL="0" lvl="0" indent="0">
              <a:lnSpc>
                <a:spcPts val="4604"/>
              </a:lnSpc>
              <a:spcBef>
                <a:spcPct val="0"/>
              </a:spcBef>
            </a:pPr>
            <a:r>
              <a:rPr lang="en-US" sz="3289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	Vidisha Parmar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737538" y="5066242"/>
            <a:ext cx="12812922" cy="674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724"/>
              </a:lnSpc>
              <a:spcBef>
                <a:spcPct val="0"/>
              </a:spcBef>
            </a:pPr>
            <a:r>
              <a:rPr lang="en-US" sz="4089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Prof. Justo Karel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59122" y="1752474"/>
            <a:ext cx="16769756" cy="80573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4"/>
              </a:lnSpc>
            </a:pPr>
            <a:r>
              <a:rPr lang="en-US" sz="2885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The goal of this project is to develop a predictive model to forecast the </a:t>
            </a:r>
            <a:r>
              <a:rPr lang="en-US" sz="2885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closing stock price</a:t>
            </a:r>
            <a:r>
              <a:rPr lang="en-US" sz="2885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of Netflix (NFLX) based on its historical stock data for </a:t>
            </a:r>
            <a:r>
              <a:rPr lang="en-US" sz="2885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January 2025</a:t>
            </a:r>
          </a:p>
          <a:p>
            <a:pPr algn="l">
              <a:lnSpc>
                <a:spcPts val="4904"/>
              </a:lnSpc>
            </a:pPr>
            <a:endParaRPr lang="en-US" sz="2885" b="1" dirty="0">
              <a:solidFill>
                <a:srgbClr val="0F4662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  <a:p>
            <a:pPr marL="622897" lvl="1" indent="-311449" algn="l">
              <a:lnSpc>
                <a:spcPts val="4904"/>
              </a:lnSpc>
              <a:buFont typeface="Arial"/>
              <a:buChar char="•"/>
            </a:pPr>
            <a:r>
              <a:rPr lang="en-US" sz="2885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Time Horizon: </a:t>
            </a:r>
            <a:r>
              <a:rPr lang="en-US" sz="2885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Predict for 1 month.</a:t>
            </a:r>
          </a:p>
          <a:p>
            <a:pPr marL="622897" lvl="1" indent="-311449" algn="l">
              <a:lnSpc>
                <a:spcPts val="4904"/>
              </a:lnSpc>
              <a:buFont typeface="Arial"/>
              <a:buChar char="•"/>
            </a:pPr>
            <a:r>
              <a:rPr lang="en-US" sz="2885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Meaning of Stock Prices: </a:t>
            </a:r>
            <a:r>
              <a:rPr lang="en-US" sz="2885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Predicted prices reflect Netflix's market value based on past trends.</a:t>
            </a:r>
          </a:p>
          <a:p>
            <a:pPr marL="622897" lvl="1" indent="-311449" algn="l">
              <a:lnSpc>
                <a:spcPts val="4904"/>
              </a:lnSpc>
              <a:buFont typeface="Arial"/>
              <a:buChar char="•"/>
            </a:pPr>
            <a:r>
              <a:rPr lang="en-US" sz="2885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Data Used: </a:t>
            </a:r>
            <a:r>
              <a:rPr lang="en-US" sz="2885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Historical stock data (Open, High, Low, Volume, Close) from 2019-2024.</a:t>
            </a:r>
          </a:p>
          <a:p>
            <a:pPr algn="l">
              <a:lnSpc>
                <a:spcPts val="4904"/>
              </a:lnSpc>
            </a:pPr>
            <a:endParaRPr lang="en-US" sz="2885" dirty="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algn="l">
              <a:lnSpc>
                <a:spcPts val="4904"/>
              </a:lnSpc>
            </a:pPr>
            <a:r>
              <a:rPr lang="en-US" sz="2885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Assumptions:</a:t>
            </a:r>
          </a:p>
          <a:p>
            <a:pPr marL="622897" lvl="1" indent="-311449" algn="l">
              <a:lnSpc>
                <a:spcPts val="4904"/>
              </a:lnSpc>
              <a:buFont typeface="Arial"/>
              <a:buChar char="•"/>
            </a:pPr>
            <a:r>
              <a:rPr lang="en-US" sz="2885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Stationarity</a:t>
            </a:r>
            <a:r>
              <a:rPr lang="en-US" sz="2885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: Past patterns predict future prices.</a:t>
            </a:r>
          </a:p>
          <a:p>
            <a:pPr marL="622897" lvl="1" indent="-311449" algn="l">
              <a:lnSpc>
                <a:spcPts val="4904"/>
              </a:lnSpc>
              <a:buFont typeface="Arial"/>
              <a:buChar char="•"/>
            </a:pPr>
            <a:r>
              <a:rPr lang="en-US" sz="2885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Market Efficiency: </a:t>
            </a:r>
            <a:r>
              <a:rPr lang="en-US" sz="2885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Historical data alone is sufficient for prediction.</a:t>
            </a:r>
          </a:p>
          <a:p>
            <a:pPr marL="622897" lvl="1" indent="-311449" algn="l">
              <a:lnSpc>
                <a:spcPts val="4904"/>
              </a:lnSpc>
              <a:buFont typeface="Arial"/>
              <a:buChar char="•"/>
            </a:pPr>
            <a:r>
              <a:rPr lang="en-US" sz="2885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No External Events:</a:t>
            </a:r>
            <a:r>
              <a:rPr lang="en-US" sz="2885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The model doesn't account for unexpected factors (e.g., natural disasters, political events).</a:t>
            </a:r>
          </a:p>
          <a:p>
            <a:pPr marL="0" lvl="0" indent="0" algn="l">
              <a:lnSpc>
                <a:spcPts val="4904"/>
              </a:lnSpc>
            </a:pPr>
            <a:endParaRPr lang="en-US" sz="2885" dirty="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5830743" y="9608617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028700" y="599709"/>
            <a:ext cx="14170562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 dirty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Problem definition and Assumptions</a:t>
            </a:r>
          </a:p>
        </p:txBody>
      </p:sp>
      <p:sp>
        <p:nvSpPr>
          <p:cNvPr id="5" name="Freeform 5"/>
          <p:cNvSpPr/>
          <p:nvPr/>
        </p:nvSpPr>
        <p:spPr>
          <a:xfrm>
            <a:off x="8236864" y="9809807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660651" y="0"/>
            <a:ext cx="4627349" cy="10287000"/>
            <a:chOff x="0" y="0"/>
            <a:chExt cx="1218726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18726" cy="2709333"/>
            </a:xfrm>
            <a:custGeom>
              <a:avLst/>
              <a:gdLst/>
              <a:ahLst/>
              <a:cxnLst/>
              <a:rect l="l" t="t" r="r" b="b"/>
              <a:pathLst>
                <a:path w="1218726" h="2709333">
                  <a:moveTo>
                    <a:pt x="0" y="0"/>
                  </a:moveTo>
                  <a:lnTo>
                    <a:pt x="1218726" y="0"/>
                  </a:lnTo>
                  <a:lnTo>
                    <a:pt x="121872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994A0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23825"/>
              <a:ext cx="1218726" cy="28331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7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915073" y="1684924"/>
            <a:ext cx="5344227" cy="7573376"/>
            <a:chOff x="0" y="0"/>
            <a:chExt cx="827961" cy="11733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27961" cy="1173314"/>
            </a:xfrm>
            <a:custGeom>
              <a:avLst/>
              <a:gdLst/>
              <a:ahLst/>
              <a:cxnLst/>
              <a:rect l="l" t="t" r="r" b="b"/>
              <a:pathLst>
                <a:path w="827961" h="1173314">
                  <a:moveTo>
                    <a:pt x="33319" y="0"/>
                  </a:moveTo>
                  <a:lnTo>
                    <a:pt x="794642" y="0"/>
                  </a:lnTo>
                  <a:cubicBezTo>
                    <a:pt x="813043" y="0"/>
                    <a:pt x="827961" y="14917"/>
                    <a:pt x="827961" y="33319"/>
                  </a:cubicBezTo>
                  <a:lnTo>
                    <a:pt x="827961" y="1139995"/>
                  </a:lnTo>
                  <a:cubicBezTo>
                    <a:pt x="827961" y="1158397"/>
                    <a:pt x="813043" y="1173314"/>
                    <a:pt x="794642" y="1173314"/>
                  </a:cubicBezTo>
                  <a:lnTo>
                    <a:pt x="33319" y="1173314"/>
                  </a:lnTo>
                  <a:cubicBezTo>
                    <a:pt x="14917" y="1173314"/>
                    <a:pt x="0" y="1158397"/>
                    <a:pt x="0" y="1139995"/>
                  </a:cubicBezTo>
                  <a:lnTo>
                    <a:pt x="0" y="33319"/>
                  </a:lnTo>
                  <a:cubicBezTo>
                    <a:pt x="0" y="14917"/>
                    <a:pt x="14917" y="0"/>
                    <a:pt x="33319" y="0"/>
                  </a:cubicBezTo>
                  <a:close/>
                </a:path>
              </a:pathLst>
            </a:custGeom>
            <a:blipFill>
              <a:blip r:embed="rId2"/>
              <a:stretch>
                <a:fillRect l="-51007" r="-51007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708342" y="599709"/>
            <a:ext cx="5702843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 dirty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Model selection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01556" y="2414995"/>
            <a:ext cx="10247017" cy="46313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04"/>
              </a:lnSpc>
            </a:pPr>
            <a:r>
              <a:rPr lang="en-US" sz="328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Why neural network?</a:t>
            </a:r>
          </a:p>
          <a:p>
            <a:pPr algn="l">
              <a:lnSpc>
                <a:spcPts val="4604"/>
              </a:lnSpc>
              <a:spcBef>
                <a:spcPct val="0"/>
              </a:spcBef>
            </a:pPr>
            <a:endParaRPr lang="en-US" sz="3289" b="1">
              <a:solidFill>
                <a:srgbClr val="0F4662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  <a:p>
            <a:pPr algn="l">
              <a:lnSpc>
                <a:spcPts val="4604"/>
              </a:lnSpc>
              <a:spcBef>
                <a:spcPct val="0"/>
              </a:spcBef>
            </a:pPr>
            <a:r>
              <a:rPr lang="en-US" sz="328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Neural networks, especially RNN-based models (LSTM, GRU), are ideal for sequential data like stock prices. They can capture complex patterns and temporal dependencies, which traditional models can't handle effectively.</a:t>
            </a:r>
          </a:p>
          <a:p>
            <a:pPr algn="l">
              <a:lnSpc>
                <a:spcPts val="4604"/>
              </a:lnSpc>
              <a:spcBef>
                <a:spcPct val="0"/>
              </a:spcBef>
            </a:pPr>
            <a:endParaRPr lang="en-US" sz="3289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23694" y="1670976"/>
            <a:ext cx="18288000" cy="8524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60"/>
              </a:lnSpc>
            </a:pPr>
            <a:r>
              <a:rPr lang="en-US" sz="2800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Models Tested:</a:t>
            </a:r>
          </a:p>
          <a:p>
            <a:pPr marL="604521" lvl="1" indent="-302261" algn="l">
              <a:lnSpc>
                <a:spcPts val="4760"/>
              </a:lnSpc>
              <a:buFont typeface="Arial"/>
              <a:buChar char="•"/>
            </a:pPr>
            <a:r>
              <a:rPr lang="en-US" sz="2800" dirty="0">
                <a:solidFill>
                  <a:srgbClr val="0F4662"/>
                </a:solidFill>
                <a:latin typeface="Quicksand"/>
                <a:sym typeface="Quicksand Bold"/>
              </a:rPr>
              <a:t>LSTM</a:t>
            </a:r>
            <a:r>
              <a:rPr lang="en-US" sz="2800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 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(Long short-term memory) </a:t>
            </a:r>
          </a:p>
          <a:p>
            <a:pPr marL="604521" lvl="1" indent="-302261">
              <a:lnSpc>
                <a:spcPts val="4760"/>
              </a:lnSpc>
              <a:buFont typeface="Arial"/>
              <a:buChar char="•"/>
            </a:pPr>
            <a:r>
              <a:rPr lang="en-US" sz="2800" b="1" dirty="0">
                <a:solidFill>
                  <a:srgbClr val="0F4662"/>
                </a:solidFill>
                <a:latin typeface="Quicksand Bold"/>
                <a:sym typeface="Quicksand"/>
              </a:rPr>
              <a:t>GRU(Gated recurrent unit)</a:t>
            </a:r>
            <a:r>
              <a:rPr lang="en-US" sz="2800" b="1" dirty="0">
                <a:solidFill>
                  <a:srgbClr val="0F4662"/>
                </a:solidFill>
                <a:latin typeface="Quicksand Bold"/>
                <a:sym typeface="Quicksand Bold"/>
              </a:rPr>
              <a:t> </a:t>
            </a:r>
            <a:r>
              <a:rPr lang="en-US" sz="2800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(Best Performing)</a:t>
            </a:r>
            <a:endParaRPr lang="en-US" sz="2800" dirty="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604521" lvl="1" indent="-302261" algn="l">
              <a:lnSpc>
                <a:spcPts val="4760"/>
              </a:lnSpc>
              <a:buFont typeface="Arial"/>
              <a:buChar char="•"/>
            </a:pP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Simple RNN(Recurrent neural network)</a:t>
            </a:r>
          </a:p>
          <a:p>
            <a:pPr marL="604521" lvl="1" indent="-302261" algn="l">
              <a:lnSpc>
                <a:spcPts val="4760"/>
              </a:lnSpc>
              <a:buFont typeface="Arial"/>
              <a:buChar char="•"/>
            </a:pP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DNN(Deep neural network)</a:t>
            </a:r>
          </a:p>
          <a:p>
            <a:pPr algn="l">
              <a:lnSpc>
                <a:spcPts val="4760"/>
              </a:lnSpc>
            </a:pPr>
            <a:endParaRPr lang="en-US" sz="2800" dirty="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algn="l">
              <a:lnSpc>
                <a:spcPts val="4590"/>
              </a:lnSpc>
            </a:pPr>
            <a:r>
              <a:rPr lang="en-US" sz="2700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Layers of GRU</a:t>
            </a:r>
          </a:p>
          <a:p>
            <a:pPr marL="604521" lvl="1" indent="-302261" algn="l">
              <a:lnSpc>
                <a:spcPts val="4760"/>
              </a:lnSpc>
              <a:buFont typeface="Arial"/>
              <a:buChar char="•"/>
            </a:pPr>
            <a:r>
              <a:rPr lang="en-US" sz="2800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Input Layer: 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Takes sequences of 50 time steps of stock data (Open, High, Low, Volume).</a:t>
            </a:r>
          </a:p>
          <a:p>
            <a:pPr marL="604521" lvl="1" indent="-302261" algn="l">
              <a:lnSpc>
                <a:spcPts val="4760"/>
              </a:lnSpc>
              <a:buFont typeface="Arial"/>
              <a:buChar char="•"/>
            </a:pPr>
            <a:r>
              <a:rPr lang="en-US" sz="2800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Recurrent Layers:</a:t>
            </a:r>
          </a:p>
          <a:p>
            <a:pPr algn="l">
              <a:lnSpc>
                <a:spcPts val="4760"/>
              </a:lnSpc>
            </a:pP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         LSTM/GRU/RNN: Captures temporal dependencies in stock prices.</a:t>
            </a:r>
          </a:p>
          <a:p>
            <a:pPr algn="l">
              <a:lnSpc>
                <a:spcPts val="4760"/>
              </a:lnSpc>
            </a:pP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         Dropout: Prevents overfitting by randomly disabling neurons during training.</a:t>
            </a:r>
          </a:p>
          <a:p>
            <a:pPr marL="604521" lvl="1" indent="-302261" algn="l">
              <a:lnSpc>
                <a:spcPts val="4760"/>
              </a:lnSpc>
              <a:buFont typeface="Arial"/>
              <a:buChar char="•"/>
            </a:pPr>
            <a:r>
              <a:rPr lang="en-US" sz="2800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Dense Layer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: Fully connected layer to aggregate learned features.</a:t>
            </a:r>
          </a:p>
          <a:p>
            <a:pPr marL="604521" lvl="1" indent="-302261" algn="l">
              <a:lnSpc>
                <a:spcPts val="4760"/>
              </a:lnSpc>
              <a:buFont typeface="Arial"/>
              <a:buChar char="•"/>
            </a:pPr>
            <a:r>
              <a:rPr lang="en-US" sz="2800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Output Layer:</a:t>
            </a:r>
            <a:r>
              <a:rPr lang="en-US" sz="28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Predicts the closing price with a single neuron.</a:t>
            </a:r>
          </a:p>
          <a:p>
            <a:pPr marL="0" lvl="0" indent="0" algn="l">
              <a:lnSpc>
                <a:spcPts val="4760"/>
              </a:lnSpc>
            </a:pPr>
            <a:endParaRPr lang="en-US" sz="2800" dirty="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5562600" y="9867900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530365" y="237024"/>
            <a:ext cx="8048163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Model architecture</a:t>
            </a:r>
          </a:p>
        </p:txBody>
      </p:sp>
      <p:sp>
        <p:nvSpPr>
          <p:cNvPr id="5" name="Freeform 5"/>
          <p:cNvSpPr/>
          <p:nvPr/>
        </p:nvSpPr>
        <p:spPr>
          <a:xfrm>
            <a:off x="7987697" y="10037100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D9AD74-9F81-A862-37A4-E13BACB721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FB583D6F-F5B6-7246-6B8C-56E2DA1DD897}"/>
              </a:ext>
            </a:extLst>
          </p:cNvPr>
          <p:cNvSpPr/>
          <p:nvPr/>
        </p:nvSpPr>
        <p:spPr>
          <a:xfrm>
            <a:off x="5830743" y="9776937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2A0DE637-4F83-AA0F-A921-2B373433B8F1}"/>
              </a:ext>
            </a:extLst>
          </p:cNvPr>
          <p:cNvSpPr txBox="1"/>
          <p:nvPr/>
        </p:nvSpPr>
        <p:spPr>
          <a:xfrm>
            <a:off x="868521" y="114252"/>
            <a:ext cx="8048163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 dirty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Evaluation metrics</a:t>
            </a:r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ADDC3B70-87F2-CA23-4572-77A553852BDD}"/>
              </a:ext>
            </a:extLst>
          </p:cNvPr>
          <p:cNvSpPr/>
          <p:nvPr/>
        </p:nvSpPr>
        <p:spPr>
          <a:xfrm>
            <a:off x="8304001" y="10037100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169896E7-B630-5C7F-400E-EF5A347BE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199467"/>
            <a:ext cx="14325600" cy="842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1773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5830743" y="9776937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868521" y="114252"/>
            <a:ext cx="8048163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Evaluation metrics</a:t>
            </a:r>
          </a:p>
        </p:txBody>
      </p:sp>
      <p:sp>
        <p:nvSpPr>
          <p:cNvPr id="4" name="Freeform 4"/>
          <p:cNvSpPr/>
          <p:nvPr/>
        </p:nvSpPr>
        <p:spPr>
          <a:xfrm>
            <a:off x="8304001" y="10037100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868521" y="1132792"/>
            <a:ext cx="17259300" cy="89112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04"/>
              </a:lnSpc>
              <a:spcBef>
                <a:spcPct val="0"/>
              </a:spcBef>
            </a:pPr>
            <a:endParaRPr dirty="0"/>
          </a:p>
          <a:p>
            <a:pPr algn="l">
              <a:lnSpc>
                <a:spcPts val="3904"/>
              </a:lnSpc>
              <a:spcBef>
                <a:spcPct val="0"/>
              </a:spcBef>
            </a:pPr>
            <a:r>
              <a:rPr lang="en-US" sz="2789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Assessment</a:t>
            </a:r>
            <a:r>
              <a:rPr lang="en-US" sz="2789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: Model is evaluated by predicting the closing stock price on the test dataset.</a:t>
            </a:r>
          </a:p>
          <a:p>
            <a:pPr algn="l">
              <a:lnSpc>
                <a:spcPts val="3904"/>
              </a:lnSpc>
              <a:spcBef>
                <a:spcPct val="0"/>
              </a:spcBef>
            </a:pPr>
            <a:endParaRPr lang="en-US" sz="2789" dirty="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algn="l">
              <a:lnSpc>
                <a:spcPts val="3904"/>
              </a:lnSpc>
              <a:spcBef>
                <a:spcPct val="0"/>
              </a:spcBef>
            </a:pPr>
            <a:r>
              <a:rPr lang="en-US" sz="2789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Metrics:</a:t>
            </a:r>
          </a:p>
          <a:p>
            <a:pPr marL="602159" lvl="1" indent="-301079" algn="l">
              <a:lnSpc>
                <a:spcPts val="3904"/>
              </a:lnSpc>
              <a:buFont typeface="Arial"/>
              <a:buChar char="•"/>
            </a:pPr>
            <a:r>
              <a:rPr lang="en-US" sz="2789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MSE</a:t>
            </a:r>
            <a:r>
              <a:rPr lang="en-US" sz="2789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: Measures average squared prediction errors.</a:t>
            </a:r>
          </a:p>
          <a:p>
            <a:pPr marL="602159" lvl="1" indent="-301079" algn="l">
              <a:lnSpc>
                <a:spcPts val="3904"/>
              </a:lnSpc>
              <a:buFont typeface="Arial"/>
              <a:buChar char="•"/>
            </a:pPr>
            <a:r>
              <a:rPr lang="en-US" sz="2789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MAE</a:t>
            </a:r>
            <a:r>
              <a:rPr lang="en-US" sz="2789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: Measures average magnitude of errors.</a:t>
            </a:r>
          </a:p>
          <a:p>
            <a:pPr marL="602159" lvl="1" indent="-301079" algn="l">
              <a:lnSpc>
                <a:spcPts val="3904"/>
              </a:lnSpc>
              <a:buFont typeface="Arial"/>
              <a:buChar char="•"/>
            </a:pPr>
            <a:r>
              <a:rPr lang="en-US" sz="2789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RMSE</a:t>
            </a:r>
            <a:r>
              <a:rPr lang="en-US" sz="2789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: Interprets error in original price scale.</a:t>
            </a:r>
          </a:p>
          <a:p>
            <a:pPr marL="602159" lvl="1" indent="-301079" algn="l">
              <a:lnSpc>
                <a:spcPts val="3904"/>
              </a:lnSpc>
              <a:buFont typeface="Arial"/>
              <a:buChar char="•"/>
            </a:pPr>
            <a:r>
              <a:rPr lang="en-US" sz="2789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R²</a:t>
            </a:r>
            <a:r>
              <a:rPr lang="en-US" sz="2789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: Indicates the proportion of variance explained by the model.</a:t>
            </a:r>
          </a:p>
          <a:p>
            <a:pPr algn="l">
              <a:lnSpc>
                <a:spcPts val="3904"/>
              </a:lnSpc>
            </a:pPr>
            <a:endParaRPr lang="en-US" sz="2789" dirty="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algn="l">
              <a:lnSpc>
                <a:spcPts val="3904"/>
              </a:lnSpc>
            </a:pPr>
            <a:r>
              <a:rPr lang="en-US" sz="2789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Why this metrics?</a:t>
            </a:r>
          </a:p>
          <a:p>
            <a:pPr algn="l">
              <a:lnSpc>
                <a:spcPts val="3904"/>
              </a:lnSpc>
            </a:pPr>
            <a:endParaRPr lang="en-US" sz="2789" b="1" dirty="0">
              <a:solidFill>
                <a:srgbClr val="0F4662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  <a:p>
            <a:pPr marL="602159" lvl="1" indent="-301079" algn="l">
              <a:lnSpc>
                <a:spcPts val="3904"/>
              </a:lnSpc>
              <a:buFont typeface="Arial"/>
              <a:buChar char="•"/>
            </a:pPr>
            <a:r>
              <a:rPr lang="en-US" sz="2789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RMSE and MSE</a:t>
            </a:r>
            <a:r>
              <a:rPr lang="en-US" sz="2789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are especially useful for capturing large errors, which is important for financial predictions where accuracy matters.</a:t>
            </a:r>
          </a:p>
          <a:p>
            <a:pPr marL="602159" lvl="1" indent="-301079" algn="l">
              <a:lnSpc>
                <a:spcPts val="3904"/>
              </a:lnSpc>
              <a:buFont typeface="Arial"/>
              <a:buChar char="•"/>
            </a:pPr>
            <a:r>
              <a:rPr lang="en-US" sz="2789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R²</a:t>
            </a:r>
            <a:r>
              <a:rPr lang="en-US" sz="2789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helps assess how well the model fits the data, indicating the proportion of variability the model explains.</a:t>
            </a:r>
          </a:p>
          <a:p>
            <a:pPr algn="l">
              <a:lnSpc>
                <a:spcPts val="3904"/>
              </a:lnSpc>
            </a:pPr>
            <a:endParaRPr lang="en-US" sz="2789" dirty="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algn="l">
              <a:lnSpc>
                <a:spcPts val="3904"/>
              </a:lnSpc>
            </a:pPr>
            <a:r>
              <a:rPr lang="en-US" sz="2789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Best Metric: </a:t>
            </a:r>
            <a:r>
              <a:rPr lang="en-US" sz="2789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GRU achieved the lowest RMSE and MSE, indicating the least error and best performance.</a:t>
            </a:r>
          </a:p>
          <a:p>
            <a:pPr algn="l">
              <a:lnSpc>
                <a:spcPts val="3904"/>
              </a:lnSpc>
            </a:pPr>
            <a:endParaRPr lang="en-US" sz="2789" dirty="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604064" y="5094708"/>
            <a:ext cx="7456351" cy="0"/>
          </a:xfrm>
          <a:prstGeom prst="line">
            <a:avLst/>
          </a:prstGeom>
          <a:ln w="57150" cap="flat">
            <a:solidFill>
              <a:srgbClr val="7994A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13576906" y="8005966"/>
            <a:ext cx="4346753" cy="0"/>
          </a:xfrm>
          <a:prstGeom prst="line">
            <a:avLst/>
          </a:prstGeom>
          <a:ln w="57150" cap="flat">
            <a:solidFill>
              <a:srgbClr val="7994A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 flipV="1">
            <a:off x="1660540" y="8483796"/>
            <a:ext cx="4716390" cy="0"/>
          </a:xfrm>
          <a:prstGeom prst="line">
            <a:avLst/>
          </a:prstGeom>
          <a:ln w="57150" cap="flat">
            <a:solidFill>
              <a:srgbClr val="7994A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5579303" y="714009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024384" y="9529723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7" y="0"/>
                </a:lnTo>
                <a:lnTo>
                  <a:pt x="1679997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8514421" y="3063857"/>
            <a:ext cx="4561747" cy="3373246"/>
          </a:xfrm>
          <a:custGeom>
            <a:avLst/>
            <a:gdLst/>
            <a:ahLst/>
            <a:cxnLst/>
            <a:rect l="l" t="t" r="r" b="b"/>
            <a:pathLst>
              <a:path w="4561747" h="3373246">
                <a:moveTo>
                  <a:pt x="0" y="0"/>
                </a:moveTo>
                <a:lnTo>
                  <a:pt x="4561746" y="0"/>
                </a:lnTo>
                <a:lnTo>
                  <a:pt x="4561746" y="3373246"/>
                </a:lnTo>
                <a:lnTo>
                  <a:pt x="0" y="33732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1024384" y="599709"/>
            <a:ext cx="14072064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Results and interpretation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0" y="3841218"/>
            <a:ext cx="8514420" cy="12729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8160" lvl="1" indent="-259080">
              <a:lnSpc>
                <a:spcPts val="3359"/>
              </a:lnSpc>
              <a:buFont typeface="Arial"/>
              <a:buChar char="•"/>
            </a:pPr>
            <a:r>
              <a:rPr lang="en-US" sz="24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Best performance with RMSE = 0.02075 and R² = 0.9824.</a:t>
            </a:r>
          </a:p>
          <a:p>
            <a:pPr marL="518160" lvl="1" indent="-259080">
              <a:lnSpc>
                <a:spcPts val="3359"/>
              </a:lnSpc>
              <a:buFont typeface="Arial"/>
              <a:buChar char="•"/>
            </a:pPr>
            <a:r>
              <a:rPr lang="en-US" sz="24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MSE: 0.00043, indicating low prediction error</a:t>
            </a:r>
          </a:p>
          <a:p>
            <a:pPr marL="0" lvl="0" indent="0" algn="r">
              <a:lnSpc>
                <a:spcPts val="3359"/>
              </a:lnSpc>
              <a:spcBef>
                <a:spcPct val="0"/>
              </a:spcBef>
            </a:pPr>
            <a:endParaRPr lang="en-US" sz="2400" dirty="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237956" y="3106872"/>
            <a:ext cx="5348229" cy="4612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19"/>
              </a:lnSpc>
              <a:spcBef>
                <a:spcPct val="0"/>
              </a:spcBef>
            </a:pPr>
            <a:r>
              <a:rPr lang="en-US" sz="2799" b="1" dirty="0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GRU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076167" y="5104651"/>
            <a:ext cx="5348229" cy="2929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36320" lvl="2" indent="-345440" algn="l">
              <a:lnSpc>
                <a:spcPts val="3359"/>
              </a:lnSpc>
              <a:buFont typeface="Arial"/>
              <a:buChar char="⚬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Tune hyperparameters (learning rate, batch size).</a:t>
            </a:r>
          </a:p>
          <a:p>
            <a:pPr marL="1036320" lvl="2" indent="-345440" algn="l">
              <a:lnSpc>
                <a:spcPts val="3359"/>
              </a:lnSpc>
              <a:buFont typeface="Arial"/>
              <a:buChar char="⚬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Add external features (e.g., earnings reports).</a:t>
            </a:r>
          </a:p>
          <a:p>
            <a:pPr marL="1036320" lvl="2" indent="-345440" algn="l">
              <a:lnSpc>
                <a:spcPts val="3359"/>
              </a:lnSpc>
              <a:buFont typeface="Arial"/>
              <a:buChar char="⚬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Consider adding more layers to improve accuracy.</a:t>
            </a:r>
          </a:p>
          <a:p>
            <a:pPr marL="0" lvl="0" indent="0" algn="l">
              <a:lnSpc>
                <a:spcPts val="3359"/>
              </a:lnSpc>
              <a:spcBef>
                <a:spcPct val="0"/>
              </a:spcBef>
            </a:pPr>
            <a:endParaRPr lang="en-US" sz="2400">
              <a:solidFill>
                <a:srgbClr val="0F466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3993398" y="4221690"/>
            <a:ext cx="3390485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Recommendations: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7200151"/>
            <a:ext cx="5352545" cy="834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359"/>
              </a:lnSpc>
              <a:spcBef>
                <a:spcPct val="0"/>
              </a:spcBef>
            </a:pPr>
            <a:r>
              <a:rPr lang="en-US" sz="2400" dirty="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GRU captured stock price trends effectively, with high accuracy.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4384" y="6556719"/>
            <a:ext cx="5352545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Interpretation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2"/>
          <p:cNvSpPr txBox="1"/>
          <p:nvPr/>
        </p:nvSpPr>
        <p:spPr>
          <a:xfrm>
            <a:off x="1028700" y="599709"/>
            <a:ext cx="13982700" cy="10990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 dirty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Netflix Stock Prediction for January 2025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1B939FA-5BB8-7663-E7A0-B407068C16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22" y="1866900"/>
            <a:ext cx="10439400" cy="7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3">
            <a:extLst>
              <a:ext uri="{FF2B5EF4-FFF2-40B4-BE49-F238E27FC236}">
                <a16:creationId xmlns:a16="http://schemas.microsoft.com/office/drawing/2014/main" id="{86A750D4-ED2E-AF95-70F7-6EB380FA99DF}"/>
              </a:ext>
            </a:extLst>
          </p:cNvPr>
          <p:cNvSpPr txBox="1"/>
          <p:nvPr/>
        </p:nvSpPr>
        <p:spPr>
          <a:xfrm>
            <a:off x="10972800" y="2852890"/>
            <a:ext cx="7086601" cy="64633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F4662"/>
                </a:solidFill>
                <a:latin typeface="Quicksand Bold"/>
              </a:rPr>
              <a:t>Initial High: The predicted price starts at</a:t>
            </a:r>
            <a:r>
              <a:rPr lang="en-US" sz="2800" dirty="0">
                <a:solidFill>
                  <a:srgbClr val="0F4662"/>
                </a:solidFill>
                <a:latin typeface="Quicksand"/>
              </a:rPr>
              <a:t> around $875 on January 1.</a:t>
            </a:r>
          </a:p>
          <a:p>
            <a:pPr algn="just"/>
            <a:endParaRPr lang="en-US" sz="2800" dirty="0">
              <a:solidFill>
                <a:srgbClr val="0F4662"/>
              </a:solidFill>
              <a:latin typeface="Quicksand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F4662"/>
                </a:solidFill>
                <a:latin typeface="Quicksand Bold"/>
              </a:rPr>
              <a:t>Sharp Decline: </a:t>
            </a:r>
            <a:r>
              <a:rPr lang="en-US" sz="2800" dirty="0">
                <a:solidFill>
                  <a:srgbClr val="0F4662"/>
                </a:solidFill>
                <a:latin typeface="Quicksand"/>
              </a:rPr>
              <a:t>Drops rapidly to approximately $725 within the first 5 days.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F4662"/>
              </a:solidFill>
              <a:latin typeface="Quicksand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F4662"/>
                </a:solidFill>
                <a:latin typeface="Quicksand Bold"/>
              </a:rPr>
              <a:t>Stabilization: </a:t>
            </a:r>
            <a:r>
              <a:rPr lang="en-US" sz="2800" dirty="0">
                <a:solidFill>
                  <a:srgbClr val="0F4662"/>
                </a:solidFill>
                <a:latin typeface="Quicksand"/>
              </a:rPr>
              <a:t>Prices hover between $700 and $725 from January 6 to January 20.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F4662"/>
              </a:solidFill>
              <a:latin typeface="Quicksand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F4662"/>
                </a:solidFill>
                <a:latin typeface="Quicksand Bold"/>
              </a:rPr>
              <a:t>Recovery: </a:t>
            </a:r>
            <a:r>
              <a:rPr lang="en-US" sz="2800" dirty="0">
                <a:solidFill>
                  <a:srgbClr val="0F4662"/>
                </a:solidFill>
                <a:latin typeface="Quicksand"/>
              </a:rPr>
              <a:t>Around January 21, there was a significant upward trend, which stabilized near $750 by the end of the month.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A37AE8-DF32-2FA4-57CF-6A3754CF1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3">
            <a:extLst>
              <a:ext uri="{FF2B5EF4-FFF2-40B4-BE49-F238E27FC236}">
                <a16:creationId xmlns:a16="http://schemas.microsoft.com/office/drawing/2014/main" id="{21406DD8-1C78-0CDC-65D7-D4A4D7378B00}"/>
              </a:ext>
            </a:extLst>
          </p:cNvPr>
          <p:cNvSpPr txBox="1"/>
          <p:nvPr/>
        </p:nvSpPr>
        <p:spPr>
          <a:xfrm>
            <a:off x="4838700" y="3543300"/>
            <a:ext cx="8610600" cy="17697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1500" b="1" dirty="0">
                <a:solidFill>
                  <a:srgbClr val="0F4662"/>
                </a:solidFill>
                <a:latin typeface="Quicksand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298408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578</Words>
  <Application>Microsoft Macintosh PowerPoint</Application>
  <PresentationFormat>Custom</PresentationFormat>
  <Paragraphs>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Quicksand Bold</vt:lpstr>
      <vt:lpstr>Arial</vt:lpstr>
      <vt:lpstr>Quicksand</vt:lpstr>
      <vt:lpstr>Cormorant Garamond Bold Italics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583- B DEEP LEARNING</dc:title>
  <cp:lastModifiedBy>Jash Bhaveshkumar Shah</cp:lastModifiedBy>
  <cp:revision>14</cp:revision>
  <dcterms:created xsi:type="dcterms:W3CDTF">2006-08-16T00:00:00Z</dcterms:created>
  <dcterms:modified xsi:type="dcterms:W3CDTF">2024-12-02T14:54:08Z</dcterms:modified>
  <dc:identifier>DAGYIwZkNts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3fd474-4f3c-44ed-88fb-5cc4bd2471bf_Enabled">
    <vt:lpwstr>true</vt:lpwstr>
  </property>
  <property fmtid="{D5CDD505-2E9C-101B-9397-08002B2CF9AE}" pid="3" name="MSIP_Label_a73fd474-4f3c-44ed-88fb-5cc4bd2471bf_SetDate">
    <vt:lpwstr>2024-12-02T12:42:52Z</vt:lpwstr>
  </property>
  <property fmtid="{D5CDD505-2E9C-101B-9397-08002B2CF9AE}" pid="4" name="MSIP_Label_a73fd474-4f3c-44ed-88fb-5cc4bd2471bf_Method">
    <vt:lpwstr>Standard</vt:lpwstr>
  </property>
  <property fmtid="{D5CDD505-2E9C-101B-9397-08002B2CF9AE}" pid="5" name="MSIP_Label_a73fd474-4f3c-44ed-88fb-5cc4bd2471bf_Name">
    <vt:lpwstr>defa4170-0d19-0005-0004-bc88714345d2</vt:lpwstr>
  </property>
  <property fmtid="{D5CDD505-2E9C-101B-9397-08002B2CF9AE}" pid="6" name="MSIP_Label_a73fd474-4f3c-44ed-88fb-5cc4bd2471bf_SiteId">
    <vt:lpwstr>8d1a69ec-03b5-4345-ae21-dad112f5fb4f</vt:lpwstr>
  </property>
  <property fmtid="{D5CDD505-2E9C-101B-9397-08002B2CF9AE}" pid="7" name="MSIP_Label_a73fd474-4f3c-44ed-88fb-5cc4bd2471bf_ActionId">
    <vt:lpwstr>51b820fc-e70f-49c5-ad17-39a94578823a</vt:lpwstr>
  </property>
  <property fmtid="{D5CDD505-2E9C-101B-9397-08002B2CF9AE}" pid="8" name="MSIP_Label_a73fd474-4f3c-44ed-88fb-5cc4bd2471bf_ContentBits">
    <vt:lpwstr>0</vt:lpwstr>
  </property>
</Properties>
</file>