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68" r:id="rId3"/>
    <p:sldId id="257" r:id="rId4"/>
    <p:sldId id="269" r:id="rId5"/>
    <p:sldId id="258" r:id="rId6"/>
    <p:sldId id="271" r:id="rId7"/>
    <p:sldId id="270" r:id="rId8"/>
    <p:sldId id="259" r:id="rId9"/>
    <p:sldId id="272" r:id="rId10"/>
    <p:sldId id="262" r:id="rId11"/>
    <p:sldId id="273" r:id="rId12"/>
    <p:sldId id="274" r:id="rId13"/>
    <p:sldId id="275" r:id="rId14"/>
    <p:sldId id="276" r:id="rId15"/>
    <p:sldId id="277" r:id="rId16"/>
  </p:sldIdLst>
  <p:sldSz cx="9144000" cy="5143500" type="screen16x9"/>
  <p:notesSz cx="6858000" cy="9144000"/>
  <p:embeddedFontLst>
    <p:embeddedFont>
      <p:font typeface="Trebuchet MS" pitchFamily="34" charset="0"/>
      <p:regular r:id="rId18"/>
      <p:bold r:id="rId19"/>
      <p:italic r:id="rId20"/>
      <p:boldItalic r:id="rId21"/>
    </p:embeddedFont>
    <p:embeddedFont>
      <p:font typeface="Roboto" charset="0"/>
      <p:regular r:id="rId22"/>
      <p:bold r:id="rId23"/>
      <p:italic r:id="rId24"/>
      <p:boldItalic r:id="rId25"/>
    </p:embeddedFont>
    <p:embeddedFont>
      <p:font typeface="Calibri"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10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50" y="504495"/>
            <a:ext cx="8520600" cy="34368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GB" sz="4000" b="1" dirty="0" smtClean="0">
              <a:solidFill>
                <a:srgbClr val="FF6A0E"/>
              </a:solidFill>
              <a:latin typeface="Trebuchet MS" pitchFamily="34" charset="0"/>
            </a:endParaRPr>
          </a:p>
          <a:p>
            <a:pPr marL="0" lvl="0" indent="0" algn="ctr" rtl="0">
              <a:spcBef>
                <a:spcPts val="0"/>
              </a:spcBef>
              <a:spcAft>
                <a:spcPts val="0"/>
              </a:spcAft>
              <a:buNone/>
            </a:pPr>
            <a:r>
              <a:rPr lang="en-GB" sz="4800" b="1" dirty="0" smtClean="0">
                <a:solidFill>
                  <a:srgbClr val="FF6A0E"/>
                </a:solidFill>
                <a:latin typeface="Trebuchet MS" pitchFamily="34" charset="0"/>
              </a:rPr>
              <a:t>SQL</a:t>
            </a:r>
          </a:p>
          <a:p>
            <a:pPr marL="0" lvl="0" indent="0" algn="ctr" rtl="0">
              <a:spcBef>
                <a:spcPts val="0"/>
              </a:spcBef>
              <a:spcAft>
                <a:spcPts val="0"/>
              </a:spcAft>
              <a:buNone/>
            </a:pPr>
            <a:r>
              <a:rPr lang="en-GB" sz="4000" b="1" dirty="0" smtClean="0">
                <a:solidFill>
                  <a:srgbClr val="FF6A0E"/>
                </a:solidFill>
                <a:latin typeface="Trebuchet MS" pitchFamily="34" charset="0"/>
              </a:rPr>
              <a:t>(Structured Query Language</a:t>
            </a:r>
            <a:r>
              <a:rPr lang="en-GB" sz="3200" b="1" dirty="0" smtClean="0">
                <a:solidFill>
                  <a:srgbClr val="FF6A0E"/>
                </a:solidFill>
                <a:latin typeface="Trebuchet MS" pitchFamily="34" charset="0"/>
              </a:rPr>
              <a:t>)</a:t>
            </a:r>
            <a:endParaRPr lang="en-GB" sz="4000" b="1" dirty="0" smtClean="0">
              <a:solidFill>
                <a:srgbClr val="FF6A0E"/>
              </a:solidFill>
              <a:latin typeface="Trebuchet MS" pitchFamily="34" charset="0"/>
            </a:endParaRPr>
          </a:p>
          <a:p>
            <a:pPr marL="0" lvl="0" indent="0" algn="ctr" rtl="0">
              <a:spcBef>
                <a:spcPts val="0"/>
              </a:spcBef>
              <a:spcAft>
                <a:spcPts val="0"/>
              </a:spcAft>
              <a:buNone/>
            </a:pPr>
            <a:r>
              <a:rPr lang="en-GB" sz="4000" b="1" dirty="0" smtClean="0">
                <a:solidFill>
                  <a:srgbClr val="FF6A0E"/>
                </a:solidFill>
                <a:latin typeface="Trebuchet MS" pitchFamily="34" charset="0"/>
              </a:rPr>
              <a:t>&amp;</a:t>
            </a:r>
          </a:p>
          <a:p>
            <a:pPr marL="0" lvl="0" indent="0" algn="ctr" rtl="0">
              <a:spcBef>
                <a:spcPts val="0"/>
              </a:spcBef>
              <a:spcAft>
                <a:spcPts val="0"/>
              </a:spcAft>
              <a:buNone/>
            </a:pPr>
            <a:r>
              <a:rPr lang="en-GB" sz="4800" b="1" dirty="0" smtClean="0">
                <a:solidFill>
                  <a:srgbClr val="FF6A0E"/>
                </a:solidFill>
                <a:latin typeface="Trebuchet MS" pitchFamily="34" charset="0"/>
              </a:rPr>
              <a:t>Tableau Visualization</a:t>
            </a:r>
          </a:p>
          <a:p>
            <a:pPr marL="0" lvl="0" indent="0" algn="ctr" rtl="0">
              <a:spcBef>
                <a:spcPts val="0"/>
              </a:spcBef>
              <a:spcAft>
                <a:spcPts val="0"/>
              </a:spcAft>
              <a:buNone/>
            </a:pPr>
            <a:endParaRPr sz="4000" b="1" dirty="0">
              <a:solidFill>
                <a:srgbClr val="FF6A0E"/>
              </a:solidFill>
              <a:latin typeface="Trebuchet MS" pitchFamily="34" charset="0"/>
            </a:endParaRPr>
          </a:p>
        </p:txBody>
      </p:sp>
      <p:grpSp>
        <p:nvGrpSpPr>
          <p:cNvPr id="331" name="Google Shape;331;p13"/>
          <p:cNvGrpSpPr/>
          <p:nvPr/>
        </p:nvGrpSpPr>
        <p:grpSpPr>
          <a:xfrm>
            <a:off x="8132911" y="158973"/>
            <a:ext cx="766538" cy="690701"/>
            <a:chOff x="7108350" y="159138"/>
            <a:chExt cx="927900" cy="863700"/>
          </a:xfrm>
        </p:grpSpPr>
        <p:sp>
          <p:nvSpPr>
            <p:cNvPr id="332" name="Google Shape;332;p13"/>
            <p:cNvSpPr/>
            <p:nvPr/>
          </p:nvSpPr>
          <p:spPr>
            <a:xfrm>
              <a:off x="7108350" y="159138"/>
              <a:ext cx="927900" cy="863700"/>
            </a:xfrm>
            <a:prstGeom prst="ellipse">
              <a:avLst/>
            </a:prstGeom>
            <a:solidFill>
              <a:srgbClr val="FF6A0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333" name="Google Shape;333;p13"/>
            <p:cNvPicPr preferRelativeResize="0"/>
            <p:nvPr/>
          </p:nvPicPr>
          <p:blipFill rotWithShape="1">
            <a:blip r:embed="rId3">
              <a:alphaModFix/>
            </a:blip>
            <a:srcRect/>
            <a:stretch/>
          </p:blipFill>
          <p:spPr>
            <a:xfrm>
              <a:off x="7135075" y="194700"/>
              <a:ext cx="874450" cy="792600"/>
            </a:xfrm>
            <a:prstGeom prst="rect">
              <a:avLst/>
            </a:prstGeom>
            <a:noFill/>
            <a:ln>
              <a:noFill/>
            </a:ln>
          </p:spPr>
        </p:pic>
      </p:gr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dirty="0">
                <a:solidFill>
                  <a:srgbClr val="FFFFFF"/>
                </a:solidFill>
                <a:latin typeface="Roboto"/>
                <a:ea typeface="Roboto"/>
                <a:cs typeface="Roboto"/>
                <a:sym typeface="Roboto"/>
              </a:rPr>
              <a:t>© All rights reserved by </a:t>
            </a:r>
            <a:r>
              <a:rPr lang="en-GB" sz="1200" b="0" i="0" u="none" strike="noStrike" cap="none" dirty="0" err="1">
                <a:solidFill>
                  <a:srgbClr val="FFFFFF"/>
                </a:solidFill>
                <a:latin typeface="Roboto"/>
                <a:ea typeface="Roboto"/>
                <a:cs typeface="Roboto"/>
                <a:sym typeface="Roboto"/>
              </a:rPr>
              <a:t>Fireblaze</a:t>
            </a:r>
            <a:r>
              <a:rPr lang="en-GB" sz="1200" b="0" i="0" u="none" strike="noStrike" cap="none">
                <a:solidFill>
                  <a:srgbClr val="FFFFFF"/>
                </a:solidFill>
                <a:latin typeface="Roboto"/>
                <a:ea typeface="Roboto"/>
                <a:cs typeface="Roboto"/>
                <a:sym typeface="Roboto"/>
              </a:rPr>
              <a:t> Technologies Pvt. Ltd.</a:t>
            </a:r>
            <a:endParaRPr sz="1200" b="0" i="0" u="none" strike="noStrike" cap="none">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xmlns="" id="{04D63B57-2B6C-4AEF-AA4E-F393A4E8B2DF}"/>
              </a:ext>
            </a:extLst>
          </p:cNvPr>
          <p:cNvSpPr txBox="1"/>
          <p:nvPr/>
        </p:nvSpPr>
        <p:spPr>
          <a:xfrm>
            <a:off x="6431109" y="4344439"/>
            <a:ext cx="2379276" cy="307777"/>
          </a:xfrm>
          <a:prstGeom prst="rect">
            <a:avLst/>
          </a:prstGeom>
          <a:noFill/>
        </p:spPr>
        <p:txBody>
          <a:bodyPr wrap="square" rtlCol="0">
            <a:spAutoFit/>
          </a:bodyPr>
          <a:lstStyle/>
          <a:p>
            <a:r>
              <a:rPr lang="en-US" b="1" dirty="0" smtClean="0">
                <a:solidFill>
                  <a:srgbClr val="FF6A0E"/>
                </a:solidFill>
              </a:rPr>
              <a:t>Presented By: </a:t>
            </a:r>
            <a:r>
              <a:rPr lang="en-US" b="1" dirty="0" err="1" smtClean="0">
                <a:solidFill>
                  <a:srgbClr val="FF6A0E"/>
                </a:solidFill>
              </a:rPr>
              <a:t>Jash</a:t>
            </a:r>
            <a:r>
              <a:rPr lang="en-US" b="1" dirty="0" smtClean="0">
                <a:solidFill>
                  <a:srgbClr val="FF6A0E"/>
                </a:solidFill>
              </a:rPr>
              <a:t> </a:t>
            </a:r>
            <a:r>
              <a:rPr lang="en-US" b="1" dirty="0" err="1" smtClean="0">
                <a:solidFill>
                  <a:srgbClr val="FF6A0E"/>
                </a:solidFill>
              </a:rPr>
              <a:t>Suke</a:t>
            </a:r>
            <a:endParaRPr lang="en-IN" b="1" dirty="0">
              <a:solidFill>
                <a:srgbClr val="FF6A0E"/>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19"/>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smtClean="0">
                <a:solidFill>
                  <a:srgbClr val="FFFFFF"/>
                </a:solidFill>
                <a:latin typeface="Trebuchet MS" pitchFamily="34" charset="0"/>
                <a:ea typeface="Roboto"/>
                <a:cs typeface="Roboto"/>
                <a:sym typeface="Roboto"/>
              </a:rPr>
              <a:t>Introductio</a:t>
            </a:r>
            <a:r>
              <a:rPr lang="en-GB" sz="3000" b="1" dirty="0" smtClean="0">
                <a:solidFill>
                  <a:srgbClr val="FFFFFF"/>
                </a:solidFill>
                <a:latin typeface="Trebuchet MS" pitchFamily="34" charset="0"/>
                <a:ea typeface="Roboto"/>
                <a:cs typeface="Roboto"/>
                <a:sym typeface="Roboto"/>
              </a:rPr>
              <a:t>n to </a:t>
            </a:r>
            <a:r>
              <a:rPr lang="en-GB" sz="3000" b="1" dirty="0" smtClean="0">
                <a:solidFill>
                  <a:srgbClr val="FFFFFF"/>
                </a:solidFill>
                <a:latin typeface="Trebuchet MS" pitchFamily="34" charset="0"/>
                <a:ea typeface="Roboto"/>
                <a:cs typeface="Roboto"/>
                <a:sym typeface="Roboto"/>
              </a:rPr>
              <a:t>Tableau</a:t>
            </a:r>
            <a:endParaRPr sz="3000" b="1" dirty="0">
              <a:solidFill>
                <a:srgbClr val="FFFFFF"/>
              </a:solidFill>
              <a:latin typeface="Trebuchet MS" pitchFamily="34" charset="0"/>
              <a:ea typeface="Roboto"/>
              <a:cs typeface="Roboto"/>
              <a:sym typeface="Roboto"/>
            </a:endParaRPr>
          </a:p>
        </p:txBody>
      </p:sp>
      <p:sp>
        <p:nvSpPr>
          <p:cNvPr id="392" name="Google Shape;392;p19"/>
          <p:cNvSpPr txBox="1"/>
          <p:nvPr/>
        </p:nvSpPr>
        <p:spPr>
          <a:xfrm>
            <a:off x="-150" y="834097"/>
            <a:ext cx="9144000" cy="4001712"/>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157656" y="1040524"/>
            <a:ext cx="3205655" cy="338554"/>
          </a:xfrm>
          <a:prstGeom prst="rect">
            <a:avLst/>
          </a:prstGeom>
          <a:noFill/>
        </p:spPr>
        <p:txBody>
          <a:bodyPr wrap="square" rtlCol="0">
            <a:spAutoFit/>
          </a:bodyPr>
          <a:lstStyle/>
          <a:p>
            <a:r>
              <a:rPr lang="en-US" sz="1600" dirty="0" smtClean="0">
                <a:solidFill>
                  <a:srgbClr val="3B3835"/>
                </a:solidFill>
                <a:latin typeface="Trebuchet MS" pitchFamily="34" charset="0"/>
              </a:rPr>
              <a:t>Data Visualization</a:t>
            </a:r>
            <a:endParaRPr lang="en-US" sz="1600" dirty="0">
              <a:latin typeface="Trebuchet MS" pitchFamily="34" charset="0"/>
            </a:endParaRPr>
          </a:p>
        </p:txBody>
      </p:sp>
      <p:sp>
        <p:nvSpPr>
          <p:cNvPr id="9" name="TextBox 8"/>
          <p:cNvSpPr txBox="1"/>
          <p:nvPr/>
        </p:nvSpPr>
        <p:spPr>
          <a:xfrm>
            <a:off x="252249" y="2669628"/>
            <a:ext cx="4172607" cy="338554"/>
          </a:xfrm>
          <a:prstGeom prst="rect">
            <a:avLst/>
          </a:prstGeom>
          <a:noFill/>
        </p:spPr>
        <p:txBody>
          <a:bodyPr wrap="square" rtlCol="0">
            <a:spAutoFit/>
          </a:bodyPr>
          <a:lstStyle/>
          <a:p>
            <a:r>
              <a:rPr lang="en-US" sz="1600" dirty="0" smtClean="0">
                <a:latin typeface="Trebuchet MS" pitchFamily="34" charset="0"/>
              </a:rPr>
              <a:t>Importance of Data Visualization</a:t>
            </a:r>
            <a:endParaRPr lang="en-US" sz="1600" dirty="0">
              <a:latin typeface="Trebuchet MS" pitchFamily="34" charset="0"/>
            </a:endParaRPr>
          </a:p>
        </p:txBody>
      </p:sp>
      <p:sp>
        <p:nvSpPr>
          <p:cNvPr id="10" name="TextBox 9"/>
          <p:cNvSpPr txBox="1"/>
          <p:nvPr/>
        </p:nvSpPr>
        <p:spPr>
          <a:xfrm>
            <a:off x="273269" y="1492469"/>
            <a:ext cx="7914290" cy="738664"/>
          </a:xfrm>
          <a:prstGeom prst="rect">
            <a:avLst/>
          </a:prstGeom>
          <a:noFill/>
        </p:spPr>
        <p:txBody>
          <a:bodyPr wrap="square" rtlCol="0">
            <a:spAutoFit/>
          </a:bodyPr>
          <a:lstStyle/>
          <a:p>
            <a:r>
              <a:rPr lang="en-US" dirty="0" smtClean="0">
                <a:latin typeface="Calibri" pitchFamily="34" charset="0"/>
              </a:rPr>
              <a:t>Data visualization is the graphical representation of information and data. </a:t>
            </a:r>
            <a:r>
              <a:rPr lang="en-US" dirty="0" smtClean="0">
                <a:latin typeface="Calibri" pitchFamily="34" charset="0"/>
              </a:rPr>
              <a:t>By using </a:t>
            </a:r>
            <a:r>
              <a:rPr lang="en-US" dirty="0" smtClean="0">
                <a:latin typeface="Calibri" pitchFamily="34" charset="0"/>
              </a:rPr>
              <a:t>visual elements like charts </a:t>
            </a:r>
            <a:r>
              <a:rPr lang="en-US" dirty="0" err="1" smtClean="0">
                <a:latin typeface="Calibri" pitchFamily="34" charset="0"/>
              </a:rPr>
              <a:t>graps</a:t>
            </a:r>
            <a:r>
              <a:rPr lang="en-US" dirty="0" smtClean="0">
                <a:latin typeface="Calibri" pitchFamily="34" charset="0"/>
              </a:rPr>
              <a:t> and maps data </a:t>
            </a:r>
            <a:r>
              <a:rPr lang="en-US" dirty="0" smtClean="0">
                <a:latin typeface="Calibri" pitchFamily="34" charset="0"/>
              </a:rPr>
              <a:t>visualization tools provide an accessible way to see and understand trends, outliers, and patterns in data.</a:t>
            </a:r>
            <a:endParaRPr lang="en-US" dirty="0">
              <a:latin typeface="Calibri" pitchFamily="34" charset="0"/>
            </a:endParaRPr>
          </a:p>
        </p:txBody>
      </p:sp>
      <p:sp>
        <p:nvSpPr>
          <p:cNvPr id="11" name="TextBox 10"/>
          <p:cNvSpPr txBox="1"/>
          <p:nvPr/>
        </p:nvSpPr>
        <p:spPr>
          <a:xfrm>
            <a:off x="252249" y="3121572"/>
            <a:ext cx="7588468" cy="1384995"/>
          </a:xfrm>
          <a:prstGeom prst="rect">
            <a:avLst/>
          </a:prstGeom>
          <a:noFill/>
        </p:spPr>
        <p:txBody>
          <a:bodyPr wrap="square" rtlCol="0">
            <a:spAutoFit/>
          </a:bodyPr>
          <a:lstStyle/>
          <a:p>
            <a:r>
              <a:rPr lang="en-US" dirty="0" smtClean="0">
                <a:latin typeface="Calibri" pitchFamily="34" charset="0"/>
              </a:rPr>
              <a:t>Data visualization gives us a clear idea of what the information means by giving it visual context through maps or graphs. This makes the data more natural for the human mind to comprehend and therefore makes it easier to identify trends, patterns, and outliers within large data </a:t>
            </a:r>
            <a:r>
              <a:rPr lang="en-US" dirty="0" smtClean="0">
                <a:latin typeface="Calibri" pitchFamily="34" charset="0"/>
              </a:rPr>
              <a:t>sets.</a:t>
            </a:r>
          </a:p>
          <a:p>
            <a:endParaRPr lang="en-US" dirty="0" smtClean="0">
              <a:latin typeface="Calibri" pitchFamily="34" charset="0"/>
            </a:endParaRPr>
          </a:p>
          <a:p>
            <a:r>
              <a:rPr lang="en-US" dirty="0" smtClean="0">
                <a:latin typeface="Calibri" pitchFamily="34" charset="0"/>
              </a:rPr>
              <a:t> Technological advances have made data visualization more prevalent and powerful than ever </a:t>
            </a:r>
            <a:r>
              <a:rPr lang="en-US" dirty="0" smtClean="0">
                <a:latin typeface="Calibri" pitchFamily="34" charset="0"/>
              </a:rPr>
              <a:t>before</a:t>
            </a:r>
            <a:r>
              <a:rPr lang="en-US" dirty="0" smtClean="0">
                <a:latin typeface="Calibri" pitchFamily="34" charset="0"/>
              </a:rPr>
              <a:t> </a:t>
            </a:r>
            <a:r>
              <a:rPr lang="en-US" dirty="0" smtClean="0">
                <a:latin typeface="Calibri" pitchFamily="34" charset="0"/>
              </a:rPr>
              <a:t>for </a:t>
            </a:r>
            <a:r>
              <a:rPr lang="en-US" dirty="0" smtClean="0">
                <a:latin typeface="Calibri" pitchFamily="34" charset="0"/>
              </a:rPr>
              <a:t>Businesses purpose.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17"/>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algn="l">
              <a:lnSpc>
                <a:spcPct val="150000"/>
              </a:lnSpc>
              <a:spcAft>
                <a:spcPts val="1600"/>
              </a:spcAft>
            </a:pPr>
            <a:r>
              <a:rPr lang="en-GB" sz="3000" b="1" dirty="0" smtClean="0">
                <a:solidFill>
                  <a:srgbClr val="FFFFFF"/>
                </a:solidFill>
                <a:latin typeface="Trebuchet MS" pitchFamily="34" charset="0"/>
                <a:ea typeface="Roboto"/>
                <a:cs typeface="Roboto"/>
                <a:sym typeface="Roboto"/>
              </a:rPr>
              <a:t>Introduction to Tableau</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50" y="667512"/>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Pvt. Ltd.</a:t>
            </a:r>
            <a:endParaRPr sz="1200" dirty="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147143" y="1030014"/>
            <a:ext cx="7367754" cy="738664"/>
          </a:xfrm>
          <a:prstGeom prst="rect">
            <a:avLst/>
          </a:prstGeom>
          <a:noFill/>
        </p:spPr>
        <p:txBody>
          <a:bodyPr wrap="square" rtlCol="0">
            <a:spAutoFit/>
          </a:bodyPr>
          <a:lstStyle/>
          <a:p>
            <a:r>
              <a:rPr lang="en-US" dirty="0" smtClean="0">
                <a:latin typeface="Calibri" pitchFamily="34" charset="0"/>
              </a:rPr>
              <a:t>Tableau is a visual analytics platform transforming the way we use data to solve problems—empowering people and organizations to make the most of their data.</a:t>
            </a:r>
          </a:p>
          <a:p>
            <a:endParaRPr lang="en-US" dirty="0"/>
          </a:p>
        </p:txBody>
      </p:sp>
      <p:sp>
        <p:nvSpPr>
          <p:cNvPr id="44034" name="AutoShape 2" descr="Tableau Logo for website - Syby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Tableau Logo for website - Syby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Tableau Logo for website - Syby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40" name="AutoShape 8" descr="Tableau Logo for website - Syby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42" name="AutoShape 10" descr="Tableau Logo for website - Syby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43" name="Picture 11"/>
          <p:cNvPicPr>
            <a:picLocks noChangeAspect="1" noChangeArrowheads="1"/>
          </p:cNvPicPr>
          <p:nvPr/>
        </p:nvPicPr>
        <p:blipFill>
          <a:blip r:embed="rId4"/>
          <a:srcRect/>
          <a:stretch>
            <a:fillRect/>
          </a:stretch>
        </p:blipFill>
        <p:spPr bwMode="auto">
          <a:xfrm>
            <a:off x="6411310" y="1771407"/>
            <a:ext cx="2354318" cy="2706000"/>
          </a:xfrm>
          <a:prstGeom prst="rect">
            <a:avLst/>
          </a:prstGeom>
          <a:noFill/>
          <a:ln w="9525">
            <a:noFill/>
            <a:miter lim="800000"/>
            <a:headEnd/>
            <a:tailEnd/>
          </a:ln>
        </p:spPr>
      </p:pic>
      <p:sp>
        <p:nvSpPr>
          <p:cNvPr id="15" name="TextBox 14"/>
          <p:cNvSpPr txBox="1"/>
          <p:nvPr/>
        </p:nvSpPr>
        <p:spPr>
          <a:xfrm>
            <a:off x="262758" y="1870842"/>
            <a:ext cx="2270235" cy="338554"/>
          </a:xfrm>
          <a:prstGeom prst="rect">
            <a:avLst/>
          </a:prstGeom>
          <a:noFill/>
        </p:spPr>
        <p:txBody>
          <a:bodyPr wrap="square" rtlCol="0">
            <a:spAutoFit/>
          </a:bodyPr>
          <a:lstStyle/>
          <a:p>
            <a:r>
              <a:rPr lang="en-US" sz="1600" dirty="0" smtClean="0">
                <a:latin typeface="Trebuchet MS" pitchFamily="34" charset="0"/>
              </a:rPr>
              <a:t>Features of Tableau</a:t>
            </a:r>
            <a:endParaRPr lang="en-US" sz="1600" dirty="0">
              <a:latin typeface="Trebuchet MS" pitchFamily="34" charset="0"/>
            </a:endParaRPr>
          </a:p>
        </p:txBody>
      </p:sp>
      <p:sp>
        <p:nvSpPr>
          <p:cNvPr id="16" name="TextBox 15"/>
          <p:cNvSpPr txBox="1"/>
          <p:nvPr/>
        </p:nvSpPr>
        <p:spPr>
          <a:xfrm>
            <a:off x="357351" y="2364828"/>
            <a:ext cx="4298732" cy="1169551"/>
          </a:xfrm>
          <a:prstGeom prst="rect">
            <a:avLst/>
          </a:prstGeom>
          <a:noFill/>
        </p:spPr>
        <p:txBody>
          <a:bodyPr wrap="square" rtlCol="0">
            <a:spAutoFit/>
          </a:bodyPr>
          <a:lstStyle/>
          <a:p>
            <a:pPr>
              <a:buFont typeface="Arial" pitchFamily="34" charset="0"/>
              <a:buChar char="•"/>
            </a:pPr>
            <a:r>
              <a:rPr lang="en-US" dirty="0" smtClean="0">
                <a:latin typeface="Calibri" pitchFamily="34" charset="0"/>
              </a:rPr>
              <a:t>It features speed to market.</a:t>
            </a:r>
          </a:p>
          <a:p>
            <a:pPr>
              <a:buFont typeface="Arial" pitchFamily="34" charset="0"/>
              <a:buChar char="•"/>
            </a:pPr>
            <a:r>
              <a:rPr lang="en-US" dirty="0" smtClean="0">
                <a:latin typeface="Calibri" pitchFamily="34" charset="0"/>
              </a:rPr>
              <a:t> It does big data.</a:t>
            </a:r>
          </a:p>
          <a:p>
            <a:pPr>
              <a:buFont typeface="Arial" pitchFamily="34" charset="0"/>
              <a:buChar char="•"/>
            </a:pPr>
            <a:r>
              <a:rPr lang="en-US" dirty="0" smtClean="0">
                <a:latin typeface="Calibri" pitchFamily="34" charset="0"/>
              </a:rPr>
              <a:t> It does any data stunning  &amp; provide Interactive plots.</a:t>
            </a:r>
          </a:p>
          <a:p>
            <a:pPr>
              <a:buFont typeface="Arial" pitchFamily="34" charset="0"/>
              <a:buChar char="•"/>
            </a:pPr>
            <a:r>
              <a:rPr lang="en-US" dirty="0" smtClean="0">
                <a:latin typeface="Calibri" pitchFamily="34" charset="0"/>
              </a:rPr>
              <a:t> It is an industry leader.</a:t>
            </a:r>
          </a:p>
          <a:p>
            <a:pPr>
              <a:buFont typeface="Arial" pitchFamily="34" charset="0"/>
              <a:buChar char="•"/>
            </a:pPr>
            <a:r>
              <a:rPr lang="en-US" dirty="0" smtClean="0">
                <a:latin typeface="Calibri" pitchFamily="34" charset="0"/>
              </a:rPr>
              <a:t> It is easy to use.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17"/>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algn="l">
              <a:lnSpc>
                <a:spcPct val="150000"/>
              </a:lnSpc>
              <a:spcAft>
                <a:spcPts val="1600"/>
              </a:spcAft>
            </a:pPr>
            <a:r>
              <a:rPr lang="en-GB" sz="3000" b="1" dirty="0" smtClean="0">
                <a:solidFill>
                  <a:srgbClr val="FFFFFF"/>
                </a:solidFill>
                <a:latin typeface="Trebuchet MS" pitchFamily="34" charset="0"/>
                <a:ea typeface="Roboto"/>
                <a:cs typeface="Roboto"/>
                <a:sym typeface="Roboto"/>
              </a:rPr>
              <a:t>Introduction to Tableau</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50" y="667512"/>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178676" y="1376854"/>
            <a:ext cx="6758152" cy="1169551"/>
          </a:xfrm>
          <a:prstGeom prst="rect">
            <a:avLst/>
          </a:prstGeom>
          <a:noFill/>
        </p:spPr>
        <p:txBody>
          <a:bodyPr wrap="square" rtlCol="0">
            <a:spAutoFit/>
          </a:bodyPr>
          <a:lstStyle/>
          <a:p>
            <a:pPr>
              <a:buFont typeface="Arial" pitchFamily="34" charset="0"/>
              <a:buChar char="•"/>
            </a:pPr>
            <a:r>
              <a:rPr lang="en-US" dirty="0" smtClean="0">
                <a:latin typeface="Calibri" pitchFamily="34" charset="0"/>
              </a:rPr>
              <a:t>Tableau Dashboards provide a wholesome view of your data by the means of visualizations, </a:t>
            </a:r>
            <a:r>
              <a:rPr lang="en-US" dirty="0" smtClean="0">
                <a:latin typeface="Calibri" pitchFamily="34" charset="0"/>
              </a:rPr>
              <a:t>   visual </a:t>
            </a:r>
            <a:r>
              <a:rPr lang="en-US" dirty="0" smtClean="0">
                <a:latin typeface="Calibri" pitchFamily="34" charset="0"/>
              </a:rPr>
              <a:t>objects, text, etc. </a:t>
            </a:r>
            <a:endParaRPr lang="en-US" dirty="0" smtClean="0">
              <a:latin typeface="Calibri" pitchFamily="34" charset="0"/>
            </a:endParaRPr>
          </a:p>
          <a:p>
            <a:pPr>
              <a:buFont typeface="Arial" pitchFamily="34" charset="0"/>
              <a:buChar char="•"/>
            </a:pPr>
            <a:r>
              <a:rPr lang="en-US" dirty="0" smtClean="0">
                <a:latin typeface="Calibri" pitchFamily="34" charset="0"/>
              </a:rPr>
              <a:t>Powerful </a:t>
            </a:r>
            <a:r>
              <a:rPr lang="en-US" dirty="0" smtClean="0">
                <a:latin typeface="Calibri" pitchFamily="34" charset="0"/>
              </a:rPr>
              <a:t>tool for mixing multiple views in a unique one </a:t>
            </a:r>
            <a:r>
              <a:rPr lang="en-US" dirty="0" smtClean="0">
                <a:latin typeface="Calibri" pitchFamily="34" charset="0"/>
              </a:rPr>
              <a:t>.</a:t>
            </a:r>
          </a:p>
          <a:p>
            <a:pPr>
              <a:buFont typeface="Arial" pitchFamily="34" charset="0"/>
              <a:buChar char="•"/>
            </a:pPr>
            <a:r>
              <a:rPr lang="en-US" dirty="0" smtClean="0">
                <a:latin typeface="Calibri" pitchFamily="34" charset="0"/>
              </a:rPr>
              <a:t> </a:t>
            </a:r>
            <a:r>
              <a:rPr lang="en-US" dirty="0" smtClean="0">
                <a:latin typeface="Calibri" pitchFamily="34" charset="0"/>
              </a:rPr>
              <a:t>Allow us to create interactive and common filters for all the sheets </a:t>
            </a:r>
            <a:r>
              <a:rPr lang="en-US" dirty="0" smtClean="0">
                <a:latin typeface="Calibri" pitchFamily="34" charset="0"/>
              </a:rPr>
              <a:t>grouped. </a:t>
            </a:r>
          </a:p>
          <a:p>
            <a:pPr>
              <a:buFont typeface="Arial" pitchFamily="34" charset="0"/>
              <a:buChar char="•"/>
            </a:pPr>
            <a:r>
              <a:rPr lang="en-US" dirty="0" smtClean="0">
                <a:latin typeface="Calibri" pitchFamily="34" charset="0"/>
              </a:rPr>
              <a:t> </a:t>
            </a:r>
            <a:r>
              <a:rPr lang="en-US" dirty="0" smtClean="0">
                <a:latin typeface="Calibri" pitchFamily="34" charset="0"/>
              </a:rPr>
              <a:t>Excellent tool for generic </a:t>
            </a:r>
            <a:r>
              <a:rPr lang="en-US" dirty="0" smtClean="0">
                <a:latin typeface="Calibri" pitchFamily="34" charset="0"/>
              </a:rPr>
              <a:t>views.</a:t>
            </a:r>
            <a:endParaRPr lang="en-US" dirty="0">
              <a:latin typeface="Calibri" pitchFamily="34" charset="0"/>
            </a:endParaRPr>
          </a:p>
        </p:txBody>
      </p:sp>
      <p:sp>
        <p:nvSpPr>
          <p:cNvPr id="9" name="TextBox 8"/>
          <p:cNvSpPr txBox="1"/>
          <p:nvPr/>
        </p:nvSpPr>
        <p:spPr>
          <a:xfrm>
            <a:off x="231227" y="987972"/>
            <a:ext cx="2984938" cy="338554"/>
          </a:xfrm>
          <a:prstGeom prst="rect">
            <a:avLst/>
          </a:prstGeom>
          <a:noFill/>
        </p:spPr>
        <p:txBody>
          <a:bodyPr wrap="square" rtlCol="0">
            <a:spAutoFit/>
          </a:bodyPr>
          <a:lstStyle/>
          <a:p>
            <a:r>
              <a:rPr lang="en-US" sz="1600" dirty="0" smtClean="0">
                <a:latin typeface="Trebuchet MS" pitchFamily="34" charset="0"/>
              </a:rPr>
              <a:t>Dashboard</a:t>
            </a:r>
            <a:endParaRPr lang="en-US" sz="1600" dirty="0">
              <a:latin typeface="Trebuchet MS" pitchFamily="34" charset="0"/>
            </a:endParaRPr>
          </a:p>
        </p:txBody>
      </p:sp>
      <p:sp>
        <p:nvSpPr>
          <p:cNvPr id="10" name="TextBox 9"/>
          <p:cNvSpPr txBox="1"/>
          <p:nvPr/>
        </p:nvSpPr>
        <p:spPr>
          <a:xfrm>
            <a:off x="241739" y="3394841"/>
            <a:ext cx="6243144" cy="954107"/>
          </a:xfrm>
          <a:prstGeom prst="rect">
            <a:avLst/>
          </a:prstGeom>
          <a:noFill/>
        </p:spPr>
        <p:txBody>
          <a:bodyPr wrap="square" rtlCol="0">
            <a:spAutoFit/>
          </a:bodyPr>
          <a:lstStyle/>
          <a:p>
            <a:pPr>
              <a:buFont typeface="Arial" pitchFamily="34" charset="0"/>
              <a:buChar char="•"/>
            </a:pPr>
            <a:r>
              <a:rPr lang="en-US" dirty="0" smtClean="0">
                <a:latin typeface="Calibri" pitchFamily="34" charset="0"/>
              </a:rPr>
              <a:t>Sheet </a:t>
            </a:r>
            <a:r>
              <a:rPr lang="en-US" dirty="0" smtClean="0">
                <a:latin typeface="Calibri" pitchFamily="34" charset="0"/>
              </a:rPr>
              <a:t>that contains a sequence of worksheets or dashboards that work together to convey information </a:t>
            </a:r>
            <a:r>
              <a:rPr lang="en-US" dirty="0" smtClean="0">
                <a:latin typeface="Calibri" pitchFamily="34" charset="0"/>
              </a:rPr>
              <a:t>.</a:t>
            </a:r>
          </a:p>
          <a:p>
            <a:pPr>
              <a:buFont typeface="Arial" pitchFamily="34" charset="0"/>
              <a:buChar char="•"/>
            </a:pPr>
            <a:r>
              <a:rPr lang="en-US" dirty="0" smtClean="0">
                <a:latin typeface="Calibri" pitchFamily="34" charset="0"/>
              </a:rPr>
              <a:t>All </a:t>
            </a:r>
            <a:r>
              <a:rPr lang="en-US" dirty="0" smtClean="0">
                <a:latin typeface="Calibri" pitchFamily="34" charset="0"/>
              </a:rPr>
              <a:t>methods that are able for datasheets and dashboards apply to stories </a:t>
            </a:r>
            <a:r>
              <a:rPr lang="en-US" dirty="0" smtClean="0">
                <a:latin typeface="Calibri" pitchFamily="34" charset="0"/>
              </a:rPr>
              <a:t>.</a:t>
            </a:r>
          </a:p>
          <a:p>
            <a:pPr>
              <a:buFont typeface="Arial" pitchFamily="34" charset="0"/>
              <a:buChar char="•"/>
            </a:pPr>
            <a:r>
              <a:rPr lang="en-US" dirty="0" smtClean="0">
                <a:latin typeface="Calibri" pitchFamily="34" charset="0"/>
              </a:rPr>
              <a:t> It  is a powerful </a:t>
            </a:r>
            <a:r>
              <a:rPr lang="en-US" dirty="0" smtClean="0">
                <a:latin typeface="Calibri" pitchFamily="34" charset="0"/>
              </a:rPr>
              <a:t>navigation tool for </a:t>
            </a:r>
            <a:r>
              <a:rPr lang="en-US" dirty="0" smtClean="0">
                <a:latin typeface="Calibri" pitchFamily="34" charset="0"/>
              </a:rPr>
              <a:t>presentations.</a:t>
            </a:r>
            <a:endParaRPr lang="en-US" dirty="0">
              <a:latin typeface="Calibri" pitchFamily="34" charset="0"/>
            </a:endParaRPr>
          </a:p>
        </p:txBody>
      </p:sp>
      <p:sp>
        <p:nvSpPr>
          <p:cNvPr id="11" name="TextBox 10"/>
          <p:cNvSpPr txBox="1"/>
          <p:nvPr/>
        </p:nvSpPr>
        <p:spPr>
          <a:xfrm>
            <a:off x="315310" y="2963918"/>
            <a:ext cx="2123089" cy="338554"/>
          </a:xfrm>
          <a:prstGeom prst="rect">
            <a:avLst/>
          </a:prstGeom>
          <a:noFill/>
        </p:spPr>
        <p:txBody>
          <a:bodyPr wrap="square" rtlCol="0">
            <a:spAutoFit/>
          </a:bodyPr>
          <a:lstStyle/>
          <a:p>
            <a:r>
              <a:rPr lang="en-US" sz="1600" dirty="0" smtClean="0">
                <a:latin typeface="Trebuchet MS" pitchFamily="34" charset="0"/>
              </a:rPr>
              <a:t>Story</a:t>
            </a:r>
            <a:endParaRPr lang="en-US" sz="1600" dirty="0">
              <a:latin typeface="Trebuchet MS"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17"/>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algn="l">
              <a:lnSpc>
                <a:spcPct val="150000"/>
              </a:lnSpc>
              <a:spcAft>
                <a:spcPts val="1600"/>
              </a:spcAft>
            </a:pPr>
            <a:r>
              <a:rPr lang="en-GB" sz="3000" b="1" dirty="0" smtClean="0">
                <a:solidFill>
                  <a:srgbClr val="FFFFFF"/>
                </a:solidFill>
                <a:latin typeface="Trebuchet MS" pitchFamily="34" charset="0"/>
                <a:ea typeface="Roboto"/>
                <a:cs typeface="Roboto"/>
                <a:sym typeface="Roboto"/>
              </a:rPr>
              <a:t>Example of Dashboard</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50" y="667512"/>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descr="image.png"/>
          <p:cNvPicPr>
            <a:picLocks noChangeAspect="1"/>
          </p:cNvPicPr>
          <p:nvPr/>
        </p:nvPicPr>
        <p:blipFill>
          <a:blip r:embed="rId4"/>
          <a:stretch>
            <a:fillRect/>
          </a:stretch>
        </p:blipFill>
        <p:spPr>
          <a:xfrm>
            <a:off x="178677" y="756745"/>
            <a:ext cx="6401587" cy="389933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17"/>
          <p:cNvPicPr preferRelativeResize="0"/>
          <p:nvPr/>
        </p:nvPicPr>
        <p:blipFill>
          <a:blip r:embed="rId3">
            <a:alphaModFix amt="27000"/>
          </a:blip>
          <a:stretch>
            <a:fillRect/>
          </a:stretch>
        </p:blipFill>
        <p:spPr>
          <a:xfrm>
            <a:off x="2627065" y="1077483"/>
            <a:ext cx="4117524" cy="3347900"/>
          </a:xfrm>
          <a:prstGeom prst="rect">
            <a:avLst/>
          </a:prstGeom>
          <a:noFill/>
          <a:ln>
            <a:noFill/>
          </a:ln>
        </p:spPr>
      </p:pic>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algn="l">
              <a:lnSpc>
                <a:spcPct val="150000"/>
              </a:lnSpc>
              <a:spcAft>
                <a:spcPts val="1600"/>
              </a:spcAft>
            </a:pPr>
            <a:r>
              <a:rPr lang="en-GB" sz="3000" b="1" dirty="0" smtClean="0">
                <a:solidFill>
                  <a:srgbClr val="FFFFFF"/>
                </a:solidFill>
                <a:latin typeface="Trebuchet MS" pitchFamily="34" charset="0"/>
                <a:ea typeface="Roboto"/>
                <a:cs typeface="Roboto"/>
                <a:sym typeface="Roboto"/>
              </a:rPr>
              <a:t>Dashboard Creation in </a:t>
            </a:r>
            <a:r>
              <a:rPr lang="en-GB" sz="3000" b="1" dirty="0" smtClean="0">
                <a:solidFill>
                  <a:srgbClr val="FFFFFF"/>
                </a:solidFill>
                <a:latin typeface="Trebuchet MS" pitchFamily="34" charset="0"/>
                <a:ea typeface="Roboto"/>
                <a:cs typeface="Roboto"/>
                <a:sym typeface="Roboto"/>
              </a:rPr>
              <a:t>Tableau</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50" y="667512"/>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p:cNvSpPr txBox="1"/>
          <p:nvPr/>
        </p:nvSpPr>
        <p:spPr>
          <a:xfrm>
            <a:off x="262759" y="998482"/>
            <a:ext cx="6348249" cy="338554"/>
          </a:xfrm>
          <a:prstGeom prst="rect">
            <a:avLst/>
          </a:prstGeom>
          <a:noFill/>
        </p:spPr>
        <p:txBody>
          <a:bodyPr wrap="square" rtlCol="0">
            <a:spAutoFit/>
          </a:bodyPr>
          <a:lstStyle/>
          <a:p>
            <a:r>
              <a:rPr lang="en-US" sz="1600" dirty="0" smtClean="0">
                <a:latin typeface="Trebuchet MS" pitchFamily="34" charset="0"/>
              </a:rPr>
              <a:t>Data for Amazing Mart EU Customers</a:t>
            </a:r>
            <a:endParaRPr lang="en-US" sz="1600" dirty="0">
              <a:latin typeface="Trebuchet MS" pitchFamily="34" charset="0"/>
            </a:endParaRPr>
          </a:p>
        </p:txBody>
      </p:sp>
      <p:sp>
        <p:nvSpPr>
          <p:cNvPr id="10" name="TextBox 9"/>
          <p:cNvSpPr txBox="1"/>
          <p:nvPr/>
        </p:nvSpPr>
        <p:spPr>
          <a:xfrm>
            <a:off x="1198180" y="2049517"/>
            <a:ext cx="6800192" cy="1477328"/>
          </a:xfrm>
          <a:prstGeom prst="rect">
            <a:avLst/>
          </a:prstGeom>
          <a:noFill/>
        </p:spPr>
        <p:txBody>
          <a:bodyPr wrap="square" rtlCol="0">
            <a:spAutoFit/>
          </a:bodyPr>
          <a:lstStyle/>
          <a:p>
            <a:r>
              <a:rPr lang="en-US" dirty="0" smtClean="0">
                <a:latin typeface="Calibri" pitchFamily="34" charset="0"/>
              </a:rPr>
              <a:t>We have been provided three sheets of data </a:t>
            </a:r>
            <a:r>
              <a:rPr lang="en-US" dirty="0" err="1" smtClean="0">
                <a:latin typeface="Calibri" pitchFamily="34" charset="0"/>
              </a:rPr>
              <a:t>i.e</a:t>
            </a:r>
            <a:r>
              <a:rPr lang="en-US" dirty="0" smtClean="0">
                <a:latin typeface="Calibri" pitchFamily="34" charset="0"/>
              </a:rPr>
              <a:t> List of </a:t>
            </a:r>
            <a:r>
              <a:rPr lang="en-US" dirty="0" err="1" smtClean="0">
                <a:latin typeface="Calibri" pitchFamily="34" charset="0"/>
              </a:rPr>
              <a:t>Orders,Order</a:t>
            </a:r>
            <a:r>
              <a:rPr lang="en-US" dirty="0" smtClean="0">
                <a:latin typeface="Calibri" pitchFamily="34" charset="0"/>
              </a:rPr>
              <a:t> Breakdown and Sales </a:t>
            </a:r>
            <a:r>
              <a:rPr lang="en-US" dirty="0" err="1" smtClean="0">
                <a:latin typeface="Calibri" pitchFamily="34" charset="0"/>
              </a:rPr>
              <a:t>Target.We</a:t>
            </a:r>
            <a:r>
              <a:rPr lang="en-US" dirty="0" smtClean="0">
                <a:latin typeface="Calibri" pitchFamily="34" charset="0"/>
              </a:rPr>
              <a:t> will create </a:t>
            </a:r>
            <a:r>
              <a:rPr lang="en-US" dirty="0" err="1" smtClean="0">
                <a:latin typeface="Calibri" pitchFamily="34" charset="0"/>
              </a:rPr>
              <a:t>create</a:t>
            </a:r>
            <a:r>
              <a:rPr lang="en-US" dirty="0" smtClean="0">
                <a:latin typeface="Calibri" pitchFamily="34" charset="0"/>
              </a:rPr>
              <a:t> </a:t>
            </a:r>
            <a:r>
              <a:rPr lang="en-US" dirty="0" err="1" smtClean="0">
                <a:latin typeface="Calibri" pitchFamily="34" charset="0"/>
              </a:rPr>
              <a:t>dashborad</a:t>
            </a:r>
            <a:r>
              <a:rPr lang="en-US" dirty="0" smtClean="0">
                <a:latin typeface="Calibri" pitchFamily="34" charset="0"/>
              </a:rPr>
              <a:t> for this data and visualize in Tableau.</a:t>
            </a:r>
          </a:p>
          <a:p>
            <a:endParaRPr lang="en-US" dirty="0" smtClean="0"/>
          </a:p>
          <a:p>
            <a:r>
              <a:rPr lang="en-US" sz="1600" dirty="0" smtClean="0">
                <a:latin typeface="Trebuchet MS" pitchFamily="34" charset="0"/>
              </a:rPr>
              <a:t>Now, Lets get into the Tableau where we have created worksheets containing different charts and also </a:t>
            </a:r>
            <a:r>
              <a:rPr lang="en-US" sz="1600" dirty="0" err="1" smtClean="0">
                <a:latin typeface="Trebuchet MS" pitchFamily="34" charset="0"/>
              </a:rPr>
              <a:t>dashborad</a:t>
            </a:r>
            <a:r>
              <a:rPr lang="en-US" sz="1600" dirty="0" smtClean="0">
                <a:latin typeface="Trebuchet MS" pitchFamily="34" charset="0"/>
              </a:rPr>
              <a:t> for better visualization……………</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17"/>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72" name="Google Shape;372;p17"/>
          <p:cNvSpPr txBox="1"/>
          <p:nvPr/>
        </p:nvSpPr>
        <p:spPr>
          <a:xfrm>
            <a:off x="-150" y="667512"/>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itle 7"/>
          <p:cNvSpPr>
            <a:spLocks noGrp="1"/>
          </p:cNvSpPr>
          <p:nvPr>
            <p:ph type="ctrTitle"/>
          </p:nvPr>
        </p:nvSpPr>
        <p:spPr>
          <a:xfrm>
            <a:off x="1121003" y="2417379"/>
            <a:ext cx="7402885" cy="1010417"/>
          </a:xfrm>
        </p:spPr>
        <p:txBody>
          <a:bodyPr/>
          <a:lstStyle/>
          <a:p>
            <a:r>
              <a:rPr lang="en-US" dirty="0" smtClean="0">
                <a:solidFill>
                  <a:schemeClr val="accent4">
                    <a:lumMod val="50000"/>
                  </a:schemeClr>
                </a:solidFill>
                <a:latin typeface="Trebuchet MS" pitchFamily="34" charset="0"/>
              </a:rPr>
              <a:t>Thank you !!</a:t>
            </a:r>
            <a:endParaRPr lang="en-US" dirty="0">
              <a:solidFill>
                <a:schemeClr val="accent4">
                  <a:lumMod val="50000"/>
                </a:schemeClr>
              </a:solidFill>
              <a:latin typeface="Trebuchet MS"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14"/>
          <p:cNvPicPr preferRelativeResize="0"/>
          <p:nvPr/>
        </p:nvPicPr>
        <p:blipFill>
          <a:blip r:embed="rId3">
            <a:alphaModFix amt="27000"/>
          </a:blip>
          <a:stretch>
            <a:fillRect/>
          </a:stretch>
        </p:blipFill>
        <p:spPr>
          <a:xfrm>
            <a:off x="2554014" y="993400"/>
            <a:ext cx="4159044" cy="3347900"/>
          </a:xfrm>
          <a:prstGeom prst="rect">
            <a:avLst/>
          </a:prstGeom>
          <a:noFill/>
          <a:ln>
            <a:noFill/>
          </a:ln>
        </p:spPr>
      </p:pic>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smtClean="0">
                <a:solidFill>
                  <a:srgbClr val="FFFFFF"/>
                </a:solidFill>
                <a:latin typeface="Trebuchet MS" pitchFamily="34" charset="0"/>
                <a:ea typeface="Roboto"/>
                <a:cs typeface="Roboto"/>
                <a:sym typeface="Roboto"/>
              </a:rPr>
              <a:t>Introduction to SQL</a:t>
            </a:r>
            <a:endParaRPr sz="3000" b="1" dirty="0">
              <a:solidFill>
                <a:srgbClr val="FFFFFF"/>
              </a:solidFill>
              <a:latin typeface="Trebuchet MS" pitchFamily="34" charset="0"/>
              <a:ea typeface="Roboto"/>
              <a:cs typeface="Roboto"/>
              <a:sym typeface="Roboto"/>
            </a:endParaRPr>
          </a:p>
        </p:txBody>
      </p:sp>
      <p:sp>
        <p:nvSpPr>
          <p:cNvPr id="342" name="Google Shape;342;p14"/>
          <p:cNvSpPr txBox="1"/>
          <p:nvPr/>
        </p:nvSpPr>
        <p:spPr>
          <a:xfrm>
            <a:off x="-150" y="667512"/>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Clr>
                <a:srgbClr val="000000"/>
              </a:buClr>
              <a:buSzPts val="2000"/>
            </a:pPr>
            <a:endParaRPr sz="2000" dirty="0">
              <a:solidFill>
                <a:schemeClr val="dk1"/>
              </a:solidFill>
              <a:latin typeface="Roboto"/>
              <a:ea typeface="Roboto"/>
              <a:cs typeface="Roboto"/>
              <a:sym typeface="Roboto"/>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178676" y="851340"/>
            <a:ext cx="8713075" cy="1877437"/>
          </a:xfrm>
          <a:prstGeom prst="rect">
            <a:avLst/>
          </a:prstGeom>
          <a:noFill/>
        </p:spPr>
        <p:txBody>
          <a:bodyPr wrap="square" rtlCol="0">
            <a:spAutoFit/>
          </a:bodyPr>
          <a:lstStyle/>
          <a:p>
            <a:r>
              <a:rPr lang="en-US" sz="1600" dirty="0" smtClean="0">
                <a:latin typeface="Trebuchet MS" pitchFamily="34" charset="0"/>
              </a:rPr>
              <a:t>Introduction to Relational Database Management System (RDBMS):</a:t>
            </a:r>
          </a:p>
          <a:p>
            <a:endParaRPr lang="en-US" sz="1600" dirty="0" smtClean="0">
              <a:latin typeface="Trebuchet MS" pitchFamily="34" charset="0"/>
            </a:endParaRPr>
          </a:p>
          <a:p>
            <a:pPr marL="342900" indent="-342900">
              <a:buFont typeface="Arial" pitchFamily="34" charset="0"/>
              <a:buChar char="•"/>
            </a:pPr>
            <a:r>
              <a:rPr lang="en-US" dirty="0" smtClean="0">
                <a:latin typeface="Calibri" pitchFamily="34" charset="0"/>
              </a:rPr>
              <a:t>RDBMS is the basis for SQL, and for all modern database systems like MS SQL Server, IBM DB2, Oracle, </a:t>
            </a:r>
            <a:r>
              <a:rPr lang="en-US" dirty="0" err="1" smtClean="0">
                <a:latin typeface="Calibri" pitchFamily="34" charset="0"/>
              </a:rPr>
              <a:t>MySQL</a:t>
            </a:r>
            <a:r>
              <a:rPr lang="en-US" dirty="0" smtClean="0">
                <a:latin typeface="Calibri" pitchFamily="34" charset="0"/>
              </a:rPr>
              <a:t>, and Microsoft Access. </a:t>
            </a:r>
            <a:endParaRPr lang="en-US" dirty="0" smtClean="0">
              <a:latin typeface="Calibri" pitchFamily="34" charset="0"/>
            </a:endParaRPr>
          </a:p>
          <a:p>
            <a:pPr marL="342900" indent="-342900">
              <a:buFont typeface="Arial" pitchFamily="34" charset="0"/>
              <a:buChar char="•"/>
            </a:pPr>
            <a:r>
              <a:rPr lang="en-US" dirty="0" smtClean="0">
                <a:latin typeface="Calibri" pitchFamily="34" charset="0"/>
              </a:rPr>
              <a:t>It is </a:t>
            </a:r>
            <a:r>
              <a:rPr lang="en-US" dirty="0" smtClean="0">
                <a:latin typeface="Calibri" pitchFamily="34" charset="0"/>
              </a:rPr>
              <a:t>a </a:t>
            </a:r>
            <a:r>
              <a:rPr lang="en-US" dirty="0" smtClean="0">
                <a:latin typeface="Calibri" pitchFamily="34" charset="0"/>
              </a:rPr>
              <a:t>DBMS </a:t>
            </a:r>
            <a:r>
              <a:rPr lang="en-US" dirty="0" smtClean="0">
                <a:latin typeface="Calibri" pitchFamily="34" charset="0"/>
              </a:rPr>
              <a:t>that is based on the relational model </a:t>
            </a:r>
            <a:r>
              <a:rPr lang="en-US" dirty="0" smtClean="0">
                <a:latin typeface="Calibri" pitchFamily="34" charset="0"/>
              </a:rPr>
              <a:t>.The </a:t>
            </a:r>
            <a:r>
              <a:rPr lang="en-US" dirty="0" smtClean="0">
                <a:latin typeface="Calibri" pitchFamily="34" charset="0"/>
              </a:rPr>
              <a:t>data in RDBMS is stored in database objects called tables.  </a:t>
            </a:r>
            <a:r>
              <a:rPr lang="en-US" dirty="0" smtClean="0">
                <a:latin typeface="Calibri" pitchFamily="34" charset="0"/>
              </a:rPr>
              <a:t>A </a:t>
            </a:r>
            <a:r>
              <a:rPr lang="en-US" dirty="0" smtClean="0">
                <a:latin typeface="Calibri" pitchFamily="34" charset="0"/>
              </a:rPr>
              <a:t>table is the most common and simplest form of data storage in a relational database.</a:t>
            </a:r>
            <a:endParaRPr lang="en-US" dirty="0" smtClean="0">
              <a:latin typeface="Calibri" pitchFamily="34" charset="0"/>
            </a:endParaRPr>
          </a:p>
          <a:p>
            <a:endParaRPr lang="en-US" dirty="0" smtClean="0">
              <a:latin typeface="Trebuchet MS" pitchFamily="34" charset="0"/>
            </a:endParaRPr>
          </a:p>
          <a:p>
            <a:endParaRPr lang="en-US" dirty="0">
              <a:latin typeface="Trebuchet MS" pitchFamily="34" charset="0"/>
            </a:endParaRPr>
          </a:p>
        </p:txBody>
      </p:sp>
      <p:sp>
        <p:nvSpPr>
          <p:cNvPr id="9" name="TextBox 8"/>
          <p:cNvSpPr txBox="1"/>
          <p:nvPr/>
        </p:nvSpPr>
        <p:spPr>
          <a:xfrm>
            <a:off x="189186" y="2627586"/>
            <a:ext cx="8692055" cy="2092881"/>
          </a:xfrm>
          <a:prstGeom prst="rect">
            <a:avLst/>
          </a:prstGeom>
          <a:noFill/>
        </p:spPr>
        <p:txBody>
          <a:bodyPr wrap="square" rtlCol="0">
            <a:spAutoFit/>
          </a:bodyPr>
          <a:lstStyle/>
          <a:p>
            <a:r>
              <a:rPr lang="en-US" sz="1600" dirty="0" smtClean="0">
                <a:latin typeface="Trebuchet MS" pitchFamily="34" charset="0"/>
              </a:rPr>
              <a:t>Introduction </a:t>
            </a:r>
            <a:r>
              <a:rPr lang="en-US" sz="1600" dirty="0" smtClean="0">
                <a:latin typeface="Trebuchet MS" pitchFamily="34" charset="0"/>
              </a:rPr>
              <a:t>to Structured Query Language </a:t>
            </a:r>
            <a:r>
              <a:rPr lang="en-US" sz="1600" dirty="0" smtClean="0">
                <a:latin typeface="Trebuchet MS" pitchFamily="34" charset="0"/>
              </a:rPr>
              <a:t>(SQL):</a:t>
            </a:r>
          </a:p>
          <a:p>
            <a:endParaRPr lang="en-US" sz="1600" dirty="0" smtClean="0">
              <a:latin typeface="Trebuchet MS" pitchFamily="34" charset="0"/>
            </a:endParaRPr>
          </a:p>
          <a:p>
            <a:pPr marL="342900" indent="-342900">
              <a:buFont typeface="Arial" pitchFamily="34" charset="0"/>
              <a:buChar char="•"/>
            </a:pPr>
            <a:r>
              <a:rPr lang="en-US" dirty="0" smtClean="0">
                <a:latin typeface="Calibri" pitchFamily="34" charset="0"/>
              </a:rPr>
              <a:t>SQL </a:t>
            </a:r>
            <a:r>
              <a:rPr lang="en-US" dirty="0" smtClean="0">
                <a:latin typeface="Calibri" pitchFamily="34" charset="0"/>
              </a:rPr>
              <a:t>is a standard language for accessing databases. </a:t>
            </a:r>
          </a:p>
          <a:p>
            <a:pPr marL="342900" indent="-342900">
              <a:buFont typeface="Arial" pitchFamily="34" charset="0"/>
              <a:buChar char="•"/>
            </a:pPr>
            <a:r>
              <a:rPr lang="en-US" dirty="0" smtClean="0">
                <a:latin typeface="Calibri" pitchFamily="34" charset="0"/>
              </a:rPr>
              <a:t>SQL </a:t>
            </a:r>
            <a:r>
              <a:rPr lang="en-US" dirty="0" smtClean="0">
                <a:latin typeface="Calibri" pitchFamily="34" charset="0"/>
              </a:rPr>
              <a:t>lets </a:t>
            </a:r>
            <a:r>
              <a:rPr lang="en-US" dirty="0" smtClean="0">
                <a:latin typeface="Calibri" pitchFamily="34" charset="0"/>
              </a:rPr>
              <a:t>us access </a:t>
            </a:r>
            <a:r>
              <a:rPr lang="en-US" dirty="0" smtClean="0">
                <a:latin typeface="Calibri" pitchFamily="34" charset="0"/>
              </a:rPr>
              <a:t>and manipulate databases </a:t>
            </a:r>
            <a:r>
              <a:rPr lang="en-US" dirty="0" smtClean="0">
                <a:latin typeface="Calibri" pitchFamily="34" charset="0"/>
              </a:rPr>
              <a:t>and also allows you to execute </a:t>
            </a:r>
            <a:r>
              <a:rPr lang="en-US" dirty="0" smtClean="0">
                <a:latin typeface="Calibri" pitchFamily="34" charset="0"/>
              </a:rPr>
              <a:t>queries against a database </a:t>
            </a:r>
            <a:r>
              <a:rPr lang="en-US" dirty="0" smtClean="0">
                <a:latin typeface="Calibri" pitchFamily="34" charset="0"/>
              </a:rPr>
              <a:t>. It </a:t>
            </a:r>
            <a:r>
              <a:rPr lang="en-US" dirty="0" smtClean="0">
                <a:latin typeface="Calibri" pitchFamily="34" charset="0"/>
              </a:rPr>
              <a:t>can retrieve data from a database </a:t>
            </a:r>
            <a:r>
              <a:rPr lang="en-US" dirty="0" smtClean="0">
                <a:latin typeface="Calibri" pitchFamily="34" charset="0"/>
              </a:rPr>
              <a:t>and can </a:t>
            </a:r>
            <a:r>
              <a:rPr lang="en-US" dirty="0" smtClean="0">
                <a:latin typeface="Calibri" pitchFamily="34" charset="0"/>
              </a:rPr>
              <a:t>insert </a:t>
            </a:r>
            <a:r>
              <a:rPr lang="en-US" dirty="0" smtClean="0">
                <a:latin typeface="Calibri" pitchFamily="34" charset="0"/>
              </a:rPr>
              <a:t>,update </a:t>
            </a:r>
            <a:r>
              <a:rPr lang="en-US" dirty="0" smtClean="0">
                <a:latin typeface="Calibri" pitchFamily="34" charset="0"/>
              </a:rPr>
              <a:t>records </a:t>
            </a:r>
            <a:r>
              <a:rPr lang="en-US" dirty="0" smtClean="0">
                <a:latin typeface="Calibri" pitchFamily="34" charset="0"/>
              </a:rPr>
              <a:t>delete </a:t>
            </a:r>
            <a:r>
              <a:rPr lang="en-US" dirty="0" smtClean="0">
                <a:latin typeface="Calibri" pitchFamily="34" charset="0"/>
              </a:rPr>
              <a:t>records from a </a:t>
            </a:r>
            <a:r>
              <a:rPr lang="en-US" dirty="0" smtClean="0">
                <a:latin typeface="Calibri" pitchFamily="34" charset="0"/>
              </a:rPr>
              <a:t>database.</a:t>
            </a:r>
          </a:p>
          <a:p>
            <a:pPr marL="342900" indent="-342900">
              <a:buFont typeface="Arial" pitchFamily="34" charset="0"/>
              <a:buChar char="•"/>
            </a:pPr>
            <a:r>
              <a:rPr lang="en-US" dirty="0" smtClean="0">
                <a:latin typeface="Calibri" pitchFamily="34" charset="0"/>
              </a:rPr>
              <a:t>It is being used by wide spectrum of people like Data Scientists, ML Engineer, Software Engineers  etc also people from Non-Engineering background use SQL.</a:t>
            </a:r>
          </a:p>
          <a:p>
            <a:pPr marL="342900" indent="-342900">
              <a:buFont typeface="Arial" pitchFamily="34" charset="0"/>
              <a:buChar char="•"/>
            </a:pPr>
            <a:r>
              <a:rPr lang="en-US" dirty="0" smtClean="0">
                <a:latin typeface="Calibri" pitchFamily="34" charset="0"/>
              </a:rPr>
              <a:t>It is Declarative Programming Language.</a:t>
            </a:r>
          </a:p>
          <a:p>
            <a:pPr marL="342900" indent="-342900">
              <a:buFont typeface="+mj-lt"/>
              <a:buAutoNum type="arabicPeriod"/>
            </a:pP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14"/>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Trebuchet MS" pitchFamily="34" charset="0"/>
                <a:ea typeface="Roboto"/>
                <a:cs typeface="Roboto"/>
                <a:sym typeface="Roboto"/>
              </a:rPr>
              <a:t>Problem Statement</a:t>
            </a:r>
            <a:endParaRPr sz="3000" b="1" dirty="0">
              <a:solidFill>
                <a:srgbClr val="FFFFFF"/>
              </a:solidFill>
              <a:latin typeface="Trebuchet MS" pitchFamily="34" charset="0"/>
              <a:ea typeface="Roboto"/>
              <a:cs typeface="Roboto"/>
              <a:sym typeface="Roboto"/>
            </a:endParaRPr>
          </a:p>
        </p:txBody>
      </p:sp>
      <p:sp>
        <p:nvSpPr>
          <p:cNvPr id="342" name="Google Shape;342;p14"/>
          <p:cNvSpPr txBox="1"/>
          <p:nvPr/>
        </p:nvSpPr>
        <p:spPr>
          <a:xfrm>
            <a:off x="-150" y="667512"/>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Clr>
                <a:srgbClr val="000000"/>
              </a:buClr>
              <a:buSzPts val="2000"/>
            </a:pPr>
            <a:endParaRPr sz="2000" dirty="0">
              <a:solidFill>
                <a:schemeClr val="dk1"/>
              </a:solidFill>
              <a:latin typeface="Roboto"/>
              <a:ea typeface="Roboto"/>
              <a:cs typeface="Roboto"/>
              <a:sym typeface="Roboto"/>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199697" y="935421"/>
            <a:ext cx="8650014" cy="4031873"/>
          </a:xfrm>
          <a:prstGeom prst="rect">
            <a:avLst/>
          </a:prstGeom>
          <a:noFill/>
        </p:spPr>
        <p:txBody>
          <a:bodyPr wrap="square" rtlCol="0">
            <a:spAutoFit/>
          </a:bodyPr>
          <a:lstStyle/>
          <a:p>
            <a:r>
              <a:rPr lang="en-US" sz="1600" b="1" dirty="0" smtClean="0">
                <a:latin typeface="Trebuchet MS" pitchFamily="34" charset="0"/>
              </a:rPr>
              <a:t>Database for ICIC </a:t>
            </a:r>
            <a:r>
              <a:rPr lang="en-US" sz="1600" b="1" dirty="0" smtClean="0">
                <a:latin typeface="Trebuchet MS" pitchFamily="34" charset="0"/>
              </a:rPr>
              <a:t>Bank Management </a:t>
            </a:r>
            <a:r>
              <a:rPr lang="en-US" sz="1600" b="1" dirty="0" smtClean="0">
                <a:latin typeface="Trebuchet MS" pitchFamily="34" charset="0"/>
              </a:rPr>
              <a:t>System:</a:t>
            </a:r>
          </a:p>
          <a:p>
            <a:endParaRPr lang="en-US" sz="1600" dirty="0" smtClean="0">
              <a:latin typeface="Trebuchet MS" pitchFamily="34" charset="0"/>
            </a:endParaRPr>
          </a:p>
          <a:p>
            <a:r>
              <a:rPr lang="en-US" dirty="0" smtClean="0">
                <a:latin typeface="Calibri" pitchFamily="34" charset="0"/>
              </a:rPr>
              <a:t>The </a:t>
            </a:r>
            <a:r>
              <a:rPr lang="en-US" dirty="0" smtClean="0">
                <a:latin typeface="Calibri" pitchFamily="34" charset="0"/>
              </a:rPr>
              <a:t>Bank wants to build the database for their customer </a:t>
            </a:r>
            <a:r>
              <a:rPr lang="en-US" dirty="0" smtClean="0">
                <a:latin typeface="Calibri" pitchFamily="34" charset="0"/>
              </a:rPr>
              <a:t>and employees </a:t>
            </a:r>
            <a:r>
              <a:rPr lang="en-US" dirty="0" smtClean="0">
                <a:latin typeface="Calibri" pitchFamily="34" charset="0"/>
              </a:rPr>
              <a:t>with all the details like creating an account in a bank </a:t>
            </a:r>
            <a:r>
              <a:rPr lang="en-US" dirty="0" smtClean="0">
                <a:latin typeface="Calibri" pitchFamily="34" charset="0"/>
              </a:rPr>
              <a:t>type of </a:t>
            </a:r>
            <a:r>
              <a:rPr lang="en-US" dirty="0" smtClean="0">
                <a:latin typeface="Calibri" pitchFamily="34" charset="0"/>
              </a:rPr>
              <a:t>account which helps the bank to retrieve the data on one click </a:t>
            </a:r>
            <a:r>
              <a:rPr lang="en-US" dirty="0" smtClean="0">
                <a:latin typeface="Calibri" pitchFamily="34" charset="0"/>
              </a:rPr>
              <a:t>so they </a:t>
            </a:r>
            <a:r>
              <a:rPr lang="en-US" dirty="0" smtClean="0">
                <a:latin typeface="Calibri" pitchFamily="34" charset="0"/>
              </a:rPr>
              <a:t>can find out the day to day update easily on their database</a:t>
            </a:r>
            <a:r>
              <a:rPr lang="en-US" dirty="0" smtClean="0">
                <a:latin typeface="Calibri" pitchFamily="34" charset="0"/>
              </a:rPr>
              <a:t>.</a:t>
            </a:r>
          </a:p>
          <a:p>
            <a:endParaRPr lang="en-US" dirty="0" smtClean="0">
              <a:latin typeface="Calibri" pitchFamily="34" charset="0"/>
            </a:endParaRPr>
          </a:p>
          <a:p>
            <a:r>
              <a:rPr lang="en-US" dirty="0" smtClean="0">
                <a:latin typeface="Calibri" pitchFamily="34" charset="0"/>
              </a:rPr>
              <a:t>There are six tables in the </a:t>
            </a:r>
            <a:r>
              <a:rPr lang="en-US" dirty="0" smtClean="0">
                <a:latin typeface="Calibri" pitchFamily="34" charset="0"/>
              </a:rPr>
              <a:t>database ,there are </a:t>
            </a:r>
            <a:r>
              <a:rPr lang="en-US" dirty="0" smtClean="0">
                <a:latin typeface="Calibri" pitchFamily="34" charset="0"/>
              </a:rPr>
              <a:t>the constraints and data types </a:t>
            </a:r>
            <a:r>
              <a:rPr lang="en-US" dirty="0" smtClean="0">
                <a:latin typeface="Calibri" pitchFamily="34" charset="0"/>
              </a:rPr>
              <a:t>required while creating a </a:t>
            </a:r>
            <a:r>
              <a:rPr lang="en-US" dirty="0" smtClean="0">
                <a:latin typeface="Calibri" pitchFamily="34" charset="0"/>
              </a:rPr>
              <a:t>Data</a:t>
            </a:r>
            <a:r>
              <a:rPr lang="en-US" dirty="0" smtClean="0">
                <a:latin typeface="Calibri" pitchFamily="34" charset="0"/>
              </a:rPr>
              <a:t>.</a:t>
            </a:r>
          </a:p>
          <a:p>
            <a:r>
              <a:rPr lang="en-US" dirty="0" smtClean="0">
                <a:latin typeface="Calibri" pitchFamily="34" charset="0"/>
              </a:rPr>
              <a:t>They are as follows :-</a:t>
            </a:r>
          </a:p>
          <a:p>
            <a:endParaRPr lang="en-US" dirty="0" smtClean="0">
              <a:latin typeface="Calibri" pitchFamily="34" charset="0"/>
            </a:endParaRPr>
          </a:p>
          <a:p>
            <a:pPr>
              <a:buFont typeface="Arial" pitchFamily="34" charset="0"/>
              <a:buChar char="•"/>
            </a:pPr>
            <a:r>
              <a:rPr lang="en-US" dirty="0" smtClean="0">
                <a:latin typeface="Calibri" pitchFamily="34" charset="0"/>
              </a:rPr>
              <a:t>Bank </a:t>
            </a:r>
            <a:r>
              <a:rPr lang="en-US" dirty="0" smtClean="0">
                <a:latin typeface="Calibri" pitchFamily="34" charset="0"/>
              </a:rPr>
              <a:t>Details</a:t>
            </a:r>
          </a:p>
          <a:p>
            <a:pPr>
              <a:buFont typeface="Arial" pitchFamily="34" charset="0"/>
              <a:buChar char="•"/>
            </a:pPr>
            <a:r>
              <a:rPr lang="en-US" dirty="0" smtClean="0">
                <a:latin typeface="Calibri" pitchFamily="34" charset="0"/>
              </a:rPr>
              <a:t>Departments</a:t>
            </a:r>
          </a:p>
          <a:p>
            <a:pPr>
              <a:buFont typeface="Arial" pitchFamily="34" charset="0"/>
              <a:buChar char="•"/>
            </a:pPr>
            <a:r>
              <a:rPr lang="en-US" dirty="0" smtClean="0">
                <a:latin typeface="Calibri" pitchFamily="34" charset="0"/>
              </a:rPr>
              <a:t>Employees</a:t>
            </a:r>
          </a:p>
          <a:p>
            <a:pPr>
              <a:buFont typeface="Arial" pitchFamily="34" charset="0"/>
              <a:buChar char="•"/>
            </a:pPr>
            <a:r>
              <a:rPr lang="en-US" dirty="0" smtClean="0">
                <a:latin typeface="Calibri" pitchFamily="34" charset="0"/>
              </a:rPr>
              <a:t>Customer</a:t>
            </a:r>
          </a:p>
          <a:p>
            <a:pPr>
              <a:buFont typeface="Arial" pitchFamily="34" charset="0"/>
              <a:buChar char="•"/>
            </a:pPr>
            <a:r>
              <a:rPr lang="en-US" dirty="0" err="1" smtClean="0">
                <a:latin typeface="Calibri" pitchFamily="34" charset="0"/>
              </a:rPr>
              <a:t>Job_Details</a:t>
            </a:r>
            <a:endParaRPr lang="en-US" dirty="0" smtClean="0">
              <a:latin typeface="Calibri" pitchFamily="34" charset="0"/>
            </a:endParaRPr>
          </a:p>
          <a:p>
            <a:pPr>
              <a:buFont typeface="Arial" pitchFamily="34" charset="0"/>
              <a:buChar char="•"/>
            </a:pPr>
            <a:r>
              <a:rPr lang="en-US" dirty="0" err="1" smtClean="0">
                <a:latin typeface="Calibri" pitchFamily="34" charset="0"/>
              </a:rPr>
              <a:t>Account_Type</a:t>
            </a:r>
            <a:endParaRPr lang="en-US" dirty="0" smtClean="0">
              <a:latin typeface="Calibri" pitchFamily="34" charset="0"/>
            </a:endParaRPr>
          </a:p>
          <a:p>
            <a:endParaRPr lang="en-US" dirty="0" smtClean="0">
              <a:latin typeface="Calibri" pitchFamily="34" charset="0"/>
            </a:endParaRPr>
          </a:p>
          <a:p>
            <a:endParaRPr lang="en-US" dirty="0" smtClean="0">
              <a:latin typeface="Calibri" pitchFamily="34" charset="0"/>
            </a:endParaRPr>
          </a:p>
          <a:p>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15"/>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algn="l">
              <a:lnSpc>
                <a:spcPct val="150000"/>
              </a:lnSpc>
              <a:spcAft>
                <a:spcPts val="1600"/>
              </a:spcAft>
            </a:pPr>
            <a:r>
              <a:rPr lang="en-GB" sz="3000" b="1" dirty="0" smtClean="0">
                <a:solidFill>
                  <a:srgbClr val="FFFFFF"/>
                </a:solidFill>
                <a:latin typeface="Trebuchet MS" pitchFamily="34" charset="0"/>
                <a:ea typeface="Roboto"/>
                <a:cs typeface="Roboto"/>
                <a:sym typeface="Roboto"/>
              </a:rPr>
              <a:t>Problem Statement</a:t>
            </a:r>
            <a:endParaRPr sz="3000" b="1" dirty="0">
              <a:solidFill>
                <a:srgbClr val="FFFFFF"/>
              </a:solidFill>
              <a:latin typeface="Trebuchet MS" pitchFamily="34" charset="0"/>
              <a:ea typeface="Roboto"/>
              <a:cs typeface="Roboto"/>
              <a:sym typeface="Roboto"/>
            </a:endParaRPr>
          </a:p>
        </p:txBody>
      </p:sp>
      <p:sp>
        <p:nvSpPr>
          <p:cNvPr id="352" name="Google Shape;352;p15"/>
          <p:cNvSpPr txBox="1"/>
          <p:nvPr/>
        </p:nvSpPr>
        <p:spPr>
          <a:xfrm>
            <a:off x="-150" y="993400"/>
            <a:ext cx="9144000" cy="3810512"/>
          </a:xfrm>
          <a:prstGeom prst="rect">
            <a:avLst/>
          </a:prstGeom>
          <a:noFill/>
          <a:ln>
            <a:noFill/>
          </a:ln>
        </p:spPr>
        <p:txBody>
          <a:bodyPr spcFirstLastPara="1" wrap="square" lIns="274300" tIns="274300" rIns="274300" bIns="274300" anchor="t" anchorCtr="0">
            <a:noAutofit/>
          </a:bodyPr>
          <a:lstStyle/>
          <a:p>
            <a:pPr marL="0" lvl="0" indent="0" algn="just" rtl="0">
              <a:lnSpc>
                <a:spcPct val="150000"/>
              </a:lnSpc>
              <a:spcBef>
                <a:spcPts val="1600"/>
              </a:spcBef>
              <a:spcAft>
                <a:spcPts val="1600"/>
              </a:spcAft>
              <a:buNone/>
            </a:pPr>
            <a:endParaRPr sz="2000" dirty="0">
              <a:solidFill>
                <a:schemeClr val="dk1"/>
              </a:solidFill>
              <a:latin typeface="Roboto"/>
              <a:ea typeface="Roboto"/>
              <a:cs typeface="Roboto"/>
              <a:sym typeface="Roboto"/>
            </a:endParaRPr>
          </a:p>
        </p:txBody>
      </p:sp>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843" name="Picture 3"/>
          <p:cNvPicPr>
            <a:picLocks noChangeAspect="1" noChangeArrowheads="1"/>
          </p:cNvPicPr>
          <p:nvPr/>
        </p:nvPicPr>
        <p:blipFill>
          <a:blip r:embed="rId4"/>
          <a:srcRect/>
          <a:stretch>
            <a:fillRect/>
          </a:stretch>
        </p:blipFill>
        <p:spPr bwMode="auto">
          <a:xfrm>
            <a:off x="3930870" y="809297"/>
            <a:ext cx="4680144" cy="3972910"/>
          </a:xfrm>
          <a:prstGeom prst="rect">
            <a:avLst/>
          </a:prstGeom>
          <a:noFill/>
          <a:ln w="9525">
            <a:noFill/>
            <a:miter lim="800000"/>
            <a:headEnd/>
            <a:tailEnd/>
          </a:ln>
        </p:spPr>
      </p:pic>
      <p:sp>
        <p:nvSpPr>
          <p:cNvPr id="10" name="TextBox 9"/>
          <p:cNvSpPr txBox="1"/>
          <p:nvPr/>
        </p:nvSpPr>
        <p:spPr>
          <a:xfrm>
            <a:off x="220717" y="2333297"/>
            <a:ext cx="2606566" cy="369332"/>
          </a:xfrm>
          <a:prstGeom prst="rect">
            <a:avLst/>
          </a:prstGeom>
          <a:noFill/>
        </p:spPr>
        <p:txBody>
          <a:bodyPr wrap="square" rtlCol="0">
            <a:spAutoFit/>
          </a:bodyPr>
          <a:lstStyle/>
          <a:p>
            <a:r>
              <a:rPr lang="en-US" sz="1800" dirty="0" smtClean="0">
                <a:latin typeface="Trebuchet MS" pitchFamily="34" charset="0"/>
              </a:rPr>
              <a:t>Tables in the </a:t>
            </a:r>
            <a:r>
              <a:rPr lang="en-US" sz="1800" dirty="0" smtClean="0">
                <a:latin typeface="Trebuchet MS" pitchFamily="34" charset="0"/>
              </a:rPr>
              <a:t>Database</a:t>
            </a:r>
          </a:p>
        </p:txBody>
      </p:sp>
      <p:sp>
        <p:nvSpPr>
          <p:cNvPr id="14" name="Bent Arrow 13"/>
          <p:cNvSpPr/>
          <p:nvPr/>
        </p:nvSpPr>
        <p:spPr>
          <a:xfrm flipV="1">
            <a:off x="1345325" y="2701158"/>
            <a:ext cx="1828800" cy="956441"/>
          </a:xfrm>
          <a:prstGeom prst="bentArrow">
            <a:avLst>
              <a:gd name="adj1" fmla="val 11538"/>
              <a:gd name="adj2" fmla="val 11813"/>
              <a:gd name="adj3" fmla="val 35989"/>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a:off x="1350580" y="1366345"/>
            <a:ext cx="1828800" cy="940676"/>
          </a:xfrm>
          <a:prstGeom prst="bentArrow">
            <a:avLst>
              <a:gd name="adj1" fmla="val 11538"/>
              <a:gd name="adj2" fmla="val 11813"/>
              <a:gd name="adj3" fmla="val 35989"/>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0" y="4109545"/>
            <a:ext cx="3962400" cy="646331"/>
          </a:xfrm>
          <a:prstGeom prst="rect">
            <a:avLst/>
          </a:prstGeom>
          <a:noFill/>
        </p:spPr>
        <p:txBody>
          <a:bodyPr wrap="square" rtlCol="0">
            <a:spAutoFit/>
          </a:bodyPr>
          <a:lstStyle/>
          <a:p>
            <a:r>
              <a:rPr lang="en-US" sz="1200" dirty="0" smtClean="0">
                <a:latin typeface="Trebuchet MS" pitchFamily="34" charset="0"/>
              </a:rPr>
              <a:t>Constraints </a:t>
            </a:r>
            <a:r>
              <a:rPr lang="en-US" sz="1200" dirty="0" smtClean="0">
                <a:latin typeface="Trebuchet MS" pitchFamily="34" charset="0"/>
              </a:rPr>
              <a:t>and data </a:t>
            </a:r>
            <a:r>
              <a:rPr lang="en-US" sz="1200" dirty="0" smtClean="0">
                <a:latin typeface="Trebuchet MS" pitchFamily="34" charset="0"/>
              </a:rPr>
              <a:t>types:</a:t>
            </a:r>
          </a:p>
          <a:p>
            <a:r>
              <a:rPr lang="en-US" sz="1200" dirty="0" smtClean="0">
                <a:latin typeface="Trebuchet MS" pitchFamily="34" charset="0"/>
              </a:rPr>
              <a:t>N=Number</a:t>
            </a:r>
            <a:r>
              <a:rPr lang="en-US" sz="1200" dirty="0" smtClean="0">
                <a:latin typeface="Trebuchet MS" pitchFamily="34" charset="0"/>
              </a:rPr>
              <a:t>, D=Date, V=Varchar2, P=Primary Key, </a:t>
            </a:r>
            <a:r>
              <a:rPr lang="en-US" sz="1200" dirty="0" smtClean="0">
                <a:latin typeface="Trebuchet MS" pitchFamily="34" charset="0"/>
              </a:rPr>
              <a:t>F=Foreign Key</a:t>
            </a:r>
            <a:r>
              <a:rPr lang="en-US" sz="1200" dirty="0" smtClean="0">
                <a:latin typeface="Trebuchet MS" pitchFamily="34" charset="0"/>
              </a:rPr>
              <a:t>, U=Unique Key</a:t>
            </a:r>
            <a:r>
              <a:rPr lang="en-US" sz="1200" dirty="0" smtClean="0">
                <a:latin typeface="Trebuchet MS" pitchFamily="34" charset="0"/>
              </a:rPr>
              <a:t>.</a:t>
            </a:r>
            <a:endParaRPr lang="en-US" sz="1200" dirty="0" smtClean="0">
              <a:latin typeface="Trebuchet MS"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15"/>
          <p:cNvPicPr preferRelativeResize="0"/>
          <p:nvPr/>
        </p:nvPicPr>
        <p:blipFill>
          <a:blip r:embed="rId3">
            <a:alphaModFix amt="27000"/>
          </a:blip>
          <a:stretch>
            <a:fillRect/>
          </a:stretch>
        </p:blipFill>
        <p:spPr>
          <a:xfrm>
            <a:off x="2500941" y="993400"/>
            <a:ext cx="4117524" cy="3347900"/>
          </a:xfrm>
          <a:prstGeom prst="rect">
            <a:avLst/>
          </a:prstGeom>
          <a:noFill/>
          <a:ln>
            <a:noFill/>
          </a:ln>
        </p:spPr>
      </p:pic>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Trebuchet MS" pitchFamily="34" charset="0"/>
                <a:ea typeface="Roboto"/>
                <a:cs typeface="Roboto"/>
                <a:sym typeface="Roboto"/>
              </a:rPr>
              <a:t>Proposed Solution</a:t>
            </a:r>
            <a:endParaRPr sz="3000" b="1" dirty="0">
              <a:solidFill>
                <a:srgbClr val="FFFFFF"/>
              </a:solidFill>
              <a:latin typeface="Trebuchet MS" pitchFamily="34" charset="0"/>
              <a:ea typeface="Roboto"/>
              <a:cs typeface="Roboto"/>
              <a:sym typeface="Roboto"/>
            </a:endParaRPr>
          </a:p>
        </p:txBody>
      </p:sp>
      <p:sp>
        <p:nvSpPr>
          <p:cNvPr id="352" name="Google Shape;352;p15"/>
          <p:cNvSpPr txBox="1"/>
          <p:nvPr/>
        </p:nvSpPr>
        <p:spPr>
          <a:xfrm>
            <a:off x="-150" y="993400"/>
            <a:ext cx="9144150" cy="3810512"/>
          </a:xfrm>
          <a:prstGeom prst="rect">
            <a:avLst/>
          </a:prstGeom>
          <a:noFill/>
          <a:ln>
            <a:noFill/>
          </a:ln>
        </p:spPr>
        <p:txBody>
          <a:bodyPr spcFirstLastPara="1" wrap="square" lIns="274300" tIns="274300" rIns="274300" bIns="274300" anchor="t" anchorCtr="0">
            <a:noAutofit/>
          </a:bodyPr>
          <a:lstStyle/>
          <a:p>
            <a:pPr marL="0" lvl="0" indent="0" algn="just" rtl="0">
              <a:lnSpc>
                <a:spcPct val="150000"/>
              </a:lnSpc>
              <a:spcBef>
                <a:spcPts val="1600"/>
              </a:spcBef>
              <a:spcAft>
                <a:spcPts val="1600"/>
              </a:spcAft>
              <a:buNone/>
            </a:pPr>
            <a:endParaRPr sz="2000" dirty="0">
              <a:solidFill>
                <a:schemeClr val="dk1"/>
              </a:solidFill>
              <a:latin typeface="Roboto"/>
              <a:ea typeface="Roboto"/>
              <a:cs typeface="Roboto"/>
              <a:sym typeface="Roboto"/>
            </a:endParaRPr>
          </a:p>
        </p:txBody>
      </p:sp>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273269" y="1324302"/>
            <a:ext cx="6379779" cy="3754874"/>
          </a:xfrm>
          <a:prstGeom prst="rect">
            <a:avLst/>
          </a:prstGeom>
          <a:noFill/>
        </p:spPr>
        <p:txBody>
          <a:bodyPr wrap="square" rtlCol="0">
            <a:spAutoFit/>
          </a:bodyPr>
          <a:lstStyle/>
          <a:p>
            <a:pPr>
              <a:buFont typeface="Arial" pitchFamily="34" charset="0"/>
              <a:buChar char="•"/>
            </a:pPr>
            <a:r>
              <a:rPr lang="en-US" dirty="0" smtClean="0">
                <a:latin typeface="Calibri" pitchFamily="34" charset="0"/>
              </a:rPr>
              <a:t> We will create database management system for </a:t>
            </a:r>
            <a:r>
              <a:rPr lang="en-US" dirty="0" smtClean="0">
                <a:latin typeface="Calibri" pitchFamily="34" charset="0"/>
              </a:rPr>
              <a:t>Bank </a:t>
            </a:r>
            <a:r>
              <a:rPr lang="en-US" dirty="0" smtClean="0">
                <a:latin typeface="Calibri" pitchFamily="34" charset="0"/>
              </a:rPr>
              <a:t>in </a:t>
            </a:r>
            <a:r>
              <a:rPr lang="en-US" dirty="0" err="1" smtClean="0">
                <a:latin typeface="Calibri" pitchFamily="34" charset="0"/>
              </a:rPr>
              <a:t>MySQL</a:t>
            </a:r>
            <a:r>
              <a:rPr lang="en-US" dirty="0" smtClean="0">
                <a:latin typeface="Calibri" pitchFamily="34" charset="0"/>
              </a:rPr>
              <a:t> which </a:t>
            </a:r>
            <a:r>
              <a:rPr lang="en-US" dirty="0" smtClean="0">
                <a:latin typeface="Calibri" pitchFamily="34" charset="0"/>
              </a:rPr>
              <a:t>has Multiple tables </a:t>
            </a:r>
            <a:r>
              <a:rPr lang="en-US" dirty="0" smtClean="0">
                <a:latin typeface="Calibri" pitchFamily="34" charset="0"/>
              </a:rPr>
              <a:t>and relationships </a:t>
            </a:r>
            <a:r>
              <a:rPr lang="en-US" dirty="0" smtClean="0">
                <a:latin typeface="Calibri" pitchFamily="34" charset="0"/>
              </a:rPr>
              <a:t>between the </a:t>
            </a:r>
            <a:r>
              <a:rPr lang="en-US" dirty="0" smtClean="0">
                <a:latin typeface="Calibri" pitchFamily="34" charset="0"/>
              </a:rPr>
              <a:t>tables, </a:t>
            </a:r>
            <a:r>
              <a:rPr lang="en-US" dirty="0" smtClean="0">
                <a:latin typeface="Calibri" pitchFamily="34" charset="0"/>
              </a:rPr>
              <a:t>depending on the constraints </a:t>
            </a:r>
            <a:r>
              <a:rPr lang="en-US" dirty="0" smtClean="0">
                <a:latin typeface="Calibri" pitchFamily="34" charset="0"/>
              </a:rPr>
              <a:t>which had been provided to us to </a:t>
            </a:r>
            <a:r>
              <a:rPr lang="en-US" dirty="0" smtClean="0">
                <a:latin typeface="Calibri" pitchFamily="34" charset="0"/>
              </a:rPr>
              <a:t>connect </a:t>
            </a:r>
            <a:r>
              <a:rPr lang="en-US" dirty="0" smtClean="0">
                <a:latin typeface="Calibri" pitchFamily="34" charset="0"/>
              </a:rPr>
              <a:t>with the </a:t>
            </a:r>
            <a:r>
              <a:rPr lang="en-US" dirty="0" smtClean="0">
                <a:latin typeface="Calibri" pitchFamily="34" charset="0"/>
              </a:rPr>
              <a:t>different tables</a:t>
            </a:r>
            <a:r>
              <a:rPr lang="en-US" dirty="0" smtClean="0">
                <a:latin typeface="Calibri" pitchFamily="34" charset="0"/>
              </a:rPr>
              <a:t>.</a:t>
            </a:r>
          </a:p>
          <a:p>
            <a:endParaRPr lang="en-US" dirty="0" smtClean="0">
              <a:latin typeface="Calibri" pitchFamily="34" charset="0"/>
            </a:endParaRPr>
          </a:p>
          <a:p>
            <a:pPr>
              <a:buFont typeface="Arial" pitchFamily="34" charset="0"/>
              <a:buChar char="•"/>
            </a:pPr>
            <a:r>
              <a:rPr lang="en-US" dirty="0" smtClean="0">
                <a:latin typeface="Calibri" pitchFamily="34" charset="0"/>
              </a:rPr>
              <a:t> </a:t>
            </a:r>
            <a:r>
              <a:rPr lang="en-US" dirty="0" smtClean="0">
                <a:latin typeface="Calibri" pitchFamily="34" charset="0"/>
              </a:rPr>
              <a:t>By using this </a:t>
            </a:r>
            <a:r>
              <a:rPr lang="en-US" dirty="0" smtClean="0">
                <a:latin typeface="Calibri" pitchFamily="34" charset="0"/>
              </a:rPr>
              <a:t>database we </a:t>
            </a:r>
            <a:r>
              <a:rPr lang="en-US" dirty="0" smtClean="0">
                <a:latin typeface="Calibri" pitchFamily="34" charset="0"/>
              </a:rPr>
              <a:t>will retrieve the information of particular customers </a:t>
            </a:r>
            <a:r>
              <a:rPr lang="en-US" dirty="0" smtClean="0">
                <a:latin typeface="Calibri" pitchFamily="34" charset="0"/>
              </a:rPr>
              <a:t>and employees </a:t>
            </a:r>
            <a:r>
              <a:rPr lang="en-US" dirty="0" smtClean="0">
                <a:latin typeface="Calibri" pitchFamily="34" charset="0"/>
              </a:rPr>
              <a:t>who are working in the bank. In this database, we </a:t>
            </a:r>
            <a:r>
              <a:rPr lang="en-US" dirty="0" smtClean="0">
                <a:latin typeface="Calibri" pitchFamily="34" charset="0"/>
              </a:rPr>
              <a:t>will create </a:t>
            </a:r>
            <a:r>
              <a:rPr lang="en-US" dirty="0" smtClean="0">
                <a:latin typeface="Calibri" pitchFamily="34" charset="0"/>
              </a:rPr>
              <a:t>a view also for a customer and the employees in the bank</a:t>
            </a:r>
            <a:r>
              <a:rPr lang="en-US" dirty="0" smtClean="0">
                <a:latin typeface="Calibri" pitchFamily="34" charset="0"/>
              </a:rPr>
              <a:t>.</a:t>
            </a:r>
          </a:p>
          <a:p>
            <a:endParaRPr lang="en-US" dirty="0" smtClean="0">
              <a:latin typeface="Calibri" pitchFamily="34" charset="0"/>
            </a:endParaRPr>
          </a:p>
          <a:p>
            <a:pPr>
              <a:buFont typeface="Arial" pitchFamily="34" charset="0"/>
              <a:buChar char="•"/>
            </a:pPr>
            <a:r>
              <a:rPr lang="en-US" dirty="0" smtClean="0">
                <a:latin typeface="Calibri" pitchFamily="34" charset="0"/>
              </a:rPr>
              <a:t> For above management system , we have </a:t>
            </a:r>
            <a:r>
              <a:rPr lang="en-US" dirty="0" smtClean="0">
                <a:latin typeface="Calibri" pitchFamily="34" charset="0"/>
              </a:rPr>
              <a:t>to build the database from scratch by using </a:t>
            </a:r>
            <a:r>
              <a:rPr lang="en-US" dirty="0" smtClean="0">
                <a:latin typeface="Calibri" pitchFamily="34" charset="0"/>
              </a:rPr>
              <a:t>all the </a:t>
            </a:r>
            <a:r>
              <a:rPr lang="en-US" dirty="0" smtClean="0">
                <a:latin typeface="Calibri" pitchFamily="34" charset="0"/>
              </a:rPr>
              <a:t>languages in </a:t>
            </a:r>
            <a:r>
              <a:rPr lang="en-US" dirty="0" err="1" smtClean="0">
                <a:latin typeface="Calibri" pitchFamily="34" charset="0"/>
              </a:rPr>
              <a:t>MySQL</a:t>
            </a:r>
            <a:r>
              <a:rPr lang="en-US" dirty="0" smtClean="0">
                <a:latin typeface="Calibri" pitchFamily="34" charset="0"/>
              </a:rPr>
              <a:t>. First, </a:t>
            </a:r>
            <a:r>
              <a:rPr lang="en-US" dirty="0" smtClean="0">
                <a:latin typeface="Calibri" pitchFamily="34" charset="0"/>
              </a:rPr>
              <a:t>we have </a:t>
            </a:r>
            <a:r>
              <a:rPr lang="en-US" dirty="0" smtClean="0">
                <a:latin typeface="Calibri" pitchFamily="34" charset="0"/>
              </a:rPr>
              <a:t>to create an ER Model of </a:t>
            </a:r>
            <a:r>
              <a:rPr lang="en-US" dirty="0" smtClean="0">
                <a:latin typeface="Calibri" pitchFamily="34" charset="0"/>
              </a:rPr>
              <a:t>the data </a:t>
            </a:r>
            <a:r>
              <a:rPr lang="en-US" dirty="0" smtClean="0">
                <a:latin typeface="Calibri" pitchFamily="34" charset="0"/>
              </a:rPr>
              <a:t>and check the connection </a:t>
            </a:r>
            <a:r>
              <a:rPr lang="en-US" dirty="0" smtClean="0">
                <a:latin typeface="Calibri" pitchFamily="34" charset="0"/>
              </a:rPr>
              <a:t>are correct </a:t>
            </a:r>
            <a:r>
              <a:rPr lang="en-US" dirty="0" smtClean="0">
                <a:latin typeface="Calibri" pitchFamily="34" charset="0"/>
              </a:rPr>
              <a:t>or not also apply </a:t>
            </a:r>
            <a:r>
              <a:rPr lang="en-US" dirty="0" smtClean="0">
                <a:latin typeface="Calibri" pitchFamily="34" charset="0"/>
              </a:rPr>
              <a:t>all the </a:t>
            </a:r>
            <a:r>
              <a:rPr lang="en-US" dirty="0" smtClean="0">
                <a:latin typeface="Calibri" pitchFamily="34" charset="0"/>
              </a:rPr>
              <a:t>keys in the ER Model </a:t>
            </a:r>
            <a:r>
              <a:rPr lang="en-US" dirty="0" smtClean="0">
                <a:latin typeface="Calibri" pitchFamily="34" charset="0"/>
              </a:rPr>
              <a:t>.</a:t>
            </a:r>
          </a:p>
          <a:p>
            <a:endParaRPr lang="en-US" dirty="0" smtClean="0">
              <a:latin typeface="Calibri" pitchFamily="34" charset="0"/>
            </a:endParaRPr>
          </a:p>
          <a:p>
            <a:pPr>
              <a:buFont typeface="Arial" pitchFamily="34" charset="0"/>
              <a:buChar char="•"/>
            </a:pPr>
            <a:r>
              <a:rPr lang="en-US" dirty="0" smtClean="0">
                <a:latin typeface="Calibri" pitchFamily="34" charset="0"/>
              </a:rPr>
              <a:t> Further proceeding with next step is creating our own </a:t>
            </a:r>
            <a:r>
              <a:rPr lang="en-US" dirty="0" smtClean="0">
                <a:latin typeface="Calibri" pitchFamily="34" charset="0"/>
              </a:rPr>
              <a:t>schema with name bank and start creating a table as </a:t>
            </a:r>
            <a:r>
              <a:rPr lang="en-US" dirty="0" smtClean="0">
                <a:latin typeface="Calibri" pitchFamily="34" charset="0"/>
              </a:rPr>
              <a:t>per the </a:t>
            </a:r>
            <a:r>
              <a:rPr lang="en-US" dirty="0" smtClean="0">
                <a:latin typeface="Calibri" pitchFamily="34" charset="0"/>
              </a:rPr>
              <a:t>requirement. </a:t>
            </a:r>
            <a:r>
              <a:rPr lang="en-US" dirty="0" smtClean="0">
                <a:latin typeface="Calibri" pitchFamily="34" charset="0"/>
              </a:rPr>
              <a:t>We have </a:t>
            </a:r>
            <a:r>
              <a:rPr lang="en-US" dirty="0" smtClean="0">
                <a:latin typeface="Calibri" pitchFamily="34" charset="0"/>
              </a:rPr>
              <a:t>to </a:t>
            </a:r>
            <a:r>
              <a:rPr lang="en-US" dirty="0" smtClean="0">
                <a:latin typeface="Calibri" pitchFamily="34" charset="0"/>
              </a:rPr>
              <a:t>create six </a:t>
            </a:r>
            <a:r>
              <a:rPr lang="en-US" dirty="0" smtClean="0">
                <a:latin typeface="Calibri" pitchFamily="34" charset="0"/>
              </a:rPr>
              <a:t>tables in the database </a:t>
            </a:r>
            <a:r>
              <a:rPr lang="en-US" dirty="0" smtClean="0">
                <a:latin typeface="Calibri" pitchFamily="34" charset="0"/>
              </a:rPr>
              <a:t>in our bank schema.</a:t>
            </a:r>
          </a:p>
          <a:p>
            <a:endParaRPr lang="en-US" dirty="0" smtClean="0">
              <a:latin typeface="Calibri" pitchFamily="34" charset="0"/>
            </a:endParaRPr>
          </a:p>
          <a:p>
            <a:endParaRPr lang="en-US" dirty="0">
              <a:latin typeface="Calibri" pitchFamily="34" charset="0"/>
            </a:endParaRPr>
          </a:p>
        </p:txBody>
      </p:sp>
      <p:sp>
        <p:nvSpPr>
          <p:cNvPr id="9" name="TextBox 8"/>
          <p:cNvSpPr txBox="1"/>
          <p:nvPr/>
        </p:nvSpPr>
        <p:spPr>
          <a:xfrm>
            <a:off x="367862" y="914399"/>
            <a:ext cx="3100552" cy="369332"/>
          </a:xfrm>
          <a:prstGeom prst="rect">
            <a:avLst/>
          </a:prstGeom>
          <a:noFill/>
        </p:spPr>
        <p:txBody>
          <a:bodyPr wrap="square" rtlCol="0">
            <a:spAutoFit/>
          </a:bodyPr>
          <a:lstStyle/>
          <a:p>
            <a:r>
              <a:rPr lang="en-US" sz="1800" b="1" dirty="0" smtClean="0">
                <a:latin typeface="Trebuchet MS" pitchFamily="34" charset="0"/>
              </a:rPr>
              <a:t>In </a:t>
            </a:r>
            <a:r>
              <a:rPr lang="en-US" sz="1800" b="1" dirty="0" err="1" smtClean="0">
                <a:latin typeface="Trebuchet MS" pitchFamily="34" charset="0"/>
              </a:rPr>
              <a:t>MySQL</a:t>
            </a:r>
            <a:r>
              <a:rPr lang="en-US" sz="1800" b="1" dirty="0" smtClean="0">
                <a:latin typeface="Trebuchet MS" pitchFamily="34" charset="0"/>
              </a:rPr>
              <a:t> Workbench……</a:t>
            </a:r>
            <a:endParaRPr lang="en-US" sz="1800" b="1" dirty="0">
              <a:latin typeface="Trebuchet MS" pitchFamily="34" charset="0"/>
            </a:endParaRPr>
          </a:p>
        </p:txBody>
      </p:sp>
      <p:pic>
        <p:nvPicPr>
          <p:cNvPr id="18434" name="Picture 2" descr="MySQL Workbench Logo, PNG, 600x450px, Mysql, Area, Blue, Brand, Data  Download Free"/>
          <p:cNvPicPr>
            <a:picLocks noChangeAspect="1" noChangeArrowheads="1"/>
          </p:cNvPicPr>
          <p:nvPr/>
        </p:nvPicPr>
        <p:blipFill>
          <a:blip r:embed="rId4"/>
          <a:srcRect/>
          <a:stretch>
            <a:fillRect/>
          </a:stretch>
        </p:blipFill>
        <p:spPr bwMode="auto">
          <a:xfrm>
            <a:off x="6621517" y="998483"/>
            <a:ext cx="2396359" cy="361555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16"/>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algn="l">
              <a:lnSpc>
                <a:spcPct val="150000"/>
              </a:lnSpc>
              <a:spcAft>
                <a:spcPts val="1600"/>
              </a:spcAft>
            </a:pPr>
            <a:r>
              <a:rPr lang="en-GB" sz="3000" b="1" dirty="0" smtClean="0">
                <a:solidFill>
                  <a:srgbClr val="FFFFFF"/>
                </a:solidFill>
                <a:latin typeface="Trebuchet MS" pitchFamily="34" charset="0"/>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831397"/>
            <a:ext cx="9144000" cy="3969203"/>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866" name="Picture 2"/>
          <p:cNvPicPr>
            <a:picLocks noChangeAspect="1" noChangeArrowheads="1"/>
          </p:cNvPicPr>
          <p:nvPr/>
        </p:nvPicPr>
        <p:blipFill>
          <a:blip r:embed="rId4"/>
          <a:srcRect/>
          <a:stretch>
            <a:fillRect/>
          </a:stretch>
        </p:blipFill>
        <p:spPr bwMode="auto">
          <a:xfrm>
            <a:off x="5339255" y="798786"/>
            <a:ext cx="3626069" cy="3888828"/>
          </a:xfrm>
          <a:prstGeom prst="rect">
            <a:avLst/>
          </a:prstGeom>
          <a:noFill/>
          <a:ln w="9525">
            <a:noFill/>
            <a:miter lim="800000"/>
            <a:headEnd/>
            <a:tailEnd/>
          </a:ln>
        </p:spPr>
      </p:pic>
      <p:sp>
        <p:nvSpPr>
          <p:cNvPr id="9" name="TextBox 8"/>
          <p:cNvSpPr txBox="1"/>
          <p:nvPr/>
        </p:nvSpPr>
        <p:spPr>
          <a:xfrm>
            <a:off x="273269" y="956442"/>
            <a:ext cx="3731172" cy="369332"/>
          </a:xfrm>
          <a:prstGeom prst="rect">
            <a:avLst/>
          </a:prstGeom>
          <a:noFill/>
        </p:spPr>
        <p:txBody>
          <a:bodyPr wrap="square" rtlCol="0">
            <a:spAutoFit/>
          </a:bodyPr>
          <a:lstStyle/>
          <a:p>
            <a:r>
              <a:rPr lang="en-US" sz="1800" dirty="0" err="1" smtClean="0">
                <a:latin typeface="Trebuchet MS" pitchFamily="34" charset="0"/>
              </a:rPr>
              <a:t>MySQL</a:t>
            </a:r>
            <a:r>
              <a:rPr lang="en-US" sz="1800" dirty="0" smtClean="0">
                <a:latin typeface="Trebuchet MS" pitchFamily="34" charset="0"/>
              </a:rPr>
              <a:t> Workbench</a:t>
            </a:r>
            <a:endParaRPr lang="en-US" sz="1800" dirty="0">
              <a:latin typeface="Trebuchet MS" pitchFamily="34" charset="0"/>
            </a:endParaRPr>
          </a:p>
        </p:txBody>
      </p:sp>
      <p:sp>
        <p:nvSpPr>
          <p:cNvPr id="10" name="TextBox 9"/>
          <p:cNvSpPr txBox="1"/>
          <p:nvPr/>
        </p:nvSpPr>
        <p:spPr>
          <a:xfrm>
            <a:off x="262758" y="1355834"/>
            <a:ext cx="5044966" cy="4401205"/>
          </a:xfrm>
          <a:prstGeom prst="rect">
            <a:avLst/>
          </a:prstGeom>
          <a:noFill/>
        </p:spPr>
        <p:txBody>
          <a:bodyPr wrap="square" rtlCol="0">
            <a:spAutoFit/>
          </a:bodyPr>
          <a:lstStyle/>
          <a:p>
            <a:r>
              <a:rPr lang="en-US" dirty="0" smtClean="0">
                <a:latin typeface="Calibri" pitchFamily="34" charset="0"/>
              </a:rPr>
              <a:t>Proceeding with </a:t>
            </a:r>
            <a:r>
              <a:rPr lang="en-US" dirty="0" err="1" smtClean="0">
                <a:latin typeface="Calibri" pitchFamily="34" charset="0"/>
              </a:rPr>
              <a:t>MySQL</a:t>
            </a:r>
            <a:r>
              <a:rPr lang="en-US" dirty="0" smtClean="0">
                <a:latin typeface="Calibri" pitchFamily="34" charset="0"/>
              </a:rPr>
              <a:t> Workbench:</a:t>
            </a:r>
          </a:p>
          <a:p>
            <a:endParaRPr lang="en-US" dirty="0" smtClean="0">
              <a:latin typeface="Calibri" pitchFamily="34" charset="0"/>
            </a:endParaRPr>
          </a:p>
          <a:p>
            <a:pPr marL="342900" indent="-342900">
              <a:buFont typeface="+mj-lt"/>
              <a:buAutoNum type="arabicPeriod"/>
            </a:pPr>
            <a:r>
              <a:rPr lang="en-US" dirty="0" smtClean="0">
                <a:latin typeface="Calibri" pitchFamily="34" charset="0"/>
              </a:rPr>
              <a:t>Firstly, we will  Create Schema in </a:t>
            </a:r>
            <a:r>
              <a:rPr lang="en-US" dirty="0" err="1" smtClean="0">
                <a:latin typeface="Calibri" pitchFamily="34" charset="0"/>
              </a:rPr>
              <a:t>workbence</a:t>
            </a:r>
            <a:r>
              <a:rPr lang="en-US" dirty="0" smtClean="0">
                <a:latin typeface="Calibri" pitchFamily="34" charset="0"/>
              </a:rPr>
              <a:t> and name the our newly created schema as bank.</a:t>
            </a:r>
          </a:p>
          <a:p>
            <a:pPr marL="342900" indent="-342900">
              <a:buFont typeface="+mj-lt"/>
              <a:buAutoNum type="arabicPeriod"/>
            </a:pPr>
            <a:r>
              <a:rPr lang="en-US" dirty="0" smtClean="0">
                <a:latin typeface="Calibri" pitchFamily="34" charset="0"/>
              </a:rPr>
              <a:t>After that we will proceed with creating different tables under our schema.</a:t>
            </a:r>
          </a:p>
          <a:p>
            <a:pPr marL="342900" indent="-342900">
              <a:buFont typeface="+mj-lt"/>
              <a:buAutoNum type="arabicPeriod"/>
            </a:pPr>
            <a:r>
              <a:rPr lang="en-US" dirty="0" smtClean="0">
                <a:latin typeface="Calibri" pitchFamily="34" charset="0"/>
              </a:rPr>
              <a:t>We have been provided worksheets by bank containing different tables, so we can Import tables from our local instance machine.</a:t>
            </a:r>
          </a:p>
          <a:p>
            <a:pPr marL="342900" indent="-342900">
              <a:buFont typeface="+mj-lt"/>
              <a:buAutoNum type="arabicPeriod"/>
            </a:pPr>
            <a:r>
              <a:rPr lang="en-US" dirty="0" smtClean="0">
                <a:latin typeface="Calibri" pitchFamily="34" charset="0"/>
              </a:rPr>
              <a:t>After importing all six tables under our schema from our local machine, now we have to assign constraints such as primary key, foreign key, unique value to all the provided tables.</a:t>
            </a:r>
          </a:p>
          <a:p>
            <a:pPr marL="342900" indent="-342900">
              <a:buFont typeface="+mj-lt"/>
              <a:buAutoNum type="arabicPeriod"/>
            </a:pPr>
            <a:r>
              <a:rPr lang="en-US" dirty="0" smtClean="0">
                <a:latin typeface="Calibri" pitchFamily="34" charset="0"/>
              </a:rPr>
              <a:t>Further providing correctly constraint, relations had been established with different tables that we can see from E-R Model.</a:t>
            </a:r>
          </a:p>
          <a:p>
            <a:pPr marL="342900" indent="-342900">
              <a:buFont typeface="+mj-lt"/>
              <a:buAutoNum type="arabicPeriod"/>
            </a:pPr>
            <a:endParaRPr lang="en-US" dirty="0" smtClean="0">
              <a:latin typeface="Calibri" pitchFamily="34" charset="0"/>
            </a:endParaRPr>
          </a:p>
          <a:p>
            <a:endParaRPr lang="en-US" dirty="0" smtClean="0">
              <a:latin typeface="Calibri" pitchFamily="34" charset="0"/>
            </a:endParaRPr>
          </a:p>
          <a:p>
            <a:pPr>
              <a:buFont typeface="Arial" pitchFamily="34" charset="0"/>
              <a:buChar char="•"/>
            </a:pPr>
            <a:endParaRPr lang="en-US" dirty="0" smtClean="0">
              <a:latin typeface="Calibri" pitchFamily="34" charset="0"/>
            </a:endParaRPr>
          </a:p>
          <a:p>
            <a:endParaRPr lang="en-US" dirty="0" smtClean="0">
              <a:latin typeface="Calibri" pitchFamily="34" charset="0"/>
            </a:endParaRPr>
          </a:p>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16"/>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61" name="Google Shape;361;p16"/>
          <p:cNvSpPr txBox="1">
            <a:spLocks noGrp="1"/>
          </p:cNvSpPr>
          <p:nvPr>
            <p:ph type="ctrTitle"/>
          </p:nvPr>
        </p:nvSpPr>
        <p:spPr>
          <a:xfrm>
            <a:off x="0" y="-4253"/>
            <a:ext cx="9144000" cy="550791"/>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algn="l">
              <a:lnSpc>
                <a:spcPct val="150000"/>
              </a:lnSpc>
              <a:spcAft>
                <a:spcPts val="1600"/>
              </a:spcAft>
            </a:pPr>
            <a:r>
              <a:rPr lang="en-GB" sz="2400" b="1" dirty="0" smtClean="0">
                <a:solidFill>
                  <a:srgbClr val="FFFFFF"/>
                </a:solidFill>
                <a:latin typeface="Trebuchet MS" pitchFamily="34" charset="0"/>
                <a:ea typeface="Roboto"/>
                <a:cs typeface="Roboto"/>
                <a:sym typeface="Roboto"/>
              </a:rPr>
              <a:t>Entity –Relationship Model</a:t>
            </a:r>
            <a:endParaRPr sz="2400" b="1" dirty="0">
              <a:solidFill>
                <a:srgbClr val="FFFFFF"/>
              </a:solidFill>
              <a:latin typeface="Roboto"/>
              <a:ea typeface="Roboto"/>
              <a:cs typeface="Roboto"/>
              <a:sym typeface="Roboto"/>
            </a:endParaRPr>
          </a:p>
        </p:txBody>
      </p:sp>
      <p:sp>
        <p:nvSpPr>
          <p:cNvPr id="362" name="Google Shape;362;p16"/>
          <p:cNvSpPr txBox="1"/>
          <p:nvPr/>
        </p:nvSpPr>
        <p:spPr>
          <a:xfrm>
            <a:off x="-10050" y="831397"/>
            <a:ext cx="9144000" cy="3969203"/>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63" name="Google Shape;363;p16"/>
          <p:cNvSpPr txBox="1"/>
          <p:nvPr/>
        </p:nvSpPr>
        <p:spPr>
          <a:xfrm>
            <a:off x="-10050" y="4918840"/>
            <a:ext cx="9164100" cy="22466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1" y="4918841"/>
            <a:ext cx="262759" cy="224659"/>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descr="Final.png"/>
          <p:cNvPicPr>
            <a:picLocks noChangeAspect="1"/>
          </p:cNvPicPr>
          <p:nvPr/>
        </p:nvPicPr>
        <p:blipFill>
          <a:blip r:embed="rId4"/>
          <a:stretch>
            <a:fillRect/>
          </a:stretch>
        </p:blipFill>
        <p:spPr>
          <a:xfrm>
            <a:off x="767255" y="546539"/>
            <a:ext cx="7409793" cy="43433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16"/>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algn="l">
              <a:lnSpc>
                <a:spcPct val="150000"/>
              </a:lnSpc>
              <a:spcAft>
                <a:spcPts val="1600"/>
              </a:spcAft>
            </a:pPr>
            <a:r>
              <a:rPr lang="en-GB" sz="3000" b="1" dirty="0" smtClean="0">
                <a:solidFill>
                  <a:srgbClr val="FFFFFF"/>
                </a:solidFill>
                <a:latin typeface="Trebuchet MS" pitchFamily="34" charset="0"/>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831397"/>
            <a:ext cx="9144000" cy="3969203"/>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315310" y="851338"/>
            <a:ext cx="5475890" cy="369332"/>
          </a:xfrm>
          <a:prstGeom prst="rect">
            <a:avLst/>
          </a:prstGeom>
          <a:noFill/>
        </p:spPr>
        <p:txBody>
          <a:bodyPr wrap="square" rtlCol="0">
            <a:spAutoFit/>
          </a:bodyPr>
          <a:lstStyle/>
          <a:p>
            <a:r>
              <a:rPr lang="en-US" sz="1800" dirty="0" err="1" smtClean="0">
                <a:latin typeface="Trebuchet MS" pitchFamily="34" charset="0"/>
              </a:rPr>
              <a:t>MySQL</a:t>
            </a:r>
            <a:r>
              <a:rPr lang="en-US" sz="1800" dirty="0" smtClean="0">
                <a:latin typeface="Trebuchet MS" pitchFamily="34" charset="0"/>
              </a:rPr>
              <a:t> Workbench</a:t>
            </a:r>
            <a:endParaRPr lang="en-US" sz="1800" dirty="0">
              <a:latin typeface="Trebuchet MS" pitchFamily="34" charset="0"/>
            </a:endParaRPr>
          </a:p>
        </p:txBody>
      </p:sp>
      <p:sp>
        <p:nvSpPr>
          <p:cNvPr id="9" name="TextBox 8"/>
          <p:cNvSpPr txBox="1"/>
          <p:nvPr/>
        </p:nvSpPr>
        <p:spPr>
          <a:xfrm>
            <a:off x="199696" y="1471448"/>
            <a:ext cx="8628994" cy="523220"/>
          </a:xfrm>
          <a:prstGeom prst="rect">
            <a:avLst/>
          </a:prstGeom>
          <a:noFill/>
        </p:spPr>
        <p:txBody>
          <a:bodyPr wrap="square" rtlCol="0">
            <a:spAutoFit/>
          </a:bodyPr>
          <a:lstStyle/>
          <a:p>
            <a:r>
              <a:rPr lang="en-US" dirty="0" smtClean="0">
                <a:latin typeface="Calibri" pitchFamily="34" charset="0"/>
              </a:rPr>
              <a:t>W</a:t>
            </a:r>
            <a:r>
              <a:rPr lang="en-US" dirty="0" smtClean="0">
                <a:latin typeface="Calibri" pitchFamily="34" charset="0"/>
              </a:rPr>
              <a:t>e have update all the data in </a:t>
            </a:r>
            <a:r>
              <a:rPr lang="en-US" dirty="0" err="1" smtClean="0">
                <a:latin typeface="Calibri" pitchFamily="34" charset="0"/>
              </a:rPr>
              <a:t>mysql</a:t>
            </a:r>
            <a:r>
              <a:rPr lang="en-US" dirty="0" smtClean="0">
                <a:latin typeface="Calibri" pitchFamily="34" charset="0"/>
              </a:rPr>
              <a:t> and created relationship between them, so now we can </a:t>
            </a:r>
            <a:r>
              <a:rPr lang="en-US" dirty="0" err="1" smtClean="0">
                <a:latin typeface="Calibri" pitchFamily="34" charset="0"/>
              </a:rPr>
              <a:t>retrive</a:t>
            </a:r>
            <a:r>
              <a:rPr lang="en-US" dirty="0" smtClean="0">
                <a:latin typeface="Calibri" pitchFamily="34" charset="0"/>
              </a:rPr>
              <a:t> data with use of query and get information at one click.</a:t>
            </a:r>
            <a:endParaRPr lang="en-US" dirty="0">
              <a:latin typeface="Calibri" pitchFamily="34" charset="0"/>
            </a:endParaRPr>
          </a:p>
        </p:txBody>
      </p:sp>
      <p:sp>
        <p:nvSpPr>
          <p:cNvPr id="10" name="TextBox 9"/>
          <p:cNvSpPr txBox="1"/>
          <p:nvPr/>
        </p:nvSpPr>
        <p:spPr>
          <a:xfrm>
            <a:off x="241738" y="2480441"/>
            <a:ext cx="4340772" cy="738664"/>
          </a:xfrm>
          <a:prstGeom prst="rect">
            <a:avLst/>
          </a:prstGeom>
          <a:noFill/>
        </p:spPr>
        <p:txBody>
          <a:bodyPr wrap="square" rtlCol="0">
            <a:spAutoFit/>
          </a:bodyPr>
          <a:lstStyle/>
          <a:p>
            <a:r>
              <a:rPr lang="en-US" dirty="0" smtClean="0">
                <a:latin typeface="Calibri" pitchFamily="34" charset="0"/>
              </a:rPr>
              <a:t>For example,</a:t>
            </a:r>
            <a:r>
              <a:rPr lang="en-US" dirty="0" smtClean="0">
                <a:latin typeface="Calibri" pitchFamily="34" charset="0"/>
              </a:rPr>
              <a:t> </a:t>
            </a:r>
            <a:r>
              <a:rPr lang="en-US" dirty="0" smtClean="0">
                <a:latin typeface="Calibri" pitchFamily="34" charset="0"/>
              </a:rPr>
              <a:t>if we have to see the </a:t>
            </a:r>
            <a:r>
              <a:rPr lang="en-US" dirty="0" smtClean="0">
                <a:latin typeface="Calibri" pitchFamily="34" charset="0"/>
              </a:rPr>
              <a:t>number of employees working in the loan </a:t>
            </a:r>
            <a:r>
              <a:rPr lang="en-US" dirty="0" smtClean="0">
                <a:latin typeface="Calibri" pitchFamily="34" charset="0"/>
              </a:rPr>
              <a:t>department and </a:t>
            </a:r>
            <a:r>
              <a:rPr lang="en-US" dirty="0" smtClean="0">
                <a:latin typeface="Calibri" pitchFamily="34" charset="0"/>
              </a:rPr>
              <a:t>show its opening dates and address.</a:t>
            </a:r>
            <a:r>
              <a:rPr lang="en-US" dirty="0" smtClean="0">
                <a:latin typeface="Calibri" pitchFamily="34" charset="0"/>
              </a:rPr>
              <a:t> </a:t>
            </a:r>
            <a:endParaRPr lang="en-US" dirty="0">
              <a:latin typeface="Calibri" pitchFamily="34" charset="0"/>
            </a:endParaRPr>
          </a:p>
        </p:txBody>
      </p:sp>
      <p:pic>
        <p:nvPicPr>
          <p:cNvPr id="16386" name="Picture 2"/>
          <p:cNvPicPr>
            <a:picLocks noChangeAspect="1" noChangeArrowheads="1"/>
          </p:cNvPicPr>
          <p:nvPr/>
        </p:nvPicPr>
        <p:blipFill>
          <a:blip r:embed="rId4"/>
          <a:srcRect/>
          <a:stretch>
            <a:fillRect/>
          </a:stretch>
        </p:blipFill>
        <p:spPr bwMode="auto">
          <a:xfrm>
            <a:off x="4824248" y="2497649"/>
            <a:ext cx="4004442" cy="1790572"/>
          </a:xfrm>
          <a:prstGeom prst="rect">
            <a:avLst/>
          </a:prstGeom>
          <a:noFill/>
          <a:ln w="9525">
            <a:noFill/>
            <a:miter lim="800000"/>
            <a:headEnd/>
            <a:tailEnd/>
          </a:ln>
        </p:spPr>
      </p:pic>
      <p:sp>
        <p:nvSpPr>
          <p:cNvPr id="13" name="TextBox 12"/>
          <p:cNvSpPr txBox="1"/>
          <p:nvPr/>
        </p:nvSpPr>
        <p:spPr>
          <a:xfrm>
            <a:off x="304801" y="3468415"/>
            <a:ext cx="3962400" cy="738664"/>
          </a:xfrm>
          <a:prstGeom prst="rect">
            <a:avLst/>
          </a:prstGeom>
          <a:noFill/>
        </p:spPr>
        <p:txBody>
          <a:bodyPr wrap="square" rtlCol="0">
            <a:spAutoFit/>
          </a:bodyPr>
          <a:lstStyle/>
          <a:p>
            <a:r>
              <a:rPr lang="en-US" dirty="0" smtClean="0">
                <a:latin typeface="Calibri" pitchFamily="34" charset="0"/>
              </a:rPr>
              <a:t>In the snip we see that four employees working in the loan department along with their name, id and address.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17"/>
          <p:cNvPicPr preferRelativeResize="0"/>
          <p:nvPr/>
        </p:nvPicPr>
        <p:blipFill>
          <a:blip r:embed="rId3">
            <a:alphaModFix amt="27000"/>
          </a:blip>
          <a:stretch>
            <a:fillRect/>
          </a:stretch>
        </p:blipFill>
        <p:spPr>
          <a:xfrm>
            <a:off x="2648085" y="993400"/>
            <a:ext cx="4117524" cy="3347900"/>
          </a:xfrm>
          <a:prstGeom prst="rect">
            <a:avLst/>
          </a:prstGeom>
          <a:noFill/>
          <a:ln>
            <a:noFill/>
          </a:ln>
        </p:spPr>
      </p:pic>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algn="l">
              <a:lnSpc>
                <a:spcPct val="150000"/>
              </a:lnSpc>
              <a:spcAft>
                <a:spcPts val="1600"/>
              </a:spcAft>
            </a:pPr>
            <a:r>
              <a:rPr lang="en-GB" sz="3000" b="1" dirty="0" smtClean="0">
                <a:solidFill>
                  <a:srgbClr val="FFFFFF"/>
                </a:solidFill>
                <a:latin typeface="Trebuchet MS" pitchFamily="34" charset="0"/>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50" y="667512"/>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136635" y="1250731"/>
            <a:ext cx="4319751" cy="523220"/>
          </a:xfrm>
          <a:prstGeom prst="rect">
            <a:avLst/>
          </a:prstGeom>
          <a:noFill/>
        </p:spPr>
        <p:txBody>
          <a:bodyPr wrap="square" rtlCol="0">
            <a:spAutoFit/>
          </a:bodyPr>
          <a:lstStyle/>
          <a:p>
            <a:pPr marL="342900" indent="-342900"/>
            <a:r>
              <a:rPr lang="en-US" dirty="0" smtClean="0">
                <a:latin typeface="Calibri" pitchFamily="34" charset="0"/>
              </a:rPr>
              <a:t>1.      We have to find </a:t>
            </a:r>
            <a:r>
              <a:rPr lang="en-US" dirty="0" smtClean="0">
                <a:latin typeface="Calibri" pitchFamily="34" charset="0"/>
              </a:rPr>
              <a:t>details department name, address, branch code, dept _</a:t>
            </a:r>
            <a:r>
              <a:rPr lang="en-US" dirty="0" err="1" smtClean="0">
                <a:latin typeface="Calibri" pitchFamily="34" charset="0"/>
              </a:rPr>
              <a:t>id,city</a:t>
            </a:r>
            <a:r>
              <a:rPr lang="en-US" dirty="0" smtClean="0">
                <a:latin typeface="Calibri" pitchFamily="34" charset="0"/>
              </a:rPr>
              <a:t> </a:t>
            </a:r>
            <a:r>
              <a:rPr lang="en-US" dirty="0" smtClean="0">
                <a:latin typeface="Calibri" pitchFamily="34" charset="0"/>
              </a:rPr>
              <a:t>of the account no 18190.</a:t>
            </a:r>
            <a:endParaRPr lang="en-US" dirty="0">
              <a:latin typeface="Calibri" pitchFamily="34" charset="0"/>
            </a:endParaRPr>
          </a:p>
        </p:txBody>
      </p:sp>
      <p:sp>
        <p:nvSpPr>
          <p:cNvPr id="9" name="TextBox 8"/>
          <p:cNvSpPr txBox="1"/>
          <p:nvPr/>
        </p:nvSpPr>
        <p:spPr>
          <a:xfrm>
            <a:off x="189186" y="809296"/>
            <a:ext cx="5475890" cy="369332"/>
          </a:xfrm>
          <a:prstGeom prst="rect">
            <a:avLst/>
          </a:prstGeom>
          <a:noFill/>
        </p:spPr>
        <p:txBody>
          <a:bodyPr wrap="square" rtlCol="0">
            <a:spAutoFit/>
          </a:bodyPr>
          <a:lstStyle/>
          <a:p>
            <a:r>
              <a:rPr lang="en-US" sz="1800" dirty="0" err="1" smtClean="0">
                <a:latin typeface="Trebuchet MS" pitchFamily="34" charset="0"/>
              </a:rPr>
              <a:t>MySQL</a:t>
            </a:r>
            <a:r>
              <a:rPr lang="en-US" sz="1800" dirty="0" smtClean="0">
                <a:latin typeface="Trebuchet MS" pitchFamily="34" charset="0"/>
              </a:rPr>
              <a:t> Workbench</a:t>
            </a:r>
            <a:endParaRPr lang="en-US" sz="1800" dirty="0">
              <a:latin typeface="Trebuchet MS" pitchFamily="34" charset="0"/>
            </a:endParaRPr>
          </a:p>
        </p:txBody>
      </p:sp>
      <p:pic>
        <p:nvPicPr>
          <p:cNvPr id="41986" name="Picture 2"/>
          <p:cNvPicPr>
            <a:picLocks noChangeAspect="1" noChangeArrowheads="1"/>
          </p:cNvPicPr>
          <p:nvPr/>
        </p:nvPicPr>
        <p:blipFill>
          <a:blip r:embed="rId4"/>
          <a:srcRect/>
          <a:stretch>
            <a:fillRect/>
          </a:stretch>
        </p:blipFill>
        <p:spPr bwMode="auto">
          <a:xfrm>
            <a:off x="4593022" y="1418897"/>
            <a:ext cx="4361792" cy="882870"/>
          </a:xfrm>
          <a:prstGeom prst="rect">
            <a:avLst/>
          </a:prstGeom>
          <a:noFill/>
          <a:ln w="9525">
            <a:noFill/>
            <a:miter lim="800000"/>
            <a:headEnd/>
            <a:tailEnd/>
          </a:ln>
        </p:spPr>
      </p:pic>
      <p:sp>
        <p:nvSpPr>
          <p:cNvPr id="11" name="TextBox 10"/>
          <p:cNvSpPr txBox="1"/>
          <p:nvPr/>
        </p:nvSpPr>
        <p:spPr>
          <a:xfrm>
            <a:off x="546538" y="1786758"/>
            <a:ext cx="3720662" cy="738664"/>
          </a:xfrm>
          <a:prstGeom prst="rect">
            <a:avLst/>
          </a:prstGeom>
          <a:noFill/>
        </p:spPr>
        <p:txBody>
          <a:bodyPr wrap="square" rtlCol="0">
            <a:spAutoFit/>
          </a:bodyPr>
          <a:lstStyle/>
          <a:p>
            <a:r>
              <a:rPr lang="en-US" dirty="0" smtClean="0">
                <a:latin typeface="Calibri" pitchFamily="34" charset="0"/>
              </a:rPr>
              <a:t>We have successfully located in one click with query the customer with account no 18190 and retrieved all details associated with it.</a:t>
            </a:r>
            <a:endParaRPr lang="en-US" dirty="0">
              <a:latin typeface="Calibri" pitchFamily="34" charset="0"/>
            </a:endParaRPr>
          </a:p>
        </p:txBody>
      </p:sp>
      <p:sp>
        <p:nvSpPr>
          <p:cNvPr id="12" name="TextBox 11"/>
          <p:cNvSpPr txBox="1"/>
          <p:nvPr/>
        </p:nvSpPr>
        <p:spPr>
          <a:xfrm>
            <a:off x="4729654" y="2627586"/>
            <a:ext cx="4183118" cy="523220"/>
          </a:xfrm>
          <a:prstGeom prst="rect">
            <a:avLst/>
          </a:prstGeom>
          <a:noFill/>
        </p:spPr>
        <p:txBody>
          <a:bodyPr wrap="square" rtlCol="0">
            <a:spAutoFit/>
          </a:bodyPr>
          <a:lstStyle/>
          <a:p>
            <a:pPr marL="342900" indent="-342900"/>
            <a:r>
              <a:rPr lang="en-US" dirty="0" smtClean="0"/>
              <a:t>2.    </a:t>
            </a:r>
            <a:r>
              <a:rPr lang="en-US" dirty="0" smtClean="0">
                <a:latin typeface="Calibri" pitchFamily="34" charset="0"/>
              </a:rPr>
              <a:t>We have to find </a:t>
            </a:r>
            <a:r>
              <a:rPr lang="en-US" dirty="0" smtClean="0">
                <a:latin typeface="Calibri" pitchFamily="34" charset="0"/>
              </a:rPr>
              <a:t>department id, department name, job id whose only work </a:t>
            </a:r>
            <a:r>
              <a:rPr lang="en-US" dirty="0" smtClean="0">
                <a:latin typeface="Calibri" pitchFamily="34" charset="0"/>
              </a:rPr>
              <a:t>in Loan</a:t>
            </a:r>
            <a:r>
              <a:rPr lang="en-US" dirty="0" smtClean="0">
                <a:latin typeface="Calibri" pitchFamily="34" charset="0"/>
              </a:rPr>
              <a:t>, HR, admin</a:t>
            </a:r>
            <a:r>
              <a:rPr lang="en-US" dirty="0" smtClean="0">
                <a:latin typeface="Calibri" pitchFamily="34" charset="0"/>
              </a:rPr>
              <a:t>.</a:t>
            </a:r>
            <a:endParaRPr lang="en-US" dirty="0">
              <a:latin typeface="Calibri" pitchFamily="34" charset="0"/>
            </a:endParaRPr>
          </a:p>
        </p:txBody>
      </p:sp>
      <p:pic>
        <p:nvPicPr>
          <p:cNvPr id="41987" name="Picture 3"/>
          <p:cNvPicPr>
            <a:picLocks noChangeAspect="1" noChangeArrowheads="1"/>
          </p:cNvPicPr>
          <p:nvPr/>
        </p:nvPicPr>
        <p:blipFill>
          <a:blip r:embed="rId5"/>
          <a:srcRect/>
          <a:stretch>
            <a:fillRect/>
          </a:stretch>
        </p:blipFill>
        <p:spPr bwMode="auto">
          <a:xfrm>
            <a:off x="567559" y="2638096"/>
            <a:ext cx="3794234" cy="2076132"/>
          </a:xfrm>
          <a:prstGeom prst="rect">
            <a:avLst/>
          </a:prstGeom>
          <a:noFill/>
          <a:ln w="9525">
            <a:noFill/>
            <a:miter lim="800000"/>
            <a:headEnd/>
            <a:tailEnd/>
          </a:ln>
        </p:spPr>
      </p:pic>
      <p:sp>
        <p:nvSpPr>
          <p:cNvPr id="15" name="TextBox 14"/>
          <p:cNvSpPr txBox="1"/>
          <p:nvPr/>
        </p:nvSpPr>
        <p:spPr>
          <a:xfrm>
            <a:off x="5150069" y="3394841"/>
            <a:ext cx="3531476" cy="738664"/>
          </a:xfrm>
          <a:prstGeom prst="rect">
            <a:avLst/>
          </a:prstGeom>
          <a:noFill/>
        </p:spPr>
        <p:txBody>
          <a:bodyPr wrap="square" rtlCol="0">
            <a:spAutoFit/>
          </a:bodyPr>
          <a:lstStyle/>
          <a:p>
            <a:r>
              <a:rPr lang="en-US" dirty="0" smtClean="0">
                <a:latin typeface="Calibri" pitchFamily="34" charset="0"/>
              </a:rPr>
              <a:t>Here , also we have retrieved department id , name and job id of employee specifically who are working </a:t>
            </a:r>
            <a:r>
              <a:rPr lang="en-US" dirty="0" smtClean="0">
                <a:latin typeface="Calibri" pitchFamily="34" charset="0"/>
              </a:rPr>
              <a:t>Loan, HR, </a:t>
            </a:r>
            <a:r>
              <a:rPr lang="en-US" dirty="0" smtClean="0">
                <a:latin typeface="Calibri" pitchFamily="34" charset="0"/>
              </a:rPr>
              <a:t>admin sectors.</a:t>
            </a:r>
            <a:endParaRPr lang="en-US" dirty="0">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TotalTime>
  <Words>1075</Words>
  <Application>Microsoft Office PowerPoint</Application>
  <PresentationFormat>On-screen Show (16:9)</PresentationFormat>
  <Paragraphs>116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Roboto</vt:lpstr>
      <vt:lpstr>Calibri</vt:lpstr>
      <vt:lpstr>Simple Light</vt:lpstr>
      <vt:lpstr>Slide 1</vt:lpstr>
      <vt:lpstr>Introduction to SQL</vt:lpstr>
      <vt:lpstr>Problem Statement</vt:lpstr>
      <vt:lpstr>Problem Statement</vt:lpstr>
      <vt:lpstr>Proposed Solution</vt:lpstr>
      <vt:lpstr>Proposed Solution</vt:lpstr>
      <vt:lpstr>Entity –Relationship Model</vt:lpstr>
      <vt:lpstr>Proposed Solution</vt:lpstr>
      <vt:lpstr>Proposed Solution</vt:lpstr>
      <vt:lpstr>Introduction to Tableau</vt:lpstr>
      <vt:lpstr>Introduction to Tableau</vt:lpstr>
      <vt:lpstr>Introduction to Tableau</vt:lpstr>
      <vt:lpstr>Example of Dashboard</vt:lpstr>
      <vt:lpstr>Dashboard Creation in Tableau</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Jash</dc:creator>
  <cp:lastModifiedBy>Jash</cp:lastModifiedBy>
  <cp:revision>14</cp:revision>
  <dcterms:modified xsi:type="dcterms:W3CDTF">2021-07-10T12:25:54Z</dcterms:modified>
</cp:coreProperties>
</file>