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Open Sans" charset="1" panose="020B0606030504020204"/>
      <p:regular r:id="rId15"/>
    </p:embeddedFont>
    <p:embeddedFont>
      <p:font typeface="Open Sans Bold" charset="1" panose="020B0806030504020204"/>
      <p:regular r:id="rId16"/>
    </p:embeddedFont>
    <p:embeddedFont>
      <p:font typeface="Open Sans Italics" charset="1" panose="020B0606030504020204"/>
      <p:regular r:id="rId17"/>
    </p:embeddedFont>
    <p:embeddedFont>
      <p:font typeface="Open Sans Bold Italics" charset="1" panose="020B0806030504020204"/>
      <p:regular r:id="rId18"/>
    </p:embeddedFont>
    <p:embeddedFont>
      <p:font typeface="Montserrat" charset="1" panose="00000500000000000000"/>
      <p:regular r:id="rId19"/>
    </p:embeddedFont>
    <p:embeddedFont>
      <p:font typeface="Montserrat Bold" charset="1" panose="00000600000000000000"/>
      <p:regular r:id="rId20"/>
    </p:embeddedFont>
    <p:embeddedFont>
      <p:font typeface="Montserrat Italics" charset="1" panose="00000500000000000000"/>
      <p:regular r:id="rId21"/>
    </p:embeddedFont>
    <p:embeddedFont>
      <p:font typeface="Montserrat Bold Italics" charset="1" panose="00000600000000000000"/>
      <p:regular r:id="rId22"/>
    </p:embeddedFont>
    <p:embeddedFont>
      <p:font typeface="Open Sauce SemiBold" charset="1" panose="00000700000000000000"/>
      <p:regular r:id="rId23"/>
    </p:embeddedFont>
    <p:embeddedFont>
      <p:font typeface="Open Sauce SemiBold Bold" charset="1" panose="00000A00000000000000"/>
      <p:regular r:id="rId24"/>
    </p:embeddedFont>
    <p:embeddedFont>
      <p:font typeface="Open Sauce SemiBold Italics" charset="1" panose="00000700000000000000"/>
      <p:regular r:id="rId25"/>
    </p:embeddedFont>
    <p:embeddedFont>
      <p:font typeface="Open Sauce SemiBold Bold Italics" charset="1" panose="00000A00000000000000"/>
      <p:regular r:id="rId26"/>
    </p:embeddedFont>
    <p:embeddedFont>
      <p:font typeface="Canva Sans" charset="1" panose="020B0503030501040103"/>
      <p:regular r:id="rId27"/>
    </p:embeddedFont>
    <p:embeddedFont>
      <p:font typeface="Canva Sans Bold" charset="1" panose="020B0803030501040103"/>
      <p:regular r:id="rId28"/>
    </p:embeddedFont>
    <p:embeddedFont>
      <p:font typeface="Canva Sans Italics" charset="1" panose="020B0503030501040103"/>
      <p:regular r:id="rId29"/>
    </p:embeddedFont>
    <p:embeddedFont>
      <p:font typeface="Canva Sans Bold Italics" charset="1" panose="020B08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7.jpeg" Type="http://schemas.openxmlformats.org/officeDocument/2006/relationships/image"/><Relationship Id="rId5" Target="../media/image1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08528" y="376451"/>
            <a:ext cx="1270944" cy="60462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14856034" y="-1422191"/>
            <a:ext cx="4806532" cy="480653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10800000">
            <a:off x="-1062719" y="-1422191"/>
            <a:ext cx="4806532" cy="4806532"/>
          </a:xfrm>
          <a:prstGeom prst="rect">
            <a:avLst/>
          </a:prstGeom>
        </p:spPr>
      </p:pic>
      <p:grpSp>
        <p:nvGrpSpPr>
          <p:cNvPr name="Group 5" id="5"/>
          <p:cNvGrpSpPr/>
          <p:nvPr/>
        </p:nvGrpSpPr>
        <p:grpSpPr>
          <a:xfrm rot="8187890">
            <a:off x="15560506" y="8043695"/>
            <a:ext cx="3397588" cy="3402216"/>
            <a:chOff x="0" y="0"/>
            <a:chExt cx="2354580" cy="2357788"/>
          </a:xfrm>
        </p:grpSpPr>
        <p:sp>
          <p:nvSpPr>
            <p:cNvPr name="Freeform 6" id="6"/>
            <p:cNvSpPr/>
            <p:nvPr/>
          </p:nvSpPr>
          <p:spPr>
            <a:xfrm>
              <a:off x="0" y="0"/>
              <a:ext cx="2353310" cy="2357788"/>
            </a:xfrm>
            <a:custGeom>
              <a:avLst/>
              <a:gdLst/>
              <a:ahLst/>
              <a:cxnLst/>
              <a:rect r="r" b="b" t="t" l="l"/>
              <a:pathLst>
                <a:path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p:spPr>
        </p:sp>
      </p:grpSp>
      <p:grpSp>
        <p:nvGrpSpPr>
          <p:cNvPr name="Group 7" id="7"/>
          <p:cNvGrpSpPr/>
          <p:nvPr/>
        </p:nvGrpSpPr>
        <p:grpSpPr>
          <a:xfrm rot="-8100000">
            <a:off x="-670094" y="8043695"/>
            <a:ext cx="3397588" cy="3402216"/>
            <a:chOff x="0" y="0"/>
            <a:chExt cx="2354580" cy="2357788"/>
          </a:xfrm>
        </p:grpSpPr>
        <p:sp>
          <p:nvSpPr>
            <p:cNvPr name="Freeform 8" id="8"/>
            <p:cNvSpPr/>
            <p:nvPr/>
          </p:nvSpPr>
          <p:spPr>
            <a:xfrm>
              <a:off x="0" y="0"/>
              <a:ext cx="2353310" cy="2357788"/>
            </a:xfrm>
            <a:custGeom>
              <a:avLst/>
              <a:gdLst/>
              <a:ahLst/>
              <a:cxnLst/>
              <a:rect r="r" b="b" t="t" l="l"/>
              <a:pathLst>
                <a:path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p:spPr>
        </p:sp>
      </p:grpSp>
      <p:pic>
        <p:nvPicPr>
          <p:cNvPr name="Picture 9" id="9"/>
          <p:cNvPicPr>
            <a:picLocks noChangeAspect="true"/>
          </p:cNvPicPr>
          <p:nvPr/>
        </p:nvPicPr>
        <p:blipFill>
          <a:blip r:embed="rId6">
            <a:alphaModFix amt="29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582472">
            <a:off x="7894193" y="9248903"/>
            <a:ext cx="2499614" cy="2365260"/>
          </a:xfrm>
          <a:prstGeom prst="rect">
            <a:avLst/>
          </a:prstGeom>
        </p:spPr>
      </p:pic>
      <p:pic>
        <p:nvPicPr>
          <p:cNvPr name="Picture 10" id="10"/>
          <p:cNvPicPr>
            <a:picLocks noChangeAspect="true"/>
          </p:cNvPicPr>
          <p:nvPr/>
        </p:nvPicPr>
        <p:blipFill>
          <a:blip r:embed="rId8">
            <a:alphaModFix amt="29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96931" y="4407207"/>
            <a:ext cx="2437479" cy="2322253"/>
          </a:xfrm>
          <a:prstGeom prst="rect">
            <a:avLst/>
          </a:prstGeom>
        </p:spPr>
      </p:pic>
      <p:pic>
        <p:nvPicPr>
          <p:cNvPr name="Picture 11" id="11"/>
          <p:cNvPicPr>
            <a:picLocks noChangeAspect="true"/>
          </p:cNvPicPr>
          <p:nvPr/>
        </p:nvPicPr>
        <p:blipFill>
          <a:blip r:embed="rId8">
            <a:alphaModFix amt="29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993061" y="4407207"/>
            <a:ext cx="2437479" cy="2322253"/>
          </a:xfrm>
          <a:prstGeom prst="rect">
            <a:avLst/>
          </a:prstGeom>
        </p:spPr>
      </p:pic>
      <p:sp>
        <p:nvSpPr>
          <p:cNvPr name="AutoShape 12" id="12"/>
          <p:cNvSpPr/>
          <p:nvPr/>
        </p:nvSpPr>
        <p:spPr>
          <a:xfrm rot="0">
            <a:off x="5603686" y="7809483"/>
            <a:ext cx="879506" cy="0"/>
          </a:xfrm>
          <a:prstGeom prst="line">
            <a:avLst/>
          </a:prstGeom>
          <a:ln cap="flat" w="19050">
            <a:solidFill>
              <a:srgbClr val="FFFFFF"/>
            </a:solidFill>
            <a:prstDash val="solid"/>
            <a:headEnd type="none" len="sm" w="sm"/>
            <a:tailEnd type="none" len="sm" w="sm"/>
          </a:ln>
        </p:spPr>
      </p:sp>
      <p:sp>
        <p:nvSpPr>
          <p:cNvPr name="AutoShape 13" id="13"/>
          <p:cNvSpPr/>
          <p:nvPr/>
        </p:nvSpPr>
        <p:spPr>
          <a:xfrm rot="0">
            <a:off x="11804808" y="7809483"/>
            <a:ext cx="879506" cy="0"/>
          </a:xfrm>
          <a:prstGeom prst="line">
            <a:avLst/>
          </a:prstGeom>
          <a:ln cap="flat" w="19050">
            <a:solidFill>
              <a:srgbClr val="FFFFFF"/>
            </a:solidFill>
            <a:prstDash val="solid"/>
            <a:headEnd type="none" len="sm" w="sm"/>
            <a:tailEnd type="none" len="sm" w="sm"/>
          </a:ln>
        </p:spPr>
      </p:sp>
      <p:grpSp>
        <p:nvGrpSpPr>
          <p:cNvPr name="Group 14" id="14"/>
          <p:cNvGrpSpPr/>
          <p:nvPr/>
        </p:nvGrpSpPr>
        <p:grpSpPr>
          <a:xfrm rot="0">
            <a:off x="6188225" y="7671525"/>
            <a:ext cx="294966" cy="294966"/>
            <a:chOff x="0" y="0"/>
            <a:chExt cx="6350000" cy="6350000"/>
          </a:xfrm>
        </p:grpSpPr>
        <p:sp>
          <p:nvSpPr>
            <p:cNvPr name="Freeform 15" id="1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FAC0D"/>
            </a:solidFill>
          </p:spPr>
        </p:sp>
      </p:grpSp>
      <p:sp>
        <p:nvSpPr>
          <p:cNvPr name="TextBox 16" id="16"/>
          <p:cNvSpPr txBox="true"/>
          <p:nvPr/>
        </p:nvSpPr>
        <p:spPr>
          <a:xfrm rot="0">
            <a:off x="4946792" y="4198681"/>
            <a:ext cx="8394416" cy="3767811"/>
          </a:xfrm>
          <a:prstGeom prst="rect">
            <a:avLst/>
          </a:prstGeom>
        </p:spPr>
        <p:txBody>
          <a:bodyPr anchor="t" rtlCol="false" tIns="0" lIns="0" bIns="0" rIns="0">
            <a:spAutoFit/>
          </a:bodyPr>
          <a:lstStyle/>
          <a:p>
            <a:pPr algn="ctr">
              <a:lnSpc>
                <a:spcPts val="7408"/>
              </a:lnSpc>
            </a:pPr>
            <a:r>
              <a:rPr lang="en-US" sz="6614">
                <a:solidFill>
                  <a:srgbClr val="FCBF01"/>
                </a:solidFill>
                <a:latin typeface="League Spartan Semi-Bold"/>
              </a:rPr>
              <a:t>SMOKE DETECTION WITH FIRE PREVENTION</a:t>
            </a:r>
          </a:p>
          <a:p>
            <a:pPr algn="ctr">
              <a:lnSpc>
                <a:spcPts val="7408"/>
              </a:lnSpc>
            </a:pPr>
          </a:p>
        </p:txBody>
      </p:sp>
      <p:sp>
        <p:nvSpPr>
          <p:cNvPr name="TextBox 17" id="17"/>
          <p:cNvSpPr txBox="true"/>
          <p:nvPr/>
        </p:nvSpPr>
        <p:spPr>
          <a:xfrm rot="0">
            <a:off x="6043439" y="1246147"/>
            <a:ext cx="6201123" cy="2350592"/>
          </a:xfrm>
          <a:prstGeom prst="rect">
            <a:avLst/>
          </a:prstGeom>
        </p:spPr>
        <p:txBody>
          <a:bodyPr anchor="t" rtlCol="false" tIns="0" lIns="0" bIns="0" rIns="0">
            <a:spAutoFit/>
          </a:bodyPr>
          <a:lstStyle/>
          <a:p>
            <a:pPr algn="ctr">
              <a:lnSpc>
                <a:spcPts val="9220"/>
              </a:lnSpc>
            </a:pPr>
            <a:r>
              <a:rPr lang="en-US" sz="8232">
                <a:solidFill>
                  <a:srgbClr val="FDFDFD"/>
                </a:solidFill>
                <a:latin typeface="Open Sans"/>
              </a:rPr>
              <a:t>CN-MINI PROJECT </a:t>
            </a:r>
          </a:p>
        </p:txBody>
      </p:sp>
      <p:grpSp>
        <p:nvGrpSpPr>
          <p:cNvPr name="Group 18" id="18"/>
          <p:cNvGrpSpPr/>
          <p:nvPr/>
        </p:nvGrpSpPr>
        <p:grpSpPr>
          <a:xfrm rot="0">
            <a:off x="11781150" y="7671525"/>
            <a:ext cx="294966" cy="294966"/>
            <a:chOff x="0" y="0"/>
            <a:chExt cx="6350000" cy="6350000"/>
          </a:xfrm>
        </p:grpSpPr>
        <p:sp>
          <p:nvSpPr>
            <p:cNvPr name="Freeform 19" id="1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FAC0D"/>
            </a:solidFill>
          </p:spPr>
        </p:sp>
      </p:grpSp>
      <p:sp>
        <p:nvSpPr>
          <p:cNvPr name="TextBox 20" id="20"/>
          <p:cNvSpPr txBox="true"/>
          <p:nvPr/>
        </p:nvSpPr>
        <p:spPr>
          <a:xfrm rot="0">
            <a:off x="7090491" y="7388183"/>
            <a:ext cx="4107017" cy="899751"/>
          </a:xfrm>
          <a:prstGeom prst="rect">
            <a:avLst/>
          </a:prstGeom>
        </p:spPr>
        <p:txBody>
          <a:bodyPr anchor="t" rtlCol="false" tIns="0" lIns="0" bIns="0" rIns="0">
            <a:spAutoFit/>
          </a:bodyPr>
          <a:lstStyle/>
          <a:p>
            <a:pPr algn="ctr">
              <a:lnSpc>
                <a:spcPts val="3519"/>
              </a:lnSpc>
              <a:spcBef>
                <a:spcPct val="0"/>
              </a:spcBef>
            </a:pPr>
            <a:r>
              <a:rPr lang="en-US" sz="3142">
                <a:solidFill>
                  <a:srgbClr val="FFFFFF"/>
                </a:solidFill>
                <a:latin typeface="League Spartan"/>
              </a:rPr>
              <a:t>USING CISCO PACKET TRACER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464381" y="1891131"/>
            <a:ext cx="13097190" cy="7367169"/>
          </a:xfrm>
          <a:prstGeom prst="rect">
            <a:avLst/>
          </a:prstGeom>
        </p:spPr>
      </p:pic>
      <p:sp>
        <p:nvSpPr>
          <p:cNvPr name="TextBox 3" id="3"/>
          <p:cNvSpPr txBox="true"/>
          <p:nvPr/>
        </p:nvSpPr>
        <p:spPr>
          <a:xfrm rot="0">
            <a:off x="324976" y="41979"/>
            <a:ext cx="9687999" cy="1227012"/>
          </a:xfrm>
          <a:prstGeom prst="rect">
            <a:avLst/>
          </a:prstGeom>
        </p:spPr>
        <p:txBody>
          <a:bodyPr anchor="t" rtlCol="false" tIns="0" lIns="0" bIns="0" rIns="0">
            <a:spAutoFit/>
          </a:bodyPr>
          <a:lstStyle/>
          <a:p>
            <a:pPr>
              <a:lnSpc>
                <a:spcPts val="10069"/>
              </a:lnSpc>
              <a:spcBef>
                <a:spcPct val="0"/>
              </a:spcBef>
            </a:pPr>
            <a:r>
              <a:rPr lang="en-US" sz="7192">
                <a:solidFill>
                  <a:srgbClr val="F1C024"/>
                </a:solidFill>
                <a:latin typeface="Open Sauce SemiBold Bold"/>
              </a:rPr>
              <a:t>Outputs</a:t>
            </a:r>
          </a:p>
        </p:txBody>
      </p:sp>
      <p:sp>
        <p:nvSpPr>
          <p:cNvPr name="TextBox 4" id="4"/>
          <p:cNvSpPr txBox="true"/>
          <p:nvPr/>
        </p:nvSpPr>
        <p:spPr>
          <a:xfrm rot="0">
            <a:off x="5432152" y="952500"/>
            <a:ext cx="7745539" cy="712471"/>
          </a:xfrm>
          <a:prstGeom prst="rect">
            <a:avLst/>
          </a:prstGeom>
        </p:spPr>
        <p:txBody>
          <a:bodyPr anchor="t" rtlCol="false" tIns="0" lIns="0" bIns="0" rIns="0">
            <a:spAutoFit/>
          </a:bodyPr>
          <a:lstStyle/>
          <a:p>
            <a:pPr algn="ctr">
              <a:lnSpc>
                <a:spcPts val="5879"/>
              </a:lnSpc>
            </a:pPr>
            <a:r>
              <a:rPr lang="en-US" sz="4199">
                <a:solidFill>
                  <a:srgbClr val="FFFFFF"/>
                </a:solidFill>
                <a:latin typeface="Canva Sans"/>
              </a:rPr>
              <a:t>When  smoke is detected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2146592" y="-2430798"/>
            <a:ext cx="5482085" cy="5482085"/>
          </a:xfrm>
          <a:prstGeom prst="rect">
            <a:avLst/>
          </a:prstGeom>
        </p:spPr>
      </p:pic>
      <p:pic>
        <p:nvPicPr>
          <p:cNvPr name="Picture 3" id="3"/>
          <p:cNvPicPr>
            <a:picLocks noChangeAspect="true"/>
          </p:cNvPicPr>
          <p:nvPr/>
        </p:nvPicPr>
        <p:blipFill>
          <a:blip r:embed="rId4"/>
          <a:srcRect l="20767" t="1070" r="0" b="6903"/>
          <a:stretch>
            <a:fillRect/>
          </a:stretch>
        </p:blipFill>
        <p:spPr>
          <a:xfrm flipH="false" flipV="false" rot="0">
            <a:off x="11717648" y="513877"/>
            <a:ext cx="6570352" cy="5074819"/>
          </a:xfrm>
          <a:prstGeom prst="rect">
            <a:avLst/>
          </a:prstGeom>
        </p:spPr>
      </p:pic>
      <p:sp>
        <p:nvSpPr>
          <p:cNvPr name="TextBox 4" id="4"/>
          <p:cNvSpPr txBox="true"/>
          <p:nvPr/>
        </p:nvSpPr>
        <p:spPr>
          <a:xfrm rot="0">
            <a:off x="594451" y="3787554"/>
            <a:ext cx="10688948" cy="5906020"/>
          </a:xfrm>
          <a:prstGeom prst="rect">
            <a:avLst/>
          </a:prstGeom>
        </p:spPr>
        <p:txBody>
          <a:bodyPr anchor="t" rtlCol="false" tIns="0" lIns="0" bIns="0" rIns="0">
            <a:spAutoFit/>
          </a:bodyPr>
          <a:lstStyle/>
          <a:p>
            <a:pPr algn="ctr">
              <a:lnSpc>
                <a:spcPts val="5221"/>
              </a:lnSpc>
            </a:pPr>
            <a:r>
              <a:rPr lang="en-US" sz="3729">
                <a:solidFill>
                  <a:srgbClr val="FFFFFF"/>
                </a:solidFill>
                <a:latin typeface="Canva Sans"/>
              </a:rPr>
              <a:t>Smoke detectors are great because they save lives. There are smoke detectors formed as noses, to smell for smoke. There</a:t>
            </a:r>
          </a:p>
          <a:p>
            <a:pPr algn="ctr">
              <a:lnSpc>
                <a:spcPts val="5221"/>
              </a:lnSpc>
            </a:pPr>
            <a:r>
              <a:rPr lang="en-US" sz="3729">
                <a:solidFill>
                  <a:srgbClr val="FFFFFF"/>
                </a:solidFill>
                <a:latin typeface="Canva Sans"/>
              </a:rPr>
              <a:t>should be a minimum of two or three smoke detectors in your home. You should install a smoke detector on each floor of a</a:t>
            </a:r>
          </a:p>
          <a:p>
            <a:pPr algn="ctr">
              <a:lnSpc>
                <a:spcPts val="5221"/>
              </a:lnSpc>
            </a:pPr>
            <a:r>
              <a:rPr lang="en-US" sz="3729">
                <a:solidFill>
                  <a:srgbClr val="FFFFFF"/>
                </a:solidFill>
                <a:latin typeface="Canva Sans"/>
              </a:rPr>
              <a:t>house. Always have a smoke detector and fire prevention system in your home for your safety</a:t>
            </a:r>
            <a:r>
              <a:rPr lang="en-US" sz="3729">
                <a:solidFill>
                  <a:srgbClr val="FCBF01"/>
                </a:solidFill>
                <a:latin typeface="Canva Sans"/>
              </a:rPr>
              <a:t>.</a:t>
            </a:r>
          </a:p>
        </p:txBody>
      </p:sp>
      <p:pic>
        <p:nvPicPr>
          <p:cNvPr name="Picture 5" id="5"/>
          <p:cNvPicPr>
            <a:picLocks noChangeAspect="true"/>
          </p:cNvPicPr>
          <p:nvPr/>
        </p:nvPicPr>
        <p:blipFill>
          <a:blip r:embed="rId5"/>
          <a:srcRect l="10489" t="0" r="10489" b="0"/>
          <a:stretch>
            <a:fillRect/>
          </a:stretch>
        </p:blipFill>
        <p:spPr>
          <a:xfrm flipH="false" flipV="false" rot="0">
            <a:off x="11717648" y="6001601"/>
            <a:ext cx="6489239" cy="3691974"/>
          </a:xfrm>
          <a:prstGeom prst="rect">
            <a:avLst/>
          </a:prstGeom>
        </p:spPr>
      </p:pic>
      <p:sp>
        <p:nvSpPr>
          <p:cNvPr name="TextBox 6" id="6"/>
          <p:cNvSpPr txBox="true"/>
          <p:nvPr/>
        </p:nvSpPr>
        <p:spPr>
          <a:xfrm rot="0">
            <a:off x="1028700" y="904875"/>
            <a:ext cx="9362947" cy="1106839"/>
          </a:xfrm>
          <a:prstGeom prst="rect">
            <a:avLst/>
          </a:prstGeom>
        </p:spPr>
        <p:txBody>
          <a:bodyPr anchor="t" rtlCol="false" tIns="0" lIns="0" bIns="0" rIns="0">
            <a:spAutoFit/>
          </a:bodyPr>
          <a:lstStyle/>
          <a:p>
            <a:pPr>
              <a:lnSpc>
                <a:spcPts val="9050"/>
              </a:lnSpc>
              <a:spcBef>
                <a:spcPct val="0"/>
              </a:spcBef>
            </a:pPr>
            <a:r>
              <a:rPr lang="en-US" sz="6464">
                <a:solidFill>
                  <a:srgbClr val="FCBF01"/>
                </a:solidFill>
                <a:latin typeface="Open Sauce SemiBold Bold"/>
              </a:rPr>
              <a:t>Result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7599101"/>
            <a:chOff x="0" y="0"/>
            <a:chExt cx="19872376" cy="9304166"/>
          </a:xfrm>
        </p:grpSpPr>
        <p:sp>
          <p:nvSpPr>
            <p:cNvPr name="Freeform 3" id="3"/>
            <p:cNvSpPr/>
            <p:nvPr/>
          </p:nvSpPr>
          <p:spPr>
            <a:xfrm>
              <a:off x="0" y="0"/>
              <a:ext cx="19872376" cy="9304166"/>
            </a:xfrm>
            <a:custGeom>
              <a:avLst/>
              <a:gdLst/>
              <a:ahLst/>
              <a:cxnLst/>
              <a:rect r="r" b="b" t="t" l="l"/>
              <a:pathLst>
                <a:path h="9304166" w="19872376">
                  <a:moveTo>
                    <a:pt x="0" y="0"/>
                  </a:moveTo>
                  <a:lnTo>
                    <a:pt x="0" y="9304166"/>
                  </a:lnTo>
                  <a:lnTo>
                    <a:pt x="19872376" y="9304166"/>
                  </a:lnTo>
                  <a:lnTo>
                    <a:pt x="19872376" y="0"/>
                  </a:lnTo>
                  <a:lnTo>
                    <a:pt x="0" y="0"/>
                  </a:lnTo>
                  <a:close/>
                  <a:moveTo>
                    <a:pt x="19811417" y="9243206"/>
                  </a:moveTo>
                  <a:lnTo>
                    <a:pt x="59690" y="9243206"/>
                  </a:lnTo>
                  <a:lnTo>
                    <a:pt x="59690" y="59690"/>
                  </a:lnTo>
                  <a:lnTo>
                    <a:pt x="19811417" y="59690"/>
                  </a:lnTo>
                  <a:lnTo>
                    <a:pt x="19811417" y="9243206"/>
                  </a:lnTo>
                  <a:close/>
                </a:path>
              </a:pathLst>
            </a:custGeom>
            <a:solidFill>
              <a:srgbClr val="FFFFFF"/>
            </a:solidFill>
          </p:spPr>
        </p:sp>
      </p:grpSp>
      <p:sp>
        <p:nvSpPr>
          <p:cNvPr name="TextBox 4" id="4"/>
          <p:cNvSpPr txBox="true"/>
          <p:nvPr/>
        </p:nvSpPr>
        <p:spPr>
          <a:xfrm rot="0">
            <a:off x="3340493" y="1759425"/>
            <a:ext cx="11607015" cy="1311354"/>
          </a:xfrm>
          <a:prstGeom prst="rect">
            <a:avLst/>
          </a:prstGeom>
        </p:spPr>
        <p:txBody>
          <a:bodyPr anchor="t" rtlCol="false" tIns="0" lIns="0" bIns="0" rIns="0">
            <a:spAutoFit/>
          </a:bodyPr>
          <a:lstStyle/>
          <a:p>
            <a:pPr algn="ctr">
              <a:lnSpc>
                <a:spcPts val="10162"/>
              </a:lnSpc>
            </a:pPr>
            <a:r>
              <a:rPr lang="en-US" sz="9323" spc="438">
                <a:solidFill>
                  <a:srgbClr val="DFAC0D"/>
                </a:solidFill>
                <a:latin typeface="Open Sauce SemiBold Bold"/>
              </a:rPr>
              <a:t>THANK YOU...!!!</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00632" y="7315200"/>
            <a:ext cx="1286735" cy="321684"/>
          </a:xfrm>
          <a:prstGeom prst="rect">
            <a:avLst/>
          </a:prstGeom>
        </p:spPr>
      </p:pic>
      <p:sp>
        <p:nvSpPr>
          <p:cNvPr name="TextBox 6" id="6"/>
          <p:cNvSpPr txBox="true"/>
          <p:nvPr/>
        </p:nvSpPr>
        <p:spPr>
          <a:xfrm rot="0">
            <a:off x="3760286" y="3708400"/>
            <a:ext cx="11511612" cy="2794000"/>
          </a:xfrm>
          <a:prstGeom prst="rect">
            <a:avLst/>
          </a:prstGeom>
        </p:spPr>
        <p:txBody>
          <a:bodyPr anchor="t" rtlCol="false" tIns="0" lIns="0" bIns="0" rIns="0">
            <a:spAutoFit/>
          </a:bodyPr>
          <a:lstStyle/>
          <a:p>
            <a:pPr>
              <a:lnSpc>
                <a:spcPts val="5599"/>
              </a:lnSpc>
            </a:pPr>
            <a:r>
              <a:rPr lang="en-US" sz="3999">
                <a:solidFill>
                  <a:srgbClr val="FFFFFF"/>
                </a:solidFill>
                <a:latin typeface="Canva Sans"/>
              </a:rPr>
              <a:t>1.Sai Harshith Tedla (RA2011003010333)</a:t>
            </a:r>
          </a:p>
          <a:p>
            <a:pPr>
              <a:lnSpc>
                <a:spcPts val="5599"/>
              </a:lnSpc>
            </a:pPr>
            <a:r>
              <a:rPr lang="en-US" sz="3999">
                <a:solidFill>
                  <a:srgbClr val="FFFFFF"/>
                </a:solidFill>
                <a:latin typeface="Canva Sans"/>
              </a:rPr>
              <a:t>2.Krishna Chaitanya Thota(RA2011003010340)</a:t>
            </a:r>
          </a:p>
          <a:p>
            <a:pPr>
              <a:lnSpc>
                <a:spcPts val="5599"/>
              </a:lnSpc>
            </a:pPr>
            <a:r>
              <a:rPr lang="en-US" sz="3999">
                <a:solidFill>
                  <a:srgbClr val="FFFFFF"/>
                </a:solidFill>
                <a:latin typeface="Canva Sans"/>
              </a:rPr>
              <a:t>3.P Jaswanth(RA2011003010338)</a:t>
            </a:r>
          </a:p>
          <a:p>
            <a:pPr>
              <a:lnSpc>
                <a:spcPts val="5599"/>
              </a:lnSpc>
            </a:pPr>
            <a:r>
              <a:rPr lang="en-US" sz="3999">
                <a:solidFill>
                  <a:srgbClr val="FFFFFF"/>
                </a:solidFill>
                <a:latin typeface="Canva Sans"/>
              </a:rPr>
              <a:t>4.Pilli Satya Srinivas(RA2011003010316)</a:t>
            </a:r>
          </a:p>
        </p:txBody>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016379" y="-708013"/>
            <a:ext cx="2032757" cy="1926037"/>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7271621" y="9323981"/>
            <a:ext cx="2032757" cy="1926037"/>
          </a:xfrm>
          <a:prstGeom prst="rect">
            <a:avLst/>
          </a:prstGeom>
        </p:spPr>
      </p:pic>
      <p:pic>
        <p:nvPicPr>
          <p:cNvPr name="Picture 9" id="9"/>
          <p:cNvPicPr>
            <a:picLocks noChangeAspect="true"/>
          </p:cNvPicPr>
          <p:nvPr/>
        </p:nvPicPr>
        <p:blipFill>
          <a:blip r:embed="rId6">
            <a:alphaModFix amt="65999"/>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2741042" y="8102040"/>
            <a:ext cx="5482085" cy="548208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55386" y="440143"/>
            <a:ext cx="1286735" cy="321684"/>
          </a:xfrm>
          <a:prstGeom prst="rect">
            <a:avLst/>
          </a:prstGeom>
        </p:spPr>
      </p:pic>
      <p:pic>
        <p:nvPicPr>
          <p:cNvPr name="Picture 3" id="3"/>
          <p:cNvPicPr>
            <a:picLocks noChangeAspect="true"/>
          </p:cNvPicPr>
          <p:nvPr/>
        </p:nvPicPr>
        <p:blipFill>
          <a:blip r:embed="rId4">
            <a:alphaModFix amt="4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542121">
            <a:off x="8470669" y="-1928592"/>
            <a:ext cx="4190985" cy="3965720"/>
          </a:xfrm>
          <a:prstGeom prst="rect">
            <a:avLst/>
          </a:prstGeom>
        </p:spPr>
      </p:pic>
      <p:grpSp>
        <p:nvGrpSpPr>
          <p:cNvPr name="Group 4" id="4"/>
          <p:cNvGrpSpPr/>
          <p:nvPr/>
        </p:nvGrpSpPr>
        <p:grpSpPr>
          <a:xfrm rot="0">
            <a:off x="11823259" y="-12382500"/>
            <a:ext cx="17526000" cy="1752600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CBF01"/>
            </a:solidFill>
          </p:spPr>
        </p:sp>
      </p:grpSp>
      <p:sp>
        <p:nvSpPr>
          <p:cNvPr name="TextBox 6" id="6"/>
          <p:cNvSpPr txBox="true"/>
          <p:nvPr/>
        </p:nvSpPr>
        <p:spPr>
          <a:xfrm rot="0">
            <a:off x="555386" y="828675"/>
            <a:ext cx="9537462" cy="1824177"/>
          </a:xfrm>
          <a:prstGeom prst="rect">
            <a:avLst/>
          </a:prstGeom>
        </p:spPr>
        <p:txBody>
          <a:bodyPr anchor="t" rtlCol="false" tIns="0" lIns="0" bIns="0" rIns="0">
            <a:spAutoFit/>
          </a:bodyPr>
          <a:lstStyle/>
          <a:p>
            <a:pPr>
              <a:lnSpc>
                <a:spcPts val="14954"/>
              </a:lnSpc>
            </a:pPr>
            <a:r>
              <a:rPr lang="en-US" sz="10682">
                <a:solidFill>
                  <a:srgbClr val="F1C024"/>
                </a:solidFill>
                <a:latin typeface="Open Sauce SemiBold Bold"/>
              </a:rPr>
              <a:t>Abstract</a:t>
            </a:r>
          </a:p>
        </p:txBody>
      </p:sp>
      <p:sp>
        <p:nvSpPr>
          <p:cNvPr name="TextBox 7" id="7"/>
          <p:cNvSpPr txBox="true"/>
          <p:nvPr/>
        </p:nvSpPr>
        <p:spPr>
          <a:xfrm rot="0">
            <a:off x="555386" y="3355908"/>
            <a:ext cx="14465226" cy="6356988"/>
          </a:xfrm>
          <a:prstGeom prst="rect">
            <a:avLst/>
          </a:prstGeom>
        </p:spPr>
        <p:txBody>
          <a:bodyPr anchor="t" rtlCol="false" tIns="0" lIns="0" bIns="0" rIns="0">
            <a:spAutoFit/>
          </a:bodyPr>
          <a:lstStyle/>
          <a:p>
            <a:pPr algn="just">
              <a:lnSpc>
                <a:spcPts val="3646"/>
              </a:lnSpc>
            </a:pPr>
            <a:r>
              <a:rPr lang="en-US" sz="2604">
                <a:solidFill>
                  <a:srgbClr val="E8E8E8"/>
                </a:solidFill>
                <a:latin typeface="Open Sans"/>
              </a:rPr>
              <a:t>Fire is the major cause of accidents claiming valuable lives and property. Smoke detectors play an important role in a fire prevention management program. Timely detection of the fireplace is vital for avoiding a serious accident. In this project, a Fire prevention and Smoke detection system is developed. It can sense smoke and the rise in temperature and alert the user by activating the siren and also send commands on the virtual terminal of the android phone through the wifi module. Fire hazards are not uncommon. To avoid injury from fire accidents, smoke detectors are put in high-security places. The hardware used is HomeGateway, Switches, Smoke detectors, Fire sprinklers, Smoke sensor, Wifi Module, and Siren. Software used HomeGateway for mobile applications. These smoke sensors detect smoke because the fire break associated invokes an early alarm. This way, before the fire spreads to different components of the building, people can be evacuated and countermeasures can be done immediately. The detection system operates as a fire detector and smoke detector sensor. In this, we discuss the design and implementation of a smoke detection system using the HomeGateway which operates the entire system</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A192E"/>
        </a:solidFill>
      </p:bgPr>
    </p:bg>
    <p:spTree>
      <p:nvGrpSpPr>
        <p:cNvPr id="1" name=""/>
        <p:cNvGrpSpPr/>
        <p:nvPr/>
      </p:nvGrpSpPr>
      <p:grpSpPr>
        <a:xfrm>
          <a:off x="0" y="0"/>
          <a:ext cx="0" cy="0"/>
          <a:chOff x="0" y="0"/>
          <a:chExt cx="0" cy="0"/>
        </a:xfrm>
      </p:grpSpPr>
      <p:sp>
        <p:nvSpPr>
          <p:cNvPr name="AutoShape 2" id="2"/>
          <p:cNvSpPr/>
          <p:nvPr/>
        </p:nvSpPr>
        <p:spPr>
          <a:xfrm rot="0">
            <a:off x="2622947" y="4030715"/>
            <a:ext cx="4433019" cy="0"/>
          </a:xfrm>
          <a:prstGeom prst="line">
            <a:avLst/>
          </a:prstGeom>
          <a:ln cap="rnd" w="19050">
            <a:solidFill>
              <a:srgbClr val="F9C041"/>
            </a:solidFill>
            <a:prstDash val="solid"/>
            <a:headEnd type="none" len="sm" w="sm"/>
            <a:tailEnd type="none" len="sm" w="sm"/>
          </a:ln>
        </p:spPr>
      </p:sp>
      <p:grpSp>
        <p:nvGrpSpPr>
          <p:cNvPr name="Group 3" id="3"/>
          <p:cNvGrpSpPr/>
          <p:nvPr/>
        </p:nvGrpSpPr>
        <p:grpSpPr>
          <a:xfrm rot="-3373148">
            <a:off x="-1196921" y="-580211"/>
            <a:ext cx="4305786" cy="2744129"/>
            <a:chOff x="0" y="0"/>
            <a:chExt cx="2354580" cy="1500602"/>
          </a:xfrm>
        </p:grpSpPr>
        <p:sp>
          <p:nvSpPr>
            <p:cNvPr name="Freeform 4" id="4"/>
            <p:cNvSpPr/>
            <p:nvPr/>
          </p:nvSpPr>
          <p:spPr>
            <a:xfrm>
              <a:off x="0" y="0"/>
              <a:ext cx="2353310" cy="1500602"/>
            </a:xfrm>
            <a:custGeom>
              <a:avLst/>
              <a:gdLst/>
              <a:ahLst/>
              <a:cxnLst/>
              <a:rect r="r" b="b" t="t" l="l"/>
              <a:pathLst>
                <a:path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DFAC0D"/>
            </a:solidFill>
          </p:spPr>
        </p:sp>
      </p:grpSp>
      <p:grpSp>
        <p:nvGrpSpPr>
          <p:cNvPr name="Group 5" id="5"/>
          <p:cNvGrpSpPr/>
          <p:nvPr/>
        </p:nvGrpSpPr>
        <p:grpSpPr>
          <a:xfrm rot="3292812">
            <a:off x="15373446" y="-486273"/>
            <a:ext cx="4305786" cy="2744129"/>
            <a:chOff x="0" y="0"/>
            <a:chExt cx="2354580" cy="1500602"/>
          </a:xfrm>
        </p:grpSpPr>
        <p:sp>
          <p:nvSpPr>
            <p:cNvPr name="Freeform 6" id="6"/>
            <p:cNvSpPr/>
            <p:nvPr/>
          </p:nvSpPr>
          <p:spPr>
            <a:xfrm>
              <a:off x="0" y="0"/>
              <a:ext cx="2353310" cy="1500602"/>
            </a:xfrm>
            <a:custGeom>
              <a:avLst/>
              <a:gdLst/>
              <a:ahLst/>
              <a:cxnLst/>
              <a:rect r="r" b="b" t="t" l="l"/>
              <a:pathLst>
                <a:path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DFAC0D"/>
            </a:solidFill>
          </p:spPr>
        </p:sp>
      </p:grpSp>
      <p:sp>
        <p:nvSpPr>
          <p:cNvPr name="TextBox 7" id="7"/>
          <p:cNvSpPr txBox="true"/>
          <p:nvPr/>
        </p:nvSpPr>
        <p:spPr>
          <a:xfrm rot="0">
            <a:off x="3812123" y="199417"/>
            <a:ext cx="10663754" cy="2503362"/>
          </a:xfrm>
          <a:prstGeom prst="rect">
            <a:avLst/>
          </a:prstGeom>
        </p:spPr>
        <p:txBody>
          <a:bodyPr anchor="t" rtlCol="false" tIns="0" lIns="0" bIns="0" rIns="0">
            <a:spAutoFit/>
          </a:bodyPr>
          <a:lstStyle/>
          <a:p>
            <a:pPr algn="ctr">
              <a:lnSpc>
                <a:spcPts val="10069"/>
              </a:lnSpc>
              <a:spcBef>
                <a:spcPct val="0"/>
              </a:spcBef>
            </a:pPr>
            <a:r>
              <a:rPr lang="en-US" sz="7192">
                <a:solidFill>
                  <a:srgbClr val="F1C024"/>
                </a:solidFill>
                <a:latin typeface="Open Sauce SemiBold"/>
              </a:rPr>
              <a:t>Problem Statement and Objectives</a:t>
            </a:r>
          </a:p>
        </p:txBody>
      </p:sp>
      <p:sp>
        <p:nvSpPr>
          <p:cNvPr name="TextBox 8" id="8"/>
          <p:cNvSpPr txBox="true"/>
          <p:nvPr/>
        </p:nvSpPr>
        <p:spPr>
          <a:xfrm rot="0">
            <a:off x="1038225" y="3229866"/>
            <a:ext cx="1394078" cy="986688"/>
          </a:xfrm>
          <a:prstGeom prst="rect">
            <a:avLst/>
          </a:prstGeom>
        </p:spPr>
        <p:txBody>
          <a:bodyPr anchor="t" rtlCol="false" tIns="0" lIns="0" bIns="0" rIns="0">
            <a:spAutoFit/>
          </a:bodyPr>
          <a:lstStyle/>
          <a:p>
            <a:pPr algn="ctr">
              <a:lnSpc>
                <a:spcPts val="8090"/>
              </a:lnSpc>
              <a:spcBef>
                <a:spcPct val="0"/>
              </a:spcBef>
            </a:pPr>
            <a:r>
              <a:rPr lang="en-US" sz="5779">
                <a:solidFill>
                  <a:srgbClr val="F1C024"/>
                </a:solidFill>
                <a:latin typeface="Open Sauce SemiBold"/>
              </a:rPr>
              <a:t>01</a:t>
            </a:r>
          </a:p>
        </p:txBody>
      </p:sp>
      <p:sp>
        <p:nvSpPr>
          <p:cNvPr name="TextBox 9" id="9"/>
          <p:cNvSpPr txBox="true"/>
          <p:nvPr/>
        </p:nvSpPr>
        <p:spPr>
          <a:xfrm rot="0">
            <a:off x="2622947" y="3388459"/>
            <a:ext cx="5216417" cy="422558"/>
          </a:xfrm>
          <a:prstGeom prst="rect">
            <a:avLst/>
          </a:prstGeom>
        </p:spPr>
        <p:txBody>
          <a:bodyPr anchor="t" rtlCol="false" tIns="0" lIns="0" bIns="0" rIns="0">
            <a:spAutoFit/>
          </a:bodyPr>
          <a:lstStyle/>
          <a:p>
            <a:pPr algn="l" marL="0" indent="0" lvl="0">
              <a:lnSpc>
                <a:spcPts val="3484"/>
              </a:lnSpc>
              <a:spcBef>
                <a:spcPct val="0"/>
              </a:spcBef>
            </a:pPr>
            <a:r>
              <a:rPr lang="en-US" sz="2488">
                <a:solidFill>
                  <a:srgbClr val="F1C024"/>
                </a:solidFill>
                <a:latin typeface="DM Sans"/>
              </a:rPr>
              <a:t>Introduction</a:t>
            </a:r>
          </a:p>
        </p:txBody>
      </p:sp>
      <p:sp>
        <p:nvSpPr>
          <p:cNvPr name="TextBox 10" id="10"/>
          <p:cNvSpPr txBox="true"/>
          <p:nvPr/>
        </p:nvSpPr>
        <p:spPr>
          <a:xfrm rot="0">
            <a:off x="2432303" y="4245129"/>
            <a:ext cx="14636353" cy="6167124"/>
          </a:xfrm>
          <a:prstGeom prst="rect">
            <a:avLst/>
          </a:prstGeom>
        </p:spPr>
        <p:txBody>
          <a:bodyPr anchor="t" rtlCol="false" tIns="0" lIns="0" bIns="0" rIns="0">
            <a:spAutoFit/>
          </a:bodyPr>
          <a:lstStyle/>
          <a:p>
            <a:pPr algn="just">
              <a:lnSpc>
                <a:spcPts val="4479"/>
              </a:lnSpc>
            </a:pPr>
            <a:r>
              <a:rPr lang="en-US" sz="3199">
                <a:solidFill>
                  <a:srgbClr val="EFECE7"/>
                </a:solidFill>
                <a:latin typeface="DM Sans"/>
              </a:rPr>
              <a:t>Home fire detection is a matter of great concern, and thus many efforts are devoted in most developed countries to the design of automatic detection systems. A fire prevention system should reliably and in a timely way notify building occupants about the presence of fire indicators, such as smoke or high temperatures. A fire detector is usually implemented as a smoke sensor due to its early fire detection capability, fast response time, and relatively low cost. Other options for fire detection are based on gas sensors or temperature sensors fire detectors that use a single sensor, generally a smoke sensor, and present high false-siren rates due to temperature changes.</a:t>
            </a:r>
          </a:p>
          <a:p>
            <a:pPr algn="just">
              <a:lnSpc>
                <a:spcPts val="447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AutoShape 2" id="2"/>
          <p:cNvSpPr/>
          <p:nvPr/>
        </p:nvSpPr>
        <p:spPr>
          <a:xfrm rot="0">
            <a:off x="5455399" y="3832552"/>
            <a:ext cx="6559746" cy="0"/>
          </a:xfrm>
          <a:prstGeom prst="line">
            <a:avLst/>
          </a:prstGeom>
          <a:ln cap="rnd" w="19050">
            <a:solidFill>
              <a:srgbClr val="F9C041"/>
            </a:solidFill>
            <a:prstDash val="solid"/>
            <a:headEnd type="none" len="sm" w="sm"/>
            <a:tailEnd type="none" len="sm" w="sm"/>
          </a:ln>
        </p:spPr>
      </p:sp>
      <p:grpSp>
        <p:nvGrpSpPr>
          <p:cNvPr name="Group 3" id="3"/>
          <p:cNvGrpSpPr/>
          <p:nvPr/>
        </p:nvGrpSpPr>
        <p:grpSpPr>
          <a:xfrm rot="7627020">
            <a:off x="15327056" y="8598681"/>
            <a:ext cx="4305786" cy="2744129"/>
            <a:chOff x="0" y="0"/>
            <a:chExt cx="2354580" cy="1500602"/>
          </a:xfrm>
        </p:grpSpPr>
        <p:sp>
          <p:nvSpPr>
            <p:cNvPr name="Freeform 4" id="4"/>
            <p:cNvSpPr/>
            <p:nvPr/>
          </p:nvSpPr>
          <p:spPr>
            <a:xfrm>
              <a:off x="0" y="0"/>
              <a:ext cx="2353310" cy="1500602"/>
            </a:xfrm>
            <a:custGeom>
              <a:avLst/>
              <a:gdLst/>
              <a:ahLst/>
              <a:cxnLst/>
              <a:rect r="r" b="b" t="t" l="l"/>
              <a:pathLst>
                <a:path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DFAC0D"/>
            </a:solidFill>
          </p:spPr>
        </p:sp>
      </p:grpSp>
      <p:sp>
        <p:nvSpPr>
          <p:cNvPr name="TextBox 5" id="5"/>
          <p:cNvSpPr txBox="true"/>
          <p:nvPr/>
        </p:nvSpPr>
        <p:spPr>
          <a:xfrm rot="0">
            <a:off x="4920554" y="2045371"/>
            <a:ext cx="1394078" cy="986688"/>
          </a:xfrm>
          <a:prstGeom prst="rect">
            <a:avLst/>
          </a:prstGeom>
        </p:spPr>
        <p:txBody>
          <a:bodyPr anchor="t" rtlCol="false" tIns="0" lIns="0" bIns="0" rIns="0">
            <a:spAutoFit/>
          </a:bodyPr>
          <a:lstStyle/>
          <a:p>
            <a:pPr algn="ctr">
              <a:lnSpc>
                <a:spcPts val="8090"/>
              </a:lnSpc>
              <a:spcBef>
                <a:spcPct val="0"/>
              </a:spcBef>
            </a:pPr>
            <a:r>
              <a:rPr lang="en-US" sz="5779">
                <a:solidFill>
                  <a:srgbClr val="F1C024"/>
                </a:solidFill>
                <a:latin typeface="Open Sauce SemiBold"/>
              </a:rPr>
              <a:t>02</a:t>
            </a:r>
          </a:p>
        </p:txBody>
      </p:sp>
      <p:sp>
        <p:nvSpPr>
          <p:cNvPr name="TextBox 6" id="6"/>
          <p:cNvSpPr txBox="true"/>
          <p:nvPr/>
        </p:nvSpPr>
        <p:spPr>
          <a:xfrm rot="0">
            <a:off x="7053160" y="1673503"/>
            <a:ext cx="4961985" cy="1749474"/>
          </a:xfrm>
          <a:prstGeom prst="rect">
            <a:avLst/>
          </a:prstGeom>
        </p:spPr>
        <p:txBody>
          <a:bodyPr anchor="t" rtlCol="false" tIns="0" lIns="0" bIns="0" rIns="0">
            <a:spAutoFit/>
          </a:bodyPr>
          <a:lstStyle/>
          <a:p>
            <a:pPr algn="l" marL="0" indent="0" lvl="0">
              <a:lnSpc>
                <a:spcPts val="7076"/>
              </a:lnSpc>
              <a:spcBef>
                <a:spcPct val="0"/>
              </a:spcBef>
            </a:pPr>
            <a:r>
              <a:rPr lang="en-US" sz="5054">
                <a:solidFill>
                  <a:srgbClr val="F1C024"/>
                </a:solidFill>
                <a:latin typeface="DM Sans Bold"/>
              </a:rPr>
              <a:t>Components Required</a:t>
            </a: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717625" y="-2329148"/>
            <a:ext cx="4806532" cy="4806532"/>
          </a:xfrm>
          <a:prstGeom prst="rect">
            <a:avLst/>
          </a:prstGeom>
        </p:spPr>
      </p:pic>
      <p:sp>
        <p:nvSpPr>
          <p:cNvPr name="TextBox 8" id="8"/>
          <p:cNvSpPr txBox="true"/>
          <p:nvPr/>
        </p:nvSpPr>
        <p:spPr>
          <a:xfrm rot="0">
            <a:off x="6314632" y="4205982"/>
            <a:ext cx="4270824" cy="5784200"/>
          </a:xfrm>
          <a:prstGeom prst="rect">
            <a:avLst/>
          </a:prstGeom>
        </p:spPr>
        <p:txBody>
          <a:bodyPr anchor="t" rtlCol="false" tIns="0" lIns="0" bIns="0" rIns="0">
            <a:spAutoFit/>
          </a:bodyPr>
          <a:lstStyle/>
          <a:p>
            <a:pPr algn="ctr" marL="707203" indent="-353601" lvl="1">
              <a:lnSpc>
                <a:spcPts val="4585"/>
              </a:lnSpc>
              <a:buFont typeface="Arial"/>
              <a:buChar char="•"/>
            </a:pPr>
            <a:r>
              <a:rPr lang="en-US" sz="3275">
                <a:solidFill>
                  <a:srgbClr val="FAFAFA"/>
                </a:solidFill>
                <a:latin typeface="Canva Sans"/>
              </a:rPr>
              <a:t>Smoke </a:t>
            </a:r>
            <a:r>
              <a:rPr lang="en-US" sz="3275">
                <a:solidFill>
                  <a:srgbClr val="FAFAFA"/>
                </a:solidFill>
                <a:latin typeface="Canva Sans"/>
              </a:rPr>
              <a:t>detectors</a:t>
            </a:r>
          </a:p>
          <a:p>
            <a:pPr algn="ctr" marL="707203" indent="-353601" lvl="1">
              <a:lnSpc>
                <a:spcPts val="4585"/>
              </a:lnSpc>
              <a:buFont typeface="Arial"/>
              <a:buChar char="•"/>
            </a:pPr>
            <a:r>
              <a:rPr lang="en-US" sz="3275">
                <a:solidFill>
                  <a:srgbClr val="FAFAFA"/>
                </a:solidFill>
                <a:latin typeface="Canva Sans"/>
              </a:rPr>
              <a:t>Fire sprinkler</a:t>
            </a:r>
          </a:p>
          <a:p>
            <a:pPr algn="ctr" marL="707203" indent="-353601" lvl="1">
              <a:lnSpc>
                <a:spcPts val="4585"/>
              </a:lnSpc>
              <a:buFont typeface="Arial"/>
              <a:buChar char="•"/>
            </a:pPr>
            <a:r>
              <a:rPr lang="en-US" sz="3275">
                <a:solidFill>
                  <a:srgbClr val="FAFAFA"/>
                </a:solidFill>
                <a:latin typeface="Canva Sans"/>
              </a:rPr>
              <a:t>Windows</a:t>
            </a:r>
          </a:p>
          <a:p>
            <a:pPr algn="ctr" marL="707203" indent="-353601" lvl="1">
              <a:lnSpc>
                <a:spcPts val="4585"/>
              </a:lnSpc>
              <a:buFont typeface="Arial"/>
              <a:buChar char="•"/>
            </a:pPr>
            <a:r>
              <a:rPr lang="en-US" sz="3275">
                <a:solidFill>
                  <a:srgbClr val="FAFAFA"/>
                </a:solidFill>
                <a:latin typeface="Canva Sans"/>
              </a:rPr>
              <a:t>Doors</a:t>
            </a:r>
          </a:p>
          <a:p>
            <a:pPr algn="ctr" marL="707203" indent="-353601" lvl="1">
              <a:lnSpc>
                <a:spcPts val="4585"/>
              </a:lnSpc>
              <a:buFont typeface="Arial"/>
              <a:buChar char="•"/>
            </a:pPr>
            <a:r>
              <a:rPr lang="en-US" sz="3275">
                <a:solidFill>
                  <a:srgbClr val="FAFAFA"/>
                </a:solidFill>
                <a:latin typeface="Canva Sans"/>
              </a:rPr>
              <a:t>Garage door</a:t>
            </a:r>
          </a:p>
          <a:p>
            <a:pPr algn="ctr" marL="707203" indent="-353601" lvl="1">
              <a:lnSpc>
                <a:spcPts val="4585"/>
              </a:lnSpc>
              <a:buFont typeface="Arial"/>
              <a:buChar char="•"/>
            </a:pPr>
            <a:r>
              <a:rPr lang="en-US" sz="3275">
                <a:solidFill>
                  <a:srgbClr val="FAFAFA"/>
                </a:solidFill>
                <a:latin typeface="Canva Sans"/>
              </a:rPr>
              <a:t>Siren</a:t>
            </a:r>
          </a:p>
          <a:p>
            <a:pPr algn="ctr" marL="707203" indent="-353601" lvl="1">
              <a:lnSpc>
                <a:spcPts val="4585"/>
              </a:lnSpc>
              <a:buFont typeface="Arial"/>
              <a:buChar char="•"/>
            </a:pPr>
            <a:r>
              <a:rPr lang="en-US" sz="3275">
                <a:solidFill>
                  <a:srgbClr val="FAFAFA"/>
                </a:solidFill>
                <a:latin typeface="Canva Sans"/>
              </a:rPr>
              <a:t>Home Gateway</a:t>
            </a:r>
          </a:p>
          <a:p>
            <a:pPr algn="ctr" marL="707203" indent="-353601" lvl="1">
              <a:lnSpc>
                <a:spcPts val="4585"/>
              </a:lnSpc>
              <a:buFont typeface="Arial"/>
              <a:buChar char="•"/>
            </a:pPr>
            <a:r>
              <a:rPr lang="en-US" sz="3275">
                <a:solidFill>
                  <a:srgbClr val="FAFAFA"/>
                </a:solidFill>
                <a:latin typeface="Canva Sans"/>
              </a:rPr>
              <a:t>Switch</a:t>
            </a:r>
          </a:p>
          <a:p>
            <a:pPr algn="ctr" marL="707203" indent="-353601" lvl="1">
              <a:lnSpc>
                <a:spcPts val="4585"/>
              </a:lnSpc>
              <a:buFont typeface="Arial"/>
              <a:buChar char="•"/>
            </a:pPr>
            <a:r>
              <a:rPr lang="en-US" sz="3275">
                <a:solidFill>
                  <a:srgbClr val="FAFAFA"/>
                </a:solidFill>
                <a:latin typeface="Canva Sans"/>
              </a:rPr>
              <a:t>Smart device</a:t>
            </a:r>
          </a:p>
          <a:p>
            <a:pPr algn="ctr">
              <a:lnSpc>
                <a:spcPts val="458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TextBox 2" id="2"/>
          <p:cNvSpPr txBox="true"/>
          <p:nvPr/>
        </p:nvSpPr>
        <p:spPr>
          <a:xfrm rot="0">
            <a:off x="4158442" y="309529"/>
            <a:ext cx="4585905" cy="719171"/>
          </a:xfrm>
          <a:prstGeom prst="rect">
            <a:avLst/>
          </a:prstGeom>
        </p:spPr>
        <p:txBody>
          <a:bodyPr anchor="t" rtlCol="false" tIns="0" lIns="0" bIns="0" rIns="0">
            <a:spAutoFit/>
          </a:bodyPr>
          <a:lstStyle/>
          <a:p>
            <a:pPr>
              <a:lnSpc>
                <a:spcPts val="5514"/>
              </a:lnSpc>
            </a:pPr>
            <a:r>
              <a:rPr lang="en-US" sz="5251">
                <a:solidFill>
                  <a:srgbClr val="F9C041"/>
                </a:solidFill>
                <a:latin typeface="Open Sauce SemiBold"/>
              </a:rPr>
              <a:t>Methodology</a:t>
            </a:r>
          </a:p>
        </p:txBody>
      </p:sp>
      <p:sp>
        <p:nvSpPr>
          <p:cNvPr name="TextBox 3" id="3"/>
          <p:cNvSpPr txBox="true"/>
          <p:nvPr/>
        </p:nvSpPr>
        <p:spPr>
          <a:xfrm rot="0">
            <a:off x="381360" y="241017"/>
            <a:ext cx="4310208" cy="787683"/>
          </a:xfrm>
          <a:prstGeom prst="rect">
            <a:avLst/>
          </a:prstGeom>
        </p:spPr>
        <p:txBody>
          <a:bodyPr anchor="t" rtlCol="false" tIns="0" lIns="0" bIns="0" rIns="0">
            <a:spAutoFit/>
          </a:bodyPr>
          <a:lstStyle/>
          <a:p>
            <a:pPr>
              <a:lnSpc>
                <a:spcPts val="6074"/>
              </a:lnSpc>
            </a:pPr>
            <a:r>
              <a:rPr lang="en-US" sz="5730">
                <a:solidFill>
                  <a:srgbClr val="FAFAFA"/>
                </a:solidFill>
                <a:latin typeface="Montserrat"/>
              </a:rPr>
              <a:t>Proposed</a:t>
            </a:r>
          </a:p>
        </p:txBody>
      </p:sp>
      <p:sp>
        <p:nvSpPr>
          <p:cNvPr name="TextBox 4" id="4"/>
          <p:cNvSpPr txBox="true"/>
          <p:nvPr/>
        </p:nvSpPr>
        <p:spPr>
          <a:xfrm rot="0">
            <a:off x="1028700" y="1754364"/>
            <a:ext cx="17005458" cy="3180100"/>
          </a:xfrm>
          <a:prstGeom prst="rect">
            <a:avLst/>
          </a:prstGeom>
        </p:spPr>
        <p:txBody>
          <a:bodyPr anchor="t" rtlCol="false" tIns="0" lIns="0" bIns="0" rIns="0">
            <a:spAutoFit/>
          </a:bodyPr>
          <a:lstStyle/>
          <a:p>
            <a:pPr algn="ctr" marL="658327" indent="-329164" lvl="1">
              <a:lnSpc>
                <a:spcPts val="4268"/>
              </a:lnSpc>
              <a:buFont typeface="Arial"/>
              <a:buChar char="•"/>
            </a:pPr>
            <a:r>
              <a:rPr lang="en-US" sz="3049">
                <a:solidFill>
                  <a:srgbClr val="FFFFFF"/>
                </a:solidFill>
                <a:latin typeface="Canva Sans"/>
              </a:rPr>
              <a:t>These smoke &amp; fire detection systems use automatic functions to detect the occurrence of an event that may result in a fire. They receive a sign from a fireplace sensing smoke and mechanically transmit it to the fireplace siren panel. The fire siren panel activates sprinklers and opens all windows and doors.</a:t>
            </a:r>
          </a:p>
          <a:p>
            <a:pPr algn="ctr">
              <a:lnSpc>
                <a:spcPts val="4268"/>
              </a:lnSpc>
            </a:pPr>
          </a:p>
          <a:p>
            <a:pPr algn="ctr">
              <a:lnSpc>
                <a:spcPts val="4268"/>
              </a:lnSpc>
            </a:pPr>
          </a:p>
        </p:txBody>
      </p:sp>
      <p:sp>
        <p:nvSpPr>
          <p:cNvPr name="TextBox 5" id="5"/>
          <p:cNvSpPr txBox="true"/>
          <p:nvPr/>
        </p:nvSpPr>
        <p:spPr>
          <a:xfrm rot="0">
            <a:off x="1083557" y="4334439"/>
            <a:ext cx="16950600" cy="5313680"/>
          </a:xfrm>
          <a:prstGeom prst="rect">
            <a:avLst/>
          </a:prstGeom>
        </p:spPr>
        <p:txBody>
          <a:bodyPr anchor="t" rtlCol="false" tIns="0" lIns="0" bIns="0" rIns="0">
            <a:spAutoFit/>
          </a:bodyPr>
          <a:lstStyle/>
          <a:p>
            <a:pPr algn="ctr" marL="658496" indent="-329248" lvl="1">
              <a:lnSpc>
                <a:spcPts val="4270"/>
              </a:lnSpc>
              <a:buFont typeface="Arial"/>
              <a:buChar char="•"/>
            </a:pPr>
            <a:r>
              <a:rPr lang="en-US" sz="3050">
                <a:solidFill>
                  <a:srgbClr val="FFFFFF"/>
                </a:solidFill>
                <a:latin typeface="Canva Sans"/>
              </a:rPr>
              <a:t>This project and implement an automatic fire and smoke detection and prevention system that can be produced at a low cost with effective and competitive usage. This System is designed to be more user-friendly and easy to operate at any level. The creation of faster evacuation technologies and safer living conditions at an affordable cost for everyone. This paper discusses the automatic fire detection system, composition, and working principle. The overall structure of the fire detection system and control software in the design. Low-cost fire detection and control system based on smoke detection is proposed. It is a combination of electrical devices working together to detect the presence of fire and alert people. These sirens may be activated from smoke detectors which, when detected, smoke.</a:t>
            </a:r>
          </a:p>
        </p:txBody>
      </p:sp>
      <p:pic>
        <p:nvPicPr>
          <p:cNvPr name="Picture 6" id="6"/>
          <p:cNvPicPr>
            <a:picLocks noChangeAspect="true"/>
          </p:cNvPicPr>
          <p:nvPr/>
        </p:nvPicPr>
        <p:blipFill>
          <a:blip r:embed="rId2">
            <a:alphaModFix amt="2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069261" y="-927797"/>
            <a:ext cx="2437479" cy="2322253"/>
          </a:xfrm>
          <a:prstGeom prst="rect">
            <a:avLst/>
          </a:prstGeom>
        </p:spPr>
      </p:pic>
      <p:grpSp>
        <p:nvGrpSpPr>
          <p:cNvPr name="Group 7" id="7"/>
          <p:cNvGrpSpPr/>
          <p:nvPr/>
        </p:nvGrpSpPr>
        <p:grpSpPr>
          <a:xfrm rot="-8100000">
            <a:off x="-2152893" y="7886235"/>
            <a:ext cx="4305786" cy="2744129"/>
            <a:chOff x="0" y="0"/>
            <a:chExt cx="2354580" cy="1500602"/>
          </a:xfrm>
        </p:grpSpPr>
        <p:sp>
          <p:nvSpPr>
            <p:cNvPr name="Freeform 8" id="8"/>
            <p:cNvSpPr/>
            <p:nvPr/>
          </p:nvSpPr>
          <p:spPr>
            <a:xfrm>
              <a:off x="0" y="0"/>
              <a:ext cx="2353310" cy="1500602"/>
            </a:xfrm>
            <a:custGeom>
              <a:avLst/>
              <a:gdLst/>
              <a:ahLst/>
              <a:cxnLst/>
              <a:rect r="r" b="b" t="t" l="l"/>
              <a:pathLst>
                <a:path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DFAC0D"/>
            </a:solidFill>
          </p:spPr>
        </p:sp>
      </p:grpSp>
      <p:pic>
        <p:nvPicPr>
          <p:cNvPr name="Picture 9" id="9"/>
          <p:cNvPicPr>
            <a:picLocks noChangeAspect="true"/>
          </p:cNvPicPr>
          <p:nvPr/>
        </p:nvPicPr>
        <p:blipFill>
          <a:blip r:embed="rId2">
            <a:alphaModFix amt="2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68458">
            <a:off x="-1628675" y="8097174"/>
            <a:ext cx="2437479" cy="2322253"/>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10800000">
            <a:off x="-1062719" y="-1422191"/>
            <a:ext cx="4806532" cy="4806532"/>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4441761" y="2644751"/>
            <a:ext cx="12530617" cy="7048472"/>
          </a:xfrm>
          <a:prstGeom prst="rect">
            <a:avLst/>
          </a:prstGeom>
        </p:spPr>
      </p:pic>
      <p:sp>
        <p:nvSpPr>
          <p:cNvPr name="TextBox 4" id="4"/>
          <p:cNvSpPr txBox="true"/>
          <p:nvPr/>
        </p:nvSpPr>
        <p:spPr>
          <a:xfrm rot="0">
            <a:off x="715498" y="296100"/>
            <a:ext cx="5725949" cy="2348651"/>
          </a:xfrm>
          <a:prstGeom prst="rect">
            <a:avLst/>
          </a:prstGeom>
        </p:spPr>
        <p:txBody>
          <a:bodyPr anchor="t" rtlCol="false" tIns="0" lIns="0" bIns="0" rIns="0">
            <a:spAutoFit/>
          </a:bodyPr>
          <a:lstStyle/>
          <a:p>
            <a:pPr>
              <a:lnSpc>
                <a:spcPts val="9459"/>
              </a:lnSpc>
              <a:spcBef>
                <a:spcPct val="0"/>
              </a:spcBef>
            </a:pPr>
            <a:r>
              <a:rPr lang="en-US" sz="6756">
                <a:solidFill>
                  <a:srgbClr val="F1C024"/>
                </a:solidFill>
                <a:latin typeface="Open Sauce SemiBold"/>
              </a:rPr>
              <a:t>Architecture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5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075392" y="-2155208"/>
            <a:ext cx="6367816" cy="636781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0119662" y="-787690"/>
            <a:ext cx="2032757" cy="1926037"/>
          </a:xfrm>
          <a:prstGeom prst="rect">
            <a:avLst/>
          </a:prstGeom>
        </p:spPr>
      </p:pic>
      <p:sp>
        <p:nvSpPr>
          <p:cNvPr name="TextBox 4" id="4"/>
          <p:cNvSpPr txBox="true"/>
          <p:nvPr/>
        </p:nvSpPr>
        <p:spPr>
          <a:xfrm rot="0">
            <a:off x="324976" y="41979"/>
            <a:ext cx="9687999" cy="1227012"/>
          </a:xfrm>
          <a:prstGeom prst="rect">
            <a:avLst/>
          </a:prstGeom>
        </p:spPr>
        <p:txBody>
          <a:bodyPr anchor="t" rtlCol="false" tIns="0" lIns="0" bIns="0" rIns="0">
            <a:spAutoFit/>
          </a:bodyPr>
          <a:lstStyle/>
          <a:p>
            <a:pPr>
              <a:lnSpc>
                <a:spcPts val="10069"/>
              </a:lnSpc>
              <a:spcBef>
                <a:spcPct val="0"/>
              </a:spcBef>
            </a:pPr>
            <a:r>
              <a:rPr lang="en-US" sz="7192">
                <a:solidFill>
                  <a:srgbClr val="F1C024"/>
                </a:solidFill>
                <a:latin typeface="Open Sauce SemiBold Bold"/>
              </a:rPr>
              <a:t>Implementation</a:t>
            </a:r>
          </a:p>
        </p:txBody>
      </p:sp>
      <p:sp>
        <p:nvSpPr>
          <p:cNvPr name="TextBox 5" id="5"/>
          <p:cNvSpPr txBox="true"/>
          <p:nvPr/>
        </p:nvSpPr>
        <p:spPr>
          <a:xfrm rot="0">
            <a:off x="324976" y="1845229"/>
            <a:ext cx="14415704" cy="10013786"/>
          </a:xfrm>
          <a:prstGeom prst="rect">
            <a:avLst/>
          </a:prstGeom>
        </p:spPr>
        <p:txBody>
          <a:bodyPr anchor="t" rtlCol="false" tIns="0" lIns="0" bIns="0" rIns="0">
            <a:spAutoFit/>
          </a:bodyPr>
          <a:lstStyle/>
          <a:p>
            <a:pPr algn="just" marL="649138" indent="-324569" lvl="1">
              <a:lnSpc>
                <a:spcPts val="4209"/>
              </a:lnSpc>
              <a:buFont typeface="Arial"/>
              <a:buChar char="•"/>
            </a:pPr>
            <a:r>
              <a:rPr lang="en-US" sz="3006">
                <a:solidFill>
                  <a:srgbClr val="EFECE7"/>
                </a:solidFill>
                <a:latin typeface="DM Sans"/>
              </a:rPr>
              <a:t>Create a house</a:t>
            </a:r>
          </a:p>
          <a:p>
            <a:pPr algn="just" marL="649138" indent="-324569" lvl="1">
              <a:lnSpc>
                <a:spcPts val="4209"/>
              </a:lnSpc>
              <a:buFont typeface="Arial"/>
              <a:buChar char="•"/>
            </a:pPr>
            <a:r>
              <a:rPr lang="en-US" sz="3006">
                <a:solidFill>
                  <a:srgbClr val="EFECE7"/>
                </a:solidFill>
                <a:latin typeface="DM Sans"/>
              </a:rPr>
              <a:t>place the smoke detector in the house</a:t>
            </a:r>
          </a:p>
          <a:p>
            <a:pPr algn="just" marL="649138" indent="-324569" lvl="1">
              <a:lnSpc>
                <a:spcPts val="4209"/>
              </a:lnSpc>
              <a:buFont typeface="Arial"/>
              <a:buChar char="•"/>
            </a:pPr>
            <a:r>
              <a:rPr lang="en-US" sz="3006">
                <a:solidFill>
                  <a:srgbClr val="EFECE7"/>
                </a:solidFill>
                <a:latin typeface="DM Sans"/>
              </a:rPr>
              <a:t>place the fire prevention tools</a:t>
            </a:r>
          </a:p>
          <a:p>
            <a:pPr algn="just" marL="1298275" indent="-432758" lvl="2">
              <a:lnSpc>
                <a:spcPts val="4209"/>
              </a:lnSpc>
              <a:buFont typeface="Arial"/>
              <a:buChar char="•"/>
            </a:pPr>
            <a:r>
              <a:rPr lang="en-US" sz="3006">
                <a:solidFill>
                  <a:srgbClr val="EFECE7"/>
                </a:solidFill>
                <a:latin typeface="DM Sans"/>
              </a:rPr>
              <a:t>-&gt;fire sprinkler</a:t>
            </a:r>
          </a:p>
          <a:p>
            <a:pPr algn="just" marL="1298275" indent="-432758" lvl="2">
              <a:lnSpc>
                <a:spcPts val="4209"/>
              </a:lnSpc>
              <a:buFont typeface="Arial"/>
              <a:buChar char="•"/>
            </a:pPr>
            <a:r>
              <a:rPr lang="en-US" sz="3006">
                <a:solidFill>
                  <a:srgbClr val="EFECE7"/>
                </a:solidFill>
                <a:latin typeface="DM Sans"/>
              </a:rPr>
              <a:t>-&gt;open windows and doors</a:t>
            </a:r>
          </a:p>
          <a:p>
            <a:pPr algn="just" marL="1298275" indent="-432758" lvl="2">
              <a:lnSpc>
                <a:spcPts val="4209"/>
              </a:lnSpc>
              <a:buFont typeface="Arial"/>
              <a:buChar char="•"/>
            </a:pPr>
            <a:r>
              <a:rPr lang="en-US" sz="3006">
                <a:solidFill>
                  <a:srgbClr val="EFECE7"/>
                </a:solidFill>
                <a:latin typeface="DM Sans"/>
              </a:rPr>
              <a:t>-&gt;place siren</a:t>
            </a:r>
          </a:p>
          <a:p>
            <a:pPr algn="just" marL="649138" indent="-324569" lvl="1">
              <a:lnSpc>
                <a:spcPts val="4209"/>
              </a:lnSpc>
              <a:buFont typeface="Arial"/>
              <a:buChar char="•"/>
            </a:pPr>
            <a:r>
              <a:rPr lang="en-US" sz="3006">
                <a:solidFill>
                  <a:srgbClr val="EFECE7"/>
                </a:solidFill>
                <a:latin typeface="DM Sans"/>
              </a:rPr>
              <a:t>place home gateway</a:t>
            </a:r>
          </a:p>
          <a:p>
            <a:pPr algn="just" marL="649138" indent="-324569" lvl="1">
              <a:lnSpc>
                <a:spcPts val="4209"/>
              </a:lnSpc>
              <a:buFont typeface="Arial"/>
              <a:buChar char="•"/>
            </a:pPr>
            <a:r>
              <a:rPr lang="en-US" sz="3006">
                <a:solidFill>
                  <a:srgbClr val="EFECE7"/>
                </a:solidFill>
                <a:latin typeface="DM Sans"/>
              </a:rPr>
              <a:t>place the smart device for access the data</a:t>
            </a:r>
          </a:p>
          <a:p>
            <a:pPr algn="just" marL="649138" indent="-324569" lvl="1">
              <a:lnSpc>
                <a:spcPts val="4209"/>
              </a:lnSpc>
              <a:buFont typeface="Arial"/>
              <a:buChar char="•"/>
            </a:pPr>
            <a:r>
              <a:rPr lang="en-US" sz="3006">
                <a:solidFill>
                  <a:srgbClr val="EFECE7"/>
                </a:solidFill>
                <a:latin typeface="DM Sans"/>
              </a:rPr>
              <a:t>connect/configure all the components with home gateway</a:t>
            </a:r>
          </a:p>
          <a:p>
            <a:pPr algn="just" marL="1298275" indent="-432758" lvl="2">
              <a:lnSpc>
                <a:spcPts val="4209"/>
              </a:lnSpc>
              <a:buFont typeface="Arial"/>
              <a:buChar char="•"/>
            </a:pPr>
            <a:r>
              <a:rPr lang="en-US" sz="3006">
                <a:solidFill>
                  <a:srgbClr val="EFECE7"/>
                </a:solidFill>
                <a:latin typeface="DM Sans"/>
              </a:rPr>
              <a:t>-&gt;take a switch to connect</a:t>
            </a:r>
          </a:p>
          <a:p>
            <a:pPr algn="just" marL="1298275" indent="-432758" lvl="2">
              <a:lnSpc>
                <a:spcPts val="4209"/>
              </a:lnSpc>
              <a:buFont typeface="Arial"/>
              <a:buChar char="•"/>
            </a:pPr>
            <a:r>
              <a:rPr lang="en-US" sz="3006">
                <a:solidFill>
                  <a:srgbClr val="EFECE7"/>
                </a:solidFill>
                <a:latin typeface="DM Sans"/>
              </a:rPr>
              <a:t>-&gt;</a:t>
            </a:r>
            <a:r>
              <a:rPr lang="en-US" sz="3006">
                <a:solidFill>
                  <a:srgbClr val="EFECE7"/>
                </a:solidFill>
                <a:latin typeface="DM Sans"/>
              </a:rPr>
              <a:t>connect switch with home gateway</a:t>
            </a:r>
          </a:p>
          <a:p>
            <a:pPr algn="just" marL="1298275" indent="-432758" lvl="2">
              <a:lnSpc>
                <a:spcPts val="4209"/>
              </a:lnSpc>
              <a:buFont typeface="Arial"/>
              <a:buChar char="•"/>
            </a:pPr>
            <a:r>
              <a:rPr lang="en-US" sz="3006">
                <a:solidFill>
                  <a:srgbClr val="EFECE7"/>
                </a:solidFill>
                <a:latin typeface="DM Sans"/>
              </a:rPr>
              <a:t>-&gt;</a:t>
            </a:r>
            <a:r>
              <a:rPr lang="en-US" sz="3006">
                <a:solidFill>
                  <a:srgbClr val="EFECE7"/>
                </a:solidFill>
                <a:latin typeface="DM Sans"/>
              </a:rPr>
              <a:t>configure each component with home gateway</a:t>
            </a:r>
          </a:p>
          <a:p>
            <a:pPr algn="just" marL="649138" indent="-324569" lvl="1">
              <a:lnSpc>
                <a:spcPts val="4209"/>
              </a:lnSpc>
              <a:buFont typeface="Arial"/>
              <a:buChar char="•"/>
            </a:pPr>
            <a:r>
              <a:rPr lang="en-US" sz="3006">
                <a:solidFill>
                  <a:srgbClr val="EFECE7"/>
                </a:solidFill>
                <a:latin typeface="DM Sans"/>
              </a:rPr>
              <a:t>Check them all the components are connected(access smart device)</a:t>
            </a:r>
          </a:p>
          <a:p>
            <a:pPr algn="just" marL="5193101" indent="-577011" lvl="8">
              <a:lnSpc>
                <a:spcPts val="4209"/>
              </a:lnSpc>
              <a:buFont typeface="Arial"/>
              <a:buChar char="•"/>
            </a:pPr>
            <a:r>
              <a:rPr lang="en-US" sz="3006">
                <a:solidFill>
                  <a:srgbClr val="EFECE7"/>
                </a:solidFill>
                <a:latin typeface="DM Sans"/>
              </a:rPr>
              <a:t>-&gt;username and password = admin</a:t>
            </a:r>
          </a:p>
          <a:p>
            <a:pPr algn="just" marL="5625850" indent="-625094" lvl="8">
              <a:lnSpc>
                <a:spcPts val="4560"/>
              </a:lnSpc>
              <a:buFont typeface="Arial"/>
              <a:buChar char="•"/>
            </a:pPr>
            <a:r>
              <a:rPr lang="en-US" sz="3257">
                <a:solidFill>
                  <a:srgbClr val="EFECE7"/>
                </a:solidFill>
                <a:latin typeface="DM Sans"/>
              </a:rPr>
              <a:t>-&gt;all sensors are connected</a:t>
            </a:r>
          </a:p>
          <a:p>
            <a:pPr algn="just">
              <a:lnSpc>
                <a:spcPts val="4209"/>
              </a:lnSpc>
            </a:pPr>
          </a:p>
          <a:p>
            <a:pPr algn="just">
              <a:lnSpc>
                <a:spcPts val="4209"/>
              </a:lnSpc>
            </a:pPr>
          </a:p>
          <a:p>
            <a:pPr algn="just">
              <a:lnSpc>
                <a:spcPts val="4209"/>
              </a:lnSpc>
            </a:pPr>
          </a:p>
          <a:p>
            <a:pPr algn="just">
              <a:lnSpc>
                <a:spcPts val="420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sp>
        <p:nvSpPr>
          <p:cNvPr name="TextBox 2" id="2"/>
          <p:cNvSpPr txBox="true"/>
          <p:nvPr/>
        </p:nvSpPr>
        <p:spPr>
          <a:xfrm rot="0">
            <a:off x="324976" y="41979"/>
            <a:ext cx="9687999" cy="1227012"/>
          </a:xfrm>
          <a:prstGeom prst="rect">
            <a:avLst/>
          </a:prstGeom>
        </p:spPr>
        <p:txBody>
          <a:bodyPr anchor="t" rtlCol="false" tIns="0" lIns="0" bIns="0" rIns="0">
            <a:spAutoFit/>
          </a:bodyPr>
          <a:lstStyle/>
          <a:p>
            <a:pPr>
              <a:lnSpc>
                <a:spcPts val="10069"/>
              </a:lnSpc>
              <a:spcBef>
                <a:spcPct val="0"/>
              </a:spcBef>
            </a:pPr>
            <a:r>
              <a:rPr lang="en-US" sz="7192">
                <a:solidFill>
                  <a:srgbClr val="F1C024"/>
                </a:solidFill>
                <a:latin typeface="Open Sauce SemiBold Bold"/>
              </a:rPr>
              <a:t>Implementation</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0119662" y="-787690"/>
            <a:ext cx="2032757" cy="1926037"/>
          </a:xfrm>
          <a:prstGeom prst="rect">
            <a:avLst/>
          </a:prstGeom>
        </p:spPr>
      </p:pic>
      <p:pic>
        <p:nvPicPr>
          <p:cNvPr name="Picture 4" id="4"/>
          <p:cNvPicPr>
            <a:picLocks noChangeAspect="true"/>
          </p:cNvPicPr>
          <p:nvPr/>
        </p:nvPicPr>
        <p:blipFill>
          <a:blip r:embed="rId4">
            <a:alphaModFix amt="65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075392" y="-2155208"/>
            <a:ext cx="6367816" cy="6367816"/>
          </a:xfrm>
          <a:prstGeom prst="rect">
            <a:avLst/>
          </a:prstGeom>
        </p:spPr>
      </p:pic>
      <p:sp>
        <p:nvSpPr>
          <p:cNvPr name="TextBox 5" id="5"/>
          <p:cNvSpPr txBox="true"/>
          <p:nvPr/>
        </p:nvSpPr>
        <p:spPr>
          <a:xfrm rot="0">
            <a:off x="324976" y="1845229"/>
            <a:ext cx="14415704" cy="5324306"/>
          </a:xfrm>
          <a:prstGeom prst="rect">
            <a:avLst/>
          </a:prstGeom>
        </p:spPr>
        <p:txBody>
          <a:bodyPr anchor="t" rtlCol="false" tIns="0" lIns="0" bIns="0" rIns="0">
            <a:spAutoFit/>
          </a:bodyPr>
          <a:lstStyle/>
          <a:p>
            <a:pPr algn="just" marL="649138" indent="-324569" lvl="1">
              <a:lnSpc>
                <a:spcPts val="4209"/>
              </a:lnSpc>
              <a:buFont typeface="Arial"/>
              <a:buChar char="•"/>
            </a:pPr>
            <a:r>
              <a:rPr lang="en-US" sz="3006">
                <a:solidFill>
                  <a:srgbClr val="EFECE7"/>
                </a:solidFill>
                <a:latin typeface="DM Sans"/>
              </a:rPr>
              <a:t>8.Write condition for automation of fire prevention</a:t>
            </a:r>
          </a:p>
          <a:p>
            <a:pPr algn="just" marL="1298276" indent="-432759" lvl="2">
              <a:lnSpc>
                <a:spcPts val="4209"/>
              </a:lnSpc>
              <a:buFont typeface="Arial"/>
              <a:buChar char="⚬"/>
            </a:pPr>
            <a:r>
              <a:rPr lang="en-US" sz="3006">
                <a:solidFill>
                  <a:srgbClr val="EFECE7"/>
                </a:solidFill>
                <a:latin typeface="DM Sans"/>
              </a:rPr>
              <a:t>-&gt; when any smoke detector sense the smoke then</a:t>
            </a:r>
          </a:p>
          <a:p>
            <a:pPr algn="just" marL="1947414" indent="-486853" lvl="3">
              <a:lnSpc>
                <a:spcPts val="4209"/>
              </a:lnSpc>
              <a:buFont typeface="Arial"/>
              <a:buChar char="￭"/>
            </a:pPr>
            <a:r>
              <a:rPr lang="en-US" sz="3006">
                <a:solidFill>
                  <a:srgbClr val="EFECE7"/>
                </a:solidFill>
                <a:latin typeface="DM Sans"/>
              </a:rPr>
              <a:t>-&gt;On the Siren</a:t>
            </a:r>
          </a:p>
          <a:p>
            <a:pPr algn="just" marL="1947414" indent="-486853" lvl="3">
              <a:lnSpc>
                <a:spcPts val="4209"/>
              </a:lnSpc>
              <a:buFont typeface="Arial"/>
              <a:buChar char="￭"/>
            </a:pPr>
            <a:r>
              <a:rPr lang="en-US" sz="3006">
                <a:solidFill>
                  <a:srgbClr val="EFECE7"/>
                </a:solidFill>
                <a:latin typeface="DM Sans"/>
              </a:rPr>
              <a:t>-&gt;On the Sprinkler</a:t>
            </a:r>
          </a:p>
          <a:p>
            <a:pPr algn="just" marL="1947414" indent="-486853" lvl="3">
              <a:lnSpc>
                <a:spcPts val="4209"/>
              </a:lnSpc>
              <a:buFont typeface="Arial"/>
              <a:buChar char="￭"/>
            </a:pPr>
            <a:r>
              <a:rPr lang="en-US" sz="3006">
                <a:solidFill>
                  <a:srgbClr val="EFECE7"/>
                </a:solidFill>
                <a:latin typeface="DM Sans"/>
              </a:rPr>
              <a:t>-&gt;Open windows </a:t>
            </a:r>
          </a:p>
          <a:p>
            <a:pPr algn="just" marL="1947414" indent="-486853" lvl="3">
              <a:lnSpc>
                <a:spcPts val="4209"/>
              </a:lnSpc>
              <a:buFont typeface="Arial"/>
              <a:buChar char="￭"/>
            </a:pPr>
            <a:r>
              <a:rPr lang="en-US" sz="3006">
                <a:solidFill>
                  <a:srgbClr val="EFECE7"/>
                </a:solidFill>
                <a:latin typeface="DM Sans"/>
              </a:rPr>
              <a:t>-&gt;Open doors</a:t>
            </a:r>
          </a:p>
          <a:p>
            <a:pPr algn="just" marL="1298276" indent="-432759" lvl="2">
              <a:lnSpc>
                <a:spcPts val="4209"/>
              </a:lnSpc>
              <a:buFont typeface="Arial"/>
              <a:buChar char="⚬"/>
            </a:pPr>
            <a:r>
              <a:rPr lang="en-US" sz="3006">
                <a:solidFill>
                  <a:srgbClr val="EFECE7"/>
                </a:solidFill>
                <a:latin typeface="DM Sans"/>
              </a:rPr>
              <a:t>-&gt;when smoke detector sense no smoke the</a:t>
            </a:r>
          </a:p>
          <a:p>
            <a:pPr algn="just" marL="1947414" indent="-486853" lvl="3">
              <a:lnSpc>
                <a:spcPts val="4209"/>
              </a:lnSpc>
              <a:buFont typeface="Arial"/>
              <a:buChar char="￭"/>
            </a:pPr>
            <a:r>
              <a:rPr lang="en-US" sz="3006">
                <a:solidFill>
                  <a:srgbClr val="EFECE7"/>
                </a:solidFill>
                <a:latin typeface="DM Sans"/>
              </a:rPr>
              <a:t>-&gt;Off the Siren</a:t>
            </a:r>
          </a:p>
          <a:p>
            <a:pPr algn="just" marL="1947414" indent="-486853" lvl="3">
              <a:lnSpc>
                <a:spcPts val="4209"/>
              </a:lnSpc>
              <a:buFont typeface="Arial"/>
              <a:buChar char="￭"/>
            </a:pPr>
            <a:r>
              <a:rPr lang="en-US" sz="3006">
                <a:solidFill>
                  <a:srgbClr val="EFECE7"/>
                </a:solidFill>
                <a:latin typeface="DM Sans"/>
              </a:rPr>
              <a:t>-&gt;Off the Sprinkler</a:t>
            </a:r>
          </a:p>
          <a:p>
            <a:pPr algn="just">
              <a:lnSpc>
                <a:spcPts val="4209"/>
              </a:lnSpc>
            </a:pPr>
          </a:p>
        </p:txBody>
      </p:sp>
      <p:grpSp>
        <p:nvGrpSpPr>
          <p:cNvPr name="Group 6" id="6"/>
          <p:cNvGrpSpPr/>
          <p:nvPr/>
        </p:nvGrpSpPr>
        <p:grpSpPr>
          <a:xfrm rot="-8100000">
            <a:off x="-2152893" y="7886235"/>
            <a:ext cx="4305786" cy="2744129"/>
            <a:chOff x="0" y="0"/>
            <a:chExt cx="2354580" cy="1500602"/>
          </a:xfrm>
        </p:grpSpPr>
        <p:sp>
          <p:nvSpPr>
            <p:cNvPr name="Freeform 7" id="7"/>
            <p:cNvSpPr/>
            <p:nvPr/>
          </p:nvSpPr>
          <p:spPr>
            <a:xfrm>
              <a:off x="0" y="0"/>
              <a:ext cx="2353310" cy="1500602"/>
            </a:xfrm>
            <a:custGeom>
              <a:avLst/>
              <a:gdLst/>
              <a:ahLst/>
              <a:cxnLst/>
              <a:rect r="r" b="b" t="t" l="l"/>
              <a:pathLst>
                <a:path h="1500602" w="2353310">
                  <a:moveTo>
                    <a:pt x="784860" y="1433292"/>
                  </a:moveTo>
                  <a:cubicBezTo>
                    <a:pt x="905510" y="1473932"/>
                    <a:pt x="1042670" y="1500602"/>
                    <a:pt x="1177290" y="1500602"/>
                  </a:cubicBezTo>
                  <a:cubicBezTo>
                    <a:pt x="1311910" y="1500602"/>
                    <a:pt x="1441450" y="1477742"/>
                    <a:pt x="1560830" y="1437102"/>
                  </a:cubicBezTo>
                  <a:cubicBezTo>
                    <a:pt x="1563370" y="1435832"/>
                    <a:pt x="1565910" y="1435832"/>
                    <a:pt x="1568450" y="1434562"/>
                  </a:cubicBezTo>
                  <a:cubicBezTo>
                    <a:pt x="2016760" y="1272002"/>
                    <a:pt x="2346960" y="842742"/>
                    <a:pt x="2353310" y="345303"/>
                  </a:cubicBezTo>
                  <a:lnTo>
                    <a:pt x="2353310" y="0"/>
                  </a:lnTo>
                  <a:lnTo>
                    <a:pt x="0" y="0"/>
                  </a:lnTo>
                  <a:lnTo>
                    <a:pt x="0" y="345085"/>
                  </a:lnTo>
                  <a:cubicBezTo>
                    <a:pt x="6350" y="845282"/>
                    <a:pt x="331470" y="1274542"/>
                    <a:pt x="784860" y="1433292"/>
                  </a:cubicBezTo>
                  <a:close/>
                </a:path>
              </a:pathLst>
            </a:custGeom>
            <a:solidFill>
              <a:srgbClr val="DFAC0D"/>
            </a:solidFill>
          </p:spPr>
        </p:sp>
      </p:grpSp>
      <p:pic>
        <p:nvPicPr>
          <p:cNvPr name="Picture 8" id="8"/>
          <p:cNvPicPr>
            <a:picLocks noChangeAspect="true"/>
          </p:cNvPicPr>
          <p:nvPr/>
        </p:nvPicPr>
        <p:blipFill>
          <a:blip r:embed="rId6">
            <a:alphaModFix amt="29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968458">
            <a:off x="-1628675" y="8097174"/>
            <a:ext cx="2437479" cy="2322253"/>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92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109861" y="2060951"/>
            <a:ext cx="12795288" cy="7197349"/>
          </a:xfrm>
          <a:prstGeom prst="rect">
            <a:avLst/>
          </a:prstGeom>
        </p:spPr>
      </p:pic>
      <p:sp>
        <p:nvSpPr>
          <p:cNvPr name="TextBox 3" id="3"/>
          <p:cNvSpPr txBox="true"/>
          <p:nvPr/>
        </p:nvSpPr>
        <p:spPr>
          <a:xfrm rot="0">
            <a:off x="324976" y="41979"/>
            <a:ext cx="9687999" cy="1227012"/>
          </a:xfrm>
          <a:prstGeom prst="rect">
            <a:avLst/>
          </a:prstGeom>
        </p:spPr>
        <p:txBody>
          <a:bodyPr anchor="t" rtlCol="false" tIns="0" lIns="0" bIns="0" rIns="0">
            <a:spAutoFit/>
          </a:bodyPr>
          <a:lstStyle/>
          <a:p>
            <a:pPr>
              <a:lnSpc>
                <a:spcPts val="10069"/>
              </a:lnSpc>
              <a:spcBef>
                <a:spcPct val="0"/>
              </a:spcBef>
            </a:pPr>
            <a:r>
              <a:rPr lang="en-US" sz="7192">
                <a:solidFill>
                  <a:srgbClr val="F1C024"/>
                </a:solidFill>
                <a:latin typeface="Open Sauce SemiBold Bold"/>
              </a:rPr>
              <a:t>Outputs</a:t>
            </a:r>
          </a:p>
        </p:txBody>
      </p:sp>
      <p:sp>
        <p:nvSpPr>
          <p:cNvPr name="TextBox 4" id="4"/>
          <p:cNvSpPr txBox="true"/>
          <p:nvPr/>
        </p:nvSpPr>
        <p:spPr>
          <a:xfrm rot="0">
            <a:off x="4841822" y="1192791"/>
            <a:ext cx="7745539" cy="712471"/>
          </a:xfrm>
          <a:prstGeom prst="rect">
            <a:avLst/>
          </a:prstGeom>
        </p:spPr>
        <p:txBody>
          <a:bodyPr anchor="t" rtlCol="false" tIns="0" lIns="0" bIns="0" rIns="0">
            <a:spAutoFit/>
          </a:bodyPr>
          <a:lstStyle/>
          <a:p>
            <a:pPr algn="ctr">
              <a:lnSpc>
                <a:spcPts val="5879"/>
              </a:lnSpc>
            </a:pPr>
            <a:r>
              <a:rPr lang="en-US" sz="4199">
                <a:solidFill>
                  <a:srgbClr val="FFFFFF"/>
                </a:solidFill>
                <a:latin typeface="Canva Sans"/>
              </a:rPr>
              <a:t>When no smoke is detected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DAFRFUQRKLs</dc:identifier>
  <dcterms:modified xsi:type="dcterms:W3CDTF">2011-08-01T06:04:30Z</dcterms:modified>
  <cp:revision>1</cp:revision>
  <dc:title>Computer Networks Mini Project</dc:title>
</cp:coreProperties>
</file>