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351" r:id="rId3"/>
    <p:sldId id="352" r:id="rId4"/>
    <p:sldId id="726" r:id="rId5"/>
    <p:sldId id="353" r:id="rId6"/>
    <p:sldId id="720" r:id="rId7"/>
    <p:sldId id="722" r:id="rId8"/>
    <p:sldId id="717" r:id="rId9"/>
    <p:sldId id="714" r:id="rId10"/>
    <p:sldId id="356" r:id="rId11"/>
    <p:sldId id="725" r:id="rId12"/>
    <p:sldId id="358" r:id="rId13"/>
    <p:sldId id="716" r:id="rId14"/>
    <p:sldId id="724" r:id="rId15"/>
    <p:sldId id="357" r:id="rId16"/>
    <p:sldId id="72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35176-FFE8-A77B-BD5E-2983C6938F7A}" v="489" dt="2024-04-18T05:38:55.615"/>
    <p1510:client id="{0E2592B9-12FF-B8F7-8621-ACB0F5221F2C}" v="2" dt="2024-04-18T22:13:23.542"/>
    <p1510:client id="{14E04222-8740-BE45-B41A-A861F5510364}" v="911" vWet="916" dt="2024-04-18T22:27:55.700"/>
    <p1510:client id="{38ECFD5D-5C78-9AA1-00CD-BC74B2D2271E}" v="314" dt="2024-04-18T21:54:52.754"/>
    <p1510:client id="{4AD4B29E-85B7-8B0D-CF68-A1AF3EA00AF6}" v="37" dt="2024-04-18T22:12:15.424"/>
    <p1510:client id="{56395491-D987-639C-5D56-895A442D90D6}" v="1416" dt="2024-04-18T21:00:10.835"/>
    <p1510:client id="{60DFE829-9636-7DD9-AE52-4F26F77E5AF2}" v="4" dt="2024-04-19T20:58:40.733"/>
    <p1510:client id="{62FA6C9F-6508-605A-03A1-50EE8F30AF8A}" v="14" dt="2024-04-18T22:23:04.006"/>
    <p1510:client id="{8DBA959A-F51B-041D-C8DE-D0FF31E349FD}" v="101" dt="2024-04-18T22:17:44.048"/>
    <p1510:client id="{9F7C228D-B8C7-32E2-CBEB-9D3EAFB8E385}" v="130" dt="2024-04-18T23:30:03.178"/>
    <p1510:client id="{A19A789F-B9BB-5A73-63D2-58AA2F8885C1}" v="4184" dt="2024-04-18T03:07:23.316"/>
    <p1510:client id="{C938FDED-2D65-9D29-E504-67E349836654}" v="1724" vWet="1725" dt="2024-04-18T21:17:46.317"/>
    <p1510:client id="{DC898714-FB80-EE59-61EF-1FD9C3A4FAE3}" v="1" dt="2024-04-19T02:46:47.396"/>
    <p1510:client id="{F2C194DF-C2E0-9294-6A57-CF190473B0F1}" v="15" dt="2024-04-18T20:12:12.129"/>
    <p1510:client id="{F6986753-1931-6E4C-924E-12EC6AB48365}" v="1344" dt="2024-04-18T22:46:25.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60_C6E01D1F.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15"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Sheet1!$B$1</c:f>
              <c:strCache>
                <c:ptCount val="1"/>
                <c:pt idx="0">
                  <c:v>Sellers (in million)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49D-40EB-B6C9-DADE068B2EB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49D-40EB-B6C9-DADE068B2EB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49D-40EB-B6C9-DADE068B2EB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49D-40EB-B6C9-DADE068B2EB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1-E921-FF4C-B5C8-024FA923A84D}"/>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49D-40EB-B6C9-DADE068B2EB1}"/>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49D-40EB-B6C9-DADE068B2EB1}"/>
                </c:ext>
              </c:extLst>
            </c:dLbl>
            <c:dLbl>
              <c:idx val="2"/>
              <c:spPr>
                <a:noFill/>
                <a:ln>
                  <a:noFill/>
                </a:ln>
                <a:effectLst/>
              </c:spPr>
              <c:txPr>
                <a:bodyPr rot="0" spcFirstLastPara="1" vertOverflow="ellipsis" vert="horz" wrap="square" lIns="38100" tIns="19050" rIns="38100" bIns="19050" anchor="ctr" anchorCtr="1">
                  <a:spAutoFit/>
                </a:bodyPr>
                <a:lstStyle/>
                <a:p>
                  <a:pPr>
                    <a:defRPr sz="121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49D-40EB-B6C9-DADE068B2EB1}"/>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49D-40EB-B6C9-DADE068B2EB1}"/>
                </c:ext>
              </c:extLst>
            </c:dLbl>
            <c:spPr>
              <a:noFill/>
              <a:ln>
                <a:noFill/>
              </a:ln>
              <a:effectLst>
                <a:outerShdw blurRad="50800" dist="50800" dir="5400000" algn="ctr" rotWithShape="0">
                  <a:schemeClr val="tx1"/>
                </a:outerShdw>
              </a:effectLst>
            </c:spPr>
            <c:txPr>
              <a:bodyPr rot="0" spcFirstLastPara="1" vertOverflow="ellipsis" vert="horz" wrap="square" lIns="38100" tIns="19050" rIns="38100" bIns="19050" anchor="ctr" anchorCtr="1">
                <a:spAutoFit/>
              </a:bodyPr>
              <a:lstStyle/>
              <a:p>
                <a:pPr>
                  <a:defRPr sz="1217"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Sellers</c:v>
                </c:pt>
                <c:pt idx="1">
                  <c:v>Active Sellers</c:v>
                </c:pt>
                <c:pt idx="2">
                  <c:v>Target Footfall</c:v>
                </c:pt>
              </c:strCache>
            </c:strRef>
          </c:cat>
          <c:val>
            <c:numRef>
              <c:f>Sheet1!$B$2:$B$4</c:f>
              <c:numCache>
                <c:formatCode>General</c:formatCode>
                <c:ptCount val="3"/>
                <c:pt idx="0">
                  <c:v>7.8</c:v>
                </c:pt>
                <c:pt idx="1">
                  <c:v>1.9</c:v>
                </c:pt>
                <c:pt idx="2">
                  <c:v>1</c:v>
                </c:pt>
              </c:numCache>
            </c:numRef>
          </c:val>
          <c:extLst>
            <c:ext xmlns:c16="http://schemas.microsoft.com/office/drawing/2014/chart" uri="{C3380CC4-5D6E-409C-BE32-E72D297353CC}">
              <c16:uniqueId val="{00000000-E921-FF4C-B5C8-024FA923A84D}"/>
            </c:ext>
          </c:extLst>
        </c:ser>
        <c:dLbls>
          <c:showLegendKey val="0"/>
          <c:showVal val="0"/>
          <c:showCatName val="0"/>
          <c:showSerName val="0"/>
          <c:showPercent val="0"/>
          <c:showBubbleSize val="0"/>
          <c:showLeaderLines val="1"/>
        </c:dLbls>
        <c:gapWidth val="100"/>
        <c:splitType val="percent"/>
        <c:splitPos val="1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amazoninsightslb-1382085697.us-east-2.elb.amazonaws.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5" descr="Shape, rectangle&#10;&#10;Description automatically generated">
            <a:extLst>
              <a:ext uri="{FF2B5EF4-FFF2-40B4-BE49-F238E27FC236}">
                <a16:creationId xmlns:a16="http://schemas.microsoft.com/office/drawing/2014/main" id="{9848D248-4F95-4AEB-A8A3-E841AC7F1049}"/>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D4C369ED-1D40-41D3-AA7A-10B26DF42247}"/>
              </a:ext>
            </a:extLst>
          </p:cNvPr>
          <p:cNvPicPr>
            <a:picLocks noChangeAspect="1"/>
          </p:cNvPicPr>
          <p:nvPr/>
        </p:nvPicPr>
        <p:blipFill>
          <a:blip r:embed="rId3"/>
          <a:stretch>
            <a:fillRect/>
          </a:stretch>
        </p:blipFill>
        <p:spPr>
          <a:xfrm>
            <a:off x="10226040" y="-2293"/>
            <a:ext cx="1965960" cy="583707"/>
          </a:xfrm>
          <a:prstGeom prst="rect">
            <a:avLst/>
          </a:prstGeom>
        </p:spPr>
      </p:pic>
      <p:sp>
        <p:nvSpPr>
          <p:cNvPr id="11" name="Subtitle 2">
            <a:extLst>
              <a:ext uri="{FF2B5EF4-FFF2-40B4-BE49-F238E27FC236}">
                <a16:creationId xmlns:a16="http://schemas.microsoft.com/office/drawing/2014/main" id="{C788A730-016B-491D-8966-20FA0BD8D9C6}"/>
              </a:ext>
            </a:extLst>
          </p:cNvPr>
          <p:cNvSpPr>
            <a:spLocks noGrp="1"/>
          </p:cNvSpPr>
          <p:nvPr>
            <p:ph type="subTitle" idx="1"/>
          </p:nvPr>
        </p:nvSpPr>
        <p:spPr>
          <a:xfrm>
            <a:off x="1503848" y="2631875"/>
            <a:ext cx="9197075" cy="3723718"/>
          </a:xfrm>
        </p:spPr>
        <p:txBody>
          <a:bodyPr vert="horz" lIns="91440" tIns="45720" rIns="91440" bIns="45720" rtlCol="0" anchor="t">
            <a:normAutofit/>
          </a:bodyPr>
          <a:lstStyle/>
          <a:p>
            <a:r>
              <a:rPr lang="en-US" sz="2800" b="1">
                <a:latin typeface="Calibri Light"/>
                <a:ea typeface="Calibri"/>
                <a:cs typeface="Calibri Light"/>
              </a:rPr>
              <a:t>  </a:t>
            </a:r>
            <a:r>
              <a:rPr lang="en-US" sz="2800" b="1">
                <a:ea typeface="+mn-lt"/>
                <a:cs typeface="+mn-lt"/>
              </a:rPr>
              <a:t>Product-Market Research Company -</a:t>
            </a:r>
            <a:r>
              <a:rPr lang="en-US" sz="2800" b="1">
                <a:latin typeface="Calibri Light"/>
                <a:ea typeface="Calibri"/>
                <a:cs typeface="Calibri Light"/>
              </a:rPr>
              <a:t> </a:t>
            </a:r>
            <a:r>
              <a:rPr lang="en-US" sz="2800" b="1">
                <a:ea typeface="+mn-lt"/>
                <a:cs typeface="+mn-lt"/>
              </a:rPr>
              <a:t>Amazon Review Insights</a:t>
            </a:r>
            <a:endParaRPr lang="en-US" sz="2800" b="1">
              <a:latin typeface="Calibri Light"/>
              <a:ea typeface="Calibri"/>
              <a:cs typeface="Calibri Light"/>
            </a:endParaRPr>
          </a:p>
          <a:p>
            <a:endParaRPr lang="en-US">
              <a:latin typeface="Calibri Light" panose="020F0302020204030204" pitchFamily="34" charset="0"/>
              <a:ea typeface="Calibri"/>
              <a:cs typeface="Calibri Light" panose="020F0302020204030204" pitchFamily="34" charset="0"/>
            </a:endParaRPr>
          </a:p>
          <a:p>
            <a:r>
              <a:rPr lang="en-US" b="1">
                <a:latin typeface="Calibri Light"/>
                <a:ea typeface="Calibri"/>
                <a:cs typeface="Calibri Light"/>
              </a:rPr>
              <a:t>Created &amp; Presented by (Group 6):</a:t>
            </a:r>
          </a:p>
          <a:p>
            <a:r>
              <a:rPr lang="en-US" b="1">
                <a:latin typeface="Calibri Light"/>
                <a:ea typeface="Calibri"/>
                <a:cs typeface="Calibri Light"/>
              </a:rPr>
              <a:t>Jai Vigneshwar </a:t>
            </a:r>
            <a:r>
              <a:rPr lang="en-US" b="1" err="1">
                <a:latin typeface="Calibri Light"/>
                <a:ea typeface="Calibri"/>
                <a:cs typeface="Calibri Light"/>
              </a:rPr>
              <a:t>Aiyyappan</a:t>
            </a:r>
            <a:r>
              <a:rPr lang="en-US" b="1">
                <a:latin typeface="Calibri Light"/>
                <a:ea typeface="Calibri"/>
                <a:cs typeface="Calibri Light"/>
              </a:rPr>
              <a:t> (101448497)</a:t>
            </a:r>
          </a:p>
          <a:p>
            <a:r>
              <a:rPr lang="en-US" b="1">
                <a:latin typeface="Calibri Light"/>
                <a:ea typeface="Calibri"/>
                <a:cs typeface="Calibri Light"/>
              </a:rPr>
              <a:t>Vignesh Baskaran(101435847)</a:t>
            </a:r>
            <a:endParaRPr lang="en-US" b="1">
              <a:latin typeface="Calibri Light" panose="020F0302020204030204" pitchFamily="34" charset="0"/>
              <a:ea typeface="Calibri"/>
              <a:cs typeface="Calibri Light" panose="020F0302020204030204" pitchFamily="34" charset="0"/>
            </a:endParaRPr>
          </a:p>
          <a:p>
            <a:r>
              <a:rPr lang="en-US" b="1">
                <a:latin typeface="Calibri Light"/>
                <a:ea typeface="Calibri"/>
                <a:cs typeface="Calibri Light"/>
              </a:rPr>
              <a:t>Ali </a:t>
            </a:r>
            <a:r>
              <a:rPr lang="en-US" b="1" err="1">
                <a:latin typeface="Calibri Light"/>
                <a:ea typeface="Calibri"/>
                <a:cs typeface="Calibri Light"/>
              </a:rPr>
              <a:t>Guneysel</a:t>
            </a:r>
            <a:r>
              <a:rPr lang="en-US" b="1">
                <a:latin typeface="Calibri Light"/>
                <a:ea typeface="Calibri"/>
                <a:cs typeface="Calibri Light"/>
              </a:rPr>
              <a:t> (101486766)</a:t>
            </a:r>
          </a:p>
          <a:p>
            <a:r>
              <a:rPr lang="en-US" b="1" err="1">
                <a:latin typeface="Calibri Light"/>
                <a:ea typeface="Calibri"/>
                <a:cs typeface="Calibri Light"/>
              </a:rPr>
              <a:t>Madhoumithaa</a:t>
            </a:r>
            <a:r>
              <a:rPr lang="en-US" b="1">
                <a:latin typeface="Calibri Light"/>
                <a:ea typeface="Calibri"/>
                <a:cs typeface="Calibri Light"/>
              </a:rPr>
              <a:t> </a:t>
            </a:r>
            <a:r>
              <a:rPr lang="en-US" b="1" err="1">
                <a:latin typeface="Calibri Light"/>
                <a:ea typeface="Calibri"/>
                <a:cs typeface="Calibri Light"/>
              </a:rPr>
              <a:t>Veerasethu</a:t>
            </a:r>
            <a:r>
              <a:rPr lang="en-US" b="1">
                <a:latin typeface="Calibri Light"/>
                <a:ea typeface="Calibri"/>
                <a:cs typeface="Calibri Light"/>
              </a:rPr>
              <a:t> (101471815)</a:t>
            </a:r>
          </a:p>
          <a:p>
            <a:endParaRPr lang="en-US">
              <a:latin typeface="Calibri Light" panose="020F0302020204030204" pitchFamily="34" charset="0"/>
              <a:ea typeface="Calibri"/>
              <a:cs typeface="Calibri Light" panose="020F0302020204030204" pitchFamily="34" charset="0"/>
            </a:endParaRPr>
          </a:p>
        </p:txBody>
      </p:sp>
      <p:sp>
        <p:nvSpPr>
          <p:cNvPr id="2" name="Slide Number Placeholder 1">
            <a:extLst>
              <a:ext uri="{FF2B5EF4-FFF2-40B4-BE49-F238E27FC236}">
                <a16:creationId xmlns:a16="http://schemas.microsoft.com/office/drawing/2014/main" id="{BAF824ED-ECF4-F105-C764-72627CF109A1}"/>
              </a:ext>
            </a:extLst>
          </p:cNvPr>
          <p:cNvSpPr>
            <a:spLocks noGrp="1"/>
          </p:cNvSpPr>
          <p:nvPr>
            <p:ph type="sldNum" sz="quarter" idx="12"/>
          </p:nvPr>
        </p:nvSpPr>
        <p:spPr/>
        <p:txBody>
          <a:bodyPr/>
          <a:lstStyle/>
          <a:p>
            <a:fld id="{48F63A3B-78C7-47BE-AE5E-E10140E04643}" type="slidenum">
              <a:rPr lang="en-US" smtClean="0">
                <a:solidFill>
                  <a:schemeClr val="tx1"/>
                </a:solidFill>
              </a:rPr>
              <a:t>1</a:t>
            </a:fld>
            <a:endParaRPr lang="en-US">
              <a:solidFill>
                <a:schemeClr val="tx1"/>
              </a:solidFill>
            </a:endParaRPr>
          </a:p>
        </p:txBody>
      </p:sp>
      <p:sp>
        <p:nvSpPr>
          <p:cNvPr id="3" name="TextBox 2">
            <a:extLst>
              <a:ext uri="{FF2B5EF4-FFF2-40B4-BE49-F238E27FC236}">
                <a16:creationId xmlns:a16="http://schemas.microsoft.com/office/drawing/2014/main" id="{53500BE4-FE91-941A-C7BE-F14EE98D38C8}"/>
              </a:ext>
            </a:extLst>
          </p:cNvPr>
          <p:cNvSpPr txBox="1"/>
          <p:nvPr/>
        </p:nvSpPr>
        <p:spPr>
          <a:xfrm>
            <a:off x="2177796" y="1113802"/>
            <a:ext cx="7836408" cy="830997"/>
          </a:xfrm>
          <a:prstGeom prst="rect">
            <a:avLst/>
          </a:prstGeom>
          <a:noFill/>
        </p:spPr>
        <p:txBody>
          <a:bodyPr wrap="square" lIns="91440" tIns="45720" rIns="91440" bIns="45720" rtlCol="0" anchor="t">
            <a:spAutoFit/>
          </a:bodyPr>
          <a:lstStyle/>
          <a:p>
            <a:pPr algn="ctr"/>
            <a:r>
              <a:rPr lang="en-CA" sz="2400" b="1">
                <a:effectLst/>
                <a:latin typeface="Calibri Light" panose="020F0302020204030204" pitchFamily="34" charset="0"/>
                <a:cs typeface="Calibri Light" panose="020F0302020204030204" pitchFamily="34" charset="0"/>
              </a:rPr>
              <a:t>AASD 4016 - Full stack Data Science Systems</a:t>
            </a:r>
          </a:p>
          <a:p>
            <a:pPr algn="ctr"/>
            <a:r>
              <a:rPr lang="en-CA" sz="2400" b="1">
                <a:latin typeface="Calibri Light"/>
                <a:cs typeface="Calibri Light"/>
              </a:rPr>
              <a:t>AASD 4017 -  Presenting Data Science-driven Solutions</a:t>
            </a:r>
            <a:endParaRPr lang="en-US" sz="2400" b="1">
              <a:latin typeface="Calibri Light"/>
              <a:cs typeface="Calibri Light"/>
            </a:endParaRPr>
          </a:p>
        </p:txBody>
      </p:sp>
    </p:spTree>
    <p:extLst>
      <p:ext uri="{BB962C8B-B14F-4D97-AF65-F5344CB8AC3E}">
        <p14:creationId xmlns:p14="http://schemas.microsoft.com/office/powerpoint/2010/main" val="180225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BAAD-1F84-44ED-8FFF-ECF618B4C86C}"/>
              </a:ext>
            </a:extLst>
          </p:cNvPr>
          <p:cNvSpPr>
            <a:spLocks noGrp="1"/>
          </p:cNvSpPr>
          <p:nvPr>
            <p:ph type="title"/>
          </p:nvPr>
        </p:nvSpPr>
        <p:spPr>
          <a:xfrm>
            <a:off x="3379497" y="1880131"/>
            <a:ext cx="5253038" cy="1325563"/>
          </a:xfrm>
        </p:spPr>
        <p:txBody>
          <a:bodyPr/>
          <a:lstStyle/>
          <a:p>
            <a:r>
              <a:rPr lang="en-US"/>
              <a:t>Model Deployment</a:t>
            </a:r>
          </a:p>
        </p:txBody>
      </p:sp>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10</a:t>
            </a:fld>
            <a:endParaRPr lang="en-US"/>
          </a:p>
        </p:txBody>
      </p:sp>
      <p:pic>
        <p:nvPicPr>
          <p:cNvPr id="8" name="Picture 7" descr="A screenshot of a computer program&#10;&#10;Description automatically generated">
            <a:extLst>
              <a:ext uri="{FF2B5EF4-FFF2-40B4-BE49-F238E27FC236}">
                <a16:creationId xmlns:a16="http://schemas.microsoft.com/office/drawing/2014/main" id="{BD5C9579-65F6-3F82-9D78-7E0B8E051698}"/>
              </a:ext>
            </a:extLst>
          </p:cNvPr>
          <p:cNvPicPr>
            <a:picLocks noChangeAspect="1"/>
          </p:cNvPicPr>
          <p:nvPr/>
        </p:nvPicPr>
        <p:blipFill rotWithShape="1">
          <a:blip r:embed="rId4"/>
          <a:srcRect r="30013" b="19381"/>
          <a:stretch/>
        </p:blipFill>
        <p:spPr>
          <a:xfrm>
            <a:off x="664299" y="4052554"/>
            <a:ext cx="2538487" cy="1904638"/>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8F1933F0-5D93-768C-DDE0-E0642234E3EE}"/>
              </a:ext>
            </a:extLst>
          </p:cNvPr>
          <p:cNvPicPr>
            <a:picLocks noChangeAspect="1"/>
          </p:cNvPicPr>
          <p:nvPr/>
        </p:nvPicPr>
        <p:blipFill rotWithShape="1">
          <a:blip r:embed="rId5"/>
          <a:srcRect r="23491" b="37048"/>
          <a:stretch/>
        </p:blipFill>
        <p:spPr>
          <a:xfrm>
            <a:off x="4582353" y="4058585"/>
            <a:ext cx="2844749" cy="1894345"/>
          </a:xfrm>
          <a:prstGeom prst="rect">
            <a:avLst/>
          </a:prstGeom>
        </p:spPr>
      </p:pic>
      <p:pic>
        <p:nvPicPr>
          <p:cNvPr id="11" name="Picture 10" descr="A screenshot of a computer code&#10;&#10;Description automatically generated">
            <a:extLst>
              <a:ext uri="{FF2B5EF4-FFF2-40B4-BE49-F238E27FC236}">
                <a16:creationId xmlns:a16="http://schemas.microsoft.com/office/drawing/2014/main" id="{1BAB3536-9B57-0A02-9D04-8EEA6E8A967F}"/>
              </a:ext>
            </a:extLst>
          </p:cNvPr>
          <p:cNvPicPr>
            <a:picLocks noChangeAspect="1"/>
          </p:cNvPicPr>
          <p:nvPr/>
        </p:nvPicPr>
        <p:blipFill>
          <a:blip r:embed="rId6"/>
          <a:stretch>
            <a:fillRect/>
          </a:stretch>
        </p:blipFill>
        <p:spPr>
          <a:xfrm>
            <a:off x="9223546" y="3769658"/>
            <a:ext cx="2712415" cy="2718268"/>
          </a:xfrm>
          <a:prstGeom prst="rect">
            <a:avLst/>
          </a:prstGeom>
        </p:spPr>
      </p:pic>
      <p:sp>
        <p:nvSpPr>
          <p:cNvPr id="12" name="Arrow: Right 11">
            <a:extLst>
              <a:ext uri="{FF2B5EF4-FFF2-40B4-BE49-F238E27FC236}">
                <a16:creationId xmlns:a16="http://schemas.microsoft.com/office/drawing/2014/main" id="{284A2328-9F09-8D40-22E0-220B1155193B}"/>
              </a:ext>
            </a:extLst>
          </p:cNvPr>
          <p:cNvSpPr/>
          <p:nvPr/>
        </p:nvSpPr>
        <p:spPr>
          <a:xfrm>
            <a:off x="3404983" y="4561982"/>
            <a:ext cx="444383" cy="1887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330B9004-2039-801C-63DB-4C42CFCCA20F}"/>
              </a:ext>
            </a:extLst>
          </p:cNvPr>
          <p:cNvSpPr/>
          <p:nvPr/>
        </p:nvSpPr>
        <p:spPr>
          <a:xfrm>
            <a:off x="7892939" y="4561981"/>
            <a:ext cx="444383" cy="1887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39A50F1-4165-5770-758D-AAF3CC36A0F6}"/>
              </a:ext>
            </a:extLst>
          </p:cNvPr>
          <p:cNvSpPr txBox="1"/>
          <p:nvPr/>
        </p:nvSpPr>
        <p:spPr>
          <a:xfrm>
            <a:off x="3198472" y="4212325"/>
            <a:ext cx="111166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Notebook to Script</a:t>
            </a:r>
          </a:p>
        </p:txBody>
      </p:sp>
      <p:sp>
        <p:nvSpPr>
          <p:cNvPr id="16" name="TextBox 15">
            <a:extLst>
              <a:ext uri="{FF2B5EF4-FFF2-40B4-BE49-F238E27FC236}">
                <a16:creationId xmlns:a16="http://schemas.microsoft.com/office/drawing/2014/main" id="{86824165-03D8-0F8D-4B4A-956198949230}"/>
              </a:ext>
            </a:extLst>
          </p:cNvPr>
          <p:cNvSpPr txBox="1"/>
          <p:nvPr/>
        </p:nvSpPr>
        <p:spPr>
          <a:xfrm>
            <a:off x="7655261" y="4297419"/>
            <a:ext cx="111166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Script to Flask</a:t>
            </a:r>
          </a:p>
        </p:txBody>
      </p:sp>
    </p:spTree>
    <p:extLst>
      <p:ext uri="{BB962C8B-B14F-4D97-AF65-F5344CB8AC3E}">
        <p14:creationId xmlns:p14="http://schemas.microsoft.com/office/powerpoint/2010/main" val="1112302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94BD-A83C-9BDA-4E5A-69FC3B2E391D}"/>
              </a:ext>
            </a:extLst>
          </p:cNvPr>
          <p:cNvSpPr>
            <a:spLocks noGrp="1"/>
          </p:cNvSpPr>
          <p:nvPr>
            <p:ph type="title"/>
          </p:nvPr>
        </p:nvSpPr>
        <p:spPr/>
        <p:txBody>
          <a:bodyPr/>
          <a:lstStyle/>
          <a:p>
            <a:r>
              <a:rPr lang="en-US"/>
              <a:t>Dataflow</a:t>
            </a:r>
          </a:p>
        </p:txBody>
      </p:sp>
      <p:pic>
        <p:nvPicPr>
          <p:cNvPr id="5" name="Content Placeholder 4" descr="A diagram of a product&#10;&#10;Description automatically generated">
            <a:extLst>
              <a:ext uri="{FF2B5EF4-FFF2-40B4-BE49-F238E27FC236}">
                <a16:creationId xmlns:a16="http://schemas.microsoft.com/office/drawing/2014/main" id="{ECFED80B-703E-6B9D-EC9A-87A907200546}"/>
              </a:ext>
            </a:extLst>
          </p:cNvPr>
          <p:cNvPicPr>
            <a:picLocks noGrp="1" noChangeAspect="1"/>
          </p:cNvPicPr>
          <p:nvPr>
            <p:ph idx="1"/>
          </p:nvPr>
        </p:nvPicPr>
        <p:blipFill>
          <a:blip r:embed="rId2"/>
          <a:stretch>
            <a:fillRect/>
          </a:stretch>
        </p:blipFill>
        <p:spPr>
          <a:xfrm>
            <a:off x="638632" y="1569216"/>
            <a:ext cx="11408568" cy="4692816"/>
          </a:xfrm>
        </p:spPr>
      </p:pic>
    </p:spTree>
    <p:extLst>
      <p:ext uri="{BB962C8B-B14F-4D97-AF65-F5344CB8AC3E}">
        <p14:creationId xmlns:p14="http://schemas.microsoft.com/office/powerpoint/2010/main" val="197235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12</a:t>
            </a:fld>
            <a:endParaRPr lang="en-US"/>
          </a:p>
        </p:txBody>
      </p:sp>
      <p:sp>
        <p:nvSpPr>
          <p:cNvPr id="3" name="TextBox 2">
            <a:extLst>
              <a:ext uri="{FF2B5EF4-FFF2-40B4-BE49-F238E27FC236}">
                <a16:creationId xmlns:a16="http://schemas.microsoft.com/office/drawing/2014/main" id="{83276DBE-54E4-BFED-A061-C09CFDAF3224}"/>
              </a:ext>
            </a:extLst>
          </p:cNvPr>
          <p:cNvSpPr txBox="1"/>
          <p:nvPr/>
        </p:nvSpPr>
        <p:spPr>
          <a:xfrm>
            <a:off x="689113" y="1086678"/>
            <a:ext cx="184731" cy="369332"/>
          </a:xfrm>
          <a:prstGeom prst="rect">
            <a:avLst/>
          </a:prstGeom>
          <a:noFill/>
        </p:spPr>
        <p:txBody>
          <a:bodyPr wrap="none" rtlCol="0">
            <a:spAutoFit/>
          </a:bodyPr>
          <a:lstStyle/>
          <a:p>
            <a:endParaRPr lang="en-US"/>
          </a:p>
        </p:txBody>
      </p:sp>
      <p:pic>
        <p:nvPicPr>
          <p:cNvPr id="8" name="Picture 7" descr="A screen shot of a device&#10;&#10;Description automatically generated">
            <a:extLst>
              <a:ext uri="{FF2B5EF4-FFF2-40B4-BE49-F238E27FC236}">
                <a16:creationId xmlns:a16="http://schemas.microsoft.com/office/drawing/2014/main" id="{5FAAE26B-279D-D9F6-73F7-CB69682DC3E4}"/>
              </a:ext>
            </a:extLst>
          </p:cNvPr>
          <p:cNvPicPr>
            <a:picLocks noChangeAspect="1"/>
          </p:cNvPicPr>
          <p:nvPr/>
        </p:nvPicPr>
        <p:blipFill>
          <a:blip r:embed="rId4"/>
          <a:stretch>
            <a:fillRect/>
          </a:stretch>
        </p:blipFill>
        <p:spPr>
          <a:xfrm>
            <a:off x="104391" y="1084571"/>
            <a:ext cx="4543986" cy="2099611"/>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E84BA49-CF33-FE1E-F356-54EC7DA34213}"/>
              </a:ext>
            </a:extLst>
          </p:cNvPr>
          <p:cNvPicPr>
            <a:picLocks noChangeAspect="1"/>
          </p:cNvPicPr>
          <p:nvPr/>
        </p:nvPicPr>
        <p:blipFill>
          <a:blip r:embed="rId5"/>
          <a:stretch>
            <a:fillRect/>
          </a:stretch>
        </p:blipFill>
        <p:spPr>
          <a:xfrm>
            <a:off x="2191143" y="3520221"/>
            <a:ext cx="4723280" cy="173966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2564600D-EEA3-77FD-3681-79A3CCF2A549}"/>
              </a:ext>
            </a:extLst>
          </p:cNvPr>
          <p:cNvPicPr>
            <a:picLocks noChangeAspect="1"/>
          </p:cNvPicPr>
          <p:nvPr/>
        </p:nvPicPr>
        <p:blipFill>
          <a:blip r:embed="rId6"/>
          <a:stretch>
            <a:fillRect/>
          </a:stretch>
        </p:blipFill>
        <p:spPr>
          <a:xfrm>
            <a:off x="106535" y="3521065"/>
            <a:ext cx="2086790" cy="2361080"/>
          </a:xfrm>
          <a:prstGeom prst="rect">
            <a:avLst/>
          </a:prstGeom>
        </p:spPr>
      </p:pic>
      <p:cxnSp>
        <p:nvCxnSpPr>
          <p:cNvPr id="13" name="Straight Arrow Connector 12">
            <a:extLst>
              <a:ext uri="{FF2B5EF4-FFF2-40B4-BE49-F238E27FC236}">
                <a16:creationId xmlns:a16="http://schemas.microsoft.com/office/drawing/2014/main" id="{1D7036B2-78EE-46DB-CE69-01A12B20EB6F}"/>
              </a:ext>
            </a:extLst>
          </p:cNvPr>
          <p:cNvCxnSpPr/>
          <p:nvPr/>
        </p:nvCxnSpPr>
        <p:spPr>
          <a:xfrm flipV="1">
            <a:off x="5257802" y="2692775"/>
            <a:ext cx="2897839" cy="26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3188700-6384-68D6-D83D-C4FA6E066859}"/>
              </a:ext>
            </a:extLst>
          </p:cNvPr>
          <p:cNvSpPr txBox="1"/>
          <p:nvPr/>
        </p:nvSpPr>
        <p:spPr>
          <a:xfrm>
            <a:off x="8459568" y="1040402"/>
            <a:ext cx="223443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Product URL,</a:t>
            </a:r>
          </a:p>
          <a:p>
            <a:r>
              <a:rPr lang="en-US" sz="1600"/>
              <a:t>Product Tile, Overall rating, Price, Image URL, Description, Features of the Product </a:t>
            </a:r>
          </a:p>
          <a:p>
            <a:endParaRPr lang="en-US" sz="1600"/>
          </a:p>
          <a:p>
            <a:r>
              <a:rPr lang="en-US" sz="1600"/>
              <a:t>Star rating, Date, Title, Review of each review</a:t>
            </a:r>
          </a:p>
        </p:txBody>
      </p:sp>
      <p:sp>
        <p:nvSpPr>
          <p:cNvPr id="15" name="TextBox 14">
            <a:extLst>
              <a:ext uri="{FF2B5EF4-FFF2-40B4-BE49-F238E27FC236}">
                <a16:creationId xmlns:a16="http://schemas.microsoft.com/office/drawing/2014/main" id="{6FAEE5DD-5237-48C7-24B8-71FCE600B0F9}"/>
              </a:ext>
            </a:extLst>
          </p:cNvPr>
          <p:cNvSpPr txBox="1"/>
          <p:nvPr/>
        </p:nvSpPr>
        <p:spPr>
          <a:xfrm>
            <a:off x="5583078" y="2132539"/>
            <a:ext cx="22425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Web scrapping</a:t>
            </a:r>
          </a:p>
        </p:txBody>
      </p:sp>
      <p:cxnSp>
        <p:nvCxnSpPr>
          <p:cNvPr id="16" name="Straight Arrow Connector 15">
            <a:extLst>
              <a:ext uri="{FF2B5EF4-FFF2-40B4-BE49-F238E27FC236}">
                <a16:creationId xmlns:a16="http://schemas.microsoft.com/office/drawing/2014/main" id="{B8DF635A-5992-A5B3-8099-9D2C635A15CB}"/>
              </a:ext>
            </a:extLst>
          </p:cNvPr>
          <p:cNvCxnSpPr>
            <a:cxnSpLocks/>
          </p:cNvCxnSpPr>
          <p:nvPr/>
        </p:nvCxnSpPr>
        <p:spPr>
          <a:xfrm>
            <a:off x="9605683" y="3716992"/>
            <a:ext cx="1119" cy="1110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8" name="Picture 2" descr="Free Mongodb Logo Icon - Download in Flat Style">
            <a:extLst>
              <a:ext uri="{FF2B5EF4-FFF2-40B4-BE49-F238E27FC236}">
                <a16:creationId xmlns:a16="http://schemas.microsoft.com/office/drawing/2014/main" id="{723392B1-84CD-BEAE-E1E2-03DDCA0689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3802" y="5060035"/>
            <a:ext cx="1093017" cy="107620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45DC0038-6563-5B26-E789-E82551B848AB}"/>
              </a:ext>
            </a:extLst>
          </p:cNvPr>
          <p:cNvSpPr txBox="1"/>
          <p:nvPr/>
        </p:nvSpPr>
        <p:spPr>
          <a:xfrm>
            <a:off x="9714593" y="3953394"/>
            <a:ext cx="12505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Stored in Database</a:t>
            </a:r>
          </a:p>
        </p:txBody>
      </p:sp>
    </p:spTree>
    <p:extLst>
      <p:ext uri="{BB962C8B-B14F-4D97-AF65-F5344CB8AC3E}">
        <p14:creationId xmlns:p14="http://schemas.microsoft.com/office/powerpoint/2010/main" val="211160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13</a:t>
            </a:fld>
            <a:endParaRPr lang="en-US"/>
          </a:p>
        </p:txBody>
      </p:sp>
      <p:sp>
        <p:nvSpPr>
          <p:cNvPr id="6" name="TextBox 5">
            <a:extLst>
              <a:ext uri="{FF2B5EF4-FFF2-40B4-BE49-F238E27FC236}">
                <a16:creationId xmlns:a16="http://schemas.microsoft.com/office/drawing/2014/main" id="{37E326A7-9C6B-43ED-13D6-C9863CFE6269}"/>
              </a:ext>
            </a:extLst>
          </p:cNvPr>
          <p:cNvSpPr txBox="1"/>
          <p:nvPr/>
        </p:nvSpPr>
        <p:spPr>
          <a:xfrm>
            <a:off x="102490" y="1114713"/>
            <a:ext cx="11367875" cy="369332"/>
          </a:xfrm>
          <a:prstGeom prst="rect">
            <a:avLst/>
          </a:prstGeom>
          <a:noFill/>
        </p:spPr>
        <p:txBody>
          <a:bodyPr wrap="square" lIns="91440" tIns="45720" rIns="91440" bIns="45720" rtlCol="0" anchor="t">
            <a:spAutoFit/>
          </a:bodyPr>
          <a:lstStyle/>
          <a:p>
            <a:r>
              <a:rPr lang="en-US">
                <a:cs typeface="Calibri"/>
              </a:rPr>
              <a:t>Feature Scoring and Sentiment Analysis</a:t>
            </a:r>
            <a:endParaRPr lang="en-US"/>
          </a:p>
        </p:txBody>
      </p:sp>
      <p:cxnSp>
        <p:nvCxnSpPr>
          <p:cNvPr id="15" name="Straight Arrow Connector 14">
            <a:extLst>
              <a:ext uri="{FF2B5EF4-FFF2-40B4-BE49-F238E27FC236}">
                <a16:creationId xmlns:a16="http://schemas.microsoft.com/office/drawing/2014/main" id="{AE2F2A72-4171-7652-A3AB-7A525EFBC15C}"/>
              </a:ext>
            </a:extLst>
          </p:cNvPr>
          <p:cNvCxnSpPr>
            <a:cxnSpLocks/>
            <a:stCxn id="18" idx="1"/>
          </p:cNvCxnSpPr>
          <p:nvPr/>
        </p:nvCxnSpPr>
        <p:spPr>
          <a:xfrm>
            <a:off x="4863431" y="2516689"/>
            <a:ext cx="26346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48CEAFFF-A6BA-87CB-FB38-D1A0677C9B31}"/>
              </a:ext>
            </a:extLst>
          </p:cNvPr>
          <p:cNvSpPr txBox="1"/>
          <p:nvPr/>
        </p:nvSpPr>
        <p:spPr>
          <a:xfrm>
            <a:off x="4863431" y="2224301"/>
            <a:ext cx="2522107" cy="584775"/>
          </a:xfrm>
          <a:prstGeom prst="rect">
            <a:avLst/>
          </a:prstGeom>
          <a:noFill/>
        </p:spPr>
        <p:txBody>
          <a:bodyPr wrap="square" rtlCol="0">
            <a:spAutoFit/>
          </a:bodyPr>
          <a:lstStyle/>
          <a:p>
            <a:r>
              <a:rPr lang="en-US" sz="1600"/>
              <a:t>Zero-shot classification, </a:t>
            </a:r>
          </a:p>
          <a:p>
            <a:r>
              <a:rPr lang="en-US" sz="1600"/>
              <a:t>based on scraped features</a:t>
            </a:r>
          </a:p>
        </p:txBody>
      </p:sp>
      <p:pic>
        <p:nvPicPr>
          <p:cNvPr id="21" name="Picture 20">
            <a:extLst>
              <a:ext uri="{FF2B5EF4-FFF2-40B4-BE49-F238E27FC236}">
                <a16:creationId xmlns:a16="http://schemas.microsoft.com/office/drawing/2014/main" id="{48C45AAC-F951-F6B2-039F-0DC77A8844C4}"/>
              </a:ext>
            </a:extLst>
          </p:cNvPr>
          <p:cNvPicPr>
            <a:picLocks noChangeAspect="1"/>
          </p:cNvPicPr>
          <p:nvPr/>
        </p:nvPicPr>
        <p:blipFill rotWithShape="1">
          <a:blip r:embed="rId4"/>
          <a:srcRect r="32863"/>
          <a:stretch/>
        </p:blipFill>
        <p:spPr>
          <a:xfrm>
            <a:off x="483889" y="1580664"/>
            <a:ext cx="5218130" cy="3108960"/>
          </a:xfrm>
          <a:prstGeom prst="rect">
            <a:avLst/>
          </a:prstGeom>
          <a:ln>
            <a:solidFill>
              <a:schemeClr val="accent1"/>
            </a:solidFill>
          </a:ln>
          <a:effectLst>
            <a:softEdge rad="0"/>
          </a:effectLst>
          <a:scene3d>
            <a:camera prst="perspectiveHeroicExtremeRightFacing"/>
            <a:lightRig rig="threePt" dir="t"/>
          </a:scene3d>
        </p:spPr>
      </p:pic>
      <p:pic>
        <p:nvPicPr>
          <p:cNvPr id="26" name="Picture 25">
            <a:extLst>
              <a:ext uri="{FF2B5EF4-FFF2-40B4-BE49-F238E27FC236}">
                <a16:creationId xmlns:a16="http://schemas.microsoft.com/office/drawing/2014/main" id="{8F9315BE-8130-2BBE-9629-340DC57220A1}"/>
              </a:ext>
            </a:extLst>
          </p:cNvPr>
          <p:cNvPicPr>
            <a:picLocks noChangeAspect="1"/>
          </p:cNvPicPr>
          <p:nvPr/>
        </p:nvPicPr>
        <p:blipFill>
          <a:blip r:embed="rId5"/>
          <a:stretch>
            <a:fillRect/>
          </a:stretch>
        </p:blipFill>
        <p:spPr>
          <a:xfrm>
            <a:off x="7504153" y="2123885"/>
            <a:ext cx="4373469" cy="785605"/>
          </a:xfrm>
          <a:prstGeom prst="rect">
            <a:avLst/>
          </a:prstGeom>
        </p:spPr>
      </p:pic>
      <p:cxnSp>
        <p:nvCxnSpPr>
          <p:cNvPr id="29" name="Straight Arrow Connector 28">
            <a:extLst>
              <a:ext uri="{FF2B5EF4-FFF2-40B4-BE49-F238E27FC236}">
                <a16:creationId xmlns:a16="http://schemas.microsoft.com/office/drawing/2014/main" id="{A7C31A29-464D-4B7E-8025-74AD9735A531}"/>
              </a:ext>
            </a:extLst>
          </p:cNvPr>
          <p:cNvCxnSpPr>
            <a:cxnSpLocks/>
          </p:cNvCxnSpPr>
          <p:nvPr/>
        </p:nvCxnSpPr>
        <p:spPr>
          <a:xfrm>
            <a:off x="4863431" y="3669921"/>
            <a:ext cx="26346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ADE90E6A-03D0-1B39-F4EA-2D856097DE3F}"/>
              </a:ext>
            </a:extLst>
          </p:cNvPr>
          <p:cNvSpPr txBox="1"/>
          <p:nvPr/>
        </p:nvSpPr>
        <p:spPr>
          <a:xfrm>
            <a:off x="4863431" y="3377533"/>
            <a:ext cx="2522107" cy="338554"/>
          </a:xfrm>
          <a:prstGeom prst="rect">
            <a:avLst/>
          </a:prstGeom>
          <a:noFill/>
        </p:spPr>
        <p:txBody>
          <a:bodyPr wrap="square" rtlCol="0">
            <a:spAutoFit/>
          </a:bodyPr>
          <a:lstStyle/>
          <a:p>
            <a:r>
              <a:rPr lang="en-US" sz="1600"/>
              <a:t>Sentiment analysis</a:t>
            </a:r>
          </a:p>
        </p:txBody>
      </p:sp>
      <p:sp>
        <p:nvSpPr>
          <p:cNvPr id="32" name="TextBox 31">
            <a:extLst>
              <a:ext uri="{FF2B5EF4-FFF2-40B4-BE49-F238E27FC236}">
                <a16:creationId xmlns:a16="http://schemas.microsoft.com/office/drawing/2014/main" id="{971953E0-BE21-5D99-9D54-8237980CE2DA}"/>
              </a:ext>
            </a:extLst>
          </p:cNvPr>
          <p:cNvSpPr txBox="1"/>
          <p:nvPr/>
        </p:nvSpPr>
        <p:spPr>
          <a:xfrm>
            <a:off x="7641653" y="3480760"/>
            <a:ext cx="2872068" cy="369332"/>
          </a:xfrm>
          <a:prstGeom prst="rect">
            <a:avLst/>
          </a:prstGeom>
          <a:noFill/>
        </p:spPr>
        <p:txBody>
          <a:bodyPr wrap="none" rtlCol="0">
            <a:spAutoFit/>
          </a:bodyPr>
          <a:lstStyle/>
          <a:p>
            <a:r>
              <a:rPr lang="en-US"/>
              <a:t>Positive(%95, Negative %5)</a:t>
            </a:r>
          </a:p>
        </p:txBody>
      </p:sp>
      <p:sp>
        <p:nvSpPr>
          <p:cNvPr id="34" name="Freeform 33">
            <a:extLst>
              <a:ext uri="{FF2B5EF4-FFF2-40B4-BE49-F238E27FC236}">
                <a16:creationId xmlns:a16="http://schemas.microsoft.com/office/drawing/2014/main" id="{893A734D-3C45-DE7B-95D9-1B433BE19921}"/>
              </a:ext>
            </a:extLst>
          </p:cNvPr>
          <p:cNvSpPr/>
          <p:nvPr/>
        </p:nvSpPr>
        <p:spPr>
          <a:xfrm>
            <a:off x="10030265" y="2912012"/>
            <a:ext cx="1412385" cy="2461846"/>
          </a:xfrm>
          <a:custGeom>
            <a:avLst/>
            <a:gdLst>
              <a:gd name="connsiteX0" fmla="*/ 914400 w 1412385"/>
              <a:gd name="connsiteY0" fmla="*/ 0 h 2461846"/>
              <a:gd name="connsiteX1" fmla="*/ 1392701 w 1412385"/>
              <a:gd name="connsiteY1" fmla="*/ 1069145 h 2461846"/>
              <a:gd name="connsiteX2" fmla="*/ 323557 w 1412385"/>
              <a:gd name="connsiteY2" fmla="*/ 2138290 h 2461846"/>
              <a:gd name="connsiteX3" fmla="*/ 0 w 1412385"/>
              <a:gd name="connsiteY3" fmla="*/ 2461846 h 2461846"/>
            </a:gdLst>
            <a:ahLst/>
            <a:cxnLst>
              <a:cxn ang="0">
                <a:pos x="connsiteX0" y="connsiteY0"/>
              </a:cxn>
              <a:cxn ang="0">
                <a:pos x="connsiteX1" y="connsiteY1"/>
              </a:cxn>
              <a:cxn ang="0">
                <a:pos x="connsiteX2" y="connsiteY2"/>
              </a:cxn>
              <a:cxn ang="0">
                <a:pos x="connsiteX3" y="connsiteY3"/>
              </a:cxn>
            </a:cxnLst>
            <a:rect l="l" t="t" r="r" b="b"/>
            <a:pathLst>
              <a:path w="1412385" h="2461846">
                <a:moveTo>
                  <a:pt x="914400" y="0"/>
                </a:moveTo>
                <a:cubicBezTo>
                  <a:pt x="1202787" y="356381"/>
                  <a:pt x="1491175" y="712763"/>
                  <a:pt x="1392701" y="1069145"/>
                </a:cubicBezTo>
                <a:cubicBezTo>
                  <a:pt x="1294227" y="1425527"/>
                  <a:pt x="323557" y="2138290"/>
                  <a:pt x="323557" y="2138290"/>
                </a:cubicBezTo>
                <a:lnTo>
                  <a:pt x="0" y="2461846"/>
                </a:lnTo>
              </a:path>
            </a:pathLst>
          </a:custGeom>
          <a:noFill/>
          <a:ln w="28575">
            <a:solidFill>
              <a:schemeClr val="accent1">
                <a:shade val="15000"/>
              </a:schemeClr>
            </a:solidFill>
            <a:tailEnd type="triangle"/>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FF8BF517-3BFD-1DAB-740C-CB3FBFA83702}"/>
              </a:ext>
            </a:extLst>
          </p:cNvPr>
          <p:cNvSpPr/>
          <p:nvPr/>
        </p:nvSpPr>
        <p:spPr>
          <a:xfrm>
            <a:off x="8346746" y="3890296"/>
            <a:ext cx="739436" cy="1434905"/>
          </a:xfrm>
          <a:custGeom>
            <a:avLst/>
            <a:gdLst>
              <a:gd name="connsiteX0" fmla="*/ 415879 w 739436"/>
              <a:gd name="connsiteY0" fmla="*/ 0 h 1434905"/>
              <a:gd name="connsiteX1" fmla="*/ 7916 w 739436"/>
              <a:gd name="connsiteY1" fmla="*/ 323557 h 1434905"/>
              <a:gd name="connsiteX2" fmla="*/ 739436 w 739436"/>
              <a:gd name="connsiteY2" fmla="*/ 1434905 h 1434905"/>
            </a:gdLst>
            <a:ahLst/>
            <a:cxnLst>
              <a:cxn ang="0">
                <a:pos x="connsiteX0" y="connsiteY0"/>
              </a:cxn>
              <a:cxn ang="0">
                <a:pos x="connsiteX1" y="connsiteY1"/>
              </a:cxn>
              <a:cxn ang="0">
                <a:pos x="connsiteX2" y="connsiteY2"/>
              </a:cxn>
            </a:cxnLst>
            <a:rect l="l" t="t" r="r" b="b"/>
            <a:pathLst>
              <a:path w="739436" h="1434905">
                <a:moveTo>
                  <a:pt x="415879" y="0"/>
                </a:moveTo>
                <a:cubicBezTo>
                  <a:pt x="184934" y="42203"/>
                  <a:pt x="-46010" y="84406"/>
                  <a:pt x="7916" y="323557"/>
                </a:cubicBezTo>
                <a:cubicBezTo>
                  <a:pt x="61842" y="562708"/>
                  <a:pt x="603448" y="1226234"/>
                  <a:pt x="739436" y="1434905"/>
                </a:cubicBezTo>
              </a:path>
            </a:pathLst>
          </a:custGeom>
          <a:noFill/>
          <a:ln w="28575">
            <a:solidFill>
              <a:schemeClr val="accent1">
                <a:shade val="15000"/>
              </a:schemeClr>
            </a:solidFill>
            <a:tailEnd type="triangle"/>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ree Mongodb Logo Icon - Download in Flat Style">
            <a:extLst>
              <a:ext uri="{FF2B5EF4-FFF2-40B4-BE49-F238E27FC236}">
                <a16:creationId xmlns:a16="http://schemas.microsoft.com/office/drawing/2014/main" id="{509E3F62-2673-EB48-65E3-16C7E8FBE7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3655" y="4903153"/>
            <a:ext cx="1412385" cy="1412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52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docker&#10;&#10;Description automatically generated">
            <a:extLst>
              <a:ext uri="{FF2B5EF4-FFF2-40B4-BE49-F238E27FC236}">
                <a16:creationId xmlns:a16="http://schemas.microsoft.com/office/drawing/2014/main" id="{42982F49-5F97-2592-9682-9D35D78AB82F}"/>
              </a:ext>
            </a:extLst>
          </p:cNvPr>
          <p:cNvPicPr>
            <a:picLocks noGrp="1" noChangeAspect="1"/>
          </p:cNvPicPr>
          <p:nvPr>
            <p:ph idx="1"/>
          </p:nvPr>
        </p:nvPicPr>
        <p:blipFill>
          <a:blip r:embed="rId2"/>
          <a:stretch>
            <a:fillRect/>
          </a:stretch>
        </p:blipFill>
        <p:spPr>
          <a:xfrm>
            <a:off x="1516844" y="362829"/>
            <a:ext cx="9416510" cy="6197690"/>
          </a:xfrm>
        </p:spPr>
      </p:pic>
      <p:sp>
        <p:nvSpPr>
          <p:cNvPr id="2" name="Title 1">
            <a:extLst>
              <a:ext uri="{FF2B5EF4-FFF2-40B4-BE49-F238E27FC236}">
                <a16:creationId xmlns:a16="http://schemas.microsoft.com/office/drawing/2014/main" id="{C1ED94BD-A83C-9BDA-4E5A-69FC3B2E391D}"/>
              </a:ext>
            </a:extLst>
          </p:cNvPr>
          <p:cNvSpPr>
            <a:spLocks noGrp="1"/>
          </p:cNvSpPr>
          <p:nvPr>
            <p:ph type="title"/>
          </p:nvPr>
        </p:nvSpPr>
        <p:spPr/>
        <p:txBody>
          <a:bodyPr/>
          <a:lstStyle/>
          <a:p>
            <a:r>
              <a:rPr lang="en-US"/>
              <a:t>Architecture</a:t>
            </a:r>
          </a:p>
        </p:txBody>
      </p:sp>
    </p:spTree>
    <p:extLst>
      <p:ext uri="{BB962C8B-B14F-4D97-AF65-F5344CB8AC3E}">
        <p14:creationId xmlns:p14="http://schemas.microsoft.com/office/powerpoint/2010/main" val="2150148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BAAD-1F84-44ED-8FFF-ECF618B4C86C}"/>
              </a:ext>
            </a:extLst>
          </p:cNvPr>
          <p:cNvSpPr>
            <a:spLocks noGrp="1"/>
          </p:cNvSpPr>
          <p:nvPr>
            <p:ph type="title"/>
          </p:nvPr>
        </p:nvSpPr>
        <p:spPr>
          <a:xfrm>
            <a:off x="-1879" y="58475"/>
            <a:ext cx="10515600" cy="1325563"/>
          </a:xfrm>
        </p:spPr>
        <p:txBody>
          <a:bodyPr/>
          <a:lstStyle/>
          <a:p>
            <a:r>
              <a:rPr lang="en-US"/>
              <a:t>Challenges &amp; Issues encountered </a:t>
            </a:r>
          </a:p>
        </p:txBody>
      </p:sp>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15</a:t>
            </a:fld>
            <a:endParaRPr lang="en-US"/>
          </a:p>
        </p:txBody>
      </p:sp>
      <p:sp>
        <p:nvSpPr>
          <p:cNvPr id="6" name="TextBox 5">
            <a:extLst>
              <a:ext uri="{FF2B5EF4-FFF2-40B4-BE49-F238E27FC236}">
                <a16:creationId xmlns:a16="http://schemas.microsoft.com/office/drawing/2014/main" id="{37E326A7-9C6B-43ED-13D6-C9863CFE6269}"/>
              </a:ext>
            </a:extLst>
          </p:cNvPr>
          <p:cNvSpPr txBox="1"/>
          <p:nvPr/>
        </p:nvSpPr>
        <p:spPr>
          <a:xfrm>
            <a:off x="380039" y="1225733"/>
            <a:ext cx="11367875" cy="369332"/>
          </a:xfrm>
          <a:prstGeom prst="rect">
            <a:avLst/>
          </a:prstGeom>
          <a:noFill/>
        </p:spPr>
        <p:txBody>
          <a:bodyPr wrap="square" lIns="91440" tIns="45720" rIns="91440" bIns="45720" rtlCol="0" anchor="t">
            <a:spAutoFit/>
          </a:bodyPr>
          <a:lstStyle/>
          <a:p>
            <a:endParaRPr lang="en-US">
              <a:cs typeface="Calibri"/>
            </a:endParaRPr>
          </a:p>
        </p:txBody>
      </p:sp>
      <p:sp>
        <p:nvSpPr>
          <p:cNvPr id="3" name="TextBox 2">
            <a:extLst>
              <a:ext uri="{FF2B5EF4-FFF2-40B4-BE49-F238E27FC236}">
                <a16:creationId xmlns:a16="http://schemas.microsoft.com/office/drawing/2014/main" id="{83276DBE-54E4-BFED-A061-C09CFDAF3224}"/>
              </a:ext>
            </a:extLst>
          </p:cNvPr>
          <p:cNvSpPr txBox="1"/>
          <p:nvPr/>
        </p:nvSpPr>
        <p:spPr>
          <a:xfrm>
            <a:off x="689113" y="1086678"/>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8FB5B3EC-61B4-30CC-1DE4-17AB37A0FA92}"/>
              </a:ext>
            </a:extLst>
          </p:cNvPr>
          <p:cNvSpPr txBox="1"/>
          <p:nvPr/>
        </p:nvSpPr>
        <p:spPr>
          <a:xfrm>
            <a:off x="122341" y="1085918"/>
            <a:ext cx="11928791" cy="6186309"/>
          </a:xfrm>
          <a:prstGeom prst="rect">
            <a:avLst/>
          </a:prstGeom>
          <a:noFill/>
        </p:spPr>
        <p:txBody>
          <a:bodyPr wrap="square" lIns="91440" tIns="45720" rIns="91440" bIns="45720" rtlCol="0" anchor="t">
            <a:spAutoFit/>
          </a:bodyPr>
          <a:lstStyle/>
          <a:p>
            <a:endParaRPr lang="en-US">
              <a:cs typeface="Calibri"/>
            </a:endParaRPr>
          </a:p>
          <a:p>
            <a:pPr marL="285750" indent="-285750">
              <a:buFont typeface="Arial"/>
              <a:buChar char="•"/>
            </a:pPr>
            <a:r>
              <a:rPr lang="en-US">
                <a:cs typeface="Calibri"/>
              </a:rPr>
              <a:t>Showing updates in real-time was needed, so we solved it using  async-update model instead of traditional request-response model using Redis.</a:t>
            </a:r>
          </a:p>
          <a:p>
            <a:pPr marL="285750" indent="-285750">
              <a:buFont typeface="Arial"/>
              <a:buChar char="•"/>
            </a:pPr>
            <a:endParaRPr lang="en-US">
              <a:cs typeface="Calibri"/>
            </a:endParaRPr>
          </a:p>
          <a:p>
            <a:pPr marL="285750" indent="-285750">
              <a:buFont typeface="Arial"/>
              <a:buChar char="•"/>
            </a:pPr>
            <a:r>
              <a:rPr lang="en-US">
                <a:cs typeface="Calibri"/>
              </a:rPr>
              <a:t>Multi-container deployment was needed as we were using splash as our page rendering microservice. </a:t>
            </a:r>
            <a:endParaRPr lang="en-US"/>
          </a:p>
          <a:p>
            <a:pPr marL="285750" indent="-285750">
              <a:buFont typeface="Arial"/>
              <a:buChar char="•"/>
            </a:pPr>
            <a:endParaRPr lang="en-US">
              <a:cs typeface="Calibri"/>
            </a:endParaRPr>
          </a:p>
          <a:p>
            <a:pPr marL="285750" indent="-285750">
              <a:buFont typeface="Arial"/>
              <a:buChar char="•"/>
            </a:pPr>
            <a:r>
              <a:rPr lang="en-US">
                <a:cs typeface="Calibri"/>
              </a:rPr>
              <a:t>Latency problems exists as there were heavier processing involved. So, we incorporated both threading and concurrency using threading module and </a:t>
            </a:r>
            <a:r>
              <a:rPr lang="en-US" err="1">
                <a:cs typeface="Calibri"/>
              </a:rPr>
              <a:t>asyncio</a:t>
            </a:r>
            <a:r>
              <a:rPr lang="en-US">
                <a:cs typeface="Calibri"/>
              </a:rPr>
              <a:t> module thorough out all the steps.  </a:t>
            </a:r>
          </a:p>
          <a:p>
            <a:pPr marL="285750" indent="-285750">
              <a:buFont typeface="Arial"/>
              <a:buChar char="•"/>
            </a:pPr>
            <a:endParaRPr lang="en-US">
              <a:cs typeface="Calibri"/>
            </a:endParaRPr>
          </a:p>
          <a:p>
            <a:pPr marL="285750" indent="-285750">
              <a:buFont typeface="Arial"/>
              <a:buChar char="•"/>
            </a:pPr>
            <a:r>
              <a:rPr lang="en-US">
                <a:cs typeface="Calibri"/>
              </a:rPr>
              <a:t>Issues with word cloud package while building docker image(Instead created word cloud in </a:t>
            </a:r>
            <a:r>
              <a:rPr lang="en-US" err="1">
                <a:cs typeface="Calibri"/>
              </a:rPr>
              <a:t>js</a:t>
            </a:r>
            <a:r>
              <a:rPr lang="en-US">
                <a:cs typeface="Calibri"/>
              </a:rPr>
              <a:t>)</a:t>
            </a:r>
          </a:p>
          <a:p>
            <a:pPr marL="285750" indent="-285750">
              <a:buFont typeface="Arial"/>
              <a:buChar char="•"/>
            </a:pPr>
            <a:endParaRPr lang="en-US">
              <a:cs typeface="Calibri"/>
            </a:endParaRPr>
          </a:p>
          <a:p>
            <a:pPr marL="285750" indent="-285750">
              <a:buFont typeface="Arial"/>
              <a:buChar char="•"/>
            </a:pPr>
            <a:r>
              <a:rPr lang="en-US">
                <a:cs typeface="Calibri"/>
              </a:rPr>
              <a:t>Limited Coverage and small dataset (500 reviews maximum) might lead to inadequate insights </a:t>
            </a:r>
          </a:p>
          <a:p>
            <a:pPr marL="285750" indent="-285750">
              <a:buFont typeface="Arial"/>
              <a:buChar char="•"/>
            </a:pPr>
            <a:endParaRPr lang="en-US">
              <a:cs typeface="Calibri"/>
            </a:endParaRPr>
          </a:p>
          <a:p>
            <a:pPr marL="285750" indent="-285750">
              <a:buFont typeface="Arial"/>
              <a:buChar char="•"/>
            </a:pPr>
            <a:r>
              <a:rPr lang="en-US">
                <a:cs typeface="Calibri"/>
              </a:rPr>
              <a:t>Product should have features to get insights </a:t>
            </a:r>
          </a:p>
          <a:p>
            <a:pPr marL="285750" indent="-285750">
              <a:buFont typeface="Arial"/>
              <a:buChar char="•"/>
            </a:pPr>
            <a:endParaRPr lang="en-US">
              <a:cs typeface="Calibri"/>
            </a:endParaRPr>
          </a:p>
          <a:p>
            <a:pPr marL="285750" indent="-285750">
              <a:buFont typeface="Arial"/>
              <a:buChar char="•"/>
            </a:pPr>
            <a:r>
              <a:rPr lang="en-US">
                <a:cs typeface="Calibri"/>
              </a:rPr>
              <a:t>Token size limitation in sentiment classification model. (512 characters)</a:t>
            </a:r>
          </a:p>
          <a:p>
            <a:pPr marL="285750" indent="-285750">
              <a:buFont typeface="Arial"/>
              <a:buChar char="•"/>
            </a:pPr>
            <a:endParaRPr lang="en-US">
              <a:cs typeface="Calibri"/>
            </a:endParaRPr>
          </a:p>
          <a:p>
            <a:pPr marL="285750" indent="-285750">
              <a:buFont typeface="Arial"/>
              <a:buChar char="•"/>
            </a:pPr>
            <a:r>
              <a:rPr lang="en-US">
                <a:cs typeface="Calibri"/>
              </a:rPr>
              <a:t>Asynchronous scrapping limitation in Amazon leading to increased scrapping time</a:t>
            </a:r>
            <a:endParaRPr lang="en-US"/>
          </a:p>
          <a:p>
            <a:pPr marL="285750" indent="-285750">
              <a:buFont typeface="Arial"/>
              <a:buChar char="•"/>
            </a:pPr>
            <a:endParaRPr lang="en-US">
              <a:cs typeface="Calibri"/>
            </a:endParaRPr>
          </a:p>
          <a:p>
            <a:pPr marL="285750" indent="-285750">
              <a:buFont typeface="Arial"/>
              <a:buChar char="•"/>
            </a:pPr>
            <a:endParaRPr lang="en-US">
              <a:cs typeface="Calibri"/>
            </a:endParaRPr>
          </a:p>
          <a:p>
            <a:pPr marL="285750" indent="-285750">
              <a:buFont typeface="Arial"/>
              <a:buChar char="•"/>
            </a:pPr>
            <a:endParaRPr lang="en-US">
              <a:cs typeface="Calibri"/>
            </a:endParaRPr>
          </a:p>
          <a:p>
            <a:endParaRPr lang="en-US">
              <a:cs typeface="Calibri"/>
            </a:endParaRPr>
          </a:p>
        </p:txBody>
      </p:sp>
    </p:spTree>
    <p:extLst>
      <p:ext uri="{BB962C8B-B14F-4D97-AF65-F5344CB8AC3E}">
        <p14:creationId xmlns:p14="http://schemas.microsoft.com/office/powerpoint/2010/main" val="357972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BAAD-1F84-44ED-8FFF-ECF618B4C86C}"/>
              </a:ext>
            </a:extLst>
          </p:cNvPr>
          <p:cNvSpPr>
            <a:spLocks noGrp="1"/>
          </p:cNvSpPr>
          <p:nvPr>
            <p:ph type="title"/>
          </p:nvPr>
        </p:nvSpPr>
        <p:spPr>
          <a:xfrm>
            <a:off x="867277" y="2439725"/>
            <a:ext cx="10515600" cy="1325563"/>
          </a:xfrm>
        </p:spPr>
        <p:txBody>
          <a:bodyPr/>
          <a:lstStyle/>
          <a:p>
            <a:pPr algn="ctr"/>
            <a:r>
              <a:rPr lang="en-US">
                <a:hlinkClick r:id="rId2"/>
              </a:rPr>
              <a:t>Demo</a:t>
            </a:r>
            <a:endParaRPr lang="en-US"/>
          </a:p>
        </p:txBody>
      </p:sp>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3"/>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4"/>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16</a:t>
            </a:fld>
            <a:endParaRPr lang="en-US"/>
          </a:p>
        </p:txBody>
      </p:sp>
      <p:sp>
        <p:nvSpPr>
          <p:cNvPr id="6" name="TextBox 5">
            <a:extLst>
              <a:ext uri="{FF2B5EF4-FFF2-40B4-BE49-F238E27FC236}">
                <a16:creationId xmlns:a16="http://schemas.microsoft.com/office/drawing/2014/main" id="{37E326A7-9C6B-43ED-13D6-C9863CFE6269}"/>
              </a:ext>
            </a:extLst>
          </p:cNvPr>
          <p:cNvSpPr txBox="1"/>
          <p:nvPr/>
        </p:nvSpPr>
        <p:spPr>
          <a:xfrm>
            <a:off x="380039" y="1225733"/>
            <a:ext cx="11367875" cy="369332"/>
          </a:xfrm>
          <a:prstGeom prst="rect">
            <a:avLst/>
          </a:prstGeom>
          <a:noFill/>
        </p:spPr>
        <p:txBody>
          <a:bodyPr wrap="square" lIns="91440" tIns="45720" rIns="91440" bIns="45720" rtlCol="0" anchor="t">
            <a:spAutoFit/>
          </a:bodyPr>
          <a:lstStyle/>
          <a:p>
            <a:r>
              <a:rPr lang="en-US">
                <a:cs typeface="Calibri"/>
              </a:rPr>
              <a:t>/</a:t>
            </a:r>
          </a:p>
        </p:txBody>
      </p:sp>
      <p:sp>
        <p:nvSpPr>
          <p:cNvPr id="3" name="TextBox 2">
            <a:extLst>
              <a:ext uri="{FF2B5EF4-FFF2-40B4-BE49-F238E27FC236}">
                <a16:creationId xmlns:a16="http://schemas.microsoft.com/office/drawing/2014/main" id="{83276DBE-54E4-BFED-A061-C09CFDAF3224}"/>
              </a:ext>
            </a:extLst>
          </p:cNvPr>
          <p:cNvSpPr txBox="1"/>
          <p:nvPr/>
        </p:nvSpPr>
        <p:spPr>
          <a:xfrm>
            <a:off x="689113" y="1086678"/>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16491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BAAD-1F84-44ED-8FFF-ECF618B4C86C}"/>
              </a:ext>
            </a:extLst>
          </p:cNvPr>
          <p:cNvSpPr>
            <a:spLocks noGrp="1"/>
          </p:cNvSpPr>
          <p:nvPr>
            <p:ph type="title"/>
          </p:nvPr>
        </p:nvSpPr>
        <p:spPr>
          <a:xfrm>
            <a:off x="-1879" y="58475"/>
            <a:ext cx="10515600" cy="1325563"/>
          </a:xfrm>
        </p:spPr>
        <p:txBody>
          <a:bodyPr/>
          <a:lstStyle/>
          <a:p>
            <a:r>
              <a:rPr lang="en-US"/>
              <a:t>  About the Company</a:t>
            </a:r>
          </a:p>
        </p:txBody>
      </p:sp>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2</a:t>
            </a:fld>
            <a:endParaRPr lang="en-US"/>
          </a:p>
        </p:txBody>
      </p:sp>
      <p:sp>
        <p:nvSpPr>
          <p:cNvPr id="6" name="TextBox 5">
            <a:extLst>
              <a:ext uri="{FF2B5EF4-FFF2-40B4-BE49-F238E27FC236}">
                <a16:creationId xmlns:a16="http://schemas.microsoft.com/office/drawing/2014/main" id="{37E326A7-9C6B-43ED-13D6-C9863CFE6269}"/>
              </a:ext>
            </a:extLst>
          </p:cNvPr>
          <p:cNvSpPr txBox="1"/>
          <p:nvPr/>
        </p:nvSpPr>
        <p:spPr>
          <a:xfrm>
            <a:off x="635710" y="1525130"/>
            <a:ext cx="11441958" cy="6805517"/>
          </a:xfrm>
          <a:prstGeom prst="rect">
            <a:avLst/>
          </a:prstGeom>
          <a:noFill/>
        </p:spPr>
        <p:txBody>
          <a:bodyPr wrap="square" lIns="91440" tIns="45720" rIns="91440" bIns="45720" rtlCol="0" anchor="t">
            <a:spAutoFit/>
          </a:bodyPr>
          <a:lstStyle/>
          <a:p>
            <a:pPr>
              <a:lnSpc>
                <a:spcPct val="90000"/>
              </a:lnSpc>
              <a:spcBef>
                <a:spcPts val="1000"/>
              </a:spcBef>
            </a:pPr>
            <a:r>
              <a:rPr lang="en-CA">
                <a:ea typeface="+mn-lt"/>
                <a:cs typeface="+mn-lt"/>
              </a:rPr>
              <a:t>We are a product research company whose aim is to provide insights about how a seller's product is perceived by their consumers. </a:t>
            </a:r>
            <a:endParaRPr lang="en-US">
              <a:ea typeface="+mn-lt"/>
              <a:cs typeface="+mn-lt"/>
            </a:endParaRPr>
          </a:p>
          <a:p>
            <a:pPr>
              <a:lnSpc>
                <a:spcPct val="90000"/>
              </a:lnSpc>
              <a:spcBef>
                <a:spcPts val="1000"/>
              </a:spcBef>
            </a:pPr>
            <a:r>
              <a:rPr lang="en-CA">
                <a:ea typeface="+mn-lt"/>
                <a:cs typeface="+mn-lt"/>
              </a:rPr>
              <a:t>To begin with, we have created a website that provides insights to sellers on Amazon. We are planning to expand this to include other e-commerce platforms in the future.</a:t>
            </a:r>
          </a:p>
          <a:p>
            <a:pPr>
              <a:lnSpc>
                <a:spcPct val="90000"/>
              </a:lnSpc>
              <a:spcBef>
                <a:spcPts val="1000"/>
              </a:spcBef>
            </a:pPr>
            <a:endParaRPr lang="en-CA">
              <a:ea typeface="+mn-lt"/>
              <a:cs typeface="+mn-lt"/>
            </a:endParaRPr>
          </a:p>
          <a:p>
            <a:pPr>
              <a:lnSpc>
                <a:spcPct val="90000"/>
              </a:lnSpc>
              <a:spcBef>
                <a:spcPts val="1000"/>
              </a:spcBef>
            </a:pPr>
            <a:r>
              <a:rPr lang="en-CA" b="1">
                <a:ea typeface="+mn-lt"/>
                <a:cs typeface="+mn-lt"/>
              </a:rPr>
              <a:t>Primary Audience: </a:t>
            </a:r>
            <a:r>
              <a:rPr lang="en-CA">
                <a:ea typeface="+mn-lt"/>
                <a:cs typeface="+mn-lt"/>
              </a:rPr>
              <a:t>Product Sellers</a:t>
            </a:r>
          </a:p>
          <a:p>
            <a:r>
              <a:rPr lang="en-CA" b="1">
                <a:ea typeface="+mn-lt"/>
                <a:cs typeface="+mn-lt"/>
              </a:rPr>
              <a:t>Secondary Audience : </a:t>
            </a:r>
            <a:r>
              <a:rPr lang="en-CA">
                <a:ea typeface="+mn-lt"/>
                <a:cs typeface="+mn-lt"/>
              </a:rPr>
              <a:t>Product Users/Consumers</a:t>
            </a:r>
          </a:p>
          <a:p>
            <a:pPr>
              <a:lnSpc>
                <a:spcPct val="90000"/>
              </a:lnSpc>
              <a:spcBef>
                <a:spcPts val="1000"/>
              </a:spcBef>
            </a:pPr>
            <a:endParaRPr lang="en-CA" b="1">
              <a:ea typeface="+mn-lt"/>
              <a:cs typeface="+mn-lt"/>
            </a:endParaRPr>
          </a:p>
          <a:p>
            <a:pPr>
              <a:lnSpc>
                <a:spcPct val="90000"/>
              </a:lnSpc>
              <a:spcBef>
                <a:spcPts val="1000"/>
              </a:spcBef>
            </a:pPr>
            <a:endParaRPr lang="en-CA">
              <a:ea typeface="+mn-lt"/>
              <a:cs typeface="+mn-lt"/>
            </a:endParaRPr>
          </a:p>
          <a:p>
            <a:r>
              <a:rPr lang="en-US" sz="1800" b="1">
                <a:ea typeface="+mn-lt"/>
                <a:cs typeface="+mn-lt"/>
              </a:rPr>
              <a:t>1. Search Engine Ranking:</a:t>
            </a:r>
            <a:r>
              <a:rPr lang="en-US">
                <a:ea typeface="+mn-lt"/>
                <a:cs typeface="+mn-lt"/>
              </a:rPr>
              <a:t> A</a:t>
            </a:r>
            <a:r>
              <a:rPr lang="en-US" sz="1800">
                <a:ea typeface="+mn-lt"/>
                <a:cs typeface="+mn-lt"/>
              </a:rPr>
              <a:t> one-star increase in a product's rating can lead to a 5-9% increase in revenue.</a:t>
            </a:r>
            <a:endParaRPr lang="en-US" sz="1800"/>
          </a:p>
          <a:p>
            <a:r>
              <a:rPr lang="en-US" sz="1800" b="1">
                <a:ea typeface="+mn-lt"/>
                <a:cs typeface="+mn-lt"/>
              </a:rPr>
              <a:t>2. Customer Engagement:</a:t>
            </a:r>
            <a:r>
              <a:rPr lang="en-US" sz="1800">
                <a:ea typeface="+mn-lt"/>
                <a:cs typeface="+mn-lt"/>
              </a:rPr>
              <a:t> Products with reviews generate 12.5 times more page views than those without.</a:t>
            </a:r>
            <a:endParaRPr lang="en-US"/>
          </a:p>
          <a:p>
            <a:r>
              <a:rPr lang="en-CA" b="1"/>
              <a:t>3. Time</a:t>
            </a:r>
            <a:r>
              <a:rPr lang="en-CA" b="1">
                <a:effectLst/>
              </a:rPr>
              <a:t> Saving:</a:t>
            </a:r>
            <a:r>
              <a:rPr lang="en-CA">
                <a:effectLst/>
              </a:rPr>
              <a:t> Access to comprehensive reviews saves up to 40% of decision-making time.</a:t>
            </a:r>
            <a:endParaRPr lang="en-CA">
              <a:latin typeface="Söhne"/>
            </a:endParaRPr>
          </a:p>
          <a:p>
            <a:r>
              <a:rPr lang="en-CA" b="1"/>
              <a:t>4. </a:t>
            </a:r>
            <a:r>
              <a:rPr lang="en-CA" b="1">
                <a:effectLst/>
              </a:rPr>
              <a:t>Trust and Conversion:</a:t>
            </a:r>
            <a:r>
              <a:rPr lang="en-CA">
                <a:effectLst/>
              </a:rPr>
              <a:t> 93% of consumers trust online reviews, with positive feedback enhancing credibility.</a:t>
            </a:r>
            <a:br>
              <a:rPr lang="en-CA" b="0" i="0">
                <a:effectLst/>
                <a:latin typeface="Söhne"/>
              </a:rPr>
            </a:br>
            <a:endParaRPr lang="en-CA" b="0" i="0">
              <a:solidFill>
                <a:srgbClr val="FFFFFF"/>
              </a:solidFill>
              <a:effectLst/>
              <a:latin typeface="Söhne"/>
            </a:endParaRPr>
          </a:p>
          <a:p>
            <a:pPr>
              <a:lnSpc>
                <a:spcPct val="90000"/>
              </a:lnSpc>
              <a:spcBef>
                <a:spcPts val="1000"/>
              </a:spcBef>
            </a:pPr>
            <a:endParaRPr lang="en-CA">
              <a:ea typeface="+mn-lt"/>
              <a:cs typeface="+mn-lt"/>
            </a:endParaRPr>
          </a:p>
          <a:p>
            <a:pPr>
              <a:lnSpc>
                <a:spcPct val="90000"/>
              </a:lnSpc>
              <a:spcBef>
                <a:spcPts val="1000"/>
              </a:spcBef>
            </a:pPr>
            <a:endParaRPr lang="en-CA">
              <a:ea typeface="+mn-lt"/>
              <a:cs typeface="+mn-lt"/>
            </a:endParaRPr>
          </a:p>
          <a:p>
            <a:pPr marL="285750" indent="-285750">
              <a:buFont typeface="Arial"/>
              <a:buChar char="•"/>
            </a:pPr>
            <a:endParaRPr lang="en-CA">
              <a:ea typeface="+mn-lt"/>
              <a:cs typeface="+mn-lt"/>
            </a:endParaRPr>
          </a:p>
          <a:p>
            <a:pPr>
              <a:lnSpc>
                <a:spcPct val="90000"/>
              </a:lnSpc>
              <a:spcBef>
                <a:spcPts val="1000"/>
              </a:spcBef>
            </a:pPr>
            <a:endParaRPr lang="en-CA"/>
          </a:p>
          <a:p>
            <a:pPr>
              <a:lnSpc>
                <a:spcPct val="90000"/>
              </a:lnSpc>
              <a:spcBef>
                <a:spcPts val="1000"/>
              </a:spcBef>
            </a:pPr>
            <a:br>
              <a:rPr lang="en-US"/>
            </a:br>
            <a:endParaRPr lang="en-US"/>
          </a:p>
          <a:p>
            <a:pPr>
              <a:lnSpc>
                <a:spcPct val="90000"/>
              </a:lnSpc>
              <a:spcBef>
                <a:spcPts val="1000"/>
              </a:spcBef>
            </a:pPr>
            <a:endParaRPr lang="en-CA">
              <a:ea typeface="+mn-lt"/>
              <a:cs typeface="+mn-lt"/>
            </a:endParaRPr>
          </a:p>
        </p:txBody>
      </p:sp>
    </p:spTree>
    <p:extLst>
      <p:ext uri="{BB962C8B-B14F-4D97-AF65-F5344CB8AC3E}">
        <p14:creationId xmlns:p14="http://schemas.microsoft.com/office/powerpoint/2010/main" val="115887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BAAD-1F84-44ED-8FFF-ECF618B4C86C}"/>
              </a:ext>
            </a:extLst>
          </p:cNvPr>
          <p:cNvSpPr>
            <a:spLocks noGrp="1"/>
          </p:cNvSpPr>
          <p:nvPr>
            <p:ph type="title"/>
          </p:nvPr>
        </p:nvSpPr>
        <p:spPr>
          <a:xfrm>
            <a:off x="-1879" y="58475"/>
            <a:ext cx="10515600" cy="1325563"/>
          </a:xfrm>
        </p:spPr>
        <p:txBody>
          <a:bodyPr/>
          <a:lstStyle/>
          <a:p>
            <a:r>
              <a:rPr lang="en-US"/>
              <a:t> Why? - Hook</a:t>
            </a:r>
          </a:p>
        </p:txBody>
      </p:sp>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3</a:t>
            </a:fld>
            <a:endParaRPr lang="en-US"/>
          </a:p>
        </p:txBody>
      </p:sp>
      <p:sp>
        <p:nvSpPr>
          <p:cNvPr id="6" name="TextBox 5">
            <a:extLst>
              <a:ext uri="{FF2B5EF4-FFF2-40B4-BE49-F238E27FC236}">
                <a16:creationId xmlns:a16="http://schemas.microsoft.com/office/drawing/2014/main" id="{37E326A7-9C6B-43ED-13D6-C9863CFE6269}"/>
              </a:ext>
            </a:extLst>
          </p:cNvPr>
          <p:cNvSpPr txBox="1"/>
          <p:nvPr/>
        </p:nvSpPr>
        <p:spPr>
          <a:xfrm>
            <a:off x="380039" y="1225733"/>
            <a:ext cx="11446316" cy="4118628"/>
          </a:xfrm>
          <a:prstGeom prst="rect">
            <a:avLst/>
          </a:prstGeom>
          <a:noFill/>
        </p:spPr>
        <p:txBody>
          <a:bodyPr wrap="square" lIns="91440" tIns="45720" rIns="91440" bIns="45720" rtlCol="0" anchor="t">
            <a:spAutoFit/>
          </a:bodyPr>
          <a:lstStyle/>
          <a:p>
            <a:pPr>
              <a:lnSpc>
                <a:spcPct val="90000"/>
              </a:lnSpc>
              <a:spcBef>
                <a:spcPts val="1000"/>
              </a:spcBef>
            </a:pPr>
            <a:endParaRPr lang="en-CA">
              <a:cs typeface="Calibri Light"/>
            </a:endParaRPr>
          </a:p>
          <a:p>
            <a:pPr marL="342900" indent="-342900">
              <a:lnSpc>
                <a:spcPct val="90000"/>
              </a:lnSpc>
              <a:spcBef>
                <a:spcPts val="1000"/>
              </a:spcBef>
              <a:buAutoNum type="arabicPeriod"/>
            </a:pPr>
            <a:r>
              <a:rPr lang="en-CA">
                <a:ea typeface="+mn-lt"/>
                <a:cs typeface="Calibri Light"/>
              </a:rPr>
              <a:t>Total Users in Amazon 2.4 billion + 9.7 million</a:t>
            </a:r>
          </a:p>
          <a:p>
            <a:pPr marL="342900" indent="-342900">
              <a:lnSpc>
                <a:spcPct val="90000"/>
              </a:lnSpc>
              <a:spcBef>
                <a:spcPts val="1000"/>
              </a:spcBef>
              <a:buAutoNum type="arabicPeriod"/>
            </a:pPr>
            <a:r>
              <a:rPr lang="en-CA">
                <a:ea typeface="+mn-lt"/>
                <a:cs typeface="Calibri Light"/>
              </a:rPr>
              <a:t>Total Sellers – 9.7 million</a:t>
            </a:r>
          </a:p>
          <a:p>
            <a:pPr marL="342900" indent="-342900">
              <a:lnSpc>
                <a:spcPct val="90000"/>
              </a:lnSpc>
              <a:spcBef>
                <a:spcPts val="1000"/>
              </a:spcBef>
              <a:buAutoNum type="arabicPeriod"/>
            </a:pPr>
            <a:r>
              <a:rPr lang="en-CA">
                <a:ea typeface="+mn-lt"/>
                <a:cs typeface="Calibri Light"/>
              </a:rPr>
              <a:t>Current Active Sellers – 1.9 million</a:t>
            </a:r>
          </a:p>
          <a:p>
            <a:pPr marL="342900" indent="-342900">
              <a:lnSpc>
                <a:spcPct val="90000"/>
              </a:lnSpc>
              <a:spcBef>
                <a:spcPts val="1000"/>
              </a:spcBef>
              <a:buAutoNum type="arabicPeriod"/>
            </a:pPr>
            <a:endParaRPr lang="en-CA">
              <a:ea typeface="+mn-lt"/>
              <a:cs typeface="Calibri Light"/>
            </a:endParaRPr>
          </a:p>
          <a:p>
            <a:pPr>
              <a:lnSpc>
                <a:spcPct val="90000"/>
              </a:lnSpc>
              <a:spcBef>
                <a:spcPts val="1000"/>
              </a:spcBef>
            </a:pPr>
            <a:endParaRPr lang="en-CA">
              <a:ea typeface="+mn-lt"/>
              <a:cs typeface="Calibri Light"/>
            </a:endParaRPr>
          </a:p>
          <a:p>
            <a:pPr>
              <a:lnSpc>
                <a:spcPct val="90000"/>
              </a:lnSpc>
              <a:spcBef>
                <a:spcPts val="1000"/>
              </a:spcBef>
            </a:pPr>
            <a:r>
              <a:rPr lang="en-CA">
                <a:ea typeface="+mn-lt"/>
                <a:cs typeface="Calibri Light"/>
              </a:rPr>
              <a:t>Opportunities:</a:t>
            </a:r>
          </a:p>
          <a:p>
            <a:pPr marL="342900" indent="-342900">
              <a:lnSpc>
                <a:spcPct val="90000"/>
              </a:lnSpc>
              <a:spcBef>
                <a:spcPts val="1000"/>
              </a:spcBef>
              <a:buAutoNum type="arabicPeriod"/>
            </a:pPr>
            <a:r>
              <a:rPr lang="en-CA">
                <a:ea typeface="+mn-lt"/>
                <a:cs typeface="Calibri Light"/>
              </a:rPr>
              <a:t>No Marketing budget needed. We can acquire existing seller base. </a:t>
            </a:r>
          </a:p>
          <a:p>
            <a:pPr marL="342900" indent="-342900">
              <a:lnSpc>
                <a:spcPct val="90000"/>
              </a:lnSpc>
              <a:spcBef>
                <a:spcPts val="1000"/>
              </a:spcBef>
              <a:buAutoNum type="arabicPeriod"/>
            </a:pPr>
            <a:r>
              <a:rPr lang="en-CA">
                <a:ea typeface="+mn-lt"/>
                <a:cs typeface="Calibri Light"/>
              </a:rPr>
              <a:t>Future Acquistion opportunities by Amazon.</a:t>
            </a:r>
          </a:p>
          <a:p>
            <a:pPr marL="342900" indent="-342900">
              <a:lnSpc>
                <a:spcPct val="90000"/>
              </a:lnSpc>
              <a:spcBef>
                <a:spcPts val="1000"/>
              </a:spcBef>
              <a:buAutoNum type="arabicPeriod"/>
            </a:pPr>
            <a:r>
              <a:rPr lang="en-CA">
                <a:ea typeface="+mn-lt"/>
                <a:cs typeface="Calibri Light"/>
              </a:rPr>
              <a:t>It can be a SAAS Solution for ecommerce companies. </a:t>
            </a:r>
            <a:endParaRPr lang="en-CA">
              <a:ea typeface="+mn-lt"/>
              <a:cs typeface="+mn-lt"/>
            </a:endParaRPr>
          </a:p>
          <a:p>
            <a:pPr>
              <a:lnSpc>
                <a:spcPct val="90000"/>
              </a:lnSpc>
              <a:spcBef>
                <a:spcPts val="1000"/>
              </a:spcBef>
            </a:pPr>
            <a:endParaRPr lang="en-CA">
              <a:ea typeface="+mn-lt"/>
              <a:cs typeface="+mn-lt"/>
            </a:endParaRPr>
          </a:p>
        </p:txBody>
      </p:sp>
      <p:graphicFrame>
        <p:nvGraphicFramePr>
          <p:cNvPr id="10" name="Chart 9">
            <a:extLst>
              <a:ext uri="{FF2B5EF4-FFF2-40B4-BE49-F238E27FC236}">
                <a16:creationId xmlns:a16="http://schemas.microsoft.com/office/drawing/2014/main" id="{26DC7B46-A1F9-E297-6C1F-3E3E6BF860AD}"/>
              </a:ext>
            </a:extLst>
          </p:cNvPr>
          <p:cNvGraphicFramePr/>
          <p:nvPr>
            <p:extLst>
              <p:ext uri="{D42A27DB-BD31-4B8C-83A1-F6EECF244321}">
                <p14:modId xmlns:p14="http://schemas.microsoft.com/office/powerpoint/2010/main" val="420410701"/>
              </p:ext>
            </p:extLst>
          </p:nvPr>
        </p:nvGraphicFramePr>
        <p:xfrm>
          <a:off x="8255063" y="1389712"/>
          <a:ext cx="3449839" cy="36052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3657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BAAD-1F84-44ED-8FFF-ECF618B4C86C}"/>
              </a:ext>
            </a:extLst>
          </p:cNvPr>
          <p:cNvSpPr>
            <a:spLocks noGrp="1"/>
          </p:cNvSpPr>
          <p:nvPr>
            <p:ph type="title"/>
          </p:nvPr>
        </p:nvSpPr>
        <p:spPr>
          <a:xfrm>
            <a:off x="-1879" y="58475"/>
            <a:ext cx="10515600" cy="1325563"/>
          </a:xfrm>
        </p:spPr>
        <p:txBody>
          <a:bodyPr/>
          <a:lstStyle/>
          <a:p>
            <a:r>
              <a:rPr lang="en-US"/>
              <a:t> Proposed Solution - MVP</a:t>
            </a:r>
          </a:p>
        </p:txBody>
      </p:sp>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4</a:t>
            </a:fld>
            <a:endParaRPr lang="en-US"/>
          </a:p>
        </p:txBody>
      </p:sp>
      <p:sp>
        <p:nvSpPr>
          <p:cNvPr id="6" name="TextBox 5">
            <a:extLst>
              <a:ext uri="{FF2B5EF4-FFF2-40B4-BE49-F238E27FC236}">
                <a16:creationId xmlns:a16="http://schemas.microsoft.com/office/drawing/2014/main" id="{37E326A7-9C6B-43ED-13D6-C9863CFE6269}"/>
              </a:ext>
            </a:extLst>
          </p:cNvPr>
          <p:cNvSpPr txBox="1"/>
          <p:nvPr/>
        </p:nvSpPr>
        <p:spPr>
          <a:xfrm>
            <a:off x="373741" y="1716940"/>
            <a:ext cx="11446316" cy="4873706"/>
          </a:xfrm>
          <a:prstGeom prst="rect">
            <a:avLst/>
          </a:prstGeom>
          <a:noFill/>
        </p:spPr>
        <p:txBody>
          <a:bodyPr wrap="square" lIns="91440" tIns="45720" rIns="91440" bIns="45720" rtlCol="0" anchor="t">
            <a:spAutoFit/>
          </a:bodyPr>
          <a:lstStyle/>
          <a:p>
            <a:pPr>
              <a:lnSpc>
                <a:spcPct val="90000"/>
              </a:lnSpc>
              <a:spcBef>
                <a:spcPts val="1000"/>
              </a:spcBef>
            </a:pPr>
            <a:r>
              <a:rPr lang="en-CA">
                <a:ea typeface="+mn-lt"/>
                <a:cs typeface="+mn-lt"/>
              </a:rPr>
              <a:t>Our solution will automate the extraction of meaningful insights from product reviews</a:t>
            </a:r>
          </a:p>
          <a:p>
            <a:pPr>
              <a:lnSpc>
                <a:spcPct val="90000"/>
              </a:lnSpc>
              <a:spcBef>
                <a:spcPts val="1000"/>
              </a:spcBef>
            </a:pPr>
            <a:endParaRPr lang="en-CA">
              <a:ea typeface="+mn-lt"/>
              <a:cs typeface="+mn-lt"/>
            </a:endParaRPr>
          </a:p>
          <a:p>
            <a:pPr>
              <a:lnSpc>
                <a:spcPct val="90000"/>
              </a:lnSpc>
              <a:spcBef>
                <a:spcPts val="1000"/>
              </a:spcBef>
            </a:pPr>
            <a:r>
              <a:rPr lang="en-CA">
                <a:ea typeface="+mn-lt"/>
                <a:cs typeface="+mn-lt"/>
              </a:rPr>
              <a:t>Key features include</a:t>
            </a:r>
          </a:p>
          <a:p>
            <a:pPr marL="342900" indent="-342900">
              <a:lnSpc>
                <a:spcPct val="90000"/>
              </a:lnSpc>
              <a:spcBef>
                <a:spcPts val="1000"/>
              </a:spcBef>
              <a:buAutoNum type="arabicPeriod"/>
            </a:pPr>
            <a:r>
              <a:rPr lang="en-CA">
                <a:ea typeface="+mn-lt"/>
                <a:cs typeface="+mn-lt"/>
              </a:rPr>
              <a:t>Action items </a:t>
            </a:r>
          </a:p>
          <a:p>
            <a:pPr marL="342900" indent="-342900">
              <a:lnSpc>
                <a:spcPct val="90000"/>
              </a:lnSpc>
              <a:spcBef>
                <a:spcPts val="1000"/>
              </a:spcBef>
              <a:buAutoNum type="arabicPeriod"/>
            </a:pPr>
            <a:r>
              <a:rPr lang="en-CA">
                <a:ea typeface="+mn-lt"/>
                <a:cs typeface="+mn-lt"/>
              </a:rPr>
              <a:t>Pros and Cons for each feature of the product </a:t>
            </a:r>
          </a:p>
          <a:p>
            <a:pPr marL="342900" indent="-342900">
              <a:lnSpc>
                <a:spcPct val="90000"/>
              </a:lnSpc>
              <a:spcBef>
                <a:spcPts val="1000"/>
              </a:spcBef>
              <a:buAutoNum type="arabicPeriod"/>
            </a:pPr>
            <a:r>
              <a:rPr lang="en-CA">
                <a:ea typeface="+mn-lt"/>
                <a:cs typeface="+mn-lt"/>
              </a:rPr>
              <a:t>Sentiment analysis over time. </a:t>
            </a:r>
          </a:p>
          <a:p>
            <a:pPr marL="342900" indent="-342900">
              <a:lnSpc>
                <a:spcPct val="90000"/>
              </a:lnSpc>
              <a:spcBef>
                <a:spcPts val="1000"/>
              </a:spcBef>
              <a:buAutoNum type="arabicPeriod"/>
            </a:pPr>
            <a:r>
              <a:rPr lang="en-CA">
                <a:ea typeface="+mn-lt"/>
                <a:cs typeface="+mn-lt"/>
              </a:rPr>
              <a:t> Visualizations such as word clouds and rating trends</a:t>
            </a:r>
          </a:p>
          <a:p>
            <a:pPr marL="342900" indent="-342900">
              <a:lnSpc>
                <a:spcPct val="90000"/>
              </a:lnSpc>
              <a:spcBef>
                <a:spcPts val="1000"/>
              </a:spcBef>
              <a:buAutoNum type="arabicPeriod"/>
            </a:pPr>
            <a:endParaRPr lang="en-CA">
              <a:ea typeface="+mn-lt"/>
              <a:cs typeface="+mn-lt"/>
            </a:endParaRPr>
          </a:p>
          <a:p>
            <a:pPr>
              <a:lnSpc>
                <a:spcPct val="90000"/>
              </a:lnSpc>
              <a:spcBef>
                <a:spcPts val="1000"/>
              </a:spcBef>
            </a:pPr>
            <a:endParaRPr lang="en-CA"/>
          </a:p>
          <a:p>
            <a:pPr>
              <a:lnSpc>
                <a:spcPct val="90000"/>
              </a:lnSpc>
              <a:spcBef>
                <a:spcPts val="1000"/>
              </a:spcBef>
            </a:pPr>
            <a:endParaRPr lang="en-CA">
              <a:ea typeface="+mn-lt"/>
              <a:cs typeface="+mn-lt"/>
            </a:endParaRPr>
          </a:p>
          <a:p>
            <a:pPr>
              <a:lnSpc>
                <a:spcPct val="90000"/>
              </a:lnSpc>
              <a:spcBef>
                <a:spcPts val="1000"/>
              </a:spcBef>
            </a:pPr>
            <a:endParaRPr lang="en-CA">
              <a:ea typeface="+mn-lt"/>
              <a:cs typeface="+mn-lt"/>
            </a:endParaRPr>
          </a:p>
          <a:p>
            <a:pPr>
              <a:lnSpc>
                <a:spcPct val="90000"/>
              </a:lnSpc>
              <a:spcBef>
                <a:spcPts val="1000"/>
              </a:spcBef>
            </a:pPr>
            <a:endParaRPr lang="en-CA">
              <a:ea typeface="+mn-lt"/>
              <a:cs typeface="+mn-lt"/>
            </a:endParaRPr>
          </a:p>
          <a:p>
            <a:pPr>
              <a:lnSpc>
                <a:spcPct val="90000"/>
              </a:lnSpc>
              <a:spcBef>
                <a:spcPts val="1000"/>
              </a:spcBef>
            </a:pPr>
            <a:endParaRPr lang="en-CA">
              <a:ea typeface="+mn-lt"/>
              <a:cs typeface="+mn-lt"/>
            </a:endParaRPr>
          </a:p>
        </p:txBody>
      </p:sp>
    </p:spTree>
    <p:extLst>
      <p:ext uri="{BB962C8B-B14F-4D97-AF65-F5344CB8AC3E}">
        <p14:creationId xmlns:p14="http://schemas.microsoft.com/office/powerpoint/2010/main" val="346806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BAAD-1F84-44ED-8FFF-ECF618B4C86C}"/>
              </a:ext>
            </a:extLst>
          </p:cNvPr>
          <p:cNvSpPr>
            <a:spLocks noGrp="1"/>
          </p:cNvSpPr>
          <p:nvPr>
            <p:ph type="title"/>
          </p:nvPr>
        </p:nvSpPr>
        <p:spPr>
          <a:xfrm>
            <a:off x="-1879" y="-81599"/>
            <a:ext cx="10515600" cy="1325563"/>
          </a:xfrm>
        </p:spPr>
        <p:txBody>
          <a:bodyPr/>
          <a:lstStyle/>
          <a:p>
            <a:r>
              <a:rPr lang="en-US"/>
              <a:t>Literature Review </a:t>
            </a:r>
          </a:p>
        </p:txBody>
      </p:sp>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5</a:t>
            </a:fld>
            <a:endParaRPr lang="en-US"/>
          </a:p>
        </p:txBody>
      </p:sp>
      <p:sp>
        <p:nvSpPr>
          <p:cNvPr id="6" name="TextBox 5">
            <a:extLst>
              <a:ext uri="{FF2B5EF4-FFF2-40B4-BE49-F238E27FC236}">
                <a16:creationId xmlns:a16="http://schemas.microsoft.com/office/drawing/2014/main" id="{37E326A7-9C6B-43ED-13D6-C9863CFE6269}"/>
              </a:ext>
            </a:extLst>
          </p:cNvPr>
          <p:cNvSpPr txBox="1"/>
          <p:nvPr/>
        </p:nvSpPr>
        <p:spPr>
          <a:xfrm>
            <a:off x="290392" y="1147292"/>
            <a:ext cx="11715257" cy="5016758"/>
          </a:xfrm>
          <a:prstGeom prst="rect">
            <a:avLst/>
          </a:prstGeom>
          <a:noFill/>
        </p:spPr>
        <p:txBody>
          <a:bodyPr wrap="square" lIns="91440" tIns="45720" rIns="91440" bIns="45720" rtlCol="0" anchor="t">
            <a:spAutoFit/>
          </a:bodyPr>
          <a:lstStyle/>
          <a:p>
            <a:r>
              <a:rPr lang="en-CA" sz="2000" b="1">
                <a:latin typeface="Calibri Light"/>
                <a:ea typeface="+mn-lt"/>
                <a:cs typeface="+mn-lt"/>
              </a:rPr>
              <a:t>Helium 10, </a:t>
            </a:r>
            <a:r>
              <a:rPr lang="en-CA" sz="2000" b="1" err="1">
                <a:latin typeface="Calibri Light"/>
                <a:ea typeface="+mn-lt"/>
                <a:cs typeface="+mn-lt"/>
              </a:rPr>
              <a:t>AMZScout</a:t>
            </a:r>
            <a:r>
              <a:rPr lang="en-CA" sz="2000" b="1">
                <a:latin typeface="Calibri Light"/>
                <a:ea typeface="+mn-lt"/>
                <a:cs typeface="+mn-lt"/>
              </a:rPr>
              <a:t>, and </a:t>
            </a:r>
            <a:r>
              <a:rPr lang="en-CA" sz="2000" b="1" err="1">
                <a:latin typeface="Calibri Light"/>
                <a:ea typeface="+mn-lt"/>
                <a:cs typeface="+mn-lt"/>
              </a:rPr>
              <a:t>Sellics</a:t>
            </a:r>
            <a:r>
              <a:rPr lang="en-CA" sz="2000">
                <a:latin typeface="Calibri Light"/>
                <a:ea typeface="+mn-lt"/>
                <a:cs typeface="+mn-lt"/>
              </a:rPr>
              <a:t> are </a:t>
            </a:r>
            <a:r>
              <a:rPr lang="en-CA" sz="2000" err="1">
                <a:latin typeface="Calibri Light"/>
                <a:ea typeface="+mn-lt"/>
                <a:cs typeface="+mn-lt"/>
              </a:rPr>
              <a:t>softwares</a:t>
            </a:r>
            <a:r>
              <a:rPr lang="en-CA" sz="2000">
                <a:latin typeface="Calibri Light"/>
                <a:ea typeface="+mn-lt"/>
                <a:cs typeface="+mn-lt"/>
              </a:rPr>
              <a:t> tailored specifically for Amazon sellers. These tools offer a wide range of features aimed at optimizing various aspects of selling on the Amazon marketplace. Key functionalities include product research, keyword research, listing optimization, and sales estimation. Additionally, they provide review analysis tools to help sellers understand customer feedback, monitor reviews, and make data-driven decisions to improve their products and enhance their overall performance on Amazon. </a:t>
            </a:r>
            <a:endParaRPr lang="en-US" sz="2000">
              <a:latin typeface="Calibri Light"/>
              <a:cs typeface="Calibri Light"/>
            </a:endParaRPr>
          </a:p>
          <a:p>
            <a:endParaRPr lang="en-US" sz="2000">
              <a:latin typeface="Calibri Light"/>
              <a:cs typeface="Calibri Light"/>
            </a:endParaRPr>
          </a:p>
          <a:p>
            <a:r>
              <a:rPr lang="en-US" sz="2000" b="1">
                <a:latin typeface="Calibri Light"/>
                <a:cs typeface="Calibri Light"/>
              </a:rPr>
              <a:t>Drawbacks:</a:t>
            </a:r>
          </a:p>
          <a:p>
            <a:pPr marL="285750" indent="-285750">
              <a:buFont typeface="Arial"/>
              <a:buChar char="•"/>
            </a:pPr>
            <a:r>
              <a:rPr lang="en-US" sz="2000">
                <a:latin typeface="Calibri Light"/>
                <a:cs typeface="Calibri Light"/>
              </a:rPr>
              <a:t>Complexity</a:t>
            </a:r>
          </a:p>
          <a:p>
            <a:pPr marL="285750" indent="-285750">
              <a:buFont typeface="Arial"/>
              <a:buChar char="•"/>
            </a:pPr>
            <a:r>
              <a:rPr lang="en-US" sz="2000">
                <a:latin typeface="Calibri Light"/>
                <a:cs typeface="Calibri Light"/>
              </a:rPr>
              <a:t>Seller-Centric Focus</a:t>
            </a:r>
          </a:p>
          <a:p>
            <a:pPr marL="285750" indent="-285750">
              <a:buFont typeface="Arial"/>
              <a:buChar char="•"/>
            </a:pPr>
            <a:r>
              <a:rPr lang="en-US" sz="2000">
                <a:latin typeface="Calibri Light"/>
                <a:cs typeface="Calibri Light"/>
              </a:rPr>
              <a:t>Paid features</a:t>
            </a:r>
          </a:p>
          <a:p>
            <a:endParaRPr lang="en-US" sz="2000">
              <a:latin typeface="Calibri Light"/>
              <a:cs typeface="Calibri Light"/>
            </a:endParaRPr>
          </a:p>
          <a:p>
            <a:r>
              <a:rPr lang="en-US" sz="2000" b="1">
                <a:latin typeface="Calibri Light"/>
                <a:cs typeface="Calibri Light"/>
              </a:rPr>
              <a:t>Benefits of Our Solution:</a:t>
            </a:r>
          </a:p>
          <a:p>
            <a:pPr marL="285750" indent="-285750">
              <a:buFont typeface="Arial"/>
              <a:buChar char="•"/>
            </a:pPr>
            <a:r>
              <a:rPr lang="en-US" sz="2000">
                <a:latin typeface="Calibri Light"/>
                <a:ea typeface="+mn-lt"/>
                <a:cs typeface="+mn-lt"/>
              </a:rPr>
              <a:t>Condensed Insights</a:t>
            </a:r>
          </a:p>
          <a:p>
            <a:pPr marL="285750" indent="-285750">
              <a:buFont typeface="Arial"/>
              <a:buChar char="•"/>
            </a:pPr>
            <a:r>
              <a:rPr lang="en-US" sz="2000">
                <a:latin typeface="Calibri Light"/>
                <a:ea typeface="+mn-lt"/>
                <a:cs typeface="+mn-lt"/>
              </a:rPr>
              <a:t>Feature-Based Summaries</a:t>
            </a:r>
            <a:endParaRPr lang="en-US" sz="2000">
              <a:latin typeface="Calibri Light"/>
              <a:cs typeface="Calibri Light"/>
            </a:endParaRPr>
          </a:p>
          <a:p>
            <a:pPr marL="285750" indent="-285750">
              <a:buFont typeface="Arial"/>
              <a:buChar char="•"/>
            </a:pPr>
            <a:r>
              <a:rPr lang="en-US" sz="2000">
                <a:latin typeface="Calibri Light"/>
                <a:cs typeface="Calibri Light"/>
              </a:rPr>
              <a:t>User-Centric and Seller-Centric Focus</a:t>
            </a:r>
          </a:p>
          <a:p>
            <a:endParaRPr lang="en-US" sz="2000">
              <a:latin typeface="Calibri Light"/>
              <a:cs typeface="Calibri Light"/>
            </a:endParaRPr>
          </a:p>
        </p:txBody>
      </p:sp>
    </p:spTree>
    <p:extLst>
      <p:ext uri="{BB962C8B-B14F-4D97-AF65-F5344CB8AC3E}">
        <p14:creationId xmlns:p14="http://schemas.microsoft.com/office/powerpoint/2010/main" val="245313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BAAD-1F84-44ED-8FFF-ECF618B4C86C}"/>
              </a:ext>
            </a:extLst>
          </p:cNvPr>
          <p:cNvSpPr>
            <a:spLocks noGrp="1"/>
          </p:cNvSpPr>
          <p:nvPr>
            <p:ph type="title"/>
          </p:nvPr>
        </p:nvSpPr>
        <p:spPr>
          <a:xfrm>
            <a:off x="178038" y="217225"/>
            <a:ext cx="10515600" cy="1325563"/>
          </a:xfrm>
        </p:spPr>
        <p:txBody>
          <a:bodyPr/>
          <a:lstStyle/>
          <a:p>
            <a:r>
              <a:rPr lang="en-US"/>
              <a:t>Pricing Options</a:t>
            </a:r>
            <a:br>
              <a:rPr lang="en-US"/>
            </a:br>
            <a:endParaRPr lang="en-US"/>
          </a:p>
        </p:txBody>
      </p:sp>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6</a:t>
            </a:fld>
            <a:endParaRPr lang="en-US"/>
          </a:p>
        </p:txBody>
      </p:sp>
      <p:sp>
        <p:nvSpPr>
          <p:cNvPr id="3" name="TextBox 2">
            <a:extLst>
              <a:ext uri="{FF2B5EF4-FFF2-40B4-BE49-F238E27FC236}">
                <a16:creationId xmlns:a16="http://schemas.microsoft.com/office/drawing/2014/main" id="{B9A0F825-B653-BC2C-9B11-C3BFE6648321}"/>
              </a:ext>
            </a:extLst>
          </p:cNvPr>
          <p:cNvSpPr txBox="1"/>
          <p:nvPr/>
        </p:nvSpPr>
        <p:spPr>
          <a:xfrm>
            <a:off x="550708" y="1457114"/>
            <a:ext cx="9775873" cy="3416320"/>
          </a:xfrm>
          <a:prstGeom prst="rect">
            <a:avLst/>
          </a:prstGeom>
          <a:noFill/>
        </p:spPr>
        <p:txBody>
          <a:bodyPr wrap="square" lIns="91440" tIns="45720" rIns="91440" bIns="45720" rtlCol="0" anchor="t">
            <a:spAutoFit/>
          </a:bodyPr>
          <a:lstStyle/>
          <a:p>
            <a:r>
              <a:rPr lang="en-US" b="1" u="sng"/>
              <a:t>Primary Audience - Sellers:</a:t>
            </a:r>
          </a:p>
          <a:p>
            <a:endParaRPr lang="en-US" b="1" u="sng"/>
          </a:p>
          <a:p>
            <a:pPr marL="285750" indent="-285750">
              <a:buFont typeface="Arial"/>
              <a:buChar char="•"/>
            </a:pPr>
            <a:r>
              <a:rPr lang="en-US"/>
              <a:t>First 5 product research reports are free</a:t>
            </a:r>
          </a:p>
          <a:p>
            <a:pPr marL="285750" indent="-285750">
              <a:buFont typeface="Arial"/>
              <a:buChar char="•"/>
            </a:pPr>
            <a:r>
              <a:rPr lang="en-US"/>
              <a:t>Preliminary research reports require a nominal fee of $1.99/report</a:t>
            </a:r>
          </a:p>
          <a:p>
            <a:pPr marL="285750" indent="-285750">
              <a:buFont typeface="Arial"/>
              <a:buChar char="•"/>
            </a:pPr>
            <a:r>
              <a:rPr lang="en-US"/>
              <a:t>Detailed research reports for a fee of $4.99/report</a:t>
            </a:r>
          </a:p>
          <a:p>
            <a:pPr marL="285750" indent="-285750">
              <a:buFont typeface="Arial"/>
              <a:buChar char="•"/>
            </a:pPr>
            <a:r>
              <a:rPr lang="en-US">
                <a:ea typeface="+mn-lt"/>
                <a:cs typeface="+mn-lt"/>
              </a:rPr>
              <a:t>Subscription based membership type will be added for sellers.</a:t>
            </a:r>
            <a:endParaRPr lang="en-US" b="1" u="sng"/>
          </a:p>
          <a:p>
            <a:pPr marL="285750" indent="-285750">
              <a:buFont typeface="Arial"/>
              <a:buChar char="•"/>
            </a:pPr>
            <a:endParaRPr lang="en-US"/>
          </a:p>
          <a:p>
            <a:r>
              <a:rPr lang="en-US" b="1" u="sng"/>
              <a:t>Secondary Audience – Customers / Users:</a:t>
            </a:r>
          </a:p>
          <a:p>
            <a:endParaRPr lang="en-US" b="1" u="sng"/>
          </a:p>
          <a:p>
            <a:pPr marL="285750" indent="-285750">
              <a:buFont typeface="Arial"/>
              <a:buChar char="•"/>
            </a:pPr>
            <a:r>
              <a:rPr lang="en-US"/>
              <a:t>Unpaid, with a daily product limit of 3 per customer</a:t>
            </a:r>
          </a:p>
          <a:p>
            <a:pPr marL="285750" indent="-285750">
              <a:buFont typeface="Arial"/>
              <a:buChar char="•"/>
            </a:pPr>
            <a:r>
              <a:rPr lang="en-US"/>
              <a:t>Will be receiving income from ads.</a:t>
            </a:r>
          </a:p>
          <a:p>
            <a:endParaRPr lang="en-US"/>
          </a:p>
        </p:txBody>
      </p:sp>
    </p:spTree>
    <p:extLst>
      <p:ext uri="{BB962C8B-B14F-4D97-AF65-F5344CB8AC3E}">
        <p14:creationId xmlns:p14="http://schemas.microsoft.com/office/powerpoint/2010/main" val="416417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BAAD-1F84-44ED-8FFF-ECF618B4C86C}"/>
              </a:ext>
            </a:extLst>
          </p:cNvPr>
          <p:cNvSpPr>
            <a:spLocks noGrp="1"/>
          </p:cNvSpPr>
          <p:nvPr>
            <p:ph type="title"/>
          </p:nvPr>
        </p:nvSpPr>
        <p:spPr>
          <a:xfrm>
            <a:off x="-1879" y="58475"/>
            <a:ext cx="10515600" cy="1325563"/>
          </a:xfrm>
        </p:spPr>
        <p:txBody>
          <a:bodyPr/>
          <a:lstStyle/>
          <a:p>
            <a:r>
              <a:rPr lang="en-US"/>
              <a:t>Benefits</a:t>
            </a:r>
          </a:p>
        </p:txBody>
      </p:sp>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7</a:t>
            </a:fld>
            <a:endParaRPr lang="en-US"/>
          </a:p>
        </p:txBody>
      </p:sp>
      <p:sp>
        <p:nvSpPr>
          <p:cNvPr id="6" name="TextBox 5">
            <a:extLst>
              <a:ext uri="{FF2B5EF4-FFF2-40B4-BE49-F238E27FC236}">
                <a16:creationId xmlns:a16="http://schemas.microsoft.com/office/drawing/2014/main" id="{37E326A7-9C6B-43ED-13D6-C9863CFE6269}"/>
              </a:ext>
            </a:extLst>
          </p:cNvPr>
          <p:cNvSpPr txBox="1"/>
          <p:nvPr/>
        </p:nvSpPr>
        <p:spPr>
          <a:xfrm>
            <a:off x="380039" y="1225733"/>
            <a:ext cx="11367875" cy="4117024"/>
          </a:xfrm>
          <a:prstGeom prst="rect">
            <a:avLst/>
          </a:prstGeom>
          <a:noFill/>
        </p:spPr>
        <p:txBody>
          <a:bodyPr wrap="square" lIns="91440" tIns="45720" rIns="91440" bIns="45720" rtlCol="0" anchor="t">
            <a:spAutoFit/>
          </a:bodyPr>
          <a:lstStyle/>
          <a:p>
            <a:pPr>
              <a:lnSpc>
                <a:spcPct val="90000"/>
              </a:lnSpc>
              <a:spcBef>
                <a:spcPts val="1000"/>
              </a:spcBef>
            </a:pPr>
            <a:r>
              <a:rPr lang="en-CA"/>
              <a:t>Primary Audience - Sellers:</a:t>
            </a:r>
          </a:p>
          <a:p>
            <a:pPr marL="285750" indent="-285750">
              <a:lnSpc>
                <a:spcPct val="90000"/>
              </a:lnSpc>
              <a:spcBef>
                <a:spcPts val="1000"/>
              </a:spcBef>
              <a:buFont typeface="Arial" panose="020B0604020202020204" pitchFamily="34" charset="0"/>
              <a:buChar char="•"/>
            </a:pPr>
            <a:r>
              <a:rPr lang="en-CA"/>
              <a:t>Increased Sales and Conversions</a:t>
            </a:r>
          </a:p>
          <a:p>
            <a:pPr marL="285750" indent="-285750">
              <a:lnSpc>
                <a:spcPct val="90000"/>
              </a:lnSpc>
              <a:spcBef>
                <a:spcPts val="1000"/>
              </a:spcBef>
              <a:buFont typeface="Arial" panose="020B0604020202020204" pitchFamily="34" charset="0"/>
              <a:buChar char="•"/>
            </a:pPr>
            <a:r>
              <a:rPr lang="en-CA"/>
              <a:t>Data driven Insights</a:t>
            </a:r>
          </a:p>
          <a:p>
            <a:pPr>
              <a:lnSpc>
                <a:spcPct val="90000"/>
              </a:lnSpc>
              <a:spcBef>
                <a:spcPts val="1000"/>
              </a:spcBef>
            </a:pPr>
            <a:endParaRPr lang="en-CA"/>
          </a:p>
          <a:p>
            <a:pPr>
              <a:lnSpc>
                <a:spcPct val="90000"/>
              </a:lnSpc>
              <a:spcBef>
                <a:spcPts val="1000"/>
              </a:spcBef>
            </a:pPr>
            <a:r>
              <a:rPr lang="en-CA"/>
              <a:t>Customer Audience - Customers:</a:t>
            </a:r>
          </a:p>
          <a:p>
            <a:pPr marL="285750" indent="-285750">
              <a:lnSpc>
                <a:spcPct val="90000"/>
              </a:lnSpc>
              <a:spcBef>
                <a:spcPts val="1000"/>
              </a:spcBef>
              <a:buFont typeface="Arial" panose="020B0604020202020204" pitchFamily="34" charset="0"/>
              <a:buChar char="•"/>
            </a:pPr>
            <a:r>
              <a:rPr lang="en-CA"/>
              <a:t>Informed Decision Making (competitive analysis)</a:t>
            </a:r>
          </a:p>
          <a:p>
            <a:pPr marL="285750" indent="-285750">
              <a:lnSpc>
                <a:spcPct val="90000"/>
              </a:lnSpc>
              <a:spcBef>
                <a:spcPts val="1000"/>
              </a:spcBef>
              <a:buFont typeface="Arial" panose="020B0604020202020204" pitchFamily="34" charset="0"/>
              <a:buChar char="•"/>
            </a:pPr>
            <a:r>
              <a:rPr lang="en-CA"/>
              <a:t>Time Saving</a:t>
            </a:r>
          </a:p>
          <a:p>
            <a:pPr>
              <a:lnSpc>
                <a:spcPct val="90000"/>
              </a:lnSpc>
              <a:spcBef>
                <a:spcPts val="1000"/>
              </a:spcBef>
            </a:pPr>
            <a:endParaRPr lang="en-CA"/>
          </a:p>
          <a:p>
            <a:pPr>
              <a:lnSpc>
                <a:spcPct val="90000"/>
              </a:lnSpc>
              <a:spcBef>
                <a:spcPts val="1000"/>
              </a:spcBef>
            </a:pPr>
            <a:r>
              <a:rPr lang="en-CA"/>
              <a:t>For us:</a:t>
            </a:r>
          </a:p>
          <a:p>
            <a:pPr marL="285750" indent="-285750">
              <a:lnSpc>
                <a:spcPct val="90000"/>
              </a:lnSpc>
              <a:spcBef>
                <a:spcPts val="1000"/>
              </a:spcBef>
              <a:buFont typeface="Arial"/>
              <a:buChar char="•"/>
            </a:pPr>
            <a:r>
              <a:rPr lang="en-CA"/>
              <a:t>Monetization opportunities </a:t>
            </a:r>
          </a:p>
          <a:p>
            <a:pPr marL="285750" indent="-285750">
              <a:lnSpc>
                <a:spcPct val="90000"/>
              </a:lnSpc>
              <a:spcBef>
                <a:spcPts val="1000"/>
              </a:spcBef>
              <a:buFont typeface="Arial"/>
              <a:buChar char="•"/>
            </a:pPr>
            <a:r>
              <a:rPr lang="en-CA"/>
              <a:t>Partnership opportunities </a:t>
            </a:r>
          </a:p>
        </p:txBody>
      </p:sp>
    </p:spTree>
    <p:extLst>
      <p:ext uri="{BB962C8B-B14F-4D97-AF65-F5344CB8AC3E}">
        <p14:creationId xmlns:p14="http://schemas.microsoft.com/office/powerpoint/2010/main" val="2712983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BAAD-1F84-44ED-8FFF-ECF618B4C86C}"/>
              </a:ext>
            </a:extLst>
          </p:cNvPr>
          <p:cNvSpPr>
            <a:spLocks noGrp="1"/>
          </p:cNvSpPr>
          <p:nvPr>
            <p:ph type="title"/>
          </p:nvPr>
        </p:nvSpPr>
        <p:spPr>
          <a:xfrm>
            <a:off x="-1879" y="58475"/>
            <a:ext cx="10515600" cy="1325563"/>
          </a:xfrm>
        </p:spPr>
        <p:txBody>
          <a:bodyPr/>
          <a:lstStyle/>
          <a:p>
            <a:r>
              <a:rPr lang="en-US"/>
              <a:t>Risks</a:t>
            </a:r>
          </a:p>
        </p:txBody>
      </p:sp>
      <p:pic>
        <p:nvPicPr>
          <p:cNvPr id="5" name="Picture 15" descr="Shape, rectangle&#10;&#10;Description automatically generated">
            <a:extLst>
              <a:ext uri="{FF2B5EF4-FFF2-40B4-BE49-F238E27FC236}">
                <a16:creationId xmlns:a16="http://schemas.microsoft.com/office/drawing/2014/main" id="{807117E1-822F-4747-87E2-369DE20CE0DB}"/>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8911B150-AC53-419C-804D-B1481159DB73}"/>
              </a:ext>
            </a:extLst>
          </p:cNvPr>
          <p:cNvPicPr>
            <a:picLocks noChangeAspect="1"/>
          </p:cNvPicPr>
          <p:nvPr/>
        </p:nvPicPr>
        <p:blipFill>
          <a:blip r:embed="rId3"/>
          <a:stretch>
            <a:fillRect/>
          </a:stretch>
        </p:blipFill>
        <p:spPr>
          <a:xfrm>
            <a:off x="10226040" y="-2293"/>
            <a:ext cx="1965960" cy="583707"/>
          </a:xfrm>
          <a:prstGeom prst="rect">
            <a:avLst/>
          </a:prstGeom>
        </p:spPr>
      </p:pic>
      <p:sp>
        <p:nvSpPr>
          <p:cNvPr id="4" name="Slide Number Placeholder 3">
            <a:extLst>
              <a:ext uri="{FF2B5EF4-FFF2-40B4-BE49-F238E27FC236}">
                <a16:creationId xmlns:a16="http://schemas.microsoft.com/office/drawing/2014/main" id="{B6C1EDC8-1ABA-B722-2538-FB4E723543B9}"/>
              </a:ext>
            </a:extLst>
          </p:cNvPr>
          <p:cNvSpPr>
            <a:spLocks noGrp="1"/>
          </p:cNvSpPr>
          <p:nvPr>
            <p:ph type="sldNum" sz="quarter" idx="12"/>
          </p:nvPr>
        </p:nvSpPr>
        <p:spPr/>
        <p:txBody>
          <a:bodyPr/>
          <a:lstStyle/>
          <a:p>
            <a:fld id="{48F63A3B-78C7-47BE-AE5E-E10140E04643}" type="slidenum">
              <a:rPr lang="en-US" smtClean="0"/>
              <a:t>8</a:t>
            </a:fld>
            <a:endParaRPr lang="en-US"/>
          </a:p>
        </p:txBody>
      </p:sp>
      <p:sp>
        <p:nvSpPr>
          <p:cNvPr id="6" name="TextBox 5">
            <a:extLst>
              <a:ext uri="{FF2B5EF4-FFF2-40B4-BE49-F238E27FC236}">
                <a16:creationId xmlns:a16="http://schemas.microsoft.com/office/drawing/2014/main" id="{37E326A7-9C6B-43ED-13D6-C9863CFE6269}"/>
              </a:ext>
            </a:extLst>
          </p:cNvPr>
          <p:cNvSpPr txBox="1"/>
          <p:nvPr/>
        </p:nvSpPr>
        <p:spPr>
          <a:xfrm>
            <a:off x="380039" y="1225733"/>
            <a:ext cx="11367875" cy="2229328"/>
          </a:xfrm>
          <a:prstGeom prst="rect">
            <a:avLst/>
          </a:prstGeom>
          <a:noFill/>
        </p:spPr>
        <p:txBody>
          <a:bodyPr wrap="square" lIns="91440" tIns="45720" rIns="91440" bIns="45720" rtlCol="0" anchor="t">
            <a:spAutoFit/>
          </a:bodyPr>
          <a:lstStyle/>
          <a:p>
            <a:pPr marL="285750" indent="-285750">
              <a:lnSpc>
                <a:spcPct val="90000"/>
              </a:lnSpc>
              <a:spcBef>
                <a:spcPts val="1000"/>
              </a:spcBef>
              <a:buFont typeface="Arial"/>
              <a:buChar char="•"/>
            </a:pPr>
            <a:r>
              <a:rPr lang="en-CA"/>
              <a:t>Legal Concerns</a:t>
            </a:r>
            <a:endParaRPr lang="en-US"/>
          </a:p>
          <a:p>
            <a:pPr marL="285750" indent="-285750">
              <a:lnSpc>
                <a:spcPct val="90000"/>
              </a:lnSpc>
              <a:spcBef>
                <a:spcPts val="1000"/>
              </a:spcBef>
              <a:buFont typeface="Arial"/>
              <a:buChar char="•"/>
            </a:pPr>
            <a:r>
              <a:rPr lang="en-CA"/>
              <a:t>Data Privacy issues</a:t>
            </a:r>
          </a:p>
          <a:p>
            <a:pPr marL="285750" indent="-285750">
              <a:lnSpc>
                <a:spcPct val="90000"/>
              </a:lnSpc>
              <a:spcBef>
                <a:spcPts val="1000"/>
              </a:spcBef>
              <a:buFont typeface="Arial"/>
              <a:buChar char="•"/>
            </a:pPr>
            <a:r>
              <a:rPr lang="en-CA"/>
              <a:t>Dependency on Amazon/other E-commerce platforms</a:t>
            </a:r>
          </a:p>
          <a:p>
            <a:pPr marL="285750" indent="-285750">
              <a:lnSpc>
                <a:spcPct val="90000"/>
              </a:lnSpc>
              <a:spcBef>
                <a:spcPts val="1000"/>
              </a:spcBef>
              <a:buFont typeface="Arial"/>
              <a:buChar char="•"/>
            </a:pPr>
            <a:r>
              <a:rPr lang="en-CA"/>
              <a:t>Competitive Landscape</a:t>
            </a:r>
          </a:p>
          <a:p>
            <a:pPr marL="285750" indent="-285750">
              <a:lnSpc>
                <a:spcPct val="90000"/>
              </a:lnSpc>
              <a:spcBef>
                <a:spcPts val="1000"/>
              </a:spcBef>
              <a:buFont typeface="Arial"/>
              <a:buChar char="•"/>
            </a:pPr>
            <a:r>
              <a:rPr lang="en-CA"/>
              <a:t>Technical issues </a:t>
            </a:r>
          </a:p>
          <a:p>
            <a:pPr marL="285750" indent="-285750">
              <a:lnSpc>
                <a:spcPct val="90000"/>
              </a:lnSpc>
              <a:spcBef>
                <a:spcPts val="1000"/>
              </a:spcBef>
              <a:buFont typeface="Arial"/>
              <a:buChar char="•"/>
            </a:pPr>
            <a:endParaRPr lang="en-CA">
              <a:latin typeface="Calibri Light"/>
              <a:ea typeface="+mn-lt"/>
              <a:cs typeface="+mn-lt"/>
            </a:endParaRPr>
          </a:p>
        </p:txBody>
      </p:sp>
    </p:spTree>
    <p:extLst>
      <p:ext uri="{BB962C8B-B14F-4D97-AF65-F5344CB8AC3E}">
        <p14:creationId xmlns:p14="http://schemas.microsoft.com/office/powerpoint/2010/main" val="302650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5" descr="Shape, rectangle&#10;&#10;Description automatically generated">
            <a:extLst>
              <a:ext uri="{FF2B5EF4-FFF2-40B4-BE49-F238E27FC236}">
                <a16:creationId xmlns:a16="http://schemas.microsoft.com/office/drawing/2014/main" id="{7942F2A7-D0E8-40B1-9E4B-4398CD888FED}"/>
              </a:ext>
            </a:extLst>
          </p:cNvPr>
          <p:cNvPicPr>
            <a:picLocks noChangeAspect="1"/>
          </p:cNvPicPr>
          <p:nvPr/>
        </p:nvPicPr>
        <p:blipFill>
          <a:blip r:embed="rId2"/>
          <a:stretch>
            <a:fillRect/>
          </a:stretch>
        </p:blipFill>
        <p:spPr>
          <a:xfrm>
            <a:off x="0" y="6440573"/>
            <a:ext cx="12199620" cy="416280"/>
          </a:xfrm>
          <a:prstGeom prst="rect">
            <a:avLst/>
          </a:prstGeom>
        </p:spPr>
      </p:pic>
      <p:pic>
        <p:nvPicPr>
          <p:cNvPr id="7" name="Picture 16" descr="A picture containing graphical user interface&#10;&#10;Description automatically generated">
            <a:extLst>
              <a:ext uri="{FF2B5EF4-FFF2-40B4-BE49-F238E27FC236}">
                <a16:creationId xmlns:a16="http://schemas.microsoft.com/office/drawing/2014/main" id="{4A1FB9DE-81D8-483F-A4B9-93130A5AFB29}"/>
              </a:ext>
            </a:extLst>
          </p:cNvPr>
          <p:cNvPicPr>
            <a:picLocks noChangeAspect="1"/>
          </p:cNvPicPr>
          <p:nvPr/>
        </p:nvPicPr>
        <p:blipFill>
          <a:blip r:embed="rId3"/>
          <a:stretch>
            <a:fillRect/>
          </a:stretch>
        </p:blipFill>
        <p:spPr>
          <a:xfrm>
            <a:off x="10226040" y="-2293"/>
            <a:ext cx="1965960" cy="583707"/>
          </a:xfrm>
          <a:prstGeom prst="rect">
            <a:avLst/>
          </a:prstGeom>
        </p:spPr>
      </p:pic>
      <p:pic>
        <p:nvPicPr>
          <p:cNvPr id="4" name="Picture 5">
            <a:extLst>
              <a:ext uri="{FF2B5EF4-FFF2-40B4-BE49-F238E27FC236}">
                <a16:creationId xmlns:a16="http://schemas.microsoft.com/office/drawing/2014/main" id="{74E3560A-F050-4106-8AA0-78C1FEF7970A}"/>
              </a:ext>
            </a:extLst>
          </p:cNvPr>
          <p:cNvPicPr>
            <a:picLocks noChangeAspect="1"/>
          </p:cNvPicPr>
          <p:nvPr/>
        </p:nvPicPr>
        <p:blipFill>
          <a:blip r:embed="rId4"/>
          <a:stretch>
            <a:fillRect/>
          </a:stretch>
        </p:blipFill>
        <p:spPr>
          <a:xfrm>
            <a:off x="1447841" y="288229"/>
            <a:ext cx="7941736" cy="5799910"/>
          </a:xfrm>
          <a:prstGeom prst="rect">
            <a:avLst/>
          </a:prstGeom>
        </p:spPr>
      </p:pic>
      <p:sp>
        <p:nvSpPr>
          <p:cNvPr id="10" name="TextBox 9">
            <a:extLst>
              <a:ext uri="{FF2B5EF4-FFF2-40B4-BE49-F238E27FC236}">
                <a16:creationId xmlns:a16="http://schemas.microsoft.com/office/drawing/2014/main" id="{3919C6DF-7D53-0DE6-651B-621EA48EC1F4}"/>
              </a:ext>
            </a:extLst>
          </p:cNvPr>
          <p:cNvSpPr txBox="1"/>
          <p:nvPr/>
        </p:nvSpPr>
        <p:spPr>
          <a:xfrm>
            <a:off x="1852615" y="1254711"/>
            <a:ext cx="914298" cy="461665"/>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Summarizer</a:t>
            </a:r>
            <a:endParaRPr lang="en-US"/>
          </a:p>
          <a:p>
            <a:r>
              <a:rPr lang="en-US" sz="600"/>
              <a:t>Sentiment Prediction</a:t>
            </a:r>
          </a:p>
          <a:p>
            <a:r>
              <a:rPr lang="en-US" sz="600"/>
              <a:t>Feature Scoring</a:t>
            </a:r>
          </a:p>
          <a:p>
            <a:r>
              <a:rPr lang="en-US" sz="600"/>
              <a:t>Recommendation</a:t>
            </a:r>
          </a:p>
        </p:txBody>
      </p:sp>
      <p:sp>
        <p:nvSpPr>
          <p:cNvPr id="13" name="TextBox 12">
            <a:extLst>
              <a:ext uri="{FF2B5EF4-FFF2-40B4-BE49-F238E27FC236}">
                <a16:creationId xmlns:a16="http://schemas.microsoft.com/office/drawing/2014/main" id="{7DD46E15-AD02-E010-6154-FB5091723693}"/>
              </a:ext>
            </a:extLst>
          </p:cNvPr>
          <p:cNvSpPr txBox="1"/>
          <p:nvPr/>
        </p:nvSpPr>
        <p:spPr>
          <a:xfrm>
            <a:off x="6324897" y="1487783"/>
            <a:ext cx="1312960" cy="184666"/>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Fetch product URL from the user</a:t>
            </a:r>
          </a:p>
        </p:txBody>
      </p:sp>
      <p:sp>
        <p:nvSpPr>
          <p:cNvPr id="15" name="TextBox 14">
            <a:extLst>
              <a:ext uri="{FF2B5EF4-FFF2-40B4-BE49-F238E27FC236}">
                <a16:creationId xmlns:a16="http://schemas.microsoft.com/office/drawing/2014/main" id="{213269A1-1184-CDB6-4F31-A1726F281301}"/>
              </a:ext>
            </a:extLst>
          </p:cNvPr>
          <p:cNvSpPr txBox="1"/>
          <p:nvPr/>
        </p:nvSpPr>
        <p:spPr>
          <a:xfrm>
            <a:off x="6346849" y="1717715"/>
            <a:ext cx="1312960" cy="461665"/>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From the URL get the Product Title, Image, Overall rating, Final price, Description, Features</a:t>
            </a:r>
          </a:p>
          <a:p>
            <a:r>
              <a:rPr lang="en-US" sz="600"/>
              <a:t>Title, Rating, Date of each review</a:t>
            </a:r>
          </a:p>
        </p:txBody>
      </p:sp>
      <p:sp>
        <p:nvSpPr>
          <p:cNvPr id="16" name="TextBox 15">
            <a:extLst>
              <a:ext uri="{FF2B5EF4-FFF2-40B4-BE49-F238E27FC236}">
                <a16:creationId xmlns:a16="http://schemas.microsoft.com/office/drawing/2014/main" id="{95D29949-B5A7-246D-8CA2-9C4D66069D38}"/>
              </a:ext>
            </a:extLst>
          </p:cNvPr>
          <p:cNvSpPr txBox="1"/>
          <p:nvPr/>
        </p:nvSpPr>
        <p:spPr>
          <a:xfrm>
            <a:off x="1852615" y="1716619"/>
            <a:ext cx="914298" cy="184666"/>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Reviews</a:t>
            </a:r>
            <a:endParaRPr lang="en-US"/>
          </a:p>
        </p:txBody>
      </p:sp>
      <p:sp>
        <p:nvSpPr>
          <p:cNvPr id="17" name="TextBox 16">
            <a:extLst>
              <a:ext uri="{FF2B5EF4-FFF2-40B4-BE49-F238E27FC236}">
                <a16:creationId xmlns:a16="http://schemas.microsoft.com/office/drawing/2014/main" id="{26BC9D17-8E38-A3C8-9117-71C70149FDD9}"/>
              </a:ext>
            </a:extLst>
          </p:cNvPr>
          <p:cNvSpPr txBox="1"/>
          <p:nvPr/>
        </p:nvSpPr>
        <p:spPr>
          <a:xfrm>
            <a:off x="1852615" y="1908380"/>
            <a:ext cx="1075781" cy="461665"/>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Pros and Cons</a:t>
            </a:r>
          </a:p>
          <a:p>
            <a:r>
              <a:rPr lang="en-US" sz="600"/>
              <a:t>Reviews Summarizer</a:t>
            </a:r>
          </a:p>
          <a:p>
            <a:r>
              <a:rPr lang="en-US" sz="600"/>
              <a:t>Trends in rating </a:t>
            </a:r>
          </a:p>
          <a:p>
            <a:r>
              <a:rPr lang="en-US" sz="600"/>
              <a:t>Frequently used words </a:t>
            </a:r>
          </a:p>
        </p:txBody>
      </p:sp>
      <p:sp>
        <p:nvSpPr>
          <p:cNvPr id="18" name="TextBox 17">
            <a:extLst>
              <a:ext uri="{FF2B5EF4-FFF2-40B4-BE49-F238E27FC236}">
                <a16:creationId xmlns:a16="http://schemas.microsoft.com/office/drawing/2014/main" id="{1E7B25F8-9D7A-A3BD-BF2A-D656C78540F4}"/>
              </a:ext>
            </a:extLst>
          </p:cNvPr>
          <p:cNvSpPr txBox="1"/>
          <p:nvPr/>
        </p:nvSpPr>
        <p:spPr>
          <a:xfrm>
            <a:off x="1862708" y="2372644"/>
            <a:ext cx="904205" cy="184666"/>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Approx. few  minutes</a:t>
            </a:r>
            <a:endParaRPr lang="en-US"/>
          </a:p>
        </p:txBody>
      </p:sp>
      <p:sp>
        <p:nvSpPr>
          <p:cNvPr id="19" name="TextBox 18">
            <a:extLst>
              <a:ext uri="{FF2B5EF4-FFF2-40B4-BE49-F238E27FC236}">
                <a16:creationId xmlns:a16="http://schemas.microsoft.com/office/drawing/2014/main" id="{D550ECA6-A985-1E10-F82B-B5ADD4CF1141}"/>
              </a:ext>
            </a:extLst>
          </p:cNvPr>
          <p:cNvSpPr txBox="1"/>
          <p:nvPr/>
        </p:nvSpPr>
        <p:spPr>
          <a:xfrm>
            <a:off x="7943569" y="1437333"/>
            <a:ext cx="848696" cy="369332"/>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Amazon.com  - product and reviews page </a:t>
            </a:r>
          </a:p>
        </p:txBody>
      </p:sp>
      <p:sp>
        <p:nvSpPr>
          <p:cNvPr id="20" name="TextBox 19">
            <a:extLst>
              <a:ext uri="{FF2B5EF4-FFF2-40B4-BE49-F238E27FC236}">
                <a16:creationId xmlns:a16="http://schemas.microsoft.com/office/drawing/2014/main" id="{48837443-665F-484A-1BCB-514EDCD23249}"/>
              </a:ext>
            </a:extLst>
          </p:cNvPr>
          <p:cNvSpPr txBox="1"/>
          <p:nvPr/>
        </p:nvSpPr>
        <p:spPr>
          <a:xfrm>
            <a:off x="6346849" y="2255533"/>
            <a:ext cx="1312960" cy="461665"/>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Collection rate – for every search initiated by user</a:t>
            </a:r>
          </a:p>
          <a:p>
            <a:r>
              <a:rPr lang="en-US" sz="600"/>
              <a:t>Constraints – maximum 100 reviews per rating </a:t>
            </a:r>
          </a:p>
        </p:txBody>
      </p:sp>
      <p:sp>
        <p:nvSpPr>
          <p:cNvPr id="21" name="TextBox 20">
            <a:extLst>
              <a:ext uri="{FF2B5EF4-FFF2-40B4-BE49-F238E27FC236}">
                <a16:creationId xmlns:a16="http://schemas.microsoft.com/office/drawing/2014/main" id="{823092E2-7F17-98D9-F40C-1060D83E5658}"/>
              </a:ext>
            </a:extLst>
          </p:cNvPr>
          <p:cNvSpPr txBox="1"/>
          <p:nvPr/>
        </p:nvSpPr>
        <p:spPr>
          <a:xfrm>
            <a:off x="7943569" y="1782223"/>
            <a:ext cx="848696" cy="553998"/>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MongoDB has </a:t>
            </a:r>
            <a:r>
              <a:rPr lang="en-US" sz="600" err="1"/>
              <a:t>detials</a:t>
            </a:r>
            <a:r>
              <a:rPr lang="en-US" sz="600"/>
              <a:t> of  </a:t>
            </a:r>
            <a:r>
              <a:rPr lang="en-US" sz="600">
                <a:ea typeface="+mn-lt"/>
                <a:cs typeface="+mn-lt"/>
              </a:rPr>
              <a:t>Reviews
</a:t>
            </a:r>
            <a:r>
              <a:rPr lang="en-US" sz="600" err="1">
                <a:ea typeface="+mn-lt"/>
                <a:cs typeface="+mn-lt"/>
              </a:rPr>
              <a:t>Product_Details</a:t>
            </a:r>
            <a:r>
              <a:rPr lang="en-US" sz="600">
                <a:ea typeface="+mn-lt"/>
                <a:cs typeface="+mn-lt"/>
              </a:rPr>
              <a:t>
</a:t>
            </a:r>
            <a:r>
              <a:rPr lang="en-US" sz="600" err="1">
                <a:ea typeface="+mn-lt"/>
                <a:cs typeface="+mn-lt"/>
              </a:rPr>
              <a:t>ActionItems</a:t>
            </a:r>
            <a:r>
              <a:rPr lang="en-US" sz="600">
                <a:ea typeface="+mn-lt"/>
                <a:cs typeface="+mn-lt"/>
              </a:rPr>
              <a:t>
Summary</a:t>
            </a:r>
            <a:endParaRPr lang="en-US" sz="600"/>
          </a:p>
        </p:txBody>
      </p:sp>
      <p:sp>
        <p:nvSpPr>
          <p:cNvPr id="22" name="TextBox 21">
            <a:extLst>
              <a:ext uri="{FF2B5EF4-FFF2-40B4-BE49-F238E27FC236}">
                <a16:creationId xmlns:a16="http://schemas.microsoft.com/office/drawing/2014/main" id="{FE125A73-8A16-C898-79CE-D4C38CB09B40}"/>
              </a:ext>
            </a:extLst>
          </p:cNvPr>
          <p:cNvSpPr txBox="1"/>
          <p:nvPr/>
        </p:nvSpPr>
        <p:spPr>
          <a:xfrm>
            <a:off x="7943569" y="3614241"/>
            <a:ext cx="848696" cy="830997"/>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ea typeface="+mn-lt"/>
                <a:cs typeface="+mn-lt"/>
              </a:rPr>
              <a:t>Product Title, Image, Overall rating, Final price, Description, Features</a:t>
            </a:r>
            <a:endParaRPr lang="en-US" sz="600">
              <a:solidFill>
                <a:srgbClr val="000000"/>
              </a:solidFill>
              <a:ea typeface="+mn-lt"/>
              <a:cs typeface="+mn-lt"/>
            </a:endParaRPr>
          </a:p>
          <a:p>
            <a:r>
              <a:rPr lang="en-US" sz="600">
                <a:ea typeface="+mn-lt"/>
                <a:cs typeface="+mn-lt"/>
              </a:rPr>
              <a:t>Title, Rating, Date of each review,</a:t>
            </a:r>
          </a:p>
          <a:p>
            <a:r>
              <a:rPr lang="en-US" sz="600"/>
              <a:t>List of Reviews</a:t>
            </a:r>
          </a:p>
        </p:txBody>
      </p:sp>
      <p:sp>
        <p:nvSpPr>
          <p:cNvPr id="23" name="TextBox 22">
            <a:extLst>
              <a:ext uri="{FF2B5EF4-FFF2-40B4-BE49-F238E27FC236}">
                <a16:creationId xmlns:a16="http://schemas.microsoft.com/office/drawing/2014/main" id="{A8B83C67-7B7D-B114-DAC9-3AF88ED31616}"/>
              </a:ext>
            </a:extLst>
          </p:cNvPr>
          <p:cNvSpPr txBox="1"/>
          <p:nvPr/>
        </p:nvSpPr>
        <p:spPr>
          <a:xfrm>
            <a:off x="6365361" y="3704334"/>
            <a:ext cx="1272590" cy="923330"/>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4 models </a:t>
            </a:r>
          </a:p>
          <a:p>
            <a:r>
              <a:rPr lang="en-US" sz="600"/>
              <a:t>Zero shot classification model -</a:t>
            </a:r>
            <a:r>
              <a:rPr lang="en-US" sz="600">
                <a:solidFill>
                  <a:srgbClr val="FFFFFF"/>
                </a:solidFill>
                <a:ea typeface="+mn-lt"/>
                <a:cs typeface="+mn-lt"/>
              </a:rPr>
              <a:t> "</a:t>
            </a:r>
            <a:r>
              <a:rPr lang="en-US" sz="600" b="1" err="1">
                <a:solidFill>
                  <a:srgbClr val="ECECEC"/>
                </a:solidFill>
                <a:ea typeface="+mn-lt"/>
                <a:cs typeface="+mn-lt"/>
              </a:rPr>
              <a:t>Recognai</a:t>
            </a:r>
            <a:r>
              <a:rPr lang="en-US" sz="600" b="1">
                <a:solidFill>
                  <a:srgbClr val="ECECEC"/>
                </a:solidFill>
                <a:ea typeface="+mn-lt"/>
                <a:cs typeface="+mn-lt"/>
              </a:rPr>
              <a:t>/</a:t>
            </a:r>
            <a:r>
              <a:rPr lang="en-US" sz="600" b="1" err="1">
                <a:solidFill>
                  <a:srgbClr val="ECECEC"/>
                </a:solidFill>
                <a:ea typeface="+mn-lt"/>
                <a:cs typeface="+mn-lt"/>
              </a:rPr>
              <a:t>zeroshot_selectra_medium</a:t>
            </a:r>
            <a:r>
              <a:rPr lang="en-US" sz="600" b="1">
                <a:solidFill>
                  <a:srgbClr val="ECECEC"/>
                </a:solidFill>
                <a:ea typeface="+mn-lt"/>
                <a:cs typeface="+mn-lt"/>
              </a:rPr>
              <a:t>"</a:t>
            </a:r>
          </a:p>
          <a:p>
            <a:r>
              <a:rPr lang="en-US" sz="600" b="1">
                <a:solidFill>
                  <a:srgbClr val="ECECEC"/>
                </a:solidFill>
              </a:rPr>
              <a:t>Sentiment Analysis model - "</a:t>
            </a:r>
            <a:r>
              <a:rPr lang="en-US" sz="600" b="1" err="1">
                <a:solidFill>
                  <a:srgbClr val="ECECEC"/>
                </a:solidFill>
              </a:rPr>
              <a:t>c</a:t>
            </a:r>
            <a:r>
              <a:rPr lang="en-US" sz="600" err="1"/>
              <a:t>ardiffnlp</a:t>
            </a:r>
            <a:r>
              <a:rPr lang="en-US" sz="600"/>
              <a:t>/twitter-</a:t>
            </a:r>
            <a:r>
              <a:rPr lang="en-US" sz="600" err="1"/>
              <a:t>roberta</a:t>
            </a:r>
            <a:r>
              <a:rPr lang="en-US" sz="600"/>
              <a:t>-base-sentiment-latest"</a:t>
            </a:r>
          </a:p>
          <a:p>
            <a:r>
              <a:rPr lang="en-US" sz="600"/>
              <a:t>Language model – Mistral, gpt-3.5-turbo</a:t>
            </a:r>
          </a:p>
        </p:txBody>
      </p:sp>
      <p:sp>
        <p:nvSpPr>
          <p:cNvPr id="3" name="TextBox 2">
            <a:extLst>
              <a:ext uri="{FF2B5EF4-FFF2-40B4-BE49-F238E27FC236}">
                <a16:creationId xmlns:a16="http://schemas.microsoft.com/office/drawing/2014/main" id="{66B5CE01-6C5A-4A94-4C83-E82C32E993A8}"/>
              </a:ext>
            </a:extLst>
          </p:cNvPr>
          <p:cNvSpPr txBox="1"/>
          <p:nvPr/>
        </p:nvSpPr>
        <p:spPr>
          <a:xfrm>
            <a:off x="5107516" y="5077493"/>
            <a:ext cx="1272590" cy="646331"/>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User Satisfaction </a:t>
            </a:r>
          </a:p>
          <a:p>
            <a:r>
              <a:rPr lang="en-US" sz="600"/>
              <a:t>Processing Time</a:t>
            </a:r>
          </a:p>
          <a:p>
            <a:r>
              <a:rPr lang="en-US" sz="600"/>
              <a:t>Action Item Relevance </a:t>
            </a:r>
          </a:p>
          <a:p>
            <a:r>
              <a:rPr lang="en-US" sz="600"/>
              <a:t>Summarization Accuracy</a:t>
            </a:r>
          </a:p>
          <a:p>
            <a:r>
              <a:rPr lang="en-US" sz="600"/>
              <a:t>Resource Utilization</a:t>
            </a:r>
          </a:p>
          <a:p>
            <a:r>
              <a:rPr lang="en-US" sz="600"/>
              <a:t>Scalability </a:t>
            </a:r>
          </a:p>
        </p:txBody>
      </p:sp>
      <p:sp>
        <p:nvSpPr>
          <p:cNvPr id="6" name="TextBox 5">
            <a:extLst>
              <a:ext uri="{FF2B5EF4-FFF2-40B4-BE49-F238E27FC236}">
                <a16:creationId xmlns:a16="http://schemas.microsoft.com/office/drawing/2014/main" id="{C6EA14A7-557B-7447-BB54-692004DB0EE3}"/>
              </a:ext>
            </a:extLst>
          </p:cNvPr>
          <p:cNvSpPr txBox="1"/>
          <p:nvPr/>
        </p:nvSpPr>
        <p:spPr>
          <a:xfrm>
            <a:off x="4962247" y="2463253"/>
            <a:ext cx="914298" cy="830997"/>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Amazon Users: People who browse amazon to buy products. </a:t>
            </a:r>
          </a:p>
          <a:p>
            <a:r>
              <a:rPr lang="en-US" sz="600"/>
              <a:t>Time saving, Informed decision making, Streamlined Research </a:t>
            </a:r>
          </a:p>
        </p:txBody>
      </p:sp>
      <p:sp>
        <p:nvSpPr>
          <p:cNvPr id="9" name="TextBox 8">
            <a:extLst>
              <a:ext uri="{FF2B5EF4-FFF2-40B4-BE49-F238E27FC236}">
                <a16:creationId xmlns:a16="http://schemas.microsoft.com/office/drawing/2014/main" id="{116CE5AB-7B35-D9D0-8FC4-FF7C725E2243}"/>
              </a:ext>
            </a:extLst>
          </p:cNvPr>
          <p:cNvSpPr txBox="1"/>
          <p:nvPr/>
        </p:nvSpPr>
        <p:spPr>
          <a:xfrm>
            <a:off x="4962247" y="1718379"/>
            <a:ext cx="914298" cy="646331"/>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Amazon Sellers: People whose products are being sold on the website </a:t>
            </a:r>
          </a:p>
          <a:p>
            <a:r>
              <a:rPr lang="en-US" sz="600"/>
              <a:t>Insights and Action items </a:t>
            </a:r>
          </a:p>
        </p:txBody>
      </p:sp>
      <p:sp>
        <p:nvSpPr>
          <p:cNvPr id="11" name="TextBox 10">
            <a:extLst>
              <a:ext uri="{FF2B5EF4-FFF2-40B4-BE49-F238E27FC236}">
                <a16:creationId xmlns:a16="http://schemas.microsoft.com/office/drawing/2014/main" id="{8E558611-5CAD-DF01-B02E-4D5385A6B4BF}"/>
              </a:ext>
            </a:extLst>
          </p:cNvPr>
          <p:cNvSpPr txBox="1"/>
          <p:nvPr/>
        </p:nvSpPr>
        <p:spPr>
          <a:xfrm>
            <a:off x="3449452" y="1694910"/>
            <a:ext cx="914298" cy="646331"/>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Our tool takes the input features and provides the summarization and action times using LLMs </a:t>
            </a:r>
          </a:p>
        </p:txBody>
      </p:sp>
      <p:sp>
        <p:nvSpPr>
          <p:cNvPr id="12" name="TextBox 11">
            <a:extLst>
              <a:ext uri="{FF2B5EF4-FFF2-40B4-BE49-F238E27FC236}">
                <a16:creationId xmlns:a16="http://schemas.microsoft.com/office/drawing/2014/main" id="{EAEC8280-07C9-EEF5-BF65-F43546BB467C}"/>
              </a:ext>
            </a:extLst>
          </p:cNvPr>
          <p:cNvSpPr txBox="1"/>
          <p:nvPr/>
        </p:nvSpPr>
        <p:spPr>
          <a:xfrm>
            <a:off x="3449452" y="3796119"/>
            <a:ext cx="914298" cy="553998"/>
          </a:xfrm>
          <a:prstGeom prst="rect">
            <a:avLst/>
          </a:prstGeom>
          <a:solidFill>
            <a:schemeClr val="accent4"/>
          </a:solidFill>
          <a:effectLst>
            <a:outerShdw blurRad="63500" dist="38100" dir="2700000">
              <a:srgbClr val="F6C6AD">
                <a:alpha val="40000"/>
              </a:srgbClr>
            </a:outerShdw>
          </a:effectLst>
        </p:spPr>
        <p:style>
          <a:lnRef idx="2">
            <a:schemeClr val="dk1">
              <a:shade val="15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
              <a:t>Our tool is real time and takes the URL from the user and provides the outputs within few minutes </a:t>
            </a:r>
          </a:p>
        </p:txBody>
      </p:sp>
      <p:sp>
        <p:nvSpPr>
          <p:cNvPr id="24" name="Title 1">
            <a:extLst>
              <a:ext uri="{FF2B5EF4-FFF2-40B4-BE49-F238E27FC236}">
                <a16:creationId xmlns:a16="http://schemas.microsoft.com/office/drawing/2014/main" id="{E9261047-D2CA-8C8E-E85B-09128B6355E5}"/>
              </a:ext>
            </a:extLst>
          </p:cNvPr>
          <p:cNvSpPr>
            <a:spLocks noGrp="1"/>
          </p:cNvSpPr>
          <p:nvPr>
            <p:ph type="title"/>
          </p:nvPr>
        </p:nvSpPr>
        <p:spPr>
          <a:xfrm>
            <a:off x="9844623" y="1878459"/>
            <a:ext cx="2262198" cy="1675336"/>
          </a:xfrm>
        </p:spPr>
        <p:txBody>
          <a:bodyPr/>
          <a:lstStyle/>
          <a:p>
            <a:r>
              <a:rPr lang="en-US"/>
              <a:t>ML Canvas</a:t>
            </a:r>
          </a:p>
        </p:txBody>
      </p:sp>
    </p:spTree>
    <p:extLst>
      <p:ext uri="{BB962C8B-B14F-4D97-AF65-F5344CB8AC3E}">
        <p14:creationId xmlns:p14="http://schemas.microsoft.com/office/powerpoint/2010/main" val="187476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  About the Company</vt:lpstr>
      <vt:lpstr> Why? - Hook</vt:lpstr>
      <vt:lpstr> Proposed Solution - MVP</vt:lpstr>
      <vt:lpstr>Literature Review </vt:lpstr>
      <vt:lpstr>Pricing Options </vt:lpstr>
      <vt:lpstr>Benefits</vt:lpstr>
      <vt:lpstr>Risks</vt:lpstr>
      <vt:lpstr>ML Canvas</vt:lpstr>
      <vt:lpstr>Model Deployment</vt:lpstr>
      <vt:lpstr>Dataflow</vt:lpstr>
      <vt:lpstr>PowerPoint Presentation</vt:lpstr>
      <vt:lpstr>PowerPoint Presentation</vt:lpstr>
      <vt:lpstr>Architecture</vt:lpstr>
      <vt:lpstr>Challenges &amp; Issues encountered </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2024-04-16T16:14:42Z</dcterms:created>
  <dcterms:modified xsi:type="dcterms:W3CDTF">2024-04-19T20:58:55Z</dcterms:modified>
</cp:coreProperties>
</file>