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80" r:id="rId8"/>
    <p:sldId id="275" r:id="rId9"/>
    <p:sldId id="281" r:id="rId10"/>
    <p:sldId id="282" r:id="rId11"/>
    <p:sldId id="278" r:id="rId12"/>
    <p:sldId id="27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p:scale>
          <a:sx n="62" d="100"/>
          <a:sy n="62" d="100"/>
        </p:scale>
        <p:origin x="1416" y="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5/29/2023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5/29/2023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5/29/2023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w3schools.com/css/" TargetMode="External"/><Relationship Id="rId2" Type="http://schemas.openxmlformats.org/officeDocument/2006/relationships/hyperlink" Target="https://www.w3schools.com/html/" TargetMode="External"/><Relationship Id="rId1" Type="http://schemas.openxmlformats.org/officeDocument/2006/relationships/slideLayout" Target="../slideLayouts/slideLayout3.xml"/><Relationship Id="rId5" Type="http://schemas.openxmlformats.org/officeDocument/2006/relationships/hyperlink" Target="https://fonts.google.com/" TargetMode="External"/><Relationship Id="rId4" Type="http://schemas.openxmlformats.org/officeDocument/2006/relationships/hyperlink" Target="https://www.youtube.com/watch?v=HcOc7P5BMi4"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646331"/>
          </a:xfrm>
          <a:prstGeom prst="rect">
            <a:avLst/>
          </a:prstGeom>
          <a:noFill/>
        </p:spPr>
        <p:txBody>
          <a:bodyPr wrap="square" rtlCol="0">
            <a:sp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LOGIN AUTHENTICATION</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2492990"/>
          </a:xfrm>
          <a:prstGeom prst="rect">
            <a:avLst/>
          </a:prstGeom>
          <a:solidFill>
            <a:schemeClr val="accent6">
              <a:lumMod val="60000"/>
              <a:lumOff val="40000"/>
            </a:schemeClr>
          </a:solidFill>
        </p:spPr>
        <p:txBody>
          <a:bodyPr wrap="square" rtlCol="0">
            <a:spAutoFit/>
          </a:bodyPr>
          <a:lstStyle/>
          <a:p>
            <a:r>
              <a:rPr lang="en-US" sz="2000" b="1" dirty="0">
                <a:latin typeface="Times New Roman" panose="02020603050405020304" pitchFamily="18" charset="0"/>
                <a:cs typeface="Times New Roman" panose="02020603050405020304" pitchFamily="18" charset="0"/>
              </a:rPr>
              <a:t>TEAM DETAILS:</a:t>
            </a:r>
          </a:p>
          <a:p>
            <a:r>
              <a:rPr lang="en-US" sz="2000" dirty="0">
                <a:latin typeface="Times New Roman" panose="02020603050405020304" pitchFamily="18" charset="0"/>
                <a:cs typeface="Times New Roman" panose="02020603050405020304" pitchFamily="18" charset="0"/>
              </a:rPr>
              <a:t>JASHAN JOT KAUR GILL[2210990436]</a:t>
            </a:r>
          </a:p>
          <a:p>
            <a:r>
              <a:rPr lang="en-US" sz="2000" dirty="0">
                <a:latin typeface="Times New Roman" panose="02020603050405020304" pitchFamily="18" charset="0"/>
                <a:cs typeface="Times New Roman" panose="02020603050405020304" pitchFamily="18" charset="0"/>
              </a:rPr>
              <a:t>JASHANPREET SINGH[2210990439]</a:t>
            </a:r>
          </a:p>
          <a:p>
            <a:r>
              <a:rPr lang="en-US" sz="2000" dirty="0">
                <a:latin typeface="Times New Roman" panose="02020603050405020304" pitchFamily="18" charset="0"/>
                <a:cs typeface="Times New Roman" panose="02020603050405020304" pitchFamily="18" charset="0"/>
              </a:rPr>
              <a:t>JASHANJIT KAUR[2210990440]</a:t>
            </a:r>
          </a:p>
          <a:p>
            <a:r>
              <a:rPr lang="en-US" sz="2000" dirty="0">
                <a:latin typeface="Times New Roman" panose="02020603050405020304" pitchFamily="18" charset="0"/>
                <a:cs typeface="Times New Roman" panose="02020603050405020304" pitchFamily="18" charset="0"/>
              </a:rPr>
              <a:t>JASHANJOT SINGH[2210990441]</a:t>
            </a:r>
          </a:p>
          <a:p>
            <a:endParaRPr lang="en-US" dirty="0">
              <a:solidFill>
                <a:schemeClr val="bg1"/>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itchFamily="18" charset="0"/>
              </a:rPr>
              <a:t>FACULTY COORDINATOR:</a:t>
            </a:r>
            <a:endParaRPr lang="en-US" b="1" dirty="0">
              <a:solidFill>
                <a:schemeClr val="bg1"/>
              </a:solidFill>
              <a:latin typeface="Times New Roman" panose="02020603050405020304" pitchFamily="18" charset="0"/>
              <a:cs typeface="Times New Roman" panose="02020603050405020304" pitchFamily="18" charset="0"/>
            </a:endParaRPr>
          </a:p>
          <a:p>
            <a:r>
              <a:rPr lang="en-US" dirty="0"/>
              <a:t>DR. CHETNA KAUSHAL</a:t>
            </a: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a:solidFill>
                  <a:srgbClr val="FF0000"/>
                </a:solidFill>
                <a:latin typeface="Times New Roman" pitchFamily="18" charset="0"/>
                <a:cs typeface="Times New Roman" pitchFamily="18" charset="0"/>
              </a:rPr>
              <a:t>Chitkara University Institute of Engineering and Technology, </a:t>
            </a:r>
          </a:p>
          <a:p>
            <a:pPr algn="ctr"/>
            <a:r>
              <a:rPr lang="en-US" sz="2000" b="1" dirty="0">
                <a:solidFill>
                  <a:srgbClr val="FF0000"/>
                </a:solidFill>
                <a:latin typeface="Times New Roman" pitchFamily="18" charset="0"/>
                <a:cs typeface="Times New Roman" pitchFamily="18" charset="0"/>
              </a:rPr>
              <a:t>Chitkara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51ADE13-A0EA-C2BB-C874-6950BAF14C67}"/>
              </a:ext>
            </a:extLst>
          </p:cNvPr>
          <p:cNvSpPr>
            <a:spLocks noGrp="1"/>
          </p:cNvSpPr>
          <p:nvPr>
            <p:ph type="subTitle" idx="1"/>
          </p:nvPr>
        </p:nvSpPr>
        <p:spPr>
          <a:xfrm>
            <a:off x="495300" y="1066800"/>
            <a:ext cx="8153400" cy="4724400"/>
          </a:xfrm>
        </p:spPr>
        <p:txBody>
          <a:bodyPr/>
          <a:lstStyle/>
          <a:p>
            <a:pPr marL="400050" indent="-400050" algn="l">
              <a:buAutoNum type="romanLcPeriod" startAt="3"/>
            </a:pPr>
            <a:r>
              <a:rPr lang="en-IN" sz="1800" dirty="0">
                <a:solidFill>
                  <a:schemeClr val="tx1"/>
                </a:solidFill>
                <a:latin typeface="Times New Roman" panose="02020603050405020304" pitchFamily="18" charset="0"/>
                <a:cs typeface="Times New Roman" panose="02020603050405020304" pitchFamily="18" charset="0"/>
              </a:rPr>
              <a:t>Forgot Password:</a:t>
            </a:r>
          </a:p>
          <a:p>
            <a:pPr algn="l"/>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C8F53EC-A5E8-B8AF-34B2-ED9A33AB69DB}"/>
              </a:ext>
            </a:extLst>
          </p:cNvPr>
          <p:cNvPicPr>
            <a:picLocks noChangeAspect="1"/>
          </p:cNvPicPr>
          <p:nvPr/>
        </p:nvPicPr>
        <p:blipFill rotWithShape="1">
          <a:blip r:embed="rId2"/>
          <a:srcRect l="8707" t="6048" r="7819" b="9281"/>
          <a:stretch/>
        </p:blipFill>
        <p:spPr>
          <a:xfrm>
            <a:off x="755576" y="1747243"/>
            <a:ext cx="7632848" cy="4032448"/>
          </a:xfrm>
          <a:prstGeom prst="rect">
            <a:avLst/>
          </a:prstGeom>
        </p:spPr>
      </p:pic>
    </p:spTree>
    <p:extLst>
      <p:ext uri="{BB962C8B-B14F-4D97-AF65-F5344CB8AC3E}">
        <p14:creationId xmlns:p14="http://schemas.microsoft.com/office/powerpoint/2010/main" val="4080330143"/>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5423664"/>
          </a:xfrm>
          <a:prstGeom prst="rect">
            <a:avLst/>
          </a:prstGeom>
        </p:spPr>
        <p:txBody>
          <a:bodyPr wrap="square">
            <a:spAutoFit/>
          </a:bodyPr>
          <a:lstStyle/>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conclusion, implementing a robust login authentication system is vital for ensuring the security, privacy, and integrity of user accounts and the associated data. By requiring users to authenticate themselves with unique credentials, such as a username/email and password, login authentication provides a crucial layer of protection against unauthorized access.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It enhances security by verifying user identity, protects personal information, and promotes user accountability. It also enables a personalized user experience, secures data transmission, and offers additional security layers through features like two-factor authentication (2FA).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login authentication systems assist with password management, comply with relevant regulations, and establish trust between users and the system or service. They play a crucial role in maintaining the integrity of user accounts, preventing unauthorized access and misuse, and ensuring a secure and seamless user experience.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By implementing strong login authentication measures, organizations can safeguard their users' accounts, protect sensitive data, and mitigate security risks. It is an essential component of any modern system or service that prioritizes user security and privacy.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3349122"/>
          </a:xfrm>
          <a:prstGeom prst="rect">
            <a:avLst/>
          </a:prstGeom>
        </p:spPr>
        <p:txBody>
          <a:bodyPr wrap="square">
            <a:spAutoFit/>
          </a:bodyPr>
          <a:lstStyle/>
          <a:p>
            <a:pPr marL="285750" lvl="0" indent="-285750" algn="just">
              <a:lnSpc>
                <a:spcPct val="107000"/>
              </a:lnSpc>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HTML Tutorials W3schools-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https://www.w3schools.com/html/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CSS Tutorials W3schools-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https://www.w3schools.com/css/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JavaScript W3schools-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https://www.w3schools.com/js/default.asp</a:t>
            </a:r>
            <a:endParaRPr lang="en-IN" sz="1800"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YouTube- APNA college</a:t>
            </a:r>
            <a:r>
              <a:rPr lang="en-IN"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https://www.youtube.com/watch?v=HcOc7P5BMi4</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Google FONTS-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https://fonts.google.com/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TABLE OF CONTENTS</a:t>
            </a:r>
            <a:endParaRPr lang="en-US" dirty="0">
              <a:latin typeface="Times New Roman" pitchFamily="18" charset="0"/>
              <a:cs typeface="Times New Roman" pitchFamily="18" charset="0"/>
            </a:endParaRPr>
          </a:p>
        </p:txBody>
      </p:sp>
      <p:graphicFrame>
        <p:nvGraphicFramePr>
          <p:cNvPr id="4" name="Table 4">
            <a:extLst>
              <a:ext uri="{FF2B5EF4-FFF2-40B4-BE49-F238E27FC236}">
                <a16:creationId xmlns:a16="http://schemas.microsoft.com/office/drawing/2014/main" id="{F3A24EE8-4F6C-9DC6-673F-0EE84A1CC360}"/>
              </a:ext>
            </a:extLst>
          </p:cNvPr>
          <p:cNvGraphicFramePr>
            <a:graphicFrameLocks noGrp="1"/>
          </p:cNvGraphicFramePr>
          <p:nvPr>
            <p:extLst>
              <p:ext uri="{D42A27DB-BD31-4B8C-83A1-F6EECF244321}">
                <p14:modId xmlns:p14="http://schemas.microsoft.com/office/powerpoint/2010/main" val="194918843"/>
              </p:ext>
            </p:extLst>
          </p:nvPr>
        </p:nvGraphicFramePr>
        <p:xfrm>
          <a:off x="611560" y="1124744"/>
          <a:ext cx="7776864" cy="5112568"/>
        </p:xfrm>
        <a:graphic>
          <a:graphicData uri="http://schemas.openxmlformats.org/drawingml/2006/table">
            <a:tbl>
              <a:tblPr firstRow="1" bandRow="1"/>
              <a:tblGrid>
                <a:gridCol w="1198547">
                  <a:extLst>
                    <a:ext uri="{9D8B030D-6E8A-4147-A177-3AD203B41FA5}">
                      <a16:colId xmlns:a16="http://schemas.microsoft.com/office/drawing/2014/main" val="3907843614"/>
                    </a:ext>
                  </a:extLst>
                </a:gridCol>
                <a:gridCol w="5033898">
                  <a:extLst>
                    <a:ext uri="{9D8B030D-6E8A-4147-A177-3AD203B41FA5}">
                      <a16:colId xmlns:a16="http://schemas.microsoft.com/office/drawing/2014/main" val="1297929439"/>
                    </a:ext>
                  </a:extLst>
                </a:gridCol>
                <a:gridCol w="1544419">
                  <a:extLst>
                    <a:ext uri="{9D8B030D-6E8A-4147-A177-3AD203B41FA5}">
                      <a16:colId xmlns:a16="http://schemas.microsoft.com/office/drawing/2014/main" val="3820061817"/>
                    </a:ext>
                  </a:extLst>
                </a:gridCol>
              </a:tblGrid>
              <a:tr h="639071">
                <a:tc>
                  <a:txBody>
                    <a:bodyPr/>
                    <a:lstStyle/>
                    <a:p>
                      <a:r>
                        <a:rPr lang="en-IN" sz="2400" b="1" dirty="0">
                          <a:latin typeface="Times New Roman" panose="02020603050405020304" pitchFamily="18" charset="0"/>
                          <a:cs typeface="Times New Roman" panose="02020603050405020304" pitchFamily="18" charset="0"/>
                        </a:rPr>
                        <a:t>S. No.</a:t>
                      </a:r>
                    </a:p>
                  </a:txBody>
                  <a:tcPr>
                    <a:solidFill>
                      <a:srgbClr val="FF3300"/>
                    </a:solidFill>
                  </a:tcPr>
                </a:tc>
                <a:tc>
                  <a:txBody>
                    <a:bodyPr/>
                    <a:lstStyle/>
                    <a:p>
                      <a:r>
                        <a:rPr lang="en-IN" sz="2400" b="1" dirty="0">
                          <a:latin typeface="Times New Roman" panose="02020603050405020304" pitchFamily="18" charset="0"/>
                          <a:cs typeface="Times New Roman" panose="02020603050405020304" pitchFamily="18" charset="0"/>
                        </a:rPr>
                        <a:t>Topic</a:t>
                      </a:r>
                    </a:p>
                  </a:txBody>
                  <a:tcPr>
                    <a:solidFill>
                      <a:srgbClr val="FF3300"/>
                    </a:solidFill>
                  </a:tcPr>
                </a:tc>
                <a:tc>
                  <a:txBody>
                    <a:bodyPr/>
                    <a:lstStyle/>
                    <a:p>
                      <a:r>
                        <a:rPr lang="en-IN" sz="2400" b="1" dirty="0">
                          <a:latin typeface="Times New Roman" panose="02020603050405020304" pitchFamily="18" charset="0"/>
                          <a:cs typeface="Times New Roman" panose="02020603050405020304" pitchFamily="18" charset="0"/>
                        </a:rPr>
                        <a:t>Page no.</a:t>
                      </a:r>
                    </a:p>
                  </a:txBody>
                  <a:tcPr>
                    <a:solidFill>
                      <a:srgbClr val="FF3300"/>
                    </a:solidFill>
                  </a:tcPr>
                </a:tc>
                <a:extLst>
                  <a:ext uri="{0D108BD9-81ED-4DB2-BD59-A6C34878D82A}">
                    <a16:rowId xmlns:a16="http://schemas.microsoft.com/office/drawing/2014/main" val="3395283853"/>
                  </a:ext>
                </a:extLst>
              </a:tr>
              <a:tr h="639071">
                <a:tc>
                  <a:txBody>
                    <a:bodyPr/>
                    <a:lstStyle/>
                    <a:p>
                      <a:r>
                        <a:rPr lang="en-IN" sz="2400" b="1" dirty="0">
                          <a:latin typeface="Times New Roman" panose="02020603050405020304" pitchFamily="18" charset="0"/>
                          <a:cs typeface="Times New Roman" panose="02020603050405020304" pitchFamily="18" charset="0"/>
                        </a:rPr>
                        <a:t>1.</a:t>
                      </a:r>
                    </a:p>
                  </a:txBody>
                  <a:tcPr/>
                </a:tc>
                <a:tc>
                  <a:txBody>
                    <a:bodyPr/>
                    <a:lstStyle/>
                    <a:p>
                      <a:r>
                        <a:rPr lang="en-IN" sz="2400" dirty="0">
                          <a:latin typeface="Times New Roman" panose="02020603050405020304" pitchFamily="18" charset="0"/>
                          <a:cs typeface="Times New Roman" panose="02020603050405020304" pitchFamily="18" charset="0"/>
                        </a:rPr>
                        <a:t>Introduction</a:t>
                      </a:r>
                    </a:p>
                  </a:txBody>
                  <a:tcPr/>
                </a:tc>
                <a:tc>
                  <a:txBody>
                    <a:bodyPr/>
                    <a:lstStyle/>
                    <a:p>
                      <a:r>
                        <a:rPr lang="en-IN" sz="24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3785894392"/>
                  </a:ext>
                </a:extLst>
              </a:tr>
              <a:tr h="639071">
                <a:tc>
                  <a:txBody>
                    <a:bodyPr/>
                    <a:lstStyle/>
                    <a:p>
                      <a:r>
                        <a:rPr lang="en-IN" sz="2400" b="1" dirty="0">
                          <a:latin typeface="Times New Roman" panose="02020603050405020304" pitchFamily="18" charset="0"/>
                          <a:cs typeface="Times New Roman" panose="02020603050405020304" pitchFamily="18" charset="0"/>
                        </a:rPr>
                        <a:t>2. </a:t>
                      </a:r>
                    </a:p>
                  </a:txBody>
                  <a:tcPr/>
                </a:tc>
                <a:tc>
                  <a:txBody>
                    <a:bodyPr/>
                    <a:lstStyle/>
                    <a:p>
                      <a:r>
                        <a:rPr lang="en-IN" sz="2400" dirty="0">
                          <a:latin typeface="Times New Roman" panose="02020603050405020304" pitchFamily="18" charset="0"/>
                          <a:cs typeface="Times New Roman" panose="02020603050405020304" pitchFamily="18" charset="0"/>
                        </a:rPr>
                        <a:t>Problem Statement</a:t>
                      </a:r>
                    </a:p>
                  </a:txBody>
                  <a:tcPr/>
                </a:tc>
                <a:tc>
                  <a:txBody>
                    <a:bodyPr/>
                    <a:lstStyle/>
                    <a:p>
                      <a:r>
                        <a:rPr lang="en-IN" sz="2400"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3672003800"/>
                  </a:ext>
                </a:extLst>
              </a:tr>
              <a:tr h="639071">
                <a:tc>
                  <a:txBody>
                    <a:bodyPr/>
                    <a:lstStyle/>
                    <a:p>
                      <a:r>
                        <a:rPr lang="en-IN" sz="2400" b="1" dirty="0">
                          <a:latin typeface="Times New Roman" panose="02020603050405020304" pitchFamily="18" charset="0"/>
                          <a:cs typeface="Times New Roman" panose="02020603050405020304" pitchFamily="18" charset="0"/>
                        </a:rPr>
                        <a:t>3. </a:t>
                      </a:r>
                    </a:p>
                  </a:txBody>
                  <a:tcPr/>
                </a:tc>
                <a:tc>
                  <a:txBody>
                    <a:bodyPr/>
                    <a:lstStyle/>
                    <a:p>
                      <a:r>
                        <a:rPr lang="en-IN" sz="2400" dirty="0">
                          <a:latin typeface="Times New Roman" panose="02020603050405020304" pitchFamily="18" charset="0"/>
                          <a:cs typeface="Times New Roman" panose="02020603050405020304" pitchFamily="18" charset="0"/>
                        </a:rPr>
                        <a:t>Technical Details</a:t>
                      </a:r>
                    </a:p>
                  </a:txBody>
                  <a:tcPr/>
                </a:tc>
                <a:tc>
                  <a:txBody>
                    <a:bodyPr/>
                    <a:lstStyle/>
                    <a:p>
                      <a:r>
                        <a:rPr lang="en-IN" sz="2400"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4289237548"/>
                  </a:ext>
                </a:extLst>
              </a:tr>
              <a:tr h="639071">
                <a:tc>
                  <a:txBody>
                    <a:bodyPr/>
                    <a:lstStyle/>
                    <a:p>
                      <a:r>
                        <a:rPr lang="en-IN" sz="2400" b="1" dirty="0">
                          <a:latin typeface="Times New Roman" panose="02020603050405020304" pitchFamily="18" charset="0"/>
                          <a:cs typeface="Times New Roman" panose="02020603050405020304" pitchFamily="18" charset="0"/>
                        </a:rPr>
                        <a:t>4. </a:t>
                      </a:r>
                    </a:p>
                  </a:txBody>
                  <a:tcPr/>
                </a:tc>
                <a:tc>
                  <a:txBody>
                    <a:bodyPr/>
                    <a:lstStyle/>
                    <a:p>
                      <a:r>
                        <a:rPr lang="en-IN" sz="2400" dirty="0">
                          <a:latin typeface="Times New Roman" panose="02020603050405020304" pitchFamily="18" charset="0"/>
                          <a:cs typeface="Times New Roman" panose="02020603050405020304" pitchFamily="18" charset="0"/>
                        </a:rPr>
                        <a:t>Key Features</a:t>
                      </a:r>
                    </a:p>
                  </a:txBody>
                  <a:tcPr/>
                </a:tc>
                <a:tc>
                  <a:txBody>
                    <a:bodyPr/>
                    <a:lstStyle/>
                    <a:p>
                      <a:r>
                        <a:rPr lang="en-IN" sz="24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2965215115"/>
                  </a:ext>
                </a:extLst>
              </a:tr>
              <a:tr h="639071">
                <a:tc>
                  <a:txBody>
                    <a:bodyPr/>
                    <a:lstStyle/>
                    <a:p>
                      <a:r>
                        <a:rPr lang="en-IN" sz="2400" b="1" dirty="0">
                          <a:latin typeface="Times New Roman" panose="02020603050405020304" pitchFamily="18" charset="0"/>
                          <a:cs typeface="Times New Roman" panose="02020603050405020304" pitchFamily="18" charset="0"/>
                        </a:rPr>
                        <a:t>5.</a:t>
                      </a:r>
                    </a:p>
                  </a:txBody>
                  <a:tcPr/>
                </a:tc>
                <a:tc>
                  <a:txBody>
                    <a:bodyPr/>
                    <a:lstStyle/>
                    <a:p>
                      <a:r>
                        <a:rPr lang="en-IN" sz="2400" dirty="0">
                          <a:latin typeface="Times New Roman" panose="02020603050405020304" pitchFamily="18" charset="0"/>
                          <a:cs typeface="Times New Roman" panose="02020603050405020304" pitchFamily="18" charset="0"/>
                        </a:rPr>
                        <a:t>Project Highlights</a:t>
                      </a:r>
                    </a:p>
                  </a:txBody>
                  <a:tcPr/>
                </a:tc>
                <a:tc>
                  <a:txBody>
                    <a:bodyPr/>
                    <a:lstStyle/>
                    <a:p>
                      <a:r>
                        <a:rPr lang="en-IN" sz="2400"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val="3227104301"/>
                  </a:ext>
                </a:extLst>
              </a:tr>
              <a:tr h="639071">
                <a:tc>
                  <a:txBody>
                    <a:bodyPr/>
                    <a:lstStyle/>
                    <a:p>
                      <a:r>
                        <a:rPr lang="en-IN" sz="2400" b="1" dirty="0">
                          <a:latin typeface="Times New Roman" panose="02020603050405020304" pitchFamily="18" charset="0"/>
                          <a:cs typeface="Times New Roman" panose="02020603050405020304" pitchFamily="18" charset="0"/>
                        </a:rPr>
                        <a:t>6.</a:t>
                      </a:r>
                    </a:p>
                  </a:txBody>
                  <a:tcPr/>
                </a:tc>
                <a:tc>
                  <a:txBody>
                    <a:bodyPr/>
                    <a:lstStyle/>
                    <a:p>
                      <a:r>
                        <a:rPr lang="en-IN" sz="2400" dirty="0">
                          <a:latin typeface="Times New Roman" panose="02020603050405020304" pitchFamily="18" charset="0"/>
                          <a:cs typeface="Times New Roman" panose="02020603050405020304" pitchFamily="18" charset="0"/>
                        </a:rPr>
                        <a:t>Conclusion</a:t>
                      </a:r>
                    </a:p>
                  </a:txBody>
                  <a:tcPr/>
                </a:tc>
                <a:tc>
                  <a:txBody>
                    <a:bodyPr/>
                    <a:lstStyle/>
                    <a:p>
                      <a:r>
                        <a:rPr lang="en-IN" sz="2400"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2395001162"/>
                  </a:ext>
                </a:extLst>
              </a:tr>
              <a:tr h="639071">
                <a:tc>
                  <a:txBody>
                    <a:bodyPr/>
                    <a:lstStyle/>
                    <a:p>
                      <a:r>
                        <a:rPr lang="en-IN" sz="2400" b="1" dirty="0">
                          <a:latin typeface="Times New Roman" panose="02020603050405020304" pitchFamily="18" charset="0"/>
                          <a:cs typeface="Times New Roman" panose="02020603050405020304" pitchFamily="18" charset="0"/>
                        </a:rPr>
                        <a:t>7.</a:t>
                      </a:r>
                    </a:p>
                  </a:txBody>
                  <a:tcPr/>
                </a:tc>
                <a:tc>
                  <a:txBody>
                    <a:bodyPr/>
                    <a:lstStyle/>
                    <a:p>
                      <a:r>
                        <a:rPr lang="en-IN" sz="2400" dirty="0">
                          <a:latin typeface="Times New Roman" panose="02020603050405020304" pitchFamily="18" charset="0"/>
                          <a:cs typeface="Times New Roman" panose="02020603050405020304" pitchFamily="18" charset="0"/>
                        </a:rPr>
                        <a:t>References/ Links used</a:t>
                      </a:r>
                    </a:p>
                  </a:txBody>
                  <a:tcPr/>
                </a:tc>
                <a:tc>
                  <a:txBody>
                    <a:bodyPr/>
                    <a:lstStyle/>
                    <a:p>
                      <a:r>
                        <a:rPr lang="en-IN" sz="2400" dirty="0">
                          <a:latin typeface="Times New Roman" panose="02020603050405020304" pitchFamily="18" charset="0"/>
                          <a:cs typeface="Times New Roman" panose="02020603050405020304" pitchFamily="18" charset="0"/>
                        </a:rPr>
                        <a:t>12</a:t>
                      </a:r>
                    </a:p>
                  </a:txBody>
                  <a:tcPr/>
                </a:tc>
                <a:extLst>
                  <a:ext uri="{0D108BD9-81ED-4DB2-BD59-A6C34878D82A}">
                    <a16:rowId xmlns:a16="http://schemas.microsoft.com/office/drawing/2014/main" val="4285903037"/>
                  </a:ext>
                </a:extLst>
              </a:tr>
            </a:tbl>
          </a:graphicData>
        </a:graphic>
      </p:graphicFrame>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1196752"/>
            <a:ext cx="8136904" cy="4862870"/>
          </a:xfrm>
          <a:prstGeom prst="rect">
            <a:avLst/>
          </a:prstGeom>
        </p:spPr>
        <p:txBody>
          <a:bodyPr wrap="square">
            <a:spAutoFit/>
          </a:bodyPr>
          <a:lstStyle/>
          <a:p>
            <a:pPr algn="ctr"/>
            <a:r>
              <a:rPr lang="en-US" sz="3200" b="1" dirty="0">
                <a:latin typeface="Times New Roman" pitchFamily="18" charset="0"/>
                <a:cs typeface="Times New Roman" pitchFamily="18" charset="0"/>
              </a:rPr>
              <a:t>LOGIN AUTHENTICATION</a:t>
            </a:r>
          </a:p>
          <a:p>
            <a:pPr algn="just"/>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Login authentication is a vital process, widely followed by organizations to keep their servers safe by allowing access only to authenticated users. Every website or application demands users to complete the login authentication process to cement their credentials for security and to improve user experience. In this project users enter their email ID/username and password to log in to the site.</a:t>
            </a:r>
          </a:p>
          <a:p>
            <a:pPr marL="285750" indent="-285750" algn="just">
              <a:buFont typeface="Wingdings" panose="05000000000000000000" pitchFamily="2" charset="2"/>
              <a:buChar char="Ø"/>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Verify User Identity</a:t>
            </a:r>
          </a:p>
          <a:p>
            <a:pPr marL="285750" indent="-285750" algn="just">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Prevent Unauthorized Access</a:t>
            </a:r>
          </a:p>
          <a:p>
            <a:pPr marL="285750" indent="-285750" algn="just">
              <a:buFont typeface="Wingdings" panose="05000000000000000000" pitchFamily="2" charset="2"/>
              <a:buChar char="Ø"/>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Provide Personalisation</a:t>
            </a:r>
          </a:p>
          <a:p>
            <a:pPr marL="285750" indent="-285750" algn="just">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Track </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U</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ser A</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ctivity</a:t>
            </a:r>
          </a:p>
          <a:p>
            <a:pPr marL="285750" indent="-285750" algn="just">
              <a:buFont typeface="Wingdings" panose="05000000000000000000" pitchFamily="2" charset="2"/>
              <a:buChar char="Ø"/>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Provide Security</a:t>
            </a:r>
          </a:p>
          <a:p>
            <a:pPr marL="285750" indent="-285750" algn="just">
              <a:buFont typeface="Wingdings" panose="05000000000000000000" pitchFamily="2" charset="2"/>
              <a:buChar char="Ø"/>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Protect Sensitive Data</a:t>
            </a:r>
          </a:p>
          <a:p>
            <a:pPr marL="285750" indent="-285750" algn="just">
              <a:buFont typeface="Wingdings" panose="05000000000000000000" pitchFamily="2" charset="2"/>
              <a:buChar char="Ø"/>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Ensure Compliance</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4" name="TextBox 3">
            <a:extLst>
              <a:ext uri="{FF2B5EF4-FFF2-40B4-BE49-F238E27FC236}">
                <a16:creationId xmlns:a16="http://schemas.microsoft.com/office/drawing/2014/main" id="{E28BF7C2-9E8C-A1A3-03D4-954957A7AA30}"/>
              </a:ext>
            </a:extLst>
          </p:cNvPr>
          <p:cNvSpPr txBox="1"/>
          <p:nvPr/>
        </p:nvSpPr>
        <p:spPr>
          <a:xfrm>
            <a:off x="467544" y="980728"/>
            <a:ext cx="8136904" cy="5703293"/>
          </a:xfrm>
          <a:prstGeom prst="rect">
            <a:avLst/>
          </a:prstGeom>
          <a:noFill/>
        </p:spPr>
        <p:txBody>
          <a:bodyPr wrap="square" rtlCol="0">
            <a:spAutoFit/>
          </a:bodyPr>
          <a:lstStyle/>
          <a:p>
            <a:pPr lvl="0" algn="just">
              <a:lnSpc>
                <a:spcPct val="107000"/>
              </a:lnSpc>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Login authentication is a critical security measure implemented in various systems and applications to protect sensitive information and ensure authorized access. Here are several reasons why login authentication is necessary:</a:t>
            </a:r>
          </a:p>
          <a:p>
            <a:pPr marL="342900" lvl="0" indent="-342900" algn="just">
              <a:lnSpc>
                <a:spcPct val="107000"/>
              </a:lnSpc>
              <a:buFont typeface="Wingdings" panose="05000000000000000000" pitchFamily="2" charset="2"/>
              <a:buChar char=""/>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Identity Verification: </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Login authentication allows the system to verify the identity of the user before granting access. By requiring users to provide credentials (such as username and password), it confirms that the person attempting to access the system is who they claim to be.</a:t>
            </a:r>
          </a:p>
          <a:p>
            <a:pPr marL="342900" lvl="0" indent="-342900" algn="just">
              <a:lnSpc>
                <a:spcPct val="107000"/>
              </a:lnSpc>
              <a:buFont typeface="Wingdings" panose="05000000000000000000" pitchFamily="2" charset="2"/>
              <a:buChar char=""/>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Access Control: </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Login authentication enables organizations to control access to their resources. By assigning unique credentials to each user, administrators can determine which parts of the system or application each user is authorized to use based on their assigned privileges.</a:t>
            </a:r>
          </a:p>
          <a:p>
            <a:pPr marL="342900" lvl="0" indent="-342900" algn="just">
              <a:lnSpc>
                <a:spcPct val="107000"/>
              </a:lnSpc>
              <a:buFont typeface="Wingdings" panose="05000000000000000000" pitchFamily="2" charset="2"/>
              <a:buChar char=""/>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Confidentiality and Privacy: </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Authentication helps maintain the confidentiality of sensitive information by preventing unauthorized individuals from accessing it. Usernames and passwords act as barriers to entry, ensuring that only authorized individuals can view or manipulate sensitive data.</a:t>
            </a:r>
          </a:p>
          <a:p>
            <a:pPr marL="342900" lvl="0" indent="-342900" algn="just">
              <a:lnSpc>
                <a:spcPct val="107000"/>
              </a:lnSpc>
              <a:buFont typeface="Wingdings" panose="05000000000000000000" pitchFamily="2" charset="2"/>
              <a:buChar char=""/>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Protection Against Unauthorized Access: </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Without login authentication, anyone could potentially access a system or application, leading to unauthorized use, data breaches, or misuse of resources. Authentication helps safeguard against these threats by requiring valid credentials for entry.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95536" y="924510"/>
            <a:ext cx="8136904" cy="5708614"/>
          </a:xfrm>
          <a:prstGeom prst="rect">
            <a:avLst/>
          </a:prstGeom>
        </p:spPr>
        <p:txBody>
          <a:bodyPr wrap="square">
            <a:spAutoFit/>
          </a:bodyPr>
          <a:lstStyle/>
          <a:p>
            <a:pPr marL="342900" lvl="0" indent="-342900" algn="just">
              <a:lnSpc>
                <a:spcPct val="107000"/>
              </a:lnSpc>
              <a:buFont typeface="Wingdings" panose="05000000000000000000" pitchFamily="2"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HTML form: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login authentication page can be created using an html form that includes input fields for username and password in sign-in window and username, password, confirm password, and other required inputs in sign-up window. The form contains a submit button that triggers a login process.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Input fields: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there are a variety of input fields used in this project like: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Symbol" panose="05050102010706020507" pitchFamily="18"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&lt;input type=”text”&gt;: For text type input like in Username.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Symbol" panose="05050102010706020507" pitchFamily="18"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&lt;input type=”date”&gt;: For a date type input which is used for the birthday date of user.</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Symbol" panose="05050102010706020507" pitchFamily="18"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&lt;input type=”password”&gt;: For a password type input.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Symbol" panose="05050102010706020507" pitchFamily="18"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&lt;input type=”number”&gt;: For a number input as in weight and height.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CSS styling: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CSS is used in the login form to make it visually appealing and fun to interact with. CSS is used to add rounded borders, style div containers, add colours and fonts to the web page.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Validation: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login form validates the inputs using JavaScript to ensure that the user has entered valid credentials. JavaScript is used to check that any required field is not empty.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Local Storage: </a:t>
            </a:r>
            <a:r>
              <a:rPr lang="en-IN" sz="1800" dirty="0">
                <a:effectLst/>
                <a:latin typeface="Times New Roman" panose="02020603050405020304" pitchFamily="18" charset="0"/>
                <a:ea typeface="Calibri" panose="020F0502020204030204" pitchFamily="34" charset="0"/>
              </a:rPr>
              <a:t>Local storage is a mechanism that allows web applications to store data locally within the user’s we browser. It provides a way to persistently store key – value pairs in a simple, synchronous manner.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395536" y="1196752"/>
            <a:ext cx="8136904" cy="5412251"/>
          </a:xfrm>
          <a:prstGeom prst="rect">
            <a:avLst/>
          </a:prstGeom>
        </p:spPr>
        <p:txBody>
          <a:bodyPr wrap="square">
            <a:spAutoFit/>
          </a:bodyPr>
          <a:lstStyle/>
          <a:p>
            <a:pPr marL="342900" lvl="0" indent="-342900" algn="just">
              <a:lnSpc>
                <a:spcPct val="107000"/>
              </a:lnSpc>
              <a:buFont typeface="Wingdings" panose="05000000000000000000" pitchFamily="2"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Username/Email Field: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most fundamental feature of login authentication is the requirement for users to enter a unique username, email address.</a:t>
            </a:r>
          </a:p>
          <a:p>
            <a:pPr marL="342900" lvl="0" indent="-342900" algn="just">
              <a:lnSpc>
                <a:spcPct val="107000"/>
              </a:lnSpc>
              <a:buFont typeface="Wingdings" panose="05000000000000000000" pitchFamily="2"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Password </a:t>
            </a:r>
            <a:r>
              <a:rPr lang="en-IN" b="1" kern="100" dirty="0">
                <a:latin typeface="Times New Roman" panose="02020603050405020304" pitchFamily="18" charset="0"/>
                <a:ea typeface="Calibri" panose="020F0502020204030204" pitchFamily="34" charset="0"/>
                <a:cs typeface="Times New Roman" panose="02020603050405020304" pitchFamily="18" charset="0"/>
              </a:rPr>
              <a:t>Field: </a:t>
            </a:r>
            <a:r>
              <a:rPr lang="en-GB" kern="100" dirty="0">
                <a:latin typeface="Times New Roman" panose="02020603050405020304" pitchFamily="18" charset="0"/>
                <a:ea typeface="Calibri" panose="020F0502020204030204" pitchFamily="34" charset="0"/>
                <a:cs typeface="Times New Roman" panose="02020603050405020304" pitchFamily="18" charset="0"/>
              </a:rPr>
              <a:t>A secure field where users enter their corresponding password. Passwords is masked or hidden as the user types for added security.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Sign-In Button: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 prominent "Sign In" or "Log In" button is provided to initiate the authentication process. Clicking this button submits the entered credentials for verification.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Forgot Password Link:</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 link or button labelled "Forgot Password" is included to help users recover their account in case they have forgotten their password. Clicking this link sends an email with instructions for resetting the password.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Sign-Up/Registration: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For new users who don't have an account yet, a "Sign Up" or "Register" link/button is typically provided. Clicking this link redirects users to a registration page where they can create a new account by providing necessary details such as name, email address, and choosing a password.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Error Messages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 case users enter incorrect or invalid login credentials, the sign-in page displays informative error messages to indicate the issue. These messages help users troubleshoot and correct any mistakes made during the login process.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22CF30-902E-D0EC-DBE0-E9D6552D5406}"/>
              </a:ext>
            </a:extLst>
          </p:cNvPr>
          <p:cNvSpPr txBox="1"/>
          <p:nvPr/>
        </p:nvSpPr>
        <p:spPr>
          <a:xfrm>
            <a:off x="477579" y="1052736"/>
            <a:ext cx="8208912" cy="2739661"/>
          </a:xfrm>
          <a:prstGeom prst="rect">
            <a:avLst/>
          </a:prstGeom>
          <a:noFill/>
        </p:spPr>
        <p:txBody>
          <a:bodyPr wrap="square">
            <a:spAutoFit/>
          </a:bodyPr>
          <a:lstStyle/>
          <a:p>
            <a:pPr marL="342900" lvl="0" indent="-342900" algn="just">
              <a:lnSpc>
                <a:spcPct val="107000"/>
              </a:lnSpc>
              <a:buFont typeface="Wingdings" panose="05000000000000000000" pitchFamily="2"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Input Fields: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main elements on the sign-in page are the input fields where users enter their login credentials. These fields consists of:</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Arial" panose="020B0604020202020204" pitchFamily="34" charset="0"/>
              <a:buChar char="•"/>
            </a:pPr>
            <a:r>
              <a:rPr lang="en-IN" kern="100" dirty="0">
                <a:latin typeface="Calibri" panose="020F0502020204030204" pitchFamily="34" charset="0"/>
                <a:ea typeface="Calibri" panose="020F0502020204030204" pitchFamily="34" charset="0"/>
                <a:cs typeface="Times New Roman" panose="02020603050405020304" pitchFamily="18" charset="0"/>
              </a:rPr>
              <a:t>Username</a:t>
            </a:r>
          </a:p>
          <a:p>
            <a:pPr marL="742950" lvl="1" indent="-285750" algn="just">
              <a:lnSpc>
                <a:spcPct val="107000"/>
              </a:lnSpc>
              <a:buFont typeface="Arial" panose="020B0604020202020204" pitchFamily="34" charset="0"/>
              <a:buChar char="•"/>
            </a:pPr>
            <a:r>
              <a:rPr lang="en-IN" kern="100" dirty="0">
                <a:effectLst/>
                <a:latin typeface="Calibri" panose="020F0502020204030204" pitchFamily="34" charset="0"/>
                <a:ea typeface="Calibri" panose="020F0502020204030204" pitchFamily="34" charset="0"/>
                <a:cs typeface="Times New Roman" panose="02020603050405020304" pitchFamily="18" charset="0"/>
              </a:rPr>
              <a:t>Password</a:t>
            </a:r>
          </a:p>
          <a:p>
            <a:pPr marL="742950" lvl="1" indent="-285750" algn="just">
              <a:lnSpc>
                <a:spcPct val="107000"/>
              </a:lnSpc>
              <a:buFont typeface="Arial" panose="020B0604020202020204" pitchFamily="34" charset="0"/>
              <a:buChar char="•"/>
            </a:pPr>
            <a:r>
              <a:rPr lang="en-IN" kern="100" dirty="0">
                <a:latin typeface="Times New Roman" panose="02020603050405020304" pitchFamily="18" charset="0"/>
                <a:ea typeface="Calibri" panose="020F0502020204030204" pitchFamily="34" charset="0"/>
                <a:cs typeface="Times New Roman" panose="02020603050405020304" pitchFamily="18" charset="0"/>
              </a:rPr>
              <a:t>G</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ender</a:t>
            </a:r>
          </a:p>
          <a:p>
            <a:pPr marL="742950" lvl="1" indent="-285750" algn="just">
              <a:lnSpc>
                <a:spcPct val="107000"/>
              </a:lnSpc>
              <a:buFont typeface="Arial" panose="020B0604020202020204" pitchFamily="34" charset="0"/>
              <a:buChar char="•"/>
            </a:pPr>
            <a:r>
              <a:rPr lang="en-IN" kern="100" dirty="0">
                <a:latin typeface="Times New Roman" panose="02020603050405020304" pitchFamily="18" charset="0"/>
                <a:ea typeface="Calibri" panose="020F0502020204030204" pitchFamily="34" charset="0"/>
                <a:cs typeface="Times New Roman" panose="02020603050405020304" pitchFamily="18" charset="0"/>
              </a:rPr>
              <a:t>Date of Birth</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buFont typeface="Wingdings" panose="05000000000000000000" pitchFamily="2" charset="2"/>
              <a:buChar char="Ø"/>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Feedback form: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It allows customers to express their satisfaction or dissatisfaction with the services or overall experience. </a:t>
            </a:r>
            <a:r>
              <a:rPr lang="en-IN" kern="100" dirty="0">
                <a:latin typeface="Times New Roman" panose="02020603050405020304" pitchFamily="18" charset="0"/>
                <a:ea typeface="Calibri" panose="020F0502020204030204" pitchFamily="34" charset="0"/>
                <a:cs typeface="Times New Roman" panose="02020603050405020304" pitchFamily="18" charset="0"/>
              </a:rPr>
              <a:t>Provides valuable Insights into the strengths and weaknesses of services.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606D2D8-EE98-22D0-9F84-40942AB4CCE0}"/>
              </a:ext>
            </a:extLst>
          </p:cNvPr>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Tree>
    <p:extLst>
      <p:ext uri="{BB962C8B-B14F-4D97-AF65-F5344CB8AC3E}">
        <p14:creationId xmlns:p14="http://schemas.microsoft.com/office/powerpoint/2010/main" val="2433646684"/>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646331"/>
          </a:xfrm>
          <a:prstGeom prst="rect">
            <a:avLst/>
          </a:prstGeom>
        </p:spPr>
        <p:txBody>
          <a:bodyPr wrap="square">
            <a:spAutoFit/>
          </a:bodyPr>
          <a:lstStyle/>
          <a:p>
            <a:r>
              <a:rPr lang="en-IN" kern="100" dirty="0" err="1">
                <a:latin typeface="Times New Roman" panose="02020603050405020304" pitchFamily="18" charset="0"/>
                <a:ea typeface="Calibri" panose="020F0502020204030204" pitchFamily="34" charset="0"/>
                <a:cs typeface="Times New Roman" panose="02020603050405020304" pitchFamily="18" charset="0"/>
              </a:rPr>
              <a:t>i</a:t>
            </a:r>
            <a:r>
              <a:rPr lang="en-IN"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Sign-in :</a:t>
            </a:r>
          </a:p>
          <a:p>
            <a:endParaRPr lang="en-US"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650F2E16-4319-09C1-A39F-39CB29D6954E}"/>
              </a:ext>
            </a:extLst>
          </p:cNvPr>
          <p:cNvPicPr>
            <a:picLocks noChangeAspect="1"/>
          </p:cNvPicPr>
          <p:nvPr/>
        </p:nvPicPr>
        <p:blipFill>
          <a:blip r:embed="rId2"/>
          <a:stretch>
            <a:fillRect/>
          </a:stretch>
        </p:blipFill>
        <p:spPr>
          <a:xfrm>
            <a:off x="817200" y="1821033"/>
            <a:ext cx="7293576" cy="4129225"/>
          </a:xfrm>
          <a:prstGeom prst="rect">
            <a:avLst/>
          </a:prstGeom>
        </p:spPr>
      </p:pic>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CA07B2-3D8A-7E0E-81B4-2FA3F8DA6281}"/>
              </a:ext>
            </a:extLst>
          </p:cNvPr>
          <p:cNvSpPr txBox="1"/>
          <p:nvPr/>
        </p:nvSpPr>
        <p:spPr>
          <a:xfrm>
            <a:off x="539552" y="1052736"/>
            <a:ext cx="7992888"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ii.     Sign-up:</a:t>
            </a:r>
          </a:p>
          <a:p>
            <a:pPr marL="400050" indent="-400050">
              <a:buFont typeface="+mj-lt"/>
              <a:buAutoNum type="romanLcPeriod"/>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FDD8FBE-DD12-EE0C-19F6-10C4E8336359}"/>
              </a:ext>
            </a:extLst>
          </p:cNvPr>
          <p:cNvPicPr>
            <a:picLocks noChangeAspect="1"/>
          </p:cNvPicPr>
          <p:nvPr/>
        </p:nvPicPr>
        <p:blipFill rotWithShape="1">
          <a:blip r:embed="rId2"/>
          <a:srcRect l="3874" t="9367" r="4071" b="9124"/>
          <a:stretch/>
        </p:blipFill>
        <p:spPr bwMode="auto">
          <a:xfrm>
            <a:off x="1043013" y="1772816"/>
            <a:ext cx="7057974" cy="41044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75973116"/>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1239</TotalTime>
  <Words>1218</Words>
  <Application>Microsoft Office PowerPoint</Application>
  <PresentationFormat>On-screen Show (4:3)</PresentationFormat>
  <Paragraphs>98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Symbol</vt:lpstr>
      <vt:lpstr>Times New Roman</vt:lpstr>
      <vt:lpstr>Wingdings</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Rajwinder Singh Gill</cp:lastModifiedBy>
  <cp:revision>40</cp:revision>
  <dcterms:created xsi:type="dcterms:W3CDTF">2022-12-12T14:14:34Z</dcterms:created>
  <dcterms:modified xsi:type="dcterms:W3CDTF">2023-05-29T15:26:45Z</dcterms:modified>
</cp:coreProperties>
</file>