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fa78143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fa78143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f82908b9f_0_1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f82908b9f_0_1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f82908b9f_0_2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f82908b9f_0_2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f82908b9f_0_2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f82908b9f_0_2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f82908b9f_0_2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f82908b9f_0_2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f8115638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f8115638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82908b9f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f82908b9f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f82908b9f_0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f82908b9f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f82908b9f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f82908b9f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f82908b9f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f82908b9f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f82908b9f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f82908b9f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f82908b9f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f82908b9f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f82908b9f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f82908b9f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4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389100" y="0"/>
            <a:ext cx="5754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21825" y="694100"/>
            <a:ext cx="2651400" cy="178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8" name="Google Shape;68;p14"/>
          <p:cNvCxnSpPr/>
          <p:nvPr/>
        </p:nvCxnSpPr>
        <p:spPr>
          <a:xfrm>
            <a:off x="372950" y="511683"/>
            <a:ext cx="6423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21825" y="2506879"/>
            <a:ext cx="2651400" cy="193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AUTOLAYOUT_6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ctrTitle"/>
          </p:nvPr>
        </p:nvSpPr>
        <p:spPr>
          <a:xfrm>
            <a:off x="4216401" y="913500"/>
            <a:ext cx="4202700" cy="331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D9D9D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D9D9D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D9D9D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D9D9D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D9D9D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D9D9D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D9D9D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D9D9D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8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0" y="0"/>
            <a:ext cx="9144000" cy="1853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 rot="-5400000">
            <a:off x="8350500" y="4274700"/>
            <a:ext cx="792600" cy="7926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 rot="-5400000">
            <a:off x="7289700" y="0"/>
            <a:ext cx="1853400" cy="1853400"/>
          </a:xfrm>
          <a:prstGeom prst="rtTriangle">
            <a:avLst/>
          </a:prstGeom>
          <a:solidFill>
            <a:srgbClr val="C628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9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6">
  <p:cSld name="AUTOLAYOUT_10"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 flipH="1" rot="-5400000">
            <a:off x="71454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 flipH="1" rot="-5400000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 flipH="1" rot="5400000">
            <a:off x="714337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 flipH="1" rot="5400000">
            <a:off x="714337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 flipH="1" rot="5400000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 flipH="1" rot="-5400000">
            <a:off x="71454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 flipH="1" rot="5400000">
            <a:off x="714337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flipH="1" rot="5400000">
            <a:off x="714337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 flipH="1" rot="5400000">
            <a:off x="714337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7">
  <p:cSld name="AUTOLAYOUT_11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D9D9D9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D9D9D9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D9D9D9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D9D9D9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D9D9D9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D9D9D9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D9D9D9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D9D9D9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06666"/>
                </a:solidFill>
              </a:rPr>
              <a:t>Investigation of Atmospheric Arctic Wildfire Tracers at Summit, Greenland</a:t>
            </a:r>
            <a:endParaRPr sz="3600">
              <a:solidFill>
                <a:srgbClr val="E06666"/>
              </a:solidFill>
            </a:endParaRPr>
          </a:p>
        </p:txBody>
      </p:sp>
      <p:sp>
        <p:nvSpPr>
          <p:cNvPr id="148" name="Google Shape;148;p2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Jashan Chopra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233600" y="1130400"/>
            <a:ext cx="2566200" cy="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Fire Data Trimming</a:t>
            </a: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250" y="292012"/>
            <a:ext cx="6104750" cy="45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/>
          <p:nvPr/>
        </p:nvSpPr>
        <p:spPr>
          <a:xfrm>
            <a:off x="316300" y="2060750"/>
            <a:ext cx="2137500" cy="24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Majority of fires between Julian days 120 - 305. (May - November)</a:t>
            </a:r>
            <a:endParaRPr b="1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rPr>
              <a:t>Trim values outside of this region to increase speed of creating back trajectories and matching fires. </a:t>
            </a:r>
            <a:endParaRPr b="1">
              <a:solidFill>
                <a:srgbClr val="F3F3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Matching Trajectories to Fires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Conditions:</a:t>
            </a:r>
            <a:endParaRPr b="1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Coordinates of a fire are within one whole decimal degree of any point in a given trajectory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Timestamp of fire is within 24 hours of any timestamp on the trajectory.</a:t>
            </a:r>
            <a:br>
              <a:rPr b="1" lang="en"/>
            </a:b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0"/>
            <a:ext cx="644547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/>
        </p:nvSpPr>
        <p:spPr>
          <a:xfrm>
            <a:off x="6642350" y="421750"/>
            <a:ext cx="2003100" cy="1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Full 7 year time span</a:t>
            </a:r>
            <a:endParaRPr b="1" sz="24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/>
        </p:nvSpPr>
        <p:spPr>
          <a:xfrm>
            <a:off x="1761738" y="202600"/>
            <a:ext cx="5620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Reported Statistics</a:t>
            </a:r>
            <a:endParaRPr b="1" sz="4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" y="2571750"/>
            <a:ext cx="9099871" cy="25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/>
          <p:nvPr/>
        </p:nvSpPr>
        <p:spPr>
          <a:xfrm>
            <a:off x="4044825" y="2932975"/>
            <a:ext cx="1715700" cy="3642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p32"/>
          <p:cNvCxnSpPr>
            <a:endCxn id="233" idx="3"/>
          </p:cNvCxnSpPr>
          <p:nvPr/>
        </p:nvCxnSpPr>
        <p:spPr>
          <a:xfrm flipH="1">
            <a:off x="5760525" y="1916875"/>
            <a:ext cx="1044900" cy="1198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32"/>
          <p:cNvSpPr txBox="1"/>
          <p:nvPr/>
        </p:nvSpPr>
        <p:spPr>
          <a:xfrm>
            <a:off x="6805425" y="1456900"/>
            <a:ext cx="17157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Low number of matches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3238750" y="4206825"/>
            <a:ext cx="1715700" cy="3642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32"/>
          <p:cNvCxnSpPr>
            <a:endCxn id="236" idx="1"/>
          </p:cNvCxnSpPr>
          <p:nvPr/>
        </p:nvCxnSpPr>
        <p:spPr>
          <a:xfrm>
            <a:off x="1552750" y="2127825"/>
            <a:ext cx="1686000" cy="22611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32"/>
          <p:cNvSpPr txBox="1"/>
          <p:nvPr/>
        </p:nvSpPr>
        <p:spPr>
          <a:xfrm>
            <a:off x="527175" y="1303550"/>
            <a:ext cx="1504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 correlation between z score and matches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 rot="-5400000">
            <a:off x="-908675" y="1818300"/>
            <a:ext cx="4064100" cy="15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Conclusions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2214100" y="679650"/>
            <a:ext cx="6661500" cy="3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</a:rPr>
              <a:t>Low number of matches for both ratios</a:t>
            </a:r>
            <a:endParaRPr b="1" sz="1900">
              <a:solidFill>
                <a:srgbClr val="43434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</a:rPr>
              <a:t>Z-scores have no correlation with matches</a:t>
            </a:r>
            <a:endParaRPr b="1" sz="19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EA9999"/>
                </a:solidFill>
              </a:rPr>
              <a:t>however...</a:t>
            </a:r>
            <a:endParaRPr b="1" sz="1900">
              <a:solidFill>
                <a:srgbClr val="EA9999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</a:rPr>
              <a:t>High </a:t>
            </a:r>
            <a:r>
              <a:rPr b="1" lang="en" sz="1900">
                <a:solidFill>
                  <a:srgbClr val="434343"/>
                </a:solidFill>
              </a:rPr>
              <a:t>uncertainty</a:t>
            </a:r>
            <a:r>
              <a:rPr b="1" lang="en" sz="1900">
                <a:solidFill>
                  <a:srgbClr val="434343"/>
                </a:solidFill>
              </a:rPr>
              <a:t> in back trajectory method, doesn’t take dispersion of trajectories or of fires into account</a:t>
            </a:r>
            <a:endParaRPr b="1" sz="1900">
              <a:solidFill>
                <a:srgbClr val="43434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</a:rPr>
              <a:t>Uncertain matching conditions, fires could last longer?</a:t>
            </a:r>
            <a:endParaRPr b="1" sz="19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EA9999"/>
                </a:solidFill>
              </a:rPr>
              <a:t>needs...</a:t>
            </a:r>
            <a:endParaRPr b="1" sz="1900">
              <a:solidFill>
                <a:srgbClr val="EA9999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b="1" lang="en" sz="1900">
                <a:solidFill>
                  <a:srgbClr val="434343"/>
                </a:solidFill>
              </a:rPr>
              <a:t>To use more advanced trajectory models → Flexpart</a:t>
            </a:r>
            <a:endParaRPr b="1" sz="19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b="1" lang="en" sz="1900">
                <a:solidFill>
                  <a:srgbClr val="434343"/>
                </a:solidFill>
              </a:rPr>
              <a:t>To do a full sensitivity analysis across many conditions</a:t>
            </a:r>
            <a:br>
              <a:rPr b="1" lang="en" sz="2000">
                <a:solidFill>
                  <a:srgbClr val="434343"/>
                </a:solidFill>
              </a:rPr>
            </a:br>
            <a:endParaRPr b="1"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Approach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365575" y="646450"/>
            <a:ext cx="5451000" cy="3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Removing machinery &amp; camp interference with meteorological analysis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Creating ethane/methane and acetylene/methane ratios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Harmonic fitting with NOAA curve fitting tool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Creating z-scores to identify potential pollution plumes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Creating back trajectories from ratio data points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Matching with NASA VIIRS fire data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Develop final globe plot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Report statistics to ascertain </a:t>
            </a:r>
            <a:r>
              <a:rPr b="1" lang="en" sz="1800"/>
              <a:t>usefulness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21825" y="694100"/>
            <a:ext cx="20073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Analyzing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Met Data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From Summit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425" y="151563"/>
            <a:ext cx="6683574" cy="48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120550" y="607850"/>
            <a:ext cx="18828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CO2 &amp; TAWO Visitor Log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120550" y="1897175"/>
            <a:ext cx="2258400" cy="3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of entering &amp; exiting TAWO building.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Removal of highlighted regions if three standard deviations out compared to previous weeks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implemented in future processor, does not affect this investigation as Picarro products were not used.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b="4770" l="5619" r="7800" t="0"/>
          <a:stretch/>
        </p:blipFill>
        <p:spPr>
          <a:xfrm>
            <a:off x="2440319" y="0"/>
            <a:ext cx="670368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ctrTitle"/>
          </p:nvPr>
        </p:nvSpPr>
        <p:spPr>
          <a:xfrm>
            <a:off x="3670550" y="48000"/>
            <a:ext cx="5377500" cy="10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Ratio Creation Flowchart*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3670550" y="1223250"/>
            <a:ext cx="24729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*Original code and detailed flowcharts in report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6440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 rotWithShape="1">
          <a:blip r:embed="rId4">
            <a:alphaModFix/>
          </a:blip>
          <a:srcRect b="2638" l="9029" r="1573" t="0"/>
          <a:stretch/>
        </p:blipFill>
        <p:spPr>
          <a:xfrm>
            <a:off x="3620025" y="1937456"/>
            <a:ext cx="5478550" cy="2433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b="0" l="0" r="-3145" t="0"/>
          <a:stretch/>
        </p:blipFill>
        <p:spPr>
          <a:xfrm>
            <a:off x="2030000" y="0"/>
            <a:ext cx="73256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>
            <p:ph type="title"/>
          </p:nvPr>
        </p:nvSpPr>
        <p:spPr>
          <a:xfrm>
            <a:off x="321825" y="694100"/>
            <a:ext cx="26514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Harmonic Fitting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82" name="Google Shape;182;p25"/>
          <p:cNvCxnSpPr/>
          <p:nvPr/>
        </p:nvCxnSpPr>
        <p:spPr>
          <a:xfrm>
            <a:off x="3389100" y="-2"/>
            <a:ext cx="300" cy="5143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25"/>
          <p:cNvSpPr txBox="1"/>
          <p:nvPr/>
        </p:nvSpPr>
        <p:spPr>
          <a:xfrm>
            <a:off x="230025" y="3076750"/>
            <a:ext cx="1562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Residuals seem higher in the winter because of seasonal cycle.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Should they be normalized?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 rot="-5400000">
            <a:off x="1416450" y="2309950"/>
            <a:ext cx="1418700" cy="30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Residual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 rot="-5400000">
            <a:off x="1416450" y="4043875"/>
            <a:ext cx="1418700" cy="30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Residual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283475" y="617450"/>
            <a:ext cx="3991500" cy="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Z Score Creation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2079875" y="3335550"/>
            <a:ext cx="2074500" cy="174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914" y="0"/>
            <a:ext cx="4426087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47325"/>
            <a:ext cx="4928250" cy="36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</a:t>
            </a:r>
            <a:r>
              <a:rPr lang="en"/>
              <a:t>HYSPLIT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Trajectories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Conditions</a:t>
            </a:r>
            <a:r>
              <a:rPr b="1" lang="en"/>
              <a:t>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72 Hours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Starting Altitude 50m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Each trajectory starts at ratio data point timestamp (every 8 hours)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Originates from  longitude, latitude : (-38.4592, 72.5796), TAWO site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Trajectory generates a coordinate every hour, 72 points in each trajectory</a:t>
            </a:r>
            <a:br>
              <a:rPr b="1" lang="en"/>
            </a:b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146550" y="890850"/>
            <a:ext cx="325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NASA VIIRS Fire Data</a:t>
            </a:r>
            <a:endParaRPr sz="3600">
              <a:solidFill>
                <a:schemeClr val="lt2"/>
              </a:solidFill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579" y="0"/>
            <a:ext cx="59624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>
            <a:off x="146550" y="1783350"/>
            <a:ext cx="26358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“Low confidence daytime fire pixels are typically associated with areas of sun glint and lower relative temperature anomaly (&lt;15K).”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“Nominal confidence pixels are those free of potential sun glint contamination during the day and marked by strong (&gt;15K) temperature anomaly”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146550" y="4465950"/>
            <a:ext cx="2837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Still 250k high confidence fires</a:t>
            </a:r>
            <a:endParaRPr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