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roxima Nova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roximaNova-bold.fntdata"/><Relationship Id="rId23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boldItalic.fntdata"/><Relationship Id="rId25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f82908b9f_0_1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f82908b9f_0_1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fa78143e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fa78143e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f82908b9f_0_18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f82908b9f_0_18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fbca445c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fbca445c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5fbca445c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5fbca445c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f82908b9f_0_2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f82908b9f_0_2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5f82908b9f_0_2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5f82908b9f_0_2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f82908b9f_0_2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f82908b9f_0_2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f8115638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f8115638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f82908b9f_0_1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f82908b9f_0_1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fbca445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fbca445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f82908b9f_0_1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f82908b9f_0_1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f82908b9f_0_1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f82908b9f_0_1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f82908b9f_0_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f82908b9f_0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f82908b9f_0_1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f82908b9f_0_1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f82908b9f_0_1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f82908b9f_0_1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AUTOLAYOU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3341300" y="314875"/>
            <a:ext cx="5486400" cy="451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0" y="0"/>
            <a:ext cx="3048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3341300" y="314875"/>
            <a:ext cx="5486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 sz="1400">
                <a:solidFill>
                  <a:srgbClr val="666666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2">
  <p:cSld name="AUTOLAYOUT_4"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3389100" y="0"/>
            <a:ext cx="57549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4"/>
          <p:cNvSpPr txBox="1"/>
          <p:nvPr>
            <p:ph type="title"/>
          </p:nvPr>
        </p:nvSpPr>
        <p:spPr>
          <a:xfrm>
            <a:off x="321825" y="694100"/>
            <a:ext cx="2651400" cy="1781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68" name="Google Shape;68;p14"/>
          <p:cNvCxnSpPr/>
          <p:nvPr/>
        </p:nvCxnSpPr>
        <p:spPr>
          <a:xfrm>
            <a:off x="372950" y="511683"/>
            <a:ext cx="642300" cy="0"/>
          </a:xfrm>
          <a:prstGeom prst="straightConnector1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21825" y="2506879"/>
            <a:ext cx="2651400" cy="1937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4">
  <p:cSld name="AUTOLAYOUT_6"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type="ctrTitle"/>
          </p:nvPr>
        </p:nvSpPr>
        <p:spPr>
          <a:xfrm>
            <a:off x="4216401" y="913500"/>
            <a:ext cx="4202700" cy="3316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D9D9D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D9D9D9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D9D9D9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D9D9D9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D9D9D9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D9D9D9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D9D9D9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D9D9D9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5">
  <p:cSld name="AUTOLAYOUT_8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0" y="0"/>
            <a:ext cx="9144000" cy="18534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/>
          <p:nvPr/>
        </p:nvSpPr>
        <p:spPr>
          <a:xfrm rot="-5400000">
            <a:off x="8350500" y="4274700"/>
            <a:ext cx="792600" cy="7926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 rot="-5400000">
            <a:off x="7289700" y="0"/>
            <a:ext cx="1853400" cy="1853400"/>
          </a:xfrm>
          <a:prstGeom prst="rtTriangle">
            <a:avLst/>
          </a:prstGeom>
          <a:solidFill>
            <a:srgbClr val="C628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751700"/>
            <a:ext cx="6721500" cy="1007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2069750"/>
            <a:ext cx="8520600" cy="2499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3">
  <p:cSld name="AUTOLAYOUT_9">
    <p:bg>
      <p:bgPr>
        <a:solidFill>
          <a:srgbClr val="FFFFFF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6969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3047650" y="0"/>
            <a:ext cx="6096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/>
          <p:nvPr/>
        </p:nvSpPr>
        <p:spPr>
          <a:xfrm>
            <a:off x="205218" y="201292"/>
            <a:ext cx="408900" cy="381900"/>
          </a:xfrm>
          <a:prstGeom prst="flowChartDelay">
            <a:avLst/>
          </a:prstGeom>
          <a:solidFill>
            <a:srgbClr val="6969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205218" y="201292"/>
            <a:ext cx="408900" cy="381900"/>
          </a:xfrm>
          <a:prstGeom prst="flowChartDelay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100882" y="201292"/>
            <a:ext cx="408900" cy="381900"/>
          </a:xfrm>
          <a:prstGeom prst="flowChartDelay">
            <a:avLst/>
          </a:prstGeom>
          <a:solidFill>
            <a:srgbClr val="6969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100882" y="201292"/>
            <a:ext cx="408900" cy="381900"/>
          </a:xfrm>
          <a:prstGeom prst="flowChartDelay">
            <a:avLst/>
          </a:pr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319" y="201292"/>
            <a:ext cx="408900" cy="381900"/>
          </a:xfrm>
          <a:prstGeom prst="flowChartDelay">
            <a:avLst/>
          </a:prstGeom>
          <a:solidFill>
            <a:srgbClr val="6969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319" y="201292"/>
            <a:ext cx="408900" cy="381900"/>
          </a:xfrm>
          <a:prstGeom prst="flowChartDelay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233600" y="829550"/>
            <a:ext cx="2566200" cy="892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233600" y="1798300"/>
            <a:ext cx="2566200" cy="2977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6">
  <p:cSld name="AUTOLAYOUT_10">
    <p:bg>
      <p:bgPr>
        <a:solidFill>
          <a:srgbClr val="FFFFFF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/>
          <p:nvPr/>
        </p:nvSpPr>
        <p:spPr>
          <a:xfrm rot="5400000">
            <a:off x="-47550" y="176194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/>
          <p:nvPr/>
        </p:nvSpPr>
        <p:spPr>
          <a:xfrm rot="5400000">
            <a:off x="-47550" y="475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/>
          <p:nvPr/>
        </p:nvSpPr>
        <p:spPr>
          <a:xfrm rot="-5400000">
            <a:off x="-47416" y="47628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 rot="5400000">
            <a:off x="1476378" y="176194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/>
          <p:nvPr/>
        </p:nvSpPr>
        <p:spPr>
          <a:xfrm rot="-5400000">
            <a:off x="1690750" y="4548000"/>
            <a:ext cx="428700" cy="762000"/>
          </a:xfrm>
          <a:prstGeom prst="rtTriangle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/>
          <p:nvPr/>
        </p:nvSpPr>
        <p:spPr>
          <a:xfrm rot="-5400000">
            <a:off x="1476512" y="47628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/>
          <p:nvPr/>
        </p:nvSpPr>
        <p:spPr>
          <a:xfrm flipH="1" rot="-5400000">
            <a:off x="714548" y="176194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/>
          <p:nvPr/>
        </p:nvSpPr>
        <p:spPr>
          <a:xfrm rot="5400000">
            <a:off x="-47550" y="90479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/>
          <p:nvPr/>
        </p:nvSpPr>
        <p:spPr>
          <a:xfrm rot="-5400000">
            <a:off x="1476512" y="133352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 flipH="1" rot="-5400000">
            <a:off x="714548" y="475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 flipH="1" rot="-5400000">
            <a:off x="714548" y="90479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/>
          <p:nvPr/>
        </p:nvSpPr>
        <p:spPr>
          <a:xfrm rot="-5400000">
            <a:off x="166784" y="4548000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/>
          <p:nvPr/>
        </p:nvSpPr>
        <p:spPr>
          <a:xfrm flipH="1" rot="-5400000">
            <a:off x="166707" y="-166445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/>
          <p:nvPr/>
        </p:nvSpPr>
        <p:spPr>
          <a:xfrm flipH="1" rot="-5400000">
            <a:off x="1690635" y="-166445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/>
          <p:nvPr/>
        </p:nvSpPr>
        <p:spPr>
          <a:xfrm flipH="1" rot="5400000">
            <a:off x="714337" y="47628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 flipH="1" rot="5400000">
            <a:off x="714337" y="133352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 rot="-5400000">
            <a:off x="-47416" y="133352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 rot="5400000">
            <a:off x="1476378" y="475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 rot="5400000">
            <a:off x="1476378" y="90479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/>
          <p:nvPr/>
        </p:nvSpPr>
        <p:spPr>
          <a:xfrm flipH="1" rot="5400000">
            <a:off x="928614" y="4548000"/>
            <a:ext cx="4287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 rot="5400000">
            <a:off x="928614" y="-166445"/>
            <a:ext cx="4287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/>
          <p:nvPr/>
        </p:nvSpPr>
        <p:spPr>
          <a:xfrm rot="5400000">
            <a:off x="-47550" y="347636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 rot="-5400000">
            <a:off x="-47416" y="219070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/>
          <p:nvPr/>
        </p:nvSpPr>
        <p:spPr>
          <a:xfrm rot="5400000">
            <a:off x="1476378" y="347636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 rot="-5400000">
            <a:off x="1476512" y="219070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 flipH="1" rot="-5400000">
            <a:off x="714548" y="347636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 rot="5400000">
            <a:off x="-47550" y="261922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 rot="-5400000">
            <a:off x="1476512" y="30479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 flipH="1" rot="-5400000">
            <a:off x="714548" y="261922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 flipH="1" rot="5400000">
            <a:off x="714337" y="219070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/>
          <p:nvPr/>
        </p:nvSpPr>
        <p:spPr>
          <a:xfrm flipH="1" rot="5400000">
            <a:off x="714337" y="30479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 rot="-5400000">
            <a:off x="-47416" y="30479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 rot="5400000">
            <a:off x="1476378" y="261922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 rot="-5400000">
            <a:off x="-47416" y="390532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 rot="-5400000">
            <a:off x="1476512" y="390532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8"/>
          <p:cNvSpPr/>
          <p:nvPr/>
        </p:nvSpPr>
        <p:spPr>
          <a:xfrm rot="5400000">
            <a:off x="-47550" y="433384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8"/>
          <p:cNvSpPr/>
          <p:nvPr/>
        </p:nvSpPr>
        <p:spPr>
          <a:xfrm flipH="1" rot="-5400000">
            <a:off x="714548" y="433384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8"/>
          <p:cNvSpPr/>
          <p:nvPr/>
        </p:nvSpPr>
        <p:spPr>
          <a:xfrm flipH="1" rot="5400000">
            <a:off x="714337" y="390532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8"/>
          <p:cNvSpPr/>
          <p:nvPr/>
        </p:nvSpPr>
        <p:spPr>
          <a:xfrm rot="5400000">
            <a:off x="1476416" y="4333549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8"/>
          <p:cNvSpPr txBox="1"/>
          <p:nvPr>
            <p:ph type="title"/>
          </p:nvPr>
        </p:nvSpPr>
        <p:spPr>
          <a:xfrm>
            <a:off x="2894475" y="450971"/>
            <a:ext cx="5740800" cy="144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136" name="Google Shape;136;p18"/>
          <p:cNvSpPr txBox="1"/>
          <p:nvPr>
            <p:ph idx="1" type="body"/>
          </p:nvPr>
        </p:nvSpPr>
        <p:spPr>
          <a:xfrm>
            <a:off x="2894475" y="1938950"/>
            <a:ext cx="5740800" cy="2649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Char char="●"/>
              <a:defRPr sz="2000">
                <a:solidFill>
                  <a:srgbClr val="616161"/>
                </a:solidFill>
              </a:defRPr>
            </a:lvl1pPr>
            <a:lvl2pPr indent="-3302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2pPr>
            <a:lvl3pPr indent="-3302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3pPr>
            <a:lvl4pPr indent="-3302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●"/>
              <a:defRPr sz="1600">
                <a:solidFill>
                  <a:srgbClr val="616161"/>
                </a:solidFill>
              </a:defRPr>
            </a:lvl4pPr>
            <a:lvl5pPr indent="-3302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5pPr>
            <a:lvl6pPr indent="-3302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6pPr>
            <a:lvl7pPr indent="-3302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●"/>
              <a:defRPr sz="1600">
                <a:solidFill>
                  <a:srgbClr val="616161"/>
                </a:solidFill>
              </a:defRPr>
            </a:lvl7pPr>
            <a:lvl8pPr indent="-3302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8pPr>
            <a:lvl9pPr indent="-3302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137" name="Google Shape;13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7">
  <p:cSld name="AUTOLAYOUT_11">
    <p:bg>
      <p:bgPr>
        <a:solidFill>
          <a:srgbClr val="FFFFFF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9"/>
          <p:cNvSpPr txBox="1"/>
          <p:nvPr>
            <p:ph type="title"/>
          </p:nvPr>
        </p:nvSpPr>
        <p:spPr>
          <a:xfrm rot="-5400000">
            <a:off x="-620225" y="1797500"/>
            <a:ext cx="4064100" cy="1506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rgbClr val="D9D9D9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rgbClr val="D9D9D9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rgbClr val="D9D9D9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rgbClr val="D9D9D9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rgbClr val="D9D9D9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rgbClr val="D9D9D9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rgbClr val="D9D9D9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rgbClr val="D9D9D9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41" name="Google Shape;141;p19"/>
          <p:cNvSpPr txBox="1"/>
          <p:nvPr>
            <p:ph idx="1" type="body"/>
          </p:nvPr>
        </p:nvSpPr>
        <p:spPr>
          <a:xfrm>
            <a:off x="2601000" y="518875"/>
            <a:ext cx="5913300" cy="4064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2" name="Google Shape;14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E06666"/>
                </a:solidFill>
              </a:rPr>
              <a:t>Investigation of Atmospheric Arctic Wildfire Tracers at Summit, Greenland</a:t>
            </a:r>
            <a:endParaRPr sz="3600">
              <a:solidFill>
                <a:srgbClr val="E06666"/>
              </a:solidFill>
            </a:endParaRPr>
          </a:p>
        </p:txBody>
      </p:sp>
      <p:sp>
        <p:nvSpPr>
          <p:cNvPr id="148" name="Google Shape;148;p20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Jashan Chopra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 txBox="1"/>
          <p:nvPr>
            <p:ph type="title"/>
          </p:nvPr>
        </p:nvSpPr>
        <p:spPr>
          <a:xfrm>
            <a:off x="146550" y="890850"/>
            <a:ext cx="3256200" cy="89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2"/>
                </a:solidFill>
              </a:rPr>
              <a:t>NASA VIIRS Fire Data</a:t>
            </a:r>
            <a:endParaRPr sz="3600">
              <a:solidFill>
                <a:schemeClr val="lt2"/>
              </a:solidFill>
            </a:endParaRPr>
          </a:p>
        </p:txBody>
      </p:sp>
      <p:pic>
        <p:nvPicPr>
          <p:cNvPr id="212" name="Google Shape;21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1579" y="0"/>
            <a:ext cx="596242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9"/>
          <p:cNvSpPr txBox="1"/>
          <p:nvPr/>
        </p:nvSpPr>
        <p:spPr>
          <a:xfrm>
            <a:off x="146550" y="1783350"/>
            <a:ext cx="2635800" cy="23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“Low confidence daytime fire pixels are typically associated with areas of sun glint and lower relative temperature anomaly (&lt;15K).”</a:t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“Nominal confidence pixels are those free of potential sun glint contamination during the day and marked by strong (&gt;15K) temperature anomaly”</a:t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4" name="Google Shape;214;p29"/>
          <p:cNvSpPr txBox="1"/>
          <p:nvPr/>
        </p:nvSpPr>
        <p:spPr>
          <a:xfrm>
            <a:off x="146550" y="4465950"/>
            <a:ext cx="2837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Still 250k high confidence fires</a:t>
            </a:r>
            <a:endParaRPr b="1"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0"/>
          <p:cNvSpPr txBox="1"/>
          <p:nvPr>
            <p:ph type="title"/>
          </p:nvPr>
        </p:nvSpPr>
        <p:spPr>
          <a:xfrm>
            <a:off x="233600" y="1130400"/>
            <a:ext cx="2566200" cy="67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2"/>
                </a:solidFill>
              </a:rPr>
              <a:t>Fire Data Trimming</a:t>
            </a:r>
            <a:endParaRPr/>
          </a:p>
        </p:txBody>
      </p:sp>
      <p:pic>
        <p:nvPicPr>
          <p:cNvPr id="220" name="Google Shape;22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9250" y="292012"/>
            <a:ext cx="6104750" cy="455947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0"/>
          <p:cNvSpPr txBox="1"/>
          <p:nvPr/>
        </p:nvSpPr>
        <p:spPr>
          <a:xfrm>
            <a:off x="316300" y="2060750"/>
            <a:ext cx="2137500" cy="24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rPr>
              <a:t>Majority of fires between Julian days 120 - 305. (May - November)</a:t>
            </a:r>
            <a:endParaRPr b="1">
              <a:solidFill>
                <a:srgbClr val="F3F3F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3F3F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rPr>
              <a:t>Trim values outside of this region to increase speed of creating back trajectories and matching fires. </a:t>
            </a:r>
            <a:endParaRPr b="1">
              <a:solidFill>
                <a:srgbClr val="F3F3F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 txBox="1"/>
          <p:nvPr>
            <p:ph type="title"/>
          </p:nvPr>
        </p:nvSpPr>
        <p:spPr>
          <a:xfrm>
            <a:off x="2894475" y="450971"/>
            <a:ext cx="5740800" cy="144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Matching Trajectories to Fires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27" name="Google Shape;227;p31"/>
          <p:cNvSpPr txBox="1"/>
          <p:nvPr>
            <p:ph idx="1" type="body"/>
          </p:nvPr>
        </p:nvSpPr>
        <p:spPr>
          <a:xfrm>
            <a:off x="2894475" y="1938950"/>
            <a:ext cx="5740800" cy="26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Conditions:</a:t>
            </a:r>
            <a:endParaRPr b="1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b="1" lang="en"/>
              <a:t>Coordinates of a fire are within one whole decimal degree of any point in a given trajectory</a:t>
            </a: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/>
              <a:t>Timestamp of fire is within 24 hours of any timestamp on the trajectory.</a:t>
            </a:r>
            <a:br>
              <a:rPr b="1" lang="en"/>
            </a:b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/>
          <p:nvPr/>
        </p:nvSpPr>
        <p:spPr>
          <a:xfrm>
            <a:off x="6642350" y="421750"/>
            <a:ext cx="2415300" cy="16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24</a:t>
            </a:r>
            <a:r>
              <a:rPr b="1" lang="en" sz="24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 Hour Back</a:t>
            </a:r>
            <a:endParaRPr b="1" sz="24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Trajectories</a:t>
            </a:r>
            <a:endParaRPr b="1" sz="24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33" name="Google Shape;23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44548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"/>
          <p:cNvSpPr txBox="1"/>
          <p:nvPr/>
        </p:nvSpPr>
        <p:spPr>
          <a:xfrm>
            <a:off x="6642350" y="421750"/>
            <a:ext cx="2415300" cy="16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48</a:t>
            </a:r>
            <a:r>
              <a:rPr b="1" lang="en" sz="24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 Hour Back</a:t>
            </a:r>
            <a:endParaRPr b="1" sz="24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Trajectories</a:t>
            </a:r>
            <a:endParaRPr b="1" sz="24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39" name="Google Shape;23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44548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" y="0"/>
            <a:ext cx="644547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4"/>
          <p:cNvSpPr txBox="1"/>
          <p:nvPr/>
        </p:nvSpPr>
        <p:spPr>
          <a:xfrm>
            <a:off x="6642350" y="421750"/>
            <a:ext cx="2415300" cy="16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72 Hour Back</a:t>
            </a:r>
            <a:endParaRPr b="1" sz="24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Trajectories</a:t>
            </a:r>
            <a:endParaRPr b="1" sz="24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"/>
          <p:cNvSpPr txBox="1"/>
          <p:nvPr/>
        </p:nvSpPr>
        <p:spPr>
          <a:xfrm>
            <a:off x="1761738" y="202600"/>
            <a:ext cx="56205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Reported Statistics</a:t>
            </a:r>
            <a:endParaRPr b="1" sz="48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51" name="Google Shape;25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62" y="2571750"/>
            <a:ext cx="9099871" cy="259357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5"/>
          <p:cNvSpPr/>
          <p:nvPr/>
        </p:nvSpPr>
        <p:spPr>
          <a:xfrm>
            <a:off x="4044825" y="2932975"/>
            <a:ext cx="1715700" cy="3642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3" name="Google Shape;253;p35"/>
          <p:cNvCxnSpPr>
            <a:endCxn id="252" idx="3"/>
          </p:cNvCxnSpPr>
          <p:nvPr/>
        </p:nvCxnSpPr>
        <p:spPr>
          <a:xfrm flipH="1">
            <a:off x="5760525" y="1916875"/>
            <a:ext cx="1044900" cy="11982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4" name="Google Shape;254;p35"/>
          <p:cNvSpPr txBox="1"/>
          <p:nvPr/>
        </p:nvSpPr>
        <p:spPr>
          <a:xfrm>
            <a:off x="6805425" y="1456900"/>
            <a:ext cx="1715700" cy="9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Low number of matches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5" name="Google Shape;255;p35"/>
          <p:cNvSpPr/>
          <p:nvPr/>
        </p:nvSpPr>
        <p:spPr>
          <a:xfrm>
            <a:off x="3238750" y="4206825"/>
            <a:ext cx="1715700" cy="3642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6" name="Google Shape;256;p35"/>
          <p:cNvCxnSpPr>
            <a:endCxn id="255" idx="1"/>
          </p:cNvCxnSpPr>
          <p:nvPr/>
        </p:nvCxnSpPr>
        <p:spPr>
          <a:xfrm>
            <a:off x="1552750" y="2127825"/>
            <a:ext cx="1686000" cy="22611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7" name="Google Shape;257;p35"/>
          <p:cNvSpPr txBox="1"/>
          <p:nvPr/>
        </p:nvSpPr>
        <p:spPr>
          <a:xfrm>
            <a:off x="527175" y="1303550"/>
            <a:ext cx="15048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No correlation between z score and matches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6"/>
          <p:cNvSpPr txBox="1"/>
          <p:nvPr>
            <p:ph type="title"/>
          </p:nvPr>
        </p:nvSpPr>
        <p:spPr>
          <a:xfrm rot="-5400000">
            <a:off x="-908675" y="1818300"/>
            <a:ext cx="4064100" cy="150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Conclusions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63" name="Google Shape;263;p36"/>
          <p:cNvSpPr txBox="1"/>
          <p:nvPr>
            <p:ph idx="1" type="body"/>
          </p:nvPr>
        </p:nvSpPr>
        <p:spPr>
          <a:xfrm>
            <a:off x="2214100" y="679650"/>
            <a:ext cx="6661500" cy="37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</a:pPr>
            <a:r>
              <a:rPr b="1" lang="en" sz="1900">
                <a:solidFill>
                  <a:srgbClr val="434343"/>
                </a:solidFill>
              </a:rPr>
              <a:t>Low number of matches for both ratios</a:t>
            </a:r>
            <a:endParaRPr b="1" sz="1900">
              <a:solidFill>
                <a:srgbClr val="434343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</a:pPr>
            <a:r>
              <a:rPr b="1" lang="en" sz="1900">
                <a:solidFill>
                  <a:srgbClr val="434343"/>
                </a:solidFill>
              </a:rPr>
              <a:t>Z-scores have no correlation with matches</a:t>
            </a:r>
            <a:endParaRPr b="1" sz="1900"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EA9999"/>
                </a:solidFill>
              </a:rPr>
              <a:t>however...</a:t>
            </a:r>
            <a:endParaRPr b="1" sz="1900">
              <a:solidFill>
                <a:srgbClr val="EA9999"/>
              </a:solidFill>
            </a:endParaRPr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</a:pPr>
            <a:r>
              <a:rPr b="1" lang="en" sz="1900">
                <a:solidFill>
                  <a:srgbClr val="434343"/>
                </a:solidFill>
              </a:rPr>
              <a:t>High </a:t>
            </a:r>
            <a:r>
              <a:rPr b="1" lang="en" sz="1900">
                <a:solidFill>
                  <a:srgbClr val="434343"/>
                </a:solidFill>
              </a:rPr>
              <a:t>uncertainty</a:t>
            </a:r>
            <a:r>
              <a:rPr b="1" lang="en" sz="1900">
                <a:solidFill>
                  <a:srgbClr val="434343"/>
                </a:solidFill>
              </a:rPr>
              <a:t> in back trajectory method, doesn’t take dispersion of trajectories or of fires into account</a:t>
            </a:r>
            <a:endParaRPr b="1" sz="1900">
              <a:solidFill>
                <a:srgbClr val="434343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</a:pPr>
            <a:r>
              <a:rPr b="1" lang="en" sz="1900">
                <a:solidFill>
                  <a:srgbClr val="434343"/>
                </a:solidFill>
              </a:rPr>
              <a:t>Uncertain matching conditions, fires could last longer?</a:t>
            </a:r>
            <a:endParaRPr b="1" sz="1900"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EA9999"/>
                </a:solidFill>
              </a:rPr>
              <a:t>needs...</a:t>
            </a:r>
            <a:endParaRPr b="1" sz="1900">
              <a:solidFill>
                <a:srgbClr val="EA9999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b="1" lang="en" sz="1900">
                <a:solidFill>
                  <a:srgbClr val="434343"/>
                </a:solidFill>
              </a:rPr>
              <a:t>To use more advanced trajectory models → Flexpart</a:t>
            </a:r>
            <a:endParaRPr b="1" sz="1900">
              <a:solidFill>
                <a:srgbClr val="43434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b="1" lang="en" sz="1900">
                <a:solidFill>
                  <a:srgbClr val="434343"/>
                </a:solidFill>
              </a:rPr>
              <a:t>To do a full sensitivity analysis across many conditions</a:t>
            </a:r>
            <a:br>
              <a:rPr b="1" lang="en" sz="2000">
                <a:solidFill>
                  <a:srgbClr val="434343"/>
                </a:solidFill>
              </a:rPr>
            </a:br>
            <a:endParaRPr b="1" sz="20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Approach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54" name="Google Shape;154;p21"/>
          <p:cNvSpPr txBox="1"/>
          <p:nvPr>
            <p:ph idx="1" type="body"/>
          </p:nvPr>
        </p:nvSpPr>
        <p:spPr>
          <a:xfrm>
            <a:off x="3365575" y="646450"/>
            <a:ext cx="5451000" cy="39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Removing machinery &amp; camp interference with meteorological analysis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Creating ethane/methane and acetylene/methane ratios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Harmonic fitting with NOAA curve fitting tool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Creating z-scores to identify potential pollution plumes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Creating back trajectories from ratio data points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Matching with NASA VIIRS fire data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Develop final globe plot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Report statistics to ascertain </a:t>
            </a:r>
            <a:r>
              <a:rPr b="1" lang="en" sz="1800"/>
              <a:t>usefulness</a:t>
            </a:r>
            <a:endParaRPr b="1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321825" y="694100"/>
            <a:ext cx="2007300" cy="17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Analyzing 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Met Data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From Summit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160" name="Google Shape;16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0425" y="151563"/>
            <a:ext cx="6683574" cy="484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321825" y="694100"/>
            <a:ext cx="2651400" cy="17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Removing Machinery Pollution at TAWO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166" name="Google Shape;1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8800" y="274100"/>
            <a:ext cx="6345200" cy="4595299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3"/>
          <p:cNvSpPr txBox="1"/>
          <p:nvPr/>
        </p:nvSpPr>
        <p:spPr>
          <a:xfrm>
            <a:off x="61275" y="2782625"/>
            <a:ext cx="3172500" cy="22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per the Summit clean air management plan, air at the TAWO building is considered to be impacted by local sources when the wind direction is between </a:t>
            </a:r>
            <a:r>
              <a:rPr b="1" lang="en">
                <a:solidFill>
                  <a:srgbClr val="E06666"/>
                </a:solidFill>
              </a:rPr>
              <a:t>342 and 72 degrees (i.e., from the NNE)</a:t>
            </a:r>
            <a:r>
              <a:rPr lang="en"/>
              <a:t> or when the wind speed is less than </a:t>
            </a:r>
            <a:r>
              <a:rPr b="1" lang="en">
                <a:solidFill>
                  <a:srgbClr val="E06666"/>
                </a:solidFill>
              </a:rPr>
              <a:t>1.03 meters per</a:t>
            </a:r>
            <a:endParaRPr b="1"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06666"/>
                </a:solidFill>
              </a:rPr>
              <a:t>second.</a:t>
            </a:r>
            <a:endParaRPr b="1"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title"/>
          </p:nvPr>
        </p:nvSpPr>
        <p:spPr>
          <a:xfrm>
            <a:off x="120550" y="607850"/>
            <a:ext cx="1882800" cy="17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CO2 &amp; TAWO Visitor Log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73" name="Google Shape;173;p24"/>
          <p:cNvSpPr txBox="1"/>
          <p:nvPr/>
        </p:nvSpPr>
        <p:spPr>
          <a:xfrm>
            <a:off x="120550" y="1897175"/>
            <a:ext cx="2258400" cy="31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Record of entering &amp; exiting TAWO building.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Removal of highlighted regions if three standard deviations out compared to previous weeks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be implemented in future processor, does not affect this investigation as Picarro products were not used.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4" name="Google Shape;174;p24"/>
          <p:cNvPicPr preferRelativeResize="0"/>
          <p:nvPr/>
        </p:nvPicPr>
        <p:blipFill rotWithShape="1">
          <a:blip r:embed="rId3">
            <a:alphaModFix/>
          </a:blip>
          <a:srcRect b="4770" l="5619" r="7800" t="0"/>
          <a:stretch/>
        </p:blipFill>
        <p:spPr>
          <a:xfrm>
            <a:off x="2440319" y="0"/>
            <a:ext cx="670368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ctrTitle"/>
          </p:nvPr>
        </p:nvSpPr>
        <p:spPr>
          <a:xfrm>
            <a:off x="3670550" y="48000"/>
            <a:ext cx="5377500" cy="107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Ratio Creation Flowchart*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0" name="Google Shape;180;p25"/>
          <p:cNvSpPr txBox="1"/>
          <p:nvPr/>
        </p:nvSpPr>
        <p:spPr>
          <a:xfrm>
            <a:off x="3670550" y="1223250"/>
            <a:ext cx="24729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*Original code and detailed flowcharts in report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564403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5"/>
          <p:cNvPicPr preferRelativeResize="0"/>
          <p:nvPr/>
        </p:nvPicPr>
        <p:blipFill rotWithShape="1">
          <a:blip r:embed="rId4">
            <a:alphaModFix/>
          </a:blip>
          <a:srcRect b="2638" l="9029" r="1573" t="0"/>
          <a:stretch/>
        </p:blipFill>
        <p:spPr>
          <a:xfrm>
            <a:off x="3620025" y="1937456"/>
            <a:ext cx="5478550" cy="2433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6"/>
          <p:cNvPicPr preferRelativeResize="0"/>
          <p:nvPr/>
        </p:nvPicPr>
        <p:blipFill rotWithShape="1">
          <a:blip r:embed="rId3">
            <a:alphaModFix/>
          </a:blip>
          <a:srcRect b="0" l="0" r="-3145" t="0"/>
          <a:stretch/>
        </p:blipFill>
        <p:spPr>
          <a:xfrm>
            <a:off x="2030000" y="0"/>
            <a:ext cx="73256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6"/>
          <p:cNvSpPr txBox="1"/>
          <p:nvPr>
            <p:ph type="title"/>
          </p:nvPr>
        </p:nvSpPr>
        <p:spPr>
          <a:xfrm>
            <a:off x="321825" y="694100"/>
            <a:ext cx="2651400" cy="17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Harmonic Fitting</a:t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189" name="Google Shape;189;p26"/>
          <p:cNvCxnSpPr/>
          <p:nvPr/>
        </p:nvCxnSpPr>
        <p:spPr>
          <a:xfrm>
            <a:off x="3389100" y="-2"/>
            <a:ext cx="300" cy="51435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0" name="Google Shape;190;p26"/>
          <p:cNvSpPr txBox="1"/>
          <p:nvPr/>
        </p:nvSpPr>
        <p:spPr>
          <a:xfrm>
            <a:off x="230025" y="3076750"/>
            <a:ext cx="1562400" cy="14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Residuals seem higher in the winter because of seasonal cycle.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Should they be normalized?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1" name="Google Shape;191;p26"/>
          <p:cNvSpPr txBox="1"/>
          <p:nvPr/>
        </p:nvSpPr>
        <p:spPr>
          <a:xfrm rot="-5400000">
            <a:off x="1416450" y="2309950"/>
            <a:ext cx="1418700" cy="30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Residual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2" name="Google Shape;192;p26"/>
          <p:cNvSpPr txBox="1"/>
          <p:nvPr/>
        </p:nvSpPr>
        <p:spPr>
          <a:xfrm rot="-5400000">
            <a:off x="1416450" y="4043875"/>
            <a:ext cx="1418700" cy="30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Residual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 txBox="1"/>
          <p:nvPr>
            <p:ph type="title"/>
          </p:nvPr>
        </p:nvSpPr>
        <p:spPr>
          <a:xfrm>
            <a:off x="283475" y="617450"/>
            <a:ext cx="3991500" cy="8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2"/>
                </a:solidFill>
              </a:rPr>
              <a:t>Z Score Creation</a:t>
            </a:r>
            <a:endParaRPr sz="3600">
              <a:solidFill>
                <a:schemeClr val="lt2"/>
              </a:solidFill>
            </a:endParaRPr>
          </a:p>
        </p:txBody>
      </p:sp>
      <p:sp>
        <p:nvSpPr>
          <p:cNvPr id="198" name="Google Shape;198;p27"/>
          <p:cNvSpPr/>
          <p:nvPr/>
        </p:nvSpPr>
        <p:spPr>
          <a:xfrm>
            <a:off x="2079875" y="3335550"/>
            <a:ext cx="2074500" cy="1740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7914" y="0"/>
            <a:ext cx="4426087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47325"/>
            <a:ext cx="4928250" cy="369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/>
          <p:nvPr>
            <p:ph type="title"/>
          </p:nvPr>
        </p:nvSpPr>
        <p:spPr>
          <a:xfrm>
            <a:off x="311700" y="751700"/>
            <a:ext cx="6721500" cy="10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</a:t>
            </a:r>
            <a:r>
              <a:rPr lang="en"/>
              <a:t>HYSPLIT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Trajectories</a:t>
            </a:r>
            <a:endParaRPr/>
          </a:p>
        </p:txBody>
      </p:sp>
      <p:sp>
        <p:nvSpPr>
          <p:cNvPr id="206" name="Google Shape;206;p28"/>
          <p:cNvSpPr txBox="1"/>
          <p:nvPr>
            <p:ph idx="1" type="body"/>
          </p:nvPr>
        </p:nvSpPr>
        <p:spPr>
          <a:xfrm>
            <a:off x="311700" y="2069750"/>
            <a:ext cx="8520600" cy="24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Conditions</a:t>
            </a:r>
            <a:r>
              <a:rPr b="1" lang="en"/>
              <a:t>: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72 Hours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Starting Altitude 50m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Each trajectory starts at ratio data point timestamp (every 8 hours)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Originates from  longitude, latitude : (-38.4592, 72.5796), TAWO site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Trajectory generates a coordinate every hour, 72 points in each trajectory</a:t>
            </a:r>
            <a:br>
              <a:rPr b="1" lang="en"/>
            </a:b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