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Branchwise Growth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29.54</c:v>
                </c:pt>
                <c:pt idx="1">
                  <c:v>22.77</c:v>
                </c:pt>
                <c:pt idx="2">
                  <c:v>7.99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</c:v>
                </c:pt>
                <c:pt idx="2">
                  <c:v>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154681735"/>
        <c:axId val="50584326"/>
      </c:barChart>
      <c:catAx>
        <c:axId val="15468173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/>
                  <a:t>Branch</a:t>
                </a:r>
                <a:endParaRPr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584326"/>
        <c:crosses val="autoZero"/>
        <c:auto val="1"/>
        <c:lblAlgn val="ctr"/>
        <c:lblOffset val="100"/>
        <c:noMultiLvlLbl val="0"/>
      </c:catAx>
      <c:valAx>
        <c:axId val="5058432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/>
                  <a:t>Growth Rate</a:t>
                </a:r>
                <a:endParaRPr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54681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41468064823642"/>
          <c:y val="0.0199476123312513"/>
          <c:w val="0.828026692087703"/>
          <c:h val="0.7540600443280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Sheet1!$A$3:$A$5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Sheet1!$B$3:$B$5</c:f>
              <c:numCache>
                <c:formatCode>General</c:formatCode>
                <c:ptCount val="3"/>
                <c:pt idx="0">
                  <c:v>351.0733333</c:v>
                </c:pt>
                <c:pt idx="1">
                  <c:v>309.355</c:v>
                </c:pt>
                <c:pt idx="2">
                  <c:v>263.53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40"/>
        <c:overlap val="-40"/>
        <c:axId val="375030413"/>
        <c:axId val="858389159"/>
      </c:barChart>
      <c:catAx>
        <c:axId val="375030413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/>
                  <a:t>spending tier</a:t>
                </a:r>
                <a:endParaRPr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8389159"/>
        <c:crosses val="autoZero"/>
        <c:auto val="1"/>
        <c:lblAlgn val="ctr"/>
        <c:lblOffset val="100"/>
        <c:noMultiLvlLbl val="0"/>
      </c:catAx>
      <c:valAx>
        <c:axId val="85838915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/>
                  <a:t>Average Spending</a:t>
                </a:r>
                <a:endParaRPr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503041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Popular Product Lines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32613446458414"/>
          <c:y val="0.0955823293172691"/>
          <c:w val="0.839105283455457"/>
          <c:h val="0.7333975903614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no_of_time_choosen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Food and beverages</c:v>
                </c:pt>
                <c:pt idx="1">
                  <c:v>Electronic accessories</c:v>
                </c:pt>
                <c:pt idx="2">
                  <c:v>Fashion accessories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</c:v>
                </c:pt>
                <c:pt idx="1">
                  <c:v>92</c:v>
                </c:pt>
                <c:pt idx="2">
                  <c:v>92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Food and beverages</c:v>
                </c:pt>
                <c:pt idx="1">
                  <c:v>Electronic accessories</c:v>
                </c:pt>
                <c:pt idx="2">
                  <c:v>Fashion accessories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Food and beverages</c:v>
                </c:pt>
                <c:pt idx="1">
                  <c:v>Electronic accessories</c:v>
                </c:pt>
                <c:pt idx="2">
                  <c:v>Fashion accessories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0"/>
        <c:axId val="28919041"/>
        <c:axId val="424264437"/>
      </c:barChart>
      <c:catAx>
        <c:axId val="28919041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/>
                  <a:t>Product Line`</a:t>
                </a:r>
                <a:endParaRPr b="1"/>
              </a:p>
            </c:rich>
          </c:tx>
          <c:layout>
            <c:manualLayout>
              <c:xMode val="edge"/>
              <c:yMode val="edge"/>
              <c:x val="0.464301324077645"/>
              <c:y val="0.922570281124498"/>
            </c:manualLayout>
          </c:layout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4264437"/>
        <c:crosses val="autoZero"/>
        <c:auto val="1"/>
        <c:lblAlgn val="ctr"/>
        <c:lblOffset val="100"/>
        <c:noMultiLvlLbl val="0"/>
      </c:catAx>
      <c:valAx>
        <c:axId val="424264437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b="1"/>
                  <a:t>No Of time Cosen</a:t>
                </a:r>
                <a:endParaRPr b="1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91904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4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sz="1440" b="1"/>
              <a:t>Top  Customers Revenue</a:t>
            </a:r>
            <a:endParaRPr sz="1440"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total_revenue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26634.34</c:v>
                </c:pt>
                <c:pt idx="1">
                  <c:v>23402.26</c:v>
                </c:pt>
                <c:pt idx="2">
                  <c:v>23392.28</c:v>
                </c:pt>
                <c:pt idx="3">
                  <c:v>22674.46</c:v>
                </c:pt>
                <c:pt idx="4">
                  <c:v>22634.55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4"/>
        <c:txPr>
          <a:bodyPr rot="0" spcFirstLastPara="0" vertOverflow="ellipsis" vert="horz" wrap="square" anchor="ctr" anchorCtr="1"/>
          <a:lstStyle/>
          <a:p>
            <a:pPr>
              <a:defRPr lang="en-US"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>
        <c:manualLayout>
          <c:xMode val="edge"/>
          <c:yMode val="edge"/>
          <c:x val="0.263915094339623"/>
          <c:y val="0.0817958520650743"/>
          <c:w val="0.488679245283019"/>
          <c:h val="0.091336363112115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200" b="1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rive.google.com/file/d/1X3KOLZ-gNpOV5YffNAzyB5jIDIdJ2fjf/view?usp=sha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5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501" y="989965"/>
            <a:ext cx="9211733" cy="1082675"/>
          </a:xfrm>
        </p:spPr>
        <p:txBody>
          <a:bodyPr/>
          <a:lstStyle/>
          <a:p>
            <a:pPr algn="ctr"/>
            <a:r>
              <a:rPr lang="en-US" altLang="en-US" sz="2800" b="1" dirty="0"/>
              <a:t>Sales Performance Analysis of Walmart Stores </a:t>
            </a:r>
            <a:endParaRPr lang="en-US" alt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6820" y="2239010"/>
            <a:ext cx="7393305" cy="1672590"/>
          </a:xfrm>
        </p:spPr>
        <p:txBody>
          <a:bodyPr/>
          <a:lstStyle/>
          <a:p>
            <a:pPr algn="ctr"/>
            <a:r>
              <a:rPr lang="en-US" sz="2000" b="1"/>
              <a:t>Submitted By: Jashandeep Singh</a:t>
            </a:r>
            <a:br>
              <a:rPr lang="en-US" sz="2000" b="1"/>
            </a:br>
            <a:r>
              <a:rPr lang="en-US" sz="2000" b="1"/>
              <a:t>Email: jashansaini2708@gmail.com</a:t>
            </a:r>
            <a:br>
              <a:rPr lang="en-US" sz="2000" b="1"/>
            </a:br>
            <a:r>
              <a:rPr lang="en-US" sz="2000" b="1"/>
              <a:t>Video Explanation Link:</a:t>
            </a:r>
            <a:r>
              <a:rPr lang="en-US" altLang="en-US" sz="2000" b="1"/>
              <a:t>https: </a:t>
            </a:r>
            <a:r>
              <a:rPr lang="en-US" altLang="en-US" sz="2000" b="1">
                <a:hlinkClick r:id="rId1" tooltip="" action="ppaction://hlinkfile"/>
              </a:rPr>
              <a:t>Sales Performance Analysis of Walmart Stores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Finding Top 5 Customers by Sales Volume</a:t>
            </a:r>
            <a:endParaRPr lang="en-US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200" b="1"/>
            </a:br>
            <a:endParaRPr lang="en-US" sz="1200" b="1"/>
          </a:p>
          <a:p>
            <a:pPr marL="0" indent="0">
              <a:buNone/>
            </a:pPr>
            <a:r>
              <a:rPr lang="en-US" altLang="en-US" sz="1200"/>
              <a:t>Select `Customer ID` , rounD(sum(total),2) as total_revenue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 walmart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group by `Customer ID`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order by total_revenue desc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limit 5;</a:t>
            </a:r>
            <a:br>
              <a:rPr lang="en-US" altLang="en-US" sz="1200" b="1"/>
            </a:br>
            <a:br>
              <a:rPr lang="en-US" altLang="en-US" sz="1200" b="1"/>
            </a:br>
            <a:r>
              <a:rPr lang="en-US" altLang="en-US" sz="1200" b="1"/>
              <a:t>Result:</a:t>
            </a:r>
            <a:br>
              <a:rPr lang="en-US" altLang="en-US" sz="1200" b="1"/>
            </a:br>
            <a:br>
              <a:rPr lang="en-US" altLang="en-US" sz="1200" b="1"/>
            </a:br>
            <a:endParaRPr lang="en-US" altLang="en-US" sz="1200" b="1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609600" y="3865245"/>
          <a:ext cx="4734560" cy="233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7280"/>
                <a:gridCol w="2367280"/>
              </a:tblGrid>
              <a:tr h="3898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Customer ID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total_revenue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89890">
                <a:tc>
                  <a:txBody>
                    <a:bodyPr/>
                    <a:p>
                      <a:r>
                        <a:rPr sz="1100"/>
                        <a:t>8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26634.34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89890">
                <a:tc>
                  <a:txBody>
                    <a:bodyPr/>
                    <a:p>
                      <a:r>
                        <a:rPr sz="1100"/>
                        <a:t>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23402.26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89890">
                <a:tc>
                  <a:txBody>
                    <a:bodyPr/>
                    <a:p>
                      <a:r>
                        <a:rPr sz="1100"/>
                        <a:t>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23392.28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89890">
                <a:tc>
                  <a:txBody>
                    <a:bodyPr/>
                    <a:p>
                      <a:r>
                        <a:rPr sz="1100"/>
                        <a:t>15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22674.46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89890"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22634.55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096000" y="1600200"/>
          <a:ext cx="5486400" cy="45256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Analyzing Sales Trends by Day of the Week</a:t>
            </a:r>
            <a:endParaRPr lang="en-US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200" b="1"/>
            </a:br>
            <a:br>
              <a:rPr lang="en-US" sz="1200" b="1"/>
            </a:br>
            <a:r>
              <a:rPr lang="en-US" altLang="en-US" sz="1200"/>
              <a:t>select dayname(Date) as weekday_, rounD(sum(total),2) as total_revenue, sum(Quantity) as quantity_sold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 walmart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group by weekday_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order by total_revenue desc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limit 1;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sz="1200"/>
              <a:t>Result:</a:t>
            </a:r>
            <a:br>
              <a:rPr lang="en-US" sz="1200" b="1"/>
            </a:br>
            <a:br>
              <a:rPr lang="en-US" sz="1200" b="1"/>
            </a:br>
            <a:endParaRPr lang="en-US" altLang="en-US" sz="1200" b="1"/>
          </a:p>
        </p:txBody>
      </p:sp>
      <p:graphicFrame>
        <p:nvGraphicFramePr>
          <p:cNvPr id="4" name="Table 3"/>
          <p:cNvGraphicFramePr/>
          <p:nvPr/>
        </p:nvGraphicFramePr>
        <p:xfrm>
          <a:off x="609600" y="388302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weekday_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total_revenue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quantity_sold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sz="1100"/>
                        <a:t>Saturday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56120.81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919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 b="1"/>
              <a:t> Identifying the Top Branch by Sales Growth Rate </a:t>
            </a:r>
            <a:endParaRPr lang="en-US" altLang="en-US" sz="2800" b="1"/>
          </a:p>
        </p:txBody>
      </p:sp>
      <p:sp>
        <p:nvSpPr>
          <p:cNvPr id="5" name="Content Placeholder 4"/>
          <p:cNvSpPr/>
          <p:nvPr>
            <p:ph sz="half" idx="1"/>
          </p:nvPr>
        </p:nvSpPr>
        <p:spPr/>
        <p:txBody>
          <a:bodyPr/>
          <a:p>
            <a:pPr marL="0" indent="0">
              <a:buNone/>
            </a:pPr>
            <a:endParaRPr lang="en-US" altLang="en-US" sz="1000"/>
          </a:p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000"/>
            </a:br>
            <a:r>
              <a:rPr lang="en-US" altLang="en-US" sz="1000"/>
              <a:t>WITH MonthlySales AS (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SELECT 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Branch,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DATE_FORMAT(Date, '%Y-%m') AS month,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SUM(Total) AS total_sales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FROM walmart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GROUP BY Branch, DATE_FORMAT(Date, '%Y-%m')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)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SELECT 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Branch,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round( (MAX(total_sales) - MIN(total_sales)) / MIN(total_sales) * 100 ,2) AS growth_rate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FROM MonthlySales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GROUP BY Branch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ORDER BY growth_rate DESC;</a:t>
            </a:r>
            <a:br>
              <a:rPr lang="en-US" altLang="en-US" sz="1000"/>
            </a:br>
            <a:br>
              <a:rPr lang="en-US" altLang="en-US" sz="1000" b="1"/>
            </a:br>
            <a:r>
              <a:rPr lang="en-US" altLang="en-US" sz="1000" b="1"/>
              <a:t>RESULT:</a:t>
            </a:r>
            <a:endParaRPr lang="en-US" altLang="en-US" sz="1000" b="1"/>
          </a:p>
        </p:txBody>
      </p:sp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609600" y="4878705"/>
          <a:ext cx="42938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935"/>
                <a:gridCol w="2146935"/>
              </a:tblGrid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/>
                        <a:t>Branch</a:t>
                      </a:r>
                      <a:endParaRPr lang="en-US" sz="12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/>
                        <a:t>growth_rate</a:t>
                      </a:r>
                      <a:endParaRPr lang="en-US" sz="1200" b="1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29.54</a:t>
                      </a:r>
                      <a:endParaRPr 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22.77</a:t>
                      </a:r>
                      <a:endParaRPr lang="en-US" sz="1200"/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B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7.99</a:t>
                      </a:r>
                      <a:endParaRPr lang="en-US" sz="12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Content Placeholder 2"/>
          <p:cNvGraphicFramePr/>
          <p:nvPr>
            <p:ph sz="half" idx="2"/>
          </p:nvPr>
        </p:nvGraphicFramePr>
        <p:xfrm>
          <a:off x="5994400" y="1750695"/>
          <a:ext cx="5236210" cy="4375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800" b="1"/>
              <a:t>Most Profitable Product Line for Each Branch</a:t>
            </a:r>
            <a:endParaRPr lang="en-US" altLang="en-US" sz="28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200" b="1"/>
            </a:br>
            <a:r>
              <a:rPr lang="en-US" altLang="en-US" sz="1000"/>
              <a:t>select Branch , `Product line` , profit , rank_order from (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select Branch , `Product line` , 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sum(`gross income`- cogs) as profit,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rank() over (partition by Branch order by sum('gross income'-cogs) desc) as rank_order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from walmart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group by Branch, `Product Line`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) as ranking where rank_order = 1;</a:t>
            </a:r>
            <a:br>
              <a:rPr lang="en-US" altLang="en-US" sz="1000"/>
            </a:br>
            <a:br>
              <a:rPr lang="en-US" altLang="en-US" sz="1000"/>
            </a:br>
            <a:r>
              <a:rPr lang="en-US" altLang="en-US" sz="1000" b="1"/>
              <a:t>Result:</a:t>
            </a:r>
            <a:br>
              <a:rPr lang="en-US" altLang="en-US" sz="1000" b="1"/>
            </a:br>
            <a:br>
              <a:rPr lang="en-US" altLang="en-US" sz="1000" b="1"/>
            </a:br>
            <a:endParaRPr lang="en-US" altLang="en-US" sz="1000" b="1"/>
          </a:p>
        </p:txBody>
      </p:sp>
      <p:graphicFrame>
        <p:nvGraphicFramePr>
          <p:cNvPr id="6" name="Table 5"/>
          <p:cNvGraphicFramePr/>
          <p:nvPr/>
        </p:nvGraphicFramePr>
        <p:xfrm>
          <a:off x="609600" y="356489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/>
                        <a:t>Branch</a:t>
                      </a:r>
                      <a:endParaRPr lang="en-US" sz="12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/>
                        <a:t>Product Line</a:t>
                      </a:r>
                      <a:endParaRPr lang="en-US" sz="12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/>
                        <a:t>Profit</a:t>
                      </a:r>
                      <a:endParaRPr lang="en-US" sz="12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 b="1"/>
                        <a:t>rank_order</a:t>
                      </a:r>
                      <a:endParaRPr lang="en-US" sz="1200" b="1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sz="1100"/>
                        <a:t>A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Health and beauty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-11397.967000000002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1100"/>
                        <a:t>B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Food and beverages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-13765.851499999995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81000">
                <a:tc>
                  <a:txBody>
                    <a:bodyPr/>
                    <a:p>
                      <a:r>
                        <a:rPr sz="1100"/>
                        <a:t>C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Home and lifestyle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-12572.167000000001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Analyzing Customer Segmentation Based on Spending</a:t>
            </a:r>
            <a:endParaRPr lang="en-US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200" b="1"/>
            </a:br>
            <a:r>
              <a:rPr lang="en-US" altLang="en-US" sz="1000"/>
              <a:t>select `Customer ID`, round(avg(Total),2) as avg_spend ,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case when avg(Total)&lt;275 then 'Low'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when avg(Total) &gt;275 and avg(Total)&lt;325 then 'Medium'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else 'High' 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end as spending_tier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from walmart</a:t>
            </a:r>
            <a:endParaRPr lang="en-US" altLang="en-US" sz="1000"/>
          </a:p>
          <a:p>
            <a:pPr marL="0" indent="0">
              <a:buNone/>
            </a:pPr>
            <a:r>
              <a:rPr lang="en-US" altLang="en-US" sz="1000"/>
              <a:t>group by `Customer ID`;</a:t>
            </a:r>
            <a:br>
              <a:rPr lang="en-US" altLang="en-US" sz="1000"/>
            </a:br>
            <a:br>
              <a:rPr lang="en-US" altLang="en-US" sz="1000"/>
            </a:br>
            <a:r>
              <a:rPr lang="en-US" altLang="en-US" sz="1200" b="1"/>
              <a:t>Result:</a:t>
            </a:r>
            <a:br>
              <a:rPr lang="en-US" altLang="en-US" sz="1000"/>
            </a:br>
            <a:endParaRPr lang="en-US" altLang="en-US" sz="1000"/>
          </a:p>
          <a:p>
            <a:pPr marL="0" indent="0">
              <a:buNone/>
            </a:pPr>
            <a:endParaRPr lang="en-US" altLang="en-US" sz="1000"/>
          </a:p>
        </p:txBody>
      </p:sp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7830820" y="1417955"/>
          <a:ext cx="4038600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36830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Customer ID</a:t>
                      </a:r>
                      <a:endParaRPr lang="en-US" sz="9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177800" marR="177800" marT="6350" marB="63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avg_spend</a:t>
                      </a:r>
                      <a:endParaRPr lang="en-US" sz="9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177800" marR="177800" marT="6350" marB="63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spending_tier</a:t>
                      </a:r>
                      <a:endParaRPr lang="en-US" sz="9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177800" marR="177800" marT="6350" marB="63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349.14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3850">
                <a:tc>
                  <a:txBody>
                    <a:bodyPr/>
                    <a:p>
                      <a:r>
                        <a:rPr sz="1100"/>
                        <a:t>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349.29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3850">
                <a:tc>
                  <a:txBody>
                    <a:bodyPr/>
                    <a:p>
                      <a:r>
                        <a:rPr sz="1100"/>
                        <a:t>11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324.22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Medium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9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293.46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Medium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13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319.15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Medium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337.83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3850">
                <a:tc>
                  <a:txBody>
                    <a:bodyPr/>
                    <a:p>
                      <a:r>
                        <a:rPr sz="1100"/>
                        <a:t>8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397.53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12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329.1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14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318.93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Medium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293.02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Medium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10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309.31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Medium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3850">
                <a:tc>
                  <a:txBody>
                    <a:bodyPr/>
                    <a:p>
                      <a:r>
                        <a:rPr sz="1100"/>
                        <a:t>6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308.87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Medium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3850">
                <a:tc>
                  <a:txBody>
                    <a:bodyPr/>
                    <a:p>
                      <a:r>
                        <a:rPr sz="1100"/>
                        <a:t>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263.53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Low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7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307.88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Medium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24485">
                <a:tc>
                  <a:txBody>
                    <a:bodyPr/>
                    <a:p>
                      <a:r>
                        <a:rPr sz="1100"/>
                        <a:t>15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343.55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/>
          <p:nvPr>
            <p:ph sz="half" idx="2"/>
          </p:nvPr>
        </p:nvGraphicFramePr>
        <p:xfrm>
          <a:off x="100965" y="3498850"/>
          <a:ext cx="5995035" cy="3151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220"/>
            <a:ext cx="10972800" cy="817245"/>
          </a:xfrm>
        </p:spPr>
        <p:txBody>
          <a:bodyPr/>
          <a:p>
            <a:r>
              <a:rPr lang="en-US" altLang="en-US" sz="3200" b="1"/>
              <a:t> Detecting Anomalies in Sales Transactions </a:t>
            </a:r>
            <a:endParaRPr lang="en-US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830" y="870585"/>
            <a:ext cx="11037570" cy="4730750"/>
          </a:xfrm>
        </p:spPr>
        <p:txBody>
          <a:bodyPr/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200" b="1"/>
            </a:br>
            <a:r>
              <a:rPr lang="en-US" altLang="en-US" sz="1200"/>
              <a:t>select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`invoice id`,</a:t>
            </a:r>
            <a:br>
              <a:rPr lang="en-US" altLang="en-US" sz="1200"/>
            </a:br>
            <a:r>
              <a:rPr lang="en-US" altLang="en-US" sz="1200"/>
              <a:t>`branch`,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`city`,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`customer type`,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`product line`,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`total`,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case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when total &gt; (avg_total + 2 * stddev_total) then 'high'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when total &lt; (avg_total - 2 * stddev_total) then 'low'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end as sale_status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 (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select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 w.*,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(select avg(total)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 walmart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where `product line` = w.`product line`) as avg_total,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(select stddev(total)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 walmart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where `product line` = w.`product line`) as stddev_total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walmart as w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) as sub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where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total &gt; (avg_total + 2 * stddev_total)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or total &lt; (avg_total - 2 * stddev_total);</a:t>
            </a:r>
            <a:br>
              <a:rPr lang="en-US" sz="1200"/>
            </a:br>
            <a:endParaRPr 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6290945" y="14909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Sample Result:</a:t>
            </a:r>
            <a:br>
              <a:rPr lang="en-US"/>
            </a:br>
            <a:br>
              <a:rPr lang="en-US"/>
            </a:br>
            <a:endParaRPr lang="en-US"/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6290945" y="2047240"/>
          <a:ext cx="5902960" cy="4584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  <a:gridCol w="843280"/>
                <a:gridCol w="843280"/>
                <a:gridCol w="843280"/>
                <a:gridCol w="843280"/>
                <a:gridCol w="843280"/>
                <a:gridCol w="843280"/>
              </a:tblGrid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invoive id</a:t>
                      </a:r>
                      <a:endParaRPr lang="en-US" sz="9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branch</a:t>
                      </a:r>
                      <a:endParaRPr lang="en-US" sz="9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city</a:t>
                      </a:r>
                      <a:endParaRPr lang="en-US" sz="9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customer typw</a:t>
                      </a:r>
                      <a:endParaRPr lang="en-US" sz="9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product line</a:t>
                      </a:r>
                      <a:endParaRPr lang="en-US" sz="9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/>
                        <a:t>total </a:t>
                      </a:r>
                      <a:endParaRPr lang="en-US" sz="9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900">
                          <a:sym typeface="+mn-ea"/>
                        </a:rPr>
                        <a:t>sale_status</a:t>
                      </a:r>
                      <a:endParaRPr lang="en-US" sz="900"/>
                    </a:p>
                    <a:p>
                      <a:pPr>
                        <a:buNone/>
                      </a:pPr>
                      <a:endParaRPr lang="en-US" sz="9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460375">
                <a:tc>
                  <a:txBody>
                    <a:bodyPr/>
                    <a:p>
                      <a:r>
                        <a:rPr sz="1100"/>
                        <a:t>228-96-1411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C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Naypyitaw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Member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Food and beverages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829.08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459740">
                <a:tc>
                  <a:txBody>
                    <a:bodyPr/>
                    <a:p>
                      <a:r>
                        <a:rPr sz="1100"/>
                        <a:t>574-22-5561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C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Naypyitaw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Member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Fashion accessories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867.615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460375">
                <a:tc>
                  <a:txBody>
                    <a:bodyPr/>
                    <a:p>
                      <a:r>
                        <a:rPr sz="1100"/>
                        <a:t>393-65-2792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C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Naypyitaw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Normal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Food and beverages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939.54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459740">
                <a:tc>
                  <a:txBody>
                    <a:bodyPr/>
                    <a:p>
                      <a:r>
                        <a:rPr sz="1100"/>
                        <a:t>829-49-1914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C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Naypyitaw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Member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Food and beverages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822.255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460375">
                <a:tc>
                  <a:txBody>
                    <a:bodyPr/>
                    <a:p>
                      <a:r>
                        <a:rPr sz="1100"/>
                        <a:t>766-85-7061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B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Mandalay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Normal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Health and beauty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922.635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460375">
                <a:tc>
                  <a:txBody>
                    <a:bodyPr/>
                    <a:p>
                      <a:r>
                        <a:rPr sz="1100"/>
                        <a:t>704-48-3927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A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Yangon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Member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Electronic accessories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931.035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459740">
                <a:tc>
                  <a:txBody>
                    <a:bodyPr/>
                    <a:p>
                      <a:r>
                        <a:rPr sz="1100"/>
                        <a:t>861-77-0145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C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Naypyitaw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Member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Electronic accessories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860.685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459740">
                <a:tc>
                  <a:txBody>
                    <a:bodyPr/>
                    <a:p>
                      <a:r>
                        <a:rPr sz="1100"/>
                        <a:t>638-60-7125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A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Yangon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Normal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Electronic accessories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836.304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460375">
                <a:tc>
                  <a:txBody>
                    <a:bodyPr/>
                    <a:p>
                      <a:r>
                        <a:rPr sz="1100"/>
                        <a:t>219-22-9386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B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Mandalay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Member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Sports and travel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944.622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high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Most Popular Payment Method by City</a:t>
            </a:r>
            <a:endParaRPr lang="en-US" altLang="en-US" sz="3200" b="1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200" b="1"/>
            </a:br>
            <a:br>
              <a:rPr lang="en-US" sz="1200" b="1"/>
            </a:br>
            <a:r>
              <a:rPr lang="en-US" altLang="en-US" sz="1200"/>
              <a:t>select Payment , count(*) as no_of_times_used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 walmart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group by Payment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order by no_of_times_used desc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limit 1;</a:t>
            </a:r>
            <a:br>
              <a:rPr lang="en-US" altLang="en-US" sz="1200" b="1"/>
            </a:br>
            <a:br>
              <a:rPr lang="en-US" altLang="en-US" sz="1200" b="1"/>
            </a:br>
            <a:r>
              <a:rPr lang="en-US" altLang="en-US" sz="1200" b="1"/>
              <a:t>Result:</a:t>
            </a:r>
            <a:br>
              <a:rPr lang="en-US" altLang="en-US" sz="1200" b="1"/>
            </a:br>
            <a:endParaRPr lang="en-US" altLang="en-US" sz="1200" b="1"/>
          </a:p>
        </p:txBody>
      </p:sp>
      <p:graphicFrame>
        <p:nvGraphicFramePr>
          <p:cNvPr id="7" name="Table 6"/>
          <p:cNvGraphicFramePr/>
          <p:nvPr/>
        </p:nvGraphicFramePr>
        <p:xfrm>
          <a:off x="609600" y="36576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Payment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no_of_times_used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r>
                        <a:rPr sz="1100"/>
                        <a:t>Ewallet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345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Monthly Sales Distribution by Gender</a:t>
            </a:r>
            <a:endParaRPr lang="en-US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200" b="1"/>
            </a:br>
            <a:br>
              <a:rPr lang="en-US" sz="1200" b="1"/>
            </a:br>
            <a:r>
              <a:rPr lang="en-US" altLang="en-US" sz="1200"/>
              <a:t>select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Gender,  monthname(Date) as month_,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sum(Total) as total_sale,</a:t>
            </a:r>
            <a:br>
              <a:rPr lang="en-US" altLang="en-US" sz="1200"/>
            </a:br>
            <a:r>
              <a:rPr lang="en-US" altLang="en-US" sz="1200"/>
              <a:t>rank() over(partition by Gender order by sum(Total) desc) as rank_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walmart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group by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 Monthname(date), Gender;</a:t>
            </a:r>
            <a:br>
              <a:rPr lang="en-US" altLang="en-US" sz="1200" b="1"/>
            </a:br>
            <a:br>
              <a:rPr lang="en-US" altLang="en-US" sz="1200" b="1"/>
            </a:br>
            <a:r>
              <a:rPr lang="en-US" sz="1200" b="1"/>
              <a:t>Result:</a:t>
            </a:r>
            <a:br>
              <a:rPr lang="en-US" sz="1200" b="1"/>
            </a:br>
            <a:endParaRPr lang="en-US" altLang="en-US" sz="1200" b="1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5552440" y="1791970"/>
          <a:ext cx="67056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676400"/>
                <a:gridCol w="1676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Gender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month_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total_sale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rank_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r>
                        <a:rPr lang="en-US" sz="1100"/>
                        <a:t>Female</a:t>
                      </a:r>
                      <a:endParaRPr lang="en-US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January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59138.98200000001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r>
                        <a:rPr sz="1100"/>
                        <a:t>Female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February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56335.55549999999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r>
                        <a:rPr sz="1100"/>
                        <a:t>Female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March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52408.387500000004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r>
                        <a:rPr sz="1100"/>
                        <a:t>Male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January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57152.88599999999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r>
                        <a:rPr sz="1100"/>
                        <a:t>Male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March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57047.11949999997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65760">
                <a:tc>
                  <a:txBody>
                    <a:bodyPr/>
                    <a:p>
                      <a:r>
                        <a:rPr sz="1100"/>
                        <a:t>Male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February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40883.81849999999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3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Best Product Line by Customer Type</a:t>
            </a:r>
            <a:endParaRPr lang="en-US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200" b="1"/>
            </a:br>
            <a:br>
              <a:rPr lang="en-US" sz="1200" b="1"/>
            </a:br>
            <a:r>
              <a:rPr lang="en-US" altLang="en-US" sz="1200"/>
              <a:t>with RankedProducts as (</a:t>
            </a:r>
            <a:endParaRPr lang="en-US" altLang="en-US" sz="1200" b="1"/>
          </a:p>
          <a:p>
            <a:pPr marL="0" indent="0">
              <a:buNone/>
            </a:pPr>
            <a:r>
              <a:rPr lang="en-US" altLang="en-US" sz="1200"/>
              <a:t>select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`Customer Type`, </a:t>
            </a:r>
            <a:br>
              <a:rPr lang="en-US" altLang="en-US" sz="1200"/>
            </a:br>
            <a:r>
              <a:rPr lang="en-US" altLang="en-US" sz="1200"/>
              <a:t>`Product line`,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COUNT(`Product line`) AS no_of_tyme_choosen,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rank() over(partition by `Customer Type` order by COUNT(`Product line`) desc) as rank_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walmart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group by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`Product line`, `Customer Type`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)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select *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 RankedProducts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where rank_ = 1;</a:t>
            </a:r>
            <a:br>
              <a:rPr lang="en-US" altLang="en-US" sz="1200"/>
            </a:br>
            <a:br>
              <a:rPr lang="en-US" altLang="en-US" sz="1200" b="1"/>
            </a:br>
            <a:r>
              <a:rPr lang="en-US" altLang="en-US" sz="1200" b="1"/>
              <a:t>Result:</a:t>
            </a:r>
            <a:br>
              <a:rPr lang="en-US" altLang="en-US" sz="1200" b="1"/>
            </a:br>
            <a:endParaRPr lang="en-US" altLang="en-US" sz="1200" b="1"/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</p:nvPr>
        </p:nvGraphicFramePr>
        <p:xfrm>
          <a:off x="1322070" y="5413375"/>
          <a:ext cx="7305040" cy="1444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260"/>
                <a:gridCol w="1826260"/>
                <a:gridCol w="1826260"/>
                <a:gridCol w="1826260"/>
              </a:tblGrid>
              <a:tr h="522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Customer Type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Product Line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no_of_time_choosen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200"/>
                        <a:t>rank_</a:t>
                      </a:r>
                      <a:endParaRPr lang="en-US" sz="1200"/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07340">
                <a:tc>
                  <a:txBody>
                    <a:bodyPr/>
                    <a:p>
                      <a:r>
                        <a:rPr sz="1100"/>
                        <a:t>Member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Food and beverages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94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7340">
                <a:tc>
                  <a:txBody>
                    <a:bodyPr/>
                    <a:p>
                      <a:r>
                        <a:rPr sz="1100"/>
                        <a:t>Normal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Electronic accessories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92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7340">
                <a:tc>
                  <a:txBody>
                    <a:bodyPr/>
                    <a:p>
                      <a:r>
                        <a:rPr sz="1100"/>
                        <a:t>Normal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Fashion accessories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92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/>
          <p:nvPr>
            <p:ph sz="half" idx="2"/>
          </p:nvPr>
        </p:nvGraphicFramePr>
        <p:xfrm>
          <a:off x="6854825" y="1354455"/>
          <a:ext cx="4939665" cy="3952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 b="1"/>
              <a:t>Identifying Repeat Customers</a:t>
            </a:r>
            <a:endParaRPr lang="en-US" altLang="en-US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1200" b="1"/>
              <a:t>Query:</a:t>
            </a:r>
            <a:br>
              <a:rPr lang="en-US" sz="1200" b="1"/>
            </a:br>
            <a:r>
              <a:rPr lang="en-US" altLang="en-US" sz="1200"/>
              <a:t>select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w1.`Customer ID`,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MIN(w1.`Date`) as first_purchase_date,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MIN(w2.`Date`) as repeat_purchase_date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from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walmart w1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join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walmart w2 on w1.`Customer ID` = w2.`Customer ID`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where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w2.`Date` &gt; w1.`Date`  </a:t>
            </a:r>
            <a:br>
              <a:rPr lang="en-US" altLang="en-US" sz="1200"/>
            </a:br>
            <a:r>
              <a:rPr lang="en-US" altLang="en-US" sz="1200"/>
              <a:t>and DATEDIFF(w2.`Date`, w1.`Date`) &lt;= 30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group by </a:t>
            </a:r>
            <a:endParaRPr lang="en-US" altLang="en-US" sz="1200"/>
          </a:p>
          <a:p>
            <a:pPr marL="0" indent="0">
              <a:buNone/>
            </a:pPr>
            <a:r>
              <a:rPr lang="en-US" altLang="en-US" sz="1200"/>
              <a:t>w1.`Customer ID`;</a:t>
            </a:r>
            <a:br>
              <a:rPr lang="en-US" altLang="en-US" sz="1200" b="1"/>
            </a:br>
            <a:br>
              <a:rPr lang="en-US" altLang="en-US" sz="1200" b="1"/>
            </a:br>
            <a:r>
              <a:rPr lang="en-US" sz="1200" b="1"/>
              <a:t>Result:</a:t>
            </a:r>
            <a:endParaRPr lang="en-US" altLang="en-US" sz="1200" b="1"/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5393690" y="1600200"/>
          <a:ext cx="6366510" cy="5036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170"/>
                <a:gridCol w="2122170"/>
                <a:gridCol w="2122170"/>
              </a:tblGrid>
              <a:tr h="504190"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Customer ID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177800" marR="177800" marT="6350" marB="63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first_puchase_date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177800" marR="177800" marT="6350" marB="63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repeat_purchase_date</a:t>
                      </a:r>
                      <a:endParaRPr lang="en-US" sz="1200" spc="120">
                        <a:latin typeface="Microsoft YaHei" panose="020B0503020204020204" charset="-122"/>
                        <a:ea typeface="Microsoft YaHei" panose="020B0503020204020204" charset="-122"/>
                      </a:endParaRPr>
                    </a:p>
                  </a:txBody>
                  <a:tcPr marL="177800" marR="177800" marT="6350" marB="6350"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</a:tr>
              <a:tr h="302895">
                <a:tc>
                  <a:txBody>
                    <a:bodyPr/>
                    <a:p>
                      <a:r>
                        <a:rPr sz="1100"/>
                        <a:t>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2019-01-04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2260">
                <a:tc>
                  <a:txBody>
                    <a:bodyPr/>
                    <a:p>
                      <a:r>
                        <a:rPr sz="1100"/>
                        <a:t>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2019-01-03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1625">
                <a:tc>
                  <a:txBody>
                    <a:bodyPr/>
                    <a:p>
                      <a:r>
                        <a:rPr sz="1100"/>
                        <a:t>11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2019-01-02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2260">
                <a:tc>
                  <a:txBody>
                    <a:bodyPr/>
                    <a:p>
                      <a:r>
                        <a:rPr sz="1100"/>
                        <a:t>9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2019-01-07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1625">
                <a:tc>
                  <a:txBody>
                    <a:bodyPr/>
                    <a:p>
                      <a:r>
                        <a:rPr sz="1100"/>
                        <a:t>13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2019-01-04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2260">
                <a:tc>
                  <a:txBody>
                    <a:bodyPr/>
                    <a:p>
                      <a:r>
                        <a:rPr sz="1100"/>
                        <a:t>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2019-01-06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2895">
                <a:tc>
                  <a:txBody>
                    <a:bodyPr/>
                    <a:p>
                      <a:r>
                        <a:rPr sz="1100"/>
                        <a:t>8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2019-01-05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1625">
                <a:tc>
                  <a:txBody>
                    <a:bodyPr/>
                    <a:p>
                      <a:r>
                        <a:rPr sz="1100"/>
                        <a:t>12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2019-01-06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2260">
                <a:tc>
                  <a:txBody>
                    <a:bodyPr/>
                    <a:p>
                      <a:r>
                        <a:rPr sz="1100"/>
                        <a:t>14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2019-01-03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1625">
                <a:tc>
                  <a:txBody>
                    <a:bodyPr/>
                    <a:p>
                      <a:r>
                        <a:rPr sz="1100"/>
                        <a:t>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2019-01-06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2260">
                <a:tc>
                  <a:txBody>
                    <a:bodyPr/>
                    <a:p>
                      <a:r>
                        <a:rPr sz="1100"/>
                        <a:t>10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2019-01-02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1625">
                <a:tc>
                  <a:txBody>
                    <a:bodyPr/>
                    <a:p>
                      <a:r>
                        <a:rPr sz="1100"/>
                        <a:t>4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2019-01-03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2895">
                <a:tc>
                  <a:txBody>
                    <a:bodyPr/>
                    <a:p>
                      <a:r>
                        <a:rPr sz="1100"/>
                        <a:t>6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2019-01-04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1625">
                <a:tc>
                  <a:txBody>
                    <a:bodyPr/>
                    <a:p>
                      <a:r>
                        <a:rPr sz="1100"/>
                        <a:t>7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2019-01-02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2019-01-04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  <a:tr h="302260">
                <a:tc>
                  <a:txBody>
                    <a:bodyPr/>
                    <a:p>
                      <a:r>
                        <a:rPr sz="1100"/>
                        <a:t>15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2019-01-01</a:t>
                      </a:r>
                      <a:endParaRPr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1100"/>
                        <a:t>2019-01-03</a:t>
                      </a:r>
                      <a:endParaRPr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38*83"/>
  <p:tag name="TABLE_ENDDRAG_RECT" val="48*367*338*83"/>
</p:tagLst>
</file>

<file path=ppt/tags/tag2.xml><?xml version="1.0" encoding="utf-8"?>
<p:tagLst xmlns:p="http://schemas.openxmlformats.org/presentationml/2006/main">
  <p:tag name="TABLE_ENDDRAG_ORIGIN_RECT" val="318*412"/>
  <p:tag name="TABLE_ENDDRAG_RECT" val="560*149*318*412"/>
  <p:tag name="TABLE_AUTOADJUST_FLAG" val="1"/>
</p:tagLst>
</file>

<file path=ppt/tags/tag3.xml><?xml version="1.0" encoding="utf-8"?>
<p:tagLst xmlns:p="http://schemas.openxmlformats.org/presentationml/2006/main">
  <p:tag name="TABLE_ENDDRAG_ORIGIN_RECT" val="464*425"/>
  <p:tag name="TABLE_ENDDRAG_RECT" val="495*114*464*425"/>
</p:tagLst>
</file>

<file path=ppt/tags/tag4.xml><?xml version="1.0" encoding="utf-8"?>
<p:tagLst xmlns:p="http://schemas.openxmlformats.org/presentationml/2006/main">
  <p:tag name="TABLE_ENDDRAG_ORIGIN_RECT" val="527*208"/>
  <p:tag name="TABLE_ENDDRAG_RECT" val="302*132*527*208"/>
</p:tagLst>
</file>

<file path=ppt/tags/tag5.xml><?xml version="1.0" encoding="utf-8"?>
<p:tagLst xmlns:p="http://schemas.openxmlformats.org/presentationml/2006/main">
  <p:tag name="TABLE_ENDDRAG_ORIGIN_RECT" val="575*113"/>
  <p:tag name="TABLE_ENDDRAG_RECT" val="104*426*575*113"/>
</p:tagLst>
</file>

<file path=ppt/tags/tag6.xml><?xml version="1.0" encoding="utf-8"?>
<p:tagLst xmlns:p="http://schemas.openxmlformats.org/presentationml/2006/main">
  <p:tag name="TABLE_ENDDRAG_ORIGIN_RECT" val="501*396"/>
  <p:tag name="TABLE_ENDDRAG_RECT" val="424*126*501*396"/>
  <p:tag name="TABLE_AUTOADJUST_FLAG" val="1"/>
</p:tagLst>
</file>

<file path=ppt/tags/tag7.xml><?xml version="1.0" encoding="utf-8"?>
<p:tagLst xmlns:p="http://schemas.openxmlformats.org/presentationml/2006/main">
  <p:tag name="TABLE_ENDDRAG_ORIGIN_RECT" val="372*184"/>
  <p:tag name="TABLE_ENDDRAG_RECT" val="48*304*372*184"/>
</p:tagLst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5064</Words>
  <Application>WPS Presentation</Application>
  <PresentationFormat>Widescreen</PresentationFormat>
  <Paragraphs>651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Calibri</vt:lpstr>
      <vt:lpstr>Business Cooperate</vt:lpstr>
      <vt:lpstr>Sales Performance Analysis of Walmart Stores </vt:lpstr>
      <vt:lpstr> Identifying the Top Branch by Sales Growth Rate </vt:lpstr>
      <vt:lpstr>Finding the Most Profitable Product Line for Each Branch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Analysis of Walmart Stores </dc:title>
  <dc:creator>JASHANDEEP SINGH</dc:creator>
  <cp:lastModifiedBy>123 Jashandeep Singh</cp:lastModifiedBy>
  <cp:revision>9</cp:revision>
  <dcterms:created xsi:type="dcterms:W3CDTF">2025-03-13T18:10:00Z</dcterms:created>
  <dcterms:modified xsi:type="dcterms:W3CDTF">2025-03-14T11:21:59Z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FB85B3C3BDD64CAB9E1FDCEFF999EE29_13</vt:lpwstr>
  </property>
  <property fmtid="{D5CDD505-2E9C-101B-9397-08002B2CF9AE}" pid="3" name="KSOProductBuildVer">
    <vt:lpwstr>1033-12.2.0.20326</vt:lpwstr>
  </property>
</Properties>
</file>