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8" r:id="rId10"/>
    <p:sldId id="266" r:id="rId11"/>
    <p:sldId id="267" r:id="rId12"/>
    <p:sldId id="269" r:id="rId13"/>
    <p:sldId id="272" r:id="rId14"/>
    <p:sldId id="273" r:id="rId15"/>
    <p:sldId id="271" r:id="rId16"/>
    <p:sldId id="274" r:id="rId17"/>
    <p:sldId id="275" r:id="rId18"/>
    <p:sldId id="276" r:id="rId19"/>
    <p:sldId id="26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3D25DE-B5C7-47D5-AC20-4355EE4FA540}"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54F9A9C-A269-4EF8-89F6-3239A06513A6}">
      <dgm:prSet/>
      <dgm:spPr/>
      <dgm:t>
        <a:bodyPr/>
        <a:lstStyle/>
        <a:p>
          <a:pPr>
            <a:lnSpc>
              <a:spcPct val="100000"/>
            </a:lnSpc>
          </a:pPr>
          <a:r>
            <a:rPr lang="en-US"/>
            <a:t>The creation of big data systems that can effectively handle "big data" and "fast data" for analytical purposes has drawn more attention in recent years. "Fast data" includes high-velocity, real-time or almost real-time data streams, such as system logs, impressions, click streams, search queries, and Twitter feeds. </a:t>
          </a:r>
        </a:p>
      </dgm:t>
    </dgm:pt>
    <dgm:pt modelId="{BEC61FE9-CBEA-4BF1-BBC8-2A5E65FCBD73}" type="parTrans" cxnId="{F3B1A1A4-2F8F-49AA-B816-DF216735C9D9}">
      <dgm:prSet/>
      <dgm:spPr/>
      <dgm:t>
        <a:bodyPr/>
        <a:lstStyle/>
        <a:p>
          <a:endParaRPr lang="en-US"/>
        </a:p>
      </dgm:t>
    </dgm:pt>
    <dgm:pt modelId="{7F9157B4-DBCD-4DA4-94B7-36ED63C3541D}" type="sibTrans" cxnId="{F3B1A1A4-2F8F-49AA-B816-DF216735C9D9}">
      <dgm:prSet/>
      <dgm:spPr/>
      <dgm:t>
        <a:bodyPr/>
        <a:lstStyle/>
        <a:p>
          <a:endParaRPr lang="en-US"/>
        </a:p>
      </dgm:t>
    </dgm:pt>
    <dgm:pt modelId="{140E1F9B-A458-4A49-9FF7-9E504002C93C}">
      <dgm:prSet/>
      <dgm:spPr/>
      <dgm:t>
        <a:bodyPr/>
        <a:lstStyle/>
        <a:p>
          <a:pPr>
            <a:lnSpc>
              <a:spcPct val="100000"/>
            </a:lnSpc>
          </a:pPr>
          <a:r>
            <a:rPr lang="en-US"/>
            <a:t>The framework should enable large-scale data and be scalable across several computers while maintaining user-specified latency limitations. The work addresses high latency in current Hadoop systems and presents an expanded architecture with processing and shuffling done by mini-batches. </a:t>
          </a:r>
        </a:p>
      </dgm:t>
    </dgm:pt>
    <dgm:pt modelId="{2D7B8D42-EC27-47D1-B412-BF9BF18A8C77}" type="parTrans" cxnId="{7A4A6F99-B7DA-4BFB-8E2B-6996BAEDDBC0}">
      <dgm:prSet/>
      <dgm:spPr/>
      <dgm:t>
        <a:bodyPr/>
        <a:lstStyle/>
        <a:p>
          <a:endParaRPr lang="en-US"/>
        </a:p>
      </dgm:t>
    </dgm:pt>
    <dgm:pt modelId="{38E80FF5-7080-4134-9038-7B896F0C6160}" type="sibTrans" cxnId="{7A4A6F99-B7DA-4BFB-8E2B-6996BAEDDBC0}">
      <dgm:prSet/>
      <dgm:spPr/>
      <dgm:t>
        <a:bodyPr/>
        <a:lstStyle/>
        <a:p>
          <a:endParaRPr lang="en-US"/>
        </a:p>
      </dgm:t>
    </dgm:pt>
    <dgm:pt modelId="{8158159F-6510-4B63-AB88-15FA9318A34F}">
      <dgm:prSet/>
      <dgm:spPr/>
      <dgm:t>
        <a:bodyPr/>
        <a:lstStyle/>
        <a:p>
          <a:pPr>
            <a:lnSpc>
              <a:spcPct val="100000"/>
            </a:lnSpc>
          </a:pPr>
          <a:r>
            <a:rPr lang="en-US"/>
            <a:t>The paper examines scheduling algorithms with an emphasis on application-aware techniques for stream data management (Babcock et al., 2004). In addition to improving algorithms to suit application specific QoS expectations and offering an approximation strategy for balancing scheduling quality with overhead concerns, it stresses rigorous decision-making in parameters such as train size and super box traversal techniques</a:t>
          </a:r>
        </a:p>
      </dgm:t>
    </dgm:pt>
    <dgm:pt modelId="{380750A1-3CA4-411B-BA9D-DCB1C90E78D1}" type="parTrans" cxnId="{81A74A24-1ED1-4B27-AF27-620CA5D9F2D1}">
      <dgm:prSet/>
      <dgm:spPr/>
      <dgm:t>
        <a:bodyPr/>
        <a:lstStyle/>
        <a:p>
          <a:endParaRPr lang="en-US"/>
        </a:p>
      </dgm:t>
    </dgm:pt>
    <dgm:pt modelId="{D5848712-7643-406D-8131-A7F34506F630}" type="sibTrans" cxnId="{81A74A24-1ED1-4B27-AF27-620CA5D9F2D1}">
      <dgm:prSet/>
      <dgm:spPr/>
      <dgm:t>
        <a:bodyPr/>
        <a:lstStyle/>
        <a:p>
          <a:endParaRPr lang="en-US"/>
        </a:p>
      </dgm:t>
    </dgm:pt>
    <dgm:pt modelId="{82DD6E48-6105-493B-BEC1-9001AFE65D6A}" type="pres">
      <dgm:prSet presAssocID="{5C3D25DE-B5C7-47D5-AC20-4355EE4FA540}" presName="root" presStyleCnt="0">
        <dgm:presLayoutVars>
          <dgm:dir/>
          <dgm:resizeHandles val="exact"/>
        </dgm:presLayoutVars>
      </dgm:prSet>
      <dgm:spPr/>
    </dgm:pt>
    <dgm:pt modelId="{9D006F64-BEF9-44FA-AE2E-85CC2A463F34}" type="pres">
      <dgm:prSet presAssocID="{854F9A9C-A269-4EF8-89F6-3239A06513A6}" presName="compNode" presStyleCnt="0"/>
      <dgm:spPr/>
    </dgm:pt>
    <dgm:pt modelId="{F2EE924D-C9E6-4867-907E-DB012375F14C}" type="pres">
      <dgm:prSet presAssocID="{854F9A9C-A269-4EF8-89F6-3239A06513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D7526ED-DA3C-4483-B1AE-1F517A082B46}" type="pres">
      <dgm:prSet presAssocID="{854F9A9C-A269-4EF8-89F6-3239A06513A6}" presName="spaceRect" presStyleCnt="0"/>
      <dgm:spPr/>
    </dgm:pt>
    <dgm:pt modelId="{75F56501-3DBC-42C3-BE69-3A17E4FFD1A8}" type="pres">
      <dgm:prSet presAssocID="{854F9A9C-A269-4EF8-89F6-3239A06513A6}" presName="textRect" presStyleLbl="revTx" presStyleIdx="0" presStyleCnt="3">
        <dgm:presLayoutVars>
          <dgm:chMax val="1"/>
          <dgm:chPref val="1"/>
        </dgm:presLayoutVars>
      </dgm:prSet>
      <dgm:spPr/>
    </dgm:pt>
    <dgm:pt modelId="{9BF3FFF9-5870-4335-A063-E0D9F7A66563}" type="pres">
      <dgm:prSet presAssocID="{7F9157B4-DBCD-4DA4-94B7-36ED63C3541D}" presName="sibTrans" presStyleCnt="0"/>
      <dgm:spPr/>
    </dgm:pt>
    <dgm:pt modelId="{D45B55BA-7EE8-4555-BA51-A2DE6947588D}" type="pres">
      <dgm:prSet presAssocID="{140E1F9B-A458-4A49-9FF7-9E504002C93C}" presName="compNode" presStyleCnt="0"/>
      <dgm:spPr/>
    </dgm:pt>
    <dgm:pt modelId="{9A27B1FF-4243-416F-A731-56A2FB3F86E5}" type="pres">
      <dgm:prSet presAssocID="{140E1F9B-A458-4A49-9FF7-9E504002C9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E05A8342-7FCF-44C5-8D47-10C07A13DC0D}" type="pres">
      <dgm:prSet presAssocID="{140E1F9B-A458-4A49-9FF7-9E504002C93C}" presName="spaceRect" presStyleCnt="0"/>
      <dgm:spPr/>
    </dgm:pt>
    <dgm:pt modelId="{D82AA701-9873-45AC-AB5D-FBC9ED4BE782}" type="pres">
      <dgm:prSet presAssocID="{140E1F9B-A458-4A49-9FF7-9E504002C93C}" presName="textRect" presStyleLbl="revTx" presStyleIdx="1" presStyleCnt="3">
        <dgm:presLayoutVars>
          <dgm:chMax val="1"/>
          <dgm:chPref val="1"/>
        </dgm:presLayoutVars>
      </dgm:prSet>
      <dgm:spPr/>
    </dgm:pt>
    <dgm:pt modelId="{8B1A8CB2-8399-4A88-8D26-3F9D862B5CDE}" type="pres">
      <dgm:prSet presAssocID="{38E80FF5-7080-4134-9038-7B896F0C6160}" presName="sibTrans" presStyleCnt="0"/>
      <dgm:spPr/>
    </dgm:pt>
    <dgm:pt modelId="{99263D98-3B46-4943-830E-480EE54B5ED5}" type="pres">
      <dgm:prSet presAssocID="{8158159F-6510-4B63-AB88-15FA9318A34F}" presName="compNode" presStyleCnt="0"/>
      <dgm:spPr/>
    </dgm:pt>
    <dgm:pt modelId="{28746646-3E2B-414E-9A5B-CDB1002E3760}" type="pres">
      <dgm:prSet presAssocID="{8158159F-6510-4B63-AB88-15FA9318A3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4E7FF14A-06D1-425D-A2C9-9E5680477CF7}" type="pres">
      <dgm:prSet presAssocID="{8158159F-6510-4B63-AB88-15FA9318A34F}" presName="spaceRect" presStyleCnt="0"/>
      <dgm:spPr/>
    </dgm:pt>
    <dgm:pt modelId="{47D5233D-AC9B-4735-82D3-A484D6E1C5D2}" type="pres">
      <dgm:prSet presAssocID="{8158159F-6510-4B63-AB88-15FA9318A34F}" presName="textRect" presStyleLbl="revTx" presStyleIdx="2" presStyleCnt="3">
        <dgm:presLayoutVars>
          <dgm:chMax val="1"/>
          <dgm:chPref val="1"/>
        </dgm:presLayoutVars>
      </dgm:prSet>
      <dgm:spPr/>
    </dgm:pt>
  </dgm:ptLst>
  <dgm:cxnLst>
    <dgm:cxn modelId="{81A74A24-1ED1-4B27-AF27-620CA5D9F2D1}" srcId="{5C3D25DE-B5C7-47D5-AC20-4355EE4FA540}" destId="{8158159F-6510-4B63-AB88-15FA9318A34F}" srcOrd="2" destOrd="0" parTransId="{380750A1-3CA4-411B-BA9D-DCB1C90E78D1}" sibTransId="{D5848712-7643-406D-8131-A7F34506F630}"/>
    <dgm:cxn modelId="{7D2EC46A-C81F-CD4F-9457-E6BDF1369125}" type="presOf" srcId="{5C3D25DE-B5C7-47D5-AC20-4355EE4FA540}" destId="{82DD6E48-6105-493B-BEC1-9001AFE65D6A}" srcOrd="0" destOrd="0" presId="urn:microsoft.com/office/officeart/2018/2/layout/IconLabelList"/>
    <dgm:cxn modelId="{4ADAE97A-3AAE-474D-98C4-25D5B8B356B2}" type="presOf" srcId="{8158159F-6510-4B63-AB88-15FA9318A34F}" destId="{47D5233D-AC9B-4735-82D3-A484D6E1C5D2}" srcOrd="0" destOrd="0" presId="urn:microsoft.com/office/officeart/2018/2/layout/IconLabelList"/>
    <dgm:cxn modelId="{7A4A6F99-B7DA-4BFB-8E2B-6996BAEDDBC0}" srcId="{5C3D25DE-B5C7-47D5-AC20-4355EE4FA540}" destId="{140E1F9B-A458-4A49-9FF7-9E504002C93C}" srcOrd="1" destOrd="0" parTransId="{2D7B8D42-EC27-47D1-B412-BF9BF18A8C77}" sibTransId="{38E80FF5-7080-4134-9038-7B896F0C6160}"/>
    <dgm:cxn modelId="{380A779A-4D34-E242-B4E4-735C41D015D7}" type="presOf" srcId="{854F9A9C-A269-4EF8-89F6-3239A06513A6}" destId="{75F56501-3DBC-42C3-BE69-3A17E4FFD1A8}" srcOrd="0" destOrd="0" presId="urn:microsoft.com/office/officeart/2018/2/layout/IconLabelList"/>
    <dgm:cxn modelId="{F3B1A1A4-2F8F-49AA-B816-DF216735C9D9}" srcId="{5C3D25DE-B5C7-47D5-AC20-4355EE4FA540}" destId="{854F9A9C-A269-4EF8-89F6-3239A06513A6}" srcOrd="0" destOrd="0" parTransId="{BEC61FE9-CBEA-4BF1-BBC8-2A5E65FCBD73}" sibTransId="{7F9157B4-DBCD-4DA4-94B7-36ED63C3541D}"/>
    <dgm:cxn modelId="{512A93BE-8446-DD4F-BEAA-CEBB3F3DA10B}" type="presOf" srcId="{140E1F9B-A458-4A49-9FF7-9E504002C93C}" destId="{D82AA701-9873-45AC-AB5D-FBC9ED4BE782}" srcOrd="0" destOrd="0" presId="urn:microsoft.com/office/officeart/2018/2/layout/IconLabelList"/>
    <dgm:cxn modelId="{A77C218E-F56A-B64E-8313-9B1388BD7744}" type="presParOf" srcId="{82DD6E48-6105-493B-BEC1-9001AFE65D6A}" destId="{9D006F64-BEF9-44FA-AE2E-85CC2A463F34}" srcOrd="0" destOrd="0" presId="urn:microsoft.com/office/officeart/2018/2/layout/IconLabelList"/>
    <dgm:cxn modelId="{0B3FAC22-6E3B-C649-AFED-51C8479B655D}" type="presParOf" srcId="{9D006F64-BEF9-44FA-AE2E-85CC2A463F34}" destId="{F2EE924D-C9E6-4867-907E-DB012375F14C}" srcOrd="0" destOrd="0" presId="urn:microsoft.com/office/officeart/2018/2/layout/IconLabelList"/>
    <dgm:cxn modelId="{114CB8A9-92FE-8F44-8D06-AEE8A24AA962}" type="presParOf" srcId="{9D006F64-BEF9-44FA-AE2E-85CC2A463F34}" destId="{2D7526ED-DA3C-4483-B1AE-1F517A082B46}" srcOrd="1" destOrd="0" presId="urn:microsoft.com/office/officeart/2018/2/layout/IconLabelList"/>
    <dgm:cxn modelId="{6212BB28-0BB7-BB48-B368-4BB552FD523A}" type="presParOf" srcId="{9D006F64-BEF9-44FA-AE2E-85CC2A463F34}" destId="{75F56501-3DBC-42C3-BE69-3A17E4FFD1A8}" srcOrd="2" destOrd="0" presId="urn:microsoft.com/office/officeart/2018/2/layout/IconLabelList"/>
    <dgm:cxn modelId="{056A323D-C029-6B46-A266-9A278DC0FCA1}" type="presParOf" srcId="{82DD6E48-6105-493B-BEC1-9001AFE65D6A}" destId="{9BF3FFF9-5870-4335-A063-E0D9F7A66563}" srcOrd="1" destOrd="0" presId="urn:microsoft.com/office/officeart/2018/2/layout/IconLabelList"/>
    <dgm:cxn modelId="{0F849D3C-403C-AA45-91D6-C2BF9D95E677}" type="presParOf" srcId="{82DD6E48-6105-493B-BEC1-9001AFE65D6A}" destId="{D45B55BA-7EE8-4555-BA51-A2DE6947588D}" srcOrd="2" destOrd="0" presId="urn:microsoft.com/office/officeart/2018/2/layout/IconLabelList"/>
    <dgm:cxn modelId="{FC27953C-44FD-8846-8AA0-9E046C1436A3}" type="presParOf" srcId="{D45B55BA-7EE8-4555-BA51-A2DE6947588D}" destId="{9A27B1FF-4243-416F-A731-56A2FB3F86E5}" srcOrd="0" destOrd="0" presId="urn:microsoft.com/office/officeart/2018/2/layout/IconLabelList"/>
    <dgm:cxn modelId="{667A96C2-4353-BD43-943E-6A1844C67A4F}" type="presParOf" srcId="{D45B55BA-7EE8-4555-BA51-A2DE6947588D}" destId="{E05A8342-7FCF-44C5-8D47-10C07A13DC0D}" srcOrd="1" destOrd="0" presId="urn:microsoft.com/office/officeart/2018/2/layout/IconLabelList"/>
    <dgm:cxn modelId="{B35B4ED2-058A-3A45-9FF0-FA2F54B4ACA0}" type="presParOf" srcId="{D45B55BA-7EE8-4555-BA51-A2DE6947588D}" destId="{D82AA701-9873-45AC-AB5D-FBC9ED4BE782}" srcOrd="2" destOrd="0" presId="urn:microsoft.com/office/officeart/2018/2/layout/IconLabelList"/>
    <dgm:cxn modelId="{24DD4337-730C-BC45-A302-1DFEE95F64B2}" type="presParOf" srcId="{82DD6E48-6105-493B-BEC1-9001AFE65D6A}" destId="{8B1A8CB2-8399-4A88-8D26-3F9D862B5CDE}" srcOrd="3" destOrd="0" presId="urn:microsoft.com/office/officeart/2018/2/layout/IconLabelList"/>
    <dgm:cxn modelId="{FB0C5DFE-A775-4249-9342-AC89D5A1EB4D}" type="presParOf" srcId="{82DD6E48-6105-493B-BEC1-9001AFE65D6A}" destId="{99263D98-3B46-4943-830E-480EE54B5ED5}" srcOrd="4" destOrd="0" presId="urn:microsoft.com/office/officeart/2018/2/layout/IconLabelList"/>
    <dgm:cxn modelId="{7E6CB0C5-4113-AA4E-9235-2B52824EF922}" type="presParOf" srcId="{99263D98-3B46-4943-830E-480EE54B5ED5}" destId="{28746646-3E2B-414E-9A5B-CDB1002E3760}" srcOrd="0" destOrd="0" presId="urn:microsoft.com/office/officeart/2018/2/layout/IconLabelList"/>
    <dgm:cxn modelId="{35A90397-5EE9-A54E-A277-C7EBE6F57016}" type="presParOf" srcId="{99263D98-3B46-4943-830E-480EE54B5ED5}" destId="{4E7FF14A-06D1-425D-A2C9-9E5680477CF7}" srcOrd="1" destOrd="0" presId="urn:microsoft.com/office/officeart/2018/2/layout/IconLabelList"/>
    <dgm:cxn modelId="{58BB000D-D29A-2245-85D4-1AF02880DD64}" type="presParOf" srcId="{99263D98-3B46-4943-830E-480EE54B5ED5}" destId="{47D5233D-AC9B-4735-82D3-A484D6E1C5D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8AF140-FC6B-47C3-B5FC-C0BFB446836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2379CBC-18BD-422E-B6DC-0F2647EA91B6}">
      <dgm:prSet/>
      <dgm:spPr/>
      <dgm:t>
        <a:bodyPr/>
        <a:lstStyle/>
        <a:p>
          <a:r>
            <a:rPr lang="en-US"/>
            <a:t>The smart grid big data ecosystem based on the Lambda architecture combines batch and real-time processing for managing large volumes of smart grid data.</a:t>
          </a:r>
        </a:p>
      </dgm:t>
    </dgm:pt>
    <dgm:pt modelId="{C0A0E831-6A58-42FA-B1B8-6E43868D2ABA}" type="parTrans" cxnId="{370F1FC3-56A2-48EA-AF7A-7F467E227386}">
      <dgm:prSet/>
      <dgm:spPr/>
      <dgm:t>
        <a:bodyPr/>
        <a:lstStyle/>
        <a:p>
          <a:endParaRPr lang="en-US"/>
        </a:p>
      </dgm:t>
    </dgm:pt>
    <dgm:pt modelId="{AC52E6E4-E78A-4C69-B905-BFFE974393B7}" type="sibTrans" cxnId="{370F1FC3-56A2-48EA-AF7A-7F467E227386}">
      <dgm:prSet/>
      <dgm:spPr/>
      <dgm:t>
        <a:bodyPr/>
        <a:lstStyle/>
        <a:p>
          <a:endParaRPr lang="en-US"/>
        </a:p>
      </dgm:t>
    </dgm:pt>
    <dgm:pt modelId="{5A3CFBEA-8D34-426A-9264-8C41BB2C378C}">
      <dgm:prSet/>
      <dgm:spPr/>
      <dgm:t>
        <a:bodyPr/>
        <a:lstStyle/>
        <a:p>
          <a:r>
            <a:rPr lang="en-US"/>
            <a:t>A Hadoop-based data lake, along with technologies like NiFi and Kafka, is utilized for managing batch, real-time, or hybrid data ingestion.</a:t>
          </a:r>
        </a:p>
      </dgm:t>
    </dgm:pt>
    <dgm:pt modelId="{564FB1A0-C24A-4E45-8CA3-13332AF1C573}" type="parTrans" cxnId="{E3C31696-B744-4DC4-9E29-274C87142534}">
      <dgm:prSet/>
      <dgm:spPr/>
      <dgm:t>
        <a:bodyPr/>
        <a:lstStyle/>
        <a:p>
          <a:endParaRPr lang="en-US"/>
        </a:p>
      </dgm:t>
    </dgm:pt>
    <dgm:pt modelId="{AF0B0B10-8FB4-467B-BD57-4DF5C6436EC2}" type="sibTrans" cxnId="{E3C31696-B744-4DC4-9E29-274C87142534}">
      <dgm:prSet/>
      <dgm:spPr/>
      <dgm:t>
        <a:bodyPr/>
        <a:lstStyle/>
        <a:p>
          <a:endParaRPr lang="en-US"/>
        </a:p>
      </dgm:t>
    </dgm:pt>
    <dgm:pt modelId="{521FE92A-81ED-42B2-B111-7DD50487F655}">
      <dgm:prSet/>
      <dgm:spPr/>
      <dgm:t>
        <a:bodyPr/>
        <a:lstStyle/>
        <a:p>
          <a:r>
            <a:rPr lang="en-US"/>
            <a:t>Spark is used for processing data within the Hadoop ecosystem, while visualization tools are employed to present the outcomes.</a:t>
          </a:r>
        </a:p>
      </dgm:t>
    </dgm:pt>
    <dgm:pt modelId="{6F3C2860-A96A-47AF-A73D-69EA9D01B643}" type="parTrans" cxnId="{B98E929F-DDCD-44E9-B79E-FDBCF74DBA6E}">
      <dgm:prSet/>
      <dgm:spPr/>
      <dgm:t>
        <a:bodyPr/>
        <a:lstStyle/>
        <a:p>
          <a:endParaRPr lang="en-US"/>
        </a:p>
      </dgm:t>
    </dgm:pt>
    <dgm:pt modelId="{57F03B07-8D68-4734-AE46-819468A3D012}" type="sibTrans" cxnId="{B98E929F-DDCD-44E9-B79E-FDBCF74DBA6E}">
      <dgm:prSet/>
      <dgm:spPr/>
      <dgm:t>
        <a:bodyPr/>
        <a:lstStyle/>
        <a:p>
          <a:endParaRPr lang="en-US"/>
        </a:p>
      </dgm:t>
    </dgm:pt>
    <dgm:pt modelId="{DA9910AB-DE23-4B02-8793-CE93E1167CD0}">
      <dgm:prSet/>
      <dgm:spPr/>
      <dgm:t>
        <a:bodyPr/>
        <a:lstStyle/>
        <a:p>
          <a:r>
            <a:rPr lang="en-US"/>
            <a:t>An online system for real-time TCP performance monitoring combines collectors, Spark Streaming, and Kafka as its core components.</a:t>
          </a:r>
        </a:p>
      </dgm:t>
    </dgm:pt>
    <dgm:pt modelId="{AE4EA89C-B93D-4BE6-A108-BABCA2C4BD99}" type="parTrans" cxnId="{72D0A348-1F3F-4BD7-8D71-37F22D3F021A}">
      <dgm:prSet/>
      <dgm:spPr/>
      <dgm:t>
        <a:bodyPr/>
        <a:lstStyle/>
        <a:p>
          <a:endParaRPr lang="en-US"/>
        </a:p>
      </dgm:t>
    </dgm:pt>
    <dgm:pt modelId="{0DA2DC80-915E-48EA-9425-9808DD479A90}" type="sibTrans" cxnId="{72D0A348-1F3F-4BD7-8D71-37F22D3F021A}">
      <dgm:prSet/>
      <dgm:spPr/>
      <dgm:t>
        <a:bodyPr/>
        <a:lstStyle/>
        <a:p>
          <a:endParaRPr lang="en-US"/>
        </a:p>
      </dgm:t>
    </dgm:pt>
    <dgm:pt modelId="{D1A3B309-E992-4C69-B043-3AFD63C907F0}">
      <dgm:prSet/>
      <dgm:spPr/>
      <dgm:t>
        <a:bodyPr/>
        <a:lstStyle/>
        <a:p>
          <a:r>
            <a:rPr lang="en-US"/>
            <a:t>Different strategies employ various combinations of tools to meet specific data processing requirements.</a:t>
          </a:r>
        </a:p>
      </dgm:t>
    </dgm:pt>
    <dgm:pt modelId="{B6D0132B-1000-46DA-8933-05ECF64E81B0}" type="parTrans" cxnId="{0FE0CAB2-A005-430C-8265-13CD7E8949A6}">
      <dgm:prSet/>
      <dgm:spPr/>
      <dgm:t>
        <a:bodyPr/>
        <a:lstStyle/>
        <a:p>
          <a:endParaRPr lang="en-US"/>
        </a:p>
      </dgm:t>
    </dgm:pt>
    <dgm:pt modelId="{45270EEA-0267-472C-957D-E37F3986BC88}" type="sibTrans" cxnId="{0FE0CAB2-A005-430C-8265-13CD7E8949A6}">
      <dgm:prSet/>
      <dgm:spPr/>
      <dgm:t>
        <a:bodyPr/>
        <a:lstStyle/>
        <a:p>
          <a:endParaRPr lang="en-US"/>
        </a:p>
      </dgm:t>
    </dgm:pt>
    <dgm:pt modelId="{C9A18972-0A0E-4B72-A283-3FC5D65F4600}" type="pres">
      <dgm:prSet presAssocID="{B98AF140-FC6B-47C3-B5FC-C0BFB4468366}" presName="root" presStyleCnt="0">
        <dgm:presLayoutVars>
          <dgm:dir/>
          <dgm:resizeHandles val="exact"/>
        </dgm:presLayoutVars>
      </dgm:prSet>
      <dgm:spPr/>
    </dgm:pt>
    <dgm:pt modelId="{83E921E9-9C2E-44FA-9D9C-470A0F34F9E0}" type="pres">
      <dgm:prSet presAssocID="{E2379CBC-18BD-422E-B6DC-0F2647EA91B6}" presName="compNode" presStyleCnt="0"/>
      <dgm:spPr/>
    </dgm:pt>
    <dgm:pt modelId="{0B68606B-ED90-41E7-BFA4-734C329F264E}" type="pres">
      <dgm:prSet presAssocID="{E2379CBC-18BD-422E-B6DC-0F2647EA91B6}" presName="bgRect" presStyleLbl="bgShp" presStyleIdx="0" presStyleCnt="5"/>
      <dgm:spPr/>
    </dgm:pt>
    <dgm:pt modelId="{1EEEBEBB-5042-4436-98E9-FE4934C98DCD}" type="pres">
      <dgm:prSet presAssocID="{E2379CBC-18BD-422E-B6DC-0F2647EA91B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B300173-188E-4D0C-A8C6-85F4AA5CE7BF}" type="pres">
      <dgm:prSet presAssocID="{E2379CBC-18BD-422E-B6DC-0F2647EA91B6}" presName="spaceRect" presStyleCnt="0"/>
      <dgm:spPr/>
    </dgm:pt>
    <dgm:pt modelId="{696E064C-AB17-42D6-B98B-55EFEC397C18}" type="pres">
      <dgm:prSet presAssocID="{E2379CBC-18BD-422E-B6DC-0F2647EA91B6}" presName="parTx" presStyleLbl="revTx" presStyleIdx="0" presStyleCnt="5">
        <dgm:presLayoutVars>
          <dgm:chMax val="0"/>
          <dgm:chPref val="0"/>
        </dgm:presLayoutVars>
      </dgm:prSet>
      <dgm:spPr/>
    </dgm:pt>
    <dgm:pt modelId="{9AFF0A23-595F-448B-8EF8-0D257B64BD3F}" type="pres">
      <dgm:prSet presAssocID="{AC52E6E4-E78A-4C69-B905-BFFE974393B7}" presName="sibTrans" presStyleCnt="0"/>
      <dgm:spPr/>
    </dgm:pt>
    <dgm:pt modelId="{BC243CD3-704E-4119-B268-683AB4296F5B}" type="pres">
      <dgm:prSet presAssocID="{5A3CFBEA-8D34-426A-9264-8C41BB2C378C}" presName="compNode" presStyleCnt="0"/>
      <dgm:spPr/>
    </dgm:pt>
    <dgm:pt modelId="{2F7C1DB0-1F35-46CA-A9D4-B15782507260}" type="pres">
      <dgm:prSet presAssocID="{5A3CFBEA-8D34-426A-9264-8C41BB2C378C}" presName="bgRect" presStyleLbl="bgShp" presStyleIdx="1" presStyleCnt="5"/>
      <dgm:spPr/>
    </dgm:pt>
    <dgm:pt modelId="{235C0E3D-6490-485D-B1D6-6B6D9260C03B}" type="pres">
      <dgm:prSet presAssocID="{5A3CFBEA-8D34-426A-9264-8C41BB2C378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t of Gold"/>
        </a:ext>
      </dgm:extLst>
    </dgm:pt>
    <dgm:pt modelId="{C7589800-93F9-4270-9271-16618A7274EA}" type="pres">
      <dgm:prSet presAssocID="{5A3CFBEA-8D34-426A-9264-8C41BB2C378C}" presName="spaceRect" presStyleCnt="0"/>
      <dgm:spPr/>
    </dgm:pt>
    <dgm:pt modelId="{6C5726EC-B19E-403A-B537-7523E4EF4DFB}" type="pres">
      <dgm:prSet presAssocID="{5A3CFBEA-8D34-426A-9264-8C41BB2C378C}" presName="parTx" presStyleLbl="revTx" presStyleIdx="1" presStyleCnt="5">
        <dgm:presLayoutVars>
          <dgm:chMax val="0"/>
          <dgm:chPref val="0"/>
        </dgm:presLayoutVars>
      </dgm:prSet>
      <dgm:spPr/>
    </dgm:pt>
    <dgm:pt modelId="{F44741A0-F1BF-42E5-8B50-28005C9D9917}" type="pres">
      <dgm:prSet presAssocID="{AF0B0B10-8FB4-467B-BD57-4DF5C6436EC2}" presName="sibTrans" presStyleCnt="0"/>
      <dgm:spPr/>
    </dgm:pt>
    <dgm:pt modelId="{3B05A1BC-699B-4C5C-A085-4BF4A552EEFD}" type="pres">
      <dgm:prSet presAssocID="{521FE92A-81ED-42B2-B111-7DD50487F655}" presName="compNode" presStyleCnt="0"/>
      <dgm:spPr/>
    </dgm:pt>
    <dgm:pt modelId="{991D288E-7265-480C-8249-24F91430250F}" type="pres">
      <dgm:prSet presAssocID="{521FE92A-81ED-42B2-B111-7DD50487F655}" presName="bgRect" presStyleLbl="bgShp" presStyleIdx="2" presStyleCnt="5"/>
      <dgm:spPr/>
    </dgm:pt>
    <dgm:pt modelId="{B763AD05-BBB2-485E-A5AC-2BB4D016899E}" type="pres">
      <dgm:prSet presAssocID="{521FE92A-81ED-42B2-B111-7DD50487F65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3393B1ED-3620-4A58-8AA2-0211AC1BBE23}" type="pres">
      <dgm:prSet presAssocID="{521FE92A-81ED-42B2-B111-7DD50487F655}" presName="spaceRect" presStyleCnt="0"/>
      <dgm:spPr/>
    </dgm:pt>
    <dgm:pt modelId="{835E5396-598A-47ED-A33E-541FD9B6559D}" type="pres">
      <dgm:prSet presAssocID="{521FE92A-81ED-42B2-B111-7DD50487F655}" presName="parTx" presStyleLbl="revTx" presStyleIdx="2" presStyleCnt="5">
        <dgm:presLayoutVars>
          <dgm:chMax val="0"/>
          <dgm:chPref val="0"/>
        </dgm:presLayoutVars>
      </dgm:prSet>
      <dgm:spPr/>
    </dgm:pt>
    <dgm:pt modelId="{C9E9B2AA-2D52-41F5-88D7-BD006DEFD5D1}" type="pres">
      <dgm:prSet presAssocID="{57F03B07-8D68-4734-AE46-819468A3D012}" presName="sibTrans" presStyleCnt="0"/>
      <dgm:spPr/>
    </dgm:pt>
    <dgm:pt modelId="{5CF84C6D-F985-48D4-B9C9-DC6BA5374C43}" type="pres">
      <dgm:prSet presAssocID="{DA9910AB-DE23-4B02-8793-CE93E1167CD0}" presName="compNode" presStyleCnt="0"/>
      <dgm:spPr/>
    </dgm:pt>
    <dgm:pt modelId="{387B6B9A-204B-451C-B653-1734EC6AED9B}" type="pres">
      <dgm:prSet presAssocID="{DA9910AB-DE23-4B02-8793-CE93E1167CD0}" presName="bgRect" presStyleLbl="bgShp" presStyleIdx="3" presStyleCnt="5"/>
      <dgm:spPr/>
    </dgm:pt>
    <dgm:pt modelId="{8D7B4F6C-22FC-4808-B69F-68669210692E}" type="pres">
      <dgm:prSet presAssocID="{DA9910AB-DE23-4B02-8793-CE93E1167CD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7E76405C-3420-4BF7-85C5-97D4E15206E9}" type="pres">
      <dgm:prSet presAssocID="{DA9910AB-DE23-4B02-8793-CE93E1167CD0}" presName="spaceRect" presStyleCnt="0"/>
      <dgm:spPr/>
    </dgm:pt>
    <dgm:pt modelId="{EFB2D233-ECA3-4141-9A22-32400F8951E4}" type="pres">
      <dgm:prSet presAssocID="{DA9910AB-DE23-4B02-8793-CE93E1167CD0}" presName="parTx" presStyleLbl="revTx" presStyleIdx="3" presStyleCnt="5">
        <dgm:presLayoutVars>
          <dgm:chMax val="0"/>
          <dgm:chPref val="0"/>
        </dgm:presLayoutVars>
      </dgm:prSet>
      <dgm:spPr/>
    </dgm:pt>
    <dgm:pt modelId="{F12E4042-8737-45D2-AFF2-DCB60D15A16A}" type="pres">
      <dgm:prSet presAssocID="{0DA2DC80-915E-48EA-9425-9808DD479A90}" presName="sibTrans" presStyleCnt="0"/>
      <dgm:spPr/>
    </dgm:pt>
    <dgm:pt modelId="{00CB1EA1-7E7E-41A4-8FCA-8E7D3BAF6FBD}" type="pres">
      <dgm:prSet presAssocID="{D1A3B309-E992-4C69-B043-3AFD63C907F0}" presName="compNode" presStyleCnt="0"/>
      <dgm:spPr/>
    </dgm:pt>
    <dgm:pt modelId="{979F0CFA-5FDB-420E-A9A5-B8C432754B5E}" type="pres">
      <dgm:prSet presAssocID="{D1A3B309-E992-4C69-B043-3AFD63C907F0}" presName="bgRect" presStyleLbl="bgShp" presStyleIdx="4" presStyleCnt="5"/>
      <dgm:spPr/>
    </dgm:pt>
    <dgm:pt modelId="{D7EEF60A-E23A-4745-8C8F-95105E5E9D82}" type="pres">
      <dgm:prSet presAssocID="{D1A3B309-E992-4C69-B043-3AFD63C907F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706D0696-6961-430C-A7D3-1AB54E58166A}" type="pres">
      <dgm:prSet presAssocID="{D1A3B309-E992-4C69-B043-3AFD63C907F0}" presName="spaceRect" presStyleCnt="0"/>
      <dgm:spPr/>
    </dgm:pt>
    <dgm:pt modelId="{A53579EC-3B50-4E6C-A8CB-C9E8182537A6}" type="pres">
      <dgm:prSet presAssocID="{D1A3B309-E992-4C69-B043-3AFD63C907F0}" presName="parTx" presStyleLbl="revTx" presStyleIdx="4" presStyleCnt="5">
        <dgm:presLayoutVars>
          <dgm:chMax val="0"/>
          <dgm:chPref val="0"/>
        </dgm:presLayoutVars>
      </dgm:prSet>
      <dgm:spPr/>
    </dgm:pt>
  </dgm:ptLst>
  <dgm:cxnLst>
    <dgm:cxn modelId="{8E13A501-B5BD-47EB-92FB-F1B7C6A96F0F}" type="presOf" srcId="{D1A3B309-E992-4C69-B043-3AFD63C907F0}" destId="{A53579EC-3B50-4E6C-A8CB-C9E8182537A6}" srcOrd="0" destOrd="0" presId="urn:microsoft.com/office/officeart/2018/2/layout/IconVerticalSolidList"/>
    <dgm:cxn modelId="{EF32BA15-108B-4B36-8C5D-E7E6E72AF878}" type="presOf" srcId="{521FE92A-81ED-42B2-B111-7DD50487F655}" destId="{835E5396-598A-47ED-A33E-541FD9B6559D}" srcOrd="0" destOrd="0" presId="urn:microsoft.com/office/officeart/2018/2/layout/IconVerticalSolidList"/>
    <dgm:cxn modelId="{72D0A348-1F3F-4BD7-8D71-37F22D3F021A}" srcId="{B98AF140-FC6B-47C3-B5FC-C0BFB4468366}" destId="{DA9910AB-DE23-4B02-8793-CE93E1167CD0}" srcOrd="3" destOrd="0" parTransId="{AE4EA89C-B93D-4BE6-A108-BABCA2C4BD99}" sibTransId="{0DA2DC80-915E-48EA-9425-9808DD479A90}"/>
    <dgm:cxn modelId="{E3C31696-B744-4DC4-9E29-274C87142534}" srcId="{B98AF140-FC6B-47C3-B5FC-C0BFB4468366}" destId="{5A3CFBEA-8D34-426A-9264-8C41BB2C378C}" srcOrd="1" destOrd="0" parTransId="{564FB1A0-C24A-4E45-8CA3-13332AF1C573}" sibTransId="{AF0B0B10-8FB4-467B-BD57-4DF5C6436EC2}"/>
    <dgm:cxn modelId="{B98E929F-DDCD-44E9-B79E-FDBCF74DBA6E}" srcId="{B98AF140-FC6B-47C3-B5FC-C0BFB4468366}" destId="{521FE92A-81ED-42B2-B111-7DD50487F655}" srcOrd="2" destOrd="0" parTransId="{6F3C2860-A96A-47AF-A73D-69EA9D01B643}" sibTransId="{57F03B07-8D68-4734-AE46-819468A3D012}"/>
    <dgm:cxn modelId="{0FE0CAB2-A005-430C-8265-13CD7E8949A6}" srcId="{B98AF140-FC6B-47C3-B5FC-C0BFB4468366}" destId="{D1A3B309-E992-4C69-B043-3AFD63C907F0}" srcOrd="4" destOrd="0" parTransId="{B6D0132B-1000-46DA-8933-05ECF64E81B0}" sibTransId="{45270EEA-0267-472C-957D-E37F3986BC88}"/>
    <dgm:cxn modelId="{585AAEB9-BA49-4693-B3C2-E0D75E8A27FF}" type="presOf" srcId="{E2379CBC-18BD-422E-B6DC-0F2647EA91B6}" destId="{696E064C-AB17-42D6-B98B-55EFEC397C18}" srcOrd="0" destOrd="0" presId="urn:microsoft.com/office/officeart/2018/2/layout/IconVerticalSolidList"/>
    <dgm:cxn modelId="{4FEBE7C1-603C-420A-811C-8F282924A2F5}" type="presOf" srcId="{DA9910AB-DE23-4B02-8793-CE93E1167CD0}" destId="{EFB2D233-ECA3-4141-9A22-32400F8951E4}" srcOrd="0" destOrd="0" presId="urn:microsoft.com/office/officeart/2018/2/layout/IconVerticalSolidList"/>
    <dgm:cxn modelId="{370F1FC3-56A2-48EA-AF7A-7F467E227386}" srcId="{B98AF140-FC6B-47C3-B5FC-C0BFB4468366}" destId="{E2379CBC-18BD-422E-B6DC-0F2647EA91B6}" srcOrd="0" destOrd="0" parTransId="{C0A0E831-6A58-42FA-B1B8-6E43868D2ABA}" sibTransId="{AC52E6E4-E78A-4C69-B905-BFFE974393B7}"/>
    <dgm:cxn modelId="{050340DB-3DDE-4353-8C78-64340D97A95F}" type="presOf" srcId="{5A3CFBEA-8D34-426A-9264-8C41BB2C378C}" destId="{6C5726EC-B19E-403A-B537-7523E4EF4DFB}" srcOrd="0" destOrd="0" presId="urn:microsoft.com/office/officeart/2018/2/layout/IconVerticalSolidList"/>
    <dgm:cxn modelId="{12C816E0-22C6-4A91-9E1C-27273BAFDCF5}" type="presOf" srcId="{B98AF140-FC6B-47C3-B5FC-C0BFB4468366}" destId="{C9A18972-0A0E-4B72-A283-3FC5D65F4600}" srcOrd="0" destOrd="0" presId="urn:microsoft.com/office/officeart/2018/2/layout/IconVerticalSolidList"/>
    <dgm:cxn modelId="{1DCC87BE-F64F-4A7A-B44E-244F6228BC32}" type="presParOf" srcId="{C9A18972-0A0E-4B72-A283-3FC5D65F4600}" destId="{83E921E9-9C2E-44FA-9D9C-470A0F34F9E0}" srcOrd="0" destOrd="0" presId="urn:microsoft.com/office/officeart/2018/2/layout/IconVerticalSolidList"/>
    <dgm:cxn modelId="{B10F1AD1-F1F4-4E6D-BFC1-BDCE772D68CE}" type="presParOf" srcId="{83E921E9-9C2E-44FA-9D9C-470A0F34F9E0}" destId="{0B68606B-ED90-41E7-BFA4-734C329F264E}" srcOrd="0" destOrd="0" presId="urn:microsoft.com/office/officeart/2018/2/layout/IconVerticalSolidList"/>
    <dgm:cxn modelId="{33A3B99D-7D20-45AD-8352-9B66D6F2E0AA}" type="presParOf" srcId="{83E921E9-9C2E-44FA-9D9C-470A0F34F9E0}" destId="{1EEEBEBB-5042-4436-98E9-FE4934C98DCD}" srcOrd="1" destOrd="0" presId="urn:microsoft.com/office/officeart/2018/2/layout/IconVerticalSolidList"/>
    <dgm:cxn modelId="{ABAA9ED9-4827-4412-AC1C-CF10628296DD}" type="presParOf" srcId="{83E921E9-9C2E-44FA-9D9C-470A0F34F9E0}" destId="{3B300173-188E-4D0C-A8C6-85F4AA5CE7BF}" srcOrd="2" destOrd="0" presId="urn:microsoft.com/office/officeart/2018/2/layout/IconVerticalSolidList"/>
    <dgm:cxn modelId="{68EFE7E0-F5B9-4998-9B34-A7D67352DF2B}" type="presParOf" srcId="{83E921E9-9C2E-44FA-9D9C-470A0F34F9E0}" destId="{696E064C-AB17-42D6-B98B-55EFEC397C18}" srcOrd="3" destOrd="0" presId="urn:microsoft.com/office/officeart/2018/2/layout/IconVerticalSolidList"/>
    <dgm:cxn modelId="{34806D6A-CAE0-4DAC-BD67-339FE0EC9F7C}" type="presParOf" srcId="{C9A18972-0A0E-4B72-A283-3FC5D65F4600}" destId="{9AFF0A23-595F-448B-8EF8-0D257B64BD3F}" srcOrd="1" destOrd="0" presId="urn:microsoft.com/office/officeart/2018/2/layout/IconVerticalSolidList"/>
    <dgm:cxn modelId="{012DDD81-59B5-4B46-8979-C8B3B448B775}" type="presParOf" srcId="{C9A18972-0A0E-4B72-A283-3FC5D65F4600}" destId="{BC243CD3-704E-4119-B268-683AB4296F5B}" srcOrd="2" destOrd="0" presId="urn:microsoft.com/office/officeart/2018/2/layout/IconVerticalSolidList"/>
    <dgm:cxn modelId="{DD9614CF-FADF-454E-A13F-A4744AFD1A5B}" type="presParOf" srcId="{BC243CD3-704E-4119-B268-683AB4296F5B}" destId="{2F7C1DB0-1F35-46CA-A9D4-B15782507260}" srcOrd="0" destOrd="0" presId="urn:microsoft.com/office/officeart/2018/2/layout/IconVerticalSolidList"/>
    <dgm:cxn modelId="{251FBACF-7A40-4BB6-BE1B-C0E2FBF8324D}" type="presParOf" srcId="{BC243CD3-704E-4119-B268-683AB4296F5B}" destId="{235C0E3D-6490-485D-B1D6-6B6D9260C03B}" srcOrd="1" destOrd="0" presId="urn:microsoft.com/office/officeart/2018/2/layout/IconVerticalSolidList"/>
    <dgm:cxn modelId="{9E513CAF-D0C0-4F3B-825C-DA78B922F0AC}" type="presParOf" srcId="{BC243CD3-704E-4119-B268-683AB4296F5B}" destId="{C7589800-93F9-4270-9271-16618A7274EA}" srcOrd="2" destOrd="0" presId="urn:microsoft.com/office/officeart/2018/2/layout/IconVerticalSolidList"/>
    <dgm:cxn modelId="{D3C80709-4170-4070-955C-09A8940A9788}" type="presParOf" srcId="{BC243CD3-704E-4119-B268-683AB4296F5B}" destId="{6C5726EC-B19E-403A-B537-7523E4EF4DFB}" srcOrd="3" destOrd="0" presId="urn:microsoft.com/office/officeart/2018/2/layout/IconVerticalSolidList"/>
    <dgm:cxn modelId="{6C20E984-A049-491C-86B7-C5C9E39B62D9}" type="presParOf" srcId="{C9A18972-0A0E-4B72-A283-3FC5D65F4600}" destId="{F44741A0-F1BF-42E5-8B50-28005C9D9917}" srcOrd="3" destOrd="0" presId="urn:microsoft.com/office/officeart/2018/2/layout/IconVerticalSolidList"/>
    <dgm:cxn modelId="{D5BBFD8C-99BE-45DA-B9C5-00DBCA5A2C65}" type="presParOf" srcId="{C9A18972-0A0E-4B72-A283-3FC5D65F4600}" destId="{3B05A1BC-699B-4C5C-A085-4BF4A552EEFD}" srcOrd="4" destOrd="0" presId="urn:microsoft.com/office/officeart/2018/2/layout/IconVerticalSolidList"/>
    <dgm:cxn modelId="{ABC7EB32-EE2A-4780-B4FF-544D514655E8}" type="presParOf" srcId="{3B05A1BC-699B-4C5C-A085-4BF4A552EEFD}" destId="{991D288E-7265-480C-8249-24F91430250F}" srcOrd="0" destOrd="0" presId="urn:microsoft.com/office/officeart/2018/2/layout/IconVerticalSolidList"/>
    <dgm:cxn modelId="{D952E758-DC35-4BA4-9568-9A7A1412EC80}" type="presParOf" srcId="{3B05A1BC-699B-4C5C-A085-4BF4A552EEFD}" destId="{B763AD05-BBB2-485E-A5AC-2BB4D016899E}" srcOrd="1" destOrd="0" presId="urn:microsoft.com/office/officeart/2018/2/layout/IconVerticalSolidList"/>
    <dgm:cxn modelId="{D0090A82-2F57-43DB-A147-214E5587E958}" type="presParOf" srcId="{3B05A1BC-699B-4C5C-A085-4BF4A552EEFD}" destId="{3393B1ED-3620-4A58-8AA2-0211AC1BBE23}" srcOrd="2" destOrd="0" presId="urn:microsoft.com/office/officeart/2018/2/layout/IconVerticalSolidList"/>
    <dgm:cxn modelId="{B8235452-3F7B-42E3-9260-86D228FA19E7}" type="presParOf" srcId="{3B05A1BC-699B-4C5C-A085-4BF4A552EEFD}" destId="{835E5396-598A-47ED-A33E-541FD9B6559D}" srcOrd="3" destOrd="0" presId="urn:microsoft.com/office/officeart/2018/2/layout/IconVerticalSolidList"/>
    <dgm:cxn modelId="{474AEC0C-E9B8-4A5C-92E9-0E1963046D48}" type="presParOf" srcId="{C9A18972-0A0E-4B72-A283-3FC5D65F4600}" destId="{C9E9B2AA-2D52-41F5-88D7-BD006DEFD5D1}" srcOrd="5" destOrd="0" presId="urn:microsoft.com/office/officeart/2018/2/layout/IconVerticalSolidList"/>
    <dgm:cxn modelId="{E48390C6-F74D-4DE1-AF84-9821261F20FA}" type="presParOf" srcId="{C9A18972-0A0E-4B72-A283-3FC5D65F4600}" destId="{5CF84C6D-F985-48D4-B9C9-DC6BA5374C43}" srcOrd="6" destOrd="0" presId="urn:microsoft.com/office/officeart/2018/2/layout/IconVerticalSolidList"/>
    <dgm:cxn modelId="{A6B7DA65-75BC-4062-B64E-0E6CD4692FB9}" type="presParOf" srcId="{5CF84C6D-F985-48D4-B9C9-DC6BA5374C43}" destId="{387B6B9A-204B-451C-B653-1734EC6AED9B}" srcOrd="0" destOrd="0" presId="urn:microsoft.com/office/officeart/2018/2/layout/IconVerticalSolidList"/>
    <dgm:cxn modelId="{9926EAE4-9A81-4201-BCA7-8CB010AB50A1}" type="presParOf" srcId="{5CF84C6D-F985-48D4-B9C9-DC6BA5374C43}" destId="{8D7B4F6C-22FC-4808-B69F-68669210692E}" srcOrd="1" destOrd="0" presId="urn:microsoft.com/office/officeart/2018/2/layout/IconVerticalSolidList"/>
    <dgm:cxn modelId="{0BB14434-F9F7-49DC-A7FB-9CEE5B8726F5}" type="presParOf" srcId="{5CF84C6D-F985-48D4-B9C9-DC6BA5374C43}" destId="{7E76405C-3420-4BF7-85C5-97D4E15206E9}" srcOrd="2" destOrd="0" presId="urn:microsoft.com/office/officeart/2018/2/layout/IconVerticalSolidList"/>
    <dgm:cxn modelId="{586143E2-127C-4E9F-AC7A-A87979C6F360}" type="presParOf" srcId="{5CF84C6D-F985-48D4-B9C9-DC6BA5374C43}" destId="{EFB2D233-ECA3-4141-9A22-32400F8951E4}" srcOrd="3" destOrd="0" presId="urn:microsoft.com/office/officeart/2018/2/layout/IconVerticalSolidList"/>
    <dgm:cxn modelId="{440EF19F-95E3-48D7-BC12-5ECF1C6CF749}" type="presParOf" srcId="{C9A18972-0A0E-4B72-A283-3FC5D65F4600}" destId="{F12E4042-8737-45D2-AFF2-DCB60D15A16A}" srcOrd="7" destOrd="0" presId="urn:microsoft.com/office/officeart/2018/2/layout/IconVerticalSolidList"/>
    <dgm:cxn modelId="{753D392C-FF70-4E29-AFB9-1FA7A954B0DD}" type="presParOf" srcId="{C9A18972-0A0E-4B72-A283-3FC5D65F4600}" destId="{00CB1EA1-7E7E-41A4-8FCA-8E7D3BAF6FBD}" srcOrd="8" destOrd="0" presId="urn:microsoft.com/office/officeart/2018/2/layout/IconVerticalSolidList"/>
    <dgm:cxn modelId="{ADBAFFA8-E856-4C6F-82EC-D631EAE7F733}" type="presParOf" srcId="{00CB1EA1-7E7E-41A4-8FCA-8E7D3BAF6FBD}" destId="{979F0CFA-5FDB-420E-A9A5-B8C432754B5E}" srcOrd="0" destOrd="0" presId="urn:microsoft.com/office/officeart/2018/2/layout/IconVerticalSolidList"/>
    <dgm:cxn modelId="{D1743724-AFF8-456E-84AC-95D92C70544F}" type="presParOf" srcId="{00CB1EA1-7E7E-41A4-8FCA-8E7D3BAF6FBD}" destId="{D7EEF60A-E23A-4745-8C8F-95105E5E9D82}" srcOrd="1" destOrd="0" presId="urn:microsoft.com/office/officeart/2018/2/layout/IconVerticalSolidList"/>
    <dgm:cxn modelId="{6B5CB7E9-E3AD-442F-9093-657E2F84C561}" type="presParOf" srcId="{00CB1EA1-7E7E-41A4-8FCA-8E7D3BAF6FBD}" destId="{706D0696-6961-430C-A7D3-1AB54E58166A}" srcOrd="2" destOrd="0" presId="urn:microsoft.com/office/officeart/2018/2/layout/IconVerticalSolidList"/>
    <dgm:cxn modelId="{33811F61-5706-442B-8EDE-AB54FE547228}" type="presParOf" srcId="{00CB1EA1-7E7E-41A4-8FCA-8E7D3BAF6FBD}" destId="{A53579EC-3B50-4E6C-A8CB-C9E8182537A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D38FA4-65D3-4132-A6B6-C328449EFAA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54A615B-70FE-4205-A46A-087196ED5BB9}">
      <dgm:prSet/>
      <dgm:spPr/>
      <dgm:t>
        <a:bodyPr/>
        <a:lstStyle/>
        <a:p>
          <a:pPr>
            <a:lnSpc>
              <a:spcPct val="100000"/>
            </a:lnSpc>
            <a:defRPr cap="all"/>
          </a:pPr>
          <a:r>
            <a:rPr lang="en-US" dirty="0"/>
            <a:t>Step 1: Gathering Metadata from YouTube API: The first stage focuses on collecting metadata such as video titles, channel names, and publication dates using YouTube APIs. This helps in understanding the content and identifying potential success indicators.</a:t>
          </a:r>
        </a:p>
      </dgm:t>
    </dgm:pt>
    <dgm:pt modelId="{AAB68515-B7C6-4BC9-9949-48643381758C}" type="parTrans" cxnId="{3D8EF77D-54C5-4BAE-8C5B-7E088CC05286}">
      <dgm:prSet/>
      <dgm:spPr/>
      <dgm:t>
        <a:bodyPr/>
        <a:lstStyle/>
        <a:p>
          <a:endParaRPr lang="en-US"/>
        </a:p>
      </dgm:t>
    </dgm:pt>
    <dgm:pt modelId="{4EB91C93-AA8D-4EF2-A4D4-3C968E910512}" type="sibTrans" cxnId="{3D8EF77D-54C5-4BAE-8C5B-7E088CC05286}">
      <dgm:prSet/>
      <dgm:spPr/>
      <dgm:t>
        <a:bodyPr/>
        <a:lstStyle/>
        <a:p>
          <a:endParaRPr lang="en-US"/>
        </a:p>
      </dgm:t>
    </dgm:pt>
    <dgm:pt modelId="{C1FC12DB-50FB-4A5C-94A4-0736A3923930}">
      <dgm:prSet/>
      <dgm:spPr/>
      <dgm:t>
        <a:bodyPr/>
        <a:lstStyle/>
        <a:p>
          <a:pPr>
            <a:lnSpc>
              <a:spcPct val="100000"/>
            </a:lnSpc>
            <a:defRPr cap="all"/>
          </a:pPr>
          <a:r>
            <a:rPr lang="en-US"/>
            <a:t>Step 2: Streaming Data Management with Kafka Streams: The second stage utilizes Kafka Streams to handle streaming data efficiently. Video objects are subscribed to a Kafka topic, leveraging Kafka's scalability and fault-tolerant nature for managing high volumes of messages.</a:t>
          </a:r>
        </a:p>
      </dgm:t>
    </dgm:pt>
    <dgm:pt modelId="{08DA3AC5-9F00-476B-A64B-60CFE0656C2A}" type="parTrans" cxnId="{62CFF9A8-D5EA-4F84-92C1-7CE9576EA05C}">
      <dgm:prSet/>
      <dgm:spPr/>
      <dgm:t>
        <a:bodyPr/>
        <a:lstStyle/>
        <a:p>
          <a:endParaRPr lang="en-US"/>
        </a:p>
      </dgm:t>
    </dgm:pt>
    <dgm:pt modelId="{17732222-CF88-4E45-9792-2D760F82D471}" type="sibTrans" cxnId="{62CFF9A8-D5EA-4F84-92C1-7CE9576EA05C}">
      <dgm:prSet/>
      <dgm:spPr/>
      <dgm:t>
        <a:bodyPr/>
        <a:lstStyle/>
        <a:p>
          <a:endParaRPr lang="en-US"/>
        </a:p>
      </dgm:t>
    </dgm:pt>
    <dgm:pt modelId="{E5E4BBA1-7D84-44C9-BE5D-D0AD4B8416D0}">
      <dgm:prSet/>
      <dgm:spPr/>
      <dgm:t>
        <a:bodyPr/>
        <a:lstStyle/>
        <a:p>
          <a:pPr>
            <a:lnSpc>
              <a:spcPct val="100000"/>
            </a:lnSpc>
            <a:defRPr cap="all"/>
          </a:pPr>
          <a:r>
            <a:rPr lang="en-US"/>
            <a:t>Step 3: Processing Streaming Data with PySpark: The third stage involves using PySpark, an open-source framework for large-scale distributed computations, to process the data ingested from Kafka Streams. Spark and Kafka are combined to handle the challenge of ingesting streaming events from multiple producers to multiple consumers.</a:t>
          </a:r>
        </a:p>
      </dgm:t>
    </dgm:pt>
    <dgm:pt modelId="{5DCF614D-3AAE-44C3-8670-6E2CDE14162B}" type="parTrans" cxnId="{05FC6DFC-DE07-4146-AA0A-C6EBDDFAC4B0}">
      <dgm:prSet/>
      <dgm:spPr/>
      <dgm:t>
        <a:bodyPr/>
        <a:lstStyle/>
        <a:p>
          <a:endParaRPr lang="en-US"/>
        </a:p>
      </dgm:t>
    </dgm:pt>
    <dgm:pt modelId="{3226EBFF-87D6-474D-A33D-D72AFECC3221}" type="sibTrans" cxnId="{05FC6DFC-DE07-4146-AA0A-C6EBDDFAC4B0}">
      <dgm:prSet/>
      <dgm:spPr/>
      <dgm:t>
        <a:bodyPr/>
        <a:lstStyle/>
        <a:p>
          <a:endParaRPr lang="en-US"/>
        </a:p>
      </dgm:t>
    </dgm:pt>
    <dgm:pt modelId="{867AD014-3FEA-43E8-B2CE-058160E3C9D8}" type="pres">
      <dgm:prSet presAssocID="{BED38FA4-65D3-4132-A6B6-C328449EFAAE}" presName="root" presStyleCnt="0">
        <dgm:presLayoutVars>
          <dgm:dir/>
          <dgm:resizeHandles val="exact"/>
        </dgm:presLayoutVars>
      </dgm:prSet>
      <dgm:spPr/>
    </dgm:pt>
    <dgm:pt modelId="{3F470D7C-9B4D-4A4E-A5FA-3CDAA808A9E5}" type="pres">
      <dgm:prSet presAssocID="{A54A615B-70FE-4205-A46A-087196ED5BB9}" presName="compNode" presStyleCnt="0"/>
      <dgm:spPr/>
    </dgm:pt>
    <dgm:pt modelId="{FD4E3D10-B6E1-4741-9116-D61658029289}" type="pres">
      <dgm:prSet presAssocID="{A54A615B-70FE-4205-A46A-087196ED5BB9}" presName="iconBgRect" presStyleLbl="bgShp" presStyleIdx="0" presStyleCnt="3"/>
      <dgm:spPr>
        <a:prstGeom prst="round2DiagRect">
          <a:avLst>
            <a:gd name="adj1" fmla="val 29727"/>
            <a:gd name="adj2" fmla="val 0"/>
          </a:avLst>
        </a:prstGeom>
      </dgm:spPr>
    </dgm:pt>
    <dgm:pt modelId="{032E5831-2DBC-4BCF-A7DC-EE1DFDA06FD9}" type="pres">
      <dgm:prSet presAssocID="{A54A615B-70FE-4205-A46A-087196ED5B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8870CFAD-5E6C-41AE-92BA-6E643280B67C}" type="pres">
      <dgm:prSet presAssocID="{A54A615B-70FE-4205-A46A-087196ED5BB9}" presName="spaceRect" presStyleCnt="0"/>
      <dgm:spPr/>
    </dgm:pt>
    <dgm:pt modelId="{659924CA-AFD5-4584-A7AF-50358E54C6F3}" type="pres">
      <dgm:prSet presAssocID="{A54A615B-70FE-4205-A46A-087196ED5BB9}" presName="textRect" presStyleLbl="revTx" presStyleIdx="0" presStyleCnt="3">
        <dgm:presLayoutVars>
          <dgm:chMax val="1"/>
          <dgm:chPref val="1"/>
        </dgm:presLayoutVars>
      </dgm:prSet>
      <dgm:spPr/>
    </dgm:pt>
    <dgm:pt modelId="{FDE51E69-5310-434C-AF85-729640E3CC9D}" type="pres">
      <dgm:prSet presAssocID="{4EB91C93-AA8D-4EF2-A4D4-3C968E910512}" presName="sibTrans" presStyleCnt="0"/>
      <dgm:spPr/>
    </dgm:pt>
    <dgm:pt modelId="{AE23FEE4-60B0-4DF5-8A2A-1F871E122478}" type="pres">
      <dgm:prSet presAssocID="{C1FC12DB-50FB-4A5C-94A4-0736A3923930}" presName="compNode" presStyleCnt="0"/>
      <dgm:spPr/>
    </dgm:pt>
    <dgm:pt modelId="{4EC130EB-ED73-48F1-8940-DEBB2EF35CDD}" type="pres">
      <dgm:prSet presAssocID="{C1FC12DB-50FB-4A5C-94A4-0736A3923930}" presName="iconBgRect" presStyleLbl="bgShp" presStyleIdx="1" presStyleCnt="3"/>
      <dgm:spPr>
        <a:prstGeom prst="round2DiagRect">
          <a:avLst>
            <a:gd name="adj1" fmla="val 29727"/>
            <a:gd name="adj2" fmla="val 0"/>
          </a:avLst>
        </a:prstGeom>
      </dgm:spPr>
    </dgm:pt>
    <dgm:pt modelId="{88B3D8E6-65EA-47F7-9983-1A29B5657600}" type="pres">
      <dgm:prSet presAssocID="{C1FC12DB-50FB-4A5C-94A4-0736A39239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7095D024-4B82-44F4-BF71-5AE8091029E5}" type="pres">
      <dgm:prSet presAssocID="{C1FC12DB-50FB-4A5C-94A4-0736A3923930}" presName="spaceRect" presStyleCnt="0"/>
      <dgm:spPr/>
    </dgm:pt>
    <dgm:pt modelId="{D43A05F0-7DD4-402D-B154-E114DF6FF02E}" type="pres">
      <dgm:prSet presAssocID="{C1FC12DB-50FB-4A5C-94A4-0736A3923930}" presName="textRect" presStyleLbl="revTx" presStyleIdx="1" presStyleCnt="3">
        <dgm:presLayoutVars>
          <dgm:chMax val="1"/>
          <dgm:chPref val="1"/>
        </dgm:presLayoutVars>
      </dgm:prSet>
      <dgm:spPr/>
    </dgm:pt>
    <dgm:pt modelId="{294C935F-1258-41C3-8D5C-53FA2B2AA522}" type="pres">
      <dgm:prSet presAssocID="{17732222-CF88-4E45-9792-2D760F82D471}" presName="sibTrans" presStyleCnt="0"/>
      <dgm:spPr/>
    </dgm:pt>
    <dgm:pt modelId="{91D1E8CB-950F-411A-BCE6-1F68094C2462}" type="pres">
      <dgm:prSet presAssocID="{E5E4BBA1-7D84-44C9-BE5D-D0AD4B8416D0}" presName="compNode" presStyleCnt="0"/>
      <dgm:spPr/>
    </dgm:pt>
    <dgm:pt modelId="{431839CF-8C86-4215-BF4C-D7AD02BD1140}" type="pres">
      <dgm:prSet presAssocID="{E5E4BBA1-7D84-44C9-BE5D-D0AD4B8416D0}" presName="iconBgRect" presStyleLbl="bgShp" presStyleIdx="2" presStyleCnt="3"/>
      <dgm:spPr>
        <a:prstGeom prst="round2DiagRect">
          <a:avLst>
            <a:gd name="adj1" fmla="val 29727"/>
            <a:gd name="adj2" fmla="val 0"/>
          </a:avLst>
        </a:prstGeom>
      </dgm:spPr>
    </dgm:pt>
    <dgm:pt modelId="{C31CDAC5-676F-4690-AF8C-909CBD4EC731}" type="pres">
      <dgm:prSet presAssocID="{E5E4BBA1-7D84-44C9-BE5D-D0AD4B8416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tical disc"/>
        </a:ext>
      </dgm:extLst>
    </dgm:pt>
    <dgm:pt modelId="{E9B8677A-B2D7-484D-9CAB-4EAB08277EB1}" type="pres">
      <dgm:prSet presAssocID="{E5E4BBA1-7D84-44C9-BE5D-D0AD4B8416D0}" presName="spaceRect" presStyleCnt="0"/>
      <dgm:spPr/>
    </dgm:pt>
    <dgm:pt modelId="{BED6681B-009A-484A-B2C0-B5A0579C9ED0}" type="pres">
      <dgm:prSet presAssocID="{E5E4BBA1-7D84-44C9-BE5D-D0AD4B8416D0}" presName="textRect" presStyleLbl="revTx" presStyleIdx="2" presStyleCnt="3">
        <dgm:presLayoutVars>
          <dgm:chMax val="1"/>
          <dgm:chPref val="1"/>
        </dgm:presLayoutVars>
      </dgm:prSet>
      <dgm:spPr/>
    </dgm:pt>
  </dgm:ptLst>
  <dgm:cxnLst>
    <dgm:cxn modelId="{281C9E24-7422-5D4B-9423-C1E89DB9448E}" type="presOf" srcId="{E5E4BBA1-7D84-44C9-BE5D-D0AD4B8416D0}" destId="{BED6681B-009A-484A-B2C0-B5A0579C9ED0}" srcOrd="0" destOrd="0" presId="urn:microsoft.com/office/officeart/2018/5/layout/IconLeafLabelList"/>
    <dgm:cxn modelId="{7C34DA6E-332E-074C-8A22-E7BF3EB6C609}" type="presOf" srcId="{C1FC12DB-50FB-4A5C-94A4-0736A3923930}" destId="{D43A05F0-7DD4-402D-B154-E114DF6FF02E}" srcOrd="0" destOrd="0" presId="urn:microsoft.com/office/officeart/2018/5/layout/IconLeafLabelList"/>
    <dgm:cxn modelId="{3D8EF77D-54C5-4BAE-8C5B-7E088CC05286}" srcId="{BED38FA4-65D3-4132-A6B6-C328449EFAAE}" destId="{A54A615B-70FE-4205-A46A-087196ED5BB9}" srcOrd="0" destOrd="0" parTransId="{AAB68515-B7C6-4BC9-9949-48643381758C}" sibTransId="{4EB91C93-AA8D-4EF2-A4D4-3C968E910512}"/>
    <dgm:cxn modelId="{62CFF9A8-D5EA-4F84-92C1-7CE9576EA05C}" srcId="{BED38FA4-65D3-4132-A6B6-C328449EFAAE}" destId="{C1FC12DB-50FB-4A5C-94A4-0736A3923930}" srcOrd="1" destOrd="0" parTransId="{08DA3AC5-9F00-476B-A64B-60CFE0656C2A}" sibTransId="{17732222-CF88-4E45-9792-2D760F82D471}"/>
    <dgm:cxn modelId="{842B39E2-A0B9-E347-A487-974389236B92}" type="presOf" srcId="{A54A615B-70FE-4205-A46A-087196ED5BB9}" destId="{659924CA-AFD5-4584-A7AF-50358E54C6F3}" srcOrd="0" destOrd="0" presId="urn:microsoft.com/office/officeart/2018/5/layout/IconLeafLabelList"/>
    <dgm:cxn modelId="{05FC6DFC-DE07-4146-AA0A-C6EBDDFAC4B0}" srcId="{BED38FA4-65D3-4132-A6B6-C328449EFAAE}" destId="{E5E4BBA1-7D84-44C9-BE5D-D0AD4B8416D0}" srcOrd="2" destOrd="0" parTransId="{5DCF614D-3AAE-44C3-8670-6E2CDE14162B}" sibTransId="{3226EBFF-87D6-474D-A33D-D72AFECC3221}"/>
    <dgm:cxn modelId="{DB39BCFC-C007-9D44-AF13-B2C2A0CD0DB4}" type="presOf" srcId="{BED38FA4-65D3-4132-A6B6-C328449EFAAE}" destId="{867AD014-3FEA-43E8-B2CE-058160E3C9D8}" srcOrd="0" destOrd="0" presId="urn:microsoft.com/office/officeart/2018/5/layout/IconLeafLabelList"/>
    <dgm:cxn modelId="{13665E21-B070-5C48-A4EC-1F727405D248}" type="presParOf" srcId="{867AD014-3FEA-43E8-B2CE-058160E3C9D8}" destId="{3F470D7C-9B4D-4A4E-A5FA-3CDAA808A9E5}" srcOrd="0" destOrd="0" presId="urn:microsoft.com/office/officeart/2018/5/layout/IconLeafLabelList"/>
    <dgm:cxn modelId="{8116551E-6E0B-824F-A4F0-50AAECC8D2EE}" type="presParOf" srcId="{3F470D7C-9B4D-4A4E-A5FA-3CDAA808A9E5}" destId="{FD4E3D10-B6E1-4741-9116-D61658029289}" srcOrd="0" destOrd="0" presId="urn:microsoft.com/office/officeart/2018/5/layout/IconLeafLabelList"/>
    <dgm:cxn modelId="{0FEF0794-9C94-A948-B0D5-0A57B4280F1F}" type="presParOf" srcId="{3F470D7C-9B4D-4A4E-A5FA-3CDAA808A9E5}" destId="{032E5831-2DBC-4BCF-A7DC-EE1DFDA06FD9}" srcOrd="1" destOrd="0" presId="urn:microsoft.com/office/officeart/2018/5/layout/IconLeafLabelList"/>
    <dgm:cxn modelId="{D8DCA255-2B8C-8E43-B2CF-5F6F5E487C3F}" type="presParOf" srcId="{3F470D7C-9B4D-4A4E-A5FA-3CDAA808A9E5}" destId="{8870CFAD-5E6C-41AE-92BA-6E643280B67C}" srcOrd="2" destOrd="0" presId="urn:microsoft.com/office/officeart/2018/5/layout/IconLeafLabelList"/>
    <dgm:cxn modelId="{573AECCE-0910-C844-A70D-5A5D751A55F7}" type="presParOf" srcId="{3F470D7C-9B4D-4A4E-A5FA-3CDAA808A9E5}" destId="{659924CA-AFD5-4584-A7AF-50358E54C6F3}" srcOrd="3" destOrd="0" presId="urn:microsoft.com/office/officeart/2018/5/layout/IconLeafLabelList"/>
    <dgm:cxn modelId="{15CDB061-2ACE-3B4F-942C-6E6FBA30FEC2}" type="presParOf" srcId="{867AD014-3FEA-43E8-B2CE-058160E3C9D8}" destId="{FDE51E69-5310-434C-AF85-729640E3CC9D}" srcOrd="1" destOrd="0" presId="urn:microsoft.com/office/officeart/2018/5/layout/IconLeafLabelList"/>
    <dgm:cxn modelId="{48F07E5A-6C03-384A-874F-988ED8331AE5}" type="presParOf" srcId="{867AD014-3FEA-43E8-B2CE-058160E3C9D8}" destId="{AE23FEE4-60B0-4DF5-8A2A-1F871E122478}" srcOrd="2" destOrd="0" presId="urn:microsoft.com/office/officeart/2018/5/layout/IconLeafLabelList"/>
    <dgm:cxn modelId="{3AD3686B-8D27-E74F-80E2-E6D5595CDA62}" type="presParOf" srcId="{AE23FEE4-60B0-4DF5-8A2A-1F871E122478}" destId="{4EC130EB-ED73-48F1-8940-DEBB2EF35CDD}" srcOrd="0" destOrd="0" presId="urn:microsoft.com/office/officeart/2018/5/layout/IconLeafLabelList"/>
    <dgm:cxn modelId="{1FDBABBF-5B8D-824A-B9CE-9A741EB61B0C}" type="presParOf" srcId="{AE23FEE4-60B0-4DF5-8A2A-1F871E122478}" destId="{88B3D8E6-65EA-47F7-9983-1A29B5657600}" srcOrd="1" destOrd="0" presId="urn:microsoft.com/office/officeart/2018/5/layout/IconLeafLabelList"/>
    <dgm:cxn modelId="{D97D1781-2AC1-5043-BED1-7CB04504FB80}" type="presParOf" srcId="{AE23FEE4-60B0-4DF5-8A2A-1F871E122478}" destId="{7095D024-4B82-44F4-BF71-5AE8091029E5}" srcOrd="2" destOrd="0" presId="urn:microsoft.com/office/officeart/2018/5/layout/IconLeafLabelList"/>
    <dgm:cxn modelId="{E30E0C5E-50B0-8D41-B9AA-29313C30C704}" type="presParOf" srcId="{AE23FEE4-60B0-4DF5-8A2A-1F871E122478}" destId="{D43A05F0-7DD4-402D-B154-E114DF6FF02E}" srcOrd="3" destOrd="0" presId="urn:microsoft.com/office/officeart/2018/5/layout/IconLeafLabelList"/>
    <dgm:cxn modelId="{0E376BAC-C622-BF49-823A-C48FADE816D3}" type="presParOf" srcId="{867AD014-3FEA-43E8-B2CE-058160E3C9D8}" destId="{294C935F-1258-41C3-8D5C-53FA2B2AA522}" srcOrd="3" destOrd="0" presId="urn:microsoft.com/office/officeart/2018/5/layout/IconLeafLabelList"/>
    <dgm:cxn modelId="{601E0509-36E6-344F-9423-B558AC1120B0}" type="presParOf" srcId="{867AD014-3FEA-43E8-B2CE-058160E3C9D8}" destId="{91D1E8CB-950F-411A-BCE6-1F68094C2462}" srcOrd="4" destOrd="0" presId="urn:microsoft.com/office/officeart/2018/5/layout/IconLeafLabelList"/>
    <dgm:cxn modelId="{282F3AF3-9DE6-0C4E-9DE9-83A20ED51C6D}" type="presParOf" srcId="{91D1E8CB-950F-411A-BCE6-1F68094C2462}" destId="{431839CF-8C86-4215-BF4C-D7AD02BD1140}" srcOrd="0" destOrd="0" presId="urn:microsoft.com/office/officeart/2018/5/layout/IconLeafLabelList"/>
    <dgm:cxn modelId="{2F340979-9A53-404B-93DC-F7303D2BC519}" type="presParOf" srcId="{91D1E8CB-950F-411A-BCE6-1F68094C2462}" destId="{C31CDAC5-676F-4690-AF8C-909CBD4EC731}" srcOrd="1" destOrd="0" presId="urn:microsoft.com/office/officeart/2018/5/layout/IconLeafLabelList"/>
    <dgm:cxn modelId="{B491C6AB-A00E-4A4E-A50B-9E713D5EA2BA}" type="presParOf" srcId="{91D1E8CB-950F-411A-BCE6-1F68094C2462}" destId="{E9B8677A-B2D7-484D-9CAB-4EAB08277EB1}" srcOrd="2" destOrd="0" presId="urn:microsoft.com/office/officeart/2018/5/layout/IconLeafLabelList"/>
    <dgm:cxn modelId="{D8FB3056-4DF4-DE4E-80F1-3D07B0A27F63}" type="presParOf" srcId="{91D1E8CB-950F-411A-BCE6-1F68094C2462}" destId="{BED6681B-009A-484A-B2C0-B5A0579C9ED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08D57-A82F-4C73-9F7E-A9774D21C8CE}"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9671266A-7EC2-41F5-9CFA-418C037BC7F8}">
      <dgm:prSet/>
      <dgm:spPr/>
      <dgm:t>
        <a:bodyPr/>
        <a:lstStyle/>
        <a:p>
          <a:pPr>
            <a:lnSpc>
              <a:spcPct val="100000"/>
            </a:lnSpc>
          </a:pPr>
          <a:r>
            <a:rPr lang="en-US" dirty="0"/>
            <a:t>Step 4: Storing Processed Metadata in MongoDB (NoSQL Database): The fourth stage focuses on storing the processed video metadata in a NoSQL database. While the research paper suggests using Apache Cassandra, in this case, MongoDB is used due to its ease of use and adaptability to the dynamic nature of streaming data. MongoDB's scalable architecture ensures high availability and the ability to subscribe to real-time changes, which is crucial for managing streaming data.</a:t>
          </a:r>
        </a:p>
      </dgm:t>
    </dgm:pt>
    <dgm:pt modelId="{00A350FE-EDAD-4127-94E2-FEC8E752B58A}" type="parTrans" cxnId="{F329DE7D-69F9-414E-9763-9E4B974FDA14}">
      <dgm:prSet/>
      <dgm:spPr/>
      <dgm:t>
        <a:bodyPr/>
        <a:lstStyle/>
        <a:p>
          <a:endParaRPr lang="en-US"/>
        </a:p>
      </dgm:t>
    </dgm:pt>
    <dgm:pt modelId="{21866C1D-432A-4471-B132-A2315FF77703}" type="sibTrans" cxnId="{F329DE7D-69F9-414E-9763-9E4B974FDA14}">
      <dgm:prSet/>
      <dgm:spPr/>
      <dgm:t>
        <a:bodyPr/>
        <a:lstStyle/>
        <a:p>
          <a:endParaRPr lang="en-US"/>
        </a:p>
      </dgm:t>
    </dgm:pt>
    <dgm:pt modelId="{20ADAE07-1AD8-4724-8FD8-22D57976056C}">
      <dgm:prSet/>
      <dgm:spPr/>
      <dgm:t>
        <a:bodyPr/>
        <a:lstStyle/>
        <a:p>
          <a:pPr>
            <a:lnSpc>
              <a:spcPct val="100000"/>
            </a:lnSpc>
          </a:pPr>
          <a:r>
            <a:rPr lang="en-US"/>
            <a:t>Step 5: Creating a Live-Streaming Analytics Dashboard: The final stage involves developing a live-streaming analytics dashboard using various Python modules and Semantic-UI for both front-end and back-end tasks. The dashboard provides real-time presentation of metrics and data, enhancing the understanding of different insights derived from the processed data.</a:t>
          </a:r>
        </a:p>
      </dgm:t>
    </dgm:pt>
    <dgm:pt modelId="{B6F843AD-AB18-4ABA-A5F8-26AAE2F7C34A}" type="parTrans" cxnId="{6F527460-30BF-41E4-98CB-281C72E0F79A}">
      <dgm:prSet/>
      <dgm:spPr/>
      <dgm:t>
        <a:bodyPr/>
        <a:lstStyle/>
        <a:p>
          <a:endParaRPr lang="en-US"/>
        </a:p>
      </dgm:t>
    </dgm:pt>
    <dgm:pt modelId="{A35F2A44-3DB2-4BCC-834E-FFDA588F82B5}" type="sibTrans" cxnId="{6F527460-30BF-41E4-98CB-281C72E0F79A}">
      <dgm:prSet/>
      <dgm:spPr/>
      <dgm:t>
        <a:bodyPr/>
        <a:lstStyle/>
        <a:p>
          <a:endParaRPr lang="en-US"/>
        </a:p>
      </dgm:t>
    </dgm:pt>
    <dgm:pt modelId="{7495DC00-8E83-4F51-82AD-B5D432AAA8AA}" type="pres">
      <dgm:prSet presAssocID="{AF308D57-A82F-4C73-9F7E-A9774D21C8CE}" presName="root" presStyleCnt="0">
        <dgm:presLayoutVars>
          <dgm:dir/>
          <dgm:resizeHandles val="exact"/>
        </dgm:presLayoutVars>
      </dgm:prSet>
      <dgm:spPr/>
    </dgm:pt>
    <dgm:pt modelId="{6698C88E-646A-48F5-8E74-06219D73BD8E}" type="pres">
      <dgm:prSet presAssocID="{9671266A-7EC2-41F5-9CFA-418C037BC7F8}" presName="compNode" presStyleCnt="0"/>
      <dgm:spPr/>
    </dgm:pt>
    <dgm:pt modelId="{B51D7EB8-D4EA-455E-B603-2FD79C4895A0}" type="pres">
      <dgm:prSet presAssocID="{9671266A-7EC2-41F5-9CFA-418C037BC7F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896EC4A-22B8-409E-895A-AC72EADD02FF}" type="pres">
      <dgm:prSet presAssocID="{9671266A-7EC2-41F5-9CFA-418C037BC7F8}" presName="spaceRect" presStyleCnt="0"/>
      <dgm:spPr/>
    </dgm:pt>
    <dgm:pt modelId="{D04EBCED-4E50-43D5-802E-5A2AA9B8E0E1}" type="pres">
      <dgm:prSet presAssocID="{9671266A-7EC2-41F5-9CFA-418C037BC7F8}" presName="textRect" presStyleLbl="revTx" presStyleIdx="0" presStyleCnt="2">
        <dgm:presLayoutVars>
          <dgm:chMax val="1"/>
          <dgm:chPref val="1"/>
        </dgm:presLayoutVars>
      </dgm:prSet>
      <dgm:spPr/>
    </dgm:pt>
    <dgm:pt modelId="{B6D5F727-923D-414B-8EDE-BCAE0879A37C}" type="pres">
      <dgm:prSet presAssocID="{21866C1D-432A-4471-B132-A2315FF77703}" presName="sibTrans" presStyleCnt="0"/>
      <dgm:spPr/>
    </dgm:pt>
    <dgm:pt modelId="{FF0C3233-CBCF-40BE-8586-CAD2B63175E6}" type="pres">
      <dgm:prSet presAssocID="{20ADAE07-1AD8-4724-8FD8-22D57976056C}" presName="compNode" presStyleCnt="0"/>
      <dgm:spPr/>
    </dgm:pt>
    <dgm:pt modelId="{C51C02BC-C962-47EC-BE58-F58F037F6334}" type="pres">
      <dgm:prSet presAssocID="{20ADAE07-1AD8-4724-8FD8-22D5797605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C876B58-D2A1-40F9-99E8-0D137F696E49}" type="pres">
      <dgm:prSet presAssocID="{20ADAE07-1AD8-4724-8FD8-22D57976056C}" presName="spaceRect" presStyleCnt="0"/>
      <dgm:spPr/>
    </dgm:pt>
    <dgm:pt modelId="{80D96F42-3A95-4866-B71D-65679C74CCE4}" type="pres">
      <dgm:prSet presAssocID="{20ADAE07-1AD8-4724-8FD8-22D57976056C}" presName="textRect" presStyleLbl="revTx" presStyleIdx="1" presStyleCnt="2">
        <dgm:presLayoutVars>
          <dgm:chMax val="1"/>
          <dgm:chPref val="1"/>
        </dgm:presLayoutVars>
      </dgm:prSet>
      <dgm:spPr/>
    </dgm:pt>
  </dgm:ptLst>
  <dgm:cxnLst>
    <dgm:cxn modelId="{6F527460-30BF-41E4-98CB-281C72E0F79A}" srcId="{AF308D57-A82F-4C73-9F7E-A9774D21C8CE}" destId="{20ADAE07-1AD8-4724-8FD8-22D57976056C}" srcOrd="1" destOrd="0" parTransId="{B6F843AD-AB18-4ABA-A5F8-26AAE2F7C34A}" sibTransId="{A35F2A44-3DB2-4BCC-834E-FFDA588F82B5}"/>
    <dgm:cxn modelId="{F329DE7D-69F9-414E-9763-9E4B974FDA14}" srcId="{AF308D57-A82F-4C73-9F7E-A9774D21C8CE}" destId="{9671266A-7EC2-41F5-9CFA-418C037BC7F8}" srcOrd="0" destOrd="0" parTransId="{00A350FE-EDAD-4127-94E2-FEC8E752B58A}" sibTransId="{21866C1D-432A-4471-B132-A2315FF77703}"/>
    <dgm:cxn modelId="{3A486ABC-AAEF-9E4B-9D4D-2D4AD03F02CD}" type="presOf" srcId="{AF308D57-A82F-4C73-9F7E-A9774D21C8CE}" destId="{7495DC00-8E83-4F51-82AD-B5D432AAA8AA}" srcOrd="0" destOrd="0" presId="urn:microsoft.com/office/officeart/2018/2/layout/IconLabelList"/>
    <dgm:cxn modelId="{17A310D8-69CA-F44E-B311-AB6288F5F221}" type="presOf" srcId="{20ADAE07-1AD8-4724-8FD8-22D57976056C}" destId="{80D96F42-3A95-4866-B71D-65679C74CCE4}" srcOrd="0" destOrd="0" presId="urn:microsoft.com/office/officeart/2018/2/layout/IconLabelList"/>
    <dgm:cxn modelId="{309076F1-7B3E-8B4C-A913-4DC9036A9A64}" type="presOf" srcId="{9671266A-7EC2-41F5-9CFA-418C037BC7F8}" destId="{D04EBCED-4E50-43D5-802E-5A2AA9B8E0E1}" srcOrd="0" destOrd="0" presId="urn:microsoft.com/office/officeart/2018/2/layout/IconLabelList"/>
    <dgm:cxn modelId="{B138D077-A93D-9A41-920C-886DAC630856}" type="presParOf" srcId="{7495DC00-8E83-4F51-82AD-B5D432AAA8AA}" destId="{6698C88E-646A-48F5-8E74-06219D73BD8E}" srcOrd="0" destOrd="0" presId="urn:microsoft.com/office/officeart/2018/2/layout/IconLabelList"/>
    <dgm:cxn modelId="{87663CA5-555A-5E4E-9F22-239B86164A54}" type="presParOf" srcId="{6698C88E-646A-48F5-8E74-06219D73BD8E}" destId="{B51D7EB8-D4EA-455E-B603-2FD79C4895A0}" srcOrd="0" destOrd="0" presId="urn:microsoft.com/office/officeart/2018/2/layout/IconLabelList"/>
    <dgm:cxn modelId="{8AE3CA8F-D2A9-5747-AB39-8CBFB4F4B98D}" type="presParOf" srcId="{6698C88E-646A-48F5-8E74-06219D73BD8E}" destId="{5896EC4A-22B8-409E-895A-AC72EADD02FF}" srcOrd="1" destOrd="0" presId="urn:microsoft.com/office/officeart/2018/2/layout/IconLabelList"/>
    <dgm:cxn modelId="{EB9F2F1E-C0B8-C549-B1EB-7D2B076B7020}" type="presParOf" srcId="{6698C88E-646A-48F5-8E74-06219D73BD8E}" destId="{D04EBCED-4E50-43D5-802E-5A2AA9B8E0E1}" srcOrd="2" destOrd="0" presId="urn:microsoft.com/office/officeart/2018/2/layout/IconLabelList"/>
    <dgm:cxn modelId="{8601F53E-7BDA-A94D-A002-3D55EA661498}" type="presParOf" srcId="{7495DC00-8E83-4F51-82AD-B5D432AAA8AA}" destId="{B6D5F727-923D-414B-8EDE-BCAE0879A37C}" srcOrd="1" destOrd="0" presId="urn:microsoft.com/office/officeart/2018/2/layout/IconLabelList"/>
    <dgm:cxn modelId="{9BB2FCD9-75C2-F846-8314-A28879078AEB}" type="presParOf" srcId="{7495DC00-8E83-4F51-82AD-B5D432AAA8AA}" destId="{FF0C3233-CBCF-40BE-8586-CAD2B63175E6}" srcOrd="2" destOrd="0" presId="urn:microsoft.com/office/officeart/2018/2/layout/IconLabelList"/>
    <dgm:cxn modelId="{F25EC777-1802-8143-9882-2D09936848C3}" type="presParOf" srcId="{FF0C3233-CBCF-40BE-8586-CAD2B63175E6}" destId="{C51C02BC-C962-47EC-BE58-F58F037F6334}" srcOrd="0" destOrd="0" presId="urn:microsoft.com/office/officeart/2018/2/layout/IconLabelList"/>
    <dgm:cxn modelId="{48B2BEAF-8F4F-CE44-83F3-788C16678F72}" type="presParOf" srcId="{FF0C3233-CBCF-40BE-8586-CAD2B63175E6}" destId="{AC876B58-D2A1-40F9-99E8-0D137F696E49}" srcOrd="1" destOrd="0" presId="urn:microsoft.com/office/officeart/2018/2/layout/IconLabelList"/>
    <dgm:cxn modelId="{4DAA97F7-8932-2141-930C-6D9DE2ECC0DB}" type="presParOf" srcId="{FF0C3233-CBCF-40BE-8586-CAD2B63175E6}" destId="{80D96F42-3A95-4866-B71D-65679C74CCE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E924D-C9E6-4867-907E-DB012375F14C}">
      <dsp:nvSpPr>
        <dsp:cNvPr id="0" name=""/>
        <dsp:cNvSpPr/>
      </dsp:nvSpPr>
      <dsp:spPr>
        <a:xfrm>
          <a:off x="522545" y="34698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F56501-3DBC-42C3-BE69-3A17E4FFD1A8}">
      <dsp:nvSpPr>
        <dsp:cNvPr id="0" name=""/>
        <dsp:cNvSpPr/>
      </dsp:nvSpPr>
      <dsp:spPr>
        <a:xfrm>
          <a:off x="27545" y="1757792"/>
          <a:ext cx="1800000" cy="2594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creation of big data systems that can effectively handle "big data" and "fast data" for analytical purposes has drawn more attention in recent years. "Fast data" includes high-velocity, real-time or almost real-time data streams, such as system logs, impressions, click streams, search queries, and Twitter feeds. </a:t>
          </a:r>
        </a:p>
      </dsp:txBody>
      <dsp:txXfrm>
        <a:off x="27545" y="1757792"/>
        <a:ext cx="1800000" cy="2594223"/>
      </dsp:txXfrm>
    </dsp:sp>
    <dsp:sp modelId="{9A27B1FF-4243-416F-A731-56A2FB3F86E5}">
      <dsp:nvSpPr>
        <dsp:cNvPr id="0" name=""/>
        <dsp:cNvSpPr/>
      </dsp:nvSpPr>
      <dsp:spPr>
        <a:xfrm>
          <a:off x="2637545" y="34698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2AA701-9873-45AC-AB5D-FBC9ED4BE782}">
      <dsp:nvSpPr>
        <dsp:cNvPr id="0" name=""/>
        <dsp:cNvSpPr/>
      </dsp:nvSpPr>
      <dsp:spPr>
        <a:xfrm>
          <a:off x="2142545" y="1757792"/>
          <a:ext cx="1800000" cy="2594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framework should enable large-scale data and be scalable across several computers while maintaining user-specified latency limitations. The work addresses high latency in current Hadoop systems and presents an expanded architecture with processing and shuffling done by mini-batches. </a:t>
          </a:r>
        </a:p>
      </dsp:txBody>
      <dsp:txXfrm>
        <a:off x="2142545" y="1757792"/>
        <a:ext cx="1800000" cy="2594223"/>
      </dsp:txXfrm>
    </dsp:sp>
    <dsp:sp modelId="{28746646-3E2B-414E-9A5B-CDB1002E3760}">
      <dsp:nvSpPr>
        <dsp:cNvPr id="0" name=""/>
        <dsp:cNvSpPr/>
      </dsp:nvSpPr>
      <dsp:spPr>
        <a:xfrm>
          <a:off x="4752545" y="34698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D5233D-AC9B-4735-82D3-A484D6E1C5D2}">
      <dsp:nvSpPr>
        <dsp:cNvPr id="0" name=""/>
        <dsp:cNvSpPr/>
      </dsp:nvSpPr>
      <dsp:spPr>
        <a:xfrm>
          <a:off x="4257545" y="1757792"/>
          <a:ext cx="1800000" cy="2594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paper examines scheduling algorithms with an emphasis on application-aware techniques for stream data management (Babcock et al., 2004). In addition to improving algorithms to suit application specific QoS expectations and offering an approximation strategy for balancing scheduling quality with overhead concerns, it stresses rigorous decision-making in parameters such as train size and super box traversal techniques</a:t>
          </a:r>
        </a:p>
      </dsp:txBody>
      <dsp:txXfrm>
        <a:off x="4257545" y="1757792"/>
        <a:ext cx="1800000" cy="2594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8606B-ED90-41E7-BFA4-734C329F264E}">
      <dsp:nvSpPr>
        <dsp:cNvPr id="0" name=""/>
        <dsp:cNvSpPr/>
      </dsp:nvSpPr>
      <dsp:spPr>
        <a:xfrm>
          <a:off x="0" y="3622"/>
          <a:ext cx="5913437" cy="7716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EEBEBB-5042-4436-98E9-FE4934C98DCD}">
      <dsp:nvSpPr>
        <dsp:cNvPr id="0" name=""/>
        <dsp:cNvSpPr/>
      </dsp:nvSpPr>
      <dsp:spPr>
        <a:xfrm>
          <a:off x="233421" y="177241"/>
          <a:ext cx="424402" cy="424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6E064C-AB17-42D6-B98B-55EFEC397C18}">
      <dsp:nvSpPr>
        <dsp:cNvPr id="0" name=""/>
        <dsp:cNvSpPr/>
      </dsp:nvSpPr>
      <dsp:spPr>
        <a:xfrm>
          <a:off x="891244" y="3622"/>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666750">
            <a:lnSpc>
              <a:spcPct val="90000"/>
            </a:lnSpc>
            <a:spcBef>
              <a:spcPct val="0"/>
            </a:spcBef>
            <a:spcAft>
              <a:spcPct val="35000"/>
            </a:spcAft>
            <a:buNone/>
          </a:pPr>
          <a:r>
            <a:rPr lang="en-US" sz="1500" kern="1200"/>
            <a:t>The smart grid big data ecosystem based on the Lambda architecture combines batch and real-time processing for managing large volumes of smart grid data.</a:t>
          </a:r>
        </a:p>
      </dsp:txBody>
      <dsp:txXfrm>
        <a:off x="891244" y="3622"/>
        <a:ext cx="5022192" cy="771640"/>
      </dsp:txXfrm>
    </dsp:sp>
    <dsp:sp modelId="{2F7C1DB0-1F35-46CA-A9D4-B15782507260}">
      <dsp:nvSpPr>
        <dsp:cNvPr id="0" name=""/>
        <dsp:cNvSpPr/>
      </dsp:nvSpPr>
      <dsp:spPr>
        <a:xfrm>
          <a:off x="0" y="968173"/>
          <a:ext cx="5913437" cy="7716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5C0E3D-6490-485D-B1D6-6B6D9260C03B}">
      <dsp:nvSpPr>
        <dsp:cNvPr id="0" name=""/>
        <dsp:cNvSpPr/>
      </dsp:nvSpPr>
      <dsp:spPr>
        <a:xfrm>
          <a:off x="233421" y="1141792"/>
          <a:ext cx="424402" cy="424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5726EC-B19E-403A-B537-7523E4EF4DFB}">
      <dsp:nvSpPr>
        <dsp:cNvPr id="0" name=""/>
        <dsp:cNvSpPr/>
      </dsp:nvSpPr>
      <dsp:spPr>
        <a:xfrm>
          <a:off x="891244" y="968173"/>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666750">
            <a:lnSpc>
              <a:spcPct val="90000"/>
            </a:lnSpc>
            <a:spcBef>
              <a:spcPct val="0"/>
            </a:spcBef>
            <a:spcAft>
              <a:spcPct val="35000"/>
            </a:spcAft>
            <a:buNone/>
          </a:pPr>
          <a:r>
            <a:rPr lang="en-US" sz="1500" kern="1200"/>
            <a:t>A Hadoop-based data lake, along with technologies like NiFi and Kafka, is utilized for managing batch, real-time, or hybrid data ingestion.</a:t>
          </a:r>
        </a:p>
      </dsp:txBody>
      <dsp:txXfrm>
        <a:off x="891244" y="968173"/>
        <a:ext cx="5022192" cy="771640"/>
      </dsp:txXfrm>
    </dsp:sp>
    <dsp:sp modelId="{991D288E-7265-480C-8249-24F91430250F}">
      <dsp:nvSpPr>
        <dsp:cNvPr id="0" name=""/>
        <dsp:cNvSpPr/>
      </dsp:nvSpPr>
      <dsp:spPr>
        <a:xfrm>
          <a:off x="0" y="1932723"/>
          <a:ext cx="5913437" cy="7716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3AD05-BBB2-485E-A5AC-2BB4D016899E}">
      <dsp:nvSpPr>
        <dsp:cNvPr id="0" name=""/>
        <dsp:cNvSpPr/>
      </dsp:nvSpPr>
      <dsp:spPr>
        <a:xfrm>
          <a:off x="233421" y="2106342"/>
          <a:ext cx="424402" cy="424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5E5396-598A-47ED-A33E-541FD9B6559D}">
      <dsp:nvSpPr>
        <dsp:cNvPr id="0" name=""/>
        <dsp:cNvSpPr/>
      </dsp:nvSpPr>
      <dsp:spPr>
        <a:xfrm>
          <a:off x="891244" y="1932723"/>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666750">
            <a:lnSpc>
              <a:spcPct val="90000"/>
            </a:lnSpc>
            <a:spcBef>
              <a:spcPct val="0"/>
            </a:spcBef>
            <a:spcAft>
              <a:spcPct val="35000"/>
            </a:spcAft>
            <a:buNone/>
          </a:pPr>
          <a:r>
            <a:rPr lang="en-US" sz="1500" kern="1200"/>
            <a:t>Spark is used for processing data within the Hadoop ecosystem, while visualization tools are employed to present the outcomes.</a:t>
          </a:r>
        </a:p>
      </dsp:txBody>
      <dsp:txXfrm>
        <a:off x="891244" y="1932723"/>
        <a:ext cx="5022192" cy="771640"/>
      </dsp:txXfrm>
    </dsp:sp>
    <dsp:sp modelId="{387B6B9A-204B-451C-B653-1734EC6AED9B}">
      <dsp:nvSpPr>
        <dsp:cNvPr id="0" name=""/>
        <dsp:cNvSpPr/>
      </dsp:nvSpPr>
      <dsp:spPr>
        <a:xfrm>
          <a:off x="0" y="2897274"/>
          <a:ext cx="5913437" cy="7716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7B4F6C-22FC-4808-B69F-68669210692E}">
      <dsp:nvSpPr>
        <dsp:cNvPr id="0" name=""/>
        <dsp:cNvSpPr/>
      </dsp:nvSpPr>
      <dsp:spPr>
        <a:xfrm>
          <a:off x="233421" y="3070893"/>
          <a:ext cx="424402" cy="424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B2D233-ECA3-4141-9A22-32400F8951E4}">
      <dsp:nvSpPr>
        <dsp:cNvPr id="0" name=""/>
        <dsp:cNvSpPr/>
      </dsp:nvSpPr>
      <dsp:spPr>
        <a:xfrm>
          <a:off x="891244" y="2897274"/>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666750">
            <a:lnSpc>
              <a:spcPct val="90000"/>
            </a:lnSpc>
            <a:spcBef>
              <a:spcPct val="0"/>
            </a:spcBef>
            <a:spcAft>
              <a:spcPct val="35000"/>
            </a:spcAft>
            <a:buNone/>
          </a:pPr>
          <a:r>
            <a:rPr lang="en-US" sz="1500" kern="1200"/>
            <a:t>An online system for real-time TCP performance monitoring combines collectors, Spark Streaming, and Kafka as its core components.</a:t>
          </a:r>
        </a:p>
      </dsp:txBody>
      <dsp:txXfrm>
        <a:off x="891244" y="2897274"/>
        <a:ext cx="5022192" cy="771640"/>
      </dsp:txXfrm>
    </dsp:sp>
    <dsp:sp modelId="{979F0CFA-5FDB-420E-A9A5-B8C432754B5E}">
      <dsp:nvSpPr>
        <dsp:cNvPr id="0" name=""/>
        <dsp:cNvSpPr/>
      </dsp:nvSpPr>
      <dsp:spPr>
        <a:xfrm>
          <a:off x="0" y="3861824"/>
          <a:ext cx="5913437" cy="77164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EEF60A-E23A-4745-8C8F-95105E5E9D82}">
      <dsp:nvSpPr>
        <dsp:cNvPr id="0" name=""/>
        <dsp:cNvSpPr/>
      </dsp:nvSpPr>
      <dsp:spPr>
        <a:xfrm>
          <a:off x="233421" y="4035443"/>
          <a:ext cx="424402" cy="424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3579EC-3B50-4E6C-A8CB-C9E8182537A6}">
      <dsp:nvSpPr>
        <dsp:cNvPr id="0" name=""/>
        <dsp:cNvSpPr/>
      </dsp:nvSpPr>
      <dsp:spPr>
        <a:xfrm>
          <a:off x="891244" y="3861824"/>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666750">
            <a:lnSpc>
              <a:spcPct val="90000"/>
            </a:lnSpc>
            <a:spcBef>
              <a:spcPct val="0"/>
            </a:spcBef>
            <a:spcAft>
              <a:spcPct val="35000"/>
            </a:spcAft>
            <a:buNone/>
          </a:pPr>
          <a:r>
            <a:rPr lang="en-US" sz="1500" kern="1200"/>
            <a:t>Different strategies employ various combinations of tools to meet specific data processing requirements.</a:t>
          </a:r>
        </a:p>
      </dsp:txBody>
      <dsp:txXfrm>
        <a:off x="891244" y="3861824"/>
        <a:ext cx="5022192" cy="771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E3D10-B6E1-4741-9116-D61658029289}">
      <dsp:nvSpPr>
        <dsp:cNvPr id="0" name=""/>
        <dsp:cNvSpPr/>
      </dsp:nvSpPr>
      <dsp:spPr>
        <a:xfrm>
          <a:off x="681508" y="385275"/>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2E5831-2DBC-4BCF-A7DC-EE1DFDA06FD9}">
      <dsp:nvSpPr>
        <dsp:cNvPr id="0" name=""/>
        <dsp:cNvSpPr/>
      </dsp:nvSpPr>
      <dsp:spPr>
        <a:xfrm>
          <a:off x="1083695" y="787462"/>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9924CA-AFD5-4584-A7AF-50358E54C6F3}">
      <dsp:nvSpPr>
        <dsp:cNvPr id="0" name=""/>
        <dsp:cNvSpPr/>
      </dsp:nvSpPr>
      <dsp:spPr>
        <a:xfrm>
          <a:off x="78226" y="2860275"/>
          <a:ext cx="3093750" cy="146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Step 1: Gathering Metadata from YouTube API: The first stage focuses on collecting metadata such as video titles, channel names, and publication dates using YouTube APIs. This helps in understanding the content and identifying potential success indicators.</a:t>
          </a:r>
        </a:p>
      </dsp:txBody>
      <dsp:txXfrm>
        <a:off x="78226" y="2860275"/>
        <a:ext cx="3093750" cy="1460239"/>
      </dsp:txXfrm>
    </dsp:sp>
    <dsp:sp modelId="{4EC130EB-ED73-48F1-8940-DEBB2EF35CDD}">
      <dsp:nvSpPr>
        <dsp:cNvPr id="0" name=""/>
        <dsp:cNvSpPr/>
      </dsp:nvSpPr>
      <dsp:spPr>
        <a:xfrm>
          <a:off x="4316664" y="385275"/>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3D8E6-65EA-47F7-9983-1A29B5657600}">
      <dsp:nvSpPr>
        <dsp:cNvPr id="0" name=""/>
        <dsp:cNvSpPr/>
      </dsp:nvSpPr>
      <dsp:spPr>
        <a:xfrm>
          <a:off x="4718851" y="787462"/>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3A05F0-7DD4-402D-B154-E114DF6FF02E}">
      <dsp:nvSpPr>
        <dsp:cNvPr id="0" name=""/>
        <dsp:cNvSpPr/>
      </dsp:nvSpPr>
      <dsp:spPr>
        <a:xfrm>
          <a:off x="3713383" y="2860275"/>
          <a:ext cx="3093750" cy="146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Step 2: Streaming Data Management with Kafka Streams: The second stage utilizes Kafka Streams to handle streaming data efficiently. Video objects are subscribed to a Kafka topic, leveraging Kafka's scalability and fault-tolerant nature for managing high volumes of messages.</a:t>
          </a:r>
        </a:p>
      </dsp:txBody>
      <dsp:txXfrm>
        <a:off x="3713383" y="2860275"/>
        <a:ext cx="3093750" cy="1460239"/>
      </dsp:txXfrm>
    </dsp:sp>
    <dsp:sp modelId="{431839CF-8C86-4215-BF4C-D7AD02BD1140}">
      <dsp:nvSpPr>
        <dsp:cNvPr id="0" name=""/>
        <dsp:cNvSpPr/>
      </dsp:nvSpPr>
      <dsp:spPr>
        <a:xfrm>
          <a:off x="7951820" y="385275"/>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1CDAC5-676F-4690-AF8C-909CBD4EC731}">
      <dsp:nvSpPr>
        <dsp:cNvPr id="0" name=""/>
        <dsp:cNvSpPr/>
      </dsp:nvSpPr>
      <dsp:spPr>
        <a:xfrm>
          <a:off x="8354008" y="787462"/>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D6681B-009A-484A-B2C0-B5A0579C9ED0}">
      <dsp:nvSpPr>
        <dsp:cNvPr id="0" name=""/>
        <dsp:cNvSpPr/>
      </dsp:nvSpPr>
      <dsp:spPr>
        <a:xfrm>
          <a:off x="7348539" y="2860275"/>
          <a:ext cx="3093750" cy="146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Step 3: Processing Streaming Data with PySpark: The third stage involves using PySpark, an open-source framework for large-scale distributed computations, to process the data ingested from Kafka Streams. Spark and Kafka are combined to handle the challenge of ingesting streaming events from multiple producers to multiple consumers.</a:t>
          </a:r>
        </a:p>
      </dsp:txBody>
      <dsp:txXfrm>
        <a:off x="7348539" y="2860275"/>
        <a:ext cx="3093750" cy="14602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D7EB8-D4EA-455E-B603-2FD79C4895A0}">
      <dsp:nvSpPr>
        <dsp:cNvPr id="0" name=""/>
        <dsp:cNvSpPr/>
      </dsp:nvSpPr>
      <dsp:spPr>
        <a:xfrm>
          <a:off x="790390" y="452521"/>
          <a:ext cx="1199812" cy="1199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4EBCED-4E50-43D5-802E-5A2AA9B8E0E1}">
      <dsp:nvSpPr>
        <dsp:cNvPr id="0" name=""/>
        <dsp:cNvSpPr/>
      </dsp:nvSpPr>
      <dsp:spPr>
        <a:xfrm>
          <a:off x="57171" y="2212301"/>
          <a:ext cx="2666250" cy="197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Step 4: Storing Processed Metadata in MongoDB (NoSQL Database): The fourth stage focuses on storing the processed video metadata in a NoSQL database. While the research paper suggests using Apache Cassandra, in this case, MongoDB is used due to its ease of use and adaptability to the dynamic nature of streaming data. MongoDB's scalable architecture ensures high availability and the ability to subscribe to real-time changes, which is crucial for managing streaming data.</a:t>
          </a:r>
        </a:p>
      </dsp:txBody>
      <dsp:txXfrm>
        <a:off x="57171" y="2212301"/>
        <a:ext cx="2666250" cy="1972265"/>
      </dsp:txXfrm>
    </dsp:sp>
    <dsp:sp modelId="{C51C02BC-C962-47EC-BE58-F58F037F6334}">
      <dsp:nvSpPr>
        <dsp:cNvPr id="0" name=""/>
        <dsp:cNvSpPr/>
      </dsp:nvSpPr>
      <dsp:spPr>
        <a:xfrm>
          <a:off x="3923234" y="452521"/>
          <a:ext cx="1199812" cy="1199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D96F42-3A95-4866-B71D-65679C74CCE4}">
      <dsp:nvSpPr>
        <dsp:cNvPr id="0" name=""/>
        <dsp:cNvSpPr/>
      </dsp:nvSpPr>
      <dsp:spPr>
        <a:xfrm>
          <a:off x="3190015" y="2212301"/>
          <a:ext cx="2666250" cy="197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Step 5: Creating a Live-Streaming Analytics Dashboard: The final stage involves developing a live-streaming analytics dashboard using various Python modules and Semantic-UI for both front-end and back-end tasks. The dashboard provides real-time presentation of metrics and data, enhancing the understanding of different insights derived from the processed data.</a:t>
          </a:r>
        </a:p>
      </dsp:txBody>
      <dsp:txXfrm>
        <a:off x="3190015" y="2212301"/>
        <a:ext cx="2666250" cy="197226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9CDA7D-7486-4A66-9470-52488ACCC2C4}" type="datetimeFigureOut">
              <a:rPr lang="en-US" smtClean="0"/>
              <a:t>11/18/2023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7E92B91-7FE5-42FD-916E-16E158177CE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190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CDA7D-7486-4A66-9470-52488ACCC2C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92B91-7FE5-42FD-916E-16E158177CE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37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CDA7D-7486-4A66-9470-52488ACCC2C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92B91-7FE5-42FD-916E-16E158177CE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446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9CDA7D-7486-4A66-9470-52488ACCC2C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92B91-7FE5-42FD-916E-16E158177CE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441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9CDA7D-7486-4A66-9470-52488ACCC2C4}"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92B91-7FE5-42FD-916E-16E158177CE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874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9CDA7D-7486-4A66-9470-52488ACCC2C4}"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92B91-7FE5-42FD-916E-16E158177CE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359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9CDA7D-7486-4A66-9470-52488ACCC2C4}" type="datetimeFigureOut">
              <a:rPr lang="en-US" smtClean="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92B91-7FE5-42FD-916E-16E158177CE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990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9CDA7D-7486-4A66-9470-52488ACCC2C4}" type="datetimeFigureOut">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92B91-7FE5-42FD-916E-16E158177CE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73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CDA7D-7486-4A66-9470-52488ACCC2C4}" type="datetimeFigureOut">
              <a:rPr lang="en-US" smtClean="0"/>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92B91-7FE5-42FD-916E-16E158177CE2}" type="slidenum">
              <a:rPr lang="en-US" smtClean="0"/>
              <a:t>‹#›</a:t>
            </a:fld>
            <a:endParaRPr lang="en-US"/>
          </a:p>
        </p:txBody>
      </p:sp>
    </p:spTree>
    <p:extLst>
      <p:ext uri="{BB962C8B-B14F-4D97-AF65-F5344CB8AC3E}">
        <p14:creationId xmlns:p14="http://schemas.microsoft.com/office/powerpoint/2010/main" val="125449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9CDA7D-7486-4A66-9470-52488ACCC2C4}"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92B91-7FE5-42FD-916E-16E158177CE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7751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59CDA7D-7486-4A66-9470-52488ACCC2C4}" type="datetimeFigureOut">
              <a:rPr lang="en-US" smtClean="0"/>
              <a:t>11/18/2023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7E92B91-7FE5-42FD-916E-16E158177CE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819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59CDA7D-7486-4A66-9470-52488ACCC2C4}" type="datetimeFigureOut">
              <a:rPr lang="en-US" smtClean="0"/>
              <a:t>11/18/2023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7E92B91-7FE5-42FD-916E-16E158177CE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8046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4778/2809974.2809979" TargetMode="External"/><Relationship Id="rId7" Type="http://schemas.openxmlformats.org/officeDocument/2006/relationships/hyperlink" Target="https://doi.org/10.33564/ijeast.2021.v05i11.051" TargetMode="External"/><Relationship Id="rId2" Type="http://schemas.openxmlformats.org/officeDocument/2006/relationships/hyperlink" Target="https://doi.org/10.1007/s00778-004-0132-6" TargetMode="External"/><Relationship Id="rId1" Type="http://schemas.openxmlformats.org/officeDocument/2006/relationships/slideLayout" Target="../slideLayouts/slideLayout2.xml"/><Relationship Id="rId6" Type="http://schemas.openxmlformats.org/officeDocument/2006/relationships/hyperlink" Target="https://doi.org/10.26599/bdma.2018.9020005" TargetMode="External"/><Relationship Id="rId5" Type="http://schemas.openxmlformats.org/officeDocument/2006/relationships/hyperlink" Target="https://doi.org/10.1109/access.2018.2858256" TargetMode="External"/><Relationship Id="rId4" Type="http://schemas.openxmlformats.org/officeDocument/2006/relationships/hyperlink" Target="https://dl.acm.org/doi/10.1145/2517349.2522737"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F6CE-F3E8-AA5F-4F2A-E74DC6DDCF90}"/>
              </a:ext>
            </a:extLst>
          </p:cNvPr>
          <p:cNvSpPr>
            <a:spLocks noGrp="1"/>
          </p:cNvSpPr>
          <p:nvPr>
            <p:ph type="ctrTitle"/>
          </p:nvPr>
        </p:nvSpPr>
        <p:spPr>
          <a:xfrm>
            <a:off x="2498263" y="2494377"/>
            <a:ext cx="8169736" cy="781663"/>
          </a:xfrm>
        </p:spPr>
        <p:txBody>
          <a:bodyPr>
            <a:normAutofit/>
          </a:bodyPr>
          <a:lstStyle/>
          <a:p>
            <a:r>
              <a:rPr lang="en-US" sz="20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Uncovering YouTube Insights: Crowd Source Systems for Effective Big Data Analysis</a:t>
            </a:r>
            <a:endParaRPr lang="en-US" sz="5400" dirty="0"/>
          </a:p>
        </p:txBody>
      </p:sp>
      <p:sp>
        <p:nvSpPr>
          <p:cNvPr id="3" name="Subtitle 2">
            <a:extLst>
              <a:ext uri="{FF2B5EF4-FFF2-40B4-BE49-F238E27FC236}">
                <a16:creationId xmlns:a16="http://schemas.microsoft.com/office/drawing/2014/main" id="{1BB1A6EC-C83B-130D-7F40-9347FFF496D2}"/>
              </a:ext>
            </a:extLst>
          </p:cNvPr>
          <p:cNvSpPr>
            <a:spLocks noGrp="1"/>
          </p:cNvSpPr>
          <p:nvPr>
            <p:ph type="subTitle" idx="1"/>
          </p:nvPr>
        </p:nvSpPr>
        <p:spPr>
          <a:xfrm>
            <a:off x="9080865" y="3986973"/>
            <a:ext cx="2855495" cy="2184832"/>
          </a:xfrm>
        </p:spPr>
        <p:txBody>
          <a:bodyPr>
            <a:normAutofit fontScale="40000" lnSpcReduction="20000"/>
          </a:bodyPr>
          <a:lstStyle/>
          <a:p>
            <a:r>
              <a:rPr lang="en-US" sz="37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Team Members</a:t>
            </a:r>
          </a:p>
          <a:p>
            <a:pPr marL="342900" indent="-342900">
              <a:buFont typeface="+mj-lt"/>
              <a:buAutoNum type="arabicPeriod"/>
            </a:pPr>
            <a:r>
              <a:rPr lang="en-US" sz="31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Anusha </a:t>
            </a:r>
            <a:r>
              <a:rPr lang="en-US" sz="3100" b="1" kern="100" dirty="0" err="1">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Yaramala</a:t>
            </a:r>
            <a:endParaRPr lang="en-US" sz="31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31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Jashia Mitayeegiri</a:t>
            </a:r>
          </a:p>
          <a:p>
            <a:pPr marL="342900" indent="-342900">
              <a:buFont typeface="+mj-lt"/>
              <a:buAutoNum type="arabicPeriod"/>
            </a:pPr>
            <a:r>
              <a:rPr lang="en-US" sz="31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Divya Sree </a:t>
            </a:r>
            <a:r>
              <a:rPr lang="en-US" sz="3100" b="1" kern="100" dirty="0" err="1">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Sandineni</a:t>
            </a:r>
            <a:endParaRPr lang="en-US" sz="3100" b="1" kern="1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31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Pavani </a:t>
            </a:r>
            <a:r>
              <a:rPr lang="en-US" sz="3100" b="1" kern="100" dirty="0" err="1">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Pabboju</a:t>
            </a:r>
            <a:endParaRPr lang="en-US" sz="3100" b="1" kern="1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US" sz="31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Bojja Hemanth</a:t>
            </a:r>
            <a:endParaRPr lang="en-US" sz="31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Text&#10;&#10;Description automatically generated">
            <a:extLst>
              <a:ext uri="{FF2B5EF4-FFF2-40B4-BE49-F238E27FC236}">
                <a16:creationId xmlns:a16="http://schemas.microsoft.com/office/drawing/2014/main" id="{1211E4E4-5453-8AA7-5A17-AAF1092EB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463"/>
            <a:ext cx="3115589" cy="1355505"/>
          </a:xfrm>
          <a:prstGeom prst="rect">
            <a:avLst/>
          </a:prstGeom>
        </p:spPr>
      </p:pic>
      <p:sp>
        <p:nvSpPr>
          <p:cNvPr id="5" name="TextBox 4">
            <a:extLst>
              <a:ext uri="{FF2B5EF4-FFF2-40B4-BE49-F238E27FC236}">
                <a16:creationId xmlns:a16="http://schemas.microsoft.com/office/drawing/2014/main" id="{3E3C01D2-14BB-B014-F3FD-A74EFE8EF9DE}"/>
              </a:ext>
            </a:extLst>
          </p:cNvPr>
          <p:cNvSpPr txBox="1"/>
          <p:nvPr/>
        </p:nvSpPr>
        <p:spPr>
          <a:xfrm>
            <a:off x="2713703" y="3429000"/>
            <a:ext cx="6764594" cy="1115947"/>
          </a:xfrm>
          <a:prstGeom prst="rect">
            <a:avLst/>
          </a:prstGeom>
          <a:noFill/>
        </p:spPr>
        <p:txBody>
          <a:bodyPr wrap="square" rtlCol="0">
            <a:spAutoFit/>
          </a:bodyPr>
          <a:lstStyle/>
          <a:p>
            <a:pPr algn="ctr">
              <a:lnSpc>
                <a:spcPct val="200000"/>
              </a:lnSpc>
            </a:pPr>
            <a:r>
              <a:rPr lang="en-US" sz="18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Under:</a:t>
            </a:r>
          </a:p>
          <a:p>
            <a:pPr algn="ctr">
              <a:lnSpc>
                <a:spcPct val="200000"/>
              </a:lnSpc>
            </a:pPr>
            <a:r>
              <a:rPr lang="en-US" b="1" i="0" dirty="0">
                <a:solidFill>
                  <a:srgbClr val="333333"/>
                </a:solidFill>
                <a:effectLst/>
                <a:latin typeface="Open Sans" panose="020B0606030504020204" pitchFamily="34" charset="0"/>
              </a:rPr>
              <a:t>Dr.</a:t>
            </a:r>
            <a:r>
              <a:rPr lang="en-US" b="1" i="0" dirty="0">
                <a:solidFill>
                  <a:srgbClr val="444444"/>
                </a:solidFill>
                <a:effectLst/>
                <a:latin typeface="Open Sans" panose="020B0606030504020204" pitchFamily="34" charset="0"/>
              </a:rPr>
              <a:t> </a:t>
            </a:r>
            <a:r>
              <a:rPr lang="en-US" b="1" i="0" dirty="0" err="1">
                <a:solidFill>
                  <a:srgbClr val="444444"/>
                </a:solidFill>
                <a:effectLst/>
                <a:latin typeface="Open Sans" panose="020B0606030504020204" pitchFamily="34" charset="0"/>
              </a:rPr>
              <a:t>Pavlo</a:t>
            </a:r>
            <a:r>
              <a:rPr lang="en-US" b="1" i="0" dirty="0">
                <a:solidFill>
                  <a:srgbClr val="444444"/>
                </a:solidFill>
                <a:effectLst/>
                <a:latin typeface="Open Sans" panose="020B0606030504020204" pitchFamily="34" charset="0"/>
              </a:rPr>
              <a:t> Tymoshchuk </a:t>
            </a:r>
            <a:r>
              <a:rPr lang="en-US" b="1" i="0" dirty="0" err="1">
                <a:solidFill>
                  <a:srgbClr val="444444"/>
                </a:solidFill>
                <a:effectLst/>
                <a:latin typeface="Open Sans" panose="020B0606030504020204" pitchFamily="34" charset="0"/>
              </a:rPr>
              <a:t>Volodymyrovych</a:t>
            </a:r>
            <a:endParaRPr lang="en-US" sz="18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9585C82-B0EC-6C1D-179E-E53B9FE8D906}"/>
              </a:ext>
            </a:extLst>
          </p:cNvPr>
          <p:cNvSpPr txBox="1"/>
          <p:nvPr/>
        </p:nvSpPr>
        <p:spPr>
          <a:xfrm>
            <a:off x="2498263" y="345938"/>
            <a:ext cx="9134168" cy="725648"/>
          </a:xfrm>
          <a:prstGeom prst="rect">
            <a:avLst/>
          </a:prstGeom>
          <a:noFill/>
        </p:spPr>
        <p:txBody>
          <a:bodyPr wrap="square">
            <a:spAutoFit/>
          </a:bodyPr>
          <a:lstStyle/>
          <a:p>
            <a:pPr algn="ctr">
              <a:lnSpc>
                <a:spcPct val="200000"/>
              </a:lnSpc>
            </a:pPr>
            <a:r>
              <a:rPr lang="en-US" sz="24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CSCE - 5300 - Introduction to Bigdata and Data Science</a:t>
            </a:r>
            <a:r>
              <a:rPr lang="en-US" sz="2400" b="1" kern="100" dirty="0">
                <a:solidFill>
                  <a:srgbClr val="0F0F0F"/>
                </a:solidFill>
                <a:latin typeface="Calibri" panose="020F0502020204030204" pitchFamily="34" charset="0"/>
                <a:ea typeface="Calibri" panose="020F0502020204030204" pitchFamily="34" charset="0"/>
                <a:cs typeface="Times New Roman" panose="02020603050405020304" pitchFamily="18" charset="0"/>
              </a:rPr>
              <a:t> (Fall 2023)</a:t>
            </a:r>
            <a:endParaRPr lang="en-US" sz="24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3985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DDC-9573-CB99-A913-CDEF25B60EC1}"/>
              </a:ext>
            </a:extLst>
          </p:cNvPr>
          <p:cNvSpPr>
            <a:spLocks noGrp="1"/>
          </p:cNvSpPr>
          <p:nvPr>
            <p:ph type="title"/>
          </p:nvPr>
        </p:nvSpPr>
        <p:spPr>
          <a:xfrm>
            <a:off x="1451579" y="804519"/>
            <a:ext cx="9603275" cy="1049235"/>
          </a:xfrm>
        </p:spPr>
        <p:txBody>
          <a:bodyPr>
            <a:normAutofit/>
          </a:bodyPr>
          <a:lstStyle/>
          <a:p>
            <a:r>
              <a:rPr lang="en-US" dirty="0" err="1"/>
              <a:t>Youtube</a:t>
            </a:r>
            <a:r>
              <a:rPr lang="en-US" dirty="0"/>
              <a:t> API</a:t>
            </a:r>
          </a:p>
        </p:txBody>
      </p:sp>
      <p:sp>
        <p:nvSpPr>
          <p:cNvPr id="3" name="Content Placeholder 2">
            <a:extLst>
              <a:ext uri="{FF2B5EF4-FFF2-40B4-BE49-F238E27FC236}">
                <a16:creationId xmlns:a16="http://schemas.microsoft.com/office/drawing/2014/main" id="{58169C0A-AB04-6F68-768E-C4CFAEF5E894}"/>
              </a:ext>
            </a:extLst>
          </p:cNvPr>
          <p:cNvSpPr>
            <a:spLocks noGrp="1"/>
          </p:cNvSpPr>
          <p:nvPr>
            <p:ph idx="1"/>
          </p:nvPr>
        </p:nvSpPr>
        <p:spPr>
          <a:xfrm>
            <a:off x="1451581" y="2015734"/>
            <a:ext cx="4169336" cy="3450613"/>
          </a:xfrm>
        </p:spPr>
        <p:txBody>
          <a:bodyPr>
            <a:normAutofit/>
          </a:bodyPr>
          <a:lstStyle/>
          <a:p>
            <a:r>
              <a:rPr lang="en-US">
                <a:effectLst/>
                <a:latin typeface="Lato" panose="020F0502020204030203" pitchFamily="34" charset="0"/>
                <a:ea typeface="Calibri" panose="020F0502020204030204" pitchFamily="34" charset="0"/>
                <a:cs typeface="Times New Roman" panose="02020603050405020304" pitchFamily="18" charset="0"/>
              </a:rPr>
              <a:t>When we are retrieving the meta data related to the video, the </a:t>
            </a:r>
            <a:r>
              <a:rPr lang="en-US" err="1">
                <a:effectLst/>
                <a:latin typeface="Lato" panose="020F0502020204030203" pitchFamily="34" charset="0"/>
                <a:ea typeface="Calibri" panose="020F0502020204030204" pitchFamily="34" charset="0"/>
                <a:cs typeface="Times New Roman" panose="02020603050405020304" pitchFamily="18" charset="0"/>
              </a:rPr>
              <a:t>youtube</a:t>
            </a:r>
            <a:r>
              <a:rPr lang="en-US">
                <a:effectLst/>
                <a:latin typeface="Lato" panose="020F0502020204030203" pitchFamily="34" charset="0"/>
                <a:ea typeface="Calibri" panose="020F0502020204030204" pitchFamily="34" charset="0"/>
                <a:cs typeface="Times New Roman" panose="02020603050405020304" pitchFamily="18" charset="0"/>
              </a:rPr>
              <a:t> API v3 provides a dashboard which tells us the request generated and the quotas that user has exceeded. </a:t>
            </a:r>
            <a:endParaRPr lang="en-US"/>
          </a:p>
        </p:txBody>
      </p:sp>
      <p:pic>
        <p:nvPicPr>
          <p:cNvPr id="5" name="Picture 4" descr="A graph with blue lines&#10;&#10;Description automatically generated">
            <a:extLst>
              <a:ext uri="{FF2B5EF4-FFF2-40B4-BE49-F238E27FC236}">
                <a16:creationId xmlns:a16="http://schemas.microsoft.com/office/drawing/2014/main" id="{BE750E6C-5E88-1A9B-1865-9F8CF552D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545" y="221921"/>
            <a:ext cx="4736874" cy="1844930"/>
          </a:xfrm>
          <a:prstGeom prst="rect">
            <a:avLst/>
          </a:prstGeom>
        </p:spPr>
      </p:pic>
      <p:pic>
        <p:nvPicPr>
          <p:cNvPr id="6" name="Picture 5" descr="A screen shot of a graph&#10;&#10;Description automatically generated">
            <a:extLst>
              <a:ext uri="{FF2B5EF4-FFF2-40B4-BE49-F238E27FC236}">
                <a16:creationId xmlns:a16="http://schemas.microsoft.com/office/drawing/2014/main" id="{29A1F72C-AAFA-040F-CDBC-FEFE3693F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545" y="2248832"/>
            <a:ext cx="4736874" cy="1643776"/>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E4CE4886-6B98-B5CF-1C23-33B0A93E12F8}"/>
              </a:ext>
            </a:extLst>
          </p:cNvPr>
          <p:cNvPicPr>
            <a:picLocks noChangeAspect="1"/>
          </p:cNvPicPr>
          <p:nvPr/>
        </p:nvPicPr>
        <p:blipFill>
          <a:blip r:embed="rId4"/>
          <a:stretch>
            <a:fillRect/>
          </a:stretch>
        </p:blipFill>
        <p:spPr>
          <a:xfrm>
            <a:off x="400979" y="4493659"/>
            <a:ext cx="5165314" cy="1304240"/>
          </a:xfrm>
          <a:prstGeom prst="rect">
            <a:avLst/>
          </a:prstGeom>
        </p:spPr>
      </p:pic>
      <p:pic>
        <p:nvPicPr>
          <p:cNvPr id="7" name="Picture 6" descr="A screen shot of a graph&#10;&#10;Description automatically generated">
            <a:extLst>
              <a:ext uri="{FF2B5EF4-FFF2-40B4-BE49-F238E27FC236}">
                <a16:creationId xmlns:a16="http://schemas.microsoft.com/office/drawing/2014/main" id="{976F4073-C42B-361F-156D-F8EB11DFDB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272601"/>
            <a:ext cx="4766268" cy="1746355"/>
          </a:xfrm>
          <a:prstGeom prst="rect">
            <a:avLst/>
          </a:prstGeom>
        </p:spPr>
      </p:pic>
    </p:spTree>
    <p:extLst>
      <p:ext uri="{BB962C8B-B14F-4D97-AF65-F5344CB8AC3E}">
        <p14:creationId xmlns:p14="http://schemas.microsoft.com/office/powerpoint/2010/main" val="102082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8394993-9011-E47E-18A1-C9A37E2566AA}"/>
              </a:ext>
            </a:extLst>
          </p:cNvPr>
          <p:cNvSpPr>
            <a:spLocks noGrp="1"/>
          </p:cNvSpPr>
          <p:nvPr>
            <p:ph type="title"/>
          </p:nvPr>
        </p:nvSpPr>
        <p:spPr>
          <a:xfrm>
            <a:off x="1451580" y="804520"/>
            <a:ext cx="4176511" cy="1049235"/>
          </a:xfrm>
        </p:spPr>
        <p:txBody>
          <a:bodyPr>
            <a:normAutofit/>
          </a:bodyPr>
          <a:lstStyle/>
          <a:p>
            <a:r>
              <a:rPr lang="en-US"/>
              <a:t>MongoDB downstream</a:t>
            </a:r>
            <a:endParaRPr lang="en-US" dirty="0"/>
          </a:p>
        </p:txBody>
      </p:sp>
      <p:sp>
        <p:nvSpPr>
          <p:cNvPr id="47" name="Rectangle 4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B5F438B-6E02-5792-BD2E-7D61E76A4BA4}"/>
              </a:ext>
            </a:extLst>
          </p:cNvPr>
          <p:cNvSpPr>
            <a:spLocks noGrp="1"/>
          </p:cNvSpPr>
          <p:nvPr>
            <p:ph idx="1"/>
          </p:nvPr>
        </p:nvSpPr>
        <p:spPr>
          <a:xfrm>
            <a:off x="1451581" y="2015733"/>
            <a:ext cx="2748630" cy="2988514"/>
          </a:xfrm>
        </p:spPr>
        <p:txBody>
          <a:bodyPr>
            <a:normAutofit fontScale="92500" lnSpcReduction="20000"/>
          </a:bodyPr>
          <a:lstStyle/>
          <a:p>
            <a:r>
              <a:rPr lang="en-US" dirty="0">
                <a:effectLst/>
                <a:latin typeface="Lato" panose="020F0502020204030203" pitchFamily="34" charset="0"/>
                <a:ea typeface="Calibri" panose="020F0502020204030204" pitchFamily="34" charset="0"/>
                <a:cs typeface="Times New Roman" panose="02020603050405020304" pitchFamily="18" charset="0"/>
              </a:rPr>
              <a:t>After the Kafka takes the data from the YouTube API and the consumer which is our mongoDB takes the data using a consumer which subscribes to the topics of the producer. </a:t>
            </a:r>
            <a:endParaRPr lang="en-US" dirty="0"/>
          </a:p>
        </p:txBody>
      </p:sp>
      <p:pic>
        <p:nvPicPr>
          <p:cNvPr id="4" name="Picture 3" descr="A screenshot of a computer&#10;&#10;Description automatically generated">
            <a:extLst>
              <a:ext uri="{FF2B5EF4-FFF2-40B4-BE49-F238E27FC236}">
                <a16:creationId xmlns:a16="http://schemas.microsoft.com/office/drawing/2014/main" id="{6D25990F-0AFC-6DA7-B86B-5B43A5E324FC}"/>
              </a:ext>
            </a:extLst>
          </p:cNvPr>
          <p:cNvPicPr>
            <a:picLocks noChangeAspect="1"/>
          </p:cNvPicPr>
          <p:nvPr/>
        </p:nvPicPr>
        <p:blipFill rotWithShape="1">
          <a:blip r:embed="rId2"/>
          <a:srcRect l="51" t="1883" r="244" b="276"/>
          <a:stretch/>
        </p:blipFill>
        <p:spPr>
          <a:xfrm>
            <a:off x="4326960" y="1112673"/>
            <a:ext cx="7737988" cy="4534499"/>
          </a:xfrm>
          <a:prstGeom prst="rect">
            <a:avLst/>
          </a:prstGeom>
        </p:spPr>
      </p:pic>
      <p:pic>
        <p:nvPicPr>
          <p:cNvPr id="49" name="Picture 4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5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781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E4A7-0D9B-B86F-8849-6F05AAFCEC20}"/>
              </a:ext>
            </a:extLst>
          </p:cNvPr>
          <p:cNvSpPr>
            <a:spLocks noGrp="1"/>
          </p:cNvSpPr>
          <p:nvPr>
            <p:ph type="title"/>
          </p:nvPr>
        </p:nvSpPr>
        <p:spPr>
          <a:xfrm>
            <a:off x="1451579" y="804519"/>
            <a:ext cx="9603275" cy="1049235"/>
          </a:xfrm>
        </p:spPr>
        <p:txBody>
          <a:bodyPr>
            <a:normAutofit/>
          </a:bodyPr>
          <a:lstStyle/>
          <a:p>
            <a:r>
              <a:rPr lang="en-US" dirty="0"/>
              <a:t>Analytics </a:t>
            </a:r>
          </a:p>
        </p:txBody>
      </p:sp>
      <p:sp>
        <p:nvSpPr>
          <p:cNvPr id="3" name="Content Placeholder 2">
            <a:extLst>
              <a:ext uri="{FF2B5EF4-FFF2-40B4-BE49-F238E27FC236}">
                <a16:creationId xmlns:a16="http://schemas.microsoft.com/office/drawing/2014/main" id="{A688818B-71B3-C4D8-525A-9843BD4ABCFE}"/>
              </a:ext>
            </a:extLst>
          </p:cNvPr>
          <p:cNvSpPr>
            <a:spLocks noGrp="1"/>
          </p:cNvSpPr>
          <p:nvPr>
            <p:ph idx="1"/>
          </p:nvPr>
        </p:nvSpPr>
        <p:spPr>
          <a:xfrm>
            <a:off x="1451581" y="2015734"/>
            <a:ext cx="4169336" cy="3450613"/>
          </a:xfrm>
        </p:spPr>
        <p:txBody>
          <a:bodyPr>
            <a:normAutofit/>
          </a:bodyPr>
          <a:lstStyle/>
          <a:p>
            <a:r>
              <a:rPr lang="en-US">
                <a:effectLst/>
                <a:latin typeface="Lato" panose="020F0502020204030203" pitchFamily="34" charset="0"/>
                <a:ea typeface="Calibri" panose="020F0502020204030204" pitchFamily="34" charset="0"/>
                <a:cs typeface="Times New Roman" panose="02020603050405020304" pitchFamily="18" charset="0"/>
              </a:rPr>
              <a:t>When we perform the analytics with </a:t>
            </a:r>
            <a:r>
              <a:rPr lang="en-US" err="1">
                <a:effectLst/>
                <a:latin typeface="Lato" panose="020F0502020204030203" pitchFamily="34" charset="0"/>
                <a:ea typeface="Calibri" panose="020F0502020204030204" pitchFamily="34" charset="0"/>
                <a:cs typeface="Times New Roman" panose="02020603050405020304" pitchFamily="18" charset="0"/>
              </a:rPr>
              <a:t>pypark</a:t>
            </a:r>
            <a:r>
              <a:rPr lang="en-US">
                <a:effectLst/>
                <a:latin typeface="Lato" panose="020F0502020204030203" pitchFamily="34" charset="0"/>
                <a:ea typeface="Calibri" panose="020F0502020204030204" pitchFamily="34" charset="0"/>
                <a:cs typeface="Times New Roman" panose="02020603050405020304" pitchFamily="18" charset="0"/>
              </a:rPr>
              <a:t> a spark connection is create which takes performs the necessary analytics much faster. </a:t>
            </a:r>
            <a:r>
              <a:rPr lang="en-US" dirty="0"/>
              <a:t> </a:t>
            </a:r>
          </a:p>
        </p:txBody>
      </p:sp>
      <p:pic>
        <p:nvPicPr>
          <p:cNvPr id="6" name="Picture 5" descr="A screenshot of a computer&#10;&#10;Description automatically generated">
            <a:extLst>
              <a:ext uri="{FF2B5EF4-FFF2-40B4-BE49-F238E27FC236}">
                <a16:creationId xmlns:a16="http://schemas.microsoft.com/office/drawing/2014/main" id="{DE365FF2-A026-26A7-8D2D-7819EE796088}"/>
              </a:ext>
            </a:extLst>
          </p:cNvPr>
          <p:cNvPicPr>
            <a:picLocks noChangeAspect="1"/>
          </p:cNvPicPr>
          <p:nvPr/>
        </p:nvPicPr>
        <p:blipFill>
          <a:blip r:embed="rId2"/>
          <a:stretch>
            <a:fillRect/>
          </a:stretch>
        </p:blipFill>
        <p:spPr>
          <a:xfrm>
            <a:off x="5699850" y="3429000"/>
            <a:ext cx="6385009" cy="3141791"/>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6926D573-0007-F97B-1FF4-3748EDB78AFE}"/>
              </a:ext>
            </a:extLst>
          </p:cNvPr>
          <p:cNvPicPr>
            <a:picLocks noChangeAspect="1"/>
          </p:cNvPicPr>
          <p:nvPr/>
        </p:nvPicPr>
        <p:blipFill>
          <a:blip r:embed="rId3"/>
          <a:stretch>
            <a:fillRect/>
          </a:stretch>
        </p:blipFill>
        <p:spPr>
          <a:xfrm>
            <a:off x="1137147" y="3986771"/>
            <a:ext cx="3310382" cy="164155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8217508-101F-89BF-8E74-8CF524261769}"/>
              </a:ext>
            </a:extLst>
          </p:cNvPr>
          <p:cNvPicPr>
            <a:picLocks noChangeAspect="1"/>
          </p:cNvPicPr>
          <p:nvPr/>
        </p:nvPicPr>
        <p:blipFill>
          <a:blip r:embed="rId4"/>
          <a:stretch>
            <a:fillRect/>
          </a:stretch>
        </p:blipFill>
        <p:spPr>
          <a:xfrm>
            <a:off x="5699851" y="300819"/>
            <a:ext cx="6385010" cy="2984992"/>
          </a:xfrm>
          <a:prstGeom prst="rect">
            <a:avLst/>
          </a:prstGeom>
        </p:spPr>
      </p:pic>
    </p:spTree>
    <p:extLst>
      <p:ext uri="{BB962C8B-B14F-4D97-AF65-F5344CB8AC3E}">
        <p14:creationId xmlns:p14="http://schemas.microsoft.com/office/powerpoint/2010/main" val="230291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119E403-496F-4641-8C5C-FA049A07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video content&#10;&#10;Description automatically generated with medium confidence">
            <a:extLst>
              <a:ext uri="{FF2B5EF4-FFF2-40B4-BE49-F238E27FC236}">
                <a16:creationId xmlns:a16="http://schemas.microsoft.com/office/drawing/2014/main" id="{B99B1A50-27ED-1E2C-7F64-32E1DE611B9E}"/>
              </a:ext>
            </a:extLst>
          </p:cNvPr>
          <p:cNvPicPr>
            <a:picLocks noChangeAspect="1"/>
          </p:cNvPicPr>
          <p:nvPr/>
        </p:nvPicPr>
        <p:blipFill rotWithShape="1">
          <a:blip r:embed="rId2"/>
          <a:srcRect l="-3" t="395" r="4" b="-1299"/>
          <a:stretch/>
        </p:blipFill>
        <p:spPr>
          <a:xfrm>
            <a:off x="237246" y="1054589"/>
            <a:ext cx="4809433" cy="4355531"/>
          </a:xfrm>
          <a:prstGeom prst="rect">
            <a:avLst/>
          </a:prstGeom>
        </p:spPr>
      </p:pic>
      <p:pic>
        <p:nvPicPr>
          <p:cNvPr id="5" name="Content Placeholder 3" descr="A graph of red bars&#10;&#10;Description automatically generated with medium confidence">
            <a:extLst>
              <a:ext uri="{FF2B5EF4-FFF2-40B4-BE49-F238E27FC236}">
                <a16:creationId xmlns:a16="http://schemas.microsoft.com/office/drawing/2014/main" id="{249A66FE-E7C3-FC2C-4FC4-6ABA393EDD18}"/>
              </a:ext>
            </a:extLst>
          </p:cNvPr>
          <p:cNvPicPr>
            <a:picLocks noChangeAspect="1"/>
          </p:cNvPicPr>
          <p:nvPr/>
        </p:nvPicPr>
        <p:blipFill rotWithShape="1">
          <a:blip r:embed="rId3"/>
          <a:srcRect l="-275" t="102" r="275" b="-1473"/>
          <a:stretch/>
        </p:blipFill>
        <p:spPr>
          <a:xfrm>
            <a:off x="4899196" y="924232"/>
            <a:ext cx="6915783" cy="4574378"/>
          </a:xfrm>
          <a:prstGeom prst="rect">
            <a:avLst/>
          </a:prstGeom>
        </p:spPr>
      </p:pic>
    </p:spTree>
    <p:extLst>
      <p:ext uri="{BB962C8B-B14F-4D97-AF65-F5344CB8AC3E}">
        <p14:creationId xmlns:p14="http://schemas.microsoft.com/office/powerpoint/2010/main" val="339447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119E403-496F-4641-8C5C-FA049A07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different colored lines&#10;&#10;Description automatically generated">
            <a:extLst>
              <a:ext uri="{FF2B5EF4-FFF2-40B4-BE49-F238E27FC236}">
                <a16:creationId xmlns:a16="http://schemas.microsoft.com/office/drawing/2014/main" id="{0794FFD8-374F-AD83-B174-F524CDBC5F17}"/>
              </a:ext>
            </a:extLst>
          </p:cNvPr>
          <p:cNvPicPr>
            <a:picLocks noChangeAspect="1"/>
          </p:cNvPicPr>
          <p:nvPr/>
        </p:nvPicPr>
        <p:blipFill rotWithShape="1">
          <a:blip r:embed="rId2"/>
          <a:srcRect l="-1" t="-2543" r="2" b="-6111"/>
          <a:stretch/>
        </p:blipFill>
        <p:spPr>
          <a:xfrm>
            <a:off x="148756" y="951896"/>
            <a:ext cx="4809433" cy="4128297"/>
          </a:xfrm>
          <a:prstGeom prst="rect">
            <a:avLst/>
          </a:prstGeom>
        </p:spPr>
      </p:pic>
      <p:pic>
        <p:nvPicPr>
          <p:cNvPr id="2" name="Picture 1" descr="A graph of different colored lines&#10;&#10;Description automatically generated">
            <a:extLst>
              <a:ext uri="{FF2B5EF4-FFF2-40B4-BE49-F238E27FC236}">
                <a16:creationId xmlns:a16="http://schemas.microsoft.com/office/drawing/2014/main" id="{73A1A474-D965-7173-2BF8-4439BCDFCBEE}"/>
              </a:ext>
            </a:extLst>
          </p:cNvPr>
          <p:cNvPicPr>
            <a:picLocks noChangeAspect="1"/>
          </p:cNvPicPr>
          <p:nvPr/>
        </p:nvPicPr>
        <p:blipFill rotWithShape="1">
          <a:blip r:embed="rId3"/>
          <a:srcRect l="-1" t="-9493" r="2" b="-5550"/>
          <a:stretch/>
        </p:blipFill>
        <p:spPr>
          <a:xfrm>
            <a:off x="5106945" y="420954"/>
            <a:ext cx="6522706" cy="4819640"/>
          </a:xfrm>
          <a:prstGeom prst="rect">
            <a:avLst/>
          </a:prstGeom>
        </p:spPr>
      </p:pic>
    </p:spTree>
    <p:extLst>
      <p:ext uri="{BB962C8B-B14F-4D97-AF65-F5344CB8AC3E}">
        <p14:creationId xmlns:p14="http://schemas.microsoft.com/office/powerpoint/2010/main" val="923457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119E403-496F-4641-8C5C-FA049A07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blue and white bars&#10;&#10;Description automatically generated">
            <a:extLst>
              <a:ext uri="{FF2B5EF4-FFF2-40B4-BE49-F238E27FC236}">
                <a16:creationId xmlns:a16="http://schemas.microsoft.com/office/drawing/2014/main" id="{5D7FC734-0E90-2E5B-752A-2DC0A4A98E29}"/>
              </a:ext>
            </a:extLst>
          </p:cNvPr>
          <p:cNvPicPr>
            <a:picLocks noChangeAspect="1"/>
          </p:cNvPicPr>
          <p:nvPr/>
        </p:nvPicPr>
        <p:blipFill rotWithShape="1">
          <a:blip r:embed="rId2"/>
          <a:srcRect l="-1605" t="-1795" r="1609" b="1052"/>
          <a:stretch/>
        </p:blipFill>
        <p:spPr>
          <a:xfrm>
            <a:off x="168421" y="626620"/>
            <a:ext cx="5269226" cy="5321895"/>
          </a:xfrm>
          <a:prstGeom prst="rect">
            <a:avLst/>
          </a:prstGeom>
        </p:spPr>
      </p:pic>
      <p:pic>
        <p:nvPicPr>
          <p:cNvPr id="4" name="Picture 3" descr="A graph of red rectangular bars&#10;&#10;Description automatically generated with medium confidence">
            <a:extLst>
              <a:ext uri="{FF2B5EF4-FFF2-40B4-BE49-F238E27FC236}">
                <a16:creationId xmlns:a16="http://schemas.microsoft.com/office/drawing/2014/main" id="{8C538E99-1498-7C3C-4052-8559FA4FB68F}"/>
              </a:ext>
            </a:extLst>
          </p:cNvPr>
          <p:cNvPicPr>
            <a:picLocks noChangeAspect="1"/>
          </p:cNvPicPr>
          <p:nvPr/>
        </p:nvPicPr>
        <p:blipFill rotWithShape="1">
          <a:blip r:embed="rId3"/>
          <a:srcRect l="2040" t="951" r="1734" b="-3688"/>
          <a:stretch/>
        </p:blipFill>
        <p:spPr>
          <a:xfrm>
            <a:off x="5749139" y="776749"/>
            <a:ext cx="6118396" cy="5013666"/>
          </a:xfrm>
          <a:prstGeom prst="rect">
            <a:avLst/>
          </a:prstGeom>
        </p:spPr>
      </p:pic>
    </p:spTree>
    <p:extLst>
      <p:ext uri="{BB962C8B-B14F-4D97-AF65-F5344CB8AC3E}">
        <p14:creationId xmlns:p14="http://schemas.microsoft.com/office/powerpoint/2010/main" val="1808370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19E403-496F-4641-8C5C-FA049A07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blue bars&#10;&#10;Description automatically generated with medium confidence">
            <a:extLst>
              <a:ext uri="{FF2B5EF4-FFF2-40B4-BE49-F238E27FC236}">
                <a16:creationId xmlns:a16="http://schemas.microsoft.com/office/drawing/2014/main" id="{6D5040A4-F3D6-AC06-5690-F490517F0A20}"/>
              </a:ext>
            </a:extLst>
          </p:cNvPr>
          <p:cNvPicPr>
            <a:picLocks noChangeAspect="1"/>
          </p:cNvPicPr>
          <p:nvPr/>
        </p:nvPicPr>
        <p:blipFill rotWithShape="1">
          <a:blip r:embed="rId2"/>
          <a:srcRect l="-490" t="204" r="-1712" b="-1300"/>
          <a:stretch/>
        </p:blipFill>
        <p:spPr>
          <a:xfrm>
            <a:off x="296239" y="864678"/>
            <a:ext cx="4809433" cy="4460051"/>
          </a:xfrm>
          <a:prstGeom prst="rect">
            <a:avLst/>
          </a:prstGeom>
        </p:spPr>
      </p:pic>
      <p:pic>
        <p:nvPicPr>
          <p:cNvPr id="2" name="Picture 1" descr="A graph with green rectangular bars&#10;&#10;Description automatically generated with medium confidence">
            <a:extLst>
              <a:ext uri="{FF2B5EF4-FFF2-40B4-BE49-F238E27FC236}">
                <a16:creationId xmlns:a16="http://schemas.microsoft.com/office/drawing/2014/main" id="{CE83A87E-751E-AFB2-9C74-C87D20474F29}"/>
              </a:ext>
            </a:extLst>
          </p:cNvPr>
          <p:cNvPicPr>
            <a:picLocks noChangeAspect="1"/>
          </p:cNvPicPr>
          <p:nvPr/>
        </p:nvPicPr>
        <p:blipFill rotWithShape="1">
          <a:blip r:embed="rId3"/>
          <a:srcRect l="-156" t="-802" r="1674" b="-4332"/>
          <a:stretch/>
        </p:blipFill>
        <p:spPr>
          <a:xfrm>
            <a:off x="5105672" y="864678"/>
            <a:ext cx="6904588" cy="4533232"/>
          </a:xfrm>
          <a:prstGeom prst="rect">
            <a:avLst/>
          </a:prstGeom>
        </p:spPr>
      </p:pic>
    </p:spTree>
    <p:extLst>
      <p:ext uri="{BB962C8B-B14F-4D97-AF65-F5344CB8AC3E}">
        <p14:creationId xmlns:p14="http://schemas.microsoft.com/office/powerpoint/2010/main" val="516176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23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of a number of blue bars&#10;&#10;Description automatically generated with medium confidence">
            <a:extLst>
              <a:ext uri="{FF2B5EF4-FFF2-40B4-BE49-F238E27FC236}">
                <a16:creationId xmlns:a16="http://schemas.microsoft.com/office/drawing/2014/main" id="{B84B82EF-2928-26A4-4D2D-40F82B07B6D5}"/>
              </a:ext>
            </a:extLst>
          </p:cNvPr>
          <p:cNvPicPr>
            <a:picLocks noChangeAspect="1"/>
          </p:cNvPicPr>
          <p:nvPr/>
        </p:nvPicPr>
        <p:blipFill>
          <a:blip r:embed="rId2"/>
          <a:stretch>
            <a:fillRect/>
          </a:stretch>
        </p:blipFill>
        <p:spPr>
          <a:xfrm>
            <a:off x="2892810" y="643467"/>
            <a:ext cx="6190072" cy="5571066"/>
          </a:xfrm>
          <a:prstGeom prst="rect">
            <a:avLst/>
          </a:prstGeom>
        </p:spPr>
      </p:pic>
    </p:spTree>
    <p:extLst>
      <p:ext uri="{BB962C8B-B14F-4D97-AF65-F5344CB8AC3E}">
        <p14:creationId xmlns:p14="http://schemas.microsoft.com/office/powerpoint/2010/main" val="270049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11A7-DC35-A5BB-60C1-B1BE03119E72}"/>
              </a:ext>
            </a:extLst>
          </p:cNvPr>
          <p:cNvSpPr>
            <a:spLocks noGrp="1"/>
          </p:cNvSpPr>
          <p:nvPr>
            <p:ph type="title"/>
          </p:nvPr>
        </p:nvSpPr>
        <p:spPr>
          <a:xfrm>
            <a:off x="1451579" y="1315797"/>
            <a:ext cx="3867673" cy="587136"/>
          </a:xfrm>
        </p:spPr>
        <p:txBody>
          <a:bodyPr/>
          <a:lstStyle/>
          <a:p>
            <a:r>
              <a:rPr lang="en-US" dirty="0"/>
              <a:t>APPLICATION</a:t>
            </a:r>
          </a:p>
        </p:txBody>
      </p:sp>
      <p:sp>
        <p:nvSpPr>
          <p:cNvPr id="3" name="Content Placeholder 2">
            <a:extLst>
              <a:ext uri="{FF2B5EF4-FFF2-40B4-BE49-F238E27FC236}">
                <a16:creationId xmlns:a16="http://schemas.microsoft.com/office/drawing/2014/main" id="{30D37285-6F93-44F3-494A-EAD20DC6F3AA}"/>
              </a:ext>
            </a:extLst>
          </p:cNvPr>
          <p:cNvSpPr>
            <a:spLocks noGrp="1"/>
          </p:cNvSpPr>
          <p:nvPr>
            <p:ph idx="1"/>
          </p:nvPr>
        </p:nvSpPr>
        <p:spPr/>
        <p:txBody>
          <a:bodyPr>
            <a:normAutofit fontScale="85000" lnSpcReduction="10000"/>
          </a:bodyPr>
          <a:lstStyle/>
          <a:p>
            <a:r>
              <a:rPr lang="en-US" dirty="0"/>
              <a:t>YouTube Video Generation: Content creators can gain valuable insights into viewer preferences and trends, enabling them to create videos that are more likely to engage and attract viewers.</a:t>
            </a:r>
          </a:p>
          <a:p>
            <a:r>
              <a:rPr lang="en-US" dirty="0"/>
              <a:t>Content Strategy Improvement: Understanding metrics like views, likes, and other metadata can help video creators optimize their content strategy and stay competitive in the YouTube landscape.</a:t>
            </a:r>
          </a:p>
          <a:p>
            <a:r>
              <a:rPr lang="en-US" dirty="0"/>
              <a:t>Public Opinion Analysis: Governments and businesses can leverage YouTube data to analyze public opinion and responses to specific events, providing valuable insights for decision-making.</a:t>
            </a:r>
          </a:p>
          <a:p>
            <a:r>
              <a:rPr lang="en-US" dirty="0"/>
              <a:t>Data Processing in Various Industries: The architecture of the suggested method can be extended for data processing applications in industries such as logistics, health, and space science.</a:t>
            </a:r>
          </a:p>
        </p:txBody>
      </p:sp>
    </p:spTree>
    <p:extLst>
      <p:ext uri="{BB962C8B-B14F-4D97-AF65-F5344CB8AC3E}">
        <p14:creationId xmlns:p14="http://schemas.microsoft.com/office/powerpoint/2010/main" val="455110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B022AFC-058D-E41D-8147-D5BDC0F6DFF1}"/>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Pros and Cons</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90D3EF8D-B70F-7C13-7126-231158488A2E}"/>
              </a:ext>
            </a:extLst>
          </p:cNvPr>
          <p:cNvGraphicFramePr>
            <a:graphicFrameLocks noGrp="1"/>
          </p:cNvGraphicFramePr>
          <p:nvPr>
            <p:ph idx="1"/>
            <p:extLst>
              <p:ext uri="{D42A27DB-BD31-4B8C-83A1-F6EECF244321}">
                <p14:modId xmlns:p14="http://schemas.microsoft.com/office/powerpoint/2010/main" val="147951938"/>
              </p:ext>
            </p:extLst>
          </p:nvPr>
        </p:nvGraphicFramePr>
        <p:xfrm>
          <a:off x="6094411" y="915737"/>
          <a:ext cx="4960443" cy="4440456"/>
        </p:xfrm>
        <a:graphic>
          <a:graphicData uri="http://schemas.openxmlformats.org/drawingml/2006/table">
            <a:tbl>
              <a:tblPr firstRow="1" bandRow="1">
                <a:tableStyleId>{3B4B98B0-60AC-42C2-AFA5-B58CD77FA1E5}</a:tableStyleId>
              </a:tblPr>
              <a:tblGrid>
                <a:gridCol w="2439895">
                  <a:extLst>
                    <a:ext uri="{9D8B030D-6E8A-4147-A177-3AD203B41FA5}">
                      <a16:colId xmlns:a16="http://schemas.microsoft.com/office/drawing/2014/main" val="3895452876"/>
                    </a:ext>
                  </a:extLst>
                </a:gridCol>
                <a:gridCol w="2520548">
                  <a:extLst>
                    <a:ext uri="{9D8B030D-6E8A-4147-A177-3AD203B41FA5}">
                      <a16:colId xmlns:a16="http://schemas.microsoft.com/office/drawing/2014/main" val="1518970660"/>
                    </a:ext>
                  </a:extLst>
                </a:gridCol>
              </a:tblGrid>
              <a:tr h="265462">
                <a:tc>
                  <a:txBody>
                    <a:bodyPr/>
                    <a:lstStyle/>
                    <a:p>
                      <a:r>
                        <a:rPr lang="en-US" sz="1200"/>
                        <a:t>Pros</a:t>
                      </a:r>
                    </a:p>
                  </a:txBody>
                  <a:tcPr marL="60332" marR="60332" marT="30166" marB="30166"/>
                </a:tc>
                <a:tc>
                  <a:txBody>
                    <a:bodyPr/>
                    <a:lstStyle/>
                    <a:p>
                      <a:r>
                        <a:rPr lang="en-US" sz="1200"/>
                        <a:t>Cons</a:t>
                      </a:r>
                    </a:p>
                  </a:txBody>
                  <a:tcPr marL="60332" marR="60332" marT="30166" marB="30166"/>
                </a:tc>
                <a:extLst>
                  <a:ext uri="{0D108BD9-81ED-4DB2-BD59-A6C34878D82A}">
                    <a16:rowId xmlns:a16="http://schemas.microsoft.com/office/drawing/2014/main" val="3610115148"/>
                  </a:ext>
                </a:extLst>
              </a:tr>
              <a:tr h="1351443">
                <a:tc>
                  <a:txBody>
                    <a:bodyPr/>
                    <a:lstStyle/>
                    <a:p>
                      <a:r>
                        <a:rPr lang="en-US" sz="1200"/>
                        <a:t>Scalability: The method demonstrates adaptability in processing massive amounts of streaming data effectively, leveraging big data technologies like Hadoop, Spark, Kafka Streams, and MongoDB.</a:t>
                      </a:r>
                    </a:p>
                  </a:txBody>
                  <a:tcPr marL="60332" marR="60332" marT="30166" marB="30166"/>
                </a:tc>
                <a:tc>
                  <a:txBody>
                    <a:bodyPr/>
                    <a:lstStyle/>
                    <a:p>
                      <a:r>
                        <a:rPr lang="en-US" sz="1200"/>
                        <a:t>The study mentions the cost associated with ingesting and querying data, emphasizing the need for efficient streaming analytics methods and tools.</a:t>
                      </a:r>
                    </a:p>
                  </a:txBody>
                  <a:tcPr marL="60332" marR="60332" marT="30166" marB="30166"/>
                </a:tc>
                <a:extLst>
                  <a:ext uri="{0D108BD9-81ED-4DB2-BD59-A6C34878D82A}">
                    <a16:rowId xmlns:a16="http://schemas.microsoft.com/office/drawing/2014/main" val="1612290042"/>
                  </a:ext>
                </a:extLst>
              </a:tr>
              <a:tr h="1351443">
                <a:tc>
                  <a:txBody>
                    <a:bodyPr/>
                    <a:lstStyle/>
                    <a:p>
                      <a:r>
                        <a:rPr lang="en-US" sz="1200"/>
                        <a:t>Real-Time Insights: The real-time analytics tool enables content creators to monitor the performance of their work overtime and identify popular categories and videos.</a:t>
                      </a:r>
                    </a:p>
                    <a:p>
                      <a:endParaRPr lang="en-US" sz="1200"/>
                    </a:p>
                  </a:txBody>
                  <a:tcPr marL="60332" marR="60332" marT="30166" marB="30166"/>
                </a:tc>
                <a:tc>
                  <a:txBody>
                    <a:bodyPr/>
                    <a:lstStyle/>
                    <a:p>
                      <a:r>
                        <a:rPr lang="en-US" sz="1200"/>
                        <a:t>The system relies on YouTube's API, which has a daily cap of 100,000 queries. Careful monitoring of API requests is necessary to ensure uninterrupted data collection.</a:t>
                      </a:r>
                    </a:p>
                  </a:txBody>
                  <a:tcPr marL="60332" marR="60332" marT="30166" marB="30166"/>
                </a:tc>
                <a:extLst>
                  <a:ext uri="{0D108BD9-81ED-4DB2-BD59-A6C34878D82A}">
                    <a16:rowId xmlns:a16="http://schemas.microsoft.com/office/drawing/2014/main" val="4123699422"/>
                  </a:ext>
                </a:extLst>
              </a:tr>
              <a:tr h="1170446">
                <a:tc>
                  <a:txBody>
                    <a:bodyPr/>
                    <a:lstStyle/>
                    <a:p>
                      <a:r>
                        <a:rPr lang="en-US" sz="1200"/>
                        <a:t>Versatility: The system's flexibility allows for potential applications across multiple industries outside of content development, showcasing its scalability and usefulness.</a:t>
                      </a:r>
                    </a:p>
                  </a:txBody>
                  <a:tcPr marL="60332" marR="60332" marT="30166" marB="30166"/>
                </a:tc>
                <a:tc>
                  <a:txBody>
                    <a:bodyPr/>
                    <a:lstStyle/>
                    <a:p>
                      <a:r>
                        <a:rPr lang="en-US" sz="1200"/>
                        <a:t>Streaming data introduces complexities in terms of data collection and processing, requiring careful consideration and monitoring during system implementation and development.</a:t>
                      </a:r>
                    </a:p>
                  </a:txBody>
                  <a:tcPr marL="60332" marR="60332" marT="30166" marB="30166"/>
                </a:tc>
                <a:extLst>
                  <a:ext uri="{0D108BD9-81ED-4DB2-BD59-A6C34878D82A}">
                    <a16:rowId xmlns:a16="http://schemas.microsoft.com/office/drawing/2014/main" val="67637915"/>
                  </a:ext>
                </a:extLst>
              </a:tr>
              <a:tr h="301662">
                <a:tc>
                  <a:txBody>
                    <a:bodyPr/>
                    <a:lstStyle/>
                    <a:p>
                      <a:endParaRPr lang="en-US" sz="1200"/>
                    </a:p>
                  </a:txBody>
                  <a:tcPr marL="60332" marR="60332" marT="30166" marB="30166"/>
                </a:tc>
                <a:tc>
                  <a:txBody>
                    <a:bodyPr/>
                    <a:lstStyle/>
                    <a:p>
                      <a:endParaRPr lang="en-US" sz="1200"/>
                    </a:p>
                  </a:txBody>
                  <a:tcPr marL="60332" marR="60332" marT="30166" marB="30166"/>
                </a:tc>
                <a:extLst>
                  <a:ext uri="{0D108BD9-81ED-4DB2-BD59-A6C34878D82A}">
                    <a16:rowId xmlns:a16="http://schemas.microsoft.com/office/drawing/2014/main" val="1134581375"/>
                  </a:ext>
                </a:extLst>
              </a:tr>
            </a:tbl>
          </a:graphicData>
        </a:graphic>
      </p:graphicFrame>
    </p:spTree>
    <p:extLst>
      <p:ext uri="{BB962C8B-B14F-4D97-AF65-F5344CB8AC3E}">
        <p14:creationId xmlns:p14="http://schemas.microsoft.com/office/powerpoint/2010/main" val="69134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Graph">
            <a:extLst>
              <a:ext uri="{FF2B5EF4-FFF2-40B4-BE49-F238E27FC236}">
                <a16:creationId xmlns:a16="http://schemas.microsoft.com/office/drawing/2014/main" id="{525F283E-DA47-F3C9-260D-BC8FA9F91CFF}"/>
              </a:ext>
            </a:extLst>
          </p:cNvPr>
          <p:cNvPicPr>
            <a:picLocks noChangeAspect="1"/>
          </p:cNvPicPr>
          <p:nvPr/>
        </p:nvPicPr>
        <p:blipFill rotWithShape="1">
          <a:blip r:embed="rId2"/>
          <a:srcRect l="9091" t="13605" b="4575"/>
          <a:stretch/>
        </p:blipFill>
        <p:spPr>
          <a:xfrm>
            <a:off x="-617" y="0"/>
            <a:ext cx="12191695" cy="6857990"/>
          </a:xfrm>
          <a:prstGeom prst="rect">
            <a:avLst/>
          </a:prstGeom>
        </p:spPr>
      </p:pic>
      <p:sp>
        <p:nvSpPr>
          <p:cNvPr id="24" name="Rectangle 23">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7FA88A-090F-B6D3-84B5-11D99642F6E8}"/>
              </a:ext>
            </a:extLst>
          </p:cNvPr>
          <p:cNvSpPr>
            <a:spLocks noGrp="1"/>
          </p:cNvSpPr>
          <p:nvPr>
            <p:ph type="title"/>
          </p:nvPr>
        </p:nvSpPr>
        <p:spPr>
          <a:xfrm>
            <a:off x="4063421" y="804520"/>
            <a:ext cx="6815731" cy="1049235"/>
          </a:xfrm>
        </p:spPr>
        <p:txBody>
          <a:bodyPr>
            <a:normAutofit/>
          </a:bodyPr>
          <a:lstStyle/>
          <a:p>
            <a:r>
              <a:rPr lang="en-US" b="1" kern="100" dirty="0">
                <a:solidFill>
                  <a:srgbClr val="FFFFFE"/>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br>
              <a:rPr lang="en-US" kern="100" dirty="0">
                <a:solidFill>
                  <a:srgbClr val="FFFFFE"/>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rgbClr val="FFFFFE"/>
              </a:solidFill>
            </a:endParaRPr>
          </a:p>
        </p:txBody>
      </p:sp>
      <p:cxnSp>
        <p:nvCxnSpPr>
          <p:cNvPr id="26" name="Straight Connector 25">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DF900C"/>
            </a:solidFill>
          </a:ln>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D4A99B4E-1C31-29C4-A686-B7CFB915718E}"/>
              </a:ext>
            </a:extLst>
          </p:cNvPr>
          <p:cNvSpPr>
            <a:spLocks noGrp="1"/>
          </p:cNvSpPr>
          <p:nvPr>
            <p:ph idx="1"/>
          </p:nvPr>
        </p:nvSpPr>
        <p:spPr>
          <a:xfrm>
            <a:off x="4063421" y="2015733"/>
            <a:ext cx="6815731" cy="4021267"/>
          </a:xfrm>
        </p:spPr>
        <p:txBody>
          <a:bodyPr>
            <a:normAutofit/>
          </a:bodyPr>
          <a:lstStyle/>
          <a:p>
            <a:pPr>
              <a:lnSpc>
                <a:spcPct val="110000"/>
              </a:lnSpc>
              <a:buClr>
                <a:srgbClr val="DF900C"/>
              </a:buClr>
            </a:pPr>
            <a:r>
              <a:rPr lang="en-US" sz="1600" dirty="0">
                <a:solidFill>
                  <a:srgbClr val="FFFFFE"/>
                </a:solidFill>
                <a:effectLst/>
                <a:latin typeface="Times New Roman" panose="02020603050405020304" pitchFamily="18" charset="0"/>
                <a:ea typeface="Calibri" panose="020F0502020204030204" pitchFamily="34" charset="0"/>
              </a:rPr>
              <a:t>The difficulty in managing streaming data efficiently emerges in the big data space, where massive volumes of data are created at unprecedented rates.</a:t>
            </a:r>
          </a:p>
          <a:p>
            <a:pPr>
              <a:lnSpc>
                <a:spcPct val="110000"/>
              </a:lnSpc>
              <a:buClr>
                <a:srgbClr val="DF900C"/>
              </a:buClr>
            </a:pPr>
            <a:r>
              <a:rPr lang="en-US" sz="1600" dirty="0">
                <a:solidFill>
                  <a:srgbClr val="FFFFFE"/>
                </a:solidFill>
                <a:effectLst/>
                <a:latin typeface="Times New Roman" panose="02020603050405020304" pitchFamily="18" charset="0"/>
                <a:ea typeface="Calibri" panose="020F0502020204030204" pitchFamily="34" charset="0"/>
              </a:rPr>
              <a:t> The streaming platform paradigm presents challenges for traditional data storage solutions, which are frequently dispersed, because of the high cost of data input and querying. </a:t>
            </a:r>
          </a:p>
          <a:p>
            <a:pPr>
              <a:lnSpc>
                <a:spcPct val="110000"/>
              </a:lnSpc>
              <a:buClr>
                <a:srgbClr val="DF900C"/>
              </a:buClr>
            </a:pPr>
            <a:r>
              <a:rPr lang="en-US" sz="1600" dirty="0">
                <a:solidFill>
                  <a:srgbClr val="FFFFFE"/>
                </a:solidFill>
                <a:effectLst/>
                <a:latin typeface="Times New Roman" panose="02020603050405020304" pitchFamily="18" charset="0"/>
                <a:ea typeface="Calibri" panose="020F0502020204030204" pitchFamily="34" charset="0"/>
              </a:rPr>
              <a:t>Streaming Analytics, a crucial instrument for deriving insights from dynamic data features, has challenges when utilizing current methods and technologies. </a:t>
            </a:r>
          </a:p>
          <a:p>
            <a:pPr>
              <a:lnSpc>
                <a:spcPct val="110000"/>
              </a:lnSpc>
              <a:buClr>
                <a:srgbClr val="DF900C"/>
              </a:buClr>
            </a:pPr>
            <a:r>
              <a:rPr lang="en-US" sz="1600" dirty="0">
                <a:solidFill>
                  <a:srgbClr val="FFFFFE"/>
                </a:solidFill>
                <a:effectLst/>
                <a:latin typeface="Times New Roman" panose="02020603050405020304" pitchFamily="18" charset="0"/>
                <a:ea typeface="Calibri" panose="020F0502020204030204" pitchFamily="34" charset="0"/>
              </a:rPr>
              <a:t>This study's main goal is to design and build an analytical platform on top of streaming data to find hidden patterns and glean insightful information from the ever-changing streaming landscape.</a:t>
            </a:r>
            <a:br>
              <a:rPr lang="en-US" sz="1600" dirty="0">
                <a:solidFill>
                  <a:srgbClr val="FFFFFE"/>
                </a:solidFill>
                <a:effectLst/>
                <a:latin typeface="Times New Roman" panose="02020603050405020304" pitchFamily="18" charset="0"/>
                <a:ea typeface="Calibri" panose="020F0502020204030204" pitchFamily="34" charset="0"/>
              </a:rPr>
            </a:br>
            <a:endParaRPr lang="en-US" sz="1600" dirty="0">
              <a:solidFill>
                <a:srgbClr val="FFFFFE"/>
              </a:solidFill>
            </a:endParaRPr>
          </a:p>
        </p:txBody>
      </p:sp>
    </p:spTree>
    <p:extLst>
      <p:ext uri="{BB962C8B-B14F-4D97-AF65-F5344CB8AC3E}">
        <p14:creationId xmlns:p14="http://schemas.microsoft.com/office/powerpoint/2010/main" val="2372249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5A040-881A-EBD4-4AA5-5FE31326FFDE}"/>
              </a:ext>
            </a:extLst>
          </p:cNvPr>
          <p:cNvSpPr>
            <a:spLocks noGrp="1"/>
          </p:cNvSpPr>
          <p:nvPr>
            <p:ph type="title"/>
          </p:nvPr>
        </p:nvSpPr>
        <p:spPr>
          <a:xfrm>
            <a:off x="8614504" y="1240076"/>
            <a:ext cx="2727813" cy="4584527"/>
          </a:xfrm>
        </p:spPr>
        <p:txBody>
          <a:bodyPr>
            <a:normAutofit/>
          </a:bodyPr>
          <a:lstStyle/>
          <a:p>
            <a:r>
              <a:rPr lang="en-US" sz="2700" b="1" kern="1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References</a:t>
            </a:r>
            <a:br>
              <a:rPr lang="en-US" sz="27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2700">
              <a:solidFill>
                <a:srgbClr val="FFFFFF"/>
              </a:solidFill>
            </a:endParaRPr>
          </a:p>
        </p:txBody>
      </p:sp>
      <p:sp>
        <p:nvSpPr>
          <p:cNvPr id="3" name="Content Placeholder 2">
            <a:extLst>
              <a:ext uri="{FF2B5EF4-FFF2-40B4-BE49-F238E27FC236}">
                <a16:creationId xmlns:a16="http://schemas.microsoft.com/office/drawing/2014/main" id="{21DAB11B-2187-85D1-2249-16537DFB0134}"/>
              </a:ext>
            </a:extLst>
          </p:cNvPr>
          <p:cNvSpPr>
            <a:spLocks noGrp="1"/>
          </p:cNvSpPr>
          <p:nvPr>
            <p:ph idx="1"/>
          </p:nvPr>
        </p:nvSpPr>
        <p:spPr>
          <a:xfrm>
            <a:off x="1451579" y="1240077"/>
            <a:ext cx="6034827" cy="4916465"/>
          </a:xfrm>
        </p:spPr>
        <p:txBody>
          <a:bodyPr anchor="t">
            <a:normAutofit/>
          </a:bodyPr>
          <a:lstStyle/>
          <a:p>
            <a:pPr>
              <a:lnSpc>
                <a:spcPct val="110000"/>
              </a:lnSpc>
              <a:buFont typeface="+mj-lt"/>
              <a:buAutoNum type="arabicPeriod"/>
            </a:pPr>
            <a:r>
              <a:rPr lang="en-US" sz="1000">
                <a:effectLst/>
                <a:latin typeface="Times New Roman" panose="02020603050405020304" pitchFamily="18" charset="0"/>
                <a:ea typeface="Times New Roman" panose="02020603050405020304" pitchFamily="18" charset="0"/>
              </a:rPr>
              <a:t>Babcock, B., Babu, S., Datar, M., Motwani, R., &amp; Thomas, D. (2004, December). Operator scheduling in data stream systems. </a:t>
            </a:r>
            <a:r>
              <a:rPr lang="en-US" sz="1000" i="1">
                <a:effectLst/>
                <a:latin typeface="Times New Roman" panose="02020603050405020304" pitchFamily="18" charset="0"/>
                <a:ea typeface="Times New Roman" panose="02020603050405020304" pitchFamily="18" charset="0"/>
              </a:rPr>
              <a:t>The VLDB Journal</a:t>
            </a:r>
            <a:r>
              <a:rPr lang="en-US" sz="1000">
                <a:effectLst/>
                <a:latin typeface="Times New Roman" panose="02020603050405020304" pitchFamily="18" charset="0"/>
                <a:ea typeface="Times New Roman" panose="02020603050405020304" pitchFamily="18" charset="0"/>
              </a:rPr>
              <a:t>, </a:t>
            </a:r>
            <a:r>
              <a:rPr lang="en-US" sz="1000" i="1">
                <a:effectLst/>
                <a:latin typeface="Times New Roman" panose="02020603050405020304" pitchFamily="18" charset="0"/>
                <a:ea typeface="Times New Roman" panose="02020603050405020304" pitchFamily="18" charset="0"/>
              </a:rPr>
              <a:t>13</a:t>
            </a:r>
            <a:r>
              <a:rPr lang="en-US" sz="1000">
                <a:effectLst/>
                <a:latin typeface="Times New Roman" panose="02020603050405020304" pitchFamily="18" charset="0"/>
                <a:ea typeface="Times New Roman" panose="02020603050405020304" pitchFamily="18" charset="0"/>
              </a:rPr>
              <a:t>(4), 333–353. </a:t>
            </a:r>
            <a:r>
              <a:rPr lang="en-US" sz="1000" u="sng">
                <a:effectLst/>
                <a:latin typeface="Times New Roman" panose="02020603050405020304" pitchFamily="18" charset="0"/>
                <a:ea typeface="Times New Roman" panose="02020603050405020304" pitchFamily="18" charset="0"/>
                <a:hlinkClick r:id="rId2"/>
              </a:rPr>
              <a:t>https://doi.org/10.1007/s00778-004-0132-6</a:t>
            </a:r>
            <a:endParaRPr lang="en-US" sz="1000">
              <a:effectLst/>
              <a:latin typeface="Times New Roman" panose="02020603050405020304" pitchFamily="18" charset="0"/>
              <a:ea typeface="Times New Roman" panose="02020603050405020304" pitchFamily="18" charset="0"/>
            </a:endParaRPr>
          </a:p>
          <a:p>
            <a:pPr>
              <a:lnSpc>
                <a:spcPct val="110000"/>
              </a:lnSpc>
              <a:buFont typeface="+mj-lt"/>
              <a:buAutoNum type="arabicPeriod"/>
            </a:pPr>
            <a:r>
              <a:rPr lang="en-US" sz="1000">
                <a:effectLst/>
                <a:latin typeface="Times New Roman" panose="02020603050405020304" pitchFamily="18" charset="0"/>
                <a:ea typeface="Times New Roman" panose="02020603050405020304" pitchFamily="18" charset="0"/>
              </a:rPr>
              <a:t>Li, B., Diao, Y., &amp; Shenoy, P. (2015, July). Supporting scalable analytics with latency constraints. </a:t>
            </a:r>
            <a:r>
              <a:rPr lang="en-US" sz="1000" i="1">
                <a:effectLst/>
                <a:latin typeface="Times New Roman" panose="02020603050405020304" pitchFamily="18" charset="0"/>
                <a:ea typeface="Times New Roman" panose="02020603050405020304" pitchFamily="18" charset="0"/>
              </a:rPr>
              <a:t>Proceedings of the VLDB Endowment</a:t>
            </a:r>
            <a:r>
              <a:rPr lang="en-US" sz="1000">
                <a:effectLst/>
                <a:latin typeface="Times New Roman" panose="02020603050405020304" pitchFamily="18" charset="0"/>
                <a:ea typeface="Times New Roman" panose="02020603050405020304" pitchFamily="18" charset="0"/>
              </a:rPr>
              <a:t>, </a:t>
            </a:r>
            <a:r>
              <a:rPr lang="en-US" sz="1000" i="1">
                <a:effectLst/>
                <a:latin typeface="Times New Roman" panose="02020603050405020304" pitchFamily="18" charset="0"/>
                <a:ea typeface="Times New Roman" panose="02020603050405020304" pitchFamily="18" charset="0"/>
              </a:rPr>
              <a:t>8</a:t>
            </a:r>
            <a:r>
              <a:rPr lang="en-US" sz="1000">
                <a:effectLst/>
                <a:latin typeface="Times New Roman" panose="02020603050405020304" pitchFamily="18" charset="0"/>
                <a:ea typeface="Times New Roman" panose="02020603050405020304" pitchFamily="18" charset="0"/>
              </a:rPr>
              <a:t>(11), 1166–1177. </a:t>
            </a:r>
            <a:r>
              <a:rPr lang="en-US" sz="1000" u="sng">
                <a:effectLst/>
                <a:latin typeface="Times New Roman" panose="02020603050405020304" pitchFamily="18" charset="0"/>
                <a:ea typeface="Times New Roman" panose="02020603050405020304" pitchFamily="18" charset="0"/>
                <a:hlinkClick r:id="rId3"/>
              </a:rPr>
              <a:t>https://doi.org/10.14778/2809974.2809979</a:t>
            </a:r>
            <a:endParaRPr lang="en-US" sz="1000">
              <a:effectLst/>
              <a:latin typeface="Times New Roman" panose="02020603050405020304" pitchFamily="18" charset="0"/>
              <a:ea typeface="Times New Roman" panose="02020603050405020304" pitchFamily="18" charset="0"/>
            </a:endParaRPr>
          </a:p>
          <a:p>
            <a:pPr>
              <a:lnSpc>
                <a:spcPct val="110000"/>
              </a:lnSpc>
              <a:buFont typeface="+mj-lt"/>
              <a:buAutoNum type="arabicPeriod"/>
            </a:pPr>
            <a:r>
              <a:rPr lang="en-US" sz="1000">
                <a:effectLst/>
                <a:latin typeface="Times New Roman" panose="02020603050405020304" pitchFamily="18" charset="0"/>
                <a:ea typeface="Times New Roman" panose="02020603050405020304" pitchFamily="18" charset="0"/>
              </a:rPr>
              <a:t>B. Li, et al. A platform for scalable one-pass analytics using MapReduce. In SIGMOD, pp. 985–996, 2011. </a:t>
            </a:r>
          </a:p>
          <a:p>
            <a:pPr>
              <a:lnSpc>
                <a:spcPct val="110000"/>
              </a:lnSpc>
              <a:buFont typeface="+mj-lt"/>
              <a:buAutoNum type="arabicPeriod"/>
            </a:pPr>
            <a:r>
              <a:rPr lang="en-US" sz="1000">
                <a:effectLst/>
                <a:latin typeface="Times New Roman" panose="02020603050405020304" pitchFamily="18" charset="0"/>
                <a:ea typeface="Times New Roman" panose="02020603050405020304" pitchFamily="18" charset="0"/>
              </a:rPr>
              <a:t>M. Zaharia, et al. Discretized streams: fault-tolerant streaming computation at scale. In SOSP, pp. 423–438, 2013. </a:t>
            </a:r>
            <a:r>
              <a:rPr lang="en-US" sz="1000" u="sng">
                <a:effectLst/>
                <a:latin typeface="Times New Roman" panose="02020603050405020304" pitchFamily="18" charset="0"/>
                <a:ea typeface="Times New Roman" panose="02020603050405020304" pitchFamily="18" charset="0"/>
                <a:hlinkClick r:id="rId4"/>
              </a:rPr>
              <a:t>https://dl.acm.org/doi/10.1145/2517349.2522737</a:t>
            </a:r>
            <a:endParaRPr lang="en-US" sz="1000">
              <a:effectLst/>
              <a:latin typeface="Times New Roman" panose="02020603050405020304" pitchFamily="18" charset="0"/>
              <a:ea typeface="Times New Roman" panose="02020603050405020304" pitchFamily="18" charset="0"/>
            </a:endParaRPr>
          </a:p>
          <a:p>
            <a:pPr>
              <a:lnSpc>
                <a:spcPct val="110000"/>
              </a:lnSpc>
              <a:buFont typeface="+mj-lt"/>
              <a:buAutoNum type="arabicPeriod"/>
            </a:pPr>
            <a:r>
              <a:rPr lang="en-US" sz="1000">
                <a:effectLst/>
                <a:latin typeface="Times New Roman" panose="02020603050405020304" pitchFamily="18" charset="0"/>
                <a:ea typeface="Times New Roman" panose="02020603050405020304" pitchFamily="18" charset="0"/>
              </a:rPr>
              <a:t>P. Carbone, A. Katsifodimos, S. Ewen, V. Markl, S. Haridi, and K. Tzoumas, “Apache flink: Stream and batch processing in a single engine,” Bulletin of the IEEE Computer Society Technical Committee on Data Engineering, vol. 36, no. 4, 2015. </a:t>
            </a:r>
          </a:p>
          <a:p>
            <a:pPr>
              <a:lnSpc>
                <a:spcPct val="110000"/>
              </a:lnSpc>
              <a:buFont typeface="+mj-lt"/>
              <a:buAutoNum type="arabicPeriod"/>
            </a:pPr>
            <a:r>
              <a:rPr lang="en-US" sz="1000">
                <a:effectLst/>
                <a:latin typeface="Times New Roman" panose="02020603050405020304" pitchFamily="18" charset="0"/>
                <a:ea typeface="Times New Roman" panose="02020603050405020304" pitchFamily="18" charset="0"/>
              </a:rPr>
              <a:t>R. Liu, H. Isah, and F. Zulkernine, “A big data lake for multilevel streaming analytics,” in 2020 1st International Conference on Big Data Analytics and Practices (IB- DAP), 2020, pp. 1–6. </a:t>
            </a:r>
            <a:r>
              <a:rPr lang="en-US" sz="1000" b="1">
                <a:effectLst/>
                <a:latin typeface="Times New Roman" panose="02020603050405020304" pitchFamily="18" charset="0"/>
                <a:ea typeface="Times New Roman" panose="02020603050405020304" pitchFamily="18" charset="0"/>
              </a:rPr>
              <a:t>  </a:t>
            </a:r>
            <a:endParaRPr lang="en-US" sz="1000">
              <a:effectLst/>
              <a:latin typeface="Times New Roman" panose="02020603050405020304" pitchFamily="18" charset="0"/>
              <a:ea typeface="Times New Roman" panose="02020603050405020304" pitchFamily="18" charset="0"/>
            </a:endParaRPr>
          </a:p>
          <a:p>
            <a:pPr>
              <a:lnSpc>
                <a:spcPct val="110000"/>
              </a:lnSpc>
              <a:buFont typeface="+mj-lt"/>
              <a:buAutoNum type="arabicPeriod"/>
            </a:pPr>
            <a:r>
              <a:rPr lang="en-US" sz="1000">
                <a:effectLst/>
                <a:latin typeface="Times New Roman" panose="02020603050405020304" pitchFamily="18" charset="0"/>
                <a:ea typeface="Times New Roman" panose="02020603050405020304" pitchFamily="18" charset="0"/>
              </a:rPr>
              <a:t>Munshi, A. A., &amp; Mohamed, Y. A. R. I. (2018). Data Lake Lambda Architecture for Smart Grids Big Data Analytics. </a:t>
            </a:r>
            <a:r>
              <a:rPr lang="en-US" sz="1000" i="1">
                <a:effectLst/>
                <a:latin typeface="Times New Roman" panose="02020603050405020304" pitchFamily="18" charset="0"/>
                <a:ea typeface="Times New Roman" panose="02020603050405020304" pitchFamily="18" charset="0"/>
              </a:rPr>
              <a:t>IEEE Access</a:t>
            </a:r>
            <a:r>
              <a:rPr lang="en-US" sz="1000">
                <a:effectLst/>
                <a:latin typeface="Times New Roman" panose="02020603050405020304" pitchFamily="18" charset="0"/>
                <a:ea typeface="Times New Roman" panose="02020603050405020304" pitchFamily="18" charset="0"/>
              </a:rPr>
              <a:t>, </a:t>
            </a:r>
            <a:r>
              <a:rPr lang="en-US" sz="1000" i="1">
                <a:effectLst/>
                <a:latin typeface="Times New Roman" panose="02020603050405020304" pitchFamily="18" charset="0"/>
                <a:ea typeface="Times New Roman" panose="02020603050405020304" pitchFamily="18" charset="0"/>
              </a:rPr>
              <a:t>6</a:t>
            </a:r>
            <a:r>
              <a:rPr lang="en-US" sz="1000">
                <a:effectLst/>
                <a:latin typeface="Times New Roman" panose="02020603050405020304" pitchFamily="18" charset="0"/>
                <a:ea typeface="Times New Roman" panose="02020603050405020304" pitchFamily="18" charset="0"/>
              </a:rPr>
              <a:t>, 40463–40471. </a:t>
            </a:r>
            <a:r>
              <a:rPr lang="en-US" sz="1000" u="sng">
                <a:effectLst/>
                <a:latin typeface="Times New Roman" panose="02020603050405020304" pitchFamily="18" charset="0"/>
                <a:ea typeface="Times New Roman" panose="02020603050405020304" pitchFamily="18" charset="0"/>
                <a:hlinkClick r:id="rId5"/>
              </a:rPr>
              <a:t>https://doi.org/10.1109/access.2018.2858256</a:t>
            </a:r>
            <a:endParaRPr lang="en-US" sz="1000">
              <a:effectLst/>
              <a:latin typeface="Times New Roman" panose="02020603050405020304" pitchFamily="18" charset="0"/>
              <a:ea typeface="Times New Roman" panose="02020603050405020304" pitchFamily="18" charset="0"/>
            </a:endParaRPr>
          </a:p>
          <a:p>
            <a:pPr>
              <a:lnSpc>
                <a:spcPct val="110000"/>
              </a:lnSpc>
              <a:buFont typeface="+mj-lt"/>
              <a:buAutoNum type="arabicPeriod"/>
            </a:pPr>
            <a:r>
              <a:rPr lang="en-US" sz="1000">
                <a:effectLst/>
                <a:latin typeface="Times New Roman" panose="02020603050405020304" pitchFamily="18" charset="0"/>
                <a:ea typeface="Times New Roman" panose="02020603050405020304" pitchFamily="18" charset="0"/>
              </a:rPr>
              <a:t>Baojun Zhou, Jie Li , Xiaoyan Wang, Yu Gu, Li Xu, Yongqiang Hu, and Lihua Zhu  (2018). Online Internet traffic monitoring system using spark streaming. (2018, March). </a:t>
            </a:r>
            <a:r>
              <a:rPr lang="en-US" sz="1000" i="1">
                <a:effectLst/>
                <a:latin typeface="Times New Roman" panose="02020603050405020304" pitchFamily="18" charset="0"/>
                <a:ea typeface="Times New Roman" panose="02020603050405020304" pitchFamily="18" charset="0"/>
              </a:rPr>
              <a:t>Big Data Mining and Analytics</a:t>
            </a:r>
            <a:r>
              <a:rPr lang="en-US" sz="1000">
                <a:effectLst/>
                <a:latin typeface="Times New Roman" panose="02020603050405020304" pitchFamily="18" charset="0"/>
                <a:ea typeface="Times New Roman" panose="02020603050405020304" pitchFamily="18" charset="0"/>
              </a:rPr>
              <a:t>, </a:t>
            </a:r>
            <a:r>
              <a:rPr lang="en-US" sz="1000" i="1">
                <a:effectLst/>
                <a:latin typeface="Times New Roman" panose="02020603050405020304" pitchFamily="18" charset="0"/>
                <a:ea typeface="Times New Roman" panose="02020603050405020304" pitchFamily="18" charset="0"/>
              </a:rPr>
              <a:t>1</a:t>
            </a:r>
            <a:r>
              <a:rPr lang="en-US" sz="1000">
                <a:effectLst/>
                <a:latin typeface="Times New Roman" panose="02020603050405020304" pitchFamily="18" charset="0"/>
                <a:ea typeface="Times New Roman" panose="02020603050405020304" pitchFamily="18" charset="0"/>
              </a:rPr>
              <a:t>(1), 47–56. </a:t>
            </a:r>
            <a:r>
              <a:rPr lang="en-US" sz="1000" u="sng">
                <a:effectLst/>
                <a:latin typeface="Times New Roman" panose="02020603050405020304" pitchFamily="18" charset="0"/>
                <a:ea typeface="Times New Roman" panose="02020603050405020304" pitchFamily="18" charset="0"/>
                <a:hlinkClick r:id="rId6"/>
              </a:rPr>
              <a:t>https://doi.org/10.26599/bdma.2018.9020005</a:t>
            </a:r>
            <a:endParaRPr lang="en-US" sz="1000">
              <a:effectLst/>
              <a:latin typeface="Times New Roman" panose="02020603050405020304" pitchFamily="18" charset="0"/>
              <a:ea typeface="Times New Roman" panose="02020603050405020304" pitchFamily="18" charset="0"/>
            </a:endParaRPr>
          </a:p>
          <a:p>
            <a:pPr>
              <a:lnSpc>
                <a:spcPct val="110000"/>
              </a:lnSpc>
              <a:buFont typeface="+mj-lt"/>
              <a:buAutoNum type="arabicPeriod"/>
            </a:pPr>
            <a:r>
              <a:rPr lang="en-US" sz="1000">
                <a:effectLst/>
                <a:latin typeface="Times New Roman" panose="02020603050405020304" pitchFamily="18" charset="0"/>
                <a:ea typeface="Times New Roman" panose="02020603050405020304" pitchFamily="18" charset="0"/>
              </a:rPr>
              <a:t>T, A., LM, S., E, M., &amp; S Padti, S. (2021, March 1). Youtube Data Analysis Using Hadoop Framework. </a:t>
            </a:r>
            <a:r>
              <a:rPr lang="en-US" sz="1000" i="1">
                <a:effectLst/>
                <a:latin typeface="Times New Roman" panose="02020603050405020304" pitchFamily="18" charset="0"/>
                <a:ea typeface="Times New Roman" panose="02020603050405020304" pitchFamily="18" charset="0"/>
              </a:rPr>
              <a:t>International Journal of Engineering Applied Sciences and Technology</a:t>
            </a:r>
            <a:r>
              <a:rPr lang="en-US" sz="1000">
                <a:effectLst/>
                <a:latin typeface="Times New Roman" panose="02020603050405020304" pitchFamily="18" charset="0"/>
                <a:ea typeface="Times New Roman" panose="02020603050405020304" pitchFamily="18" charset="0"/>
              </a:rPr>
              <a:t>, </a:t>
            </a:r>
            <a:r>
              <a:rPr lang="en-US" sz="1000" i="1">
                <a:effectLst/>
                <a:latin typeface="Times New Roman" panose="02020603050405020304" pitchFamily="18" charset="0"/>
                <a:ea typeface="Times New Roman" panose="02020603050405020304" pitchFamily="18" charset="0"/>
              </a:rPr>
              <a:t>5</a:t>
            </a:r>
            <a:r>
              <a:rPr lang="en-US" sz="1000">
                <a:effectLst/>
                <a:latin typeface="Times New Roman" panose="02020603050405020304" pitchFamily="18" charset="0"/>
                <a:ea typeface="Times New Roman" panose="02020603050405020304" pitchFamily="18" charset="0"/>
              </a:rPr>
              <a:t>(11). </a:t>
            </a:r>
            <a:r>
              <a:rPr lang="en-US" sz="1000" u="sng">
                <a:effectLst/>
                <a:latin typeface="Times New Roman" panose="02020603050405020304" pitchFamily="18" charset="0"/>
                <a:ea typeface="Times New Roman" panose="02020603050405020304" pitchFamily="18" charset="0"/>
                <a:hlinkClick r:id="rId7"/>
              </a:rPr>
              <a:t>https://doi.org/10.33564/ijeast.2021.v05i11.051</a:t>
            </a:r>
            <a:endParaRPr lang="en-US" sz="1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2541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D9AD2BD8-80EF-1E52-A825-641AC8882E39}"/>
              </a:ext>
            </a:extLst>
          </p:cNvPr>
          <p:cNvPicPr>
            <a:picLocks noChangeAspect="1"/>
          </p:cNvPicPr>
          <p:nvPr/>
        </p:nvPicPr>
        <p:blipFill rotWithShape="1">
          <a:blip r:embed="rId2">
            <a:alphaModFix amt="50000"/>
          </a:blip>
          <a:srcRect t="8534" r="-1" b="-1"/>
          <a:stretch/>
        </p:blipFill>
        <p:spPr>
          <a:xfrm>
            <a:off x="305" y="10"/>
            <a:ext cx="12191695" cy="6857990"/>
          </a:xfrm>
          <a:prstGeom prst="rect">
            <a:avLst/>
          </a:prstGeom>
        </p:spPr>
      </p:pic>
      <p:sp>
        <p:nvSpPr>
          <p:cNvPr id="5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5"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56" name="Rectangle 55">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97DF1AD-A463-A5D6-B3B5-5A11B1D8354E}"/>
              </a:ext>
            </a:extLst>
          </p:cNvPr>
          <p:cNvSpPr>
            <a:spLocks noGrp="1"/>
          </p:cNvSpPr>
          <p:nvPr>
            <p:ph type="title"/>
          </p:nvPr>
        </p:nvSpPr>
        <p:spPr>
          <a:xfrm>
            <a:off x="1130271" y="1193800"/>
            <a:ext cx="3193050" cy="4699000"/>
          </a:xfrm>
        </p:spPr>
        <p:txBody>
          <a:bodyPr anchor="ctr">
            <a:normAutofit/>
          </a:bodyPr>
          <a:lstStyle/>
          <a:p>
            <a:r>
              <a:rPr lang="en-US" b="1">
                <a:effectLst/>
                <a:latin typeface="Times New Roman" panose="02020603050405020304" pitchFamily="18" charset="0"/>
                <a:ea typeface="Calibri" panose="020F0502020204030204" pitchFamily="34" charset="0"/>
              </a:rPr>
              <a:t>Existing solutions</a:t>
            </a:r>
            <a:endParaRPr lang="en-US"/>
          </a:p>
        </p:txBody>
      </p:sp>
      <p:cxnSp>
        <p:nvCxnSpPr>
          <p:cNvPr id="57" name="Straight Connector 5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58"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graphicFrame>
        <p:nvGraphicFramePr>
          <p:cNvPr id="36" name="Content Placeholder 2">
            <a:extLst>
              <a:ext uri="{FF2B5EF4-FFF2-40B4-BE49-F238E27FC236}">
                <a16:creationId xmlns:a16="http://schemas.microsoft.com/office/drawing/2014/main" id="{12D039F6-BAD5-DC1C-4C7E-7EFF9C86B461}"/>
              </a:ext>
            </a:extLst>
          </p:cNvPr>
          <p:cNvGraphicFramePr>
            <a:graphicFrameLocks noGrp="1"/>
          </p:cNvGraphicFramePr>
          <p:nvPr>
            <p:ph idx="1"/>
            <p:extLst>
              <p:ext uri="{D42A27DB-BD31-4B8C-83A1-F6EECF244321}">
                <p14:modId xmlns:p14="http://schemas.microsoft.com/office/powerpoint/2010/main" val="2000533517"/>
              </p:ext>
            </p:extLst>
          </p:nvPr>
        </p:nvGraphicFramePr>
        <p:xfrm>
          <a:off x="4976636" y="1193800"/>
          <a:ext cx="6085091"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168968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11A317-4B3C-155B-CA0D-0927390EE3BC}"/>
              </a:ext>
            </a:extLst>
          </p:cNvPr>
          <p:cNvPicPr>
            <a:picLocks noChangeAspect="1"/>
          </p:cNvPicPr>
          <p:nvPr/>
        </p:nvPicPr>
        <p:blipFill rotWithShape="1">
          <a:blip r:embed="rId2"/>
          <a:srcRect l="9093" t="9091"/>
          <a:stretch/>
        </p:blipFill>
        <p:spPr>
          <a:xfrm>
            <a:off x="305" y="10"/>
            <a:ext cx="12191695" cy="6857990"/>
          </a:xfrm>
          <a:prstGeom prst="rect">
            <a:avLst/>
          </a:prstGeom>
        </p:spPr>
      </p:pic>
      <p:sp>
        <p:nvSpPr>
          <p:cNvPr id="24" name="Rectangle 23">
            <a:extLst>
              <a:ext uri="{FF2B5EF4-FFF2-40B4-BE49-F238E27FC236}">
                <a16:creationId xmlns:a16="http://schemas.microsoft.com/office/drawing/2014/main" id="{368B8211-0B9F-4516-8771-3316E00DB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1643" y="636753"/>
            <a:ext cx="8299435" cy="5572811"/>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1367F6-E839-B3E4-A92E-6176341CFAC2}"/>
              </a:ext>
            </a:extLst>
          </p:cNvPr>
          <p:cNvSpPr>
            <a:spLocks noGrp="1"/>
          </p:cNvSpPr>
          <p:nvPr>
            <p:ph type="title"/>
          </p:nvPr>
        </p:nvSpPr>
        <p:spPr>
          <a:xfrm>
            <a:off x="4063421" y="804520"/>
            <a:ext cx="6815731" cy="1049235"/>
          </a:xfrm>
        </p:spPr>
        <p:txBody>
          <a:bodyPr>
            <a:normAutofit/>
          </a:bodyPr>
          <a:lstStyle/>
          <a:p>
            <a:r>
              <a:rPr lang="en-US">
                <a:solidFill>
                  <a:srgbClr val="FFFFFE"/>
                </a:solidFill>
              </a:rPr>
              <a:t>Existing Solution</a:t>
            </a:r>
          </a:p>
        </p:txBody>
      </p:sp>
      <p:cxnSp>
        <p:nvCxnSpPr>
          <p:cNvPr id="26" name="Straight Connector 25">
            <a:extLst>
              <a:ext uri="{FF2B5EF4-FFF2-40B4-BE49-F238E27FC236}">
                <a16:creationId xmlns:a16="http://schemas.microsoft.com/office/drawing/2014/main" id="{B7582E73-8B46-4A0E-944E-58357C8088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789" y="1847088"/>
            <a:ext cx="6813363" cy="0"/>
          </a:xfrm>
          <a:prstGeom prst="line">
            <a:avLst/>
          </a:prstGeom>
          <a:ln w="31750">
            <a:solidFill>
              <a:srgbClr val="00FC5B"/>
            </a:solidFill>
          </a:ln>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65A4E4EE-F859-666F-F007-0B1DC0F13C07}"/>
              </a:ext>
            </a:extLst>
          </p:cNvPr>
          <p:cNvSpPr>
            <a:spLocks noGrp="1"/>
          </p:cNvSpPr>
          <p:nvPr>
            <p:ph idx="1"/>
          </p:nvPr>
        </p:nvSpPr>
        <p:spPr>
          <a:xfrm>
            <a:off x="4063421" y="2015733"/>
            <a:ext cx="6815731" cy="4021267"/>
          </a:xfrm>
        </p:spPr>
        <p:txBody>
          <a:bodyPr>
            <a:normAutofit/>
          </a:bodyPr>
          <a:lstStyle/>
          <a:p>
            <a:pPr>
              <a:lnSpc>
                <a:spcPct val="110000"/>
              </a:lnSpc>
              <a:buClr>
                <a:srgbClr val="00FC5B"/>
              </a:buClr>
            </a:pPr>
            <a:r>
              <a:rPr lang="en-US" sz="1700">
                <a:solidFill>
                  <a:srgbClr val="FFFFFE"/>
                </a:solidFill>
                <a:effectLst/>
                <a:latin typeface="Times New Roman" panose="02020603050405020304" pitchFamily="18" charset="0"/>
                <a:ea typeface="Calibri" panose="020F0502020204030204" pitchFamily="34" charset="0"/>
              </a:rPr>
              <a:t>Big data is seeing a growth in the need for streaming computing models, especially for low latency uses like machine learning and real-time log monitoring. This is addressed by D-Streams, a revolutionary architecture for distributed streaming computing, which achieves fast recovery from errors and stragglers in sub-second timeframes without requiring resource-intensive replication. </a:t>
            </a:r>
          </a:p>
          <a:p>
            <a:pPr>
              <a:lnSpc>
                <a:spcPct val="110000"/>
              </a:lnSpc>
              <a:buClr>
                <a:srgbClr val="00FC5B"/>
              </a:buClr>
            </a:pPr>
            <a:r>
              <a:rPr lang="en-US" sz="1700">
                <a:solidFill>
                  <a:srgbClr val="FFFFFE"/>
                </a:solidFill>
                <a:effectLst/>
                <a:latin typeface="Times New Roman" panose="02020603050405020304" pitchFamily="18" charset="0"/>
                <a:ea typeface="Calibri" panose="020F0502020204030204" pitchFamily="34" charset="0"/>
              </a:rPr>
              <a:t>Apache Flink, a flexible dataflow engine that can manage batch and stream analytics, to overcome these constraints. Operator state and logical intermediate outcomes are treated as fundamental components in Flink, and the streaming API makes it easier to manage recoverable state and divide, transform, and aggregate data stream windows in an effective manner </a:t>
            </a:r>
          </a:p>
          <a:p>
            <a:pPr>
              <a:lnSpc>
                <a:spcPct val="110000"/>
              </a:lnSpc>
              <a:buClr>
                <a:srgbClr val="00FC5B"/>
              </a:buClr>
            </a:pPr>
            <a:endParaRPr lang="en-US" sz="1700">
              <a:solidFill>
                <a:srgbClr val="FFFFFE"/>
              </a:solidFill>
            </a:endParaRPr>
          </a:p>
        </p:txBody>
      </p:sp>
    </p:spTree>
    <p:extLst>
      <p:ext uri="{BB962C8B-B14F-4D97-AF65-F5344CB8AC3E}">
        <p14:creationId xmlns:p14="http://schemas.microsoft.com/office/powerpoint/2010/main" val="83585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923B711-C35E-8563-3F59-8D4B6FF1A0C6}"/>
              </a:ext>
            </a:extLst>
          </p:cNvPr>
          <p:cNvSpPr>
            <a:spLocks noGrp="1"/>
          </p:cNvSpPr>
          <p:nvPr>
            <p:ph type="title"/>
          </p:nvPr>
        </p:nvSpPr>
        <p:spPr>
          <a:xfrm>
            <a:off x="1451579" y="2303047"/>
            <a:ext cx="3272093" cy="2674198"/>
          </a:xfrm>
        </p:spPr>
        <p:txBody>
          <a:bodyPr anchor="t">
            <a:normAutofit/>
          </a:bodyPr>
          <a:lstStyle/>
          <a:p>
            <a:r>
              <a:rPr lang="en-US" b="1">
                <a:effectLst/>
                <a:latin typeface="Times New Roman" panose="02020603050405020304" pitchFamily="18" charset="0"/>
                <a:ea typeface="Calibri" panose="020F0502020204030204" pitchFamily="34" charset="0"/>
              </a:rPr>
              <a:t>Comparative analysis</a:t>
            </a:r>
            <a:endParaRPr lang="en-US"/>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3"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4" name="Picture 23">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3CDE1DD-657F-A376-8909-1FDEF415C38B}"/>
              </a:ext>
            </a:extLst>
          </p:cNvPr>
          <p:cNvGraphicFramePr>
            <a:graphicFrameLocks noGrp="1"/>
          </p:cNvGraphicFramePr>
          <p:nvPr>
            <p:ph idx="1"/>
            <p:extLst>
              <p:ext uri="{D42A27DB-BD31-4B8C-83A1-F6EECF244321}">
                <p14:modId xmlns:p14="http://schemas.microsoft.com/office/powerpoint/2010/main" val="2982201480"/>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781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314A4A90-2DDC-7F94-D090-7B4746CF3CFD}"/>
              </a:ext>
            </a:extLst>
          </p:cNvPr>
          <p:cNvPicPr>
            <a:picLocks noChangeAspect="1"/>
          </p:cNvPicPr>
          <p:nvPr/>
        </p:nvPicPr>
        <p:blipFill rotWithShape="1">
          <a:blip r:embed="rId2">
            <a:alphaModFix amt="50000"/>
          </a:blip>
          <a:srcRect t="1509" r="-1" b="14218"/>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A3C65AC-662F-8520-C0BF-234F8F9D4EB2}"/>
              </a:ext>
            </a:extLst>
          </p:cNvPr>
          <p:cNvSpPr>
            <a:spLocks noGrp="1"/>
          </p:cNvSpPr>
          <p:nvPr>
            <p:ph type="title"/>
          </p:nvPr>
        </p:nvSpPr>
        <p:spPr>
          <a:xfrm>
            <a:off x="1130271" y="1193800"/>
            <a:ext cx="3193050" cy="4699000"/>
          </a:xfrm>
        </p:spPr>
        <p:txBody>
          <a:bodyPr anchor="ctr">
            <a:normAutofit/>
          </a:bodyPr>
          <a:lstStyle/>
          <a:p>
            <a:r>
              <a:rPr lang="en-US" sz="3000" b="1">
                <a:effectLst/>
                <a:latin typeface="Times New Roman" panose="02020603050405020304" pitchFamily="18" charset="0"/>
                <a:ea typeface="Calibri" panose="020F0502020204030204" pitchFamily="34" charset="0"/>
              </a:rPr>
              <a:t>Comparative analysis</a:t>
            </a:r>
            <a:endParaRPr lang="en-US" sz="3000"/>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62701F-29DC-D6A4-1306-59CC6A15503B}"/>
              </a:ext>
            </a:extLst>
          </p:cNvPr>
          <p:cNvSpPr>
            <a:spLocks noGrp="1"/>
          </p:cNvSpPr>
          <p:nvPr>
            <p:ph idx="1"/>
          </p:nvPr>
        </p:nvSpPr>
        <p:spPr>
          <a:xfrm>
            <a:off x="4976636" y="1193800"/>
            <a:ext cx="6085091" cy="4699000"/>
          </a:xfrm>
        </p:spPr>
        <p:txBody>
          <a:bodyPr anchor="ctr">
            <a:normAutofit/>
          </a:bodyPr>
          <a:lstStyle/>
          <a:p>
            <a:pPr>
              <a:lnSpc>
                <a:spcPct val="110000"/>
              </a:lnSpc>
            </a:pPr>
            <a:r>
              <a:rPr lang="en-US" sz="1700" dirty="0"/>
              <a:t>The YouTube technique for real-time analytics utilizes PySpark, MongoDB, Kafka Streams, YouTube APIs, and visualization tools.</a:t>
            </a:r>
          </a:p>
          <a:p>
            <a:pPr>
              <a:lnSpc>
                <a:spcPct val="110000"/>
              </a:lnSpc>
            </a:pPr>
            <a:r>
              <a:rPr lang="en-US" sz="1700" dirty="0"/>
              <a:t>R. Liu and H. </a:t>
            </a:r>
            <a:r>
              <a:rPr lang="en-US" sz="1700" dirty="0" err="1"/>
              <a:t>Isah's</a:t>
            </a:r>
            <a:r>
              <a:rPr lang="en-US" sz="1700" dirty="0"/>
              <a:t> approach employs Hadoop, </a:t>
            </a:r>
            <a:r>
              <a:rPr lang="en-US" sz="1700" dirty="0" err="1"/>
              <a:t>NiFi</a:t>
            </a:r>
            <a:r>
              <a:rPr lang="en-US" sz="1700" dirty="0"/>
              <a:t>, Kafka, Spark, and visualization tools for general big data processing.</a:t>
            </a:r>
          </a:p>
          <a:p>
            <a:pPr>
              <a:lnSpc>
                <a:spcPct val="110000"/>
              </a:lnSpc>
            </a:pPr>
            <a:r>
              <a:rPr lang="en-US" sz="1700" dirty="0"/>
              <a:t>Munshi and Mohamed's Lambda architecture focuses specifically on managing and processing smart grid data.</a:t>
            </a:r>
          </a:p>
          <a:p>
            <a:pPr>
              <a:lnSpc>
                <a:spcPct val="110000"/>
              </a:lnSpc>
            </a:pPr>
            <a:r>
              <a:rPr lang="en-US" sz="1700" dirty="0"/>
              <a:t>The suggested approach for YouTube data analysis leverages the MapReduce architecture and specialized tools like PySpark, MongoDB, Kafka Streams, and a real-time analytics dashboard.</a:t>
            </a:r>
          </a:p>
          <a:p>
            <a:pPr>
              <a:lnSpc>
                <a:spcPct val="110000"/>
              </a:lnSpc>
            </a:pPr>
            <a:r>
              <a:rPr lang="en-US" sz="1700" dirty="0"/>
              <a:t>The Dynamic Adaptive Streaming over HTTP (DASH) technique prioritizes adaptive video streaming based on connection bandwidth, while YouTube data analysis focuses on providing insights into top-performing videos, rivals, and channels.</a:t>
            </a:r>
          </a:p>
          <a:p>
            <a:pPr>
              <a:lnSpc>
                <a:spcPct val="110000"/>
              </a:lnSpc>
            </a:pPr>
            <a:endParaRPr lang="en-US" sz="1700" dirty="0"/>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83717954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AF1DE-EF92-9C1F-1096-356BC1CADFC5}"/>
              </a:ext>
            </a:extLst>
          </p:cNvPr>
          <p:cNvSpPr>
            <a:spLocks noGrp="1"/>
          </p:cNvSpPr>
          <p:nvPr>
            <p:ph type="title"/>
          </p:nvPr>
        </p:nvSpPr>
        <p:spPr>
          <a:xfrm>
            <a:off x="1451579" y="804519"/>
            <a:ext cx="9603275" cy="1049235"/>
          </a:xfrm>
        </p:spPr>
        <p:txBody>
          <a:bodyPr>
            <a:normAutofit/>
          </a:bodyPr>
          <a:lstStyle/>
          <a:p>
            <a:r>
              <a:rPr lang="en-US" b="1">
                <a:effectLst/>
                <a:latin typeface="Times New Roman" panose="02020603050405020304" pitchFamily="18" charset="0"/>
                <a:ea typeface="Calibri" panose="020F0502020204030204" pitchFamily="34" charset="0"/>
              </a:rPr>
              <a:t>Methodology Used</a:t>
            </a:r>
            <a:endParaRPr lang="en-US"/>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3A3E8423-A846-C680-0639-2465C4E54ECA}"/>
              </a:ext>
            </a:extLst>
          </p:cNvPr>
          <p:cNvGraphicFramePr>
            <a:graphicFrameLocks noGrp="1"/>
          </p:cNvGraphicFramePr>
          <p:nvPr>
            <p:ph idx="1"/>
            <p:extLst>
              <p:ext uri="{D42A27DB-BD31-4B8C-83A1-F6EECF244321}">
                <p14:modId xmlns:p14="http://schemas.microsoft.com/office/powerpoint/2010/main" val="3139547172"/>
              </p:ext>
            </p:extLst>
          </p:nvPr>
        </p:nvGraphicFramePr>
        <p:xfrm>
          <a:off x="953729" y="2019475"/>
          <a:ext cx="10520516" cy="4705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839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1">
            <a:extLst>
              <a:ext uri="{FF2B5EF4-FFF2-40B4-BE49-F238E27FC236}">
                <a16:creationId xmlns:a16="http://schemas.microsoft.com/office/drawing/2014/main" id="{6EA3F51B-7A8F-28AF-77CF-1B6C89434A38}"/>
              </a:ext>
            </a:extLst>
          </p:cNvPr>
          <p:cNvSpPr txBox="1">
            <a:spLocks/>
          </p:cNvSpPr>
          <p:nvPr/>
        </p:nvSpPr>
        <p:spPr>
          <a:xfrm>
            <a:off x="1451579" y="2303047"/>
            <a:ext cx="3272093" cy="267419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spcAft>
                <a:spcPts val="600"/>
              </a:spcAft>
            </a:pPr>
            <a:r>
              <a:rPr lang="en-US"/>
              <a:t>Methodology Used</a:t>
            </a:r>
          </a:p>
        </p:txBody>
      </p:sp>
      <p:cxnSp>
        <p:nvCxnSpPr>
          <p:cNvPr id="15" name="Straight Connector 14">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9" name="Picture 18">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2EDB6C66-6A5A-90B7-27F8-F40183ED6333}"/>
              </a:ext>
            </a:extLst>
          </p:cNvPr>
          <p:cNvGraphicFramePr>
            <a:graphicFrameLocks noGrp="1"/>
          </p:cNvGraphicFramePr>
          <p:nvPr>
            <p:ph idx="1"/>
            <p:extLst>
              <p:ext uri="{D42A27DB-BD31-4B8C-83A1-F6EECF244321}">
                <p14:modId xmlns:p14="http://schemas.microsoft.com/office/powerpoint/2010/main" val="425279764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3936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CA0C-775F-10D1-280A-31995C2A9B18}"/>
              </a:ext>
            </a:extLst>
          </p:cNvPr>
          <p:cNvSpPr>
            <a:spLocks noGrp="1"/>
          </p:cNvSpPr>
          <p:nvPr>
            <p:ph type="title"/>
          </p:nvPr>
        </p:nvSpPr>
        <p:spPr>
          <a:xfrm>
            <a:off x="1451579" y="804519"/>
            <a:ext cx="9603275" cy="1049235"/>
          </a:xfrm>
        </p:spPr>
        <p:txBody>
          <a:bodyPr>
            <a:normAutofit/>
          </a:bodyPr>
          <a:lstStyle/>
          <a:p>
            <a:r>
              <a:rPr lang="en-US" dirty="0"/>
              <a:t>Simulation of results</a:t>
            </a:r>
          </a:p>
        </p:txBody>
      </p:sp>
      <p:sp>
        <p:nvSpPr>
          <p:cNvPr id="3" name="Content Placeholder 2">
            <a:extLst>
              <a:ext uri="{FF2B5EF4-FFF2-40B4-BE49-F238E27FC236}">
                <a16:creationId xmlns:a16="http://schemas.microsoft.com/office/drawing/2014/main" id="{130E824C-D7C9-8C05-3B4A-3F05083058EC}"/>
              </a:ext>
            </a:extLst>
          </p:cNvPr>
          <p:cNvSpPr>
            <a:spLocks noGrp="1"/>
          </p:cNvSpPr>
          <p:nvPr>
            <p:ph idx="1"/>
          </p:nvPr>
        </p:nvSpPr>
        <p:spPr>
          <a:xfrm>
            <a:off x="1451581" y="2015734"/>
            <a:ext cx="4169336" cy="3450613"/>
          </a:xfrm>
        </p:spPr>
        <p:txBody>
          <a:bodyPr>
            <a:normAutofit/>
          </a:bodyPr>
          <a:lstStyle/>
          <a:p>
            <a:pPr>
              <a:lnSpc>
                <a:spcPct val="110000"/>
              </a:lnSpc>
            </a:pPr>
            <a:r>
              <a:rPr lang="en-US" sz="1900">
                <a:effectLst/>
                <a:latin typeface="Lato" panose="020F0502020204030203" pitchFamily="34" charset="0"/>
                <a:ea typeface="Calibri" panose="020F0502020204030204" pitchFamily="34" charset="0"/>
                <a:cs typeface="Times New Roman" panose="02020603050405020304" pitchFamily="18" charset="0"/>
              </a:rPr>
              <a:t>Before we get the videos uploaded in a specific duration, we will have to get the categories in which YouTube puts the videos.</a:t>
            </a:r>
          </a:p>
          <a:p>
            <a:pPr>
              <a:lnSpc>
                <a:spcPct val="110000"/>
              </a:lnSpc>
            </a:pPr>
            <a:endParaRPr lang="en-US" sz="1900">
              <a:latin typeface="Lato" panose="020F0502020204030203" pitchFamily="34" charset="0"/>
              <a:ea typeface="Calibri" panose="020F0502020204030204" pitchFamily="34" charset="0"/>
              <a:cs typeface="Times New Roman" panose="02020603050405020304" pitchFamily="18" charset="0"/>
            </a:endParaRPr>
          </a:p>
          <a:p>
            <a:pPr>
              <a:lnSpc>
                <a:spcPct val="110000"/>
              </a:lnSpc>
            </a:pPr>
            <a:r>
              <a:rPr lang="en-US" sz="1900">
                <a:effectLst/>
                <a:latin typeface="Lato" panose="020F0502020204030203" pitchFamily="34" charset="0"/>
                <a:ea typeface="Calibri" panose="020F0502020204030204" pitchFamily="34" charset="0"/>
                <a:cs typeface="Times New Roman" panose="02020603050405020304" pitchFamily="18" charset="0"/>
              </a:rPr>
              <a:t>we create a method which called as </a:t>
            </a:r>
            <a:r>
              <a:rPr lang="en-US" sz="1900" err="1">
                <a:effectLst/>
                <a:latin typeface="Lato" panose="020F0502020204030203" pitchFamily="34" charset="0"/>
                <a:ea typeface="Calibri" panose="020F0502020204030204" pitchFamily="34" charset="0"/>
                <a:cs typeface="Times New Roman" panose="02020603050405020304" pitchFamily="18" charset="0"/>
              </a:rPr>
              <a:t>get_videos_info</a:t>
            </a:r>
            <a:r>
              <a:rPr lang="en-US" sz="1900">
                <a:effectLst/>
                <a:latin typeface="Lato" panose="020F0502020204030203" pitchFamily="34" charset="0"/>
                <a:ea typeface="Calibri" panose="020F0502020204030204" pitchFamily="34" charset="0"/>
                <a:cs typeface="Times New Roman" panose="02020603050405020304" pitchFamily="18" charset="0"/>
              </a:rPr>
              <a:t> () which takes the id, category and the API key used to access the YouTube data.  </a:t>
            </a:r>
          </a:p>
          <a:p>
            <a:pPr>
              <a:lnSpc>
                <a:spcPct val="110000"/>
              </a:lnSpc>
            </a:pPr>
            <a:endParaRPr lang="en-US" sz="1900"/>
          </a:p>
        </p:txBody>
      </p:sp>
      <p:pic>
        <p:nvPicPr>
          <p:cNvPr id="4" name="Picture 3" descr="A screenshot of a computer&#10;&#10;Description automatically generated">
            <a:extLst>
              <a:ext uri="{FF2B5EF4-FFF2-40B4-BE49-F238E27FC236}">
                <a16:creationId xmlns:a16="http://schemas.microsoft.com/office/drawing/2014/main" id="{40548891-ED09-0481-F543-031A1FBF923A}"/>
              </a:ext>
            </a:extLst>
          </p:cNvPr>
          <p:cNvPicPr>
            <a:picLocks noChangeAspect="1"/>
          </p:cNvPicPr>
          <p:nvPr/>
        </p:nvPicPr>
        <p:blipFill rotWithShape="1">
          <a:blip r:embed="rId2"/>
          <a:srcRect l="7851" r="18467"/>
          <a:stretch/>
        </p:blipFill>
        <p:spPr>
          <a:xfrm>
            <a:off x="5710751" y="2015735"/>
            <a:ext cx="1720667" cy="3450612"/>
          </a:xfrm>
          <a:prstGeom prst="rect">
            <a:avLst/>
          </a:prstGeom>
        </p:spPr>
      </p:pic>
      <p:pic>
        <p:nvPicPr>
          <p:cNvPr id="5" name="Picture 4" descr="A computer screen with text on it&#10;&#10;Description automatically generated">
            <a:extLst>
              <a:ext uri="{FF2B5EF4-FFF2-40B4-BE49-F238E27FC236}">
                <a16:creationId xmlns:a16="http://schemas.microsoft.com/office/drawing/2014/main" id="{E1040BB7-EA50-DCC5-B021-1A3FCA6F2413}"/>
              </a:ext>
            </a:extLst>
          </p:cNvPr>
          <p:cNvPicPr>
            <a:picLocks noChangeAspect="1"/>
          </p:cNvPicPr>
          <p:nvPr/>
        </p:nvPicPr>
        <p:blipFill>
          <a:blip r:embed="rId3"/>
          <a:stretch>
            <a:fillRect/>
          </a:stretch>
        </p:blipFill>
        <p:spPr>
          <a:xfrm>
            <a:off x="7521252" y="885016"/>
            <a:ext cx="4630777" cy="2431157"/>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8E3035D2-195D-9B10-F381-733769948FD5}"/>
              </a:ext>
            </a:extLst>
          </p:cNvPr>
          <p:cNvPicPr>
            <a:picLocks noChangeAspect="1"/>
          </p:cNvPicPr>
          <p:nvPr/>
        </p:nvPicPr>
        <p:blipFill>
          <a:blip r:embed="rId4"/>
          <a:stretch>
            <a:fillRect/>
          </a:stretch>
        </p:blipFill>
        <p:spPr>
          <a:xfrm>
            <a:off x="7639066" y="4031870"/>
            <a:ext cx="4395147" cy="1417433"/>
          </a:xfrm>
          <a:prstGeom prst="rect">
            <a:avLst/>
          </a:prstGeom>
        </p:spPr>
      </p:pic>
    </p:spTree>
    <p:extLst>
      <p:ext uri="{BB962C8B-B14F-4D97-AF65-F5344CB8AC3E}">
        <p14:creationId xmlns:p14="http://schemas.microsoft.com/office/powerpoint/2010/main" val="37506435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575</TotalTime>
  <Words>1806</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Gill Sans MT</vt:lpstr>
      <vt:lpstr>Lato</vt:lpstr>
      <vt:lpstr>Open Sans</vt:lpstr>
      <vt:lpstr>Times New Roman</vt:lpstr>
      <vt:lpstr>Gallery</vt:lpstr>
      <vt:lpstr>Uncovering YouTube Insights: Crowd Source Systems for Effective Big Data Analysis</vt:lpstr>
      <vt:lpstr>Problem Statement </vt:lpstr>
      <vt:lpstr>Existing solutions</vt:lpstr>
      <vt:lpstr>Existing Solution</vt:lpstr>
      <vt:lpstr>Comparative analysis</vt:lpstr>
      <vt:lpstr>Comparative analysis</vt:lpstr>
      <vt:lpstr>Methodology Used</vt:lpstr>
      <vt:lpstr>PowerPoint Presentation</vt:lpstr>
      <vt:lpstr>Simulation of results</vt:lpstr>
      <vt:lpstr>Youtube API</vt:lpstr>
      <vt:lpstr>MongoDB downstream</vt:lpstr>
      <vt:lpstr>Analytics </vt:lpstr>
      <vt:lpstr>PowerPoint Presentation</vt:lpstr>
      <vt:lpstr>PowerPoint Presentation</vt:lpstr>
      <vt:lpstr>PowerPoint Presentation</vt:lpstr>
      <vt:lpstr>PowerPoint Presentation</vt:lpstr>
      <vt:lpstr>PowerPoint Presentation</vt:lpstr>
      <vt:lpstr>APPLICATION</vt:lpstr>
      <vt:lpstr>Pros and Cons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Uncovering YouTube Insights: Crowd Source Systems for Effective Big Data Analysis</dc:title>
  <dc:creator>Mitayeegiri, Jashia</dc:creator>
  <cp:lastModifiedBy>Mitayeegiri, Jashia</cp:lastModifiedBy>
  <cp:revision>5</cp:revision>
  <dcterms:created xsi:type="dcterms:W3CDTF">2023-11-17T03:31:24Z</dcterms:created>
  <dcterms:modified xsi:type="dcterms:W3CDTF">2023-11-18T20:02:14Z</dcterms:modified>
</cp:coreProperties>
</file>