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Courgette"/>
      <p:regular r:id="rId19"/>
    </p:embeddedFont>
    <p:embeddedFont>
      <p:font typeface="Bodoni"/>
      <p:bold r:id="rId20"/>
      <p:boldItalic r:id="rId21"/>
    </p:embeddedFont>
    <p:embeddedFont>
      <p:font typeface="Libre Franklin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22" Type="http://schemas.openxmlformats.org/officeDocument/2006/relationships/font" Target="fonts/LibreFranklinMedium-regular.fntdata"/><Relationship Id="rId21" Type="http://schemas.openxmlformats.org/officeDocument/2006/relationships/font" Target="fonts/Bodoni-boldItalic.fntdata"/><Relationship Id="rId24" Type="http://schemas.openxmlformats.org/officeDocument/2006/relationships/font" Target="fonts/LibreFranklinMedium-italic.fntdata"/><Relationship Id="rId23" Type="http://schemas.openxmlformats.org/officeDocument/2006/relationships/font" Target="fonts/LibreFranklin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ibreFranklin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19" Type="http://schemas.openxmlformats.org/officeDocument/2006/relationships/font" Target="fonts/Courgette-regular.fntdata"/><Relationship Id="rId18" Type="http://schemas.openxmlformats.org/officeDocument/2006/relationships/font" Target="fonts/LibreFrankl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4321316" y="-2123406"/>
            <a:ext cx="3579849" cy="1002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871619" y="1242220"/>
            <a:ext cx="467836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2283619" y="-1399380"/>
            <a:ext cx="4678362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3173" y="-925"/>
            <a:ext cx="12195173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 rot="-2460000">
            <a:off x="1089484" y="1730403"/>
            <a:ext cx="7531497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 rot="-2460000">
            <a:off x="1616370" y="2470926"/>
            <a:ext cx="8681508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3173" y="-925"/>
            <a:ext cx="12195173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 rot="-2460000">
            <a:off x="1092532" y="1726738"/>
            <a:ext cx="7534656" cy="120750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b="0" i="0" sz="3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-2460000">
            <a:off x="1621536" y="2468304"/>
            <a:ext cx="8680704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097280" y="1097280"/>
            <a:ext cx="42672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66688" y="1097280"/>
            <a:ext cx="42672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97280" y="1097280"/>
            <a:ext cx="4267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92200" y="1701848"/>
            <a:ext cx="42672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266688" y="1097280"/>
            <a:ext cx="4267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266688" y="1701848"/>
            <a:ext cx="42672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" name="Google Shape;62;p9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 rot="-2460000">
            <a:off x="1046573" y="1576104"/>
            <a:ext cx="6949440" cy="108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Medium"/>
              <a:buNone/>
              <a:defRPr b="0" i="0" sz="28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6332737" y="2618913"/>
            <a:ext cx="507703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 rot="-2460000">
            <a:off x="1730605" y="2253385"/>
            <a:ext cx="7726347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2705101" y="0"/>
            <a:ext cx="9486900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0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" y="5048250"/>
            <a:ext cx="4762500" cy="1809750"/>
          </a:xfrm>
          <a:custGeom>
            <a:rect b="b" l="l" r="r" t="t"/>
            <a:pathLst>
              <a:path extrusionOk="0" h="1809750" w="3571875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 rot="-2460000">
            <a:off x="894929" y="1717501"/>
            <a:ext cx="73152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b="0" sz="28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 rot="-2460000">
            <a:off x="1524639" y="2180529"/>
            <a:ext cx="8128727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3175" y="5050633"/>
            <a:ext cx="4765676" cy="1807368"/>
          </a:xfrm>
          <a:custGeom>
            <a:rect b="b" l="l" r="r" t="t"/>
            <a:pathLst>
              <a:path extrusionOk="0" h="1807368" w="3574257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3173" y="5051293"/>
            <a:ext cx="12195173" cy="1806709"/>
          </a:xfrm>
          <a:custGeom>
            <a:rect b="b" l="l" r="r" t="t"/>
            <a:pathLst>
              <a:path extrusionOk="0" h="527584" w="335280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b="0" i="0" sz="2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 rot="-2460000">
            <a:off x="268224" y="5870448"/>
            <a:ext cx="2901696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667000" y="872428"/>
            <a:ext cx="5959730" cy="239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6350" rtl="0" algn="ctr">
              <a:lnSpc>
                <a:spcPct val="852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Bodoni"/>
              <a:buNone/>
            </a:pPr>
            <a:r>
              <a:rPr b="1" lang="en-US" sz="6600">
                <a:latin typeface="Bodoni"/>
                <a:ea typeface="Bodoni"/>
                <a:cs typeface="Bodoni"/>
                <a:sym typeface="Bodoni"/>
              </a:rPr>
              <a:t>COURSERA CAPSTONE</a:t>
            </a:r>
            <a:endParaRPr/>
          </a:p>
          <a:p>
            <a:pPr indent="0" lvl="0" marL="3810" rtl="0" algn="ctr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br>
              <a:rPr b="1" lang="en-US" sz="3200"/>
            </a:br>
            <a:r>
              <a:rPr b="1" lang="en-US" sz="3200"/>
              <a:t>IBM APPLIED DATA SCIENCE CAPSTONE</a:t>
            </a:r>
            <a:endParaRPr b="1" sz="3200"/>
          </a:p>
        </p:txBody>
      </p:sp>
      <p:sp>
        <p:nvSpPr>
          <p:cNvPr id="95" name="Google Shape;95;p13"/>
          <p:cNvSpPr txBox="1"/>
          <p:nvPr/>
        </p:nvSpPr>
        <p:spPr>
          <a:xfrm>
            <a:off x="1219200" y="3810000"/>
            <a:ext cx="9753600" cy="96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noAutofit/>
          </a:bodyPr>
          <a:lstStyle/>
          <a:p>
            <a:pPr indent="-3246755" lvl="0" marL="325882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SUB:Opening of New Shopping Mall in </a:t>
            </a:r>
            <a:r>
              <a:rPr b="1"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Telangana , Hyderabad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763000" y="5139659"/>
            <a:ext cx="2644901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3364" lvl="0" marL="26543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Jashica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364" lvl="0" marL="26543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BUSINESS PROBLEM</a:t>
            </a:r>
            <a:endParaRPr sz="4400"/>
          </a:p>
        </p:txBody>
      </p:sp>
      <p:sp>
        <p:nvSpPr>
          <p:cNvPr id="102" name="Google Shape;102;p14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-229234" lvl="0" marL="241300" marR="5467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of the shopping mall is one of the most important decisions that will  determine whether the mall will be a success or a failure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464184" rtl="0" algn="l">
              <a:lnSpc>
                <a:spcPct val="107916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To analyse and select the best locations in the city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Hyderabad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Telangana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open a new shopping mall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timely as the city is currently suffering from oversupply of shopping  malls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question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marR="254634" rtl="0" algn="l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city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Hyderabad,Telangana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a property developer is looking to  open a new shopping mall, where would you recommend that they open it?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916938" y="730961"/>
            <a:ext cx="1826261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DATA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no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required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204" lvl="1" marL="71247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neighbourhoods in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Hyderabad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204" lvl="1" marL="71247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Latitude and longitude coordinates of the neighbourhoods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204" lvl="1" marL="71247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Venue data, particularly data related to shopping malls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data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marR="5080" rtl="0" algn="l">
              <a:lnSpc>
                <a:spcPct val="107916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 page for neighbourhoods  (</a:t>
            </a: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https://en.wikipedia.org/w/index.php?title=Category:Neighbourhoods_in_Hyderabad,_India&amp;pageuntil=Somajiguda#mw-pages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204" lvl="1" marL="71247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Geocoder package for latitude and longitude coordinates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204" lvl="1" marL="71247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Foursquare API for venue data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916953" y="730950"/>
            <a:ext cx="5397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METHODOLOGY</a:t>
            </a:r>
            <a:endParaRPr sz="4400"/>
          </a:p>
        </p:txBody>
      </p:sp>
      <p:sp>
        <p:nvSpPr>
          <p:cNvPr id="114" name="Google Shape;114;p16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scraping Wikipedia page for neighbourhoods list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latitude and longitude coordinates using Geocoder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Foursquare API to get venue data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data by neighbourhood and taking the mean of the frequency of  occurrence of each venue category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venue category by Shopping Mall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clustering on the data by using k-means clustering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clusters in a map using Folium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916939" y="730961"/>
            <a:ext cx="2664461" cy="69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RESULTS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-229234" lvl="0" marL="241300" marR="3606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Categorized the neighbourhoods  into 3 clusters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marR="5080" rtl="0" algn="l">
              <a:lnSpc>
                <a:spcPct val="107916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0: Neighbourhoods with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or zero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shopping  malls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marR="5080" rtl="0" algn="l">
              <a:lnSpc>
                <a:spcPct val="901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1: Neighbourhoods with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moderate 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shopping malls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marR="5080" rtl="0" algn="l">
              <a:lnSpc>
                <a:spcPct val="107916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2: Neighbourhoods with  high concentration of shopping  malls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104" y="1428200"/>
            <a:ext cx="6319521" cy="347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62000" y="765325"/>
            <a:ext cx="44847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DISCUSSION</a:t>
            </a:r>
            <a:endParaRPr sz="4400"/>
          </a:p>
        </p:txBody>
      </p:sp>
      <p:sp>
        <p:nvSpPr>
          <p:cNvPr id="127" name="Google Shape;127;p18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number in cluster 2 and moderate number in cluster 1.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 0  has very low number or no shopping mall in the neighbourhoods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Oversupply of shopping malls mostly happened in the cluster 2 of the city,  with the suburb area still have very few shopping malls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16952" y="734300"/>
            <a:ext cx="6203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RECOMMENDATIONS</a:t>
            </a:r>
            <a:endParaRPr sz="4400"/>
          </a:p>
        </p:txBody>
      </p:sp>
      <p:sp>
        <p:nvSpPr>
          <p:cNvPr id="133" name="Google Shape;133;p19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-229234" lvl="0" marL="241300" marR="94615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new shopping malls in neighbourhoods in cluster 0  with little or no  competition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107916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open in neighbourhoods in cluster 1 with moderate competition if have  unique selling propositions to stand out from the competition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neighbourhoods in cluster 2, already high concentration of shopping malls  and intense competition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916953" y="730950"/>
            <a:ext cx="4591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4400"/>
              <a:t>CONCLUSION</a:t>
            </a:r>
            <a:endParaRPr sz="4400"/>
          </a:p>
        </p:txBody>
      </p:sp>
      <p:sp>
        <p:nvSpPr>
          <p:cNvPr id="139" name="Google Shape;139;p20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-229234" lvl="0" marL="241300" marR="3048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to business question: The neighbourhoods in cluster 0 are the most  preferred locations to open a new shopping mall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just">
              <a:lnSpc>
                <a:spcPct val="107916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of this project will help the relevant stakeholders to capitalize on the  opportunities on high potential locations while avoiding overcrowded areas in  their decisions to open a new shopping mall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52400" y="3124200"/>
            <a:ext cx="10744200" cy="1490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ourgette"/>
              <a:buNone/>
            </a:pPr>
            <a:r>
              <a:rPr b="1" i="1" lang="en-US" sz="9600">
                <a:latin typeface="Courgette"/>
                <a:ea typeface="Courgette"/>
                <a:cs typeface="Courgette"/>
                <a:sym typeface="Courgette"/>
              </a:rPr>
              <a:t>         THANK YOU!</a:t>
            </a:r>
            <a:endParaRPr b="1" i="1" sz="9600"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