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0" r:id="rId3"/>
    <p:sldId id="322" r:id="rId4"/>
    <p:sldId id="333" r:id="rId5"/>
    <p:sldId id="313" r:id="rId6"/>
    <p:sldId id="314" r:id="rId7"/>
    <p:sldId id="348" r:id="rId8"/>
    <p:sldId id="349" r:id="rId9"/>
    <p:sldId id="287" r:id="rId10"/>
    <p:sldId id="304" r:id="rId11"/>
    <p:sldId id="305" r:id="rId12"/>
    <p:sldId id="306" r:id="rId13"/>
    <p:sldId id="310" r:id="rId14"/>
    <p:sldId id="307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Rg st="44" end="5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605"/>
  </p:normalViewPr>
  <p:slideViewPr>
    <p:cSldViewPr>
      <p:cViewPr varScale="1">
        <p:scale>
          <a:sx n="107" d="100"/>
          <a:sy n="107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D96712E3-E31C-0742-8B7C-DBDF5E46D026}" type="presOf" srcId="{984B0B28-20F1-1041-AF59-2305637575AC}" destId="{AD01F4CA-EDCE-C448-BCE5-15C1AD09B6E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275" custLinFactNeighborY="-837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275" custLinFactNeighborY="-837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311" custLinFactNeighborY="4481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34903" custLinFactNeighborY="4830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311" custLinFactNeighborY="4481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34903" custLinFactNeighborY="4830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1900" custLinFactNeighborY="5793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9425" custLinFactNeighborY="3798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1900" custLinFactNeighborY="5793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9425" custLinFactNeighborY="3798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2703" y="72527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9044" y="1063212"/>
        <a:ext cx="1800818" cy="2189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2703" y="72527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9044" y="1063212"/>
        <a:ext cx="1800818" cy="2189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043027" y="927615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451530" y="1272588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2553143" y="972667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3439483" y="1310608"/>
        <a:ext cx="1800818" cy="2189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043027" y="927615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451530" y="1272588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2553143" y="972667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3439483" y="1310608"/>
        <a:ext cx="1800818" cy="2189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48952" y="984891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57454" y="1329864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228844" y="927615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115184" y="1265556"/>
        <a:ext cx="1800818" cy="21899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48952" y="984891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57454" y="1329864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228844" y="927615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115184" y="1265556"/>
        <a:ext cx="1800818" cy="2189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16832"/>
            <a:ext cx="8359080" cy="1787624"/>
          </a:xfrm>
        </p:spPr>
        <p:txBody>
          <a:bodyPr>
            <a:normAutofit fontScale="90000"/>
          </a:bodyPr>
          <a:lstStyle/>
          <a:p>
            <a:r>
              <a:rPr lang="en-US" dirty="0"/>
              <a:t>Queries with Quantifiers</a:t>
            </a:r>
            <a:br>
              <a:rPr lang="en-US" dirty="0"/>
            </a:br>
            <a:r>
              <a:rPr lang="en-US" dirty="0"/>
              <a:t> (Part 2)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92" y="3933056"/>
            <a:ext cx="7854696" cy="1752600"/>
          </a:xfrm>
        </p:spPr>
        <p:txBody>
          <a:bodyPr/>
          <a:lstStyle/>
          <a:p>
            <a:r>
              <a:rPr lang="en-US" dirty="0"/>
              <a:t>Venn Diagram and SQL Templates</a:t>
            </a:r>
          </a:p>
        </p:txBody>
      </p:sp>
    </p:spTree>
    <p:extLst>
      <p:ext uri="{BB962C8B-B14F-4D97-AF65-F5344CB8AC3E}">
        <p14:creationId xmlns:p14="http://schemas.microsoft.com/office/powerpoint/2010/main" val="223905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312240" y="2420888"/>
            <a:ext cx="91639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D.dept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</a:rPr>
              <a:t>, Department 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WHERE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CoursesOfferedBy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D.dept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4977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for pairs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1095" y="3136635"/>
            <a:ext cx="310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244419" y="3079373"/>
            <a:ext cx="299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CoursesOfferedBy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652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652936" cy="369332"/>
              </a:xfrm>
              <a:prstGeom prst="rect">
                <a:avLst/>
              </a:prstGeom>
              <a:blipFill>
                <a:blip r:embed="rId7"/>
                <a:stretch>
                  <a:fillRect l="-1923" t="-6667" r="-1346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0" y="2014808"/>
            <a:ext cx="7611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each (</a:t>
            </a:r>
            <a:r>
              <a:rPr lang="en-US" sz="2800" dirty="0" err="1">
                <a:solidFill>
                  <a:srgbClr val="00B050"/>
                </a:solidFill>
              </a:rPr>
              <a:t>s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7030A0"/>
                </a:solidFill>
              </a:rPr>
              <a:t>d</a:t>
            </a:r>
            <a:r>
              <a:rPr lang="en-US" sz="2800" dirty="0"/>
              <a:t>) pair such that student </a:t>
            </a:r>
            <a:r>
              <a:rPr lang="en-US" sz="2800" dirty="0">
                <a:solidFill>
                  <a:srgbClr val="00B050"/>
                </a:solidFill>
              </a:rPr>
              <a:t>s</a:t>
            </a:r>
            <a:r>
              <a:rPr lang="en-US" sz="2800" dirty="0"/>
              <a:t> takes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</a:t>
            </a:r>
          </a:p>
          <a:p>
            <a:r>
              <a:rPr lang="en-US" sz="2800" dirty="0"/>
              <a:t>courses offered by department </a:t>
            </a:r>
            <a:r>
              <a:rPr lang="en-US" sz="2800" dirty="0">
                <a:solidFill>
                  <a:srgbClr val="7030A0"/>
                </a:solidFill>
              </a:rPr>
              <a:t>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33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ONLY for pairs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78095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1095" y="3136635"/>
            <a:ext cx="310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5508104" y="3216315"/>
            <a:ext cx="299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CoursesOfferedBy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2267744" y="4353466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353466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8511" r="-127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41988" y="1957546"/>
            <a:ext cx="8483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each (</a:t>
            </a:r>
            <a:r>
              <a:rPr lang="en-US" sz="2800" dirty="0" err="1">
                <a:solidFill>
                  <a:srgbClr val="00B050"/>
                </a:solidFill>
              </a:rPr>
              <a:t>s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7030A0"/>
                </a:solidFill>
              </a:rPr>
              <a:t>d</a:t>
            </a:r>
            <a:r>
              <a:rPr lang="en-US" sz="2800" dirty="0"/>
              <a:t>) pair such that student </a:t>
            </a:r>
            <a:r>
              <a:rPr lang="en-US" sz="2800" dirty="0">
                <a:solidFill>
                  <a:srgbClr val="00B050"/>
                </a:solidFill>
              </a:rPr>
              <a:t>s</a:t>
            </a:r>
            <a:r>
              <a:rPr lang="en-US" sz="2800" dirty="0"/>
              <a:t> takes </a:t>
            </a:r>
            <a:r>
              <a:rPr lang="en-US" sz="2800" dirty="0">
                <a:solidFill>
                  <a:srgbClr val="FF0000"/>
                </a:solidFill>
              </a:rPr>
              <a:t>not only</a:t>
            </a:r>
            <a:r>
              <a:rPr lang="en-US" sz="2800" dirty="0"/>
              <a:t> </a:t>
            </a:r>
          </a:p>
          <a:p>
            <a:r>
              <a:rPr lang="en-US" sz="2800" dirty="0"/>
              <a:t>courses offered by department </a:t>
            </a:r>
            <a:r>
              <a:rPr lang="en-US" sz="2800" dirty="0">
                <a:solidFill>
                  <a:srgbClr val="7030A0"/>
                </a:solidFill>
              </a:rPr>
              <a:t>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232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</a:t>
            </a:r>
            <a:r>
              <a:rPr lang="en-US"/>
              <a:t>for pairs  (SUBSET JOIN)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1095" y="3136635"/>
            <a:ext cx="310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5508104" y="3216315"/>
            <a:ext cx="299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CoursesOfferedBy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2267744" y="4353466"/>
                <a:ext cx="652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353466"/>
                <a:ext cx="652936" cy="369332"/>
              </a:xfrm>
              <a:prstGeom prst="rect">
                <a:avLst/>
              </a:prstGeom>
              <a:blipFill>
                <a:blip r:embed="rId7"/>
                <a:stretch>
                  <a:fillRect l="-3846" t="-6667" r="-11538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41988" y="1957546"/>
            <a:ext cx="7873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each (</a:t>
            </a:r>
            <a:r>
              <a:rPr lang="en-US" sz="2800" dirty="0" err="1">
                <a:solidFill>
                  <a:srgbClr val="00B050"/>
                </a:solidFill>
              </a:rPr>
              <a:t>s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7030A0"/>
                </a:solidFill>
              </a:rPr>
              <a:t>d</a:t>
            </a:r>
            <a:r>
              <a:rPr lang="en-US" sz="2800" dirty="0"/>
              <a:t>) pair such that student </a:t>
            </a:r>
            <a:r>
              <a:rPr lang="en-US" sz="2800" dirty="0">
                <a:solidFill>
                  <a:srgbClr val="00B050"/>
                </a:solidFill>
              </a:rPr>
              <a:t>s</a:t>
            </a:r>
            <a:r>
              <a:rPr lang="en-US" sz="2800" dirty="0"/>
              <a:t> takes </a:t>
            </a:r>
            <a:r>
              <a:rPr lang="en-US" sz="2800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 </a:t>
            </a:r>
          </a:p>
          <a:p>
            <a:r>
              <a:rPr lang="en-US" sz="2800" dirty="0"/>
              <a:t>courses offered by department </a:t>
            </a:r>
            <a:r>
              <a:rPr lang="en-US" sz="2800" dirty="0">
                <a:solidFill>
                  <a:srgbClr val="7030A0"/>
                </a:solidFill>
              </a:rPr>
              <a:t>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05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for pairs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027970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1095" y="3136635"/>
            <a:ext cx="310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021706" y="3145427"/>
            <a:ext cx="299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CoursesOfferedBy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5436096" y="4221088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221088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8511" r="-1276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0" y="2014808"/>
            <a:ext cx="8194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each (</a:t>
            </a:r>
            <a:r>
              <a:rPr lang="en-US" sz="2800" dirty="0" err="1">
                <a:solidFill>
                  <a:srgbClr val="00B050"/>
                </a:solidFill>
              </a:rPr>
              <a:t>s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7030A0"/>
                </a:solidFill>
              </a:rPr>
              <a:t>d</a:t>
            </a:r>
            <a:r>
              <a:rPr lang="en-US" sz="2800" dirty="0"/>
              <a:t>) pair such that student </a:t>
            </a:r>
            <a:r>
              <a:rPr lang="en-US" sz="2800" dirty="0">
                <a:solidFill>
                  <a:srgbClr val="00B050"/>
                </a:solidFill>
              </a:rPr>
              <a:t>s</a:t>
            </a:r>
            <a:r>
              <a:rPr lang="en-US" sz="2800" dirty="0"/>
              <a:t> takes </a:t>
            </a:r>
            <a:r>
              <a:rPr lang="en-US" sz="2800" dirty="0">
                <a:solidFill>
                  <a:srgbClr val="FF0000"/>
                </a:solidFill>
              </a:rPr>
              <a:t>not all</a:t>
            </a:r>
            <a:r>
              <a:rPr lang="en-US" sz="2800" dirty="0"/>
              <a:t> </a:t>
            </a:r>
          </a:p>
          <a:p>
            <a:r>
              <a:rPr lang="en-US" sz="2800" dirty="0"/>
              <a:t>courses offered by department </a:t>
            </a:r>
            <a:r>
              <a:rPr lang="en-US" sz="2800" dirty="0">
                <a:solidFill>
                  <a:srgbClr val="7030A0"/>
                </a:solidFill>
              </a:rPr>
              <a:t>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00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for pairs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1095" y="3136635"/>
            <a:ext cx="310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021706" y="3145427"/>
            <a:ext cx="299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CoursesOfferedBy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5436096" y="4221088"/>
                <a:ext cx="652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221088"/>
                <a:ext cx="652936" cy="369332"/>
              </a:xfrm>
              <a:prstGeom prst="rect">
                <a:avLst/>
              </a:prstGeom>
              <a:blipFill>
                <a:blip r:embed="rId7"/>
                <a:stretch>
                  <a:fillRect l="-1923" t="-3333" r="-11538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0" y="2014808"/>
            <a:ext cx="75842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each (</a:t>
            </a:r>
            <a:r>
              <a:rPr lang="en-US" sz="2800" dirty="0" err="1">
                <a:solidFill>
                  <a:srgbClr val="00B050"/>
                </a:solidFill>
              </a:rPr>
              <a:t>s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7030A0"/>
                </a:solidFill>
              </a:rPr>
              <a:t>d</a:t>
            </a:r>
            <a:r>
              <a:rPr lang="en-US" sz="2800" dirty="0"/>
              <a:t>) pair such that student </a:t>
            </a:r>
            <a:r>
              <a:rPr lang="en-US" sz="2800" dirty="0">
                <a:solidFill>
                  <a:srgbClr val="00B050"/>
                </a:solidFill>
              </a:rPr>
              <a:t>s</a:t>
            </a:r>
            <a:r>
              <a:rPr lang="en-US" sz="2800" dirty="0"/>
              <a:t> takes </a:t>
            </a:r>
            <a:r>
              <a:rPr lang="en-US" sz="2800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 </a:t>
            </a:r>
          </a:p>
          <a:p>
            <a:r>
              <a:rPr lang="en-US" sz="2800" dirty="0"/>
              <a:t>courses offered by department </a:t>
            </a:r>
            <a:r>
              <a:rPr lang="en-US" sz="2800" dirty="0">
                <a:solidFill>
                  <a:srgbClr val="7030A0"/>
                </a:solidFill>
              </a:rPr>
              <a:t>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62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F656-DA2F-5247-8BFA-7466FDEE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 schema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7BC6-9A90-DB43-9D53-AE26945ED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35173"/>
              </p:ext>
            </p:extLst>
          </p:nvPr>
        </p:nvGraphicFramePr>
        <p:xfrm>
          <a:off x="2256581" y="2411459"/>
          <a:ext cx="3768840" cy="44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10">
                  <a:extLst>
                    <a:ext uri="{9D8B030D-6E8A-4147-A177-3AD203B41FA5}">
                      <a16:colId xmlns:a16="http://schemas.microsoft.com/office/drawing/2014/main" val="1450124520"/>
                    </a:ext>
                  </a:extLst>
                </a:gridCol>
                <a:gridCol w="942210">
                  <a:extLst>
                    <a:ext uri="{9D8B030D-6E8A-4147-A177-3AD203B41FA5}">
                      <a16:colId xmlns:a16="http://schemas.microsoft.com/office/drawing/2014/main" val="1664162086"/>
                    </a:ext>
                  </a:extLst>
                </a:gridCol>
                <a:gridCol w="942210">
                  <a:extLst>
                    <a:ext uri="{9D8B030D-6E8A-4147-A177-3AD203B41FA5}">
                      <a16:colId xmlns:a16="http://schemas.microsoft.com/office/drawing/2014/main" val="2579874078"/>
                    </a:ext>
                  </a:extLst>
                </a:gridCol>
                <a:gridCol w="942210">
                  <a:extLst>
                    <a:ext uri="{9D8B030D-6E8A-4147-A177-3AD203B41FA5}">
                      <a16:colId xmlns:a16="http://schemas.microsoft.com/office/drawing/2014/main" val="598091181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45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69EDA6-A139-8F47-8CA3-7766A5CB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96560"/>
              </p:ext>
            </p:extLst>
          </p:nvPr>
        </p:nvGraphicFramePr>
        <p:xfrm>
          <a:off x="2251925" y="3423028"/>
          <a:ext cx="3783900" cy="37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300">
                  <a:extLst>
                    <a:ext uri="{9D8B030D-6E8A-4147-A177-3AD203B41FA5}">
                      <a16:colId xmlns:a16="http://schemas.microsoft.com/office/drawing/2014/main" val="3559679104"/>
                    </a:ext>
                  </a:extLst>
                </a:gridCol>
                <a:gridCol w="1261300">
                  <a:extLst>
                    <a:ext uri="{9D8B030D-6E8A-4147-A177-3AD203B41FA5}">
                      <a16:colId xmlns:a16="http://schemas.microsoft.com/office/drawing/2014/main" val="186121398"/>
                    </a:ext>
                  </a:extLst>
                </a:gridCol>
                <a:gridCol w="1261300">
                  <a:extLst>
                    <a:ext uri="{9D8B030D-6E8A-4147-A177-3AD203B41FA5}">
                      <a16:colId xmlns:a16="http://schemas.microsoft.com/office/drawing/2014/main" val="3502600746"/>
                    </a:ext>
                  </a:extLst>
                </a:gridCol>
              </a:tblGrid>
              <a:tr h="371731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cno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95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5065C2-8BFA-BD4E-BDB1-B52B8B22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44254"/>
              </p:ext>
            </p:extLst>
          </p:nvPr>
        </p:nvGraphicFramePr>
        <p:xfrm>
          <a:off x="2278632" y="4535268"/>
          <a:ext cx="3805536" cy="372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>
                  <a:extLst>
                    <a:ext uri="{9D8B030D-6E8A-4147-A177-3AD203B41FA5}">
                      <a16:colId xmlns:a16="http://schemas.microsoft.com/office/drawing/2014/main" val="3417893425"/>
                    </a:ext>
                  </a:extLst>
                </a:gridCol>
                <a:gridCol w="1304032">
                  <a:extLst>
                    <a:ext uri="{9D8B030D-6E8A-4147-A177-3AD203B41FA5}">
                      <a16:colId xmlns:a16="http://schemas.microsoft.com/office/drawing/2014/main" val="4185843675"/>
                    </a:ext>
                  </a:extLst>
                </a:gridCol>
                <a:gridCol w="1197472">
                  <a:extLst>
                    <a:ext uri="{9D8B030D-6E8A-4147-A177-3AD203B41FA5}">
                      <a16:colId xmlns:a16="http://schemas.microsoft.com/office/drawing/2014/main" val="3431657628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u="sng" dirty="0" err="1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u="sng" dirty="0" err="1"/>
                        <a:t>cno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427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FC828-9945-6D46-85D0-F539DFDB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704"/>
              </p:ext>
            </p:extLst>
          </p:nvPr>
        </p:nvGraphicFramePr>
        <p:xfrm>
          <a:off x="2503593" y="5595190"/>
          <a:ext cx="352182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914">
                  <a:extLst>
                    <a:ext uri="{9D8B030D-6E8A-4147-A177-3AD203B41FA5}">
                      <a16:colId xmlns:a16="http://schemas.microsoft.com/office/drawing/2014/main" val="4157869773"/>
                    </a:ext>
                  </a:extLst>
                </a:gridCol>
                <a:gridCol w="1760914">
                  <a:extLst>
                    <a:ext uri="{9D8B030D-6E8A-4147-A177-3AD203B41FA5}">
                      <a16:colId xmlns:a16="http://schemas.microsoft.com/office/drawing/2014/main" val="427489449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u="sng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133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57E355-AF43-9C4C-A52E-DD3C512EF0ED}"/>
              </a:ext>
            </a:extLst>
          </p:cNvPr>
          <p:cNvSpPr txBox="1"/>
          <p:nvPr/>
        </p:nvSpPr>
        <p:spPr>
          <a:xfrm>
            <a:off x="3471299" y="1859738"/>
            <a:ext cx="16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D1075-18E7-2049-8134-4C243E94031A}"/>
              </a:ext>
            </a:extLst>
          </p:cNvPr>
          <p:cNvSpPr txBox="1"/>
          <p:nvPr/>
        </p:nvSpPr>
        <p:spPr>
          <a:xfrm>
            <a:off x="3563888" y="2969713"/>
            <a:ext cx="1113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E5163-07CB-4542-B8FB-C235CA489C81}"/>
              </a:ext>
            </a:extLst>
          </p:cNvPr>
          <p:cNvSpPr txBox="1"/>
          <p:nvPr/>
        </p:nvSpPr>
        <p:spPr>
          <a:xfrm>
            <a:off x="3590266" y="4079641"/>
            <a:ext cx="99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Enroll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349C6-2EF0-334F-99CB-F7DBB8380792}"/>
              </a:ext>
            </a:extLst>
          </p:cNvPr>
          <p:cNvSpPr txBox="1"/>
          <p:nvPr/>
        </p:nvSpPr>
        <p:spPr>
          <a:xfrm>
            <a:off x="3340694" y="513352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66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3F75-A12C-264F-88A8-B96AAE4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EE9-7E10-8948-AA72-E4128A72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 only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/>
              <a:t>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CS courses</a:t>
            </a:r>
          </a:p>
        </p:txBody>
      </p:sp>
    </p:spTree>
    <p:extLst>
      <p:ext uri="{BB962C8B-B14F-4D97-AF65-F5344CB8AC3E}">
        <p14:creationId xmlns:p14="http://schemas.microsoft.com/office/powerpoint/2010/main" val="250219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3F75-A12C-264F-88A8-B96AAE4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EE9-7E10-8948-AA72-E4128A72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each 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/>
              <a:t>) pair such that student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courses offered by department </a:t>
            </a:r>
            <a:r>
              <a:rPr lang="en-US" dirty="0">
                <a:solidFill>
                  <a:srgbClr val="7030A0"/>
                </a:solidFill>
              </a:rPr>
              <a:t>d</a:t>
            </a:r>
          </a:p>
          <a:p>
            <a:r>
              <a:rPr lang="en-US" dirty="0"/>
              <a:t>Find each 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/>
              <a:t>) pair such that student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courses offered by department </a:t>
            </a:r>
            <a:r>
              <a:rPr lang="en-US" dirty="0">
                <a:solidFill>
                  <a:srgbClr val="7030A0"/>
                </a:solidFill>
              </a:rPr>
              <a:t>d</a:t>
            </a:r>
          </a:p>
          <a:p>
            <a:r>
              <a:rPr lang="en-US" dirty="0"/>
              <a:t>Find each 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/>
              <a:t>) pair such that student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fewer than 5</a:t>
            </a:r>
            <a:r>
              <a:rPr lang="en-US" dirty="0"/>
              <a:t> courses offered by department </a:t>
            </a:r>
            <a:r>
              <a:rPr lang="en-US" dirty="0">
                <a:solidFill>
                  <a:srgbClr val="7030A0"/>
                </a:solidFill>
              </a:rPr>
              <a:t>d</a:t>
            </a:r>
          </a:p>
          <a:p>
            <a:r>
              <a:rPr lang="en-US" dirty="0">
                <a:solidFill>
                  <a:srgbClr val="7030A0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7030-C10A-AD4A-9411-E264E8B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Queries with quantifiers returning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D26D-2B8B-0B43-B2F3-2361A854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D8CECD-B95C-C444-BB53-96481E12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63218"/>
              </p:ext>
            </p:extLst>
          </p:nvPr>
        </p:nvGraphicFramePr>
        <p:xfrm>
          <a:off x="6098777" y="2278405"/>
          <a:ext cx="1872208" cy="370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487969437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67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235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623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403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3342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1648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865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all but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5576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at least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6817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437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59D6363-195C-984E-ADAB-664BDD3A3CFE}"/>
              </a:ext>
            </a:extLst>
          </p:cNvPr>
          <p:cNvSpPr txBox="1"/>
          <p:nvPr/>
        </p:nvSpPr>
        <p:spPr>
          <a:xfrm>
            <a:off x="251520" y="3068960"/>
            <a:ext cx="5382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each (</a:t>
            </a:r>
            <a:r>
              <a:rPr lang="en-US" sz="2400" dirty="0" err="1">
                <a:solidFill>
                  <a:srgbClr val="00B050"/>
                </a:solidFill>
              </a:rPr>
              <a:t>s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7030A0"/>
                </a:solidFill>
              </a:rPr>
              <a:t>d</a:t>
            </a:r>
            <a:r>
              <a:rPr lang="en-US" sz="2400" dirty="0"/>
              <a:t>) pair such that student 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/>
              <a:t> </a:t>
            </a:r>
          </a:p>
          <a:p>
            <a:r>
              <a:rPr lang="en-US" sz="2400" dirty="0"/>
              <a:t>takes </a:t>
            </a:r>
            <a:r>
              <a:rPr lang="en-US" sz="2400" dirty="0">
                <a:solidFill>
                  <a:srgbClr val="FF0000"/>
                </a:solidFill>
              </a:rPr>
              <a:t>‘quantifier’</a:t>
            </a:r>
            <a:r>
              <a:rPr lang="en-US" sz="2400" dirty="0"/>
              <a:t> courses offered </a:t>
            </a:r>
          </a:p>
          <a:p>
            <a:r>
              <a:rPr lang="en-US" sz="2400" dirty="0"/>
              <a:t>by department </a:t>
            </a:r>
            <a:r>
              <a:rPr lang="en-US" sz="2400" dirty="0">
                <a:solidFill>
                  <a:srgbClr val="7030A0"/>
                </a:solidFill>
              </a:rPr>
              <a:t>d.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D247838-4312-E242-8EAA-0E03C7A86D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836540"/>
              </p:ext>
            </p:extLst>
          </p:nvPr>
        </p:nvGraphicFramePr>
        <p:xfrm>
          <a:off x="1331640" y="4920436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13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1095" y="3136635"/>
            <a:ext cx="310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244419" y="3079373"/>
            <a:ext cx="299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CoursesOfferedBy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652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652936" cy="369332"/>
              </a:xfrm>
              <a:prstGeom prst="rect">
                <a:avLst/>
              </a:prstGeom>
              <a:blipFill>
                <a:blip r:embed="rId7"/>
                <a:stretch>
                  <a:fillRect l="-5769" t="-6667" r="-1346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0" y="2014808"/>
            <a:ext cx="8024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each (</a:t>
            </a:r>
            <a:r>
              <a:rPr lang="en-US" sz="2800" dirty="0" err="1">
                <a:solidFill>
                  <a:srgbClr val="00B050"/>
                </a:solidFill>
              </a:rPr>
              <a:t>s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7030A0"/>
                </a:solidFill>
              </a:rPr>
              <a:t>d</a:t>
            </a:r>
            <a:r>
              <a:rPr lang="en-US" sz="2800" dirty="0"/>
              <a:t>) pair such that student </a:t>
            </a:r>
            <a:r>
              <a:rPr lang="en-US" sz="2800" dirty="0">
                <a:solidFill>
                  <a:srgbClr val="00B050"/>
                </a:solidFill>
              </a:rPr>
              <a:t>s</a:t>
            </a:r>
            <a:r>
              <a:rPr lang="en-US" sz="2800" dirty="0"/>
              <a:t> takes </a:t>
            </a:r>
            <a:r>
              <a:rPr lang="en-US" sz="2800" dirty="0">
                <a:solidFill>
                  <a:srgbClr val="FF0000"/>
                </a:solidFill>
              </a:rPr>
              <a:t>some</a:t>
            </a:r>
            <a:r>
              <a:rPr lang="en-US" sz="2800" dirty="0"/>
              <a:t> </a:t>
            </a:r>
          </a:p>
          <a:p>
            <a:r>
              <a:rPr lang="en-US" sz="2800" dirty="0"/>
              <a:t>courses offered by department </a:t>
            </a:r>
            <a:r>
              <a:rPr lang="en-US" sz="2800" dirty="0">
                <a:solidFill>
                  <a:srgbClr val="7030A0"/>
                </a:solidFill>
              </a:rPr>
              <a:t>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49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B3AA-9A91-7C4B-814D-4C82FECE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5" y="549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relevant sets with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AB4-E5D9-9A4B-A465-EC0CC7AE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err="1"/>
              <a:t>CoursesEnrolledIn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8C361-EBBD-F54A-8DFE-A2548AD2BAE3}"/>
              </a:ext>
            </a:extLst>
          </p:cNvPr>
          <p:cNvSpPr txBox="1"/>
          <p:nvPr/>
        </p:nvSpPr>
        <p:spPr>
          <a:xfrm>
            <a:off x="1043608" y="2420888"/>
            <a:ext cx="591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FUNCTION </a:t>
            </a:r>
            <a:r>
              <a:rPr lang="en-US" sz="2000" dirty="0" err="1">
                <a:solidFill>
                  <a:srgbClr val="0070C0"/>
                </a:solidFill>
              </a:rPr>
              <a:t>CoursesEnrolledIn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sid</a:t>
            </a:r>
            <a:r>
              <a:rPr lang="en-US" sz="2000" dirty="0">
                <a:solidFill>
                  <a:srgbClr val="0070C0"/>
                </a:solidFill>
              </a:rPr>
              <a:t> TEXT)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RETURNS TABLE (</a:t>
            </a:r>
            <a:r>
              <a:rPr lang="en-US" sz="2000" dirty="0" err="1">
                <a:solidFill>
                  <a:srgbClr val="0070C0"/>
                </a:solidFill>
              </a:rPr>
              <a:t>cno</a:t>
            </a:r>
            <a:r>
              <a:rPr lang="en-US" sz="2000" dirty="0">
                <a:solidFill>
                  <a:srgbClr val="0070C0"/>
                </a:solidFill>
              </a:rPr>
              <a:t> TEXT) 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$$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SELECT  </a:t>
            </a:r>
            <a:r>
              <a:rPr lang="en-US" sz="2000" dirty="0" err="1">
                <a:solidFill>
                  <a:srgbClr val="0070C0"/>
                </a:solidFill>
              </a:rPr>
              <a:t>E.cno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FROM     Enroll 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WHERE  </a:t>
            </a:r>
            <a:r>
              <a:rPr lang="en-US" sz="2000" dirty="0" err="1">
                <a:solidFill>
                  <a:srgbClr val="0070C0"/>
                </a:solidFill>
              </a:rPr>
              <a:t>E.sid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CoursesEnrolledIn</a:t>
            </a:r>
            <a:r>
              <a:rPr lang="en-US" sz="2000" dirty="0" err="1">
                <a:solidFill>
                  <a:srgbClr val="00B050"/>
                </a:solidFill>
              </a:rPr>
              <a:t>.sid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$$  LANGUAGE SQL</a:t>
            </a:r>
          </a:p>
        </p:txBody>
      </p:sp>
    </p:spTree>
    <p:extLst>
      <p:ext uri="{BB962C8B-B14F-4D97-AF65-F5344CB8AC3E}">
        <p14:creationId xmlns:p14="http://schemas.microsoft.com/office/powerpoint/2010/main" val="42675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B3AA-9A91-7C4B-814D-4C82FECE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relevant sets with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AB4-E5D9-9A4B-A465-EC0CC7AE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err="1"/>
              <a:t>CoursesOfferedBy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dept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8C361-EBBD-F54A-8DFE-A2548AD2BAE3}"/>
              </a:ext>
            </a:extLst>
          </p:cNvPr>
          <p:cNvSpPr txBox="1"/>
          <p:nvPr/>
        </p:nvSpPr>
        <p:spPr>
          <a:xfrm>
            <a:off x="1115616" y="2708920"/>
            <a:ext cx="60942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FUNCTION Courses </a:t>
            </a:r>
            <a:r>
              <a:rPr lang="en-US" sz="2000" dirty="0" err="1">
                <a:solidFill>
                  <a:srgbClr val="0070C0"/>
                </a:solidFill>
              </a:rPr>
              <a:t>OfferedBy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7030A0"/>
                </a:solidFill>
              </a:rPr>
              <a:t>dept</a:t>
            </a:r>
            <a:r>
              <a:rPr lang="en-US" sz="2000" dirty="0">
                <a:solidFill>
                  <a:srgbClr val="0070C0"/>
                </a:solidFill>
              </a:rPr>
              <a:t> TEXT)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RETURNS TABLE (</a:t>
            </a:r>
            <a:r>
              <a:rPr lang="en-US" sz="2000" dirty="0" err="1">
                <a:solidFill>
                  <a:srgbClr val="0070C0"/>
                </a:solidFill>
              </a:rPr>
              <a:t>cno</a:t>
            </a:r>
            <a:r>
              <a:rPr lang="en-US" sz="2000" dirty="0">
                <a:solidFill>
                  <a:srgbClr val="0070C0"/>
                </a:solidFill>
              </a:rPr>
              <a:t> TEXT) 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$$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SELECT   </a:t>
            </a:r>
            <a:r>
              <a:rPr lang="en-US" sz="2000" dirty="0" err="1">
                <a:solidFill>
                  <a:srgbClr val="0070C0"/>
                </a:solidFill>
              </a:rPr>
              <a:t>C.cno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FROM     Course C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WHERE   </a:t>
            </a:r>
            <a:r>
              <a:rPr lang="en-US" sz="2000" dirty="0" err="1">
                <a:solidFill>
                  <a:srgbClr val="0070C0"/>
                </a:solidFill>
              </a:rPr>
              <a:t>C.dept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CoursesOfferedBy</a:t>
            </a:r>
            <a:r>
              <a:rPr lang="en-US" sz="2000" dirty="0" err="1">
                <a:solidFill>
                  <a:srgbClr val="7030A0"/>
                </a:solidFill>
              </a:rPr>
              <a:t>.dept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$$  LANGUAGE SQL</a:t>
            </a:r>
          </a:p>
        </p:txBody>
      </p:sp>
    </p:spTree>
    <p:extLst>
      <p:ext uri="{BB962C8B-B14F-4D97-AF65-F5344CB8AC3E}">
        <p14:creationId xmlns:p14="http://schemas.microsoft.com/office/powerpoint/2010/main" val="10914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43608" y="2421880"/>
            <a:ext cx="73173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D.dept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</a:rPr>
              <a:t>, Department 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CoursesOfferedBy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D.dept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6306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3939</TotalTime>
  <Words>603</Words>
  <Application>Microsoft Macintosh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Constantia</vt:lpstr>
      <vt:lpstr>Wingdings 2</vt:lpstr>
      <vt:lpstr>Flow</vt:lpstr>
      <vt:lpstr>Queries with Quantifiers  (Part 2)  </vt:lpstr>
      <vt:lpstr>Example database schema</vt:lpstr>
      <vt:lpstr>Queries with quantifiers</vt:lpstr>
      <vt:lpstr>Queries with quantifiers</vt:lpstr>
      <vt:lpstr>Queries with quantifiers returning pairs</vt:lpstr>
      <vt:lpstr>SOME </vt:lpstr>
      <vt:lpstr>Defining relevant sets with views</vt:lpstr>
      <vt:lpstr>Defining relevant sets with views</vt:lpstr>
      <vt:lpstr>SOME for pairs</vt:lpstr>
      <vt:lpstr>SOME for pairs</vt:lpstr>
      <vt:lpstr>NO for pairs </vt:lpstr>
      <vt:lpstr>NOT ONLY for pairs </vt:lpstr>
      <vt:lpstr>ONLY for pairs  (SUBSET JOIN) </vt:lpstr>
      <vt:lpstr>NOT ALL for pairs </vt:lpstr>
      <vt:lpstr>ALL for pairs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GYSSENS Marc</dc:creator>
  <cp:lastModifiedBy>Dirk Vangucht</cp:lastModifiedBy>
  <cp:revision>144</cp:revision>
  <dcterms:created xsi:type="dcterms:W3CDTF">2017-08-19T15:35:12Z</dcterms:created>
  <dcterms:modified xsi:type="dcterms:W3CDTF">2019-01-27T14:53:47Z</dcterms:modified>
</cp:coreProperties>
</file>