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8" r:id="rId8"/>
  </p:sldIdLst>
  <p:sldSz cx="12192000" cy="6858000"/>
  <p:notesSz cx="6858000" cy="9144000"/>
  <p:embeddedFontLst>
    <p:embeddedFont>
      <p:font typeface="Century Gothic" panose="020B050202020202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neAtesYHQu/LTf4rHTf0PodfK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1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1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1"/>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0"/>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1"/>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21"/>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21"/>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24" name="Google Shape;124;p21"/>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2"/>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2"/>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3"/>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23"/>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23"/>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41" name="Google Shape;141;p23"/>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4"/>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24"/>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5"/>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6"/>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3"/>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14"/>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15"/>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15"/>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15"/>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8"/>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18"/>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9"/>
          <p:cNvSpPr>
            <a:spLocks noGrp="1"/>
          </p:cNvSpPr>
          <p:nvPr>
            <p:ph type="pic" idx="2"/>
          </p:nvPr>
        </p:nvSpPr>
        <p:spPr>
          <a:xfrm>
            <a:off x="2589212" y="634965"/>
            <a:ext cx="8915400" cy="3854970"/>
          </a:xfrm>
          <a:prstGeom prst="rect">
            <a:avLst/>
          </a:prstGeom>
          <a:noFill/>
          <a:ln>
            <a:noFill/>
          </a:ln>
        </p:spPr>
      </p:sp>
      <p:sp>
        <p:nvSpPr>
          <p:cNvPr id="103" name="Google Shape;103;p19"/>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Google Shape;10;p10"/>
          <p:cNvGrpSpPr/>
          <p:nvPr/>
        </p:nvGrpSpPr>
        <p:grpSpPr>
          <a:xfrm>
            <a:off x="1" y="228600"/>
            <a:ext cx="2851516" cy="6638628"/>
            <a:chOff x="2487613" y="285750"/>
            <a:chExt cx="2428875" cy="5654676"/>
          </a:xfrm>
        </p:grpSpPr>
        <p:sp>
          <p:nvSpPr>
            <p:cNvPr id="11" name="Google Shape;11;p10"/>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0"/>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0"/>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0"/>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0"/>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0"/>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0"/>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0"/>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0"/>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0"/>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0"/>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0"/>
          <p:cNvGrpSpPr/>
          <p:nvPr/>
        </p:nvGrpSpPr>
        <p:grpSpPr>
          <a:xfrm>
            <a:off x="27221" y="-786"/>
            <a:ext cx="2356674" cy="6854039"/>
            <a:chOff x="6627813" y="194833"/>
            <a:chExt cx="1952625" cy="5678918"/>
          </a:xfrm>
        </p:grpSpPr>
        <p:sp>
          <p:nvSpPr>
            <p:cNvPr id="24" name="Google Shape;24;p10"/>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0"/>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0"/>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0"/>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0"/>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0"/>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0"/>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0"/>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0"/>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0"/>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0"/>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0"/>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10"/>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10"/>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1665402" y="3843801"/>
            <a:ext cx="9144000" cy="938779"/>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262626"/>
              </a:buClr>
              <a:buSzPct val="100000"/>
              <a:buFont typeface="Century Gothic"/>
              <a:buNone/>
            </a:pPr>
            <a:br>
              <a:rPr lang="en-US" dirty="0"/>
            </a:br>
            <a:r>
              <a:rPr lang="en-US" dirty="0"/>
              <a:t>       E-commerce Domain</a:t>
            </a:r>
            <a:br>
              <a:rPr lang="en-US" dirty="0"/>
            </a:br>
            <a:br>
              <a:rPr lang="en-US" dirty="0"/>
            </a:br>
            <a:r>
              <a:rPr lang="en-US" dirty="0"/>
              <a:t>SQL and Power BI/Tableau project</a:t>
            </a:r>
            <a:endParaRPr dirty="0"/>
          </a:p>
        </p:txBody>
      </p:sp>
      <p:sp>
        <p:nvSpPr>
          <p:cNvPr id="3" name="Subtitle 2">
            <a:extLst>
              <a:ext uri="{FF2B5EF4-FFF2-40B4-BE49-F238E27FC236}">
                <a16:creationId xmlns:a16="http://schemas.microsoft.com/office/drawing/2014/main" id="{C62947B0-FB52-6A24-4E1A-2E3C12A2709D}"/>
              </a:ext>
            </a:extLst>
          </p:cNvPr>
          <p:cNvSpPr>
            <a:spLocks noGrp="1"/>
          </p:cNvSpPr>
          <p:nvPr>
            <p:ph type="subTitle"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937788" y="274591"/>
            <a:ext cx="10515600" cy="84803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00B0F0"/>
              </a:buClr>
              <a:buSzPts val="3600"/>
              <a:buFont typeface="Century Gothic"/>
              <a:buNone/>
            </a:pPr>
            <a:r>
              <a:rPr lang="en-US">
                <a:solidFill>
                  <a:srgbClr val="00B0F0"/>
                </a:solidFill>
              </a:rPr>
              <a:t>About the Data Domain</a:t>
            </a:r>
            <a:endParaRPr>
              <a:solidFill>
                <a:srgbClr val="00B0F0"/>
              </a:solidFill>
            </a:endParaRPr>
          </a:p>
        </p:txBody>
      </p:sp>
      <p:sp>
        <p:nvSpPr>
          <p:cNvPr id="175" name="Google Shape;175;p2"/>
          <p:cNvSpPr txBox="1">
            <a:spLocks noGrp="1"/>
          </p:cNvSpPr>
          <p:nvPr>
            <p:ph type="body" idx="1"/>
          </p:nvPr>
        </p:nvSpPr>
        <p:spPr>
          <a:xfrm>
            <a:off x="680320" y="1122630"/>
            <a:ext cx="11179719" cy="4309449"/>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00"/>
              <a:buNone/>
            </a:pPr>
            <a:br>
              <a:rPr lang="en-US" sz="2400"/>
            </a:br>
            <a:r>
              <a:rPr lang="en-US" sz="2400"/>
              <a:t>In e-commerce, analytics is essential for informed decision-making and strategy optimization. By analyzing data from website traffic, customer interactions, and transactions, businesses gain insights into consumer behavior and market trends. Metrics like CLV, conversion rates, AOV, and product performance help personalize marketing, optimize pricing, and streamline inventory. SQL analytics techniques identify demand patterns, cross-selling opportunities, and seller performance, driving operational efficiency and sustainable growth in a competitive market.</a:t>
            </a:r>
            <a:endParaRPr sz="2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0B0F0"/>
              </a:buClr>
              <a:buSzPts val="3600"/>
              <a:buFont typeface="Century Gothic"/>
              <a:buNone/>
            </a:pPr>
            <a:r>
              <a:rPr lang="en-US" b="1">
                <a:solidFill>
                  <a:srgbClr val="00B0F0"/>
                </a:solidFill>
              </a:rPr>
              <a:t>Database Structure</a:t>
            </a:r>
            <a:endParaRPr b="1">
              <a:solidFill>
                <a:srgbClr val="00B0F0"/>
              </a:solidFill>
            </a:endParaRPr>
          </a:p>
        </p:txBody>
      </p:sp>
      <p:sp>
        <p:nvSpPr>
          <p:cNvPr id="181" name="Google Shape;181;p3"/>
          <p:cNvSpPr txBox="1">
            <a:spLocks noGrp="1"/>
          </p:cNvSpPr>
          <p:nvPr>
            <p:ph type="body" idx="1"/>
          </p:nvPr>
        </p:nvSpPr>
        <p:spPr>
          <a:xfrm>
            <a:off x="2177592" y="1611984"/>
            <a:ext cx="9327020" cy="429923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dirty="0"/>
              <a:t>Tables- 7 </a:t>
            </a:r>
            <a:r>
              <a:rPr lang="en-US" dirty="0" err="1"/>
              <a:t>nos</a:t>
            </a:r>
            <a:endParaRPr dirty="0"/>
          </a:p>
          <a:p>
            <a:pPr marL="285750" indent="-285750">
              <a:buFont typeface="Courier New" panose="02070309020205020404" pitchFamily="49" charset="0"/>
              <a:buChar char="o"/>
            </a:pPr>
            <a:r>
              <a:rPr lang="en-US" dirty="0"/>
              <a:t>Orders</a:t>
            </a:r>
          </a:p>
          <a:p>
            <a:pPr marL="285750" indent="-285750">
              <a:buFont typeface="Courier New" panose="02070309020205020404" pitchFamily="49" charset="0"/>
              <a:buChar char="o"/>
            </a:pPr>
            <a:r>
              <a:rPr lang="en-US" dirty="0"/>
              <a:t> Products</a:t>
            </a:r>
          </a:p>
          <a:p>
            <a:pPr marL="285750" indent="-285750">
              <a:buFont typeface="Courier New" panose="02070309020205020404" pitchFamily="49" charset="0"/>
              <a:buChar char="o"/>
            </a:pPr>
            <a:r>
              <a:rPr lang="en-US" dirty="0"/>
              <a:t> Customers</a:t>
            </a:r>
          </a:p>
          <a:p>
            <a:pPr marL="285750" indent="-285750">
              <a:buFont typeface="Courier New" panose="02070309020205020404" pitchFamily="49" charset="0"/>
              <a:buChar char="o"/>
            </a:pPr>
            <a:r>
              <a:rPr lang="en-US" dirty="0"/>
              <a:t> Sellers</a:t>
            </a:r>
          </a:p>
          <a:p>
            <a:pPr marL="285750" indent="-285750">
              <a:buFont typeface="Courier New" panose="02070309020205020404" pitchFamily="49" charset="0"/>
              <a:buChar char="o"/>
            </a:pPr>
            <a:r>
              <a:rPr lang="en-US" dirty="0"/>
              <a:t> Reviews</a:t>
            </a:r>
          </a:p>
          <a:p>
            <a:pPr marL="285750" indent="-285750">
              <a:buFont typeface="Courier New" panose="02070309020205020404" pitchFamily="49" charset="0"/>
              <a:buChar char="o"/>
            </a:pPr>
            <a:r>
              <a:rPr lang="en-US" dirty="0"/>
              <a:t> </a:t>
            </a:r>
            <a:r>
              <a:rPr lang="en-US" dirty="0" err="1"/>
              <a:t>Orders_items</a:t>
            </a:r>
            <a:endParaRPr lang="en-US" dirty="0"/>
          </a:p>
          <a:p>
            <a:pPr marL="285750" indent="-285750">
              <a:buFont typeface="Courier New" panose="02070309020205020404" pitchFamily="49" charset="0"/>
              <a:buChar char="o"/>
            </a:pPr>
            <a:r>
              <a:rPr lang="en-US" dirty="0"/>
              <a:t> Payments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00B0F0"/>
              </a:buClr>
              <a:buSzPts val="3600"/>
              <a:buFont typeface="Century Gothic"/>
              <a:buNone/>
            </a:pPr>
            <a:r>
              <a:rPr lang="en-US" b="1">
                <a:solidFill>
                  <a:srgbClr val="00B0F0"/>
                </a:solidFill>
              </a:rPr>
              <a:t>Entity Relationship Diagram</a:t>
            </a:r>
            <a:endParaRPr b="1">
              <a:solidFill>
                <a:srgbClr val="00B0F0"/>
              </a:solidFill>
            </a:endParaRPr>
          </a:p>
        </p:txBody>
      </p:sp>
      <p:grpSp>
        <p:nvGrpSpPr>
          <p:cNvPr id="187" name="Google Shape;187;p4"/>
          <p:cNvGrpSpPr/>
          <p:nvPr/>
        </p:nvGrpSpPr>
        <p:grpSpPr>
          <a:xfrm>
            <a:off x="1321806" y="2263366"/>
            <a:ext cx="7426759" cy="4144888"/>
            <a:chOff x="0" y="0"/>
            <a:chExt cx="5848706" cy="5976893"/>
          </a:xfrm>
        </p:grpSpPr>
        <p:pic>
          <p:nvPicPr>
            <p:cNvPr id="188" name="Google Shape;188;p4"/>
            <p:cNvPicPr preferRelativeResize="0"/>
            <p:nvPr/>
          </p:nvPicPr>
          <p:blipFill rotWithShape="1">
            <a:blip r:embed="rId3">
              <a:alphaModFix/>
            </a:blip>
            <a:srcRect/>
            <a:stretch/>
          </p:blipFill>
          <p:spPr>
            <a:xfrm flipH="1">
              <a:off x="2315910" y="2281728"/>
              <a:ext cx="781050" cy="781050"/>
            </a:xfrm>
            <a:prstGeom prst="rect">
              <a:avLst/>
            </a:prstGeom>
            <a:noFill/>
            <a:ln>
              <a:noFill/>
            </a:ln>
          </p:spPr>
        </p:pic>
        <p:pic>
          <p:nvPicPr>
            <p:cNvPr id="189" name="Google Shape;189;p4"/>
            <p:cNvPicPr preferRelativeResize="0"/>
            <p:nvPr/>
          </p:nvPicPr>
          <p:blipFill rotWithShape="1">
            <a:blip r:embed="rId3">
              <a:alphaModFix/>
            </a:blip>
            <a:srcRect/>
            <a:stretch/>
          </p:blipFill>
          <p:spPr>
            <a:xfrm flipH="1">
              <a:off x="2256090" y="5195843"/>
              <a:ext cx="781050" cy="781050"/>
            </a:xfrm>
            <a:prstGeom prst="rect">
              <a:avLst/>
            </a:prstGeom>
            <a:noFill/>
            <a:ln>
              <a:noFill/>
            </a:ln>
          </p:spPr>
        </p:pic>
        <p:pic>
          <p:nvPicPr>
            <p:cNvPr id="190" name="Google Shape;190;p4"/>
            <p:cNvPicPr preferRelativeResize="0"/>
            <p:nvPr/>
          </p:nvPicPr>
          <p:blipFill rotWithShape="1">
            <a:blip r:embed="rId3">
              <a:alphaModFix/>
            </a:blip>
            <a:srcRect/>
            <a:stretch/>
          </p:blipFill>
          <p:spPr>
            <a:xfrm flipH="1">
              <a:off x="0" y="2324457"/>
              <a:ext cx="781050" cy="781050"/>
            </a:xfrm>
            <a:prstGeom prst="rect">
              <a:avLst/>
            </a:prstGeom>
            <a:noFill/>
            <a:ln>
              <a:noFill/>
            </a:ln>
          </p:spPr>
        </p:pic>
        <p:pic>
          <p:nvPicPr>
            <p:cNvPr id="191" name="Google Shape;191;p4"/>
            <p:cNvPicPr preferRelativeResize="0"/>
            <p:nvPr/>
          </p:nvPicPr>
          <p:blipFill rotWithShape="1">
            <a:blip r:embed="rId3">
              <a:alphaModFix/>
            </a:blip>
            <a:srcRect/>
            <a:stretch/>
          </p:blipFill>
          <p:spPr>
            <a:xfrm flipH="1">
              <a:off x="5067656" y="2418460"/>
              <a:ext cx="781050" cy="781050"/>
            </a:xfrm>
            <a:prstGeom prst="rect">
              <a:avLst/>
            </a:prstGeom>
            <a:noFill/>
            <a:ln>
              <a:noFill/>
            </a:ln>
          </p:spPr>
        </p:pic>
        <p:pic>
          <p:nvPicPr>
            <p:cNvPr id="192" name="Google Shape;192;p4"/>
            <p:cNvPicPr preferRelativeResize="0"/>
            <p:nvPr/>
          </p:nvPicPr>
          <p:blipFill rotWithShape="1">
            <a:blip r:embed="rId3">
              <a:alphaModFix/>
            </a:blip>
            <a:srcRect/>
            <a:stretch/>
          </p:blipFill>
          <p:spPr>
            <a:xfrm flipH="1">
              <a:off x="5067656" y="0"/>
              <a:ext cx="781050" cy="781050"/>
            </a:xfrm>
            <a:prstGeom prst="rect">
              <a:avLst/>
            </a:prstGeom>
            <a:noFill/>
            <a:ln>
              <a:noFill/>
            </a:ln>
          </p:spPr>
        </p:pic>
        <p:pic>
          <p:nvPicPr>
            <p:cNvPr id="193" name="Google Shape;193;p4"/>
            <p:cNvPicPr preferRelativeResize="0"/>
            <p:nvPr/>
          </p:nvPicPr>
          <p:blipFill rotWithShape="1">
            <a:blip r:embed="rId3">
              <a:alphaModFix/>
            </a:blip>
            <a:srcRect/>
            <a:stretch/>
          </p:blipFill>
          <p:spPr>
            <a:xfrm flipH="1">
              <a:off x="2358639" y="0"/>
              <a:ext cx="781050" cy="781050"/>
            </a:xfrm>
            <a:prstGeom prst="rect">
              <a:avLst/>
            </a:prstGeom>
            <a:noFill/>
            <a:ln>
              <a:noFill/>
            </a:ln>
          </p:spPr>
        </p:pic>
        <p:pic>
          <p:nvPicPr>
            <p:cNvPr id="194" name="Google Shape;194;p4"/>
            <p:cNvPicPr preferRelativeResize="0"/>
            <p:nvPr/>
          </p:nvPicPr>
          <p:blipFill rotWithShape="1">
            <a:blip r:embed="rId3">
              <a:alphaModFix/>
            </a:blip>
            <a:srcRect/>
            <a:stretch/>
          </p:blipFill>
          <p:spPr>
            <a:xfrm flipH="1">
              <a:off x="5016381" y="4127619"/>
              <a:ext cx="781050" cy="781050"/>
            </a:xfrm>
            <a:prstGeom prst="rect">
              <a:avLst/>
            </a:prstGeom>
            <a:noFill/>
            <a:ln>
              <a:noFill/>
            </a:ln>
          </p:spPr>
        </p:pic>
      </p:grpSp>
      <p:sp>
        <p:nvSpPr>
          <p:cNvPr id="195" name="Google Shape;195;p4"/>
          <p:cNvSpPr txBox="1"/>
          <p:nvPr/>
        </p:nvSpPr>
        <p:spPr>
          <a:xfrm>
            <a:off x="4070315" y="4572984"/>
            <a:ext cx="15247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entury Gothic"/>
                <a:ea typeface="Century Gothic"/>
                <a:cs typeface="Century Gothic"/>
                <a:sym typeface="Century Gothic"/>
              </a:rPr>
              <a:t>Orders_table</a:t>
            </a:r>
            <a:endParaRPr sz="1800">
              <a:solidFill>
                <a:schemeClr val="dk1"/>
              </a:solidFill>
              <a:latin typeface="Century Gothic"/>
              <a:ea typeface="Century Gothic"/>
              <a:cs typeface="Century Gothic"/>
              <a:sym typeface="Century Gothic"/>
            </a:endParaRPr>
          </a:p>
        </p:txBody>
      </p:sp>
      <p:sp>
        <p:nvSpPr>
          <p:cNvPr id="196" name="Google Shape;196;p4"/>
          <p:cNvSpPr txBox="1"/>
          <p:nvPr/>
        </p:nvSpPr>
        <p:spPr>
          <a:xfrm>
            <a:off x="3920122" y="6335503"/>
            <a:ext cx="2368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entury Gothic"/>
                <a:ea typeface="Century Gothic"/>
                <a:cs typeface="Century Gothic"/>
                <a:sym typeface="Century Gothic"/>
              </a:rPr>
              <a:t>Customers_table</a:t>
            </a:r>
            <a:endParaRPr sz="1800" dirty="0">
              <a:solidFill>
                <a:schemeClr val="dk1"/>
              </a:solidFill>
              <a:latin typeface="Century Gothic"/>
              <a:ea typeface="Century Gothic"/>
              <a:cs typeface="Century Gothic"/>
              <a:sym typeface="Century Gothic"/>
            </a:endParaRPr>
          </a:p>
        </p:txBody>
      </p:sp>
      <p:sp>
        <p:nvSpPr>
          <p:cNvPr id="197" name="Google Shape;197;p4"/>
          <p:cNvSpPr txBox="1"/>
          <p:nvPr/>
        </p:nvSpPr>
        <p:spPr>
          <a:xfrm>
            <a:off x="7490283" y="6038923"/>
            <a:ext cx="1993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entury Gothic"/>
                <a:ea typeface="Century Gothic"/>
                <a:cs typeface="Century Gothic"/>
                <a:sym typeface="Century Gothic"/>
              </a:rPr>
              <a:t>sellers_table</a:t>
            </a:r>
            <a:endParaRPr sz="1800" dirty="0">
              <a:solidFill>
                <a:schemeClr val="dk1"/>
              </a:solidFill>
              <a:latin typeface="Century Gothic"/>
              <a:ea typeface="Century Gothic"/>
              <a:cs typeface="Century Gothic"/>
              <a:sym typeface="Century Gothic"/>
            </a:endParaRPr>
          </a:p>
        </p:txBody>
      </p:sp>
      <p:sp>
        <p:nvSpPr>
          <p:cNvPr id="198" name="Google Shape;198;p4"/>
          <p:cNvSpPr txBox="1"/>
          <p:nvPr/>
        </p:nvSpPr>
        <p:spPr>
          <a:xfrm>
            <a:off x="8748565" y="3992423"/>
            <a:ext cx="18377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entury Gothic"/>
                <a:ea typeface="Century Gothic"/>
                <a:cs typeface="Century Gothic"/>
                <a:sym typeface="Century Gothic"/>
              </a:rPr>
              <a:t>Items_table</a:t>
            </a:r>
            <a:endParaRPr sz="1800" dirty="0">
              <a:solidFill>
                <a:schemeClr val="dk1"/>
              </a:solidFill>
              <a:latin typeface="Century Gothic"/>
              <a:ea typeface="Century Gothic"/>
              <a:cs typeface="Century Gothic"/>
              <a:sym typeface="Century Gothic"/>
            </a:endParaRPr>
          </a:p>
        </p:txBody>
      </p:sp>
      <p:sp>
        <p:nvSpPr>
          <p:cNvPr id="199" name="Google Shape;199;p4"/>
          <p:cNvSpPr txBox="1"/>
          <p:nvPr/>
        </p:nvSpPr>
        <p:spPr>
          <a:xfrm>
            <a:off x="7055597" y="1864100"/>
            <a:ext cx="20951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entury Gothic"/>
                <a:ea typeface="Century Gothic"/>
                <a:cs typeface="Century Gothic"/>
                <a:sym typeface="Century Gothic"/>
              </a:rPr>
              <a:t>Products_table</a:t>
            </a:r>
            <a:endParaRPr sz="1800" dirty="0">
              <a:solidFill>
                <a:schemeClr val="dk1"/>
              </a:solidFill>
              <a:latin typeface="Century Gothic"/>
              <a:ea typeface="Century Gothic"/>
              <a:cs typeface="Century Gothic"/>
              <a:sym typeface="Century Gothic"/>
            </a:endParaRPr>
          </a:p>
        </p:txBody>
      </p:sp>
      <p:sp>
        <p:nvSpPr>
          <p:cNvPr id="200" name="Google Shape;200;p4"/>
          <p:cNvSpPr txBox="1"/>
          <p:nvPr/>
        </p:nvSpPr>
        <p:spPr>
          <a:xfrm>
            <a:off x="3780148" y="1952018"/>
            <a:ext cx="209511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entury Gothic"/>
                <a:ea typeface="Century Gothic"/>
                <a:cs typeface="Century Gothic"/>
                <a:sym typeface="Century Gothic"/>
              </a:rPr>
              <a:t>Payments_table</a:t>
            </a:r>
            <a:endParaRPr sz="1800" dirty="0">
              <a:solidFill>
                <a:schemeClr val="dk1"/>
              </a:solidFill>
              <a:latin typeface="Century Gothic"/>
              <a:ea typeface="Century Gothic"/>
              <a:cs typeface="Century Gothic"/>
              <a:sym typeface="Century Gothic"/>
            </a:endParaRPr>
          </a:p>
        </p:txBody>
      </p:sp>
      <p:sp>
        <p:nvSpPr>
          <p:cNvPr id="201" name="Google Shape;201;p4"/>
          <p:cNvSpPr txBox="1"/>
          <p:nvPr/>
        </p:nvSpPr>
        <p:spPr>
          <a:xfrm>
            <a:off x="1055310" y="3530836"/>
            <a:ext cx="20178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err="1">
                <a:solidFill>
                  <a:schemeClr val="dk1"/>
                </a:solidFill>
                <a:latin typeface="Century Gothic"/>
                <a:ea typeface="Century Gothic"/>
                <a:cs typeface="Century Gothic"/>
                <a:sym typeface="Century Gothic"/>
              </a:rPr>
              <a:t>reviews_table</a:t>
            </a:r>
            <a:endParaRPr sz="1800" dirty="0">
              <a:solidFill>
                <a:schemeClr val="dk1"/>
              </a:solidFill>
              <a:latin typeface="Century Gothic"/>
              <a:ea typeface="Century Gothic"/>
              <a:cs typeface="Century Gothic"/>
              <a:sym typeface="Century Gothic"/>
            </a:endParaRPr>
          </a:p>
        </p:txBody>
      </p:sp>
      <p:cxnSp>
        <p:nvCxnSpPr>
          <p:cNvPr id="202" name="Google Shape;202;p4"/>
          <p:cNvCxnSpPr>
            <a:stCxn id="193" idx="2"/>
          </p:cNvCxnSpPr>
          <p:nvPr/>
        </p:nvCxnSpPr>
        <p:spPr>
          <a:xfrm flipH="1">
            <a:off x="4758428" y="2805013"/>
            <a:ext cx="54300" cy="1070400"/>
          </a:xfrm>
          <a:prstGeom prst="straightConnector1">
            <a:avLst/>
          </a:prstGeom>
          <a:noFill/>
          <a:ln w="9525" cap="rnd" cmpd="sng">
            <a:solidFill>
              <a:srgbClr val="9D2D0F"/>
            </a:solidFill>
            <a:prstDash val="solid"/>
            <a:round/>
            <a:headEnd type="none" w="sm" len="sm"/>
            <a:tailEnd type="none" w="sm" len="sm"/>
          </a:ln>
        </p:spPr>
      </p:cxnSp>
      <p:cxnSp>
        <p:nvCxnSpPr>
          <p:cNvPr id="203" name="Google Shape;203;p4"/>
          <p:cNvCxnSpPr>
            <a:stCxn id="188" idx="2"/>
          </p:cNvCxnSpPr>
          <p:nvPr/>
        </p:nvCxnSpPr>
        <p:spPr>
          <a:xfrm>
            <a:off x="4758471" y="4387358"/>
            <a:ext cx="46800" cy="1599000"/>
          </a:xfrm>
          <a:prstGeom prst="straightConnector1">
            <a:avLst/>
          </a:prstGeom>
          <a:noFill/>
          <a:ln w="9525" cap="rnd" cmpd="sng">
            <a:solidFill>
              <a:srgbClr val="9D2D0F"/>
            </a:solidFill>
            <a:prstDash val="solid"/>
            <a:round/>
            <a:headEnd type="none" w="sm" len="sm"/>
            <a:tailEnd type="none" w="sm" len="sm"/>
          </a:ln>
        </p:spPr>
      </p:cxnSp>
      <p:cxnSp>
        <p:nvCxnSpPr>
          <p:cNvPr id="204" name="Google Shape;204;p4"/>
          <p:cNvCxnSpPr/>
          <p:nvPr/>
        </p:nvCxnSpPr>
        <p:spPr>
          <a:xfrm flipH="1">
            <a:off x="8160432" y="4444514"/>
            <a:ext cx="54258" cy="1070330"/>
          </a:xfrm>
          <a:prstGeom prst="straightConnector1">
            <a:avLst/>
          </a:prstGeom>
          <a:noFill/>
          <a:ln w="9525" cap="rnd" cmpd="sng">
            <a:solidFill>
              <a:srgbClr val="9D2D0F"/>
            </a:solidFill>
            <a:prstDash val="solid"/>
            <a:round/>
            <a:headEnd type="none" w="sm" len="sm"/>
            <a:tailEnd type="none" w="sm" len="sm"/>
          </a:ln>
        </p:spPr>
      </p:cxnSp>
      <p:cxnSp>
        <p:nvCxnSpPr>
          <p:cNvPr id="205" name="Google Shape;205;p4"/>
          <p:cNvCxnSpPr/>
          <p:nvPr/>
        </p:nvCxnSpPr>
        <p:spPr>
          <a:xfrm flipH="1">
            <a:off x="8233683" y="2761740"/>
            <a:ext cx="54258" cy="1070330"/>
          </a:xfrm>
          <a:prstGeom prst="straightConnector1">
            <a:avLst/>
          </a:prstGeom>
          <a:noFill/>
          <a:ln w="9525" cap="rnd" cmpd="sng">
            <a:solidFill>
              <a:srgbClr val="9D2D0F"/>
            </a:solidFill>
            <a:prstDash val="solid"/>
            <a:round/>
            <a:headEnd type="none" w="sm" len="sm"/>
            <a:tailEnd type="none" w="sm" len="sm"/>
          </a:ln>
        </p:spPr>
      </p:cxnSp>
      <p:cxnSp>
        <p:nvCxnSpPr>
          <p:cNvPr id="206" name="Google Shape;206;p4"/>
          <p:cNvCxnSpPr>
            <a:endCxn id="190" idx="1"/>
          </p:cNvCxnSpPr>
          <p:nvPr/>
        </p:nvCxnSpPr>
        <p:spPr>
          <a:xfrm flipH="1">
            <a:off x="2313593" y="4116466"/>
            <a:ext cx="2368800" cy="29700"/>
          </a:xfrm>
          <a:prstGeom prst="straightConnector1">
            <a:avLst/>
          </a:prstGeom>
          <a:noFill/>
          <a:ln w="9525" cap="rnd" cmpd="sng">
            <a:solidFill>
              <a:srgbClr val="9D2D0F"/>
            </a:solidFill>
            <a:prstDash val="solid"/>
            <a:round/>
            <a:headEnd type="none" w="sm" len="sm"/>
            <a:tailEnd type="none" w="sm" len="sm"/>
          </a:ln>
        </p:spPr>
      </p:cxnSp>
      <p:cxnSp>
        <p:nvCxnSpPr>
          <p:cNvPr id="207" name="Google Shape;207;p4"/>
          <p:cNvCxnSpPr>
            <a:stCxn id="191" idx="3"/>
          </p:cNvCxnSpPr>
          <p:nvPr/>
        </p:nvCxnSpPr>
        <p:spPr>
          <a:xfrm rot="10800000">
            <a:off x="4962878" y="4198156"/>
            <a:ext cx="2793900" cy="13200"/>
          </a:xfrm>
          <a:prstGeom prst="straightConnector1">
            <a:avLst/>
          </a:prstGeom>
          <a:noFill/>
          <a:ln w="9525" cap="rnd" cmpd="sng">
            <a:solidFill>
              <a:srgbClr val="9D2D0F"/>
            </a:solidFill>
            <a:prstDash val="solid"/>
            <a:round/>
            <a:headEnd type="none" w="sm" len="sm"/>
            <a:tailEnd type="none" w="sm" len="sm"/>
          </a:ln>
        </p:spPr>
      </p:cxnSp>
      <p:sp>
        <p:nvSpPr>
          <p:cNvPr id="208" name="Google Shape;208;p4"/>
          <p:cNvSpPr txBox="1"/>
          <p:nvPr/>
        </p:nvSpPr>
        <p:spPr>
          <a:xfrm rot="-5400000">
            <a:off x="4201448" y="5219795"/>
            <a:ext cx="96212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Century Gothic"/>
                <a:ea typeface="Century Gothic"/>
                <a:cs typeface="Century Gothic"/>
                <a:sym typeface="Century Gothic"/>
              </a:rPr>
              <a:t>Customer_i</a:t>
            </a:r>
            <a:r>
              <a:rPr lang="en-US" sz="1800">
                <a:solidFill>
                  <a:schemeClr val="dk1"/>
                </a:solidFill>
                <a:latin typeface="Century Gothic"/>
                <a:ea typeface="Century Gothic"/>
                <a:cs typeface="Century Gothic"/>
                <a:sym typeface="Century Gothic"/>
              </a:rPr>
              <a:t>d</a:t>
            </a:r>
            <a:endParaRPr sz="1800">
              <a:solidFill>
                <a:schemeClr val="dk1"/>
              </a:solidFill>
              <a:latin typeface="Century Gothic"/>
              <a:ea typeface="Century Gothic"/>
              <a:cs typeface="Century Gothic"/>
              <a:sym typeface="Century Gothic"/>
            </a:endParaRPr>
          </a:p>
        </p:txBody>
      </p:sp>
      <p:sp>
        <p:nvSpPr>
          <p:cNvPr id="209" name="Google Shape;209;p4"/>
          <p:cNvSpPr txBox="1"/>
          <p:nvPr/>
        </p:nvSpPr>
        <p:spPr>
          <a:xfrm rot="-5400000">
            <a:off x="7982773" y="4729129"/>
            <a:ext cx="73609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entury Gothic"/>
                <a:ea typeface="Century Gothic"/>
                <a:cs typeface="Century Gothic"/>
                <a:sym typeface="Century Gothic"/>
              </a:rPr>
              <a:t>Seller_id</a:t>
            </a:r>
            <a:endParaRPr sz="1100">
              <a:solidFill>
                <a:schemeClr val="dk1"/>
              </a:solidFill>
              <a:latin typeface="Century Gothic"/>
              <a:ea typeface="Century Gothic"/>
              <a:cs typeface="Century Gothic"/>
              <a:sym typeface="Century Gothic"/>
            </a:endParaRPr>
          </a:p>
        </p:txBody>
      </p:sp>
      <p:sp>
        <p:nvSpPr>
          <p:cNvPr id="210" name="Google Shape;210;p4"/>
          <p:cNvSpPr txBox="1"/>
          <p:nvPr/>
        </p:nvSpPr>
        <p:spPr>
          <a:xfrm rot="-162601">
            <a:off x="2753471" y="3769362"/>
            <a:ext cx="73609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entury Gothic"/>
                <a:ea typeface="Century Gothic"/>
                <a:cs typeface="Century Gothic"/>
                <a:sym typeface="Century Gothic"/>
              </a:rPr>
              <a:t>Order_id</a:t>
            </a:r>
            <a:endParaRPr sz="1100">
              <a:solidFill>
                <a:schemeClr val="dk1"/>
              </a:solidFill>
              <a:latin typeface="Century Gothic"/>
              <a:ea typeface="Century Gothic"/>
              <a:cs typeface="Century Gothic"/>
              <a:sym typeface="Century Gothic"/>
            </a:endParaRPr>
          </a:p>
        </p:txBody>
      </p:sp>
      <p:sp>
        <p:nvSpPr>
          <p:cNvPr id="211" name="Google Shape;211;p4"/>
          <p:cNvSpPr txBox="1"/>
          <p:nvPr/>
        </p:nvSpPr>
        <p:spPr>
          <a:xfrm rot="-5400000">
            <a:off x="7954446" y="3225446"/>
            <a:ext cx="867545"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entury Gothic"/>
                <a:ea typeface="Century Gothic"/>
                <a:cs typeface="Century Gothic"/>
                <a:sym typeface="Century Gothic"/>
              </a:rPr>
              <a:t>Product_id</a:t>
            </a:r>
            <a:endParaRPr sz="1100">
              <a:solidFill>
                <a:schemeClr val="dk1"/>
              </a:solidFill>
              <a:latin typeface="Century Gothic"/>
              <a:ea typeface="Century Gothic"/>
              <a:cs typeface="Century Gothic"/>
              <a:sym typeface="Century Gothic"/>
            </a:endParaRPr>
          </a:p>
        </p:txBody>
      </p:sp>
      <p:sp>
        <p:nvSpPr>
          <p:cNvPr id="212" name="Google Shape;212;p4"/>
          <p:cNvSpPr txBox="1"/>
          <p:nvPr/>
        </p:nvSpPr>
        <p:spPr>
          <a:xfrm rot="-5400000">
            <a:off x="4817179" y="3324242"/>
            <a:ext cx="73609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entury Gothic"/>
                <a:ea typeface="Century Gothic"/>
                <a:cs typeface="Century Gothic"/>
                <a:sym typeface="Century Gothic"/>
              </a:rPr>
              <a:t>Order_id</a:t>
            </a:r>
            <a:endParaRPr sz="1100">
              <a:solidFill>
                <a:schemeClr val="dk1"/>
              </a:solidFill>
              <a:latin typeface="Century Gothic"/>
              <a:ea typeface="Century Gothic"/>
              <a:cs typeface="Century Gothic"/>
              <a:sym typeface="Century Gothic"/>
            </a:endParaRPr>
          </a:p>
        </p:txBody>
      </p:sp>
      <p:sp>
        <p:nvSpPr>
          <p:cNvPr id="213" name="Google Shape;213;p4"/>
          <p:cNvSpPr txBox="1"/>
          <p:nvPr/>
        </p:nvSpPr>
        <p:spPr>
          <a:xfrm rot="-162601">
            <a:off x="6145190" y="4009678"/>
            <a:ext cx="73609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entury Gothic"/>
                <a:ea typeface="Century Gothic"/>
                <a:cs typeface="Century Gothic"/>
                <a:sym typeface="Century Gothic"/>
              </a:rPr>
              <a:t>Order_id</a:t>
            </a:r>
            <a:endParaRPr sz="110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
          <p:cNvSpPr txBox="1">
            <a:spLocks noGrp="1"/>
          </p:cNvSpPr>
          <p:nvPr>
            <p:ph type="title"/>
          </p:nvPr>
        </p:nvSpPr>
        <p:spPr>
          <a:xfrm>
            <a:off x="2036190" y="365125"/>
            <a:ext cx="8713509" cy="94762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00B0F0"/>
              </a:buClr>
              <a:buSzPts val="3600"/>
              <a:buFont typeface="Century Gothic"/>
              <a:buNone/>
            </a:pPr>
            <a:r>
              <a:rPr lang="en-US" b="1" dirty="0">
                <a:solidFill>
                  <a:srgbClr val="00B0F0"/>
                </a:solidFill>
              </a:rPr>
              <a:t>SQL </a:t>
            </a:r>
            <a:r>
              <a:rPr lang="en-US" b="1" dirty="0" err="1">
                <a:solidFill>
                  <a:srgbClr val="00B0F0"/>
                </a:solidFill>
              </a:rPr>
              <a:t>Analyis</a:t>
            </a:r>
            <a:r>
              <a:rPr lang="en-US" b="1" dirty="0">
                <a:solidFill>
                  <a:srgbClr val="00B0F0"/>
                </a:solidFill>
              </a:rPr>
              <a:t> Queries</a:t>
            </a:r>
            <a:endParaRPr b="1" dirty="0">
              <a:solidFill>
                <a:srgbClr val="00B0F0"/>
              </a:solidFill>
            </a:endParaRPr>
          </a:p>
        </p:txBody>
      </p:sp>
      <p:sp>
        <p:nvSpPr>
          <p:cNvPr id="219" name="Google Shape;219;p5"/>
          <p:cNvSpPr txBox="1">
            <a:spLocks noGrp="1"/>
          </p:cNvSpPr>
          <p:nvPr>
            <p:ph type="body" idx="1"/>
          </p:nvPr>
        </p:nvSpPr>
        <p:spPr>
          <a:xfrm>
            <a:off x="1442301" y="1312752"/>
            <a:ext cx="10435472" cy="5012634"/>
          </a:xfrm>
          <a:prstGeom prst="rect">
            <a:avLst/>
          </a:prstGeom>
          <a:noFill/>
          <a:ln>
            <a:noFill/>
          </a:ln>
        </p:spPr>
        <p:txBody>
          <a:bodyPr spcFirstLastPara="1" wrap="square" lIns="91425" tIns="45700" rIns="91425" bIns="45700" anchor="t" anchorCtr="0">
            <a:normAutofit/>
          </a:bodyPr>
          <a:lstStyle/>
          <a:p>
            <a:pPr marL="285750" indent="-285750">
              <a:buFont typeface="Wingdings" panose="05000000000000000000" pitchFamily="2" charset="2"/>
              <a:buChar char="Ø"/>
            </a:pPr>
            <a:r>
              <a:rPr lang="en-US" sz="1600" b="1" dirty="0">
                <a:solidFill>
                  <a:schemeClr val="dk1"/>
                </a:solidFill>
                <a:latin typeface="Arial"/>
                <a:ea typeface="Arial"/>
                <a:cs typeface="Arial"/>
                <a:sym typeface="Arial"/>
              </a:rPr>
              <a:t>How much total money has the platform made so far, and how has it changed over time?</a:t>
            </a:r>
            <a:br>
              <a:rPr lang="en-US" sz="1600" b="1" dirty="0">
                <a:solidFill>
                  <a:schemeClr val="dk1"/>
                </a:solidFill>
                <a:latin typeface="Arial"/>
                <a:ea typeface="Arial"/>
                <a:cs typeface="Arial"/>
                <a:sym typeface="Arial"/>
              </a:rPr>
            </a:br>
            <a:endParaRPr sz="1600" b="1" dirty="0">
              <a:solidFill>
                <a:schemeClr val="dk1"/>
              </a:solidFill>
              <a:latin typeface="Arial"/>
              <a:ea typeface="Arial"/>
              <a:cs typeface="Arial"/>
              <a:sym typeface="Arial"/>
            </a:endParaRPr>
          </a:p>
          <a:p>
            <a:pPr marL="285750" indent="-285750">
              <a:buFont typeface="Wingdings" panose="05000000000000000000" pitchFamily="2" charset="2"/>
              <a:buChar char="Ø"/>
            </a:pPr>
            <a:r>
              <a:rPr lang="en-US" sz="1600" b="1" dirty="0">
                <a:solidFill>
                  <a:schemeClr val="dk1"/>
                </a:solidFill>
                <a:latin typeface="Arial"/>
                <a:ea typeface="Arial"/>
                <a:cs typeface="Arial"/>
                <a:sym typeface="Arial"/>
              </a:rPr>
              <a:t>Which product categories are the most popular, and how do their sales numbers compare?</a:t>
            </a:r>
            <a:br>
              <a:rPr lang="en-US" sz="1600" b="1" dirty="0">
                <a:solidFill>
                  <a:schemeClr val="dk1"/>
                </a:solidFill>
                <a:latin typeface="Arial"/>
                <a:ea typeface="Arial"/>
                <a:cs typeface="Arial"/>
                <a:sym typeface="Arial"/>
              </a:rPr>
            </a:br>
            <a:endParaRPr sz="1600" b="1" dirty="0">
              <a:solidFill>
                <a:schemeClr val="dk1"/>
              </a:solidFill>
              <a:latin typeface="Arial"/>
              <a:ea typeface="Arial"/>
              <a:cs typeface="Arial"/>
              <a:sym typeface="Arial"/>
            </a:endParaRPr>
          </a:p>
          <a:p>
            <a:pPr marL="285750" indent="-285750">
              <a:buFont typeface="Wingdings" panose="05000000000000000000" pitchFamily="2" charset="2"/>
              <a:buChar char="Ø"/>
            </a:pPr>
            <a:r>
              <a:rPr lang="en-US" sz="1600" b="1" dirty="0">
                <a:solidFill>
                  <a:schemeClr val="dk1"/>
                </a:solidFill>
                <a:latin typeface="Arial"/>
                <a:ea typeface="Arial"/>
                <a:cs typeface="Arial"/>
                <a:sym typeface="Arial"/>
              </a:rPr>
              <a:t>What is the average amount spent per order, and how does it change depending on the product category or payment method?</a:t>
            </a:r>
            <a:br>
              <a:rPr lang="en-US" sz="1600" b="1" dirty="0">
                <a:solidFill>
                  <a:schemeClr val="dk1"/>
                </a:solidFill>
                <a:latin typeface="Arial"/>
                <a:ea typeface="Arial"/>
                <a:cs typeface="Arial"/>
                <a:sym typeface="Arial"/>
              </a:rPr>
            </a:br>
            <a:endParaRPr sz="1600" b="1" dirty="0">
              <a:solidFill>
                <a:schemeClr val="dk1"/>
              </a:solidFill>
              <a:latin typeface="Arial"/>
              <a:ea typeface="Arial"/>
              <a:cs typeface="Arial"/>
              <a:sym typeface="Arial"/>
            </a:endParaRPr>
          </a:p>
          <a:p>
            <a:pPr marL="285750" indent="-285750">
              <a:buFont typeface="Wingdings" panose="05000000000000000000" pitchFamily="2" charset="2"/>
              <a:buChar char="Ø"/>
            </a:pPr>
            <a:r>
              <a:rPr lang="en-US" sz="1600" b="1" dirty="0">
                <a:solidFill>
                  <a:schemeClr val="dk1"/>
                </a:solidFill>
                <a:latin typeface="Arial"/>
                <a:ea typeface="Arial"/>
                <a:cs typeface="Arial"/>
                <a:sym typeface="Arial"/>
              </a:rPr>
              <a:t>How many active sellers are there on the platform, and does this number go up or down over time?</a:t>
            </a:r>
            <a:br>
              <a:rPr lang="en-US" sz="1600" b="1" dirty="0">
                <a:solidFill>
                  <a:schemeClr val="dk1"/>
                </a:solidFill>
                <a:latin typeface="Arial"/>
                <a:ea typeface="Arial"/>
                <a:cs typeface="Arial"/>
                <a:sym typeface="Arial"/>
              </a:rPr>
            </a:br>
            <a:endParaRPr sz="1600" b="1" dirty="0">
              <a:solidFill>
                <a:schemeClr val="dk1"/>
              </a:solidFill>
              <a:latin typeface="Arial"/>
              <a:ea typeface="Arial"/>
              <a:cs typeface="Arial"/>
              <a:sym typeface="Arial"/>
            </a:endParaRPr>
          </a:p>
          <a:p>
            <a:pPr marL="285750" indent="-285750">
              <a:buFont typeface="Wingdings" panose="05000000000000000000" pitchFamily="2" charset="2"/>
              <a:buChar char="Ø"/>
            </a:pPr>
            <a:r>
              <a:rPr lang="en-US" sz="1600" b="1" dirty="0">
                <a:solidFill>
                  <a:schemeClr val="dk1"/>
                </a:solidFill>
                <a:latin typeface="Arial"/>
                <a:ea typeface="Arial"/>
                <a:cs typeface="Arial"/>
                <a:sym typeface="Arial"/>
              </a:rPr>
              <a:t>What do seller ratings look like overall, and do higher ratings lead to better sales?</a:t>
            </a:r>
          </a:p>
          <a:p>
            <a:pPr marL="285750" indent="-285750">
              <a:buFont typeface="Wingdings" panose="05000000000000000000" pitchFamily="2" charset="2"/>
              <a:buChar char="Ø"/>
            </a:pPr>
            <a:r>
              <a:rPr lang="en-US" sz="1600" b="1" dirty="0">
                <a:solidFill>
                  <a:schemeClr val="dk1"/>
                </a:solidFill>
                <a:latin typeface="Arial"/>
                <a:ea typeface="Arial"/>
                <a:cs typeface="Arial"/>
                <a:sym typeface="Arial"/>
              </a:rPr>
              <a:t>Which products sell the most, and how have their sales changed over time?</a:t>
            </a:r>
          </a:p>
          <a:p>
            <a:pPr marL="285750" indent="-285750">
              <a:buFont typeface="Wingdings" panose="05000000000000000000" pitchFamily="2" charset="2"/>
              <a:buChar char="Ø"/>
            </a:pPr>
            <a:br>
              <a:rPr lang="en-US" sz="1600" b="1" dirty="0">
                <a:solidFill>
                  <a:schemeClr val="dk1"/>
                </a:solidFill>
                <a:latin typeface="Arial"/>
                <a:ea typeface="Arial"/>
                <a:cs typeface="Arial"/>
                <a:sym typeface="Arial"/>
              </a:rPr>
            </a:br>
            <a:r>
              <a:rPr lang="en-US" sz="1600" b="1" dirty="0">
                <a:solidFill>
                  <a:schemeClr val="dk1"/>
                </a:solidFill>
                <a:latin typeface="Arial"/>
                <a:ea typeface="Arial"/>
                <a:cs typeface="Arial"/>
                <a:sym typeface="Arial"/>
              </a:rPr>
              <a:t>Do customer reviews and ratings help products sell more or perform better on the platform? (Check sales with higher or lower ratings and identify if any correlation is there)</a:t>
            </a:r>
          </a:p>
          <a:p>
            <a:pPr marL="0" lvl="0" indent="0" algn="l" rtl="0">
              <a:spcBef>
                <a:spcPts val="1000"/>
              </a:spcBef>
              <a:spcAft>
                <a:spcPts val="0"/>
              </a:spcAft>
              <a:buSzPts val="1800"/>
              <a:buNone/>
            </a:pPr>
            <a:endParaRPr sz="1600" b="1" dirty="0">
              <a:solidFill>
                <a:schemeClr val="dk1"/>
              </a:solidFill>
              <a:latin typeface="Arial"/>
              <a:ea typeface="Arial"/>
              <a:cs typeface="Arial"/>
              <a:sym typeface="Arial"/>
            </a:endParaRPr>
          </a:p>
          <a:p>
            <a:pPr marL="0" lvl="0" indent="0" algn="l" rtl="0">
              <a:spcBef>
                <a:spcPts val="1000"/>
              </a:spcBef>
              <a:spcAft>
                <a:spcPts val="0"/>
              </a:spcAft>
              <a:buSzPts val="1800"/>
              <a:buNone/>
            </a:pPr>
            <a:endParaRPr sz="2800" dirty="0"/>
          </a:p>
          <a:p>
            <a:pPr marL="342900" lvl="0" indent="-228600" algn="l" rtl="0">
              <a:spcBef>
                <a:spcPts val="1000"/>
              </a:spcBef>
              <a:spcAft>
                <a:spcPts val="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title"/>
          </p:nvPr>
        </p:nvSpPr>
        <p:spPr>
          <a:xfrm>
            <a:off x="1545997" y="576976"/>
            <a:ext cx="8931094" cy="82228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Power BI / Tableau reporting analysis</a:t>
            </a:r>
            <a:endParaRPr dirty="0"/>
          </a:p>
        </p:txBody>
      </p:sp>
      <p:sp>
        <p:nvSpPr>
          <p:cNvPr id="225" name="Google Shape;225;p6"/>
          <p:cNvSpPr txBox="1">
            <a:spLocks noGrp="1"/>
          </p:cNvSpPr>
          <p:nvPr>
            <p:ph type="body" idx="1"/>
          </p:nvPr>
        </p:nvSpPr>
        <p:spPr>
          <a:xfrm>
            <a:off x="914400" y="1593130"/>
            <a:ext cx="10590212" cy="504334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v"/>
            </a:pPr>
            <a:r>
              <a:rPr lang="en-US" sz="1600" b="1" dirty="0"/>
              <a:t>Repeat vs. One-Time Customer Behavior</a:t>
            </a:r>
          </a:p>
          <a:p>
            <a:pPr marL="114300" indent="0">
              <a:buNone/>
            </a:pPr>
            <a:r>
              <a:rPr lang="en-US" sz="1600" b="1" dirty="0"/>
              <a:t>     Goal:</a:t>
            </a:r>
            <a:r>
              <a:rPr lang="en-US" sz="1600" dirty="0"/>
              <a:t> Understand the contribution of loyal (repeat) customers to sales vs. one-time buyers.</a:t>
            </a:r>
          </a:p>
          <a:p>
            <a:pPr>
              <a:buFont typeface="Wingdings" panose="05000000000000000000" pitchFamily="2" charset="2"/>
              <a:buChar char="v"/>
            </a:pPr>
            <a:r>
              <a:rPr lang="en-US" sz="1600" b="1" dirty="0"/>
              <a:t>Revenue and Sales Trend Analysis</a:t>
            </a:r>
          </a:p>
          <a:p>
            <a:pPr marL="114300" indent="0">
              <a:buNone/>
            </a:pPr>
            <a:r>
              <a:rPr lang="en-US" sz="1600" b="1" dirty="0"/>
              <a:t>     Goal:</a:t>
            </a:r>
            <a:r>
              <a:rPr lang="en-US" sz="1600" dirty="0"/>
              <a:t> Monitor how total revenue, order count, and average order value (AOV) change over time     (daily, weekly, monthly)</a:t>
            </a:r>
          </a:p>
          <a:p>
            <a:pPr>
              <a:buFont typeface="Wingdings" panose="05000000000000000000" pitchFamily="2" charset="2"/>
              <a:buChar char="v"/>
            </a:pPr>
            <a:r>
              <a:rPr lang="en-US" sz="1600" b="1" dirty="0"/>
              <a:t>Impact of Ratings and Reviews on Sales</a:t>
            </a:r>
          </a:p>
          <a:p>
            <a:pPr marL="114300" indent="0">
              <a:buNone/>
            </a:pPr>
            <a:r>
              <a:rPr lang="en-US" sz="1600" b="1" dirty="0"/>
              <a:t>    Goal:</a:t>
            </a:r>
            <a:r>
              <a:rPr lang="en-US" sz="1600" dirty="0"/>
              <a:t> Examine how average product ratings and review counts affect sales volume.</a:t>
            </a:r>
          </a:p>
          <a:p>
            <a:pPr>
              <a:buFont typeface="Wingdings" panose="05000000000000000000" pitchFamily="2" charset="2"/>
              <a:buChar char="v"/>
            </a:pPr>
            <a:r>
              <a:rPr lang="en-US" sz="1600" b="1" dirty="0"/>
              <a:t>Top Product Categories and Sales Contribution</a:t>
            </a:r>
          </a:p>
          <a:p>
            <a:pPr>
              <a:buFont typeface="Wingdings" panose="05000000000000000000" pitchFamily="2" charset="2"/>
              <a:buChar char="v"/>
            </a:pPr>
            <a:r>
              <a:rPr lang="en-US" sz="1600" b="1" dirty="0"/>
              <a:t>     Goal:</a:t>
            </a:r>
            <a:r>
              <a:rPr lang="en-US" sz="1600" dirty="0"/>
              <a:t> See which product categories drive the most sales and how their popularity changes over     </a:t>
            </a:r>
            <a:r>
              <a:rPr lang="en-US" sz="1600" dirty="0" err="1"/>
              <a:t>tim</a:t>
            </a:r>
            <a:endParaRPr lang="en-US" sz="1600" dirty="0"/>
          </a:p>
          <a:p>
            <a:pPr>
              <a:buFont typeface="Wingdings" panose="05000000000000000000" pitchFamily="2" charset="2"/>
              <a:buChar char="v"/>
            </a:pPr>
            <a:r>
              <a:rPr lang="en-US" sz="1600" b="1" dirty="0"/>
              <a:t>Add one Analysis with your approach to this dataset structure, also add key metrics KPIS as well</a:t>
            </a:r>
          </a:p>
          <a:p>
            <a:pPr>
              <a:buFont typeface="Wingdings" panose="05000000000000000000" pitchFamily="2" charset="2"/>
              <a:buChar char="v"/>
            </a:pPr>
            <a:endParaRPr lang="en-US" sz="1600" b="1" dirty="0"/>
          </a:p>
          <a:p>
            <a:pPr marL="0" lvl="0" indent="0" algn="l" rtl="0">
              <a:spcBef>
                <a:spcPts val="1000"/>
              </a:spcBef>
              <a:spcAft>
                <a:spcPts val="0"/>
              </a:spcAft>
              <a:buSzPts val="1800"/>
              <a:buNone/>
            </a:pPr>
            <a:endParaRPr sz="2800" dirty="0"/>
          </a:p>
          <a:p>
            <a:pPr marL="342900" lvl="0" indent="-237172" algn="l" rtl="0">
              <a:spcBef>
                <a:spcPts val="1000"/>
              </a:spcBef>
              <a:spcAft>
                <a:spcPts val="0"/>
              </a:spcAft>
              <a:buSzPts val="1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69B6-1D75-2C49-6EE5-E2C8445CA834}"/>
              </a:ext>
            </a:extLst>
          </p:cNvPr>
          <p:cNvSpPr>
            <a:spLocks noGrp="1"/>
          </p:cNvSpPr>
          <p:nvPr>
            <p:ph type="title"/>
          </p:nvPr>
        </p:nvSpPr>
        <p:spPr>
          <a:xfrm>
            <a:off x="2046171" y="3197628"/>
            <a:ext cx="8911687" cy="837045"/>
          </a:xfrm>
        </p:spPr>
        <p:txBody>
          <a:bodyPr/>
          <a:lstStyle/>
          <a:p>
            <a:pPr algn="ctr"/>
            <a:r>
              <a:rPr lang="en-US" dirty="0"/>
              <a:t>All The Best</a:t>
            </a:r>
            <a:endParaRPr lang="en-IN" dirty="0"/>
          </a:p>
        </p:txBody>
      </p:sp>
    </p:spTree>
    <p:extLst>
      <p:ext uri="{BB962C8B-B14F-4D97-AF65-F5344CB8AC3E}">
        <p14:creationId xmlns:p14="http://schemas.microsoft.com/office/powerpoint/2010/main" val="3578909140"/>
      </p:ext>
    </p:extLst>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446</Words>
  <Application>Microsoft Office PowerPoint</Application>
  <PresentationFormat>Widescreen</PresentationFormat>
  <Paragraphs>47</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Noto Sans Symbols</vt:lpstr>
      <vt:lpstr>Wingdings</vt:lpstr>
      <vt:lpstr>Courier New</vt:lpstr>
      <vt:lpstr>Arial</vt:lpstr>
      <vt:lpstr>Century Gothic</vt:lpstr>
      <vt:lpstr>Calibri</vt:lpstr>
      <vt:lpstr>Wisp</vt:lpstr>
      <vt:lpstr>        E-commerce Domain  SQL and Power BI/Tableau project</vt:lpstr>
      <vt:lpstr>About the Data Domain</vt:lpstr>
      <vt:lpstr>Database Structure</vt:lpstr>
      <vt:lpstr>Entity Relationship Diagram</vt:lpstr>
      <vt:lpstr>SQL Analyis Queries</vt:lpstr>
      <vt:lpstr>Power BI / Tableau reporting analysis</vt:lpstr>
      <vt:lpstr>All The Best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E-commerce Domain  SQL and Power BI/Tableau project</dc:title>
  <dc:creator>Crossignite.com</dc:creator>
  <cp:lastModifiedBy>MUSTAQUE ASLAM</cp:lastModifiedBy>
  <cp:revision>2</cp:revision>
  <dcterms:created xsi:type="dcterms:W3CDTF">2024-05-11T04:01:46Z</dcterms:created>
  <dcterms:modified xsi:type="dcterms:W3CDTF">2025-06-16T15:31:59Z</dcterms:modified>
</cp:coreProperties>
</file>