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78" r:id="rId16"/>
    <p:sldId id="279" r:id="rId17"/>
    <p:sldId id="268" r:id="rId18"/>
    <p:sldId id="272" r:id="rId19"/>
    <p:sldId id="273" r:id="rId20"/>
    <p:sldId id="274" r:id="rId21"/>
    <p:sldId id="275" r:id="rId22"/>
    <p:sldId id="276"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2157"/>
        <p:guide pos="3840"/>
      </p:guideLst>
    </p:cSldViewPr>
  </p:slideViewPr>
  <p:notesViewPr>
    <p:cSldViewPr snapToGrid="0">
      <p:cViewPr varScale="1">
        <p:scale>
          <a:sx n="100" d="100"/>
          <a:sy n="100" d="100"/>
        </p:scale>
        <p:origin x="0" y="0"/>
      </p:cViewPr>
      <p:guideLst>
        <p:guide orient="horz" pos="2876"/>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p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89" name="Google Shape;89;p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p1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180" name="Google Shape;180;p1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7" name="Shape 187"/>
        <p:cNvGrpSpPr/>
        <p:nvPr/>
      </p:nvGrpSpPr>
      <p:grpSpPr>
        <a:xfrm>
          <a:off x="0" y="0"/>
          <a:ext cx="0" cy="0"/>
          <a:chOff x="0" y="0"/>
          <a:chExt cx="0" cy="0"/>
        </a:xfrm>
      </p:grpSpPr>
      <p:sp>
        <p:nvSpPr>
          <p:cNvPr id="188" name="Google Shape;188;p1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11: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190" name="Google Shape;190;p11: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8" name="Shape 198"/>
        <p:cNvGrpSpPr/>
        <p:nvPr/>
      </p:nvGrpSpPr>
      <p:grpSpPr>
        <a:xfrm>
          <a:off x="0" y="0"/>
          <a:ext cx="0" cy="0"/>
          <a:chOff x="0" y="0"/>
          <a:chExt cx="0" cy="0"/>
        </a:xfrm>
      </p:grpSpPr>
      <p:sp>
        <p:nvSpPr>
          <p:cNvPr id="199" name="Google Shape;199;p1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201" name="Google Shape;201;p1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9" name="Shape 209"/>
        <p:cNvGrpSpPr/>
        <p:nvPr/>
      </p:nvGrpSpPr>
      <p:grpSpPr>
        <a:xfrm>
          <a:off x="0" y="0"/>
          <a:ext cx="0" cy="0"/>
          <a:chOff x="0" y="0"/>
          <a:chExt cx="0" cy="0"/>
        </a:xfrm>
      </p:grpSpPr>
      <p:sp>
        <p:nvSpPr>
          <p:cNvPr id="210" name="Google Shape;210;p1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1" name="Google Shape;211;p1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212" name="Google Shape;212;p13: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1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1" name="Google Shape;251;p1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252" name="Google Shape;252;p17: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p1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1" name="Google Shape;261;p1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262" name="Google Shape;262;p18: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9" name="Shape 269"/>
        <p:cNvGrpSpPr/>
        <p:nvPr/>
      </p:nvGrpSpPr>
      <p:grpSpPr>
        <a:xfrm>
          <a:off x="0" y="0"/>
          <a:ext cx="0" cy="0"/>
          <a:chOff x="0" y="0"/>
          <a:chExt cx="0" cy="0"/>
        </a:xfrm>
      </p:grpSpPr>
      <p:sp>
        <p:nvSpPr>
          <p:cNvPr id="270" name="Google Shape;270;p1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1" name="Google Shape;271;p1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7" name="Shape 277"/>
        <p:cNvGrpSpPr/>
        <p:nvPr/>
      </p:nvGrpSpPr>
      <p:grpSpPr>
        <a:xfrm>
          <a:off x="0" y="0"/>
          <a:ext cx="0" cy="0"/>
          <a:chOff x="0" y="0"/>
          <a:chExt cx="0" cy="0"/>
        </a:xfrm>
      </p:grpSpPr>
      <p:sp>
        <p:nvSpPr>
          <p:cNvPr id="278" name="Google Shape;278;p20: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9" name="Google Shape;279;p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p2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7" name="Google Shape;287;p2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 name="Shape 109"/>
        <p:cNvGrpSpPr/>
        <p:nvPr/>
      </p:nvGrpSpPr>
      <p:grpSpPr>
        <a:xfrm>
          <a:off x="0" y="0"/>
          <a:ext cx="0" cy="0"/>
          <a:chOff x="0" y="0"/>
          <a:chExt cx="0" cy="0"/>
        </a:xfrm>
      </p:grpSpPr>
      <p:sp>
        <p:nvSpPr>
          <p:cNvPr id="110" name="Google Shape;110;p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1" name="Google Shape;111;p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4: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p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8" name="Google Shape;138;p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8" name="Google Shape;148;p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5" name="Shape 155"/>
        <p:cNvGrpSpPr/>
        <p:nvPr/>
      </p:nvGrpSpPr>
      <p:grpSpPr>
        <a:xfrm>
          <a:off x="0" y="0"/>
          <a:ext cx="0" cy="0"/>
          <a:chOff x="0" y="0"/>
          <a:chExt cx="0" cy="0"/>
        </a:xfrm>
      </p:grpSpPr>
      <p:sp>
        <p:nvSpPr>
          <p:cNvPr id="156" name="Google Shape;156;p8: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158" name="Google Shape;158;p8: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6" name="Shape 166"/>
        <p:cNvGrpSpPr/>
        <p:nvPr/>
      </p:nvGrpSpPr>
      <p:grpSpPr>
        <a:xfrm>
          <a:off x="0" y="0"/>
          <a:ext cx="0" cy="0"/>
          <a:chOff x="0" y="0"/>
          <a:chExt cx="0" cy="0"/>
        </a:xfrm>
      </p:grpSpPr>
      <p:sp>
        <p:nvSpPr>
          <p:cNvPr id="167" name="Google Shape;167;p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p>
        </p:txBody>
      </p:sp>
      <p:sp>
        <p:nvSpPr>
          <p:cNvPr id="169" name="Google Shape;169;p9: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7" name="Shape 17"/>
        <p:cNvGrpSpPr/>
        <p:nvPr/>
      </p:nvGrpSpPr>
      <p:grpSpPr>
        <a:xfrm>
          <a:off x="0" y="0"/>
          <a:ext cx="0" cy="0"/>
          <a:chOff x="0" y="0"/>
          <a:chExt cx="0" cy="0"/>
        </a:xfrm>
      </p:grpSpPr>
      <p:sp>
        <p:nvSpPr>
          <p:cNvPr id="18" name="Google Shape;18;p23"/>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002060"/>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3"/>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3"/>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4" name="Shape 74"/>
        <p:cNvGrpSpPr/>
        <p:nvPr/>
      </p:nvGrpSpPr>
      <p:grpSpPr>
        <a:xfrm>
          <a:off x="0" y="0"/>
          <a:ext cx="0" cy="0"/>
          <a:chOff x="0" y="0"/>
          <a:chExt cx="0" cy="0"/>
        </a:xfrm>
      </p:grpSpPr>
      <p:sp>
        <p:nvSpPr>
          <p:cNvPr id="75" name="Google Shape;75;p32"/>
          <p:cNvSpPr txBox="1"/>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2"/>
          <p:cNvSpPr txBox="1"/>
          <p:nvPr>
            <p:ph type="body" idx="1"/>
          </p:nvPr>
        </p:nvSpPr>
        <p:spPr>
          <a:xfrm rot="5400000">
            <a:off x="3579079" y="-1549981"/>
            <a:ext cx="5033842"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32"/>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0" name="Shape 80"/>
        <p:cNvGrpSpPr/>
        <p:nvPr/>
      </p:nvGrpSpPr>
      <p:grpSpPr>
        <a:xfrm>
          <a:off x="0" y="0"/>
          <a:ext cx="0" cy="0"/>
          <a:chOff x="0" y="0"/>
          <a:chExt cx="0" cy="0"/>
        </a:xfrm>
      </p:grpSpPr>
      <p:sp>
        <p:nvSpPr>
          <p:cNvPr id="81" name="Google Shape;81;p33"/>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3"/>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3" name="Google Shape;83;p33"/>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3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3" name="Shape 23"/>
        <p:cNvGrpSpPr/>
        <p:nvPr/>
      </p:nvGrpSpPr>
      <p:grpSpPr>
        <a:xfrm>
          <a:off x="0" y="0"/>
          <a:ext cx="0" cy="0"/>
          <a:chOff x="0" y="0"/>
          <a:chExt cx="0" cy="0"/>
        </a:xfrm>
      </p:grpSpPr>
      <p:sp>
        <p:nvSpPr>
          <p:cNvPr id="24" name="Google Shape;24;p24"/>
          <p:cNvSpPr txBox="1"/>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4"/>
          <p:cNvSpPr txBox="1"/>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6" name="Google Shape;26;p24"/>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9" name="Shape 29"/>
        <p:cNvGrpSpPr/>
        <p:nvPr/>
      </p:nvGrpSpPr>
      <p:grpSpPr>
        <a:xfrm>
          <a:off x="0" y="0"/>
          <a:ext cx="0" cy="0"/>
          <a:chOff x="0" y="0"/>
          <a:chExt cx="0" cy="0"/>
        </a:xfrm>
      </p:grpSpPr>
      <p:sp>
        <p:nvSpPr>
          <p:cNvPr id="30" name="Google Shape;30;p25"/>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5"/>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2" name="Google Shape;32;p25"/>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5" name="Shape 35"/>
        <p:cNvGrpSpPr/>
        <p:nvPr/>
      </p:nvGrpSpPr>
      <p:grpSpPr>
        <a:xfrm>
          <a:off x="0" y="0"/>
          <a:ext cx="0" cy="0"/>
          <a:chOff x="0" y="0"/>
          <a:chExt cx="0" cy="0"/>
        </a:xfrm>
      </p:grpSpPr>
      <p:sp>
        <p:nvSpPr>
          <p:cNvPr id="36" name="Google Shape;36;p26"/>
          <p:cNvSpPr txBox="1"/>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26"/>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8" name="Google Shape;38;p26"/>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 name="Google Shape;39;p26"/>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2" name="Shape 42"/>
        <p:cNvGrpSpPr/>
        <p:nvPr/>
      </p:nvGrpSpPr>
      <p:grpSpPr>
        <a:xfrm>
          <a:off x="0" y="0"/>
          <a:ext cx="0" cy="0"/>
          <a:chOff x="0" y="0"/>
          <a:chExt cx="0" cy="0"/>
        </a:xfrm>
      </p:grpSpPr>
      <p:sp>
        <p:nvSpPr>
          <p:cNvPr id="43" name="Google Shape;43;p27"/>
          <p:cNvSpPr txBox="1"/>
          <p:nvPr>
            <p:ph type="title"/>
          </p:nvPr>
        </p:nvSpPr>
        <p:spPr>
          <a:xfrm>
            <a:off x="839788" y="365125"/>
            <a:ext cx="10515600" cy="13255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7"/>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27"/>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27"/>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7" name="Google Shape;47;p27"/>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8" name="Google Shape;48;p27"/>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1" name="Shape 51"/>
        <p:cNvGrpSpPr/>
        <p:nvPr/>
      </p:nvGrpSpPr>
      <p:grpSpPr>
        <a:xfrm>
          <a:off x="0" y="0"/>
          <a:ext cx="0" cy="0"/>
          <a:chOff x="0" y="0"/>
          <a:chExt cx="0" cy="0"/>
        </a:xfrm>
      </p:grpSpPr>
      <p:sp>
        <p:nvSpPr>
          <p:cNvPr id="52" name="Google Shape;52;p28"/>
          <p:cNvSpPr txBox="1"/>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00206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28"/>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6" name="Shape 56"/>
        <p:cNvGrpSpPr/>
        <p:nvPr/>
      </p:nvGrpSpPr>
      <p:grpSpPr>
        <a:xfrm>
          <a:off x="0" y="0"/>
          <a:ext cx="0" cy="0"/>
          <a:chOff x="0" y="0"/>
          <a:chExt cx="0" cy="0"/>
        </a:xfrm>
      </p:grpSpPr>
      <p:sp>
        <p:nvSpPr>
          <p:cNvPr id="57" name="Google Shape;57;p29"/>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0" name="Shape 60"/>
        <p:cNvGrpSpPr/>
        <p:nvPr/>
      </p:nvGrpSpPr>
      <p:grpSpPr>
        <a:xfrm>
          <a:off x="0" y="0"/>
          <a:ext cx="0" cy="0"/>
          <a:chOff x="0" y="0"/>
          <a:chExt cx="0" cy="0"/>
        </a:xfrm>
      </p:grpSpPr>
      <p:sp>
        <p:nvSpPr>
          <p:cNvPr id="61" name="Google Shape;61;p30"/>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0"/>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3" name="Google Shape;63;p30"/>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4" name="Google Shape;64;p30"/>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7" name="Shape 67"/>
        <p:cNvGrpSpPr/>
        <p:nvPr/>
      </p:nvGrpSpPr>
      <p:grpSpPr>
        <a:xfrm>
          <a:off x="0" y="0"/>
          <a:ext cx="0" cy="0"/>
          <a:chOff x="0" y="0"/>
          <a:chExt cx="0" cy="0"/>
        </a:xfrm>
      </p:grpSpPr>
      <p:sp>
        <p:nvSpPr>
          <p:cNvPr id="68" name="Google Shape;68;p31"/>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060"/>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31"/>
          <p:cNvSpPr/>
          <p:nvPr>
            <p:ph type="pic" idx="2"/>
          </p:nvPr>
        </p:nvSpPr>
        <p:spPr>
          <a:xfrm>
            <a:off x="5183188" y="987425"/>
            <a:ext cx="6172200" cy="4873625"/>
          </a:xfrm>
          <a:prstGeom prst="rect">
            <a:avLst/>
          </a:prstGeom>
          <a:noFill/>
          <a:ln>
            <a:noFill/>
          </a:ln>
        </p:spPr>
      </p:sp>
      <p:sp>
        <p:nvSpPr>
          <p:cNvPr id="70" name="Google Shape;70;p31"/>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1" name="Google Shape;71;p31"/>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6"/>
            <a:ext cx="10515600" cy="6941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rgbClr val="002060"/>
              </a:buClr>
              <a:buSzPts val="4400"/>
              <a:buFont typeface="Calibri" panose="020F0502020204030204"/>
              <a:buNone/>
              <a:defRPr sz="4400" b="1" i="0" u="none" strike="noStrike" cap="none">
                <a:solidFill>
                  <a:srgbClr val="002060"/>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2"/>
          <p:cNvSpPr txBox="1"/>
          <p:nvPr>
            <p:ph type="body" idx="1"/>
          </p:nvPr>
        </p:nvSpPr>
        <p:spPr>
          <a:xfrm>
            <a:off x="838200" y="1190898"/>
            <a:ext cx="10515600" cy="503384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22"/>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2B5FF3"/>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2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2B5FF3"/>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2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1" i="0" u="none" strike="noStrike" cap="none">
                <a:solidFill>
                  <a:srgbClr val="2B5FF3"/>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1" i="0" u="none" strike="noStrike" cap="none">
                <a:solidFill>
                  <a:srgbClr val="2B5FF3"/>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1" i="0" u="none" strike="noStrike" cap="none">
                <a:solidFill>
                  <a:srgbClr val="2B5FF3"/>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1" i="0" u="none" strike="noStrike" cap="none">
                <a:solidFill>
                  <a:srgbClr val="2B5FF3"/>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1" i="0" u="none" strike="noStrike" cap="none">
                <a:solidFill>
                  <a:srgbClr val="2B5FF3"/>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1" i="0" u="none" strike="noStrike" cap="none">
                <a:solidFill>
                  <a:srgbClr val="2B5FF3"/>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1" i="0" u="none" strike="noStrike" cap="none">
                <a:solidFill>
                  <a:srgbClr val="2B5FF3"/>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1" i="0" u="none" strike="noStrike" cap="none">
                <a:solidFill>
                  <a:srgbClr val="2B5FF3"/>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1" i="0" u="none" strike="noStrike" cap="none">
                <a:solidFill>
                  <a:srgbClr val="2B5FF3"/>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pic>
        <p:nvPicPr>
          <p:cNvPr id="15" name="Google Shape;15;p22" descr="Logo, company name&#10;&#10;Description automatically generated"/>
          <p:cNvPicPr preferRelativeResize="0"/>
          <p:nvPr/>
        </p:nvPicPr>
        <p:blipFill rotWithShape="1">
          <a:blip r:embed="rId12"/>
          <a:srcRect/>
          <a:stretch>
            <a:fillRect/>
          </a:stretch>
        </p:blipFill>
        <p:spPr>
          <a:xfrm>
            <a:off x="0" y="0"/>
            <a:ext cx="838094" cy="548680"/>
          </a:xfrm>
          <a:prstGeom prst="rect">
            <a:avLst/>
          </a:prstGeom>
          <a:noFill/>
          <a:ln>
            <a:noFill/>
          </a:ln>
        </p:spPr>
      </p:pic>
      <p:pic>
        <p:nvPicPr>
          <p:cNvPr id="16" name="Google Shape;16;p22" descr="A picture containing calendar&#10;&#10;Description automatically generated"/>
          <p:cNvPicPr preferRelativeResize="0"/>
          <p:nvPr/>
        </p:nvPicPr>
        <p:blipFill rotWithShape="1">
          <a:blip r:embed="rId13"/>
          <a:srcRect/>
          <a:stretch>
            <a:fillRect/>
          </a:stretch>
        </p:blipFill>
        <p:spPr>
          <a:xfrm>
            <a:off x="11476139" y="18044"/>
            <a:ext cx="693483" cy="69416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9.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9.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0" name="Shape 90"/>
        <p:cNvGrpSpPr/>
        <p:nvPr/>
      </p:nvGrpSpPr>
      <p:grpSpPr>
        <a:xfrm>
          <a:off x="0" y="0"/>
          <a:ext cx="0" cy="0"/>
          <a:chOff x="0" y="0"/>
          <a:chExt cx="0" cy="0"/>
        </a:xfrm>
      </p:grpSpPr>
      <p:sp>
        <p:nvSpPr>
          <p:cNvPr id="91" name="Google Shape;91;p1"/>
          <p:cNvSpPr txBox="1"/>
          <p:nvPr>
            <p:ph type="ctrTitle"/>
          </p:nvPr>
        </p:nvSpPr>
        <p:spPr>
          <a:xfrm>
            <a:off x="0" y="2247600"/>
            <a:ext cx="12192000" cy="12951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0000"/>
              </a:buClr>
              <a:buSzPts val="3400"/>
              <a:buFont typeface="Calibri" panose="020F0502020204030204"/>
              <a:buNone/>
            </a:pPr>
            <a:r>
              <a:rPr lang="en-US" sz="3400" i="1">
                <a:solidFill>
                  <a:srgbClr val="FF0000"/>
                </a:solidFill>
              </a:rPr>
              <a:t>     </a:t>
            </a:r>
            <a:r>
              <a:rPr lang="en-IN" altLang="en-US" sz="3400" i="1">
                <a:solidFill>
                  <a:srgbClr val="FF0000"/>
                </a:solidFill>
              </a:rPr>
              <a:t>Uber Fare Price</a:t>
            </a:r>
            <a:r>
              <a:rPr lang="en-US" sz="3400" b="1" i="1">
                <a:solidFill>
                  <a:srgbClr val="FF0000"/>
                </a:solidFill>
              </a:rPr>
              <a:t> Prediction </a:t>
            </a:r>
            <a:br>
              <a:rPr lang="en-US" sz="3400">
                <a:solidFill>
                  <a:srgbClr val="FF0000"/>
                </a:solidFill>
              </a:rPr>
            </a:br>
            <a:endParaRPr sz="3400">
              <a:solidFill>
                <a:srgbClr val="FF0000"/>
              </a:solidFill>
            </a:endParaRPr>
          </a:p>
        </p:txBody>
      </p:sp>
      <p:sp>
        <p:nvSpPr>
          <p:cNvPr id="92" name="Google Shape;92;p1"/>
          <p:cNvSpPr txBox="1"/>
          <p:nvPr>
            <p:ph type="subTitle" idx="1"/>
          </p:nvPr>
        </p:nvSpPr>
        <p:spPr>
          <a:xfrm>
            <a:off x="1715770" y="3308985"/>
            <a:ext cx="9175750" cy="71183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C00000"/>
              </a:buClr>
              <a:buSzPts val="2400"/>
              <a:buNone/>
            </a:pPr>
            <a:r>
              <a:rPr lang="en-IN" altLang="en-US" b="1">
                <a:solidFill>
                  <a:srgbClr val="C00000"/>
                </a:solidFill>
                <a:latin typeface="Times New Roman" panose="02020603050405020304"/>
                <a:ea typeface="Times New Roman" panose="02020603050405020304"/>
                <a:cs typeface="Times New Roman" panose="02020603050405020304"/>
                <a:sym typeface="Times New Roman" panose="02020603050405020304"/>
              </a:rPr>
              <a:t>Jaswanth Ramichetty</a:t>
            </a:r>
            <a:r>
              <a:rPr lang="en-US" b="1">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r>
              <a:rPr lang="en-IN" altLang="en-US" b="1">
                <a:solidFill>
                  <a:srgbClr val="C00000"/>
                </a:solidFill>
                <a:latin typeface="Times New Roman" panose="02020603050405020304"/>
                <a:ea typeface="Times New Roman" panose="02020603050405020304"/>
                <a:cs typeface="Times New Roman" panose="02020603050405020304"/>
                <a:sym typeface="Times New Roman" panose="02020603050405020304"/>
              </a:rPr>
              <a:t>           Reshma G</a:t>
            </a:r>
            <a:endParaRPr sz="2400" b="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0"/>
              </a:spcBef>
              <a:spcAft>
                <a:spcPts val="0"/>
              </a:spcAft>
              <a:buClr>
                <a:srgbClr val="000066"/>
              </a:buClr>
              <a:buSzPts val="2400"/>
              <a:buNone/>
            </a:pPr>
            <a:r>
              <a:rPr lang="en-IN" altLang="en-US" b="1">
                <a:solidFill>
                  <a:srgbClr val="000066"/>
                </a:solidFill>
                <a:latin typeface="Times New Roman" panose="02020603050405020304"/>
                <a:ea typeface="Times New Roman" panose="02020603050405020304"/>
                <a:cs typeface="Times New Roman" panose="02020603050405020304"/>
                <a:sym typeface="Times New Roman" panose="02020603050405020304"/>
              </a:rPr>
              <a:t>  </a:t>
            </a:r>
            <a:r>
              <a:rPr lang="en-US" b="1">
                <a:solidFill>
                  <a:srgbClr val="000066"/>
                </a:solidFill>
                <a:latin typeface="Times New Roman" panose="02020603050405020304"/>
                <a:ea typeface="Times New Roman" panose="02020603050405020304"/>
                <a:cs typeface="Times New Roman" panose="02020603050405020304"/>
                <a:sym typeface="Times New Roman" panose="02020603050405020304"/>
              </a:rPr>
              <a:t>USN: 1RN19IS</a:t>
            </a:r>
            <a:r>
              <a:rPr lang="en-IN" altLang="en-US" b="1">
                <a:solidFill>
                  <a:srgbClr val="000066"/>
                </a:solidFill>
                <a:latin typeface="Times New Roman" panose="02020603050405020304"/>
                <a:ea typeface="Times New Roman" panose="02020603050405020304"/>
                <a:cs typeface="Times New Roman" panose="02020603050405020304"/>
                <a:sym typeface="Times New Roman" panose="02020603050405020304"/>
              </a:rPr>
              <a:t>117</a:t>
            </a:r>
            <a:r>
              <a:rPr lang="en-US" b="1">
                <a:solidFill>
                  <a:srgbClr val="000066"/>
                </a:solidFill>
                <a:latin typeface="Times New Roman" panose="02020603050405020304"/>
                <a:ea typeface="Times New Roman" panose="02020603050405020304"/>
                <a:cs typeface="Times New Roman" panose="02020603050405020304"/>
                <a:sym typeface="Times New Roman" panose="02020603050405020304"/>
              </a:rPr>
              <a:t>                                           </a:t>
            </a:r>
            <a:r>
              <a:rPr lang="en-US" sz="2400" b="1">
                <a:solidFill>
                  <a:srgbClr val="000066"/>
                </a:solidFill>
                <a:latin typeface="Times New Roman" panose="02020603050405020304"/>
                <a:ea typeface="Times New Roman" panose="02020603050405020304"/>
                <a:cs typeface="Times New Roman" panose="02020603050405020304"/>
                <a:sym typeface="Times New Roman" panose="02020603050405020304"/>
              </a:rPr>
              <a:t>USN: 1RN19IS</a:t>
            </a:r>
            <a:r>
              <a:rPr lang="en-IN" altLang="en-US" sz="2400" b="1">
                <a:solidFill>
                  <a:srgbClr val="000066"/>
                </a:solidFill>
                <a:latin typeface="Times New Roman" panose="02020603050405020304"/>
                <a:ea typeface="Times New Roman" panose="02020603050405020304"/>
                <a:cs typeface="Times New Roman" panose="02020603050405020304"/>
                <a:sym typeface="Times New Roman" panose="02020603050405020304"/>
              </a:rPr>
              <a:t>119</a:t>
            </a:r>
            <a:endParaRPr sz="2400" b="1">
              <a:solidFill>
                <a:srgbClr val="000066"/>
              </a:solidFill>
            </a:endParaRPr>
          </a:p>
          <a:p>
            <a:pPr marL="0" lvl="0" indent="0" algn="l" rtl="0">
              <a:lnSpc>
                <a:spcPct val="90000"/>
              </a:lnSpc>
              <a:spcBef>
                <a:spcPts val="0"/>
              </a:spcBef>
              <a:spcAft>
                <a:spcPts val="0"/>
              </a:spcAft>
              <a:buClr>
                <a:schemeClr val="dk1"/>
              </a:buClr>
              <a:buSzPts val="2400"/>
              <a:buNone/>
            </a:pPr>
            <a:endParaRPr sz="2400" b="1">
              <a:solidFill>
                <a:srgbClr val="000066"/>
              </a:solidFill>
            </a:endParaRPr>
          </a:p>
          <a:p>
            <a:pPr marL="0" lvl="0" indent="0" algn="ctr" rtl="0">
              <a:lnSpc>
                <a:spcPct val="90000"/>
              </a:lnSpc>
              <a:spcBef>
                <a:spcPts val="0"/>
              </a:spcBef>
              <a:spcAft>
                <a:spcPts val="0"/>
              </a:spcAft>
              <a:buClr>
                <a:schemeClr val="dk1"/>
              </a:buClr>
              <a:buSzPts val="2400"/>
              <a:buNone/>
            </a:pPr>
            <a:endParaRPr sz="2400" b="1">
              <a:solidFill>
                <a:srgbClr val="000066"/>
              </a:solidFill>
            </a:endParaRPr>
          </a:p>
        </p:txBody>
      </p:sp>
      <p:sp>
        <p:nvSpPr>
          <p:cNvPr id="93" name="Google Shape;93;p1"/>
          <p:cNvSpPr/>
          <p:nvPr/>
        </p:nvSpPr>
        <p:spPr>
          <a:xfrm>
            <a:off x="0" y="-24735"/>
            <a:ext cx="12192000" cy="101566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rPr>
              <a:t>RNS INSTITUTE OF TECHNOLOGY</a:t>
            </a:r>
            <a:endParaRPr lang="en-US" sz="3600" b="1"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2400" b="1"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rPr>
              <a:t>BENGALURU - 98</a:t>
            </a:r>
            <a:endParaRPr sz="2400" b="1"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4" name="Google Shape;94;p1"/>
          <p:cNvSpPr/>
          <p:nvPr/>
        </p:nvSpPr>
        <p:spPr>
          <a:xfrm>
            <a:off x="0" y="983917"/>
            <a:ext cx="121920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INFORMATION SCIENCE &amp; ENGINEERING</a:t>
            </a:r>
            <a:endParaRPr lang="en-US" sz="32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5" name="Google Shape;95;p1"/>
          <p:cNvSpPr/>
          <p:nvPr/>
        </p:nvSpPr>
        <p:spPr>
          <a:xfrm>
            <a:off x="3064624" y="1785896"/>
            <a:ext cx="67689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rPr>
              <a:t>Presentation on Internship</a:t>
            </a:r>
            <a:endParaRPr lang="en-US" sz="2400" b="1" i="0" u="none" strike="noStrike" cap="none">
              <a:solidFill>
                <a:srgbClr val="00206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6" name="Google Shape;96;p1"/>
          <p:cNvSpPr/>
          <p:nvPr/>
        </p:nvSpPr>
        <p:spPr>
          <a:xfrm>
            <a:off x="35659" y="5269170"/>
            <a:ext cx="5128891" cy="9518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262626"/>
                </a:solidFill>
                <a:latin typeface="Times New Roman" panose="02020603050405020304"/>
                <a:ea typeface="Times New Roman" panose="02020603050405020304"/>
                <a:cs typeface="Times New Roman" panose="02020603050405020304"/>
                <a:sym typeface="Times New Roman" panose="02020603050405020304"/>
              </a:rPr>
              <a:t> Guide</a:t>
            </a:r>
            <a:endParaRPr lang="en-US" sz="1800" b="1" i="0" u="none" strike="noStrike" cap="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2000" b="1"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rPr>
              <a:t>Mr. T S Bhagavath Singh</a:t>
            </a:r>
            <a:endParaRPr lang="en-US" sz="2000" b="1"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b="0" i="0" u="none" strike="noStrike" cap="none">
                <a:solidFill>
                  <a:srgbClr val="262626"/>
                </a:solidFill>
                <a:latin typeface="Times New Roman" panose="02020603050405020304"/>
                <a:ea typeface="Times New Roman" panose="02020603050405020304"/>
                <a:cs typeface="Times New Roman" panose="02020603050405020304"/>
                <a:sym typeface="Times New Roman" panose="02020603050405020304"/>
              </a:rPr>
              <a:t>Ass</a:t>
            </a:r>
            <a:r>
              <a:rPr lang="en-IN" altLang="en-US" sz="1800" b="0" i="0" u="none" strike="noStrike" cap="none">
                <a:solidFill>
                  <a:srgbClr val="262626"/>
                </a:solidFill>
                <a:latin typeface="Times New Roman" panose="02020603050405020304"/>
                <a:ea typeface="Times New Roman" panose="02020603050405020304"/>
                <a:cs typeface="Times New Roman" panose="02020603050405020304"/>
                <a:sym typeface="Times New Roman" panose="02020603050405020304"/>
              </a:rPr>
              <a:t>ociate</a:t>
            </a:r>
            <a:r>
              <a:rPr lang="en-US" sz="1800" b="0" i="0" u="none" strike="noStrike" cap="none">
                <a:solidFill>
                  <a:srgbClr val="262626"/>
                </a:solidFill>
                <a:latin typeface="Times New Roman" panose="02020603050405020304"/>
                <a:ea typeface="Times New Roman" panose="02020603050405020304"/>
                <a:cs typeface="Times New Roman" panose="02020603050405020304"/>
                <a:sym typeface="Times New Roman" panose="02020603050405020304"/>
              </a:rPr>
              <a:t>. Prof, Dept of  ISE, RNSIT</a:t>
            </a:r>
            <a:endParaRPr sz="1800" b="0" i="0" u="none" strike="noStrike" cap="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7" name="Google Shape;97;p1"/>
          <p:cNvSpPr/>
          <p:nvPr/>
        </p:nvSpPr>
        <p:spPr>
          <a:xfrm>
            <a:off x="7037211" y="5244054"/>
            <a:ext cx="5128891" cy="9518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262626"/>
                </a:solidFill>
                <a:latin typeface="Times New Roman" panose="02020603050405020304"/>
                <a:ea typeface="Times New Roman" panose="02020603050405020304"/>
                <a:cs typeface="Times New Roman" panose="02020603050405020304"/>
                <a:sym typeface="Times New Roman" panose="02020603050405020304"/>
              </a:rPr>
              <a:t>Panel Member</a:t>
            </a:r>
            <a:endParaRPr lang="en-US" sz="1800" b="1" i="0" u="none" strike="noStrike" cap="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IN" sz="2000" b="1"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rPr>
              <a:t>Dr. Hema N</a:t>
            </a:r>
            <a:endParaRPr sz="2000" b="1" i="0" u="none" strike="noStrike" cap="none">
              <a:solidFill>
                <a:srgbClr val="000066"/>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spcBef>
                <a:spcPts val="0"/>
              </a:spcBef>
              <a:spcAft>
                <a:spcPts val="0"/>
              </a:spcAft>
              <a:buNone/>
            </a:pPr>
            <a:r>
              <a:rPr lang="en-US" sz="1800" b="0" i="0" u="none" strike="noStrike" cap="none">
                <a:solidFill>
                  <a:srgbClr val="262626"/>
                </a:solidFill>
                <a:latin typeface="Times New Roman" panose="02020603050405020304"/>
                <a:ea typeface="Times New Roman" panose="02020603050405020304"/>
                <a:cs typeface="Times New Roman" panose="02020603050405020304"/>
                <a:sym typeface="Times New Roman" panose="02020603050405020304"/>
              </a:rPr>
              <a:t>Ass</a:t>
            </a:r>
            <a:r>
              <a:rPr lang="en-IN" altLang="en-US" sz="1800" b="0" i="0" u="none" strike="noStrike" cap="none">
                <a:solidFill>
                  <a:srgbClr val="262626"/>
                </a:solidFill>
                <a:latin typeface="Times New Roman" panose="02020603050405020304"/>
                <a:ea typeface="Times New Roman" panose="02020603050405020304"/>
                <a:cs typeface="Times New Roman" panose="02020603050405020304"/>
                <a:sym typeface="Times New Roman" panose="02020603050405020304"/>
              </a:rPr>
              <a:t>istant</a:t>
            </a:r>
            <a:r>
              <a:rPr lang="en-US" sz="1800" b="0" i="0" u="none" strike="noStrike" cap="none">
                <a:solidFill>
                  <a:srgbClr val="262626"/>
                </a:solidFill>
                <a:latin typeface="Times New Roman" panose="02020603050405020304"/>
                <a:ea typeface="Times New Roman" panose="02020603050405020304"/>
                <a:cs typeface="Times New Roman" panose="02020603050405020304"/>
                <a:sym typeface="Times New Roman" panose="02020603050405020304"/>
              </a:rPr>
              <a:t>. Prof, Dept of  ISE, RNSIT</a:t>
            </a:r>
            <a:endParaRPr sz="1800" b="0" i="0" u="none" strike="noStrike" cap="none">
              <a:solidFill>
                <a:srgbClr val="26262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8" name="Google Shape;98;p1"/>
          <p:cNvSpPr txBox="1"/>
          <p:nvPr/>
        </p:nvSpPr>
        <p:spPr>
          <a:xfrm>
            <a:off x="7742242" y="4900454"/>
            <a:ext cx="37188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rgbClr val="C00000"/>
                </a:solidFill>
                <a:latin typeface="Calibri" panose="020F0502020204030204"/>
                <a:ea typeface="Calibri" panose="020F0502020204030204"/>
                <a:cs typeface="Calibri" panose="020F0502020204030204"/>
                <a:sym typeface="Calibri" panose="020F0502020204030204"/>
              </a:rPr>
              <a:t>Inflow Technologies</a:t>
            </a:r>
            <a:endParaRPr sz="1800" b="1" i="0" u="none" strike="noStrike" cap="none">
              <a:solidFill>
                <a:srgbClr val="C00000"/>
              </a:solidFill>
              <a:latin typeface="Calibri" panose="020F0502020204030204"/>
              <a:ea typeface="Calibri" panose="020F0502020204030204"/>
              <a:cs typeface="Calibri" panose="020F0502020204030204"/>
              <a:sym typeface="Calibri" panose="020F0502020204030204"/>
            </a:endParaRPr>
          </a:p>
        </p:txBody>
      </p:sp>
      <p:pic>
        <p:nvPicPr>
          <p:cNvPr id="99" name="Google Shape;99;p1"/>
          <p:cNvPicPr preferRelativeResize="0"/>
          <p:nvPr/>
        </p:nvPicPr>
        <p:blipFill rotWithShape="1">
          <a:blip r:embed="rId1"/>
          <a:srcRect/>
          <a:stretch>
            <a:fillRect/>
          </a:stretch>
        </p:blipFill>
        <p:spPr>
          <a:xfrm>
            <a:off x="8717626" y="4251385"/>
            <a:ext cx="1524000" cy="762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81" name="Shape 181"/>
        <p:cNvGrpSpPr/>
        <p:nvPr/>
      </p:nvGrpSpPr>
      <p:grpSpPr>
        <a:xfrm>
          <a:off x="0" y="0"/>
          <a:ext cx="0" cy="0"/>
          <a:chOff x="0" y="0"/>
          <a:chExt cx="0" cy="0"/>
        </a:xfrm>
      </p:grpSpPr>
      <p:sp>
        <p:nvSpPr>
          <p:cNvPr id="182" name="Google Shape;182;p10"/>
          <p:cNvSpPr txBox="1"/>
          <p:nvPr>
            <p:ph type="title"/>
          </p:nvPr>
        </p:nvSpPr>
        <p:spPr>
          <a:xfrm>
            <a:off x="838200" y="136525"/>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panose="02020603050405020304"/>
              <a:buNone/>
            </a:pPr>
            <a:r>
              <a:rPr 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rPr>
              <a:t>Implementation / Coding</a:t>
            </a:r>
            <a:endParaRPr sz="3200" b="1" u="sng">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3" name="Google Shape;183;p10"/>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184" name="Google Shape;184;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185" name="Google Shape;185;p10"/>
          <p:cNvSpPr txBox="1"/>
          <p:nvPr/>
        </p:nvSpPr>
        <p:spPr>
          <a:xfrm>
            <a:off x="479376" y="992124"/>
            <a:ext cx="11233248" cy="5173180"/>
          </a:xfrm>
          <a:prstGeom prst="rect">
            <a:avLst/>
          </a:prstGeom>
          <a:noFill/>
          <a:ln>
            <a:noFill/>
          </a:ln>
        </p:spPr>
        <p:txBody>
          <a:bodyPr spcFirstLastPara="1" wrap="square" lIns="91425" tIns="45700" rIns="91425" bIns="45700" anchor="t" anchorCtr="0">
            <a:normAutofit fontScale="90000" lnSpcReduction="20000"/>
          </a:bodyPr>
          <a:lstStyle/>
          <a:p>
            <a:pPr marL="355600" marR="0" lvl="0" indent="-355600" algn="l" rtl="0">
              <a:lnSpc>
                <a:spcPct val="150000"/>
              </a:lnSpc>
              <a:spcBef>
                <a:spcPts val="0"/>
              </a:spcBef>
              <a:spcAft>
                <a:spcPts val="0"/>
              </a:spcAft>
              <a:buClr>
                <a:schemeClr val="dk1"/>
              </a:buClr>
              <a:buSzPts val="2100"/>
              <a:buFont typeface="Noto Sans Symbols"/>
              <a:buChar char="❖"/>
            </a:pPr>
            <a:r>
              <a:rPr lang="en-IN" altLang="en-US" sz="2100" b="1" i="0" u="none" strike="noStrike" cap="none">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Linear Regression </a:t>
            </a:r>
            <a:r>
              <a:rPr lang="en-US" sz="2100" b="1" i="0" u="none" strike="noStrike" cap="none">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Algorithm</a:t>
            </a:r>
            <a:endParaRPr lang="en-US" sz="2100" b="1" i="0" u="none" strike="noStrike" cap="none">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90000"/>
              </a:lnSpc>
              <a:spcBef>
                <a:spcPts val="750"/>
              </a:spcBef>
              <a:spcAft>
                <a:spcPts val="0"/>
              </a:spcAft>
              <a:buClr>
                <a:schemeClr val="dk1"/>
              </a:buClr>
              <a:buSzPts val="2000"/>
              <a:buFont typeface="Arial" panose="020B0604020202020204"/>
              <a:buNone/>
            </a:pPr>
            <a:endPar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r>
              <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from sklearn.linear_model import LinearRegression </a:t>
            </a:r>
            <a:endPar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r>
              <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x_train,x_test,y_train,y_test=train_test_split(x,y,test_size=0.25,random_state=10)</a:t>
            </a:r>
            <a:endPar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r>
              <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LR=LinearRegression() </a:t>
            </a:r>
            <a:endPar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r>
              <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LR.fit(x_train,y_train) </a:t>
            </a:r>
            <a:endPar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r>
              <a:rPr lang="en-IN"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linear_</a:t>
            </a:r>
            <a:r>
              <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pred=LR.predict(x_test) </a:t>
            </a:r>
            <a:endPar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r>
              <a:rPr lang="en-IN"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linear</a:t>
            </a:r>
            <a:r>
              <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_pred</a:t>
            </a:r>
            <a:endPar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endPar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lnSpc>
                <a:spcPct val="150000"/>
              </a:lnSpc>
              <a:spcBef>
                <a:spcPts val="0"/>
              </a:spcBef>
              <a:spcAft>
                <a:spcPts val="0"/>
              </a:spcAft>
              <a:buClr>
                <a:schemeClr val="dk1"/>
              </a:buClr>
              <a:buSzPts val="2100"/>
              <a:buFont typeface="Wingdings" panose="05000000000000000000" charset="0"/>
              <a:buChar char="v"/>
            </a:pPr>
            <a:r>
              <a:rPr lang="en-IN" altLang="en-US" sz="2000" b="1">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Lasso Regression </a:t>
            </a:r>
            <a:r>
              <a:rPr lang="en-US" sz="2000" b="1">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rPr>
              <a:t>Algorithm</a:t>
            </a:r>
            <a:endParaRPr lang="en-US" sz="2000" b="1" i="0" u="none" strike="noStrike" cap="none">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marR="0" lvl="0" indent="0" algn="l" rtl="0">
              <a:lnSpc>
                <a:spcPct val="90000"/>
              </a:lnSpc>
              <a:spcBef>
                <a:spcPts val="750"/>
              </a:spcBef>
              <a:spcAft>
                <a:spcPts val="0"/>
              </a:spcAft>
              <a:buClr>
                <a:schemeClr val="dk1"/>
              </a:buClr>
              <a:buSzPts val="2000"/>
              <a:buFont typeface="Arial" panose="020B0604020202020204"/>
              <a:buNone/>
            </a:pPr>
            <a:endPar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r>
              <a:rPr sz="2000">
                <a:solidFill>
                  <a:schemeClr val="dk1"/>
                </a:solidFill>
                <a:latin typeface="Times New Roman" panose="02020603050405020304" charset="0"/>
                <a:ea typeface="Calibri" panose="020F0502020204030204"/>
                <a:cs typeface="Times New Roman" panose="02020603050405020304" charset="0"/>
                <a:sym typeface="Calibri" panose="020F0502020204030204"/>
              </a:rPr>
              <a:t>from sklearn.linear_model import L</a:t>
            </a:r>
            <a:r>
              <a:rPr lang="en-IN" sz="2000">
                <a:solidFill>
                  <a:schemeClr val="dk1"/>
                </a:solidFill>
                <a:latin typeface="Times New Roman" panose="02020603050405020304" charset="0"/>
                <a:ea typeface="Calibri" panose="020F0502020204030204"/>
                <a:cs typeface="Times New Roman" panose="02020603050405020304" charset="0"/>
                <a:sym typeface="Calibri" panose="020F0502020204030204"/>
              </a:rPr>
              <a:t>asso</a:t>
            </a:r>
            <a:endPar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r>
              <a:rPr sz="2000">
                <a:solidFill>
                  <a:schemeClr val="dk1"/>
                </a:solidFill>
                <a:latin typeface="Times New Roman" panose="02020603050405020304" charset="0"/>
                <a:ea typeface="Calibri" panose="020F0502020204030204"/>
                <a:cs typeface="Times New Roman" panose="02020603050405020304" charset="0"/>
                <a:sym typeface="Calibri" panose="020F0502020204030204"/>
              </a:rPr>
              <a:t>x_train,x_test,y_train,y_test=train_test_split(x,y,test_size=0.25,random_state=10)</a:t>
            </a:r>
            <a:endPar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r>
              <a:rPr lang="en-IN" sz="2000">
                <a:solidFill>
                  <a:schemeClr val="dk1"/>
                </a:solidFill>
                <a:latin typeface="Times New Roman" panose="02020603050405020304" charset="0"/>
                <a:ea typeface="Calibri" panose="020F0502020204030204"/>
                <a:cs typeface="Times New Roman" panose="02020603050405020304" charset="0"/>
                <a:sym typeface="Calibri" panose="020F0502020204030204"/>
              </a:rPr>
              <a:t>lasso</a:t>
            </a:r>
            <a:r>
              <a:rPr sz="2000">
                <a:solidFill>
                  <a:schemeClr val="dk1"/>
                </a:solidFill>
                <a:latin typeface="Times New Roman" panose="02020603050405020304" charset="0"/>
                <a:ea typeface="Calibri" panose="020F0502020204030204"/>
                <a:cs typeface="Times New Roman" panose="02020603050405020304" charset="0"/>
                <a:sym typeface="Calibri" panose="020F0502020204030204"/>
              </a:rPr>
              <a:t>=L</a:t>
            </a:r>
            <a:r>
              <a:rPr lang="en-IN" sz="2000">
                <a:solidFill>
                  <a:schemeClr val="dk1"/>
                </a:solidFill>
                <a:latin typeface="Times New Roman" panose="02020603050405020304" charset="0"/>
                <a:ea typeface="Calibri" panose="020F0502020204030204"/>
                <a:cs typeface="Times New Roman" panose="02020603050405020304" charset="0"/>
                <a:sym typeface="Calibri" panose="020F0502020204030204"/>
              </a:rPr>
              <a:t>asso</a:t>
            </a:r>
            <a:r>
              <a:rPr sz="2000">
                <a:solidFill>
                  <a:schemeClr val="dk1"/>
                </a:solidFill>
                <a:latin typeface="Times New Roman" panose="02020603050405020304" charset="0"/>
                <a:ea typeface="Calibri" panose="020F0502020204030204"/>
                <a:cs typeface="Times New Roman" panose="02020603050405020304" charset="0"/>
                <a:sym typeface="Calibri" panose="020F0502020204030204"/>
              </a:rPr>
              <a:t>() </a:t>
            </a:r>
            <a:endPar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r>
              <a:rPr sz="2000">
                <a:solidFill>
                  <a:schemeClr val="dk1"/>
                </a:solidFill>
                <a:latin typeface="Times New Roman" panose="02020603050405020304" charset="0"/>
                <a:ea typeface="Calibri" panose="020F0502020204030204"/>
                <a:cs typeface="Times New Roman" panose="02020603050405020304" charset="0"/>
                <a:sym typeface="Calibri" panose="020F0502020204030204"/>
              </a:rPr>
              <a:t>L</a:t>
            </a:r>
            <a:r>
              <a:rPr lang="en-IN" sz="2000">
                <a:solidFill>
                  <a:schemeClr val="dk1"/>
                </a:solidFill>
                <a:latin typeface="Times New Roman" panose="02020603050405020304" charset="0"/>
                <a:ea typeface="Calibri" panose="020F0502020204030204"/>
                <a:cs typeface="Times New Roman" panose="02020603050405020304" charset="0"/>
                <a:sym typeface="Calibri" panose="020F0502020204030204"/>
              </a:rPr>
              <a:t>asso</a:t>
            </a:r>
            <a:r>
              <a:rPr sz="2000">
                <a:solidFill>
                  <a:schemeClr val="dk1"/>
                </a:solidFill>
                <a:latin typeface="Times New Roman" panose="02020603050405020304" charset="0"/>
                <a:ea typeface="Calibri" panose="020F0502020204030204"/>
                <a:cs typeface="Times New Roman" panose="02020603050405020304" charset="0"/>
                <a:sym typeface="Calibri" panose="020F0502020204030204"/>
              </a:rPr>
              <a:t>.fit(x_train,y_train) </a:t>
            </a:r>
            <a:endPar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r>
              <a:rPr lang="en-IN" sz="2000">
                <a:solidFill>
                  <a:schemeClr val="dk1"/>
                </a:solidFill>
                <a:latin typeface="Times New Roman" panose="02020603050405020304" charset="0"/>
                <a:ea typeface="Calibri" panose="020F0502020204030204"/>
                <a:cs typeface="Times New Roman" panose="02020603050405020304" charset="0"/>
                <a:sym typeface="Calibri" panose="020F0502020204030204"/>
              </a:rPr>
              <a:t>lasso_</a:t>
            </a:r>
            <a:r>
              <a:rPr sz="2000">
                <a:solidFill>
                  <a:schemeClr val="dk1"/>
                </a:solidFill>
                <a:latin typeface="Times New Roman" panose="02020603050405020304" charset="0"/>
                <a:ea typeface="Calibri" panose="020F0502020204030204"/>
                <a:cs typeface="Times New Roman" panose="02020603050405020304" charset="0"/>
                <a:sym typeface="Calibri" panose="020F0502020204030204"/>
              </a:rPr>
              <a:t>pred=LR.predict(x_test) </a:t>
            </a:r>
            <a:endPar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r>
              <a:rPr lang="en-IN" sz="2000">
                <a:solidFill>
                  <a:schemeClr val="dk1"/>
                </a:solidFill>
                <a:latin typeface="Times New Roman" panose="02020603050405020304" charset="0"/>
                <a:ea typeface="Calibri" panose="020F0502020204030204"/>
                <a:cs typeface="Times New Roman" panose="02020603050405020304" charset="0"/>
                <a:sym typeface="Calibri" panose="020F0502020204030204"/>
              </a:rPr>
              <a:t>lasso</a:t>
            </a:r>
            <a:r>
              <a:rPr sz="2000">
                <a:solidFill>
                  <a:schemeClr val="dk1"/>
                </a:solidFill>
                <a:latin typeface="Times New Roman" panose="02020603050405020304" charset="0"/>
                <a:ea typeface="Calibri" panose="020F0502020204030204"/>
                <a:cs typeface="Times New Roman" panose="02020603050405020304" charset="0"/>
                <a:sym typeface="Calibri" panose="020F0502020204030204"/>
              </a:rPr>
              <a:t>_pred</a:t>
            </a:r>
            <a:endPar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endParaRPr sz="20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750"/>
              </a:spcBef>
              <a:spcAft>
                <a:spcPts val="0"/>
              </a:spcAft>
              <a:buClr>
                <a:schemeClr val="dk1"/>
              </a:buClr>
              <a:buSzPts val="2000"/>
              <a:buFont typeface="Arial" panose="020B0604020202020204"/>
              <a:buNone/>
            </a:pPr>
            <a:endParaRPr sz="20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750"/>
              </a:spcBef>
              <a:spcAft>
                <a:spcPts val="0"/>
              </a:spcAft>
              <a:buClr>
                <a:schemeClr val="dk1"/>
              </a:buClr>
              <a:buSzPts val="2100"/>
              <a:buFont typeface="Arial" panose="020B0604020202020204"/>
              <a:buNone/>
            </a:pPr>
            <a:endParaRPr sz="21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241300" algn="l" rtl="0">
              <a:lnSpc>
                <a:spcPct val="150000"/>
              </a:lnSpc>
              <a:spcBef>
                <a:spcPts val="750"/>
              </a:spcBef>
              <a:spcAft>
                <a:spcPts val="0"/>
              </a:spcAft>
              <a:buClr>
                <a:schemeClr val="dk1"/>
              </a:buClr>
              <a:buSzPts val="1800"/>
              <a:buFont typeface="Noto Sans Symbols"/>
              <a:buNone/>
            </a:pPr>
            <a:endParaRPr sz="1800" b="1" i="0" u="none" strike="noStrike" cap="none">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6" name="Google Shape;186;p10"/>
          <p:cNvSpPr txBox="1"/>
          <p:nvPr>
            <p:ph type="sldNum" idx="12"/>
          </p:nvPr>
        </p:nvSpPr>
        <p:spPr>
          <a:xfrm>
            <a:off x="8595995"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91" name="Shape 191"/>
        <p:cNvGrpSpPr/>
        <p:nvPr/>
      </p:nvGrpSpPr>
      <p:grpSpPr>
        <a:xfrm>
          <a:off x="0" y="0"/>
          <a:ext cx="0" cy="0"/>
          <a:chOff x="0" y="0"/>
          <a:chExt cx="0" cy="0"/>
        </a:xfrm>
      </p:grpSpPr>
      <p:sp>
        <p:nvSpPr>
          <p:cNvPr id="192" name="Google Shape;192;p11"/>
          <p:cNvSpPr txBox="1"/>
          <p:nvPr>
            <p:ph type="title"/>
          </p:nvPr>
        </p:nvSpPr>
        <p:spPr>
          <a:xfrm>
            <a:off x="838200" y="218924"/>
            <a:ext cx="10515600" cy="6941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panose="02020603050405020304"/>
              <a:buNone/>
            </a:pPr>
            <a:r>
              <a:rPr 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rPr>
              <a:t>Design</a:t>
            </a:r>
            <a:br>
              <a:rPr lang="en-US" sz="3200" b="1" u="sng">
                <a:solidFill>
                  <a:srgbClr val="3F3F3F"/>
                </a:solidFill>
                <a:latin typeface="Times New Roman" panose="02020603050405020304"/>
                <a:ea typeface="Times New Roman" panose="02020603050405020304"/>
                <a:cs typeface="Times New Roman" panose="02020603050405020304"/>
                <a:sym typeface="Times New Roman" panose="02020603050405020304"/>
              </a:rPr>
            </a:br>
            <a:endParaRPr sz="3200" b="1" u="sng">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3" name="Google Shape;193;p11"/>
          <p:cNvSpPr txBox="1"/>
          <p:nvPr>
            <p:ph type="body" idx="1"/>
          </p:nvPr>
        </p:nvSpPr>
        <p:spPr>
          <a:xfrm>
            <a:off x="191135" y="692785"/>
            <a:ext cx="11720195" cy="5663565"/>
          </a:xfrm>
          <a:prstGeom prst="rect">
            <a:avLst/>
          </a:prstGeom>
          <a:noFill/>
          <a:ln>
            <a:noFill/>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chemeClr val="dk1"/>
              </a:buClr>
              <a:buSzPts val="2800"/>
              <a:buNone/>
            </a:pPr>
          </a:p>
          <a:p>
            <a:pPr marL="228600" lvl="0" indent="-50800" algn="l" rtl="0">
              <a:lnSpc>
                <a:spcPct val="150000"/>
              </a:lnSpc>
              <a:spcBef>
                <a:spcPts val="1000"/>
              </a:spcBef>
              <a:spcAft>
                <a:spcPts val="0"/>
              </a:spcAft>
              <a:buClr>
                <a:schemeClr val="dk1"/>
              </a:buClr>
              <a:buSzPts val="2800"/>
              <a:buNone/>
            </a:pPr>
          </a:p>
          <a:p>
            <a:pPr marL="228600" lvl="0" indent="-50800" algn="l" rtl="0">
              <a:lnSpc>
                <a:spcPct val="150000"/>
              </a:lnSpc>
              <a:spcBef>
                <a:spcPts val="1000"/>
              </a:spcBef>
              <a:spcAft>
                <a:spcPts val="0"/>
              </a:spcAft>
              <a:buClr>
                <a:schemeClr val="dk1"/>
              </a:buClr>
              <a:buSzPts val="2800"/>
              <a:buNone/>
            </a:pPr>
          </a:p>
          <a:p>
            <a:pPr marL="228600" lvl="0" indent="-50800" algn="l" rtl="0">
              <a:lnSpc>
                <a:spcPct val="150000"/>
              </a:lnSpc>
              <a:spcBef>
                <a:spcPts val="1000"/>
              </a:spcBef>
              <a:spcAft>
                <a:spcPts val="0"/>
              </a:spcAft>
              <a:buClr>
                <a:schemeClr val="dk1"/>
              </a:buClr>
              <a:buSzPts val="2800"/>
              <a:buNone/>
            </a:pPr>
          </a:p>
          <a:p>
            <a:pPr marL="228600" lvl="0" indent="-50800" algn="l" rtl="0">
              <a:lnSpc>
                <a:spcPct val="150000"/>
              </a:lnSpc>
              <a:spcBef>
                <a:spcPts val="1000"/>
              </a:spcBef>
              <a:spcAft>
                <a:spcPts val="0"/>
              </a:spcAft>
              <a:buClr>
                <a:schemeClr val="dk1"/>
              </a:buClr>
              <a:buSzPts val="2800"/>
              <a:buNone/>
            </a:pPr>
          </a:p>
          <a:p>
            <a:pPr marL="228600" lvl="0" indent="-50800" algn="l" rtl="0">
              <a:lnSpc>
                <a:spcPct val="150000"/>
              </a:lnSpc>
              <a:spcBef>
                <a:spcPts val="1000"/>
              </a:spcBef>
              <a:spcAft>
                <a:spcPts val="0"/>
              </a:spcAft>
              <a:buClr>
                <a:schemeClr val="dk1"/>
              </a:buClr>
              <a:buSzPts val="2800"/>
              <a:buNone/>
            </a:pPr>
          </a:p>
          <a:p>
            <a:pPr marL="228600" lvl="0" indent="-50800" algn="l" rtl="0">
              <a:lnSpc>
                <a:spcPct val="150000"/>
              </a:lnSpc>
              <a:spcBef>
                <a:spcPts val="1000"/>
              </a:spcBef>
              <a:spcAft>
                <a:spcPts val="0"/>
              </a:spcAft>
              <a:buClr>
                <a:schemeClr val="dk1"/>
              </a:buClr>
              <a:buSzPts val="2800"/>
              <a:buNone/>
            </a:pPr>
          </a:p>
          <a:p>
            <a:pPr marL="228600" lvl="0" indent="-50800" algn="l" rtl="0">
              <a:lnSpc>
                <a:spcPct val="150000"/>
              </a:lnSpc>
              <a:spcBef>
                <a:spcPts val="1000"/>
              </a:spcBef>
              <a:spcAft>
                <a:spcPts val="0"/>
              </a:spcAft>
              <a:buClr>
                <a:schemeClr val="dk1"/>
              </a:buClr>
              <a:buSzPts val="2800"/>
              <a:buNone/>
            </a:pPr>
          </a:p>
          <a:p>
            <a:pPr marL="228600" lvl="0" indent="-50800" algn="l" rtl="0">
              <a:lnSpc>
                <a:spcPct val="150000"/>
              </a:lnSpc>
              <a:spcBef>
                <a:spcPts val="1000"/>
              </a:spcBef>
              <a:spcAft>
                <a:spcPts val="0"/>
              </a:spcAft>
              <a:buClr>
                <a:schemeClr val="dk1"/>
              </a:buClr>
              <a:buSzPts val="2800"/>
              <a:buNone/>
            </a:pPr>
          </a:p>
        </p:txBody>
      </p:sp>
      <p:sp>
        <p:nvSpPr>
          <p:cNvPr id="194" name="Google Shape;194;p11"/>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195" name="Google Shape;195;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196" name="Google Shape;196;p11"/>
          <p:cNvSpPr txBox="1"/>
          <p:nvPr/>
        </p:nvSpPr>
        <p:spPr>
          <a:xfrm>
            <a:off x="263525" y="692785"/>
            <a:ext cx="6315075" cy="5663565"/>
          </a:xfrm>
          <a:prstGeom prst="rect">
            <a:avLst/>
          </a:prstGeom>
          <a:noFill/>
          <a:ln>
            <a:noFill/>
          </a:ln>
        </p:spPr>
        <p:txBody>
          <a:bodyPr spcFirstLastPara="1" wrap="square" lIns="91425" tIns="45700" rIns="91425" bIns="45700" anchor="t" anchorCtr="0">
            <a:normAutofit fontScale="55000"/>
          </a:bodyPr>
          <a:lstStyle/>
          <a:p>
            <a:pPr marL="355600" marR="0" lvl="0" indent="-355600" algn="l" rtl="0">
              <a:lnSpc>
                <a:spcPct val="150000"/>
              </a:lnSpc>
              <a:spcBef>
                <a:spcPts val="0"/>
              </a:spcBef>
              <a:spcAft>
                <a:spcPts val="0"/>
              </a:spcAft>
              <a:buClr>
                <a:schemeClr val="dk1"/>
              </a:buClr>
              <a:buSzPct val="100000"/>
              <a:buFont typeface="Noto Sans Symbols"/>
              <a:buChar char="❖"/>
            </a:pPr>
            <a:r>
              <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Model Deployment</a:t>
            </a:r>
            <a:endParaRPr lang="en-US" sz="25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def user_report():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pickup_longitude=st.sidebar.slider("Pickup longitude",-180.0,180.0)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pickup_latitude=st.sidebar.slider("PickupLatitude",90.0,90.0)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dropoff_longitude=st.sidebar.slider("Dropoff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Longitude",180.0,180.0)dropoff_latitude=st.sidebar.slider(" Dropoff Latitude",-90.0,90.0)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passenger_count=st.sidebar.slider(" Passenger Count",1,8)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Distance=st.sidebar.slider("Distance",0.010000,53.070000)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Year=st.sidebar.slider("Year",2009,2015)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Month=st.sidebar.slider("Month",1,12)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Day=st.sidebar.slider("Day",1,31)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DayofWeek_num=st.sidebar.slider("Day of Week num",0,6)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Hour=st.sidebar.slider("Hour",0,23)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counter=st.sidebar.slider("Counter",0,1)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user_report_data={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'pickup_longitude':pickup_longitude,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'pickup_latitude': pickup_latitude,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rPr>
              <a:t> 'dropoff_longitude': dropoff_longitude, </a:t>
            </a:r>
            <a:endParaRPr sz="2155"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2155" b="0" i="0" u="none" strike="noStrike" cap="none">
                <a:solidFill>
                  <a:schemeClr val="dk1"/>
                </a:solidFill>
                <a:latin typeface="Calibri" panose="020F0502020204030204"/>
                <a:ea typeface="Calibri" panose="020F0502020204030204"/>
                <a:cs typeface="Calibri" panose="020F0502020204030204"/>
                <a:sym typeface="Calibri" panose="020F0502020204030204"/>
              </a:rPr>
              <a:t>  '</a:t>
            </a:r>
            <a:endParaRPr sz="2155"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50000"/>
              </a:lnSpc>
              <a:spcBef>
                <a:spcPts val="750"/>
              </a:spcBef>
              <a:spcAft>
                <a:spcPts val="0"/>
              </a:spcAft>
              <a:buClr>
                <a:schemeClr val="dk1"/>
              </a:buClr>
              <a:buSzPct val="100000"/>
              <a:buFont typeface="Arial" panose="020B0604020202020204"/>
              <a:buNone/>
            </a:pP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269240" algn="l" rtl="0">
              <a:lnSpc>
                <a:spcPct val="150000"/>
              </a:lnSpc>
              <a:spcBef>
                <a:spcPts val="750"/>
              </a:spcBef>
              <a:spcAft>
                <a:spcPts val="0"/>
              </a:spcAft>
              <a:buClr>
                <a:schemeClr val="dk1"/>
              </a:buClr>
              <a:buSzPct val="100000"/>
              <a:buFont typeface="Noto Sans Symbols"/>
              <a:buNone/>
            </a:pPr>
            <a:endParaRPr sz="1600" b="1" i="0" u="none" strike="noStrike" cap="none">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50000"/>
              </a:lnSpc>
              <a:spcBef>
                <a:spcPts val="750"/>
              </a:spcBef>
              <a:spcAft>
                <a:spcPts val="0"/>
              </a:spcAft>
              <a:buClr>
                <a:schemeClr val="dk1"/>
              </a:buClr>
              <a:buSzPct val="100000"/>
              <a:buFont typeface="Arial" panose="020B0604020202020204"/>
              <a:buNone/>
            </a:pPr>
            <a:endParaRPr sz="1800" b="1" i="0" u="none" strike="noStrike" cap="none">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7" name="Google Shape;197;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 name="Text Box 0"/>
          <p:cNvSpPr txBox="1"/>
          <p:nvPr/>
        </p:nvSpPr>
        <p:spPr>
          <a:xfrm>
            <a:off x="7166610" y="1166495"/>
            <a:ext cx="4074160" cy="5189855"/>
          </a:xfrm>
          <a:prstGeom prst="rect">
            <a:avLst/>
          </a:prstGeom>
          <a:noFill/>
        </p:spPr>
        <p:txBody>
          <a:bodyPr wrap="square" rtlCol="0">
            <a:spAutoFit/>
          </a:bodyPr>
          <a:p>
            <a:pPr marL="0" marR="0" lvl="0" indent="0" algn="l" rtl="0">
              <a:lnSpc>
                <a:spcPct val="90000"/>
              </a:lnSpc>
              <a:spcBef>
                <a:spcPts val="750"/>
              </a:spcBef>
              <a:spcAft>
                <a:spcPts val="0"/>
              </a:spcAft>
              <a:buClr>
                <a:schemeClr val="dk1"/>
              </a:buClr>
              <a:buSzPct val="100000"/>
              <a:buFont typeface="Arial" panose="020B0604020202020204"/>
              <a:buNone/>
            </a:pPr>
            <a:endParaRPr>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'dropoff_latitude': dropoff_latitude,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 'passenger_count':passenger_count,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 'Distance':Distance,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Year': Year,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 'Month': Month,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 'Day': Day,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 'Day of Week_num':DayofWeek_num,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 'Hour':Hour,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 'counter': counter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 }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 report_data=pd.DataFrame(user_report_data,index=[0])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 return report_data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user_data=user_report()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st.header('Uber data')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st.write(user_data)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Fare=model.predict(user_data)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st.subheader('Uber fare') </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lnSpc>
                <a:spcPct val="90000"/>
              </a:lnSpc>
              <a:spcBef>
                <a:spcPts val="750"/>
              </a:spcBef>
              <a:spcAft>
                <a:spcPts val="0"/>
              </a:spcAft>
              <a:buClr>
                <a:schemeClr val="dk1"/>
              </a:buClr>
              <a:buSzPct val="100000"/>
              <a:buFont typeface="Arial" panose="020B0604020202020204"/>
              <a:buNone/>
            </a:pPr>
            <a:r>
              <a:rPr sz="1200">
                <a:solidFill>
                  <a:schemeClr val="dk1"/>
                </a:solidFill>
                <a:latin typeface="Times New Roman" panose="02020603050405020304" charset="0"/>
                <a:ea typeface="Calibri" panose="020F0502020204030204"/>
                <a:cs typeface="Times New Roman" panose="02020603050405020304" charset="0"/>
                <a:sym typeface="Calibri" panose="020F0502020204030204"/>
              </a:rPr>
              <a:t>st.subheader(np.round(Fare[0],2)</a:t>
            </a:r>
            <a:endParaRPr sz="1200" b="0" i="0" u="none" strike="noStrike" cap="none">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endParaRPr lang="en-US" sz="12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12"/>
          <p:cNvSpPr txBox="1"/>
          <p:nvPr>
            <p:ph type="title"/>
          </p:nvPr>
        </p:nvSpPr>
        <p:spPr>
          <a:xfrm>
            <a:off x="840105" y="457200"/>
            <a:ext cx="7770495" cy="16002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panose="02020603050405020304"/>
              <a:buNone/>
            </a:pPr>
            <a:r>
              <a:rPr lang="en-IN" alt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rPr>
              <a:t>                    </a:t>
            </a:r>
            <a:r>
              <a:rPr 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rPr>
              <a:t>RESULTS</a:t>
            </a:r>
            <a:endParaRPr sz="3200">
              <a:solidFill>
                <a:srgbClr val="2F549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04" name="Google Shape;204;p12"/>
          <p:cNvSpPr txBox="1"/>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205" name="Google Shape;205;p12"/>
          <p:cNvSpPr txBox="1"/>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206" name="Google Shape;206;p12"/>
          <p:cNvSpPr txBox="1"/>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7" name="Google Shape;207;p12"/>
          <p:cNvSpPr txBox="1"/>
          <p:nvPr>
            <p:ph type="body" idx="1"/>
          </p:nvPr>
        </p:nvSpPr>
        <p:spPr>
          <a:xfrm>
            <a:off x="840105" y="1106805"/>
            <a:ext cx="3931920" cy="537210"/>
          </a:xfrm>
          <a:prstGeom prst="rect">
            <a:avLst/>
          </a:prstGeom>
          <a:noFill/>
          <a:ln>
            <a:noFill/>
          </a:ln>
        </p:spPr>
        <p:txBody>
          <a:bodyPr spcFirstLastPara="1" wrap="square" lIns="91425" tIns="45700" rIns="91425" bIns="45700" anchor="t" anchorCtr="0">
            <a:normAutofit/>
          </a:bodyPr>
          <a:lstStyle/>
          <a:p>
            <a:pPr marL="285750" lvl="0" indent="-285750" algn="l" rtl="0">
              <a:lnSpc>
                <a:spcPct val="90000"/>
              </a:lnSpc>
              <a:spcBef>
                <a:spcPts val="0"/>
              </a:spcBef>
              <a:spcAft>
                <a:spcPts val="0"/>
              </a:spcAft>
              <a:buClr>
                <a:schemeClr val="dk1"/>
              </a:buClr>
              <a:buSzPts val="2800"/>
              <a:buFont typeface="Wingdings" panose="05000000000000000000" charset="0"/>
              <a:buChar char="Ø"/>
            </a:pPr>
            <a:r>
              <a:rPr lang="en-IN" b="1">
                <a:latin typeface="Times New Roman" panose="02020603050405020304"/>
                <a:ea typeface="Times New Roman" panose="02020603050405020304"/>
                <a:cs typeface="Times New Roman" panose="02020603050405020304"/>
                <a:sym typeface="Times New Roman" panose="02020603050405020304"/>
              </a:rPr>
              <a:t>Linear Regression</a:t>
            </a:r>
            <a:endParaRPr lang="en-IN" b="1">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l" rtl="0">
              <a:lnSpc>
                <a:spcPct val="90000"/>
              </a:lnSpc>
              <a:spcBef>
                <a:spcPts val="0"/>
              </a:spcBef>
              <a:spcAft>
                <a:spcPts val="0"/>
              </a:spcAft>
              <a:buClr>
                <a:schemeClr val="dk1"/>
              </a:buClr>
              <a:buSzPts val="2800"/>
              <a:buNone/>
            </a:pPr>
            <a:endParaRPr lang="en-IN" b="1">
              <a:latin typeface="Times New Roman" panose="02020603050405020304"/>
              <a:ea typeface="Times New Roman" panose="02020603050405020304"/>
              <a:cs typeface="Times New Roman" panose="02020603050405020304"/>
              <a:sym typeface="Times New Roman" panose="02020603050405020304"/>
            </a:endParaRPr>
          </a:p>
        </p:txBody>
      </p:sp>
      <p:pic>
        <p:nvPicPr>
          <p:cNvPr id="1" name="Picture Placeholder 0"/>
          <p:cNvPicPr>
            <a:picLocks noChangeAspect="1"/>
          </p:cNvPicPr>
          <p:nvPr>
            <p:ph type="pic" idx="2"/>
          </p:nvPr>
        </p:nvPicPr>
        <p:blipFill>
          <a:blip r:embed="rId1"/>
          <a:stretch>
            <a:fillRect/>
          </a:stretch>
        </p:blipFill>
        <p:spPr>
          <a:xfrm>
            <a:off x="968375" y="1499870"/>
            <a:ext cx="4628515" cy="2604770"/>
          </a:xfrm>
          <a:prstGeom prst="rect">
            <a:avLst/>
          </a:prstGeom>
        </p:spPr>
      </p:pic>
      <p:pic>
        <p:nvPicPr>
          <p:cNvPr id="2" name="Picture 1"/>
          <p:cNvPicPr>
            <a:picLocks noChangeAspect="1"/>
          </p:cNvPicPr>
          <p:nvPr/>
        </p:nvPicPr>
        <p:blipFill>
          <a:blip r:embed="rId2"/>
          <a:stretch>
            <a:fillRect/>
          </a:stretch>
        </p:blipFill>
        <p:spPr>
          <a:xfrm>
            <a:off x="6392545" y="1271270"/>
            <a:ext cx="5381625" cy="4314825"/>
          </a:xfrm>
          <a:prstGeom prst="rect">
            <a:avLst/>
          </a:prstGeom>
        </p:spPr>
      </p:pic>
      <p:pic>
        <p:nvPicPr>
          <p:cNvPr id="3" name="Picture 2"/>
          <p:cNvPicPr>
            <a:picLocks noChangeAspect="1"/>
          </p:cNvPicPr>
          <p:nvPr/>
        </p:nvPicPr>
        <p:blipFill>
          <a:blip r:embed="rId3"/>
          <a:stretch>
            <a:fillRect/>
          </a:stretch>
        </p:blipFill>
        <p:spPr>
          <a:xfrm>
            <a:off x="968375" y="4681855"/>
            <a:ext cx="4629150" cy="10966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973003" y="-462915"/>
            <a:ext cx="3932237" cy="1600200"/>
          </a:xfrm>
        </p:spPr>
        <p:txBody>
          <a:bodyPr/>
          <a:p>
            <a:r>
              <a:rPr lang="en-IN" altLang="en-US">
                <a:latin typeface="Times New Roman" panose="02020603050405020304" charset="0"/>
                <a:cs typeface="Times New Roman" panose="02020603050405020304" charset="0"/>
              </a:rPr>
              <a:t>Results</a:t>
            </a:r>
            <a:endParaRPr lang="en-IN" altLang="en-US">
              <a:latin typeface="Times New Roman" panose="02020603050405020304" charset="0"/>
              <a:cs typeface="Times New Roman" panose="02020603050405020304" charset="0"/>
            </a:endParaRPr>
          </a:p>
        </p:txBody>
      </p:sp>
      <p:sp>
        <p:nvSpPr>
          <p:cNvPr id="4" name="Text Placeholder 3"/>
          <p:cNvSpPr/>
          <p:nvPr>
            <p:ph type="body" idx="1"/>
          </p:nvPr>
        </p:nvSpPr>
        <p:spPr>
          <a:xfrm>
            <a:off x="795020" y="955675"/>
            <a:ext cx="3931920" cy="374015"/>
          </a:xfrm>
        </p:spPr>
        <p:txBody>
          <a:bodyPr/>
          <a:p>
            <a:pPr marL="514350" indent="-285750">
              <a:buFont typeface="Wingdings" panose="05000000000000000000" charset="0"/>
              <a:buChar char="Ø"/>
            </a:pPr>
            <a:r>
              <a:rPr lang="en-IN" altLang="en-US" b="1">
                <a:latin typeface="Times New Roman" panose="02020603050405020304" charset="0"/>
                <a:cs typeface="Times New Roman" panose="02020603050405020304" charset="0"/>
              </a:rPr>
              <a:t>Lasso regression</a:t>
            </a:r>
            <a:endParaRPr lang="en-IN" altLang="en-US" b="1">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8" name="Picture Placeholder 7"/>
          <p:cNvPicPr>
            <a:picLocks noChangeAspect="1"/>
          </p:cNvPicPr>
          <p:nvPr>
            <p:ph type="pic" idx="2"/>
          </p:nvPr>
        </p:nvPicPr>
        <p:blipFill>
          <a:blip r:embed="rId1"/>
          <a:stretch>
            <a:fillRect/>
          </a:stretch>
        </p:blipFill>
        <p:spPr>
          <a:xfrm>
            <a:off x="6230620" y="1238250"/>
            <a:ext cx="5495925" cy="4381500"/>
          </a:xfrm>
          <a:prstGeom prst="rect">
            <a:avLst/>
          </a:prstGeom>
        </p:spPr>
      </p:pic>
      <p:pic>
        <p:nvPicPr>
          <p:cNvPr id="11" name="Picture 10"/>
          <p:cNvPicPr>
            <a:picLocks noChangeAspect="1"/>
          </p:cNvPicPr>
          <p:nvPr/>
        </p:nvPicPr>
        <p:blipFill>
          <a:blip r:embed="rId2"/>
          <a:stretch>
            <a:fillRect/>
          </a:stretch>
        </p:blipFill>
        <p:spPr>
          <a:xfrm>
            <a:off x="1077595" y="1329690"/>
            <a:ext cx="4679950" cy="2644775"/>
          </a:xfrm>
          <a:prstGeom prst="rect">
            <a:avLst/>
          </a:prstGeom>
        </p:spPr>
      </p:pic>
      <p:pic>
        <p:nvPicPr>
          <p:cNvPr id="12" name="Picture 11"/>
          <p:cNvPicPr>
            <a:picLocks noChangeAspect="1"/>
          </p:cNvPicPr>
          <p:nvPr/>
        </p:nvPicPr>
        <p:blipFill>
          <a:blip r:embed="rId3"/>
          <a:stretch>
            <a:fillRect/>
          </a:stretch>
        </p:blipFill>
        <p:spPr>
          <a:xfrm>
            <a:off x="1058545" y="4426585"/>
            <a:ext cx="4699000" cy="11931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959350" y="376555"/>
            <a:ext cx="3931920" cy="770890"/>
          </a:xfrm>
        </p:spPr>
        <p:txBody>
          <a:bodyPr/>
          <a:p>
            <a:r>
              <a:rPr lang="en-IN" altLang="en-US">
                <a:latin typeface="Times New Roman" panose="02020603050405020304" charset="0"/>
                <a:cs typeface="Times New Roman" panose="02020603050405020304" charset="0"/>
              </a:rPr>
              <a:t>Results</a:t>
            </a:r>
            <a:endParaRPr lang="en-IN" altLang="en-US">
              <a:latin typeface="Times New Roman" panose="02020603050405020304" charset="0"/>
              <a:cs typeface="Times New Roman" panose="02020603050405020304" charset="0"/>
            </a:endParaRPr>
          </a:p>
        </p:txBody>
      </p:sp>
      <p:sp>
        <p:nvSpPr>
          <p:cNvPr id="5" name="Slide Number Placeholder 4"/>
          <p:cNvSpPr>
            <a:spLocks noGrp="1"/>
          </p:cNvSpPr>
          <p:nvPr>
            <p:ph type="sldNum" idx="12"/>
          </p:nvPr>
        </p:nvSpPr>
        <p:spPr/>
        <p:txBody>
          <a:bodyPr/>
          <a:p>
            <a:pPr marL="0" lvl="0" indent="0" algn="r" rtl="0">
              <a:spcBef>
                <a:spcPts val="0"/>
              </a:spcBef>
              <a:spcAft>
                <a:spcPts val="0"/>
              </a:spcAft>
              <a:buNone/>
            </a:pPr>
            <a:fld id="{00000000-1234-1234-1234-123412341234}" type="slidenum">
              <a:rPr lang="en-US"/>
            </a:fld>
            <a:endParaRPr lang="en-US"/>
          </a:p>
        </p:txBody>
      </p:sp>
      <p:pic>
        <p:nvPicPr>
          <p:cNvPr id="10" name="Picture Placeholder 9"/>
          <p:cNvPicPr>
            <a:picLocks noChangeAspect="1"/>
          </p:cNvPicPr>
          <p:nvPr>
            <p:ph type="pic" idx="2"/>
          </p:nvPr>
        </p:nvPicPr>
        <p:blipFill>
          <a:blip r:embed="rId1"/>
          <a:stretch>
            <a:fillRect/>
          </a:stretch>
        </p:blipFill>
        <p:spPr>
          <a:xfrm>
            <a:off x="746125" y="2581275"/>
            <a:ext cx="10607675" cy="3902075"/>
          </a:xfrm>
          <a:prstGeom prst="rect">
            <a:avLst/>
          </a:prstGeom>
        </p:spPr>
      </p:pic>
      <p:sp>
        <p:nvSpPr>
          <p:cNvPr id="6" name="Text Box 5"/>
          <p:cNvSpPr txBox="1"/>
          <p:nvPr/>
        </p:nvSpPr>
        <p:spPr>
          <a:xfrm rot="10800000" flipV="1">
            <a:off x="748665" y="1025525"/>
            <a:ext cx="10607040" cy="1337945"/>
          </a:xfrm>
          <a:prstGeom prst="rect">
            <a:avLst/>
          </a:prstGeom>
          <a:noFill/>
        </p:spPr>
        <p:txBody>
          <a:bodyPr wrap="square" rtlCol="0" anchor="t">
            <a:spAutoFit/>
          </a:bodyPr>
          <a:p>
            <a:pPr marL="0" marR="0" indent="0" algn="just">
              <a:lnSpc>
                <a:spcPct val="150000"/>
              </a:lnSpc>
              <a:spcBef>
                <a:spcPts val="0"/>
              </a:spcBef>
              <a:spcAft>
                <a:spcPts val="800"/>
              </a:spcAft>
              <a:buFont typeface="Wingdings" panose="05000000000000000000" pitchFamily="2" charset="2"/>
              <a:buNone/>
            </a:pPr>
            <a:r>
              <a:rPr lang="en-IN" sz="1800" dirty="0">
                <a:effectLst/>
                <a:latin typeface="Times New Roman" panose="02020603050405020304" charset="0"/>
                <a:ea typeface="Times New Roman" panose="02020603050405020304" charset="0"/>
                <a:cs typeface="Times New Roman" panose="02020603050405020304" charset="0"/>
                <a:sym typeface="+mn-ea"/>
              </a:rPr>
              <a:t>Model deployment is the process of putting machine learning models into production. The homepage contains eight input fields upon which being entered will predict the fare amount to be paid in </a:t>
            </a:r>
            <a:r>
              <a:rPr lang="en-IN" sz="1800" dirty="0" err="1">
                <a:effectLst/>
                <a:latin typeface="Times New Roman" panose="02020603050405020304" charset="0"/>
                <a:ea typeface="Times New Roman" panose="02020603050405020304" charset="0"/>
                <a:cs typeface="Times New Roman" panose="02020603050405020304" charset="0"/>
                <a:sym typeface="+mn-ea"/>
              </a:rPr>
              <a:t>dollors</a:t>
            </a:r>
            <a:r>
              <a:rPr lang="en-IN" sz="1800" dirty="0">
                <a:effectLst/>
                <a:latin typeface="Times New Roman" panose="02020603050405020304" charset="0"/>
                <a:ea typeface="Times New Roman" panose="02020603050405020304" charset="0"/>
                <a:cs typeface="Times New Roman" panose="02020603050405020304" charset="0"/>
                <a:sym typeface="+mn-ea"/>
              </a:rPr>
              <a:t>. This model is deployed using </a:t>
            </a:r>
            <a:r>
              <a:rPr lang="en-IN" sz="1800" dirty="0" err="1">
                <a:effectLst/>
                <a:latin typeface="Times New Roman" panose="02020603050405020304" charset="0"/>
                <a:ea typeface="Times New Roman" panose="02020603050405020304" charset="0"/>
                <a:cs typeface="Times New Roman" panose="02020603050405020304" charset="0"/>
                <a:sym typeface="+mn-ea"/>
              </a:rPr>
              <a:t>Streamlit</a:t>
            </a:r>
            <a:r>
              <a:rPr lang="en-IN" sz="1800" dirty="0">
                <a:effectLst/>
                <a:latin typeface="Times New Roman" panose="02020603050405020304" charset="0"/>
                <a:ea typeface="Times New Roman" panose="02020603050405020304" charset="0"/>
                <a:cs typeface="Times New Roman" panose="02020603050405020304" charset="0"/>
                <a:sym typeface="+mn-ea"/>
              </a:rPr>
              <a:t> web  Application Programming Interface. </a:t>
            </a:r>
            <a:endParaRPr 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3" name="Shape 213"/>
        <p:cNvGrpSpPr/>
        <p:nvPr/>
      </p:nvGrpSpPr>
      <p:grpSpPr>
        <a:xfrm>
          <a:off x="0" y="0"/>
          <a:ext cx="0" cy="0"/>
          <a:chOff x="0" y="0"/>
          <a:chExt cx="0" cy="0"/>
        </a:xfrm>
      </p:grpSpPr>
      <p:sp>
        <p:nvSpPr>
          <p:cNvPr id="214" name="Google Shape;214;p13"/>
          <p:cNvSpPr txBox="1"/>
          <p:nvPr>
            <p:ph type="title"/>
          </p:nvPr>
        </p:nvSpPr>
        <p:spPr>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panose="02020603050405020304"/>
              <a:buNone/>
            </a:pPr>
            <a:r>
              <a:rPr 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rPr>
              <a:t>RESULTS</a:t>
            </a:r>
            <a:endParaRPr sz="3200">
              <a:solidFill>
                <a:srgbClr val="2F549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6" name="Google Shape;216;p13"/>
          <p:cNvSpPr txBox="1"/>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217" name="Google Shape;217;p13"/>
          <p:cNvSpPr txBox="1"/>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218" name="Google Shape;218;p13"/>
          <p:cNvSpPr txBox="1"/>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 name="Picture Placeholder 1"/>
          <p:cNvPicPr>
            <a:picLocks noChangeAspect="1"/>
          </p:cNvPicPr>
          <p:nvPr>
            <p:ph type="pic" idx="2"/>
          </p:nvPr>
        </p:nvPicPr>
        <p:blipFill>
          <a:blip r:embed="rId1"/>
          <a:stretch>
            <a:fillRect/>
          </a:stretch>
        </p:blipFill>
        <p:spPr>
          <a:xfrm>
            <a:off x="974090" y="1068705"/>
            <a:ext cx="10381615" cy="50717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3" name="Shape 253"/>
        <p:cNvGrpSpPr/>
        <p:nvPr/>
      </p:nvGrpSpPr>
      <p:grpSpPr>
        <a:xfrm>
          <a:off x="0" y="0"/>
          <a:ext cx="0" cy="0"/>
          <a:chOff x="0" y="0"/>
          <a:chExt cx="0" cy="0"/>
        </a:xfrm>
      </p:grpSpPr>
      <p:sp>
        <p:nvSpPr>
          <p:cNvPr id="254" name="Google Shape;254;p17"/>
          <p:cNvSpPr txBox="1"/>
          <p:nvPr>
            <p:ph type="title"/>
          </p:nvPr>
        </p:nvSpPr>
        <p:spPr>
          <a:xfrm>
            <a:off x="2063552" y="191482"/>
            <a:ext cx="7467600" cy="71439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panose="02020603050405020304"/>
              <a:buNone/>
            </a:pPr>
            <a:r>
              <a:rPr 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rPr>
              <a:t>CONCLUSIONS</a:t>
            </a:r>
            <a:endParaRPr sz="3200">
              <a:solidFill>
                <a:srgbClr val="2F549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55" name="Google Shape;255;p17"/>
          <p:cNvSpPr txBox="1"/>
          <p:nvPr>
            <p:ph type="body" idx="1"/>
          </p:nvPr>
        </p:nvSpPr>
        <p:spPr>
          <a:xfrm>
            <a:off x="838200" y="1052736"/>
            <a:ext cx="10226352" cy="4968552"/>
          </a:xfrm>
          <a:prstGeom prst="rect">
            <a:avLst/>
          </a:prstGeom>
          <a:noFill/>
          <a:ln>
            <a:noFill/>
          </a:ln>
        </p:spPr>
        <p:txBody>
          <a:bodyPr spcFirstLastPara="1" wrap="square" lIns="91425" tIns="45700" rIns="91425" bIns="45700" anchor="t" anchorCtr="0">
            <a:normAutofit fontScale="90000"/>
          </a:bodyPr>
          <a:lstStyle/>
          <a:p>
            <a:pPr marL="228600" lvl="0" indent="-228600" algn="just" rtl="0">
              <a:lnSpc>
                <a:spcPct val="150000"/>
              </a:lnSpc>
              <a:spcBef>
                <a:spcPts val="0"/>
              </a:spcBef>
              <a:spcAft>
                <a:spcPts val="0"/>
              </a:spcAft>
              <a:buClr>
                <a:schemeClr val="dk1"/>
              </a:buClr>
              <a:buSzPts val="2100"/>
              <a:buChar char="•"/>
            </a:pPr>
            <a:r>
              <a:rPr lang="en-US" sz="2000">
                <a:latin typeface="Times New Roman" panose="02020603050405020304"/>
                <a:ea typeface="Times New Roman" panose="02020603050405020304"/>
                <a:cs typeface="Times New Roman" panose="02020603050405020304"/>
                <a:sym typeface="Times New Roman" panose="02020603050405020304"/>
              </a:rPr>
              <a:t>Our main focus is to find out the most suitable algorithm that can predict the </a:t>
            </a:r>
            <a:r>
              <a:rPr lang="en-IN" altLang="en-US" sz="2000">
                <a:latin typeface="Times New Roman" panose="02020603050405020304"/>
                <a:ea typeface="Times New Roman" panose="02020603050405020304"/>
                <a:cs typeface="Times New Roman" panose="02020603050405020304"/>
                <a:sym typeface="Times New Roman" panose="02020603050405020304"/>
              </a:rPr>
              <a:t>fare price </a:t>
            </a:r>
            <a:r>
              <a:rPr lang="en-US" sz="2000">
                <a:latin typeface="Times New Roman" panose="02020603050405020304"/>
                <a:ea typeface="Times New Roman" panose="02020603050405020304"/>
                <a:cs typeface="Times New Roman" panose="02020603050405020304"/>
                <a:sym typeface="Times New Roman" panose="02020603050405020304"/>
              </a:rPr>
              <a:t>effectively. </a:t>
            </a:r>
            <a:endParaRPr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50000"/>
              </a:lnSpc>
              <a:spcBef>
                <a:spcPts val="1000"/>
              </a:spcBef>
              <a:spcAft>
                <a:spcPts val="0"/>
              </a:spcAft>
              <a:buClr>
                <a:schemeClr val="dk1"/>
              </a:buClr>
              <a:buSzPts val="2100"/>
              <a:buChar char="•"/>
            </a:pPr>
            <a:r>
              <a:rPr lang="en-US" sz="2000">
                <a:latin typeface="Times New Roman" panose="02020603050405020304"/>
                <a:ea typeface="Times New Roman" panose="02020603050405020304"/>
                <a:cs typeface="Times New Roman" panose="02020603050405020304"/>
                <a:sym typeface="Times New Roman" panose="02020603050405020304"/>
              </a:rPr>
              <a:t>The main purpose of this project is to highlight all the previous studies of machine learning algorithms that are being used for </a:t>
            </a:r>
            <a:r>
              <a:rPr lang="en-IN" altLang="en-US" sz="2000">
                <a:latin typeface="Times New Roman" panose="02020603050405020304"/>
                <a:ea typeface="Times New Roman" panose="02020603050405020304"/>
                <a:cs typeface="Times New Roman" panose="02020603050405020304"/>
                <a:sym typeface="Times New Roman" panose="02020603050405020304"/>
              </a:rPr>
              <a:t>uber fare price prediction</a:t>
            </a:r>
            <a:r>
              <a:rPr lang="en-US" sz="2000">
                <a:latin typeface="Times New Roman" panose="02020603050405020304"/>
                <a:ea typeface="Times New Roman" panose="02020603050405020304"/>
                <a:cs typeface="Times New Roman" panose="02020603050405020304"/>
                <a:sym typeface="Times New Roman" panose="02020603050405020304"/>
              </a:rPr>
              <a:t>, this project provides the all necessary information to analyze the machine learning algorithms.</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50000"/>
              </a:lnSpc>
              <a:spcBef>
                <a:spcPts val="1000"/>
              </a:spcBef>
              <a:spcAft>
                <a:spcPts val="0"/>
              </a:spcAft>
              <a:buClr>
                <a:schemeClr val="dk1"/>
              </a:buClr>
              <a:buSzPts val="2100"/>
              <a:buChar char="•"/>
            </a:pPr>
            <a:r>
              <a:rPr lang="en-US" sz="2000">
                <a:latin typeface="Times New Roman" panose="02020603050405020304"/>
                <a:ea typeface="Times New Roman" panose="02020603050405020304"/>
                <a:cs typeface="Times New Roman" panose="02020603050405020304"/>
                <a:sym typeface="Times New Roman" panose="02020603050405020304"/>
              </a:rPr>
              <a:t>Visualising the distribution of data &amp; their relationships, helped us to get some insights on </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50000"/>
              </a:lnSpc>
              <a:spcBef>
                <a:spcPts val="1000"/>
              </a:spcBef>
              <a:spcAft>
                <a:spcPts val="0"/>
              </a:spcAft>
              <a:buClr>
                <a:schemeClr val="dk1"/>
              </a:buClr>
              <a:buSzPts val="2100"/>
              <a:buChar char="•"/>
            </a:pPr>
            <a:r>
              <a:rPr lang="en-US" sz="2000">
                <a:latin typeface="Times New Roman" panose="02020603050405020304"/>
                <a:ea typeface="Times New Roman" panose="02020603050405020304"/>
                <a:cs typeface="Times New Roman" panose="02020603050405020304"/>
                <a:sym typeface="Times New Roman" panose="02020603050405020304"/>
              </a:rPr>
              <a:t>the feature-set.</a:t>
            </a:r>
            <a:endParaRPr 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50000"/>
              </a:lnSpc>
              <a:spcBef>
                <a:spcPts val="1000"/>
              </a:spcBef>
              <a:spcAft>
                <a:spcPts val="0"/>
              </a:spcAft>
              <a:buClr>
                <a:schemeClr val="dk1"/>
              </a:buClr>
              <a:buSzPts val="2100"/>
              <a:buChar char="•"/>
            </a:pPr>
            <a:r>
              <a:rPr lang="en-US" sz="2000">
                <a:latin typeface="Times New Roman" panose="02020603050405020304"/>
                <a:ea typeface="Times New Roman" panose="02020603050405020304"/>
                <a:cs typeface="Times New Roman" panose="02020603050405020304"/>
                <a:sym typeface="Times New Roman" panose="02020603050405020304"/>
              </a:rPr>
              <a:t>It is been observed </a:t>
            </a:r>
            <a:r>
              <a:rPr lang="en-IN" altLang="en-US" sz="2000">
                <a:latin typeface="Times New Roman" panose="02020603050405020304"/>
                <a:ea typeface="Times New Roman" panose="02020603050405020304"/>
                <a:cs typeface="Times New Roman" panose="02020603050405020304"/>
                <a:sym typeface="Times New Roman" panose="02020603050405020304"/>
              </a:rPr>
              <a:t>Linear Regression</a:t>
            </a:r>
            <a:r>
              <a:rPr lang="en-US" sz="2000">
                <a:latin typeface="Times New Roman" panose="02020603050405020304"/>
                <a:ea typeface="Times New Roman" panose="02020603050405020304"/>
                <a:cs typeface="Times New Roman" panose="02020603050405020304"/>
                <a:sym typeface="Times New Roman" panose="02020603050405020304"/>
              </a:rPr>
              <a:t> yields the highest classification accuracies when </a:t>
            </a:r>
            <a:r>
              <a:rPr lang="en-IN" altLang="en-US" sz="2000">
                <a:latin typeface="Times New Roman" panose="02020603050405020304"/>
                <a:ea typeface="Times New Roman" panose="02020603050405020304"/>
                <a:cs typeface="Times New Roman" panose="02020603050405020304"/>
                <a:sym typeface="Times New Roman" panose="02020603050405020304"/>
              </a:rPr>
              <a:t>compared with lasso Regression.</a:t>
            </a:r>
            <a:endParaRPr lang="en-IN" altLang="en-US" sz="2000">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50000"/>
              </a:lnSpc>
              <a:spcBef>
                <a:spcPts val="1000"/>
              </a:spcBef>
              <a:spcAft>
                <a:spcPts val="0"/>
              </a:spcAft>
              <a:buClr>
                <a:schemeClr val="dk1"/>
              </a:buClr>
              <a:buSzPts val="2100"/>
              <a:buChar char="•"/>
            </a:pPr>
            <a:r>
              <a:rPr lang="en-US" sz="2000">
                <a:latin typeface="Times New Roman" panose="02020603050405020304"/>
                <a:ea typeface="Times New Roman" panose="02020603050405020304"/>
                <a:cs typeface="Times New Roman" panose="02020603050405020304"/>
                <a:sym typeface="Times New Roman" panose="02020603050405020304"/>
              </a:rPr>
              <a:t>The proposed system greatly </a:t>
            </a:r>
            <a:r>
              <a:rPr lang="en-IN" altLang="en-US" sz="2000">
                <a:latin typeface="Times New Roman" panose="02020603050405020304"/>
                <a:ea typeface="Times New Roman" panose="02020603050405020304"/>
                <a:cs typeface="Times New Roman" panose="02020603050405020304"/>
                <a:sym typeface="Times New Roman" panose="02020603050405020304"/>
              </a:rPr>
              <a:t>helps in predicting the fare amount by using paramaters such as pickup longitude,pickup latitude,drop-off latitude,drop-off longitude.</a:t>
            </a:r>
            <a:endParaRPr lang="en-IN" altLang="en-US" sz="2000">
              <a:latin typeface="Times New Roman" panose="02020603050405020304"/>
              <a:ea typeface="Times New Roman" panose="02020603050405020304"/>
              <a:cs typeface="Times New Roman" panose="02020603050405020304"/>
              <a:sym typeface="Times New Roman" panose="02020603050405020304"/>
            </a:endParaRPr>
          </a:p>
        </p:txBody>
      </p:sp>
      <p:sp>
        <p:nvSpPr>
          <p:cNvPr id="256" name="Google Shape;256;p17"/>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257" name="Google Shape;257;p1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258" name="Google Shape;258;p1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sp>
        <p:nvSpPr>
          <p:cNvPr id="264" name="Google Shape;264;p18"/>
          <p:cNvSpPr txBox="1"/>
          <p:nvPr>
            <p:ph type="title"/>
          </p:nvPr>
        </p:nvSpPr>
        <p:spPr>
          <a:xfrm>
            <a:off x="2135560" y="136525"/>
            <a:ext cx="7467600" cy="714396"/>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panose="02020603050405020304"/>
              <a:buNone/>
            </a:pPr>
            <a:r>
              <a:rPr 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rPr>
              <a:t>Future Enhancements</a:t>
            </a:r>
            <a:endParaRPr sz="3200">
              <a:solidFill>
                <a:srgbClr val="2F549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5" name="Google Shape;265;p18"/>
          <p:cNvSpPr txBox="1"/>
          <p:nvPr>
            <p:ph type="body" idx="1"/>
          </p:nvPr>
        </p:nvSpPr>
        <p:spPr>
          <a:xfrm>
            <a:off x="756486" y="980728"/>
            <a:ext cx="10597314" cy="4968552"/>
          </a:xfrm>
          <a:prstGeom prst="rect">
            <a:avLst/>
          </a:prstGeom>
          <a:noFill/>
          <a:ln>
            <a:noFill/>
          </a:ln>
        </p:spPr>
        <p:txBody>
          <a:bodyPr spcFirstLastPara="1" wrap="square" lIns="91425" tIns="45700" rIns="91425" bIns="45700" anchor="t" anchorCtr="0">
            <a:normAutofit/>
          </a:bodyPr>
          <a:lstStyle/>
          <a:p>
            <a:pPr marL="476250" lvl="0" algn="just" rtl="0">
              <a:lnSpc>
                <a:spcPct val="150000"/>
              </a:lnSpc>
              <a:spcBef>
                <a:spcPts val="1000"/>
              </a:spcBef>
              <a:spcAft>
                <a:spcPts val="0"/>
              </a:spcAft>
              <a:buClr>
                <a:schemeClr val="dk1"/>
              </a:buClr>
              <a:buSzPts val="2100"/>
              <a:buFont typeface="Wingdings" panose="05000000000000000000" charset="0"/>
              <a:buChar char="Ø"/>
            </a:pPr>
            <a:r>
              <a:rPr sz="1800">
                <a:latin typeface="Times New Roman" panose="02020603050405020304"/>
                <a:ea typeface="Times New Roman" panose="02020603050405020304"/>
                <a:cs typeface="Times New Roman" panose="02020603050405020304"/>
                <a:sym typeface="Times New Roman" panose="02020603050405020304"/>
              </a:rPr>
              <a:t>We can make the interface more appealing to everyone. </a:t>
            </a:r>
            <a:endParaRPr sz="1800">
              <a:latin typeface="Times New Roman" panose="02020603050405020304"/>
              <a:ea typeface="Times New Roman" panose="02020603050405020304"/>
              <a:cs typeface="Times New Roman" panose="02020603050405020304"/>
              <a:sym typeface="Times New Roman" panose="02020603050405020304"/>
            </a:endParaRPr>
          </a:p>
          <a:p>
            <a:pPr marL="476250" lvl="0" algn="just" rtl="0">
              <a:lnSpc>
                <a:spcPct val="150000"/>
              </a:lnSpc>
              <a:spcBef>
                <a:spcPts val="1000"/>
              </a:spcBef>
              <a:spcAft>
                <a:spcPts val="0"/>
              </a:spcAft>
              <a:buClr>
                <a:schemeClr val="dk1"/>
              </a:buClr>
              <a:buSzPts val="2100"/>
              <a:buFont typeface="Wingdings" panose="05000000000000000000" charset="0"/>
              <a:buChar char="Ø"/>
            </a:pPr>
            <a:r>
              <a:rPr sz="1800">
                <a:latin typeface="Times New Roman" panose="02020603050405020304"/>
                <a:ea typeface="Times New Roman" panose="02020603050405020304"/>
                <a:cs typeface="Times New Roman" panose="02020603050405020304"/>
                <a:sym typeface="Times New Roman" panose="02020603050405020304"/>
              </a:rPr>
              <a:t> We can introduce more accurate algorithms in the future to enhance the price </a:t>
            </a:r>
            <a:endParaRPr sz="1800">
              <a:latin typeface="Times New Roman" panose="02020603050405020304"/>
              <a:ea typeface="Times New Roman" panose="02020603050405020304"/>
              <a:cs typeface="Times New Roman" panose="02020603050405020304"/>
              <a:sym typeface="Times New Roman" panose="02020603050405020304"/>
            </a:endParaRPr>
          </a:p>
          <a:p>
            <a:pPr marL="228600" lvl="0" indent="-95250" algn="just" rtl="0">
              <a:lnSpc>
                <a:spcPct val="150000"/>
              </a:lnSpc>
              <a:spcBef>
                <a:spcPts val="1000"/>
              </a:spcBef>
              <a:spcAft>
                <a:spcPts val="0"/>
              </a:spcAft>
              <a:buClr>
                <a:schemeClr val="dk1"/>
              </a:buClr>
              <a:buSzPts val="2100"/>
              <a:buNone/>
            </a:pPr>
            <a:r>
              <a:rPr sz="1800">
                <a:latin typeface="Times New Roman" panose="02020603050405020304"/>
                <a:ea typeface="Times New Roman" panose="02020603050405020304"/>
                <a:cs typeface="Times New Roman" panose="02020603050405020304"/>
                <a:sym typeface="Times New Roman" panose="02020603050405020304"/>
              </a:rPr>
              <a:t>prediction. </a:t>
            </a:r>
            <a:endParaRPr sz="1800">
              <a:latin typeface="Times New Roman" panose="02020603050405020304"/>
              <a:ea typeface="Times New Roman" panose="02020603050405020304"/>
              <a:cs typeface="Times New Roman" panose="02020603050405020304"/>
              <a:sym typeface="Times New Roman" panose="02020603050405020304"/>
            </a:endParaRPr>
          </a:p>
          <a:p>
            <a:pPr marL="476250" lvl="0" algn="just" rtl="0">
              <a:lnSpc>
                <a:spcPct val="150000"/>
              </a:lnSpc>
              <a:spcBef>
                <a:spcPts val="1000"/>
              </a:spcBef>
              <a:spcAft>
                <a:spcPts val="0"/>
              </a:spcAft>
              <a:buClr>
                <a:schemeClr val="dk1"/>
              </a:buClr>
              <a:buSzPts val="2100"/>
              <a:buFont typeface="Wingdings" panose="05000000000000000000" charset="0"/>
              <a:buChar char="Ø"/>
            </a:pPr>
            <a:r>
              <a:rPr sz="1800">
                <a:latin typeface="Times New Roman" panose="02020603050405020304"/>
                <a:ea typeface="Times New Roman" panose="02020603050405020304"/>
                <a:cs typeface="Times New Roman" panose="02020603050405020304"/>
                <a:sym typeface="Times New Roman" panose="02020603050405020304"/>
              </a:rPr>
              <a:t>We can use various types of regressions in the code. </a:t>
            </a:r>
            <a:endParaRPr sz="1800">
              <a:latin typeface="Times New Roman" panose="02020603050405020304"/>
              <a:ea typeface="Times New Roman" panose="02020603050405020304"/>
              <a:cs typeface="Times New Roman" panose="02020603050405020304"/>
              <a:sym typeface="Times New Roman" panose="02020603050405020304"/>
            </a:endParaRPr>
          </a:p>
          <a:p>
            <a:pPr marL="476250" lvl="0" algn="just" rtl="0">
              <a:lnSpc>
                <a:spcPct val="150000"/>
              </a:lnSpc>
              <a:spcBef>
                <a:spcPts val="1000"/>
              </a:spcBef>
              <a:spcAft>
                <a:spcPts val="0"/>
              </a:spcAft>
              <a:buClr>
                <a:schemeClr val="dk1"/>
              </a:buClr>
              <a:buSzPts val="2100"/>
              <a:buFont typeface="Wingdings" panose="05000000000000000000" charset="0"/>
              <a:buChar char="Ø"/>
            </a:pPr>
            <a:r>
              <a:rPr sz="1800">
                <a:latin typeface="Times New Roman" panose="02020603050405020304"/>
                <a:ea typeface="Times New Roman" panose="02020603050405020304"/>
                <a:cs typeface="Times New Roman" panose="02020603050405020304"/>
                <a:sym typeface="Times New Roman" panose="02020603050405020304"/>
              </a:rPr>
              <a:t>We can further make the interface more user friendly. </a:t>
            </a:r>
            <a:endParaRPr sz="1800">
              <a:latin typeface="Times New Roman" panose="02020603050405020304"/>
              <a:ea typeface="Times New Roman" panose="02020603050405020304"/>
              <a:cs typeface="Times New Roman" panose="02020603050405020304"/>
              <a:sym typeface="Times New Roman" panose="02020603050405020304"/>
            </a:endParaRPr>
          </a:p>
          <a:p>
            <a:pPr marL="476250" lvl="0" algn="just" rtl="0">
              <a:lnSpc>
                <a:spcPct val="150000"/>
              </a:lnSpc>
              <a:spcBef>
                <a:spcPts val="1000"/>
              </a:spcBef>
              <a:spcAft>
                <a:spcPts val="0"/>
              </a:spcAft>
              <a:buClr>
                <a:schemeClr val="dk1"/>
              </a:buClr>
              <a:buSzPts val="2100"/>
              <a:buFont typeface="Wingdings" panose="05000000000000000000" charset="0"/>
              <a:buChar char="Ø"/>
            </a:pPr>
            <a:r>
              <a:rPr sz="1800">
                <a:latin typeface="Times New Roman" panose="02020603050405020304"/>
                <a:ea typeface="Times New Roman" panose="02020603050405020304"/>
                <a:cs typeface="Times New Roman" panose="02020603050405020304"/>
                <a:sym typeface="Times New Roman" panose="02020603050405020304"/>
              </a:rPr>
              <a:t>We can also introduce chat bots to help people easily.</a:t>
            </a:r>
            <a:endParaRPr sz="1800">
              <a:latin typeface="Times New Roman" panose="02020603050405020304"/>
              <a:ea typeface="Times New Roman" panose="02020603050405020304"/>
              <a:cs typeface="Times New Roman" panose="02020603050405020304"/>
              <a:sym typeface="Times New Roman" panose="02020603050405020304"/>
            </a:endParaRPr>
          </a:p>
        </p:txBody>
      </p:sp>
      <p:sp>
        <p:nvSpPr>
          <p:cNvPr id="266" name="Google Shape;266;p18"/>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267" name="Google Shape;267;p1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268" name="Google Shape;268;p18"/>
          <p:cNvSpPr txBox="1"/>
          <p:nvPr>
            <p:ph type="sldNum" idx="12"/>
          </p:nvPr>
        </p:nvSpPr>
        <p:spPr>
          <a:xfrm>
            <a:off x="869823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p19"/>
          <p:cNvSpPr txBox="1"/>
          <p:nvPr>
            <p:ph type="body" idx="1"/>
          </p:nvPr>
        </p:nvSpPr>
        <p:spPr>
          <a:xfrm>
            <a:off x="910590" y="501650"/>
            <a:ext cx="10370185" cy="5854065"/>
          </a:xfrm>
          <a:prstGeom prst="rect">
            <a:avLst/>
          </a:prstGeom>
          <a:noFill/>
          <a:ln>
            <a:noFill/>
          </a:ln>
        </p:spPr>
        <p:txBody>
          <a:bodyPr spcFirstLastPara="1" wrap="square" lIns="91425" tIns="45700" rIns="91425" bIns="45700" anchor="t" anchorCtr="0">
            <a:normAutofit fontScale="30000"/>
          </a:bodyPr>
          <a:lstStyle/>
          <a:p>
            <a:pPr marL="228600" lvl="0" indent="-228600" algn="ctr" rtl="0">
              <a:lnSpc>
                <a:spcPct val="90000"/>
              </a:lnSpc>
              <a:spcBef>
                <a:spcPts val="0"/>
              </a:spcBef>
              <a:spcAft>
                <a:spcPts val="0"/>
              </a:spcAft>
              <a:buClr>
                <a:srgbClr val="2F5496"/>
              </a:buClr>
              <a:buSzPts val="3200"/>
              <a:buNone/>
            </a:pPr>
            <a:r>
              <a:rPr lang="en-US" sz="6400" b="1">
                <a:solidFill>
                  <a:srgbClr val="2F5496"/>
                </a:solidFill>
                <a:latin typeface="Times New Roman" panose="02020603050405020304"/>
                <a:ea typeface="Times New Roman" panose="02020603050405020304"/>
                <a:cs typeface="Times New Roman" panose="02020603050405020304"/>
                <a:sym typeface="Times New Roman" panose="02020603050405020304"/>
              </a:rPr>
              <a:t>REFERENCES</a:t>
            </a:r>
            <a:endParaRPr lang="en-US" sz="6400" b="1">
              <a:solidFill>
                <a:srgbClr val="2F5496"/>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ctr" rtl="0">
              <a:lnSpc>
                <a:spcPct val="90000"/>
              </a:lnSpc>
              <a:spcBef>
                <a:spcPts val="0"/>
              </a:spcBef>
              <a:spcAft>
                <a:spcPts val="0"/>
              </a:spcAft>
              <a:buClr>
                <a:srgbClr val="2F5496"/>
              </a:buClr>
              <a:buSzPts val="3200"/>
              <a:buNone/>
            </a:pPr>
            <a:endParaRPr lang="en-US" sz="6400" b="1">
              <a:solidFill>
                <a:srgbClr val="2F5496"/>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00000"/>
              </a:lnSpc>
              <a:spcBef>
                <a:spcPts val="1000"/>
              </a:spcBef>
              <a:spcAft>
                <a:spcPts val="0"/>
              </a:spcAft>
              <a:buClr>
                <a:srgbClr val="3F3F3F"/>
              </a:buClr>
              <a:buSzPts val="1800"/>
              <a:buNone/>
            </a:pPr>
            <a:r>
              <a:rPr lang="en-US" sz="2570">
                <a:solidFill>
                  <a:srgbClr val="3F3F3F"/>
                </a:solidFill>
                <a:latin typeface="Times New Roman" panose="02020603050405020304" charset="0"/>
                <a:cs typeface="Times New Roman" panose="02020603050405020304" charset="0"/>
              </a:rPr>
              <a:t> </a:t>
            </a:r>
            <a:r>
              <a:rPr lang="en-IN" altLang="en-US" sz="3000" b="1">
                <a:solidFill>
                  <a:srgbClr val="3F3F3F"/>
                </a:solidFill>
                <a:latin typeface="Times New Roman" panose="02020603050405020304" charset="0"/>
                <a:cs typeface="Times New Roman" panose="02020603050405020304" charset="0"/>
              </a:rPr>
              <a:t>[1]</a:t>
            </a:r>
            <a:r>
              <a:rPr lang="en-IN" altLang="en-US" sz="3000">
                <a:solidFill>
                  <a:srgbClr val="3F3F3F"/>
                </a:solidFill>
                <a:latin typeface="Times New Roman" panose="02020603050405020304" charset="0"/>
                <a:cs typeface="Times New Roman" panose="02020603050405020304" charset="0"/>
              </a:rPr>
              <a:t>    </a:t>
            </a:r>
            <a:r>
              <a:rPr lang="en-IN" altLang="en-US" sz="4500">
                <a:solidFill>
                  <a:srgbClr val="3F3F3F"/>
                </a:solidFill>
                <a:latin typeface="Times New Roman" panose="02020603050405020304" charset="0"/>
                <a:cs typeface="Times New Roman" panose="02020603050405020304" charset="0"/>
              </a:rPr>
              <a:t> </a:t>
            </a:r>
            <a:r>
              <a:rPr lang="en-US" sz="4500" dirty="0">
                <a:latin typeface="Times New Roman" panose="02020603050405020304" charset="0"/>
                <a:cs typeface="Times New Roman" panose="02020603050405020304" charset="0"/>
                <a:sym typeface="+mn-ea"/>
              </a:rPr>
              <a:t>A retrospective on Taxi Hailing methodology </a:t>
            </a:r>
            <a:r>
              <a:rPr lang="en-US" sz="4500" dirty="0" err="1">
                <a:latin typeface="Times New Roman" panose="02020603050405020304" charset="0"/>
                <a:cs typeface="Times New Roman" panose="02020603050405020304" charset="0"/>
                <a:sym typeface="+mn-ea"/>
              </a:rPr>
              <a:t>Sanskar</a:t>
            </a:r>
            <a:r>
              <a:rPr lang="en-US" sz="4500" dirty="0">
                <a:latin typeface="Times New Roman" panose="02020603050405020304" charset="0"/>
                <a:cs typeface="Times New Roman" panose="02020603050405020304" charset="0"/>
                <a:sym typeface="+mn-ea"/>
              </a:rPr>
              <a:t> Shah Student, Department of Information Technology, K J Somaiya </a:t>
            </a:r>
            <a:r>
              <a:rPr lang="en-IN" altLang="en-US" sz="4500" dirty="0">
                <a:latin typeface="Times New Roman" panose="02020603050405020304" charset="0"/>
                <a:cs typeface="Times New Roman" panose="02020603050405020304" charset="0"/>
                <a:sym typeface="+mn-ea"/>
              </a:rPr>
              <a:t>               </a:t>
            </a:r>
            <a:r>
              <a:rPr lang="en-US" sz="4500" dirty="0">
                <a:latin typeface="Times New Roman" panose="02020603050405020304" charset="0"/>
                <a:cs typeface="Times New Roman" panose="02020603050405020304" charset="0"/>
                <a:sym typeface="+mn-ea"/>
              </a:rPr>
              <a:t>College of Engineering, Maharashtra, India. International Research Journal of Engineering and Technology (IRJET) e-ISSN: 2395-0056 Volume: 07 Issue: 09 | Sep 2020 www.irjet.net p-ISSN: 2395-0072 </a:t>
            </a:r>
            <a:endParaRPr lang="en-US" sz="4500" dirty="0">
              <a:latin typeface="Times New Roman" panose="02020603050405020304" charset="0"/>
              <a:cs typeface="Times New Roman" panose="02020603050405020304" charset="0"/>
              <a:sym typeface="+mn-ea"/>
            </a:endParaRPr>
          </a:p>
          <a:p>
            <a:pPr marL="228600" lvl="0" indent="-228600" algn="just" rtl="0">
              <a:lnSpc>
                <a:spcPct val="100000"/>
              </a:lnSpc>
              <a:spcBef>
                <a:spcPts val="1000"/>
              </a:spcBef>
              <a:spcAft>
                <a:spcPts val="0"/>
              </a:spcAft>
              <a:buClr>
                <a:srgbClr val="3F3F3F"/>
              </a:buClr>
              <a:buSzPts val="1800"/>
              <a:buNone/>
            </a:pPr>
            <a:r>
              <a:rPr lang="en-IN" altLang="en-US" sz="4500" b="1" dirty="0">
                <a:latin typeface="Times New Roman" panose="02020603050405020304" charset="0"/>
                <a:cs typeface="Times New Roman" panose="02020603050405020304" charset="0"/>
                <a:sym typeface="+mn-ea"/>
              </a:rPr>
              <a:t>[2]</a:t>
            </a:r>
            <a:r>
              <a:rPr lang="en-US" sz="4500" b="1" dirty="0">
                <a:latin typeface="Times New Roman" panose="02020603050405020304" charset="0"/>
                <a:cs typeface="Times New Roman" panose="02020603050405020304" charset="0"/>
                <a:sym typeface="+mn-ea"/>
              </a:rPr>
              <a:t> </a:t>
            </a:r>
            <a:r>
              <a:rPr lang="en-IN" altLang="en-US" sz="4500" dirty="0">
                <a:latin typeface="Times New Roman" panose="02020603050405020304" charset="0"/>
                <a:cs typeface="Times New Roman" panose="02020603050405020304" charset="0"/>
                <a:sym typeface="+mn-ea"/>
              </a:rPr>
              <a:t>    </a:t>
            </a:r>
            <a:r>
              <a:rPr lang="en-US" sz="4500" dirty="0">
                <a:latin typeface="Times New Roman" panose="02020603050405020304" charset="0"/>
                <a:cs typeface="Times New Roman" panose="02020603050405020304" charset="0"/>
                <a:sym typeface="+mn-ea"/>
              </a:rPr>
              <a:t>Banerjee, </a:t>
            </a:r>
            <a:r>
              <a:rPr lang="en-US" sz="4500" dirty="0" err="1">
                <a:latin typeface="Times New Roman" panose="02020603050405020304" charset="0"/>
                <a:cs typeface="Times New Roman" panose="02020603050405020304" charset="0"/>
                <a:sym typeface="+mn-ea"/>
              </a:rPr>
              <a:t>Pallab</a:t>
            </a:r>
            <a:r>
              <a:rPr lang="en-US" sz="4500" dirty="0">
                <a:latin typeface="Times New Roman" panose="02020603050405020304" charset="0"/>
                <a:cs typeface="Times New Roman" panose="02020603050405020304" charset="0"/>
                <a:sym typeface="+mn-ea"/>
              </a:rPr>
              <a:t> &amp; Kumar, </a:t>
            </a:r>
            <a:r>
              <a:rPr lang="en-US" sz="4500" dirty="0" err="1">
                <a:latin typeface="Times New Roman" panose="02020603050405020304" charset="0"/>
                <a:cs typeface="Times New Roman" panose="02020603050405020304" charset="0"/>
                <a:sym typeface="+mn-ea"/>
              </a:rPr>
              <a:t>Biresh</a:t>
            </a:r>
            <a:r>
              <a:rPr lang="en-US" sz="4500" dirty="0">
                <a:latin typeface="Times New Roman" panose="02020603050405020304" charset="0"/>
                <a:cs typeface="Times New Roman" panose="02020603050405020304" charset="0"/>
                <a:sym typeface="+mn-ea"/>
              </a:rPr>
              <a:t> &amp; Singh, Amarnath &amp; Ranjan, </a:t>
            </a:r>
            <a:r>
              <a:rPr lang="en-US" sz="4500" dirty="0" err="1">
                <a:latin typeface="Times New Roman" panose="02020603050405020304" charset="0"/>
                <a:cs typeface="Times New Roman" panose="02020603050405020304" charset="0"/>
                <a:sym typeface="+mn-ea"/>
              </a:rPr>
              <a:t>Priyeta</a:t>
            </a:r>
            <a:r>
              <a:rPr lang="en-US" sz="4500" dirty="0">
                <a:latin typeface="Times New Roman" panose="02020603050405020304" charset="0"/>
                <a:cs typeface="Times New Roman" panose="02020603050405020304" charset="0"/>
                <a:sym typeface="+mn-ea"/>
              </a:rPr>
              <a:t> &amp; </a:t>
            </a:r>
            <a:r>
              <a:rPr lang="en-US" sz="4500" dirty="0" err="1">
                <a:latin typeface="Times New Roman" panose="02020603050405020304" charset="0"/>
                <a:cs typeface="Times New Roman" panose="02020603050405020304" charset="0"/>
                <a:sym typeface="+mn-ea"/>
              </a:rPr>
              <a:t>Soni</a:t>
            </a:r>
            <a:r>
              <a:rPr lang="en-US" sz="4500" dirty="0">
                <a:latin typeface="Times New Roman" panose="02020603050405020304" charset="0"/>
                <a:cs typeface="Times New Roman" panose="02020603050405020304" charset="0"/>
                <a:sym typeface="+mn-ea"/>
              </a:rPr>
              <a:t>, Kunal. (2020). Predictive Analysis of Taxi Fare using Machine Learning. International Journal of Scientific Research in Computer Science, Engineering and Information Technology. 373-378. 10.32628/CSEIT2062108. </a:t>
            </a:r>
            <a:endParaRPr lang="en-US" sz="4500" dirty="0">
              <a:latin typeface="Times New Roman" panose="02020603050405020304" charset="0"/>
              <a:cs typeface="Times New Roman" panose="02020603050405020304" charset="0"/>
              <a:sym typeface="+mn-ea"/>
            </a:endParaRPr>
          </a:p>
          <a:p>
            <a:pPr marL="228600" lvl="0" indent="-228600" algn="just" rtl="0">
              <a:lnSpc>
                <a:spcPct val="100000"/>
              </a:lnSpc>
              <a:spcBef>
                <a:spcPts val="1000"/>
              </a:spcBef>
              <a:spcAft>
                <a:spcPts val="0"/>
              </a:spcAft>
              <a:buClr>
                <a:srgbClr val="3F3F3F"/>
              </a:buClr>
              <a:buSzPts val="1800"/>
              <a:buNone/>
            </a:pPr>
            <a:r>
              <a:rPr lang="en-IN" altLang="en-US" sz="4500" b="1" dirty="0">
                <a:latin typeface="Times New Roman" panose="02020603050405020304" charset="0"/>
                <a:cs typeface="Times New Roman" panose="02020603050405020304" charset="0"/>
                <a:sym typeface="+mn-ea"/>
              </a:rPr>
              <a:t>[3] </a:t>
            </a:r>
            <a:r>
              <a:rPr lang="en-IN" altLang="en-US" sz="4500" dirty="0">
                <a:latin typeface="Times New Roman" panose="02020603050405020304" charset="0"/>
                <a:cs typeface="Times New Roman" panose="02020603050405020304" charset="0"/>
                <a:sym typeface="+mn-ea"/>
              </a:rPr>
              <a:t>  </a:t>
            </a:r>
            <a:r>
              <a:rPr lang="en-US" sz="4500" dirty="0">
                <a:latin typeface="Times New Roman" panose="02020603050405020304" charset="0"/>
                <a:cs typeface="Times New Roman" panose="02020603050405020304" charset="0"/>
                <a:sym typeface="+mn-ea"/>
              </a:rPr>
              <a:t> Chao, </a:t>
            </a:r>
            <a:r>
              <a:rPr lang="en-US" sz="4500" dirty="0" err="1">
                <a:latin typeface="Times New Roman" panose="02020603050405020304" charset="0"/>
                <a:cs typeface="Times New Roman" panose="02020603050405020304" charset="0"/>
                <a:sym typeface="+mn-ea"/>
              </a:rPr>
              <a:t>Junzhi</a:t>
            </a:r>
            <a:r>
              <a:rPr lang="en-US" sz="4500" dirty="0">
                <a:latin typeface="Times New Roman" panose="02020603050405020304" charset="0"/>
                <a:cs typeface="Times New Roman" panose="02020603050405020304" charset="0"/>
                <a:sym typeface="+mn-ea"/>
              </a:rPr>
              <a:t>. (2019). Modeling and Analysis of Uber’s Rider Pricing. 10.2991/aebmr.k.191217.127. </a:t>
            </a:r>
            <a:endParaRPr lang="en-US" sz="4500" dirty="0">
              <a:latin typeface="Times New Roman" panose="02020603050405020304" charset="0"/>
              <a:cs typeface="Times New Roman" panose="02020603050405020304" charset="0"/>
            </a:endParaRPr>
          </a:p>
          <a:p>
            <a:pPr marL="0" indent="0" algn="just">
              <a:lnSpc>
                <a:spcPct val="100000"/>
              </a:lnSpc>
              <a:buNone/>
            </a:pPr>
            <a:r>
              <a:rPr lang="en-IN" altLang="en-US" sz="4500" b="1" dirty="0">
                <a:latin typeface="Times New Roman" panose="02020603050405020304" charset="0"/>
                <a:cs typeface="Times New Roman" panose="02020603050405020304" charset="0"/>
                <a:sym typeface="+mn-ea"/>
              </a:rPr>
              <a:t>[4] </a:t>
            </a:r>
            <a:r>
              <a:rPr lang="en-IN" altLang="en-US" sz="4500" dirty="0">
                <a:latin typeface="Times New Roman" panose="02020603050405020304" charset="0"/>
                <a:cs typeface="Times New Roman" panose="02020603050405020304" charset="0"/>
                <a:sym typeface="+mn-ea"/>
              </a:rPr>
              <a:t>   </a:t>
            </a:r>
            <a:r>
              <a:rPr lang="en-US" sz="4500" dirty="0">
                <a:latin typeface="Times New Roman" panose="02020603050405020304" charset="0"/>
                <a:cs typeface="Times New Roman" panose="02020603050405020304" charset="0"/>
                <a:sym typeface="+mn-ea"/>
              </a:rPr>
              <a:t>Faghih, </a:t>
            </a:r>
            <a:r>
              <a:rPr lang="en-US" sz="4500" dirty="0" err="1">
                <a:latin typeface="Times New Roman" panose="02020603050405020304" charset="0"/>
                <a:cs typeface="Times New Roman" panose="02020603050405020304" charset="0"/>
                <a:sym typeface="+mn-ea"/>
              </a:rPr>
              <a:t>Sabiheh</a:t>
            </a:r>
            <a:r>
              <a:rPr lang="en-US" sz="4500" dirty="0">
                <a:latin typeface="Times New Roman" panose="02020603050405020304" charset="0"/>
                <a:cs typeface="Times New Roman" panose="02020603050405020304" charset="0"/>
                <a:sym typeface="+mn-ea"/>
              </a:rPr>
              <a:t> &amp; </a:t>
            </a:r>
            <a:r>
              <a:rPr lang="en-US" sz="4500" dirty="0" err="1">
                <a:latin typeface="Times New Roman" panose="02020603050405020304" charset="0"/>
                <a:cs typeface="Times New Roman" panose="02020603050405020304" charset="0"/>
                <a:sym typeface="+mn-ea"/>
              </a:rPr>
              <a:t>Safikhani</a:t>
            </a:r>
            <a:r>
              <a:rPr lang="en-US" sz="4500" dirty="0">
                <a:latin typeface="Times New Roman" panose="02020603050405020304" charset="0"/>
                <a:cs typeface="Times New Roman" panose="02020603050405020304" charset="0"/>
                <a:sym typeface="+mn-ea"/>
              </a:rPr>
              <a:t>, </a:t>
            </a:r>
            <a:r>
              <a:rPr lang="en-US" sz="4500" dirty="0" err="1">
                <a:latin typeface="Times New Roman" panose="02020603050405020304" charset="0"/>
                <a:cs typeface="Times New Roman" panose="02020603050405020304" charset="0"/>
                <a:sym typeface="+mn-ea"/>
              </a:rPr>
              <a:t>Abolfazl</a:t>
            </a:r>
            <a:r>
              <a:rPr lang="en-US" sz="4500" dirty="0">
                <a:latin typeface="Times New Roman" panose="02020603050405020304" charset="0"/>
                <a:cs typeface="Times New Roman" panose="02020603050405020304" charset="0"/>
                <a:sym typeface="+mn-ea"/>
              </a:rPr>
              <a:t> &amp; </a:t>
            </a:r>
            <a:r>
              <a:rPr lang="en-US" sz="4500" dirty="0" err="1">
                <a:latin typeface="Times New Roman" panose="02020603050405020304" charset="0"/>
                <a:cs typeface="Times New Roman" panose="02020603050405020304" charset="0"/>
                <a:sym typeface="+mn-ea"/>
              </a:rPr>
              <a:t>Moghimi</a:t>
            </a:r>
            <a:r>
              <a:rPr lang="en-US" sz="4500" dirty="0">
                <a:latin typeface="Times New Roman" panose="02020603050405020304" charset="0"/>
                <a:cs typeface="Times New Roman" panose="02020603050405020304" charset="0"/>
                <a:sym typeface="+mn-ea"/>
              </a:rPr>
              <a:t>, Bahman &amp; Kamga, Camille. (2017). Predicting Short-Term Uber Demand U</a:t>
            </a:r>
            <a:r>
              <a:rPr lang="en-IN" altLang="en-US" sz="4500" dirty="0">
                <a:latin typeface="Times New Roman" panose="02020603050405020304" charset="0"/>
                <a:cs typeface="Times New Roman" panose="02020603050405020304" charset="0"/>
                <a:sym typeface="+mn-ea"/>
              </a:rPr>
              <a:t>si</a:t>
            </a:r>
            <a:r>
              <a:rPr lang="en-US" sz="4500" dirty="0">
                <a:latin typeface="Times New Roman" panose="02020603050405020304" charset="0"/>
                <a:cs typeface="Times New Roman" panose="02020603050405020304" charset="0"/>
                <a:sym typeface="+mn-ea"/>
              </a:rPr>
              <a:t>ng </a:t>
            </a:r>
            <a:r>
              <a:rPr lang="en-US" sz="4500" dirty="0" err="1">
                <a:latin typeface="Times New Roman" panose="02020603050405020304" charset="0"/>
                <a:cs typeface="Times New Roman" panose="02020603050405020304" charset="0"/>
                <a:sym typeface="+mn-ea"/>
              </a:rPr>
              <a:t>Spatio</a:t>
            </a:r>
            <a:r>
              <a:rPr lang="en-US" sz="4500" dirty="0">
                <a:latin typeface="Times New Roman" panose="02020603050405020304" charset="0"/>
                <a:cs typeface="Times New Roman" panose="02020603050405020304" charset="0"/>
                <a:sym typeface="+mn-ea"/>
              </a:rPr>
              <a:t>-Temporal Modeling: A New York City Case Study.</a:t>
            </a:r>
            <a:endParaRPr lang="en-US" sz="4500" dirty="0">
              <a:latin typeface="Times New Roman" panose="02020603050405020304" charset="0"/>
              <a:cs typeface="Times New Roman" panose="02020603050405020304" charset="0"/>
              <a:sym typeface="+mn-ea"/>
            </a:endParaRPr>
          </a:p>
          <a:p>
            <a:pPr marL="0" indent="0" algn="just">
              <a:lnSpc>
                <a:spcPct val="100000"/>
              </a:lnSpc>
              <a:buNone/>
            </a:pPr>
            <a:r>
              <a:rPr lang="en-IN" altLang="en-US" sz="4500" b="1" dirty="0">
                <a:latin typeface="Times New Roman" panose="02020603050405020304" charset="0"/>
                <a:cs typeface="Times New Roman" panose="02020603050405020304" charset="0"/>
                <a:sym typeface="+mn-ea"/>
              </a:rPr>
              <a:t>[5]</a:t>
            </a:r>
            <a:r>
              <a:rPr lang="en-US" sz="4500" b="1" dirty="0">
                <a:latin typeface="Times New Roman" panose="02020603050405020304" charset="0"/>
                <a:cs typeface="Times New Roman" panose="02020603050405020304" charset="0"/>
                <a:sym typeface="+mn-ea"/>
              </a:rPr>
              <a:t> </a:t>
            </a:r>
            <a:r>
              <a:rPr lang="en-IN" altLang="en-US" sz="4500" dirty="0">
                <a:latin typeface="Times New Roman" panose="02020603050405020304" charset="0"/>
                <a:cs typeface="Times New Roman" panose="02020603050405020304" charset="0"/>
                <a:sym typeface="+mn-ea"/>
              </a:rPr>
              <a:t>    </a:t>
            </a:r>
            <a:r>
              <a:rPr lang="en-US" sz="4500" dirty="0">
                <a:latin typeface="Times New Roman" panose="02020603050405020304" charset="0"/>
                <a:cs typeface="Times New Roman" panose="02020603050405020304" charset="0"/>
                <a:sym typeface="+mn-ea"/>
              </a:rPr>
              <a:t>Khandelwal, K., </a:t>
            </a:r>
            <a:r>
              <a:rPr lang="en-US" sz="4500" dirty="0" err="1">
                <a:latin typeface="Times New Roman" panose="02020603050405020304" charset="0"/>
                <a:cs typeface="Times New Roman" panose="02020603050405020304" charset="0"/>
                <a:sym typeface="+mn-ea"/>
              </a:rPr>
              <a:t>Sawarkar</a:t>
            </a:r>
            <a:r>
              <a:rPr lang="en-US" sz="4500" dirty="0">
                <a:latin typeface="Times New Roman" panose="02020603050405020304" charset="0"/>
                <a:cs typeface="Times New Roman" panose="02020603050405020304" charset="0"/>
                <a:sym typeface="+mn-ea"/>
              </a:rPr>
              <a:t>, A. ., &amp; Hira, S. (2021). A Novel Approach for Fare Prediction Using Machine Learning Techniques. International Journal of Next-Generation Computing, 12(5). https://doi.org/10.47164/ijngc.v12i5.451 </a:t>
            </a:r>
            <a:endParaRPr lang="en-US" sz="4500" dirty="0">
              <a:latin typeface="Times New Roman" panose="02020603050405020304" charset="0"/>
              <a:cs typeface="Times New Roman" panose="02020603050405020304" charset="0"/>
              <a:sym typeface="+mn-ea"/>
            </a:endParaRPr>
          </a:p>
          <a:p>
            <a:pPr marL="0" indent="0" algn="just">
              <a:lnSpc>
                <a:spcPct val="100000"/>
              </a:lnSpc>
              <a:buNone/>
            </a:pPr>
            <a:r>
              <a:rPr lang="en-IN" altLang="en-US" sz="4500" b="1" dirty="0">
                <a:latin typeface="Times New Roman" panose="02020603050405020304" charset="0"/>
                <a:cs typeface="Times New Roman" panose="02020603050405020304" charset="0"/>
                <a:sym typeface="+mn-ea"/>
              </a:rPr>
              <a:t>[6]</a:t>
            </a:r>
            <a:r>
              <a:rPr lang="en-IN" altLang="en-US" sz="4500" dirty="0">
                <a:latin typeface="Times New Roman" panose="02020603050405020304" charset="0"/>
                <a:cs typeface="Times New Roman" panose="02020603050405020304" charset="0"/>
                <a:sym typeface="+mn-ea"/>
              </a:rPr>
              <a:t>     </a:t>
            </a:r>
            <a:r>
              <a:rPr lang="en-US" sz="4500" dirty="0">
                <a:latin typeface="Times New Roman" panose="02020603050405020304" charset="0"/>
                <a:cs typeface="Times New Roman" panose="02020603050405020304" charset="0"/>
                <a:sym typeface="+mn-ea"/>
              </a:rPr>
              <a:t>Kunal, Arora &amp; Kaur, </a:t>
            </a:r>
            <a:r>
              <a:rPr lang="en-US" sz="4500" dirty="0" err="1">
                <a:latin typeface="Times New Roman" panose="02020603050405020304" charset="0"/>
                <a:cs typeface="Times New Roman" panose="02020603050405020304" charset="0"/>
                <a:sym typeface="+mn-ea"/>
              </a:rPr>
              <a:t>Sharanjit</a:t>
            </a:r>
            <a:r>
              <a:rPr lang="en-US" sz="4500" dirty="0">
                <a:latin typeface="Times New Roman" panose="02020603050405020304" charset="0"/>
                <a:cs typeface="Times New Roman" panose="02020603050405020304" charset="0"/>
                <a:sym typeface="+mn-ea"/>
              </a:rPr>
              <a:t> &amp; Sharma, Vinod. (2021). Prediction of Dynamic Price of Ride-On-Demand Services Using Linear Regression. International Journal of Computer Applications &amp; Information Technology. 13. 376-389.</a:t>
            </a:r>
            <a:endParaRPr lang="en-US" sz="4500" dirty="0">
              <a:latin typeface="Times New Roman" panose="02020603050405020304" charset="0"/>
              <a:cs typeface="Times New Roman" panose="02020603050405020304" charset="0"/>
              <a:sym typeface="+mn-ea"/>
            </a:endParaRPr>
          </a:p>
          <a:p>
            <a:pPr marL="0" indent="0" algn="just">
              <a:lnSpc>
                <a:spcPct val="100000"/>
              </a:lnSpc>
              <a:buNone/>
            </a:pPr>
            <a:r>
              <a:rPr lang="en-IN" altLang="en-US" sz="4500" b="1" dirty="0">
                <a:latin typeface="Times New Roman" panose="02020603050405020304" charset="0"/>
                <a:cs typeface="Times New Roman" panose="02020603050405020304" charset="0"/>
                <a:sym typeface="+mn-ea"/>
              </a:rPr>
              <a:t>[7] </a:t>
            </a:r>
            <a:r>
              <a:rPr lang="en-IN" altLang="en-US" sz="4500" dirty="0">
                <a:latin typeface="Times New Roman" panose="02020603050405020304" charset="0"/>
                <a:cs typeface="Times New Roman" panose="02020603050405020304" charset="0"/>
                <a:sym typeface="+mn-ea"/>
              </a:rPr>
              <a:t>   </a:t>
            </a:r>
            <a:r>
              <a:rPr lang="en-US" sz="4500" dirty="0">
                <a:latin typeface="Times New Roman" panose="02020603050405020304" charset="0"/>
                <a:cs typeface="Times New Roman" panose="02020603050405020304" charset="0"/>
                <a:sym typeface="+mn-ea"/>
              </a:rPr>
              <a:t>Predicting real-time surge pricing of ride-sourcing companies Matthew </a:t>
            </a:r>
            <a:r>
              <a:rPr lang="en-US" sz="4500" dirty="0" err="1">
                <a:latin typeface="Times New Roman" panose="02020603050405020304" charset="0"/>
                <a:cs typeface="Times New Roman" panose="02020603050405020304" charset="0"/>
                <a:sym typeface="+mn-ea"/>
              </a:rPr>
              <a:t>Battifaranoa</a:t>
            </a:r>
            <a:r>
              <a:rPr lang="en-US" sz="4500" dirty="0">
                <a:latin typeface="Times New Roman" panose="02020603050405020304" charset="0"/>
                <a:cs typeface="Times New Roman" panose="02020603050405020304" charset="0"/>
                <a:sym typeface="+mn-ea"/>
              </a:rPr>
              <a:t> , Zhen (Sean) </a:t>
            </a:r>
            <a:r>
              <a:rPr lang="en-US" sz="4500" dirty="0" err="1">
                <a:latin typeface="Times New Roman" panose="02020603050405020304" charset="0"/>
                <a:cs typeface="Times New Roman" panose="02020603050405020304" charset="0"/>
                <a:sym typeface="+mn-ea"/>
              </a:rPr>
              <a:t>Qiana,b</a:t>
            </a:r>
            <a:r>
              <a:rPr lang="en-US" sz="4500" dirty="0">
                <a:latin typeface="Times New Roman" panose="02020603050405020304" charset="0"/>
                <a:cs typeface="Times New Roman" panose="02020603050405020304" charset="0"/>
                <a:sym typeface="+mn-ea"/>
              </a:rPr>
              <a:t>, A Department of Civil and Environmental Engineering, Carnegie Mellon University, Pittsburgh, PA 15213, United States b Heinz College, Carnegie Mellon University, Pittsburgh, PA 15213, United States </a:t>
            </a:r>
            <a:endParaRPr lang="en-US" sz="4500" dirty="0">
              <a:latin typeface="Times New Roman" panose="02020603050405020304" charset="0"/>
              <a:cs typeface="Times New Roman" panose="02020603050405020304" charset="0"/>
              <a:sym typeface="+mn-ea"/>
            </a:endParaRPr>
          </a:p>
          <a:p>
            <a:pPr marL="0" indent="0" algn="just">
              <a:lnSpc>
                <a:spcPct val="100000"/>
              </a:lnSpc>
              <a:buNone/>
            </a:pPr>
            <a:r>
              <a:rPr lang="en-IN" altLang="en-US" sz="4500" b="1" dirty="0">
                <a:latin typeface="Times New Roman" panose="02020603050405020304" charset="0"/>
                <a:cs typeface="Times New Roman" panose="02020603050405020304" charset="0"/>
                <a:sym typeface="+mn-ea"/>
              </a:rPr>
              <a:t>[8]</a:t>
            </a:r>
            <a:r>
              <a:rPr lang="en-IN" altLang="en-US" sz="4500" dirty="0">
                <a:latin typeface="Times New Roman" panose="02020603050405020304" charset="0"/>
                <a:cs typeface="Times New Roman" panose="02020603050405020304" charset="0"/>
                <a:sym typeface="+mn-ea"/>
              </a:rPr>
              <a:t>    </a:t>
            </a:r>
            <a:r>
              <a:rPr lang="en-US" sz="4500" dirty="0">
                <a:latin typeface="Times New Roman" panose="02020603050405020304" charset="0"/>
                <a:cs typeface="Times New Roman" panose="02020603050405020304" charset="0"/>
                <a:sym typeface="+mn-ea"/>
              </a:rPr>
              <a:t>Zhao, Kai &amp; </a:t>
            </a:r>
            <a:r>
              <a:rPr lang="en-US" sz="4500" dirty="0" err="1">
                <a:latin typeface="Times New Roman" panose="02020603050405020304" charset="0"/>
                <a:cs typeface="Times New Roman" panose="02020603050405020304" charset="0"/>
                <a:sym typeface="+mn-ea"/>
              </a:rPr>
              <a:t>Khryashchev</a:t>
            </a:r>
            <a:r>
              <a:rPr lang="en-US" sz="4500" dirty="0">
                <a:latin typeface="Times New Roman" panose="02020603050405020304" charset="0"/>
                <a:cs typeface="Times New Roman" panose="02020603050405020304" charset="0"/>
                <a:sym typeface="+mn-ea"/>
              </a:rPr>
              <a:t>, Denis &amp; </a:t>
            </a:r>
            <a:r>
              <a:rPr lang="en-US" sz="4500" dirty="0" err="1">
                <a:latin typeface="Times New Roman" panose="02020603050405020304" charset="0"/>
                <a:cs typeface="Times New Roman" panose="02020603050405020304" charset="0"/>
                <a:sym typeface="+mn-ea"/>
              </a:rPr>
              <a:t>Huy</a:t>
            </a:r>
            <a:r>
              <a:rPr lang="en-US" sz="4500" dirty="0">
                <a:latin typeface="Times New Roman" panose="02020603050405020304" charset="0"/>
                <a:cs typeface="Times New Roman" panose="02020603050405020304" charset="0"/>
                <a:sym typeface="+mn-ea"/>
              </a:rPr>
              <a:t>, Vo. (2019). Predicting Taxi and Uber Demand in Cities: Approaching the Limit of Predictability. IEEE Transactions on Knowledge and Data Engineering. PP. 1-1. 10.1109/TKDE.2019.2955686</a:t>
            </a:r>
            <a:endParaRPr lang="en-US" sz="4500" dirty="0">
              <a:solidFill>
                <a:schemeClr val="tx1">
                  <a:lumMod val="75000"/>
                  <a:lumOff val="25000"/>
                </a:schemeClr>
              </a:solidFill>
              <a:latin typeface="Times New Roman" panose="02020603050405020304" charset="0"/>
              <a:cs typeface="Times New Roman" panose="02020603050405020304" charset="0"/>
            </a:endParaRPr>
          </a:p>
          <a:p>
            <a:pPr marL="0" lvl="0" indent="0" algn="just" rtl="0">
              <a:lnSpc>
                <a:spcPct val="100000"/>
              </a:lnSpc>
              <a:spcBef>
                <a:spcPts val="1000"/>
              </a:spcBef>
              <a:spcAft>
                <a:spcPts val="0"/>
              </a:spcAft>
              <a:buClr>
                <a:srgbClr val="3F3F3F"/>
              </a:buClr>
              <a:buSzPts val="2000"/>
              <a:buNone/>
            </a:pPr>
            <a:r>
              <a:rPr lang="en-IN" altLang="en-US" sz="4500" b="1">
                <a:solidFill>
                  <a:srgbClr val="3F3F3F"/>
                </a:solidFill>
                <a:latin typeface="Times New Roman" panose="02020603050405020304" charset="0"/>
                <a:ea typeface="Times New Roman" panose="02020603050405020304"/>
                <a:cs typeface="Times New Roman" panose="02020603050405020304" charset="0"/>
                <a:sym typeface="Times New Roman" panose="02020603050405020304"/>
              </a:rPr>
              <a:t>[9</a:t>
            </a:r>
            <a:r>
              <a:rPr lang="en-US" sz="4500" b="1">
                <a:solidFill>
                  <a:srgbClr val="3F3F3F"/>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IN" altLang="en-US" sz="4500" b="1">
                <a:solidFill>
                  <a:srgbClr val="3F3F3F"/>
                </a:solidFill>
                <a:latin typeface="Times New Roman" panose="02020603050405020304" charset="0"/>
                <a:ea typeface="Times New Roman" panose="02020603050405020304"/>
                <a:cs typeface="Times New Roman" panose="02020603050405020304" charset="0"/>
                <a:sym typeface="Times New Roman" panose="02020603050405020304"/>
              </a:rPr>
              <a:t>    </a:t>
            </a:r>
            <a:r>
              <a:rPr lang="en-IN" altLang="en-US" sz="4500">
                <a:solidFill>
                  <a:srgbClr val="3F3F3F"/>
                </a:solidFill>
                <a:latin typeface="Times New Roman" panose="02020603050405020304" charset="0"/>
                <a:ea typeface="Times New Roman" panose="02020603050405020304"/>
                <a:cs typeface="Times New Roman" panose="02020603050405020304" charset="0"/>
                <a:sym typeface="Times New Roman" panose="02020603050405020304"/>
              </a:rPr>
              <a:t>Kaggle</a:t>
            </a:r>
            <a:endParaRPr sz="4500" b="1">
              <a:solidFill>
                <a:srgbClr val="3F3F3F"/>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lvl="0" indent="0" algn="just" rtl="0">
              <a:lnSpc>
                <a:spcPct val="100000"/>
              </a:lnSpc>
              <a:spcBef>
                <a:spcPts val="1000"/>
              </a:spcBef>
              <a:spcAft>
                <a:spcPts val="0"/>
              </a:spcAft>
              <a:buClr>
                <a:schemeClr val="dk1"/>
              </a:buClr>
              <a:buSzPts val="2000"/>
              <a:buNone/>
            </a:pPr>
            <a:endParaRPr sz="4500">
              <a:solidFill>
                <a:srgbClr val="3F3F3F"/>
              </a:solidFill>
              <a:latin typeface="Times New Roman" panose="02020603050405020304" charset="0"/>
              <a:ea typeface="Times New Roman" panose="02020603050405020304"/>
              <a:cs typeface="Times New Roman" panose="02020603050405020304" charset="0"/>
              <a:sym typeface="Times New Roman" panose="02020603050405020304"/>
            </a:endParaRPr>
          </a:p>
        </p:txBody>
      </p:sp>
      <p:sp>
        <p:nvSpPr>
          <p:cNvPr id="274" name="Google Shape;274;p19"/>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275" name="Google Shape;275;p1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276" name="Google Shape;276;p1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80" name="Shape 280"/>
        <p:cNvGrpSpPr/>
        <p:nvPr/>
      </p:nvGrpSpPr>
      <p:grpSpPr>
        <a:xfrm>
          <a:off x="0" y="0"/>
          <a:ext cx="0" cy="0"/>
          <a:chOff x="0" y="0"/>
          <a:chExt cx="0" cy="0"/>
        </a:xfrm>
      </p:grpSpPr>
      <p:sp>
        <p:nvSpPr>
          <p:cNvPr id="281" name="Google Shape;281;p20"/>
          <p:cNvSpPr txBox="1"/>
          <p:nvPr>
            <p:ph type="title"/>
          </p:nvPr>
        </p:nvSpPr>
        <p:spPr>
          <a:xfrm>
            <a:off x="2783632" y="2132856"/>
            <a:ext cx="6428184" cy="9906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0066"/>
              </a:buClr>
              <a:buSzPts val="4800"/>
              <a:buFont typeface="Calibri" panose="020F0502020204030204"/>
              <a:buNone/>
            </a:pPr>
            <a:r>
              <a:rPr lang="en-US" sz="4800" b="1">
                <a:solidFill>
                  <a:srgbClr val="000066"/>
                </a:solidFill>
              </a:rPr>
              <a:t>Question and Answer</a:t>
            </a:r>
            <a:endParaRPr lang="en-US" sz="4800" b="1">
              <a:solidFill>
                <a:srgbClr val="000066"/>
              </a:solidFill>
            </a:endParaRPr>
          </a:p>
        </p:txBody>
      </p:sp>
      <p:sp>
        <p:nvSpPr>
          <p:cNvPr id="282" name="Google Shape;282;p20"/>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283" name="Google Shape;283;p2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284" name="Google Shape;284;p2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3" name="Shape 103"/>
        <p:cNvGrpSpPr/>
        <p:nvPr/>
      </p:nvGrpSpPr>
      <p:grpSpPr>
        <a:xfrm>
          <a:off x="0" y="0"/>
          <a:ext cx="0" cy="0"/>
          <a:chOff x="0" y="0"/>
          <a:chExt cx="0" cy="0"/>
        </a:xfrm>
      </p:grpSpPr>
      <p:sp>
        <p:nvSpPr>
          <p:cNvPr id="104" name="Google Shape;104;p2"/>
          <p:cNvSpPr txBox="1"/>
          <p:nvPr>
            <p:ph type="title"/>
          </p:nvPr>
        </p:nvSpPr>
        <p:spPr>
          <a:xfrm>
            <a:off x="1952596" y="53752"/>
            <a:ext cx="7467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panose="02020603050405020304"/>
              <a:buNone/>
            </a:pPr>
            <a:r>
              <a:rPr 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rPr>
              <a:t>AGENDA</a:t>
            </a:r>
            <a:endParaRPr 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05" name="Google Shape;105;p2"/>
          <p:cNvSpPr txBox="1"/>
          <p:nvPr>
            <p:ph type="body" idx="1"/>
          </p:nvPr>
        </p:nvSpPr>
        <p:spPr>
          <a:xfrm>
            <a:off x="2152650" y="1484785"/>
            <a:ext cx="7886700" cy="4692179"/>
          </a:xfrm>
          <a:prstGeom prst="rect">
            <a:avLst/>
          </a:prstGeom>
          <a:noFill/>
          <a:ln>
            <a:noFill/>
          </a:ln>
        </p:spPr>
        <p:txBody>
          <a:bodyPr spcFirstLastPara="1" wrap="square" lIns="91425" tIns="45700" rIns="91425" bIns="45700" anchor="t" anchorCtr="0">
            <a:normAutofit fontScale="85000" lnSpcReduction="20000"/>
          </a:bodyPr>
          <a:lstStyle/>
          <a:p>
            <a:pPr marL="355600" lvl="0" indent="-355600" algn="l" rtl="0">
              <a:lnSpc>
                <a:spcPct val="90000"/>
              </a:lnSpc>
              <a:spcBef>
                <a:spcPts val="0"/>
              </a:spcBef>
              <a:spcAft>
                <a:spcPts val="0"/>
              </a:spcAft>
              <a:buClr>
                <a:schemeClr val="dk1"/>
              </a:buClr>
              <a:buSzPct val="10000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Abstract</a:t>
            </a:r>
            <a:endParaRPr lang="en-US">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About the Company</a:t>
            </a:r>
            <a:endParaRPr lang="en-US">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Introduction</a:t>
            </a:r>
            <a:endParaRPr lang="en-US">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Literature Survey</a:t>
            </a:r>
            <a:endParaRPr lang="en-US">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Requirements</a:t>
            </a:r>
            <a:endParaRPr lang="en-US">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System Design</a:t>
            </a:r>
            <a:endParaRPr lang="en-US">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Detailed Design</a:t>
            </a:r>
            <a:endParaRPr lang="en-US">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Implementation</a:t>
            </a:r>
            <a:endParaRPr lang="en-US">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Results</a:t>
            </a:r>
            <a:endParaRPr>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Conclusion and Future Enhancements</a:t>
            </a:r>
            <a:endParaRPr lang="en-US">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References</a:t>
            </a:r>
            <a:endParaRPr lang="en-US">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90000"/>
              </a:lnSpc>
              <a:spcBef>
                <a:spcPts val="1000"/>
              </a:spcBef>
              <a:spcAft>
                <a:spcPts val="0"/>
              </a:spcAft>
              <a:buClr>
                <a:schemeClr val="dk1"/>
              </a:buClr>
              <a:buSzPct val="100000"/>
              <a:buFont typeface="Noto Sans Symbols"/>
              <a:buChar char="❑"/>
            </a:pPr>
            <a:r>
              <a:rPr lang="en-US">
                <a:latin typeface="Times New Roman" panose="02020603050405020304"/>
                <a:ea typeface="Times New Roman" panose="02020603050405020304"/>
                <a:cs typeface="Times New Roman" panose="02020603050405020304"/>
                <a:sym typeface="Times New Roman" panose="02020603050405020304"/>
              </a:rPr>
              <a:t>Q &amp; A</a:t>
            </a:r>
            <a:endParaRPr lang="en-US">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90000"/>
              </a:lnSpc>
              <a:spcBef>
                <a:spcPts val="1000"/>
              </a:spcBef>
              <a:spcAft>
                <a:spcPts val="0"/>
              </a:spcAft>
              <a:buClr>
                <a:schemeClr val="dk1"/>
              </a:buClr>
              <a:buSzPct val="100000"/>
              <a:buNone/>
            </a:pPr>
            <a:endParaRPr>
              <a:solidFill>
                <a:srgbClr val="3F3F3F"/>
              </a:solidFill>
            </a:endParaRPr>
          </a:p>
        </p:txBody>
      </p:sp>
      <p:sp>
        <p:nvSpPr>
          <p:cNvPr id="106" name="Google Shape;106;p2"/>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107" name="Google Shape;107;p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108" name="Google Shape;108;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Google Shape;289;p21"/>
          <p:cNvSpPr txBox="1"/>
          <p:nvPr>
            <p:ph type="title"/>
          </p:nvPr>
        </p:nvSpPr>
        <p:spPr>
          <a:xfrm>
            <a:off x="2639616" y="2458552"/>
            <a:ext cx="6553200" cy="754424"/>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0066"/>
              </a:buClr>
              <a:buSzPts val="4800"/>
              <a:buFont typeface="Calibri" panose="020F0502020204030204"/>
              <a:buNone/>
            </a:pPr>
            <a:r>
              <a:rPr lang="en-US" sz="4800" b="1">
                <a:solidFill>
                  <a:srgbClr val="000066"/>
                </a:solidFill>
              </a:rPr>
              <a:t>THANK YOU</a:t>
            </a:r>
            <a:endParaRPr lang="en-US" sz="4800" b="1">
              <a:solidFill>
                <a:srgbClr val="000066"/>
              </a:solidFill>
            </a:endParaRPr>
          </a:p>
        </p:txBody>
      </p:sp>
      <p:sp>
        <p:nvSpPr>
          <p:cNvPr id="290" name="Google Shape;290;p21"/>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291" name="Google Shape;291;p2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292" name="Google Shape;292;p2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2" name="Shape 112"/>
        <p:cNvGrpSpPr/>
        <p:nvPr/>
      </p:nvGrpSpPr>
      <p:grpSpPr>
        <a:xfrm>
          <a:off x="0" y="0"/>
          <a:ext cx="0" cy="0"/>
          <a:chOff x="0" y="0"/>
          <a:chExt cx="0" cy="0"/>
        </a:xfrm>
      </p:grpSpPr>
      <p:sp>
        <p:nvSpPr>
          <p:cNvPr id="113" name="Google Shape;113;p3"/>
          <p:cNvSpPr txBox="1"/>
          <p:nvPr>
            <p:ph type="title"/>
          </p:nvPr>
        </p:nvSpPr>
        <p:spPr>
          <a:xfrm>
            <a:off x="2423592" y="332656"/>
            <a:ext cx="7467600" cy="129614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panose="02020603050405020304"/>
              <a:buNone/>
            </a:pPr>
            <a:r>
              <a:rPr 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rPr>
              <a:t>ABSTRACT</a:t>
            </a:r>
            <a:br>
              <a:rPr lang="en-US" sz="3200" b="1" u="sng">
                <a:solidFill>
                  <a:srgbClr val="2F5496"/>
                </a:solidFill>
                <a:latin typeface="Times New Roman" panose="02020603050405020304"/>
                <a:ea typeface="Times New Roman" panose="02020603050405020304"/>
                <a:cs typeface="Times New Roman" panose="02020603050405020304"/>
                <a:sym typeface="Times New Roman" panose="02020603050405020304"/>
              </a:rPr>
            </a:br>
            <a:endParaRPr sz="3200" b="1" u="sng">
              <a:solidFill>
                <a:srgbClr val="2F549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14" name="Google Shape;114;p3"/>
          <p:cNvSpPr txBox="1"/>
          <p:nvPr>
            <p:ph type="body" idx="1"/>
          </p:nvPr>
        </p:nvSpPr>
        <p:spPr>
          <a:xfrm>
            <a:off x="838200" y="995680"/>
            <a:ext cx="10281920" cy="4867275"/>
          </a:xfrm>
          <a:prstGeom prst="rect">
            <a:avLst/>
          </a:prstGeom>
          <a:noFill/>
          <a:ln>
            <a:noFill/>
          </a:ln>
        </p:spPr>
        <p:txBody>
          <a:bodyPr spcFirstLastPara="1" wrap="square" lIns="91425" tIns="45700" rIns="91425" bIns="45700" anchor="t" anchorCtr="0">
            <a:normAutofit fontScale="25000"/>
          </a:bodyPr>
          <a:lstStyle/>
          <a:p>
            <a:pPr marL="106680" lvl="0" indent="0" algn="just" rtl="0">
              <a:lnSpc>
                <a:spcPct val="150000"/>
              </a:lnSpc>
              <a:spcBef>
                <a:spcPts val="1000"/>
              </a:spcBef>
              <a:spcAft>
                <a:spcPts val="0"/>
              </a:spcAft>
              <a:buClr>
                <a:schemeClr val="dk1"/>
              </a:buClr>
              <a:buSzPct val="125000"/>
              <a:buFont typeface="Wingdings" panose="05000000000000000000" charset="0"/>
              <a:buChar char="Ø"/>
            </a:pPr>
            <a:r>
              <a:rPr lang="en-IN" sz="7200">
                <a:latin typeface="Times New Roman" panose="02020603050405020304"/>
                <a:ea typeface="Times New Roman" panose="02020603050405020304"/>
                <a:cs typeface="Times New Roman" panose="02020603050405020304"/>
                <a:sym typeface="Times New Roman" panose="02020603050405020304"/>
              </a:rPr>
              <a:t>      </a:t>
            </a:r>
            <a:r>
              <a:rPr sz="7200">
                <a:latin typeface="Times New Roman" panose="02020603050405020304"/>
                <a:ea typeface="Times New Roman" panose="02020603050405020304"/>
                <a:cs typeface="Times New Roman" panose="02020603050405020304"/>
                <a:sym typeface="Times New Roman" panose="02020603050405020304"/>
              </a:rPr>
              <a:t>This project is about th</a:t>
            </a:r>
            <a:r>
              <a:rPr lang="en-IN" sz="7200">
                <a:latin typeface="Times New Roman" panose="02020603050405020304"/>
                <a:ea typeface="Times New Roman" panose="02020603050405020304"/>
                <a:cs typeface="Times New Roman" panose="02020603050405020304"/>
                <a:sym typeface="Times New Roman" panose="02020603050405020304"/>
              </a:rPr>
              <a:t>e </a:t>
            </a:r>
            <a:r>
              <a:rPr sz="7200">
                <a:latin typeface="Times New Roman" panose="02020603050405020304"/>
                <a:ea typeface="Times New Roman" panose="02020603050405020304"/>
                <a:cs typeface="Times New Roman" panose="02020603050405020304"/>
                <a:sym typeface="Times New Roman" panose="02020603050405020304"/>
              </a:rPr>
              <a:t>world's largest taxi company Uber. In this project, we will predict the fare amount for future transactional process</a:t>
            </a:r>
            <a:r>
              <a:rPr lang="en-IN" sz="7200">
                <a:latin typeface="Times New Roman" panose="02020603050405020304"/>
                <a:ea typeface="Times New Roman" panose="02020603050405020304"/>
                <a:cs typeface="Times New Roman" panose="02020603050405020304"/>
                <a:sym typeface="Times New Roman" panose="02020603050405020304"/>
              </a:rPr>
              <a:t> and compare the actual value and predicted value and measure their  accuracy. </a:t>
            </a:r>
            <a:endParaRPr lang="en-IN" sz="7200">
              <a:latin typeface="Times New Roman" panose="02020603050405020304"/>
              <a:ea typeface="Times New Roman" panose="02020603050405020304"/>
              <a:cs typeface="Times New Roman" panose="02020603050405020304"/>
              <a:sym typeface="Times New Roman" panose="02020603050405020304"/>
            </a:endParaRPr>
          </a:p>
          <a:p>
            <a:pPr marL="106680" lvl="0" indent="0" algn="just" rtl="0">
              <a:lnSpc>
                <a:spcPct val="150000"/>
              </a:lnSpc>
              <a:spcBef>
                <a:spcPts val="1000"/>
              </a:spcBef>
              <a:spcAft>
                <a:spcPts val="0"/>
              </a:spcAft>
              <a:buClr>
                <a:schemeClr val="dk1"/>
              </a:buClr>
              <a:buSzPct val="125000"/>
              <a:buFont typeface="Wingdings" panose="05000000000000000000" charset="0"/>
              <a:buChar char="Ø"/>
            </a:pPr>
            <a:r>
              <a:rPr lang="en-IN" altLang="en-US" sz="7200" dirty="0">
                <a:effectLst/>
                <a:latin typeface="Times New Roman" panose="02020603050405020304" charset="0"/>
                <a:ea typeface="Times New Roman" panose="02020603050405020304" charset="0"/>
                <a:sym typeface="+mn-ea"/>
              </a:rPr>
              <a:t>      </a:t>
            </a:r>
            <a:r>
              <a:rPr lang="en-US" sz="7200" dirty="0">
                <a:effectLst/>
                <a:latin typeface="Times New Roman" panose="02020603050405020304" charset="0"/>
                <a:ea typeface="Times New Roman" panose="02020603050405020304" charset="0"/>
                <a:sym typeface="+mn-ea"/>
              </a:rPr>
              <a:t>Uber delivers service to lakhs of customers daily. Now it becomes really important to manage their data properly to come up with new business ideas to get best results. Eventually, it becomes really important to estimate the fare prices accurately.</a:t>
            </a:r>
            <a:endParaRPr lang="en-US" sz="7200" dirty="0">
              <a:effectLst/>
              <a:latin typeface="Times New Roman" panose="02020603050405020304" charset="0"/>
              <a:ea typeface="Times New Roman" panose="02020603050405020304" charset="0"/>
              <a:sym typeface="+mn-ea"/>
            </a:endParaRPr>
          </a:p>
          <a:p>
            <a:pPr marL="106680" lvl="0" indent="0" algn="just" rtl="0">
              <a:lnSpc>
                <a:spcPct val="150000"/>
              </a:lnSpc>
              <a:spcBef>
                <a:spcPts val="1000"/>
              </a:spcBef>
              <a:spcAft>
                <a:spcPts val="0"/>
              </a:spcAft>
              <a:buClr>
                <a:schemeClr val="dk1"/>
              </a:buClr>
              <a:buSzPct val="125000"/>
              <a:buFont typeface="Wingdings" panose="05000000000000000000" charset="0"/>
              <a:buChar char="Ø"/>
            </a:pPr>
            <a:r>
              <a:rPr lang="en-IN" sz="7200">
                <a:latin typeface="Times New Roman" panose="02020603050405020304"/>
                <a:ea typeface="Times New Roman" panose="02020603050405020304"/>
                <a:cs typeface="Times New Roman" panose="02020603050405020304"/>
                <a:sym typeface="Times New Roman" panose="02020603050405020304"/>
              </a:rPr>
              <a:t>      </a:t>
            </a:r>
            <a:r>
              <a:rPr sz="7200">
                <a:latin typeface="Times New Roman" panose="02020603050405020304"/>
                <a:ea typeface="Times New Roman" panose="02020603050405020304"/>
                <a:cs typeface="Times New Roman" panose="02020603050405020304"/>
                <a:sym typeface="Times New Roman" panose="02020603050405020304"/>
              </a:rPr>
              <a:t>This Dataset contains following fields: 1)Key:- A unique id(Identifier) for each passenger 2)fare_amount:- The cost of the trip 3)pickup_datetime:- the time of pickup the passenger 4)passenger_count - The number of passengers in the vehicle (driver entered value) 5)pickup_longitude - the longitude where the meter was engaged 6)pickup_latitude - the latitude where the meter was engaged 7)dropoff_longitude – the longitude where the meter was disengaged 8)dropoff_latitude - the latitude where the meter was disengaged.</a:t>
            </a:r>
            <a:endParaRPr sz="7200">
              <a:latin typeface="Times New Roman" panose="02020603050405020304"/>
              <a:ea typeface="Times New Roman" panose="02020603050405020304"/>
              <a:cs typeface="Times New Roman" panose="02020603050405020304"/>
              <a:sym typeface="Times New Roman" panose="02020603050405020304"/>
            </a:endParaRPr>
          </a:p>
          <a:p>
            <a:pPr marL="228600" lvl="0" indent="-121920" algn="just" rtl="0">
              <a:lnSpc>
                <a:spcPct val="90000"/>
              </a:lnSpc>
              <a:spcBef>
                <a:spcPts val="1000"/>
              </a:spcBef>
              <a:spcAft>
                <a:spcPts val="0"/>
              </a:spcAft>
              <a:buClr>
                <a:schemeClr val="dk1"/>
              </a:buClr>
              <a:buSzPct val="100000"/>
              <a:buNone/>
            </a:pPr>
            <a:endParaRPr sz="6665">
              <a:latin typeface="Times New Roman" panose="02020603050405020304"/>
              <a:ea typeface="Times New Roman" panose="02020603050405020304"/>
              <a:cs typeface="Times New Roman" panose="02020603050405020304"/>
              <a:sym typeface="Times New Roman" panose="02020603050405020304"/>
            </a:endParaRPr>
          </a:p>
          <a:p>
            <a:pPr marL="228600" lvl="0" indent="-121920" algn="just" rtl="0">
              <a:lnSpc>
                <a:spcPct val="90000"/>
              </a:lnSpc>
              <a:spcBef>
                <a:spcPts val="1000"/>
              </a:spcBef>
              <a:spcAft>
                <a:spcPts val="0"/>
              </a:spcAft>
              <a:buClr>
                <a:schemeClr val="dk1"/>
              </a:buClr>
              <a:buSzPct val="100000"/>
              <a:buNone/>
            </a:pPr>
            <a:endParaRPr sz="6665"/>
          </a:p>
        </p:txBody>
      </p:sp>
      <p:sp>
        <p:nvSpPr>
          <p:cNvPr id="115" name="Google Shape;115;p3"/>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116" name="Google Shape;116;p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117" name="Google Shape;117;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sp>
        <p:nvSpPr>
          <p:cNvPr id="122" name="Google Shape;122;p4"/>
          <p:cNvSpPr txBox="1"/>
          <p:nvPr>
            <p:ph type="title"/>
          </p:nvPr>
        </p:nvSpPr>
        <p:spPr>
          <a:xfrm>
            <a:off x="1981200" y="116632"/>
            <a:ext cx="7467600" cy="100811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panose="02020603050405020304"/>
              <a:buNone/>
            </a:pPr>
            <a:r>
              <a:rPr 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rPr>
              <a:t>About the Company</a:t>
            </a:r>
            <a:endParaRPr 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3" name="Google Shape;123;p4"/>
          <p:cNvSpPr txBox="1"/>
          <p:nvPr>
            <p:ph type="body" idx="1"/>
          </p:nvPr>
        </p:nvSpPr>
        <p:spPr>
          <a:xfrm>
            <a:off x="767408" y="1268760"/>
            <a:ext cx="10945216" cy="4968552"/>
          </a:xfrm>
          <a:prstGeom prst="rect">
            <a:avLst/>
          </a:prstGeom>
          <a:noFill/>
          <a:ln>
            <a:noFill/>
          </a:ln>
        </p:spPr>
        <p:txBody>
          <a:bodyPr spcFirstLastPara="1" wrap="square" lIns="91425" tIns="45700" rIns="91425" bIns="45700" anchor="t" anchorCtr="0">
            <a:normAutofit/>
          </a:bodyPr>
          <a:lstStyle/>
          <a:p>
            <a:pPr marL="228600" lvl="0" indent="-228600" algn="just" rtl="0">
              <a:lnSpc>
                <a:spcPct val="120000"/>
              </a:lnSpc>
              <a:spcBef>
                <a:spcPts val="0"/>
              </a:spcBef>
              <a:spcAft>
                <a:spcPts val="0"/>
              </a:spcAft>
              <a:buClr>
                <a:schemeClr val="dk1"/>
              </a:buClr>
              <a:buSzPts val="2400"/>
              <a:buFont typeface="Noto Sans Symbols"/>
              <a:buChar char="⮚"/>
            </a:pPr>
            <a:r>
              <a:rPr lang="en-US" sz="1800" b="0" i="0">
                <a:latin typeface="Times New Roman" panose="02020603050405020304"/>
                <a:ea typeface="Times New Roman" panose="02020603050405020304"/>
                <a:cs typeface="Times New Roman" panose="02020603050405020304"/>
                <a:sym typeface="Times New Roman" panose="02020603050405020304"/>
              </a:rPr>
              <a:t>Inflow Technologies addresses the growing needs of organizations to manage and secure information</a:t>
            </a:r>
            <a:r>
              <a:rPr lang="en-US" sz="1800">
                <a:latin typeface="Times New Roman" panose="02020603050405020304"/>
                <a:ea typeface="Times New Roman" panose="02020603050405020304"/>
                <a:cs typeface="Times New Roman" panose="02020603050405020304"/>
                <a:sym typeface="Times New Roman" panose="02020603050405020304"/>
              </a:rPr>
              <a:t> </a:t>
            </a:r>
            <a:r>
              <a:rPr lang="en-US" sz="1800" b="0" i="0">
                <a:latin typeface="Times New Roman" panose="02020603050405020304"/>
                <a:ea typeface="Times New Roman" panose="02020603050405020304"/>
                <a:cs typeface="Times New Roman" panose="02020603050405020304"/>
                <a:sym typeface="Times New Roman" panose="02020603050405020304"/>
              </a:rPr>
              <a:t>more effectively and intelligently.</a:t>
            </a:r>
            <a:endParaRPr sz="1800" b="1">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20000"/>
              </a:lnSpc>
              <a:spcBef>
                <a:spcPts val="1000"/>
              </a:spcBef>
              <a:spcAft>
                <a:spcPts val="0"/>
              </a:spcAft>
              <a:buClr>
                <a:schemeClr val="dk1"/>
              </a:buClr>
              <a:buSzPts val="2400"/>
              <a:buFont typeface="Noto Sans Symbols"/>
              <a:buChar char="⮚"/>
            </a:pPr>
            <a:r>
              <a:rPr lang="en-US" sz="1800" b="0" i="0">
                <a:latin typeface="Times New Roman" panose="02020603050405020304"/>
                <a:ea typeface="Times New Roman" panose="02020603050405020304"/>
                <a:cs typeface="Times New Roman" panose="02020603050405020304"/>
                <a:sym typeface="Times New Roman" panose="02020603050405020304"/>
              </a:rPr>
              <a:t>The team at Inflow Technologies are well-versed with latest and the most powerful technologies available today for locating, organizing, managing, retrieving, analyzing, protecting, and presenting information.</a:t>
            </a:r>
            <a:endParaRPr sz="1800" b="1">
              <a:latin typeface="Times New Roman" panose="02020603050405020304"/>
              <a:ea typeface="Times New Roman" panose="02020603050405020304"/>
              <a:cs typeface="Times New Roman" panose="02020603050405020304"/>
              <a:sym typeface="Times New Roman" panose="02020603050405020304"/>
            </a:endParaRPr>
          </a:p>
          <a:p>
            <a:pPr marL="228600" lvl="0" indent="-228600" algn="just" rtl="0">
              <a:lnSpc>
                <a:spcPct val="120000"/>
              </a:lnSpc>
              <a:spcBef>
                <a:spcPts val="1000"/>
              </a:spcBef>
              <a:spcAft>
                <a:spcPts val="0"/>
              </a:spcAft>
              <a:buClr>
                <a:schemeClr val="dk1"/>
              </a:buClr>
              <a:buSzPts val="2400"/>
              <a:buFont typeface="Noto Sans Symbols"/>
              <a:buChar char="⮚"/>
            </a:pPr>
            <a:r>
              <a:rPr lang="en-US" sz="1800">
                <a:latin typeface="Times New Roman" panose="02020603050405020304"/>
                <a:ea typeface="Times New Roman" panose="02020603050405020304"/>
                <a:cs typeface="Times New Roman" panose="02020603050405020304"/>
                <a:sym typeface="Times New Roman" panose="02020603050405020304"/>
              </a:rPr>
              <a:t>The business focus is mainly on Networking ,Cybersecurity ,Unified Communication  and Collaborations ,Storage and Server Management ,Infrastructure and Application Software ,AIDC ,Electronic Security and Services. </a:t>
            </a:r>
            <a:endParaRPr sz="18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14300" algn="just" rtl="0">
              <a:lnSpc>
                <a:spcPct val="90000"/>
              </a:lnSpc>
              <a:spcBef>
                <a:spcPts val="1000"/>
              </a:spcBef>
              <a:spcAft>
                <a:spcPts val="0"/>
              </a:spcAft>
              <a:buClr>
                <a:schemeClr val="dk1"/>
              </a:buClr>
              <a:buSzPts val="1800"/>
              <a:buFont typeface="Noto Sans Symbols"/>
              <a:buNone/>
            </a:pPr>
            <a:endParaRPr sz="1800" b="1">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lnSpc>
                <a:spcPct val="90000"/>
              </a:lnSpc>
              <a:spcBef>
                <a:spcPts val="1000"/>
              </a:spcBef>
              <a:spcAft>
                <a:spcPts val="0"/>
              </a:spcAft>
              <a:buClr>
                <a:srgbClr val="3F3F3F"/>
              </a:buClr>
              <a:buSzPts val="1800"/>
              <a:buNone/>
            </a:pPr>
            <a:r>
              <a:rPr lang="en-US" sz="1800" b="1">
                <a:solidFill>
                  <a:srgbClr val="3F3F3F"/>
                </a:solidFill>
                <a:latin typeface="Times New Roman" panose="02020603050405020304"/>
                <a:ea typeface="Times New Roman" panose="02020603050405020304"/>
                <a:cs typeface="Times New Roman" panose="02020603050405020304"/>
                <a:sym typeface="Times New Roman" panose="02020603050405020304"/>
              </a:rPr>
              <a:t>    </a:t>
            </a:r>
            <a:endParaRPr sz="1800" b="1">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228600" lvl="0" indent="-114300" algn="just" rtl="0">
              <a:lnSpc>
                <a:spcPct val="90000"/>
              </a:lnSpc>
              <a:spcBef>
                <a:spcPts val="1000"/>
              </a:spcBef>
              <a:spcAft>
                <a:spcPts val="0"/>
              </a:spcAft>
              <a:buClr>
                <a:schemeClr val="dk1"/>
              </a:buClr>
              <a:buSzPts val="1800"/>
              <a:buNone/>
            </a:pPr>
            <a:endParaRPr sz="1800"/>
          </a:p>
          <a:p>
            <a:pPr marL="228600" lvl="0" indent="-114300" algn="just" rtl="0">
              <a:lnSpc>
                <a:spcPct val="90000"/>
              </a:lnSpc>
              <a:spcBef>
                <a:spcPts val="1000"/>
              </a:spcBef>
              <a:spcAft>
                <a:spcPts val="0"/>
              </a:spcAft>
              <a:buClr>
                <a:schemeClr val="dk1"/>
              </a:buClr>
              <a:buSzPts val="1800"/>
              <a:buNone/>
            </a:pPr>
            <a:endParaRPr sz="1800"/>
          </a:p>
          <a:p>
            <a:pPr marL="228600" lvl="0" indent="-114300" algn="just" rtl="0">
              <a:lnSpc>
                <a:spcPct val="90000"/>
              </a:lnSpc>
              <a:spcBef>
                <a:spcPts val="1000"/>
              </a:spcBef>
              <a:spcAft>
                <a:spcPts val="0"/>
              </a:spcAft>
              <a:buClr>
                <a:schemeClr val="dk1"/>
              </a:buClr>
              <a:buSzPts val="1800"/>
              <a:buNone/>
            </a:pPr>
            <a:endParaRPr sz="1800"/>
          </a:p>
          <a:p>
            <a:pPr marL="228600" lvl="0" indent="-114300" algn="just" rtl="0">
              <a:lnSpc>
                <a:spcPct val="90000"/>
              </a:lnSpc>
              <a:spcBef>
                <a:spcPts val="1000"/>
              </a:spcBef>
              <a:spcAft>
                <a:spcPts val="0"/>
              </a:spcAft>
              <a:buClr>
                <a:schemeClr val="dk1"/>
              </a:buClr>
              <a:buSzPts val="1800"/>
              <a:buNone/>
            </a:pPr>
            <a:endParaRPr sz="1800"/>
          </a:p>
        </p:txBody>
      </p:sp>
      <p:sp>
        <p:nvSpPr>
          <p:cNvPr id="124" name="Google Shape;124;p4"/>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125" name="Google Shape;125;p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126" name="Google Shape;126;p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5"/>
          <p:cNvSpPr txBox="1"/>
          <p:nvPr>
            <p:ph type="title"/>
          </p:nvPr>
        </p:nvSpPr>
        <p:spPr>
          <a:xfrm>
            <a:off x="1981200" y="116632"/>
            <a:ext cx="7467600" cy="108012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panose="02020603050405020304"/>
              <a:buNone/>
            </a:pPr>
            <a:r>
              <a:rPr 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rPr>
              <a:t>INTRODUCTION</a:t>
            </a:r>
            <a:br>
              <a:rPr lang="en-US" sz="3200" b="1" u="sng">
                <a:solidFill>
                  <a:srgbClr val="2F5496"/>
                </a:solidFill>
                <a:latin typeface="Times New Roman" panose="02020603050405020304"/>
                <a:ea typeface="Times New Roman" panose="02020603050405020304"/>
                <a:cs typeface="Times New Roman" panose="02020603050405020304"/>
                <a:sym typeface="Times New Roman" panose="02020603050405020304"/>
              </a:rPr>
            </a:br>
            <a:endParaRPr sz="3200" b="1" u="sng">
              <a:solidFill>
                <a:srgbClr val="2F549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32" name="Google Shape;132;p5"/>
          <p:cNvSpPr txBox="1"/>
          <p:nvPr>
            <p:ph type="body" idx="1"/>
          </p:nvPr>
        </p:nvSpPr>
        <p:spPr>
          <a:xfrm>
            <a:off x="623392" y="692696"/>
            <a:ext cx="10945216" cy="5544616"/>
          </a:xfrm>
          <a:prstGeom prst="rect">
            <a:avLst/>
          </a:prstGeom>
          <a:noFill/>
          <a:ln>
            <a:noFill/>
          </a:ln>
        </p:spPr>
        <p:txBody>
          <a:bodyPr spcFirstLastPara="1" wrap="square" lIns="91425" tIns="45700" rIns="91425" bIns="45700" anchor="t" anchorCtr="0">
            <a:normAutofit fontScale="70000"/>
          </a:bodyPr>
          <a:lstStyle/>
          <a:p>
            <a:pPr marL="355600" lvl="0" indent="-355600" algn="just" rtl="0">
              <a:lnSpc>
                <a:spcPct val="170000"/>
              </a:lnSpc>
              <a:spcBef>
                <a:spcPts val="1000"/>
              </a:spcBef>
              <a:spcAft>
                <a:spcPts val="0"/>
              </a:spcAft>
              <a:buClr>
                <a:schemeClr val="dk1"/>
              </a:buClr>
              <a:buSzPct val="100000"/>
              <a:buFont typeface="Noto Sans Symbols"/>
              <a:buChar char="⮚"/>
            </a:pPr>
            <a:r>
              <a:rPr lang="en-US" sz="2800">
                <a:latin typeface="Times New Roman" panose="02020603050405020304"/>
                <a:ea typeface="Times New Roman" panose="02020603050405020304"/>
                <a:cs typeface="Times New Roman" panose="02020603050405020304"/>
                <a:sym typeface="Times New Roman" panose="02020603050405020304"/>
              </a:rPr>
              <a:t> </a:t>
            </a:r>
            <a:r>
              <a:rPr lang="en-US" sz="2570">
                <a:latin typeface="Times New Roman" panose="02020603050405020304"/>
                <a:ea typeface="Times New Roman" panose="02020603050405020304"/>
                <a:cs typeface="Times New Roman" panose="02020603050405020304"/>
                <a:sym typeface="Times New Roman" panose="02020603050405020304"/>
              </a:rPr>
              <a:t>We don’t even remember some people refuses a ride in the dead of the night or on late evenings. All this – and much more, with the advent of online cab services, through which a user can book a ride in a matter of a few minutes.</a:t>
            </a:r>
            <a:r>
              <a:rPr lang="en-IN" altLang="en-US" sz="2570">
                <a:latin typeface="Times New Roman" panose="02020603050405020304"/>
                <a:ea typeface="Times New Roman" panose="02020603050405020304"/>
                <a:cs typeface="Times New Roman" panose="02020603050405020304"/>
                <a:sym typeface="Times New Roman" panose="02020603050405020304"/>
              </a:rPr>
              <a:t>Thus Uber came into existence in order to help people.</a:t>
            </a:r>
            <a:endParaRPr lang="en-IN" altLang="en-US" sz="2570">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just" rtl="0">
              <a:lnSpc>
                <a:spcPct val="170000"/>
              </a:lnSpc>
              <a:spcBef>
                <a:spcPts val="1000"/>
              </a:spcBef>
              <a:spcAft>
                <a:spcPts val="0"/>
              </a:spcAft>
              <a:buClr>
                <a:schemeClr val="dk1"/>
              </a:buClr>
              <a:buSzPct val="100000"/>
              <a:buFont typeface="Noto Sans Symbols"/>
              <a:buChar char="⮚"/>
            </a:pPr>
            <a:r>
              <a:rPr lang="en-IN" altLang="en-US" sz="2570">
                <a:latin typeface="Times New Roman" panose="02020603050405020304"/>
                <a:ea typeface="Times New Roman" panose="02020603050405020304"/>
                <a:cs typeface="Times New Roman" panose="02020603050405020304"/>
                <a:sym typeface="Times New Roman" panose="02020603050405020304"/>
              </a:rPr>
              <a:t>But people were scared about the fare amount it might charge for the destination they  have choosen. Hence,Uber  with the help machine learning algorithms  calculated the fare amount and displayed to the customers while booking only.</a:t>
            </a:r>
            <a:endParaRPr lang="en-US" sz="2570">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just" rtl="0">
              <a:lnSpc>
                <a:spcPct val="170000"/>
              </a:lnSpc>
              <a:spcBef>
                <a:spcPts val="1000"/>
              </a:spcBef>
              <a:spcAft>
                <a:spcPts val="0"/>
              </a:spcAft>
              <a:buClr>
                <a:schemeClr val="dk1"/>
              </a:buClr>
              <a:buSzPct val="100000"/>
              <a:buFont typeface="Wingdings" panose="05000000000000000000" charset="0"/>
              <a:buChar char="Ø"/>
            </a:pPr>
            <a:r>
              <a:rPr lang="en-US" sz="2570">
                <a:latin typeface="Times New Roman" panose="02020603050405020304"/>
                <a:ea typeface="Times New Roman" panose="02020603050405020304"/>
                <a:cs typeface="Times New Roman" panose="02020603050405020304"/>
                <a:sym typeface="Times New Roman" panose="02020603050405020304"/>
              </a:rPr>
              <a:t>The proposed work can be used to predict the </a:t>
            </a:r>
            <a:r>
              <a:rPr lang="en-IN" altLang="en-US" sz="2570">
                <a:latin typeface="Times New Roman" panose="02020603050405020304"/>
                <a:ea typeface="Times New Roman" panose="02020603050405020304"/>
                <a:cs typeface="Times New Roman" panose="02020603050405020304"/>
                <a:sym typeface="Times New Roman" panose="02020603050405020304"/>
              </a:rPr>
              <a:t>fare amount using the machine learning algorithm which is used for future transactional purpose and compare the actual price with the predicted price.</a:t>
            </a:r>
            <a:endParaRPr lang="en-IN" altLang="en-US" sz="2570">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just" rtl="0">
              <a:lnSpc>
                <a:spcPct val="170000"/>
              </a:lnSpc>
              <a:spcBef>
                <a:spcPts val="1000"/>
              </a:spcBef>
              <a:spcAft>
                <a:spcPts val="0"/>
              </a:spcAft>
              <a:buClr>
                <a:schemeClr val="dk1"/>
              </a:buClr>
              <a:buSzPct val="100000"/>
              <a:buFont typeface="Wingdings" panose="05000000000000000000" charset="0"/>
              <a:buChar char="Ø"/>
            </a:pPr>
            <a:r>
              <a:rPr lang="en-US" sz="2570" dirty="0">
                <a:latin typeface="Times New Roman" panose="02020603050405020304" charset="0"/>
                <a:cs typeface="Times New Roman" panose="02020603050405020304" charset="0"/>
                <a:sym typeface="+mn-ea"/>
              </a:rPr>
              <a:t>We will split our dataset into two for training and testing. We will test the model for accuracy.</a:t>
            </a:r>
            <a:endParaRPr lang="en-US" sz="2570" dirty="0">
              <a:latin typeface="Times New Roman" panose="02020603050405020304" charset="0"/>
              <a:cs typeface="Times New Roman" panose="02020603050405020304" charset="0"/>
            </a:endParaRPr>
          </a:p>
          <a:p>
            <a:pPr marL="355600" lvl="0" indent="-355600" algn="just" rtl="0">
              <a:lnSpc>
                <a:spcPct val="170000"/>
              </a:lnSpc>
              <a:spcBef>
                <a:spcPts val="1000"/>
              </a:spcBef>
              <a:spcAft>
                <a:spcPts val="0"/>
              </a:spcAft>
              <a:buClr>
                <a:schemeClr val="dk1"/>
              </a:buClr>
              <a:buSzPct val="100000"/>
              <a:buFont typeface="Noto Sans Symbols"/>
              <a:buChar char="⮚"/>
            </a:pPr>
            <a:endParaRPr sz="2570">
              <a:latin typeface="Times New Roman" panose="02020603050405020304"/>
              <a:ea typeface="Times New Roman" panose="02020603050405020304"/>
              <a:cs typeface="Times New Roman" panose="02020603050405020304"/>
              <a:sym typeface="Times New Roman" panose="02020603050405020304"/>
            </a:endParaRPr>
          </a:p>
        </p:txBody>
      </p:sp>
      <p:sp>
        <p:nvSpPr>
          <p:cNvPr id="133" name="Google Shape;133;p5"/>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134" name="Google Shape;134;p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135" name="Google Shape;135;p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1" name="Google Shape;141;p6"/>
          <p:cNvSpPr txBox="1"/>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142" name="Google Shape;142;p6"/>
          <p:cNvSpPr txBox="1"/>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143" name="Google Shape;143;p6"/>
          <p:cNvSpPr txBox="1"/>
          <p:nvPr/>
        </p:nvSpPr>
        <p:spPr>
          <a:xfrm>
            <a:off x="1981200" y="152400"/>
            <a:ext cx="8229600" cy="684312"/>
          </a:xfrm>
          <a:prstGeom prst="rect">
            <a:avLst/>
          </a:prstGeom>
          <a:noFill/>
          <a:ln>
            <a:noFill/>
          </a:ln>
        </p:spPr>
        <p:txBody>
          <a:bodyPr spcFirstLastPara="1" wrap="square" lIns="91425" tIns="45700" rIns="91425" bIns="45700" anchor="b" anchorCtr="0">
            <a:normAutofit/>
          </a:bodyPr>
          <a:lstStyle/>
          <a:p>
            <a:pPr marL="0" marR="0" lvl="0" indent="0" algn="ctr" rtl="0">
              <a:spcBef>
                <a:spcPts val="0"/>
              </a:spcBef>
              <a:spcAft>
                <a:spcPts val="0"/>
              </a:spcAft>
              <a:buClr>
                <a:srgbClr val="2F5496"/>
              </a:buClr>
              <a:buSzPct val="100000"/>
              <a:buFont typeface="Times New Roman" panose="02020603050405020304"/>
              <a:buNone/>
            </a:pPr>
            <a:r>
              <a:rPr lang="en-US" sz="3000" b="1" i="0" u="none" strike="noStrike" cap="small">
                <a:solidFill>
                  <a:srgbClr val="2F5496"/>
                </a:solidFill>
                <a:latin typeface="Times New Roman" panose="02020603050405020304"/>
                <a:ea typeface="Times New Roman" panose="02020603050405020304"/>
                <a:cs typeface="Times New Roman" panose="02020603050405020304"/>
                <a:sym typeface="Times New Roman" panose="02020603050405020304"/>
              </a:rPr>
              <a:t>LITERATURE</a:t>
            </a:r>
            <a:r>
              <a:rPr lang="en-US" sz="3000" b="1" i="0" u="none" strike="noStrike" cap="small">
                <a:solidFill>
                  <a:schemeClr val="accent1"/>
                </a:solidFill>
                <a:latin typeface="Times New Roman" panose="02020603050405020304"/>
                <a:ea typeface="Times New Roman" panose="02020603050405020304"/>
                <a:cs typeface="Times New Roman" panose="02020603050405020304"/>
                <a:sym typeface="Times New Roman" panose="02020603050405020304"/>
              </a:rPr>
              <a:t> </a:t>
            </a:r>
            <a:r>
              <a:rPr lang="en-US" sz="3000" b="1" i="0" u="none" strike="noStrike" cap="small">
                <a:solidFill>
                  <a:srgbClr val="2F5496"/>
                </a:solidFill>
                <a:latin typeface="Times New Roman" panose="02020603050405020304"/>
                <a:ea typeface="Times New Roman" panose="02020603050405020304"/>
                <a:cs typeface="Times New Roman" panose="02020603050405020304"/>
                <a:sym typeface="Times New Roman" panose="02020603050405020304"/>
              </a:rPr>
              <a:t>SURVEY</a:t>
            </a:r>
            <a:endParaRPr lang="en-US" sz="3000" b="1" i="0" u="none" strike="noStrike" cap="small">
              <a:solidFill>
                <a:srgbClr val="2F549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p6"/>
          <p:cNvSpPr txBox="1"/>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graphicFrame>
        <p:nvGraphicFramePr>
          <p:cNvPr id="4" name="Table 4"/>
          <p:cNvGraphicFramePr>
            <a:graphicFrameLocks noGrp="1"/>
          </p:cNvGraphicFramePr>
          <p:nvPr>
            <p:ph type="pic" idx="2"/>
          </p:nvPr>
        </p:nvGraphicFramePr>
        <p:xfrm>
          <a:off x="1501140" y="1177290"/>
          <a:ext cx="9854565" cy="4238625"/>
        </p:xfrm>
        <a:graphic>
          <a:graphicData uri="http://schemas.openxmlformats.org/drawingml/2006/table">
            <a:tbl>
              <a:tblPr firstRow="1" bandRow="1">
                <a:tableStyleId>{5C22544A-7EE6-4342-B048-85BDC9FD1C3A}</a:tableStyleId>
              </a:tblPr>
              <a:tblGrid>
                <a:gridCol w="3284855"/>
                <a:gridCol w="3284855"/>
                <a:gridCol w="3284855"/>
              </a:tblGrid>
              <a:tr h="1103630">
                <a:tc>
                  <a:txBody>
                    <a:bodyPr/>
                    <a:p>
                      <a:r>
                        <a:rPr lang="en-US" dirty="0"/>
                        <a:t>Title and author</a:t>
                      </a:r>
                      <a:endParaRPr lang="en-US" dirty="0"/>
                    </a:p>
                  </a:txBody>
                  <a:tcPr/>
                </a:tc>
                <a:tc>
                  <a:txBody>
                    <a:bodyPr/>
                    <a:p>
                      <a:r>
                        <a:rPr lang="en-US" dirty="0"/>
                        <a:t>Technology used</a:t>
                      </a:r>
                      <a:endParaRPr lang="en-US" dirty="0"/>
                    </a:p>
                  </a:txBody>
                  <a:tcPr/>
                </a:tc>
                <a:tc>
                  <a:txBody>
                    <a:bodyPr/>
                    <a:p>
                      <a:r>
                        <a:rPr lang="en-US" dirty="0"/>
                        <a:t>accuracy</a:t>
                      </a:r>
                      <a:endParaRPr lang="en-US" dirty="0"/>
                    </a:p>
                  </a:txBody>
                  <a:tcPr/>
                </a:tc>
              </a:tr>
              <a:tr h="944880">
                <a:tc>
                  <a:txBody>
                    <a:bodyPr/>
                    <a:p>
                      <a:r>
                        <a:rPr lang="en-US" dirty="0"/>
                        <a:t>Modelling and analysis of </a:t>
                      </a:r>
                      <a:r>
                        <a:rPr lang="en-US" dirty="0" err="1"/>
                        <a:t>ubers</a:t>
                      </a:r>
                      <a:r>
                        <a:rPr lang="en-US" dirty="0"/>
                        <a:t> rider pricing</a:t>
                      </a:r>
                      <a:endParaRPr lang="en-US" dirty="0"/>
                    </a:p>
                    <a:p>
                      <a:r>
                        <a:rPr lang="en-US" dirty="0"/>
                        <a:t>J </a:t>
                      </a:r>
                      <a:r>
                        <a:rPr lang="en-US" dirty="0" err="1"/>
                        <a:t>unzhi</a:t>
                      </a:r>
                      <a:r>
                        <a:rPr lang="en-US" dirty="0"/>
                        <a:t> Chao</a:t>
                      </a:r>
                      <a:endParaRPr lang="en-US" dirty="0"/>
                    </a:p>
                    <a:p>
                      <a:r>
                        <a:rPr lang="en-US" dirty="0"/>
                        <a:t>(2019)</a:t>
                      </a:r>
                      <a:endParaRPr lang="en-US" dirty="0"/>
                    </a:p>
                  </a:txBody>
                  <a:tcPr/>
                </a:tc>
                <a:tc>
                  <a:txBody>
                    <a:bodyPr/>
                    <a:p>
                      <a:pPr algn="l"/>
                      <a:r>
                        <a:rPr lang="en-US" dirty="0"/>
                        <a:t>Statistical regression and prediction technique</a:t>
                      </a:r>
                      <a:endParaRPr lang="en-US" dirty="0"/>
                    </a:p>
                  </a:txBody>
                  <a:tcPr/>
                </a:tc>
                <a:tc>
                  <a:txBody>
                    <a:bodyPr/>
                    <a:p>
                      <a:pPr algn="ctr"/>
                      <a:r>
                        <a:rPr lang="en-US" dirty="0"/>
                        <a:t>78%</a:t>
                      </a:r>
                      <a:endParaRPr lang="en-US" dirty="0"/>
                    </a:p>
                  </a:txBody>
                  <a:tcPr/>
                </a:tc>
              </a:tr>
              <a:tr h="1296670">
                <a:tc>
                  <a:txBody>
                    <a:bodyPr/>
                    <a:p>
                      <a:r>
                        <a:rPr lang="en-US" dirty="0"/>
                        <a:t>Predicting uber demand in </a:t>
                      </a:r>
                      <a:r>
                        <a:rPr lang="en-US" dirty="0" err="1"/>
                        <a:t>cities:approaching</a:t>
                      </a:r>
                      <a:r>
                        <a:rPr lang="en-US" dirty="0"/>
                        <a:t> the limit of predictability</a:t>
                      </a:r>
                      <a:endParaRPr lang="en-US" dirty="0"/>
                    </a:p>
                    <a:p>
                      <a:r>
                        <a:rPr lang="en-US" dirty="0"/>
                        <a:t>Denis </a:t>
                      </a:r>
                      <a:r>
                        <a:rPr lang="en-US" dirty="0" err="1"/>
                        <a:t>Khryashchev</a:t>
                      </a:r>
                      <a:endParaRPr lang="en-US" dirty="0"/>
                    </a:p>
                    <a:p>
                      <a:r>
                        <a:rPr lang="en-US" dirty="0"/>
                        <a:t>(2020)</a:t>
                      </a:r>
                      <a:endParaRPr lang="en-US" dirty="0"/>
                    </a:p>
                  </a:txBody>
                  <a:tcPr/>
                </a:tc>
                <a:tc>
                  <a:txBody>
                    <a:bodyPr/>
                    <a:p>
                      <a:r>
                        <a:rPr lang="en-US" dirty="0"/>
                        <a:t>Time series prediction</a:t>
                      </a:r>
                      <a:endParaRPr lang="en-US" dirty="0"/>
                    </a:p>
                  </a:txBody>
                  <a:tcPr/>
                </a:tc>
                <a:tc>
                  <a:txBody>
                    <a:bodyPr/>
                    <a:p>
                      <a:pPr algn="ctr"/>
                      <a:r>
                        <a:rPr lang="en-IN" altLang="en-US" dirty="0"/>
                        <a:t>76</a:t>
                      </a:r>
                      <a:r>
                        <a:rPr lang="en-US" dirty="0"/>
                        <a:t>%</a:t>
                      </a:r>
                      <a:endParaRPr lang="en-US" dirty="0"/>
                    </a:p>
                  </a:txBody>
                  <a:tcPr/>
                </a:tc>
              </a:tr>
              <a:tr h="893445">
                <a:tc>
                  <a:txBody>
                    <a:bodyPr/>
                    <a:p>
                      <a:r>
                        <a:rPr lang="en-US" dirty="0"/>
                        <a:t>End-to-end predictive analysis on uber</a:t>
                      </a:r>
                      <a:endParaRPr lang="en-US" dirty="0"/>
                    </a:p>
                    <a:p>
                      <a:r>
                        <a:rPr lang="en-US" dirty="0" err="1"/>
                        <a:t>Sharvari</a:t>
                      </a:r>
                      <a:r>
                        <a:rPr lang="en-US" dirty="0"/>
                        <a:t> Santhosh</a:t>
                      </a:r>
                      <a:endParaRPr lang="en-US" dirty="0"/>
                    </a:p>
                    <a:p>
                      <a:r>
                        <a:rPr lang="en-US" dirty="0"/>
                        <a:t>(2021)</a:t>
                      </a:r>
                      <a:endParaRPr lang="en-US" dirty="0"/>
                    </a:p>
                  </a:txBody>
                  <a:tcPr/>
                </a:tc>
                <a:tc>
                  <a:txBody>
                    <a:bodyPr/>
                    <a:p>
                      <a:r>
                        <a:rPr lang="en-US" dirty="0"/>
                        <a:t>Analytics and scientific data</a:t>
                      </a:r>
                      <a:endParaRPr lang="en-US" dirty="0"/>
                    </a:p>
                  </a:txBody>
                  <a:tcPr/>
                </a:tc>
                <a:tc>
                  <a:txBody>
                    <a:bodyPr/>
                    <a:p>
                      <a:pPr algn="ctr"/>
                      <a:r>
                        <a:rPr lang="en-IN" altLang="en-US" dirty="0"/>
                        <a:t>79</a:t>
                      </a:r>
                      <a:r>
                        <a:rPr lang="en-US" dirty="0"/>
                        <a:t>%</a:t>
                      </a:r>
                      <a:endParaRPr lang="en-US"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7"/>
          <p:cNvSpPr txBox="1"/>
          <p:nvPr>
            <p:ph type="title"/>
          </p:nvPr>
        </p:nvSpPr>
        <p:spPr>
          <a:xfrm>
            <a:off x="2135560" y="146036"/>
            <a:ext cx="7467600" cy="78656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496"/>
              </a:buClr>
              <a:buSzPts val="3200"/>
              <a:buFont typeface="Times New Roman" panose="02020603050405020304"/>
              <a:buNone/>
            </a:pPr>
            <a:r>
              <a:rPr 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rPr>
              <a:t>Requirements</a:t>
            </a:r>
            <a:endParaRPr 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1" name="Google Shape;151;p7"/>
          <p:cNvSpPr txBox="1"/>
          <p:nvPr>
            <p:ph type="body" idx="1"/>
          </p:nvPr>
        </p:nvSpPr>
        <p:spPr>
          <a:xfrm>
            <a:off x="359376" y="992124"/>
            <a:ext cx="11353247" cy="5245188"/>
          </a:xfrm>
          <a:prstGeom prst="rect">
            <a:avLst/>
          </a:prstGeom>
          <a:noFill/>
          <a:ln>
            <a:noFill/>
          </a:ln>
        </p:spPr>
        <p:txBody>
          <a:bodyPr spcFirstLastPara="1" wrap="square" lIns="91425" tIns="45700" rIns="91425" bIns="45700" anchor="t" anchorCtr="0">
            <a:normAutofit/>
          </a:bodyPr>
          <a:lstStyle/>
          <a:p>
            <a:pPr marL="355600" lvl="0" indent="-355600" algn="l" rtl="0">
              <a:lnSpc>
                <a:spcPct val="150000"/>
              </a:lnSpc>
              <a:spcBef>
                <a:spcPts val="1000"/>
              </a:spcBef>
              <a:spcAft>
                <a:spcPts val="0"/>
              </a:spcAft>
              <a:buClr>
                <a:srgbClr val="3F3F3F"/>
              </a:buClr>
              <a:buSzPts val="2400"/>
              <a:buFont typeface="Noto Sans Symbols"/>
              <a:buChar char="❖"/>
            </a:pPr>
            <a:r>
              <a:rPr lang="en-US" sz="1800">
                <a:solidFill>
                  <a:srgbClr val="3F3F3F"/>
                </a:solidFill>
                <a:latin typeface="Times New Roman" panose="02020603050405020304"/>
                <a:ea typeface="Times New Roman" panose="02020603050405020304"/>
                <a:cs typeface="Times New Roman" panose="02020603050405020304"/>
                <a:sym typeface="Times New Roman" panose="02020603050405020304"/>
              </a:rPr>
              <a:t>Numpy 1.19.5</a:t>
            </a:r>
            <a:endParaRPr sz="18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150000"/>
              </a:lnSpc>
              <a:spcBef>
                <a:spcPts val="1000"/>
              </a:spcBef>
              <a:spcAft>
                <a:spcPts val="0"/>
              </a:spcAft>
              <a:buClr>
                <a:srgbClr val="3F3F3F"/>
              </a:buClr>
              <a:buSzPts val="2400"/>
              <a:buFont typeface="Noto Sans Symbols"/>
              <a:buChar char="❖"/>
            </a:pPr>
            <a:r>
              <a:rPr lang="en-US" sz="1800">
                <a:solidFill>
                  <a:srgbClr val="3F3F3F"/>
                </a:solidFill>
                <a:latin typeface="Times New Roman" panose="02020603050405020304"/>
                <a:ea typeface="Times New Roman" panose="02020603050405020304"/>
                <a:cs typeface="Times New Roman" panose="02020603050405020304"/>
                <a:sym typeface="Times New Roman" panose="02020603050405020304"/>
              </a:rPr>
              <a:t>pandas 1.1.5</a:t>
            </a:r>
            <a:endParaRPr sz="18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150000"/>
              </a:lnSpc>
              <a:spcBef>
                <a:spcPts val="1000"/>
              </a:spcBef>
              <a:spcAft>
                <a:spcPts val="0"/>
              </a:spcAft>
              <a:buClr>
                <a:srgbClr val="3F3F3F"/>
              </a:buClr>
              <a:buSzPts val="2400"/>
              <a:buFont typeface="Noto Sans Symbols"/>
              <a:buChar char="❖"/>
            </a:pPr>
            <a:r>
              <a:rPr lang="en-US" sz="1800">
                <a:solidFill>
                  <a:srgbClr val="3F3F3F"/>
                </a:solidFill>
                <a:latin typeface="Times New Roman" panose="02020603050405020304"/>
                <a:ea typeface="Times New Roman" panose="02020603050405020304"/>
                <a:cs typeface="Times New Roman" panose="02020603050405020304"/>
                <a:sym typeface="Times New Roman" panose="02020603050405020304"/>
              </a:rPr>
              <a:t>scikit-learn 0.24.1</a:t>
            </a:r>
            <a:endParaRPr sz="18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150000"/>
              </a:lnSpc>
              <a:spcBef>
                <a:spcPts val="1000"/>
              </a:spcBef>
              <a:spcAft>
                <a:spcPts val="0"/>
              </a:spcAft>
              <a:buClr>
                <a:srgbClr val="3F3F3F"/>
              </a:buClr>
              <a:buSzPts val="2400"/>
              <a:buFont typeface="Noto Sans Symbols"/>
              <a:buChar char="❖"/>
            </a:pPr>
            <a:r>
              <a:rPr lang="en-US" sz="1800">
                <a:solidFill>
                  <a:srgbClr val="3F3F3F"/>
                </a:solidFill>
                <a:latin typeface="Times New Roman" panose="02020603050405020304"/>
                <a:ea typeface="Times New Roman" panose="02020603050405020304"/>
                <a:cs typeface="Times New Roman" panose="02020603050405020304"/>
                <a:sym typeface="Times New Roman" panose="02020603050405020304"/>
              </a:rPr>
              <a:t>sklearn 0.0</a:t>
            </a:r>
            <a:endParaRPr sz="18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150000"/>
              </a:lnSpc>
              <a:spcBef>
                <a:spcPts val="1000"/>
              </a:spcBef>
              <a:spcAft>
                <a:spcPts val="0"/>
              </a:spcAft>
              <a:buClr>
                <a:srgbClr val="3F3F3F"/>
              </a:buClr>
              <a:buSzPts val="2400"/>
              <a:buFont typeface="Noto Sans Symbols"/>
              <a:buChar char="❖"/>
            </a:pPr>
            <a:r>
              <a:rPr lang="en-IN" altLang="en-US" sz="1800">
                <a:solidFill>
                  <a:srgbClr val="3F3F3F"/>
                </a:solidFill>
                <a:latin typeface="Times New Roman" panose="02020603050405020304"/>
                <a:ea typeface="Times New Roman" panose="02020603050405020304"/>
                <a:cs typeface="Times New Roman" panose="02020603050405020304"/>
                <a:sym typeface="Times New Roman" panose="02020603050405020304"/>
              </a:rPr>
              <a:t>Vscode</a:t>
            </a:r>
            <a:endParaRPr lang="en-IN" altLang="en-US" sz="18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150000"/>
              </a:lnSpc>
              <a:spcBef>
                <a:spcPts val="1000"/>
              </a:spcBef>
              <a:spcAft>
                <a:spcPts val="0"/>
              </a:spcAft>
              <a:buClr>
                <a:srgbClr val="3F3F3F"/>
              </a:buClr>
              <a:buSzPts val="2400"/>
              <a:buFont typeface="Noto Sans Symbols"/>
              <a:buChar char="❖"/>
            </a:pPr>
            <a:r>
              <a:rPr lang="en-IN" altLang="en-US" sz="1800">
                <a:solidFill>
                  <a:srgbClr val="3F3F3F"/>
                </a:solidFill>
                <a:latin typeface="Times New Roman" panose="02020603050405020304"/>
                <a:ea typeface="Times New Roman" panose="02020603050405020304"/>
                <a:cs typeface="Times New Roman" panose="02020603050405020304"/>
                <a:sym typeface="Times New Roman" panose="02020603050405020304"/>
              </a:rPr>
              <a:t>Streamlit</a:t>
            </a:r>
            <a:endParaRPr lang="en-IN" altLang="en-US" sz="18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a:p>
            <a:pPr marL="355600" lvl="0" indent="-355600" algn="l" rtl="0">
              <a:lnSpc>
                <a:spcPct val="150000"/>
              </a:lnSpc>
              <a:spcBef>
                <a:spcPts val="1000"/>
              </a:spcBef>
              <a:spcAft>
                <a:spcPts val="0"/>
              </a:spcAft>
              <a:buClr>
                <a:srgbClr val="3F3F3F"/>
              </a:buClr>
              <a:buSzPts val="2400"/>
              <a:buFont typeface="Noto Sans Symbols"/>
              <a:buChar char="❖"/>
            </a:pPr>
            <a:r>
              <a:rPr lang="en-IN" altLang="en-US" sz="1800">
                <a:solidFill>
                  <a:srgbClr val="3F3F3F"/>
                </a:solidFill>
                <a:latin typeface="Times New Roman" panose="02020603050405020304"/>
                <a:ea typeface="Times New Roman" panose="02020603050405020304"/>
                <a:cs typeface="Times New Roman" panose="02020603050405020304"/>
                <a:sym typeface="Times New Roman" panose="02020603050405020304"/>
              </a:rPr>
              <a:t>Google Colab</a:t>
            </a:r>
            <a:endParaRPr lang="en-IN" altLang="en-US" sz="1800">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2" name="Google Shape;152;p7"/>
          <p:cNvSpPr txBox="1"/>
          <p:nvPr>
            <p:ph type="dt" idx="10"/>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153" name="Google Shape;153;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154" name="Google Shape;154;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8"/>
          <p:cNvSpPr txBox="1"/>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panose="02020603050405020304"/>
              <a:buNone/>
            </a:pPr>
            <a:r>
              <a:rPr 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rPr>
              <a:t>System Design</a:t>
            </a:r>
            <a:br>
              <a:rPr lang="en-US" sz="3200" b="1" u="sng">
                <a:solidFill>
                  <a:srgbClr val="3F3F3F"/>
                </a:solidFill>
                <a:latin typeface="Times New Roman" panose="02020603050405020304"/>
                <a:ea typeface="Times New Roman" panose="02020603050405020304"/>
                <a:cs typeface="Times New Roman" panose="02020603050405020304"/>
                <a:sym typeface="Times New Roman" panose="02020603050405020304"/>
              </a:rPr>
            </a:br>
            <a:endParaRPr sz="3200" b="1" u="sng">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61" name="Google Shape;161;p8"/>
          <p:cNvSpPr txBox="1"/>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4" name="Text Placeholder 3"/>
          <p:cNvSpPr/>
          <p:nvPr>
            <p:ph type="body" idx="1"/>
          </p:nvPr>
        </p:nvSpPr>
        <p:spPr/>
        <p:txBody>
          <a:bodyPr/>
          <a:p>
            <a:endParaRPr lang="en-US"/>
          </a:p>
        </p:txBody>
      </p:sp>
      <p:sp>
        <p:nvSpPr>
          <p:cNvPr id="162" name="Google Shape;162;p8"/>
          <p:cNvSpPr txBox="1"/>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164" name="Google Shape;164;p8"/>
          <p:cNvSpPr txBox="1"/>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3" name="Picture Placeholder 2"/>
          <p:cNvPicPr>
            <a:picLocks noChangeAspect="1"/>
          </p:cNvPicPr>
          <p:nvPr>
            <p:ph type="pic" idx="2"/>
          </p:nvPr>
        </p:nvPicPr>
        <p:blipFill>
          <a:blip r:embed="rId1"/>
          <a:stretch>
            <a:fillRect/>
          </a:stretch>
        </p:blipFill>
        <p:spPr>
          <a:xfrm>
            <a:off x="516255" y="1090295"/>
            <a:ext cx="10953750" cy="477901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70" name="Shape 170"/>
        <p:cNvGrpSpPr/>
        <p:nvPr/>
      </p:nvGrpSpPr>
      <p:grpSpPr>
        <a:xfrm>
          <a:off x="0" y="0"/>
          <a:ext cx="0" cy="0"/>
          <a:chOff x="0" y="0"/>
          <a:chExt cx="0" cy="0"/>
        </a:xfrm>
      </p:grpSpPr>
      <p:sp>
        <p:nvSpPr>
          <p:cNvPr id="171" name="Google Shape;171;p9"/>
          <p:cNvSpPr txBox="1"/>
          <p:nvPr>
            <p:ph type="title"/>
          </p:nvPr>
        </p:nvSpPr>
        <p:spPr>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F5496"/>
              </a:buClr>
              <a:buSzPts val="3200"/>
              <a:buFont typeface="Times New Roman" panose="02020603050405020304"/>
              <a:buNone/>
            </a:pPr>
            <a:r>
              <a:rPr lang="en-US" sz="3200" b="1">
                <a:solidFill>
                  <a:srgbClr val="2F5496"/>
                </a:solidFill>
                <a:latin typeface="Times New Roman" panose="02020603050405020304"/>
                <a:ea typeface="Times New Roman" panose="02020603050405020304"/>
                <a:cs typeface="Times New Roman" panose="02020603050405020304"/>
                <a:sym typeface="Times New Roman" panose="02020603050405020304"/>
              </a:rPr>
              <a:t>Detailed Design</a:t>
            </a:r>
            <a:br>
              <a:rPr lang="en-US" sz="3200" b="1" u="sng">
                <a:solidFill>
                  <a:srgbClr val="3F3F3F"/>
                </a:solidFill>
                <a:latin typeface="Times New Roman" panose="02020603050405020304"/>
                <a:ea typeface="Times New Roman" panose="02020603050405020304"/>
                <a:cs typeface="Times New Roman" panose="02020603050405020304"/>
                <a:sym typeface="Times New Roman" panose="02020603050405020304"/>
              </a:rPr>
            </a:br>
            <a:endParaRPr sz="3200" b="1" u="sng">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2" name="Google Shape;172;p9"/>
          <p:cNvSpPr txBox="1"/>
          <p:nvPr>
            <p:ph type="dt" idx="10"/>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VII Semester, Department of ISE, RNSIT</a:t>
            </a:r>
            <a:endParaRPr lang="en-US"/>
          </a:p>
        </p:txBody>
      </p:sp>
      <p:sp>
        <p:nvSpPr>
          <p:cNvPr id="2" name="Text Placeholder 1"/>
          <p:cNvSpPr/>
          <p:nvPr>
            <p:ph type="body" idx="1"/>
          </p:nvPr>
        </p:nvSpPr>
        <p:spPr/>
        <p:txBody>
          <a:bodyPr/>
          <a:p>
            <a:endParaRPr lang="en-US"/>
          </a:p>
        </p:txBody>
      </p:sp>
      <p:sp>
        <p:nvSpPr>
          <p:cNvPr id="173" name="Google Shape;173;p9"/>
          <p:cNvSpPr txBox="1"/>
          <p:nvPr>
            <p:ph type="ft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2022 - 2023</a:t>
            </a:r>
            <a:endParaRPr lang="en-US"/>
          </a:p>
        </p:txBody>
      </p:sp>
      <p:sp>
        <p:nvSpPr>
          <p:cNvPr id="174" name="Google Shape;174;p9"/>
          <p:cNvSpPr txBox="1"/>
          <p:nvPr/>
        </p:nvSpPr>
        <p:spPr>
          <a:xfrm>
            <a:off x="335878" y="992124"/>
            <a:ext cx="11304738" cy="5173180"/>
          </a:xfrm>
          <a:prstGeom prst="rect">
            <a:avLst/>
          </a:prstGeom>
          <a:noFill/>
          <a:ln>
            <a:noFill/>
          </a:ln>
        </p:spPr>
        <p:txBody>
          <a:bodyPr spcFirstLastPara="1" wrap="square" lIns="91425" tIns="45700" rIns="91425" bIns="45700" anchor="t" anchorCtr="0">
            <a:normAutofit/>
          </a:bodyPr>
          <a:lstStyle/>
          <a:p>
            <a:pPr marL="355600" marR="0" lvl="0" indent="-355600" algn="l" rtl="0">
              <a:lnSpc>
                <a:spcPct val="150000"/>
              </a:lnSpc>
              <a:spcBef>
                <a:spcPts val="0"/>
              </a:spcBef>
              <a:spcAft>
                <a:spcPts val="0"/>
              </a:spcAft>
              <a:buClr>
                <a:schemeClr val="dk1"/>
              </a:buClr>
              <a:buSzPts val="2100"/>
              <a:buFont typeface="Noto Sans Symbols"/>
              <a:buChar char="❖"/>
            </a:pPr>
            <a:r>
              <a:rPr lang="en-US" sz="21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Design details </a:t>
            </a:r>
            <a:endParaRPr lang="en-US" sz="21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55600" marR="0" lvl="0" indent="-355600" algn="l" rtl="0">
              <a:lnSpc>
                <a:spcPct val="150000"/>
              </a:lnSpc>
              <a:spcBef>
                <a:spcPts val="0"/>
              </a:spcBef>
              <a:spcAft>
                <a:spcPts val="0"/>
              </a:spcAft>
              <a:buClr>
                <a:schemeClr val="dk1"/>
              </a:buClr>
              <a:buSzPts val="2100"/>
              <a:buFont typeface="Noto Sans Symbols"/>
              <a:buChar char="❖"/>
            </a:pPr>
            <a:endParaRPr sz="1800" b="1" i="0" u="none" strike="noStrike" cap="none">
              <a:solidFill>
                <a:srgbClr val="3F3F3F"/>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75" name="Google Shape;175;p9"/>
          <p:cNvSpPr txBox="1"/>
          <p:nvPr>
            <p:ph type="sldNum"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4" name="Picture Placeholder 3"/>
          <p:cNvPicPr>
            <a:picLocks noChangeAspect="1"/>
          </p:cNvPicPr>
          <p:nvPr>
            <p:ph type="pic" idx="2"/>
          </p:nvPr>
        </p:nvPicPr>
        <p:blipFill>
          <a:blip r:embed="rId1"/>
          <a:stretch>
            <a:fillRect/>
          </a:stretch>
        </p:blipFill>
        <p:spPr>
          <a:xfrm>
            <a:off x="748030" y="1542415"/>
            <a:ext cx="10607675" cy="4622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9561</Words>
  <Application>WPS Presentation</Application>
  <PresentationFormat/>
  <Paragraphs>363</Paragraphs>
  <Slides>20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20</vt:i4>
      </vt:variant>
    </vt:vector>
  </HeadingPairs>
  <TitlesOfParts>
    <vt:vector size="38" baseType="lpstr">
      <vt:lpstr>Arial</vt:lpstr>
      <vt:lpstr>SimSun</vt:lpstr>
      <vt:lpstr>Wingdings</vt:lpstr>
      <vt:lpstr>Arial</vt:lpstr>
      <vt:lpstr>Calibri</vt:lpstr>
      <vt:lpstr>Times New Roman</vt:lpstr>
      <vt:lpstr>Noto Sans Symbols</vt:lpstr>
      <vt:lpstr>Segoe Print</vt:lpstr>
      <vt:lpstr>Microsoft YaHei</vt:lpstr>
      <vt:lpstr>Arial Unicode MS</vt:lpstr>
      <vt:lpstr>Wingdings</vt:lpstr>
      <vt:lpstr>Times New Roman</vt:lpstr>
      <vt:lpstr>Candara Light</vt:lpstr>
      <vt:lpstr>Consolas</vt:lpstr>
      <vt:lpstr>Constantia</vt:lpstr>
      <vt:lpstr>Bahnschrift SemiBold</vt:lpstr>
      <vt:lpstr>Bahnschrift SemiBold SemiCondensed</vt:lpstr>
      <vt:lpstr>Office Theme</vt:lpstr>
      <vt:lpstr>     Breast Cancer Prediction  </vt:lpstr>
      <vt:lpstr>AGENDA</vt:lpstr>
      <vt:lpstr>ABSTRACT </vt:lpstr>
      <vt:lpstr>About the Company</vt:lpstr>
      <vt:lpstr>INTRODUCTION </vt:lpstr>
      <vt:lpstr>PowerPoint 演示文稿</vt:lpstr>
      <vt:lpstr>Requirements</vt:lpstr>
      <vt:lpstr>System Design </vt:lpstr>
      <vt:lpstr>Detailed Design </vt:lpstr>
      <vt:lpstr>Implementation / Coding</vt:lpstr>
      <vt:lpstr>Design </vt:lpstr>
      <vt:lpstr>RESULTS</vt:lpstr>
      <vt:lpstr>PowerPoint 演示文稿</vt:lpstr>
      <vt:lpstr>PowerPoint 演示文稿</vt:lpstr>
      <vt:lpstr>RESULTS</vt:lpstr>
      <vt:lpstr>CONCLUSIONS</vt:lpstr>
      <vt:lpstr>Future Enhancements</vt:lpstr>
      <vt:lpstr>PowerPoint 演示文稿</vt:lpstr>
      <vt:lpstr>Question and Answer</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Uber Fare Price Prediction  </dc:title>
  <dc:creator>DARSHAN SATHYA</dc:creator>
  <cp:lastModifiedBy>Shilpa</cp:lastModifiedBy>
  <cp:revision>9</cp:revision>
  <dcterms:created xsi:type="dcterms:W3CDTF">2023-05-22T12:54:17Z</dcterms:created>
  <dcterms:modified xsi:type="dcterms:W3CDTF">2023-05-22T15:14:41Z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4352AF42CDA74759A8ECA24F07EE6A87</vt:lpwstr>
  </property>
  <property fmtid="{D5CDD505-2E9C-101B-9397-08002B2CF9AE}" pid="3" name="KSOProductBuildVer">
    <vt:lpwstr>1033-11.2.0.11537</vt:lpwstr>
  </property>
</Properties>
</file>