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C17A89-8D6F-403E-86AF-C16C5791A4A2}">
  <a:tblStyle styleId="{BBC17A89-8D6F-403E-86AF-C16C5791A4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title.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871c4038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871c4038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86b0280a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86b0280a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Prayag - Feature Engineering. Validating using Billboard top 100, </a:t>
            </a:r>
            <a:r>
              <a:rPr lang="en"/>
              <a:t>Imbalance</a:t>
            </a:r>
            <a:r>
              <a:rPr lang="en"/>
              <a:t> Classification</a:t>
            </a:r>
            <a:endParaRPr/>
          </a:p>
          <a:p>
            <a:pPr indent="0" lvl="0" marL="0" rtl="0" algn="l">
              <a:spcBef>
                <a:spcPts val="0"/>
              </a:spcBef>
              <a:spcAft>
                <a:spcPts val="0"/>
              </a:spcAft>
              <a:buNone/>
            </a:pPr>
            <a:r>
              <a:rPr lang="en"/>
              <a:t>Yashraj - PCA prior to decision trees because we read that. RF, XGBoost, Ensemble learning, probabilistic models.</a:t>
            </a:r>
            <a:endParaRPr/>
          </a:p>
          <a:p>
            <a:pPr indent="0" lvl="0" marL="0" rtl="0" algn="l">
              <a:spcBef>
                <a:spcPts val="0"/>
              </a:spcBef>
              <a:spcAft>
                <a:spcPts val="0"/>
              </a:spcAft>
              <a:buNone/>
            </a:pPr>
            <a:r>
              <a:rPr lang="en"/>
              <a:t>Bihag - Sit </a:t>
            </a:r>
            <a:r>
              <a:rPr lang="en"/>
              <a:t>around</a:t>
            </a:r>
            <a:r>
              <a:rPr lang="en"/>
              <a:t>? </a:t>
            </a:r>
            <a:endParaRPr/>
          </a:p>
          <a:p>
            <a:pPr indent="0" lvl="0" marL="0" rtl="0" algn="l">
              <a:spcBef>
                <a:spcPts val="0"/>
              </a:spcBef>
              <a:spcAft>
                <a:spcPts val="0"/>
              </a:spcAft>
              <a:buNone/>
            </a:pPr>
            <a:r>
              <a:rPr lang="en"/>
              <a:t>Koushiki - Perceptron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86b0280a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86b0280a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9c762d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9c762d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86b0280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86b0280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a:t>
            </a:r>
            <a:r>
              <a:rPr lang="en"/>
              <a:t>the earlier works in this direction was published by Beth Logan et. al. who used both acoustical and lyrical characteristics of a song to train a classification model. Instead of using metadata like we are going to, their dataset used actual song audio as samples.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Coming to more recent work, R. Nijkamp uses the same dataset that we do and uses the basic attributes provided by the Spotify API to train a Linear Regression Model with a much smaller dataset. But here the author tries predict the stream count on spotify instead of the popularity metric.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work focuses on using only lyrical features to predict popularity, and found that text works better than acoustical characteristics in predicting hit songs. There have also been attempts to predict song popularity using social media metrics, buzz around an artist, and even twitter hashtags.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86b0280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86b0280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86b0280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86b0280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Redundant </a:t>
            </a:r>
            <a:r>
              <a:rPr lang="en"/>
              <a:t>features</a:t>
            </a:r>
            <a:r>
              <a:rPr lang="en"/>
              <a:t> like duration, names, date</a:t>
            </a:r>
            <a:endParaRPr/>
          </a:p>
          <a:p>
            <a:pPr indent="0" lvl="0" marL="0" rtl="0" algn="l">
              <a:spcBef>
                <a:spcPts val="0"/>
              </a:spcBef>
              <a:spcAft>
                <a:spcPts val="0"/>
              </a:spcAft>
              <a:buNone/>
            </a:pPr>
            <a:r>
              <a:rPr lang="en"/>
              <a:t>One hot encoding is necessary because many fields are categorical. Every category gets its column.</a:t>
            </a:r>
            <a:endParaRPr/>
          </a:p>
          <a:p>
            <a:pPr indent="0" lvl="0" marL="0" rtl="0" algn="l">
              <a:spcBef>
                <a:spcPts val="0"/>
              </a:spcBef>
              <a:spcAft>
                <a:spcPts val="0"/>
              </a:spcAft>
              <a:buNone/>
            </a:pPr>
            <a:r>
              <a:rPr lang="en"/>
              <a:t>Date aggregation - group by and aggregate functions before join. </a:t>
            </a:r>
            <a:endParaRPr/>
          </a:p>
          <a:p>
            <a:pPr indent="0" lvl="0" marL="0" rtl="0" algn="l">
              <a:spcBef>
                <a:spcPts val="0"/>
              </a:spcBef>
              <a:spcAft>
                <a:spcPts val="0"/>
              </a:spcAft>
              <a:buNone/>
            </a:pPr>
            <a:r>
              <a:rPr lang="en"/>
              <a:t>Information related to artists and year.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86b0280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86b0280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EDA we plotted basic things like histograms to see the distribution of features and box plots to see outliers in a distribution. We found a </a:t>
            </a:r>
            <a:r>
              <a:rPr lang="en"/>
              <a:t>peculiarity</a:t>
            </a:r>
            <a:r>
              <a:rPr lang="en"/>
              <a:t> in the distribution of popularity that Prayag will discuss when talking about classification and we also found two features with almost no variance that we removed from linear and polynomial </a:t>
            </a:r>
            <a:r>
              <a:rPr lang="en"/>
              <a:t>regression</a:t>
            </a:r>
            <a:r>
              <a:rPr lang="en"/>
              <a:t>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plotted correlation </a:t>
            </a:r>
            <a:r>
              <a:rPr lang="en"/>
              <a:t>matrix, a truncated form of which is shown here to see how the features correlate with each other and our output (popularity). There are some intuitively obvious correlations between valence and danceability, energy and loudness. We also found no strong correlation between any of the usable features and popularity which track well with our early linear regression models not being very successful.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86b0280a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86b0280a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86b0280a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86b0280a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a:t>
            </a:r>
            <a:r>
              <a:rPr lang="en"/>
              <a:t> 2 features were removed from linear and polynomial models owing to their ~0 variance we ended up using SelectKBest </a:t>
            </a:r>
            <a:r>
              <a:rPr lang="en"/>
              <a:t>method</a:t>
            </a:r>
            <a:r>
              <a:rPr lang="en"/>
              <a:t> from sci-kit learn </a:t>
            </a:r>
            <a:r>
              <a:rPr lang="en"/>
              <a:t>where we</a:t>
            </a:r>
            <a:r>
              <a:rPr lang="en"/>
              <a:t> selected k features and ran regression models to </a:t>
            </a:r>
            <a:r>
              <a:rPr lang="en"/>
              <a:t>find</a:t>
            </a:r>
            <a:r>
              <a:rPr lang="en"/>
              <a:t> that </a:t>
            </a:r>
            <a:r>
              <a:rPr lang="en"/>
              <a:t>initially there is a spike as we increase the number of selected features and at around 30 features it approaches a plateau. We settled at 25 features for linear and polynomial regression and the table shows R2 and RMSE scores for both test and train data for the same. </a:t>
            </a:r>
            <a:r>
              <a:rPr b="1" lang="en">
                <a:solidFill>
                  <a:schemeClr val="dk1"/>
                </a:solidFill>
              </a:rPr>
              <a:t>EXTRA: for just 2 features, (popularity_ar and popularity_yr) we were at a higher than 0.80 R2 score.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LASSO Regression - </a:t>
            </a:r>
            <a:endParaRPr/>
          </a:p>
          <a:p>
            <a:pPr indent="0" lvl="0" marL="0" rtl="0" algn="l">
              <a:spcBef>
                <a:spcPts val="0"/>
              </a:spcBef>
              <a:spcAft>
                <a:spcPts val="0"/>
              </a:spcAft>
              <a:buNone/>
            </a:pPr>
            <a:r>
              <a:rPr lang="en"/>
              <a:t>Overfitting is not the problem. Gave only two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Decision Tree Regression - </a:t>
            </a:r>
            <a:endParaRPr/>
          </a:p>
          <a:p>
            <a:pPr indent="-298450" lvl="0" marL="457200" rtl="0" algn="l">
              <a:spcBef>
                <a:spcPts val="0"/>
              </a:spcBef>
              <a:spcAft>
                <a:spcPts val="0"/>
              </a:spcAft>
              <a:buSzPts val="1100"/>
              <a:buChar char="-"/>
            </a:pPr>
            <a:r>
              <a:rPr lang="en"/>
              <a:t>Overfitting</a:t>
            </a:r>
            <a:endParaRPr/>
          </a:p>
          <a:p>
            <a:pPr indent="-298450" lvl="0" marL="457200" rtl="0" algn="l">
              <a:spcBef>
                <a:spcPts val="0"/>
              </a:spcBef>
              <a:spcAft>
                <a:spcPts val="0"/>
              </a:spcAft>
              <a:buSzPts val="1100"/>
              <a:buChar char="-"/>
            </a:pPr>
            <a:r>
              <a:rPr lang="en"/>
              <a:t>Hyperparameter tuning - mse, maximum depth - 10, min samples to split, min_samples_leaf (helps in smoothing) </a:t>
            </a:r>
            <a:endParaRPr/>
          </a:p>
          <a:p>
            <a:pPr indent="-298450" lvl="0" marL="457200" rtl="0" algn="l">
              <a:spcBef>
                <a:spcPts val="0"/>
              </a:spcBef>
              <a:spcAft>
                <a:spcPts val="0"/>
              </a:spcAft>
              <a:buSzPts val="1100"/>
              <a:buChar char="-"/>
            </a:pPr>
            <a:r>
              <a:rPr lang="en"/>
              <a:t>Very fast</a:t>
            </a:r>
            <a:endParaRPr/>
          </a:p>
          <a:p>
            <a:pPr indent="-298450" lvl="0" marL="457200" rtl="0" algn="l">
              <a:spcBef>
                <a:spcPts val="0"/>
              </a:spcBef>
              <a:spcAft>
                <a:spcPts val="0"/>
              </a:spcAft>
              <a:buSzPts val="1100"/>
              <a:buChar char="-"/>
            </a:pPr>
            <a:r>
              <a:rPr lang="en"/>
              <a:t>All features</a:t>
            </a:r>
            <a:endParaRPr/>
          </a:p>
          <a:p>
            <a:pPr indent="-298450" lvl="0" marL="457200" rtl="0" algn="l">
              <a:spcBef>
                <a:spcPts val="0"/>
              </a:spcBef>
              <a:spcAft>
                <a:spcPts val="0"/>
              </a:spcAft>
              <a:buSzPts val="1100"/>
              <a:buChar char="-"/>
            </a:pPr>
            <a:r>
              <a:rPr lang="en"/>
              <a:t>Require no feature scaling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6b0280a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6b0280a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Classification in general</a:t>
            </a:r>
            <a:endParaRPr/>
          </a:p>
          <a:p>
            <a:pPr indent="-298450" lvl="1" marL="914400" rtl="0" algn="l">
              <a:spcBef>
                <a:spcPts val="0"/>
              </a:spcBef>
              <a:spcAft>
                <a:spcPts val="0"/>
              </a:spcAft>
              <a:buSzPts val="1100"/>
              <a:buChar char="-"/>
            </a:pPr>
            <a:r>
              <a:rPr lang="en"/>
              <a:t>Inherent imbalance in class distribution</a:t>
            </a:r>
            <a:endParaRPr/>
          </a:p>
          <a:p>
            <a:pPr indent="-298450" lvl="1" marL="914400" rtl="0" algn="l">
              <a:spcBef>
                <a:spcPts val="0"/>
              </a:spcBef>
              <a:spcAft>
                <a:spcPts val="0"/>
              </a:spcAft>
              <a:buSzPts val="1100"/>
              <a:buChar char="-"/>
            </a:pPr>
            <a:r>
              <a:rPr lang="en"/>
              <a:t>Why did we choose this set of metrics?</a:t>
            </a:r>
            <a:endParaRPr/>
          </a:p>
          <a:p>
            <a:pPr indent="-298450" lvl="1" marL="914400" rtl="0" algn="l">
              <a:spcBef>
                <a:spcPts val="0"/>
              </a:spcBef>
              <a:spcAft>
                <a:spcPts val="0"/>
              </a:spcAft>
              <a:buSzPts val="1100"/>
              <a:buChar char="-"/>
            </a:pPr>
            <a:r>
              <a:rPr lang="en"/>
              <a:t>Tried sampling techniques</a:t>
            </a:r>
            <a:endParaRPr/>
          </a:p>
          <a:p>
            <a:pPr indent="-298450" lvl="0" marL="457200" rtl="0" algn="l">
              <a:spcBef>
                <a:spcPts val="0"/>
              </a:spcBef>
              <a:spcAft>
                <a:spcPts val="0"/>
              </a:spcAft>
              <a:buSzPts val="1100"/>
              <a:buChar char="-"/>
            </a:pPr>
            <a:r>
              <a:rPr lang="en"/>
              <a:t>LR</a:t>
            </a:r>
            <a:endParaRPr/>
          </a:p>
          <a:p>
            <a:pPr indent="-298450" lvl="0" marL="457200" rtl="0" algn="l">
              <a:spcBef>
                <a:spcPts val="0"/>
              </a:spcBef>
              <a:spcAft>
                <a:spcPts val="0"/>
              </a:spcAft>
              <a:buSzPts val="1100"/>
              <a:buChar char="-"/>
            </a:pPr>
            <a:r>
              <a:rPr lang="en"/>
              <a:t>SVM</a:t>
            </a:r>
            <a:endParaRPr/>
          </a:p>
          <a:p>
            <a:pPr indent="-298450" lvl="1" marL="914400" rtl="0" algn="l">
              <a:spcBef>
                <a:spcPts val="0"/>
              </a:spcBef>
              <a:spcAft>
                <a:spcPts val="0"/>
              </a:spcAft>
              <a:buSzPts val="1100"/>
              <a:buChar char="-"/>
            </a:pPr>
            <a:r>
              <a:rPr lang="en"/>
              <a:t>Computationally demanding</a:t>
            </a:r>
            <a:endParaRPr/>
          </a:p>
          <a:p>
            <a:pPr indent="-298450" lvl="1" marL="914400" rtl="0" algn="l">
              <a:spcBef>
                <a:spcPts val="0"/>
              </a:spcBef>
              <a:spcAft>
                <a:spcPts val="0"/>
              </a:spcAft>
              <a:buSzPts val="1100"/>
              <a:buChar char="-"/>
            </a:pPr>
            <a:r>
              <a:rPr lang="en"/>
              <a:t>Non linear kernel</a:t>
            </a:r>
            <a:endParaRPr/>
          </a:p>
          <a:p>
            <a:pPr indent="-298450" lvl="1" marL="914400" rtl="0" algn="l">
              <a:spcBef>
                <a:spcPts val="0"/>
              </a:spcBef>
              <a:spcAft>
                <a:spcPts val="0"/>
              </a:spcAft>
              <a:buSzPts val="1100"/>
              <a:buChar char="-"/>
            </a:pPr>
            <a:r>
              <a:rPr lang="en"/>
              <a:t>Tuning - C (regularization parameter), gamma (kernel coef)</a:t>
            </a:r>
            <a:endParaRPr/>
          </a:p>
          <a:p>
            <a:pPr indent="-298450" lvl="0" marL="457200" rtl="0" algn="l">
              <a:spcBef>
                <a:spcPts val="0"/>
              </a:spcBef>
              <a:spcAft>
                <a:spcPts val="0"/>
              </a:spcAft>
              <a:buSzPts val="1100"/>
              <a:buChar char="-"/>
            </a:pPr>
            <a:r>
              <a:rPr lang="en"/>
              <a:t>Decision tree</a:t>
            </a:r>
            <a:endParaRPr/>
          </a:p>
          <a:p>
            <a:pPr indent="-298450" lvl="1" marL="914400" rtl="0" algn="l">
              <a:spcBef>
                <a:spcPts val="0"/>
              </a:spcBef>
              <a:spcAft>
                <a:spcPts val="0"/>
              </a:spcAft>
              <a:buSzPts val="1100"/>
              <a:buChar char="-"/>
            </a:pPr>
            <a:r>
              <a:rPr lang="en"/>
              <a:t>Mostly elaborated in regression</a:t>
            </a:r>
            <a:endParaRPr/>
          </a:p>
          <a:p>
            <a:pPr indent="-298450" lvl="1" marL="914400" rtl="0" algn="l">
              <a:spcBef>
                <a:spcPts val="0"/>
              </a:spcBef>
              <a:spcAft>
                <a:spcPts val="0"/>
              </a:spcAft>
              <a:buSzPts val="1100"/>
              <a:buChar char="-"/>
            </a:pPr>
            <a:r>
              <a:rPr lang="en"/>
              <a:t>Here max depth was lesser - 8</a:t>
            </a:r>
            <a:endParaRPr/>
          </a:p>
          <a:p>
            <a:pPr indent="-298450" lvl="0" marL="457200" rtl="0" algn="l">
              <a:spcBef>
                <a:spcPts val="0"/>
              </a:spcBef>
              <a:spcAft>
                <a:spcPts val="0"/>
              </a:spcAft>
              <a:buSzPts val="1100"/>
              <a:buChar char="-"/>
            </a:pPr>
            <a:r>
              <a:rPr lang="en"/>
              <a:t>Explanation of curves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yamaerenay/spotifydataset-19212020-160k-tracks/version/10" TargetMode="External"/><Relationship Id="rId4" Type="http://schemas.openxmlformats.org/officeDocument/2006/relationships/hyperlink" Target="https://developer.spotify.com/documentation/web-api/refer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93" l="0" r="74296" t="0"/>
          <a:stretch/>
        </p:blipFill>
        <p:spPr>
          <a:xfrm>
            <a:off x="6857950" y="2173800"/>
            <a:ext cx="2286050" cy="2969700"/>
          </a:xfrm>
          <a:prstGeom prst="rect">
            <a:avLst/>
          </a:prstGeom>
          <a:noFill/>
          <a:ln>
            <a:noFill/>
          </a:ln>
        </p:spPr>
      </p:pic>
      <p:sp>
        <p:nvSpPr>
          <p:cNvPr id="55" name="Google Shape;55;p13"/>
          <p:cNvSpPr txBox="1"/>
          <p:nvPr>
            <p:ph type="ctrTitle"/>
          </p:nvPr>
        </p:nvSpPr>
        <p:spPr>
          <a:xfrm>
            <a:off x="311700" y="766675"/>
            <a:ext cx="8520600" cy="123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480"/>
              <a:t>Predicting Song Popularity Using Machine Learning Algorithms</a:t>
            </a:r>
            <a:endParaRPr sz="4480"/>
          </a:p>
        </p:txBody>
      </p:sp>
      <p:sp>
        <p:nvSpPr>
          <p:cNvPr id="56" name="Google Shape;56;p13"/>
          <p:cNvSpPr txBox="1"/>
          <p:nvPr>
            <p:ph idx="1" type="subTitle"/>
          </p:nvPr>
        </p:nvSpPr>
        <p:spPr>
          <a:xfrm>
            <a:off x="451700" y="2232925"/>
            <a:ext cx="6761100" cy="12789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9285"/>
              <a:buFont typeface="Arial"/>
              <a:buNone/>
            </a:pPr>
            <a:r>
              <a:rPr lang="en"/>
              <a:t>Mid</a:t>
            </a:r>
            <a:r>
              <a:rPr lang="en"/>
              <a:t>-Semester Project Presentation</a:t>
            </a:r>
            <a:endParaRPr/>
          </a:p>
          <a:p>
            <a:pPr indent="0" lvl="0" marL="0" rtl="0" algn="ctr">
              <a:spcBef>
                <a:spcPts val="0"/>
              </a:spcBef>
              <a:spcAft>
                <a:spcPts val="0"/>
              </a:spcAft>
              <a:buNone/>
            </a:pPr>
            <a:r>
              <a:rPr lang="en"/>
              <a:t>Group 27 - Aakashvani</a:t>
            </a:r>
            <a:endParaRPr/>
          </a:p>
          <a:p>
            <a:pPr indent="0" lvl="0" marL="0" rtl="0" algn="ctr">
              <a:spcBef>
                <a:spcPts val="0"/>
              </a:spcBef>
              <a:spcAft>
                <a:spcPts val="0"/>
              </a:spcAft>
              <a:buNone/>
            </a:pPr>
            <a:r>
              <a:rPr lang="en"/>
              <a:t>CSE523 - Machine Learning</a:t>
            </a:r>
            <a:endParaRPr/>
          </a:p>
          <a:p>
            <a:pPr indent="0" lvl="0" marL="0" rtl="0" algn="ctr">
              <a:spcBef>
                <a:spcPts val="0"/>
              </a:spcBef>
              <a:spcAft>
                <a:spcPts val="0"/>
              </a:spcAft>
              <a:buNone/>
            </a:pPr>
            <a:r>
              <a:rPr lang="en"/>
              <a:t>Course Instructor - Dr. Mehul Raval</a:t>
            </a:r>
            <a:endParaRPr/>
          </a:p>
        </p:txBody>
      </p:sp>
      <p:sp>
        <p:nvSpPr>
          <p:cNvPr id="57" name="Google Shape;57;p13"/>
          <p:cNvSpPr txBox="1"/>
          <p:nvPr/>
        </p:nvSpPr>
        <p:spPr>
          <a:xfrm>
            <a:off x="523900" y="3627175"/>
            <a:ext cx="62811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Bihag Dave (AU1949007) </a:t>
            </a:r>
            <a:endParaRPr sz="1700"/>
          </a:p>
          <a:p>
            <a:pPr indent="0" lvl="0" marL="0" rtl="0" algn="ctr">
              <a:spcBef>
                <a:spcPts val="0"/>
              </a:spcBef>
              <a:spcAft>
                <a:spcPts val="0"/>
              </a:spcAft>
              <a:buNone/>
            </a:pPr>
            <a:r>
              <a:rPr lang="en" sz="1700"/>
              <a:t>Koushiki Bhattacharyya (AU2029005)</a:t>
            </a:r>
            <a:endParaRPr sz="1700"/>
          </a:p>
          <a:p>
            <a:pPr indent="0" lvl="0" marL="0" rtl="0" algn="ctr">
              <a:spcBef>
                <a:spcPts val="0"/>
              </a:spcBef>
              <a:spcAft>
                <a:spcPts val="0"/>
              </a:spcAft>
              <a:buNone/>
            </a:pPr>
            <a:r>
              <a:rPr lang="en" sz="1700"/>
              <a:t>Prayag Savsani (AU1841035)</a:t>
            </a:r>
            <a:endParaRPr sz="1700"/>
          </a:p>
          <a:p>
            <a:pPr indent="0" lvl="0" marL="0" rtl="0" algn="ctr">
              <a:spcBef>
                <a:spcPts val="0"/>
              </a:spcBef>
              <a:spcAft>
                <a:spcPts val="0"/>
              </a:spcAft>
              <a:buNone/>
            </a:pPr>
            <a:r>
              <a:rPr lang="en" sz="1700"/>
              <a:t>Yashraj Kakkad (AU1841036)</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43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 in the project</a:t>
            </a:r>
            <a:endParaRPr/>
          </a:p>
        </p:txBody>
      </p:sp>
      <p:graphicFrame>
        <p:nvGraphicFramePr>
          <p:cNvPr id="190" name="Google Shape;190;p22"/>
          <p:cNvGraphicFramePr/>
          <p:nvPr/>
        </p:nvGraphicFramePr>
        <p:xfrm>
          <a:off x="162875" y="1579150"/>
          <a:ext cx="3000000" cy="3000000"/>
        </p:xfrm>
        <a:graphic>
          <a:graphicData uri="http://schemas.openxmlformats.org/drawingml/2006/table">
            <a:tbl>
              <a:tblPr>
                <a:noFill/>
                <a:tableStyleId>{BBC17A89-8D6F-403E-86AF-C16C5791A4A2}</a:tableStyleId>
              </a:tblPr>
              <a:tblGrid>
                <a:gridCol w="1259750"/>
                <a:gridCol w="1259750"/>
                <a:gridCol w="1259750"/>
                <a:gridCol w="1259750"/>
                <a:gridCol w="1259750"/>
                <a:gridCol w="1259750"/>
                <a:gridCol w="1259750"/>
              </a:tblGrid>
              <a:tr h="557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Exploratory Data Analysis</a:t>
                      </a:r>
                      <a:endParaRPr/>
                    </a:p>
                  </a:txBody>
                  <a:tcPr marT="91425" marB="91425" marR="91425" marL="91425"/>
                </a:tc>
                <a:tc>
                  <a:txBody>
                    <a:bodyPr/>
                    <a:lstStyle/>
                    <a:p>
                      <a:pPr indent="0" lvl="0" marL="0" rtl="0" algn="l">
                        <a:spcBef>
                          <a:spcPts val="0"/>
                        </a:spcBef>
                        <a:spcAft>
                          <a:spcPts val="0"/>
                        </a:spcAft>
                        <a:buNone/>
                      </a:pPr>
                      <a:r>
                        <a:rPr lang="en"/>
                        <a:t>Data preprocessing</a:t>
                      </a:r>
                      <a:endParaRPr/>
                    </a:p>
                  </a:txBody>
                  <a:tcPr marT="91425" marB="91425" marR="91425" marL="91425"/>
                </a:tc>
                <a:tc>
                  <a:txBody>
                    <a:bodyPr/>
                    <a:lstStyle/>
                    <a:p>
                      <a:pPr indent="0" lvl="0" marL="0" rtl="0" algn="l">
                        <a:spcBef>
                          <a:spcPts val="0"/>
                        </a:spcBef>
                        <a:spcAft>
                          <a:spcPts val="0"/>
                        </a:spcAft>
                        <a:buNone/>
                      </a:pPr>
                      <a:r>
                        <a:rPr lang="en"/>
                        <a:t>Linear Regression and variants</a:t>
                      </a:r>
                      <a:endParaRPr/>
                    </a:p>
                  </a:txBody>
                  <a:tcPr marT="91425" marB="91425" marR="91425" marL="91425"/>
                </a:tc>
                <a:tc>
                  <a:txBody>
                    <a:bodyPr/>
                    <a:lstStyle/>
                    <a:p>
                      <a:pPr indent="0" lvl="0" marL="0" rtl="0" algn="l">
                        <a:spcBef>
                          <a:spcPts val="0"/>
                        </a:spcBef>
                        <a:spcAft>
                          <a:spcPts val="0"/>
                        </a:spcAft>
                        <a:buNone/>
                      </a:pPr>
                      <a:r>
                        <a:rPr lang="en"/>
                        <a:t>Decision Tree Algorithms</a:t>
                      </a:r>
                      <a:endParaRPr/>
                    </a:p>
                  </a:txBody>
                  <a:tcPr marT="91425" marB="91425" marR="91425" marL="91425"/>
                </a:tc>
                <a:tc>
                  <a:txBody>
                    <a:bodyPr/>
                    <a:lstStyle/>
                    <a:p>
                      <a:pPr indent="0" lvl="0" marL="0" rtl="0" algn="l">
                        <a:spcBef>
                          <a:spcPts val="0"/>
                        </a:spcBef>
                        <a:spcAft>
                          <a:spcPts val="0"/>
                        </a:spcAft>
                        <a:buNone/>
                      </a:pPr>
                      <a:r>
                        <a:rPr lang="en"/>
                        <a:t>Support Vector Machine</a:t>
                      </a:r>
                      <a:endParaRPr/>
                    </a:p>
                  </a:txBody>
                  <a:tcPr marT="91425" marB="91425" marR="91425" marL="91425"/>
                </a:tc>
                <a:tc>
                  <a:txBody>
                    <a:bodyPr/>
                    <a:lstStyle/>
                    <a:p>
                      <a:pPr indent="0" lvl="0" marL="0" rtl="0" algn="l">
                        <a:spcBef>
                          <a:spcPts val="0"/>
                        </a:spcBef>
                        <a:spcAft>
                          <a:spcPts val="0"/>
                        </a:spcAft>
                        <a:buNone/>
                      </a:pPr>
                      <a:r>
                        <a:rPr lang="en"/>
                        <a:t>Perceptron</a:t>
                      </a:r>
                      <a:endParaRPr/>
                    </a:p>
                  </a:txBody>
                  <a:tcPr marT="91425" marB="91425" marR="91425" marL="91425"/>
                </a:tc>
              </a:tr>
              <a:tr h="557300">
                <a:tc>
                  <a:txBody>
                    <a:bodyPr/>
                    <a:lstStyle/>
                    <a:p>
                      <a:pPr indent="0" lvl="0" marL="0" rtl="0" algn="l">
                        <a:spcBef>
                          <a:spcPts val="0"/>
                        </a:spcBef>
                        <a:spcAft>
                          <a:spcPts val="0"/>
                        </a:spcAft>
                        <a:buNone/>
                      </a:pPr>
                      <a:r>
                        <a:rPr lang="en"/>
                        <a:t>Bihag</a:t>
                      </a:r>
                      <a:endParaRPr/>
                    </a:p>
                  </a:txBody>
                  <a:tcPr marT="91425" marB="91425" marR="91425" marL="91425"/>
                </a:tc>
                <a:tc>
                  <a:txBody>
                    <a:bodyPr/>
                    <a:lstStyle/>
                    <a:p>
                      <a:pPr indent="0" lvl="0" marL="0" rtl="0" algn="l">
                        <a:spcBef>
                          <a:spcPts val="0"/>
                        </a:spcBef>
                        <a:spcAft>
                          <a:spcPts val="0"/>
                        </a:spcAft>
                        <a:buNone/>
                      </a:pPr>
                      <a:r>
                        <a:rPr lang="en" sz="2450">
                          <a:solidFill>
                            <a:srgbClr val="202124"/>
                          </a:solidFill>
                          <a:highlight>
                            <a:srgbClr val="FFFFFF"/>
                          </a:highlight>
                        </a:rPr>
                        <a:t>✔</a:t>
                      </a:r>
                      <a:endParaRPr sz="28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50">
                          <a:solidFill>
                            <a:srgbClr val="202124"/>
                          </a:solidFill>
                          <a:highlight>
                            <a:srgbClr val="FFFFFF"/>
                          </a:highlight>
                        </a:rP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7300">
                <a:tc>
                  <a:txBody>
                    <a:bodyPr/>
                    <a:lstStyle/>
                    <a:p>
                      <a:pPr indent="0" lvl="0" marL="0" rtl="0" algn="l">
                        <a:spcBef>
                          <a:spcPts val="0"/>
                        </a:spcBef>
                        <a:spcAft>
                          <a:spcPts val="0"/>
                        </a:spcAft>
                        <a:buNone/>
                      </a:pPr>
                      <a:r>
                        <a:rPr lang="en"/>
                        <a:t>Koushiki</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50">
                          <a:solidFill>
                            <a:srgbClr val="202124"/>
                          </a:solidFill>
                          <a:highlight>
                            <a:srgbClr val="FFFFFF"/>
                          </a:highlight>
                        </a:rPr>
                        <a:t>✔</a:t>
                      </a:r>
                      <a:endParaRPr/>
                    </a:p>
                  </a:txBody>
                  <a:tcPr marT="91425" marB="91425" marR="91425" marL="91425"/>
                </a:tc>
              </a:tr>
              <a:tr h="557300">
                <a:tc>
                  <a:txBody>
                    <a:bodyPr/>
                    <a:lstStyle/>
                    <a:p>
                      <a:pPr indent="0" lvl="0" marL="0" rtl="0" algn="l">
                        <a:spcBef>
                          <a:spcPts val="0"/>
                        </a:spcBef>
                        <a:spcAft>
                          <a:spcPts val="0"/>
                        </a:spcAft>
                        <a:buNone/>
                      </a:pPr>
                      <a:r>
                        <a:rPr lang="en"/>
                        <a:t>Prayag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50">
                          <a:solidFill>
                            <a:srgbClr val="202124"/>
                          </a:solidFill>
                          <a:highlight>
                            <a:srgbClr val="FFFFFF"/>
                          </a:highlight>
                        </a:rP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7300">
                <a:tc>
                  <a:txBody>
                    <a:bodyPr/>
                    <a:lstStyle/>
                    <a:p>
                      <a:pPr indent="0" lvl="0" marL="0" rtl="0" algn="l">
                        <a:spcBef>
                          <a:spcPts val="0"/>
                        </a:spcBef>
                        <a:spcAft>
                          <a:spcPts val="0"/>
                        </a:spcAft>
                        <a:buNone/>
                      </a:pPr>
                      <a:r>
                        <a:rPr lang="en"/>
                        <a:t>Yashraj</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50">
                          <a:solidFill>
                            <a:srgbClr val="202124"/>
                          </a:solidFill>
                          <a:highlight>
                            <a:srgbClr val="FFFFFF"/>
                          </a:highlight>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50">
                          <a:solidFill>
                            <a:srgbClr val="202124"/>
                          </a:solidFill>
                          <a:highlight>
                            <a:srgbClr val="FFFFFF"/>
                          </a:highlight>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50">
                          <a:solidFill>
                            <a:srgbClr val="202124"/>
                          </a:solidFill>
                          <a:highlight>
                            <a:srgbClr val="FFFFFF"/>
                          </a:highlight>
                        </a:rP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50100" y="1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96" name="Google Shape;196;p23"/>
          <p:cNvSpPr/>
          <p:nvPr/>
        </p:nvSpPr>
        <p:spPr>
          <a:xfrm>
            <a:off x="7048575" y="3669500"/>
            <a:ext cx="1263600" cy="5727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XGBoost</a:t>
            </a:r>
            <a:endParaRPr/>
          </a:p>
        </p:txBody>
      </p:sp>
      <p:sp>
        <p:nvSpPr>
          <p:cNvPr id="197" name="Google Shape;197;p23"/>
          <p:cNvSpPr/>
          <p:nvPr/>
        </p:nvSpPr>
        <p:spPr>
          <a:xfrm>
            <a:off x="4925100" y="1924575"/>
            <a:ext cx="1341600" cy="65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Algorithms (some of these)</a:t>
            </a:r>
            <a:endParaRPr/>
          </a:p>
        </p:txBody>
      </p:sp>
      <p:sp>
        <p:nvSpPr>
          <p:cNvPr id="198" name="Google Shape;198;p23"/>
          <p:cNvSpPr/>
          <p:nvPr/>
        </p:nvSpPr>
        <p:spPr>
          <a:xfrm>
            <a:off x="7031500" y="1631350"/>
            <a:ext cx="1263600" cy="5727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Ensemble Learning</a:t>
            </a:r>
            <a:endParaRPr/>
          </a:p>
        </p:txBody>
      </p:sp>
      <p:sp>
        <p:nvSpPr>
          <p:cNvPr id="199" name="Google Shape;199;p23"/>
          <p:cNvSpPr/>
          <p:nvPr/>
        </p:nvSpPr>
        <p:spPr>
          <a:xfrm>
            <a:off x="7031500" y="2285400"/>
            <a:ext cx="1263600" cy="5727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Probabilistic Models</a:t>
            </a:r>
            <a:endParaRPr/>
          </a:p>
        </p:txBody>
      </p:sp>
      <p:sp>
        <p:nvSpPr>
          <p:cNvPr id="200" name="Google Shape;200;p23"/>
          <p:cNvSpPr/>
          <p:nvPr/>
        </p:nvSpPr>
        <p:spPr>
          <a:xfrm>
            <a:off x="7031500" y="2939450"/>
            <a:ext cx="1263600" cy="5727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 Nearest Neighbours</a:t>
            </a:r>
            <a:endParaRPr/>
          </a:p>
        </p:txBody>
      </p:sp>
      <p:sp>
        <p:nvSpPr>
          <p:cNvPr id="201" name="Google Shape;201;p23"/>
          <p:cNvSpPr/>
          <p:nvPr/>
        </p:nvSpPr>
        <p:spPr>
          <a:xfrm>
            <a:off x="2749200" y="2090925"/>
            <a:ext cx="1341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Tuning Classification</a:t>
            </a:r>
            <a:endParaRPr/>
          </a:p>
        </p:txBody>
      </p:sp>
      <p:sp>
        <p:nvSpPr>
          <p:cNvPr id="202" name="Google Shape;202;p23"/>
          <p:cNvSpPr/>
          <p:nvPr/>
        </p:nvSpPr>
        <p:spPr>
          <a:xfrm>
            <a:off x="1073700" y="1026225"/>
            <a:ext cx="1341600" cy="6582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Imbalanced Classification</a:t>
            </a:r>
            <a:endParaRPr/>
          </a:p>
        </p:txBody>
      </p:sp>
      <p:sp>
        <p:nvSpPr>
          <p:cNvPr id="203" name="Google Shape;203;p23"/>
          <p:cNvSpPr/>
          <p:nvPr/>
        </p:nvSpPr>
        <p:spPr>
          <a:xfrm>
            <a:off x="624525" y="1860425"/>
            <a:ext cx="1341600" cy="6582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Multi-level Classification</a:t>
            </a:r>
            <a:endParaRPr/>
          </a:p>
        </p:txBody>
      </p:sp>
      <p:sp>
        <p:nvSpPr>
          <p:cNvPr id="204" name="Google Shape;204;p23"/>
          <p:cNvSpPr/>
          <p:nvPr/>
        </p:nvSpPr>
        <p:spPr>
          <a:xfrm>
            <a:off x="624525" y="2782100"/>
            <a:ext cx="1470900" cy="887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Validating using Billboard Top 100</a:t>
            </a:r>
            <a:endParaRPr/>
          </a:p>
        </p:txBody>
      </p:sp>
      <p:sp>
        <p:nvSpPr>
          <p:cNvPr id="205" name="Google Shape;205;p23"/>
          <p:cNvSpPr/>
          <p:nvPr/>
        </p:nvSpPr>
        <p:spPr>
          <a:xfrm>
            <a:off x="2788188" y="3425050"/>
            <a:ext cx="126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Engineering</a:t>
            </a:r>
            <a:endParaRPr/>
          </a:p>
        </p:txBody>
      </p:sp>
      <p:cxnSp>
        <p:nvCxnSpPr>
          <p:cNvPr id="206" name="Google Shape;206;p23"/>
          <p:cNvCxnSpPr>
            <a:stCxn id="201" idx="1"/>
            <a:endCxn id="202" idx="0"/>
          </p:cNvCxnSpPr>
          <p:nvPr/>
        </p:nvCxnSpPr>
        <p:spPr>
          <a:xfrm rot="10800000">
            <a:off x="2415300" y="1355475"/>
            <a:ext cx="333900" cy="10218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3"/>
          <p:cNvCxnSpPr>
            <a:stCxn id="201" idx="1"/>
            <a:endCxn id="203" idx="0"/>
          </p:cNvCxnSpPr>
          <p:nvPr/>
        </p:nvCxnSpPr>
        <p:spPr>
          <a:xfrm rot="10800000">
            <a:off x="1966200" y="2189475"/>
            <a:ext cx="783000" cy="1878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3"/>
          <p:cNvCxnSpPr>
            <a:stCxn id="201" idx="1"/>
            <a:endCxn id="204" idx="0"/>
          </p:cNvCxnSpPr>
          <p:nvPr/>
        </p:nvCxnSpPr>
        <p:spPr>
          <a:xfrm flipH="1">
            <a:off x="2095500" y="2377275"/>
            <a:ext cx="653700" cy="8484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3"/>
          <p:cNvCxnSpPr>
            <a:stCxn id="197" idx="3"/>
            <a:endCxn id="196" idx="1"/>
          </p:cNvCxnSpPr>
          <p:nvPr/>
        </p:nvCxnSpPr>
        <p:spPr>
          <a:xfrm>
            <a:off x="6266700" y="2253675"/>
            <a:ext cx="781800" cy="17022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3"/>
          <p:cNvCxnSpPr>
            <a:stCxn id="197" idx="3"/>
            <a:endCxn id="198" idx="1"/>
          </p:cNvCxnSpPr>
          <p:nvPr/>
        </p:nvCxnSpPr>
        <p:spPr>
          <a:xfrm flipH="1" rot="10800000">
            <a:off x="6266700" y="1917675"/>
            <a:ext cx="764700" cy="3360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3"/>
          <p:cNvCxnSpPr>
            <a:stCxn id="197" idx="3"/>
            <a:endCxn id="199" idx="1"/>
          </p:cNvCxnSpPr>
          <p:nvPr/>
        </p:nvCxnSpPr>
        <p:spPr>
          <a:xfrm>
            <a:off x="6266700" y="2253675"/>
            <a:ext cx="764700" cy="3180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3"/>
          <p:cNvCxnSpPr>
            <a:stCxn id="197" idx="3"/>
            <a:endCxn id="200" idx="1"/>
          </p:cNvCxnSpPr>
          <p:nvPr/>
        </p:nvCxnSpPr>
        <p:spPr>
          <a:xfrm>
            <a:off x="6266700" y="2253675"/>
            <a:ext cx="764700" cy="9720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3"/>
          <p:cNvSpPr/>
          <p:nvPr/>
        </p:nvSpPr>
        <p:spPr>
          <a:xfrm>
            <a:off x="7031500" y="977300"/>
            <a:ext cx="1263600" cy="5727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Forests</a:t>
            </a:r>
            <a:endParaRPr/>
          </a:p>
        </p:txBody>
      </p:sp>
      <p:cxnSp>
        <p:nvCxnSpPr>
          <p:cNvPr id="214" name="Google Shape;214;p23"/>
          <p:cNvCxnSpPr>
            <a:stCxn id="197" idx="3"/>
            <a:endCxn id="213" idx="1"/>
          </p:cNvCxnSpPr>
          <p:nvPr/>
        </p:nvCxnSpPr>
        <p:spPr>
          <a:xfrm flipH="1" rot="10800000">
            <a:off x="6266700" y="1263675"/>
            <a:ext cx="764700" cy="9900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3"/>
          <p:cNvSpPr/>
          <p:nvPr/>
        </p:nvSpPr>
        <p:spPr>
          <a:xfrm>
            <a:off x="7031500" y="323250"/>
            <a:ext cx="1263600" cy="5727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Perceptron</a:t>
            </a:r>
            <a:endParaRPr/>
          </a:p>
        </p:txBody>
      </p:sp>
      <p:cxnSp>
        <p:nvCxnSpPr>
          <p:cNvPr id="216" name="Google Shape;216;p23"/>
          <p:cNvCxnSpPr>
            <a:stCxn id="197" idx="3"/>
            <a:endCxn id="215" idx="1"/>
          </p:cNvCxnSpPr>
          <p:nvPr/>
        </p:nvCxnSpPr>
        <p:spPr>
          <a:xfrm flipH="1" rot="10800000">
            <a:off x="6266700" y="609675"/>
            <a:ext cx="764700" cy="16440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3"/>
          <p:cNvSpPr/>
          <p:nvPr/>
        </p:nvSpPr>
        <p:spPr>
          <a:xfrm>
            <a:off x="4925101" y="3425050"/>
            <a:ext cx="1341600" cy="84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 prior to Decision Trees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11700" y="24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3" name="Google Shape;223;p24"/>
          <p:cNvSpPr txBox="1"/>
          <p:nvPr>
            <p:ph idx="1" type="body"/>
          </p:nvPr>
        </p:nvSpPr>
        <p:spPr>
          <a:xfrm>
            <a:off x="311700" y="863550"/>
            <a:ext cx="8520600" cy="4151700"/>
          </a:xfrm>
          <a:prstGeom prst="rect">
            <a:avLst/>
          </a:prstGeom>
        </p:spPr>
        <p:txBody>
          <a:bodyPr anchorCtr="0" anchor="t" bIns="91425" lIns="91425" spcFirstLastPara="1" rIns="91425" wrap="square" tIns="91425">
            <a:noAutofit/>
          </a:bodyPr>
          <a:lstStyle/>
          <a:p>
            <a:pPr indent="-314325" lvl="0" marL="457200" rtl="0" algn="l">
              <a:lnSpc>
                <a:spcPct val="95000"/>
              </a:lnSpc>
              <a:spcBef>
                <a:spcPts val="0"/>
              </a:spcBef>
              <a:spcAft>
                <a:spcPts val="0"/>
              </a:spcAft>
              <a:buClr>
                <a:srgbClr val="212529"/>
              </a:buClr>
              <a:buSzPts val="1350"/>
              <a:buAutoNum type="arabicPeriod"/>
            </a:pPr>
            <a:r>
              <a:rPr lang="en" sz="1350">
                <a:solidFill>
                  <a:schemeClr val="dk1"/>
                </a:solidFill>
                <a:highlight>
                  <a:srgbClr val="FFFFFF"/>
                </a:highlight>
              </a:rPr>
              <a:t>Y. E. Ay, “Spotify dataset 1921-2020, 160k tracks (version 10n)” Jan 2021. [Online]. Available: </a:t>
            </a:r>
            <a:r>
              <a:rPr lang="en" sz="1350" u="sng">
                <a:solidFill>
                  <a:schemeClr val="hlink"/>
                </a:solidFill>
                <a:highlight>
                  <a:srgbClr val="FFFFFF"/>
                </a:highlight>
                <a:hlinkClick r:id="rId3"/>
              </a:rPr>
              <a:t>https://www.kaggle.com/yamaerenay/spotifydataset-19212020-160k-tracks/version/10</a:t>
            </a:r>
            <a:endParaRPr sz="1350">
              <a:solidFill>
                <a:schemeClr val="dk1"/>
              </a:solidFill>
              <a:highlight>
                <a:srgbClr val="FFFFFF"/>
              </a:highlight>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F. Pedregosa, G. Varoquaux, A. Gramfort, V. Michel, B. Thirion, O. Grisel, M. Blondel, P. Prettenhofer, R. Weiss, V. Dubourg, J. Vanderplas, A. Passos, D. Cournapeau, M. Brucher, M. Perrot, and E. Duchesnay, “Scikit-learn: Machine learning in Python,” Journal of Machine Learning Research, vol. 12, pp. 2825–2830, 2011.</a:t>
            </a:r>
            <a:endParaRPr i="1" sz="1350">
              <a:solidFill>
                <a:srgbClr val="212529"/>
              </a:solidFill>
              <a:highlight>
                <a:srgbClr val="FFFFFF"/>
              </a:highlight>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R. Nijkamp, “Prediction of product success: explaining song popularity by audio features from spotify data,” in 11th IBA Bachelor Thesis Conference, 2018.</a:t>
            </a:r>
            <a:endParaRPr sz="1350">
              <a:solidFill>
                <a:schemeClr val="dk1"/>
              </a:solidFill>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A. Singhi and D. Brown, “Can song lyrics predict hits?” 2015.</a:t>
            </a:r>
            <a:endParaRPr sz="1350">
              <a:solidFill>
                <a:schemeClr val="dk1"/>
              </a:solidFill>
            </a:endParaRPr>
          </a:p>
          <a:p>
            <a:pPr indent="-314325" lvl="0" marL="457200" rtl="0" algn="l">
              <a:lnSpc>
                <a:spcPct val="95000"/>
              </a:lnSpc>
              <a:spcBef>
                <a:spcPts val="0"/>
              </a:spcBef>
              <a:spcAft>
                <a:spcPts val="0"/>
              </a:spcAft>
              <a:buSzPts val="1350"/>
              <a:buAutoNum type="arabicPeriod"/>
            </a:pPr>
            <a:r>
              <a:rPr lang="en" sz="1350">
                <a:solidFill>
                  <a:srgbClr val="212529"/>
                </a:solidFill>
                <a:highlight>
                  <a:srgbClr val="FFFFFF"/>
                </a:highlight>
              </a:rPr>
              <a:t>R. Dhanaraj and B. Logan, “Automatic prediction of hit songs,” pp. 488–491, 2005.</a:t>
            </a:r>
            <a:endParaRPr sz="1350">
              <a:solidFill>
                <a:srgbClr val="212529"/>
              </a:solidFill>
              <a:highlight>
                <a:srgbClr val="FFFFFF"/>
              </a:highlight>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Spotify Web API Reference. [Online]. Available: </a:t>
            </a:r>
            <a:r>
              <a:rPr lang="en" sz="1350" u="sng">
                <a:solidFill>
                  <a:schemeClr val="hlink"/>
                </a:solidFill>
                <a:highlight>
                  <a:srgbClr val="FFFFFF"/>
                </a:highlight>
                <a:hlinkClick r:id="rId4"/>
              </a:rPr>
              <a:t>https://developer.spotify.com/documentation/web-api/reference</a:t>
            </a:r>
            <a:r>
              <a:rPr lang="en" sz="1350">
                <a:solidFill>
                  <a:srgbClr val="212529"/>
                </a:solidFill>
                <a:highlight>
                  <a:srgbClr val="FFFFFF"/>
                </a:highlight>
              </a:rPr>
              <a:t> </a:t>
            </a:r>
            <a:endParaRPr sz="1350">
              <a:solidFill>
                <a:srgbClr val="212529"/>
              </a:solidFill>
              <a:highlight>
                <a:srgbClr val="FFFFFF"/>
              </a:highlight>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E. Zangerle, M. Pichl, B. Hupfauf, and G. Specht, “Can microblogs predict music charts? an analysis of the relationship between nowplaying tweets and music charts,” in Proceedings of the 17th International Society for Music Information Retrieval Conference 2016 (ISMIR 2016). ISMIR, 2016.</a:t>
            </a:r>
            <a:endParaRPr sz="1350">
              <a:solidFill>
                <a:srgbClr val="212529"/>
              </a:solidFill>
              <a:highlight>
                <a:srgbClr val="FFFFFF"/>
              </a:highlight>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K. Bischoff, C. S. Firan, M. Georgescu, W. Nejdl, and R. Paiu, “Social knowledge-driven music hit prediction,” in Proceedings of the 5th International Conference on Advanced Data Mining and Applications, ser. ADMA ’09. Berlin, Heidelberg: Springer-Verlag, 2009, p. 43–54.</a:t>
            </a:r>
            <a:endParaRPr sz="1350">
              <a:solidFill>
                <a:srgbClr val="212529"/>
              </a:solidFill>
              <a:highlight>
                <a:srgbClr val="FFFFFF"/>
              </a:highlight>
            </a:endParaRPr>
          </a:p>
          <a:p>
            <a:pPr indent="-314325" lvl="0" marL="457200" rtl="0" algn="l">
              <a:lnSpc>
                <a:spcPct val="95000"/>
              </a:lnSpc>
              <a:spcBef>
                <a:spcPts val="0"/>
              </a:spcBef>
              <a:spcAft>
                <a:spcPts val="0"/>
              </a:spcAft>
              <a:buClr>
                <a:srgbClr val="212529"/>
              </a:buClr>
              <a:buSzPts val="1350"/>
              <a:buAutoNum type="arabicPeriod"/>
            </a:pPr>
            <a:r>
              <a:rPr lang="en" sz="1350">
                <a:solidFill>
                  <a:srgbClr val="212529"/>
                </a:solidFill>
                <a:highlight>
                  <a:srgbClr val="FFFFFF"/>
                </a:highlight>
              </a:rPr>
              <a:t>A. Géron, Hands-on machine learning with Scikit-Learn, Keras, and </a:t>
            </a:r>
            <a:r>
              <a:rPr lang="en" sz="1350">
                <a:solidFill>
                  <a:srgbClr val="212529"/>
                </a:solidFill>
                <a:highlight>
                  <a:srgbClr val="FFFFFF"/>
                </a:highlight>
              </a:rPr>
              <a:t>Tensorflow</a:t>
            </a:r>
            <a:r>
              <a:rPr lang="en" sz="1350">
                <a:solidFill>
                  <a:srgbClr val="212529"/>
                </a:solidFill>
                <a:highlight>
                  <a:srgbClr val="FFFFFF"/>
                </a:highlight>
              </a:rPr>
              <a:t>: Concepts, tools, and techniques to build intelligent systems. O’Reilly Media, 2019.</a:t>
            </a:r>
            <a:endParaRPr sz="1350">
              <a:solidFill>
                <a:srgbClr val="212529"/>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77600"/>
            <a:ext cx="3573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3" name="Google Shape;63;p14"/>
          <p:cNvSpPr txBox="1"/>
          <p:nvPr>
            <p:ph type="title"/>
          </p:nvPr>
        </p:nvSpPr>
        <p:spPr>
          <a:xfrm>
            <a:off x="3971550" y="177600"/>
            <a:ext cx="5772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64" name="Google Shape;64;p14"/>
          <p:cNvSpPr txBox="1"/>
          <p:nvPr/>
        </p:nvSpPr>
        <p:spPr>
          <a:xfrm>
            <a:off x="779100" y="2082288"/>
            <a:ext cx="263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Hit Song Science</a:t>
            </a:r>
            <a:r>
              <a:rPr baseline="30000" lang="en" sz="2200"/>
              <a:t>TM</a:t>
            </a:r>
            <a:endParaRPr baseline="30000" sz="2200"/>
          </a:p>
        </p:txBody>
      </p:sp>
      <p:sp>
        <p:nvSpPr>
          <p:cNvPr id="65" name="Google Shape;65;p14"/>
          <p:cNvSpPr txBox="1"/>
          <p:nvPr/>
        </p:nvSpPr>
        <p:spPr>
          <a:xfrm>
            <a:off x="1539900" y="3270813"/>
            <a:ext cx="303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Predicting whether a song will be a hit, before its distribution using automated means such as machine learning software.”</a:t>
            </a:r>
            <a:endParaRPr/>
          </a:p>
        </p:txBody>
      </p:sp>
      <p:sp>
        <p:nvSpPr>
          <p:cNvPr id="66" name="Google Shape;66;p14"/>
          <p:cNvSpPr txBox="1"/>
          <p:nvPr/>
        </p:nvSpPr>
        <p:spPr>
          <a:xfrm>
            <a:off x="5358000" y="4013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Use a dataset</a:t>
            </a:r>
            <a:r>
              <a:rPr baseline="30000" lang="en"/>
              <a:t>[1]</a:t>
            </a:r>
            <a:r>
              <a:rPr lang="en"/>
              <a:t> comprising of audio features and other metadata fetched using Spotify’s API</a:t>
            </a:r>
            <a:endParaRPr/>
          </a:p>
          <a:p>
            <a:pPr indent="0" lvl="0" marL="0" rtl="0" algn="l">
              <a:spcBef>
                <a:spcPts val="0"/>
              </a:spcBef>
              <a:spcAft>
                <a:spcPts val="0"/>
              </a:spcAft>
              <a:buNone/>
            </a:pPr>
            <a:r>
              <a:t/>
            </a:r>
            <a:endParaRPr/>
          </a:p>
        </p:txBody>
      </p:sp>
      <p:cxnSp>
        <p:nvCxnSpPr>
          <p:cNvPr id="67" name="Google Shape;67;p14"/>
          <p:cNvCxnSpPr/>
          <p:nvPr/>
        </p:nvCxnSpPr>
        <p:spPr>
          <a:xfrm flipH="1" rot="10800000">
            <a:off x="494125" y="2547825"/>
            <a:ext cx="468900" cy="18972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txBox="1"/>
          <p:nvPr/>
        </p:nvSpPr>
        <p:spPr>
          <a:xfrm>
            <a:off x="0" y="4445025"/>
            <a:ext cx="199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term </a:t>
            </a:r>
            <a:r>
              <a:rPr lang="en"/>
              <a:t>coined</a:t>
            </a:r>
            <a:r>
              <a:rPr lang="en"/>
              <a:t> by Mike McCready</a:t>
            </a:r>
            <a:endParaRPr/>
          </a:p>
        </p:txBody>
      </p:sp>
      <p:sp>
        <p:nvSpPr>
          <p:cNvPr id="69" name="Google Shape;69;p14"/>
          <p:cNvSpPr txBox="1"/>
          <p:nvPr/>
        </p:nvSpPr>
        <p:spPr>
          <a:xfrm>
            <a:off x="1303925" y="1300475"/>
            <a:ext cx="32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interdisciplinary science of retrieving information from music.</a:t>
            </a:r>
            <a:endParaRPr/>
          </a:p>
        </p:txBody>
      </p:sp>
      <p:sp>
        <p:nvSpPr>
          <p:cNvPr id="70" name="Google Shape;70;p14"/>
          <p:cNvSpPr txBox="1"/>
          <p:nvPr/>
        </p:nvSpPr>
        <p:spPr>
          <a:xfrm>
            <a:off x="4820400" y="1276325"/>
            <a:ext cx="4323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Given song metadata*, predict the </a:t>
            </a:r>
            <a:endParaRPr sz="1800"/>
          </a:p>
          <a:p>
            <a:pPr indent="-342900" lvl="0" marL="457200" rtl="0" algn="l">
              <a:spcBef>
                <a:spcPts val="0"/>
              </a:spcBef>
              <a:spcAft>
                <a:spcPts val="0"/>
              </a:spcAft>
              <a:buSzPts val="1800"/>
              <a:buChar char="●"/>
            </a:pPr>
            <a:r>
              <a:rPr lang="en" sz="1800"/>
              <a:t>Song popularity score (regression)</a:t>
            </a:r>
            <a:endParaRPr sz="1800"/>
          </a:p>
          <a:p>
            <a:pPr indent="-342900" lvl="0" marL="457200" rtl="0" algn="l">
              <a:spcBef>
                <a:spcPts val="0"/>
              </a:spcBef>
              <a:spcAft>
                <a:spcPts val="0"/>
              </a:spcAft>
              <a:buSzPts val="1800"/>
              <a:buChar char="●"/>
            </a:pPr>
            <a:r>
              <a:rPr lang="en" sz="1800"/>
              <a:t>Whether or not the song is popular (classification).</a:t>
            </a:r>
            <a:endParaRPr sz="1800"/>
          </a:p>
          <a:p>
            <a:pPr indent="0" lvl="0" marL="0" rtl="0" algn="l">
              <a:spcBef>
                <a:spcPts val="0"/>
              </a:spcBef>
              <a:spcAft>
                <a:spcPts val="0"/>
              </a:spcAft>
              <a:buNone/>
            </a:pPr>
            <a:r>
              <a:t/>
            </a:r>
            <a:endParaRPr sz="1800"/>
          </a:p>
        </p:txBody>
      </p:sp>
      <p:pic>
        <p:nvPicPr>
          <p:cNvPr id="71" name="Google Shape;71;p14"/>
          <p:cNvPicPr preferRelativeResize="0"/>
          <p:nvPr/>
        </p:nvPicPr>
        <p:blipFill rotWithShape="1">
          <a:blip r:embed="rId3">
            <a:alphaModFix/>
          </a:blip>
          <a:srcRect b="51103" l="11383" r="53031" t="20736"/>
          <a:stretch/>
        </p:blipFill>
        <p:spPr>
          <a:xfrm>
            <a:off x="1023030" y="2771725"/>
            <a:ext cx="797445" cy="631075"/>
          </a:xfrm>
          <a:prstGeom prst="rect">
            <a:avLst/>
          </a:prstGeom>
          <a:noFill/>
          <a:ln>
            <a:noFill/>
          </a:ln>
        </p:spPr>
      </p:pic>
      <p:sp>
        <p:nvSpPr>
          <p:cNvPr id="72" name="Google Shape;72;p14"/>
          <p:cNvSpPr txBox="1"/>
          <p:nvPr/>
        </p:nvSpPr>
        <p:spPr>
          <a:xfrm>
            <a:off x="134775" y="750300"/>
            <a:ext cx="404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Music information retrieval (MIR)</a:t>
            </a:r>
            <a:endParaRPr sz="2100"/>
          </a:p>
        </p:txBody>
      </p:sp>
      <p:sp>
        <p:nvSpPr>
          <p:cNvPr id="73" name="Google Shape;73;p14"/>
          <p:cNvSpPr txBox="1"/>
          <p:nvPr/>
        </p:nvSpPr>
        <p:spPr>
          <a:xfrm>
            <a:off x="2494500" y="4789500"/>
            <a:ext cx="20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Definitions source: Wikipedia</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5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B. Logan et. al</a:t>
            </a:r>
            <a:r>
              <a:rPr lang="en"/>
              <a:t> </a:t>
            </a:r>
            <a:r>
              <a:rPr lang="en"/>
              <a:t>predicts the popular songs</a:t>
            </a:r>
            <a:r>
              <a:rPr lang="en"/>
              <a:t> using ML algorithms by </a:t>
            </a:r>
            <a:r>
              <a:rPr b="1" lang="en"/>
              <a:t>quantifying certain lyrical and acoustical characteristics</a:t>
            </a:r>
            <a:r>
              <a:rPr lang="en"/>
              <a:t>. [5]</a:t>
            </a:r>
            <a:endParaRPr/>
          </a:p>
          <a:p>
            <a:pPr indent="-342900" lvl="0" marL="457200" rtl="0" algn="l">
              <a:spcBef>
                <a:spcPts val="0"/>
              </a:spcBef>
              <a:spcAft>
                <a:spcPts val="0"/>
              </a:spcAft>
              <a:buSzPts val="1800"/>
              <a:buChar char="●"/>
            </a:pPr>
            <a:r>
              <a:rPr i="1" lang="en"/>
              <a:t>R. Nijkamp</a:t>
            </a:r>
            <a:r>
              <a:rPr lang="en"/>
              <a:t> uses </a:t>
            </a:r>
            <a:r>
              <a:rPr b="1" lang="en"/>
              <a:t>attributes of </a:t>
            </a:r>
            <a:r>
              <a:rPr b="1" lang="en"/>
              <a:t>Spotify dataset</a:t>
            </a:r>
            <a:r>
              <a:rPr lang="en"/>
              <a:t> to build a linear regression model. [3]</a:t>
            </a:r>
            <a:endParaRPr/>
          </a:p>
          <a:p>
            <a:pPr indent="-342900" lvl="0" marL="457200" rtl="0" algn="l">
              <a:spcBef>
                <a:spcPts val="0"/>
              </a:spcBef>
              <a:spcAft>
                <a:spcPts val="0"/>
              </a:spcAft>
              <a:buSzPts val="1800"/>
              <a:buChar char="●"/>
            </a:pPr>
            <a:r>
              <a:rPr i="1" lang="en"/>
              <a:t>A. Shinghi et. al</a:t>
            </a:r>
            <a:r>
              <a:rPr lang="en"/>
              <a:t> use a song’s lyrical features to predict popularity and found that it worked </a:t>
            </a:r>
            <a:r>
              <a:rPr b="1" lang="en"/>
              <a:t>better than audio features in popularity predictions</a:t>
            </a:r>
            <a:r>
              <a:rPr lang="en"/>
              <a:t>. [4]</a:t>
            </a:r>
            <a:endParaRPr/>
          </a:p>
          <a:p>
            <a:pPr indent="-342900" lvl="0" marL="457200" rtl="0" algn="l">
              <a:spcBef>
                <a:spcPts val="0"/>
              </a:spcBef>
              <a:spcAft>
                <a:spcPts val="0"/>
              </a:spcAft>
              <a:buSzPts val="1800"/>
              <a:buChar char="●"/>
            </a:pPr>
            <a:r>
              <a:rPr i="1" lang="en"/>
              <a:t>Bischoff et. al</a:t>
            </a:r>
            <a:r>
              <a:rPr lang="en"/>
              <a:t> uses </a:t>
            </a:r>
            <a:r>
              <a:rPr b="1" lang="en"/>
              <a:t>social media metrics</a:t>
            </a:r>
            <a:r>
              <a:rPr lang="en"/>
              <a:t> of the artist or buzz created by users. [8] </a:t>
            </a:r>
            <a:endParaRPr/>
          </a:p>
          <a:p>
            <a:pPr indent="-342900" lvl="0" marL="457200" rtl="0" algn="l">
              <a:spcBef>
                <a:spcPts val="0"/>
              </a:spcBef>
              <a:spcAft>
                <a:spcPts val="0"/>
              </a:spcAft>
              <a:buSzPts val="1800"/>
              <a:buChar char="●"/>
            </a:pPr>
            <a:r>
              <a:rPr i="1" lang="en"/>
              <a:t>E. Zangerle et. al</a:t>
            </a:r>
            <a:r>
              <a:rPr lang="en"/>
              <a:t> has also investigated </a:t>
            </a:r>
            <a:r>
              <a:rPr b="1" lang="en"/>
              <a:t>correlations between twitter hashtag #nowplaying</a:t>
            </a:r>
            <a:r>
              <a:rPr lang="en"/>
              <a:t> and billboard top 100 charts. [7]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7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85" name="Google Shape;85;p16"/>
          <p:cNvSpPr/>
          <p:nvPr/>
        </p:nvSpPr>
        <p:spPr>
          <a:xfrm>
            <a:off x="853600" y="2820200"/>
            <a:ext cx="2208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Pipeline</a:t>
            </a:r>
            <a:endParaRPr/>
          </a:p>
        </p:txBody>
      </p:sp>
      <p:sp>
        <p:nvSpPr>
          <p:cNvPr id="86" name="Google Shape;86;p16"/>
          <p:cNvSpPr txBox="1"/>
          <p:nvPr/>
        </p:nvSpPr>
        <p:spPr>
          <a:xfrm>
            <a:off x="226825" y="1382850"/>
            <a:ext cx="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Loudness</a:t>
            </a:r>
            <a:endParaRPr/>
          </a:p>
        </p:txBody>
      </p:sp>
      <p:sp>
        <p:nvSpPr>
          <p:cNvPr id="87" name="Google Shape;87;p16"/>
          <p:cNvSpPr txBox="1"/>
          <p:nvPr/>
        </p:nvSpPr>
        <p:spPr>
          <a:xfrm>
            <a:off x="1127175" y="1200288"/>
            <a:ext cx="11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Danceability</a:t>
            </a:r>
            <a:endParaRPr/>
          </a:p>
        </p:txBody>
      </p:sp>
      <p:sp>
        <p:nvSpPr>
          <p:cNvPr id="88" name="Google Shape;88;p16"/>
          <p:cNvSpPr txBox="1"/>
          <p:nvPr/>
        </p:nvSpPr>
        <p:spPr>
          <a:xfrm>
            <a:off x="2130100" y="1382838"/>
            <a:ext cx="14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Accousticness</a:t>
            </a:r>
            <a:endParaRPr/>
          </a:p>
        </p:txBody>
      </p:sp>
      <p:sp>
        <p:nvSpPr>
          <p:cNvPr id="89" name="Google Shape;89;p16"/>
          <p:cNvSpPr txBox="1"/>
          <p:nvPr/>
        </p:nvSpPr>
        <p:spPr>
          <a:xfrm>
            <a:off x="4575" y="1968775"/>
            <a:ext cx="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Tempo</a:t>
            </a:r>
            <a:endParaRPr/>
          </a:p>
        </p:txBody>
      </p:sp>
      <p:sp>
        <p:nvSpPr>
          <p:cNvPr id="90" name="Google Shape;90;p16"/>
          <p:cNvSpPr txBox="1"/>
          <p:nvPr/>
        </p:nvSpPr>
        <p:spPr>
          <a:xfrm>
            <a:off x="3546275" y="1620613"/>
            <a:ext cx="14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Artist, genre characteristics</a:t>
            </a:r>
            <a:endParaRPr/>
          </a:p>
        </p:txBody>
      </p:sp>
      <p:sp>
        <p:nvSpPr>
          <p:cNvPr id="91" name="Google Shape;91;p16"/>
          <p:cNvSpPr txBox="1"/>
          <p:nvPr/>
        </p:nvSpPr>
        <p:spPr>
          <a:xfrm>
            <a:off x="2605237" y="1861075"/>
            <a:ext cx="88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Valence…..</a:t>
            </a:r>
            <a:endParaRPr/>
          </a:p>
        </p:txBody>
      </p:sp>
      <p:sp>
        <p:nvSpPr>
          <p:cNvPr id="92" name="Google Shape;92;p16"/>
          <p:cNvSpPr/>
          <p:nvPr/>
        </p:nvSpPr>
        <p:spPr>
          <a:xfrm>
            <a:off x="1309425" y="3696899"/>
            <a:ext cx="1641600" cy="11342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Popularity </a:t>
            </a:r>
            <a:endParaRPr/>
          </a:p>
        </p:txBody>
      </p:sp>
      <p:sp>
        <p:nvSpPr>
          <p:cNvPr id="93" name="Google Shape;93;p16"/>
          <p:cNvSpPr/>
          <p:nvPr/>
        </p:nvSpPr>
        <p:spPr>
          <a:xfrm>
            <a:off x="5239000" y="1721525"/>
            <a:ext cx="14127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94" name="Google Shape;94;p16"/>
          <p:cNvSpPr/>
          <p:nvPr/>
        </p:nvSpPr>
        <p:spPr>
          <a:xfrm>
            <a:off x="5239000" y="2689425"/>
            <a:ext cx="14127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suitable models</a:t>
            </a:r>
            <a:endParaRPr/>
          </a:p>
        </p:txBody>
      </p:sp>
      <p:sp>
        <p:nvSpPr>
          <p:cNvPr id="95" name="Google Shape;95;p16"/>
          <p:cNvSpPr/>
          <p:nvPr/>
        </p:nvSpPr>
        <p:spPr>
          <a:xfrm>
            <a:off x="5239000" y="3826750"/>
            <a:ext cx="15582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96" name="Google Shape;96;p16"/>
          <p:cNvSpPr/>
          <p:nvPr/>
        </p:nvSpPr>
        <p:spPr>
          <a:xfrm>
            <a:off x="6851425" y="2265738"/>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Popularity Score Prediction</a:t>
            </a:r>
            <a:endParaRPr/>
          </a:p>
        </p:txBody>
      </p:sp>
      <p:sp>
        <p:nvSpPr>
          <p:cNvPr id="97" name="Google Shape;97;p16"/>
          <p:cNvSpPr/>
          <p:nvPr/>
        </p:nvSpPr>
        <p:spPr>
          <a:xfrm>
            <a:off x="6851425" y="3164127"/>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Determining popular or not popular</a:t>
            </a:r>
            <a:endParaRPr/>
          </a:p>
        </p:txBody>
      </p:sp>
      <p:cxnSp>
        <p:nvCxnSpPr>
          <p:cNvPr id="98" name="Google Shape;98;p16"/>
          <p:cNvCxnSpPr>
            <a:stCxn id="89" idx="2"/>
          </p:cNvCxnSpPr>
          <p:nvPr/>
        </p:nvCxnSpPr>
        <p:spPr>
          <a:xfrm>
            <a:off x="492075" y="2368975"/>
            <a:ext cx="505800" cy="4404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p:nvPr/>
        </p:nvCxnSpPr>
        <p:spPr>
          <a:xfrm>
            <a:off x="714325" y="1783050"/>
            <a:ext cx="781200" cy="9927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6"/>
          <p:cNvCxnSpPr>
            <a:stCxn id="87" idx="2"/>
          </p:cNvCxnSpPr>
          <p:nvPr/>
        </p:nvCxnSpPr>
        <p:spPr>
          <a:xfrm>
            <a:off x="1714125" y="1600488"/>
            <a:ext cx="19200" cy="1164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p:nvPr/>
        </p:nvCxnSpPr>
        <p:spPr>
          <a:xfrm flipH="1">
            <a:off x="2017100" y="1799550"/>
            <a:ext cx="534600" cy="9597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p:nvPr/>
        </p:nvCxnSpPr>
        <p:spPr>
          <a:xfrm flipH="1">
            <a:off x="2301087" y="2265750"/>
            <a:ext cx="330900" cy="5322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p:nvPr/>
        </p:nvCxnSpPr>
        <p:spPr>
          <a:xfrm flipH="1">
            <a:off x="2891325" y="2043988"/>
            <a:ext cx="711600" cy="736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a:stCxn id="85" idx="2"/>
            <a:endCxn id="92" idx="3"/>
          </p:cNvCxnSpPr>
          <p:nvPr/>
        </p:nvCxnSpPr>
        <p:spPr>
          <a:xfrm>
            <a:off x="1957900" y="3392900"/>
            <a:ext cx="172200" cy="3687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a:stCxn id="85" idx="3"/>
            <a:endCxn id="93" idx="2"/>
          </p:cNvCxnSpPr>
          <p:nvPr/>
        </p:nvCxnSpPr>
        <p:spPr>
          <a:xfrm flipH="1" rot="10800000">
            <a:off x="3062200" y="2073350"/>
            <a:ext cx="2176800" cy="10332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6"/>
          <p:cNvCxnSpPr>
            <a:stCxn id="85" idx="3"/>
            <a:endCxn id="94" idx="2"/>
          </p:cNvCxnSpPr>
          <p:nvPr/>
        </p:nvCxnSpPr>
        <p:spPr>
          <a:xfrm flipH="1" rot="10800000">
            <a:off x="3062200" y="3041150"/>
            <a:ext cx="2176800" cy="654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6"/>
          <p:cNvCxnSpPr>
            <a:stCxn id="85" idx="3"/>
            <a:endCxn id="95" idx="2"/>
          </p:cNvCxnSpPr>
          <p:nvPr/>
        </p:nvCxnSpPr>
        <p:spPr>
          <a:xfrm>
            <a:off x="3062200" y="3106550"/>
            <a:ext cx="2176800" cy="10719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6"/>
          <p:cNvCxnSpPr>
            <a:stCxn id="94" idx="0"/>
            <a:endCxn id="96" idx="1"/>
          </p:cNvCxnSpPr>
          <p:nvPr/>
        </p:nvCxnSpPr>
        <p:spPr>
          <a:xfrm flipH="1" rot="10800000">
            <a:off x="6651700" y="2618775"/>
            <a:ext cx="199800" cy="4224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a:stCxn id="94" idx="0"/>
            <a:endCxn id="97" idx="1"/>
          </p:cNvCxnSpPr>
          <p:nvPr/>
        </p:nvCxnSpPr>
        <p:spPr>
          <a:xfrm>
            <a:off x="6651700" y="3041175"/>
            <a:ext cx="199800" cy="4758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6"/>
          <p:cNvSpPr/>
          <p:nvPr/>
        </p:nvSpPr>
        <p:spPr>
          <a:xfrm>
            <a:off x="6851425" y="1134000"/>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Clearing</a:t>
            </a:r>
            <a:r>
              <a:rPr lang="en"/>
              <a:t>, Merging, EDA…..</a:t>
            </a:r>
            <a:endParaRPr/>
          </a:p>
        </p:txBody>
      </p:sp>
      <p:cxnSp>
        <p:nvCxnSpPr>
          <p:cNvPr id="111" name="Google Shape;111;p16"/>
          <p:cNvCxnSpPr>
            <a:stCxn id="93" idx="0"/>
            <a:endCxn id="110" idx="1"/>
          </p:cNvCxnSpPr>
          <p:nvPr/>
        </p:nvCxnSpPr>
        <p:spPr>
          <a:xfrm flipH="1" rot="10800000">
            <a:off x="6651700" y="1487075"/>
            <a:ext cx="199800" cy="5862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6"/>
          <p:cNvSpPr txBox="1"/>
          <p:nvPr/>
        </p:nvSpPr>
        <p:spPr>
          <a:xfrm>
            <a:off x="8101050" y="2418600"/>
            <a:ext cx="11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Regression</a:t>
            </a:r>
            <a:endParaRPr/>
          </a:p>
        </p:txBody>
      </p:sp>
      <p:sp>
        <p:nvSpPr>
          <p:cNvPr id="113" name="Google Shape;113;p16"/>
          <p:cNvSpPr txBox="1"/>
          <p:nvPr/>
        </p:nvSpPr>
        <p:spPr>
          <a:xfrm>
            <a:off x="8044400" y="3324625"/>
            <a:ext cx="117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Classification</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12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19" name="Google Shape;119;p17"/>
          <p:cNvSpPr/>
          <p:nvPr/>
        </p:nvSpPr>
        <p:spPr>
          <a:xfrm>
            <a:off x="1155550" y="69690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Remove redundant features</a:t>
            </a:r>
            <a:endParaRPr/>
          </a:p>
        </p:txBody>
      </p:sp>
      <p:sp>
        <p:nvSpPr>
          <p:cNvPr id="120" name="Google Shape;120;p17"/>
          <p:cNvSpPr/>
          <p:nvPr/>
        </p:nvSpPr>
        <p:spPr>
          <a:xfrm>
            <a:off x="181500" y="1551838"/>
            <a:ext cx="16596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Categorical Variables</a:t>
            </a:r>
            <a:endParaRPr/>
          </a:p>
        </p:txBody>
      </p:sp>
      <p:sp>
        <p:nvSpPr>
          <p:cNvPr id="121" name="Google Shape;121;p17"/>
          <p:cNvSpPr/>
          <p:nvPr/>
        </p:nvSpPr>
        <p:spPr>
          <a:xfrm>
            <a:off x="2683300" y="1551850"/>
            <a:ext cx="16596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One-hot Encoding</a:t>
            </a:r>
            <a:endParaRPr/>
          </a:p>
        </p:txBody>
      </p:sp>
      <p:sp>
        <p:nvSpPr>
          <p:cNvPr id="122" name="Google Shape;122;p17"/>
          <p:cNvSpPr/>
          <p:nvPr/>
        </p:nvSpPr>
        <p:spPr>
          <a:xfrm>
            <a:off x="1155550" y="418660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aggregation and joining</a:t>
            </a:r>
            <a:endParaRPr/>
          </a:p>
        </p:txBody>
      </p:sp>
      <p:graphicFrame>
        <p:nvGraphicFramePr>
          <p:cNvPr id="123" name="Google Shape;123;p17"/>
          <p:cNvGraphicFramePr/>
          <p:nvPr/>
        </p:nvGraphicFramePr>
        <p:xfrm>
          <a:off x="457325" y="2200740"/>
          <a:ext cx="3000000" cy="3000000"/>
        </p:xfrm>
        <a:graphic>
          <a:graphicData uri="http://schemas.openxmlformats.org/drawingml/2006/table">
            <a:tbl>
              <a:tblPr>
                <a:noFill/>
                <a:tableStyleId>{BBC17A89-8D6F-403E-86AF-C16C5791A4A2}</a:tableStyleId>
              </a:tblPr>
              <a:tblGrid>
                <a:gridCol w="553975"/>
                <a:gridCol w="553975"/>
              </a:tblGrid>
              <a:tr h="500550">
                <a:tc>
                  <a:txBody>
                    <a:bodyPr/>
                    <a:lstStyle/>
                    <a:p>
                      <a:pPr indent="0" lvl="0" marL="0" rtl="0" algn="l">
                        <a:spcBef>
                          <a:spcPts val="0"/>
                        </a:spcBef>
                        <a:spcAft>
                          <a:spcPts val="0"/>
                        </a:spcAft>
                        <a:buNone/>
                      </a:pPr>
                      <a:r>
                        <a:rPr b="1" lang="en" sz="1100"/>
                        <a:t>id</a:t>
                      </a:r>
                      <a:endParaRPr b="1" sz="1100"/>
                    </a:p>
                  </a:txBody>
                  <a:tcPr marT="91425" marB="91425" marR="91425" marL="91425"/>
                </a:tc>
                <a:tc>
                  <a:txBody>
                    <a:bodyPr/>
                    <a:lstStyle/>
                    <a:p>
                      <a:pPr indent="0" lvl="0" marL="0" rtl="0" algn="l">
                        <a:spcBef>
                          <a:spcPts val="0"/>
                        </a:spcBef>
                        <a:spcAft>
                          <a:spcPts val="0"/>
                        </a:spcAft>
                        <a:buNone/>
                      </a:pPr>
                      <a:r>
                        <a:rPr b="1" lang="en" sz="1100"/>
                        <a:t>k</a:t>
                      </a:r>
                      <a:r>
                        <a:rPr b="1" lang="en" sz="1100"/>
                        <a:t>ey</a:t>
                      </a:r>
                      <a:endParaRPr b="1" sz="1100"/>
                    </a:p>
                  </a:txBody>
                  <a:tcPr marT="91425" marB="91425" marR="91425" marL="91425"/>
                </a:tc>
              </a:tr>
              <a:tr h="333350">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r>
              <a:tr h="333350">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33350">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bl>
          </a:graphicData>
        </a:graphic>
      </p:graphicFrame>
      <p:graphicFrame>
        <p:nvGraphicFramePr>
          <p:cNvPr id="124" name="Google Shape;124;p17"/>
          <p:cNvGraphicFramePr/>
          <p:nvPr/>
        </p:nvGraphicFramePr>
        <p:xfrm>
          <a:off x="2471675" y="2166403"/>
          <a:ext cx="3000000" cy="3000000"/>
        </p:xfrm>
        <a:graphic>
          <a:graphicData uri="http://schemas.openxmlformats.org/drawingml/2006/table">
            <a:tbl>
              <a:tblPr>
                <a:noFill/>
                <a:tableStyleId>{BBC17A89-8D6F-403E-86AF-C16C5791A4A2}</a:tableStyleId>
              </a:tblPr>
              <a:tblGrid>
                <a:gridCol w="631000"/>
                <a:gridCol w="631000"/>
                <a:gridCol w="631000"/>
                <a:gridCol w="631000"/>
              </a:tblGrid>
              <a:tr h="545075">
                <a:tc>
                  <a:txBody>
                    <a:bodyPr/>
                    <a:lstStyle/>
                    <a:p>
                      <a:pPr indent="0" lvl="0" marL="0" rtl="0" algn="l">
                        <a:spcBef>
                          <a:spcPts val="0"/>
                        </a:spcBef>
                        <a:spcAft>
                          <a:spcPts val="0"/>
                        </a:spcAft>
                        <a:buNone/>
                      </a:pPr>
                      <a:r>
                        <a:rPr b="1" lang="en" sz="1100"/>
                        <a:t>id</a:t>
                      </a:r>
                      <a:endParaRPr b="1" sz="1100"/>
                    </a:p>
                  </a:txBody>
                  <a:tcPr marT="91425" marB="91425" marR="91425" marL="91425"/>
                </a:tc>
                <a:tc>
                  <a:txBody>
                    <a:bodyPr/>
                    <a:lstStyle/>
                    <a:p>
                      <a:pPr indent="0" lvl="0" marL="0" rtl="0" algn="l">
                        <a:spcBef>
                          <a:spcPts val="0"/>
                        </a:spcBef>
                        <a:spcAft>
                          <a:spcPts val="0"/>
                        </a:spcAft>
                        <a:buNone/>
                      </a:pPr>
                      <a:r>
                        <a:rPr b="1" lang="en" sz="1100"/>
                        <a:t>key_1</a:t>
                      </a:r>
                      <a:endParaRPr b="1" sz="1100"/>
                    </a:p>
                  </a:txBody>
                  <a:tcPr marT="91425" marB="91425" marR="91425" marL="91425"/>
                </a:tc>
                <a:tc>
                  <a:txBody>
                    <a:bodyPr/>
                    <a:lstStyle/>
                    <a:p>
                      <a:pPr indent="0" lvl="0" marL="0" rtl="0" algn="l">
                        <a:spcBef>
                          <a:spcPts val="0"/>
                        </a:spcBef>
                        <a:spcAft>
                          <a:spcPts val="0"/>
                        </a:spcAft>
                        <a:buNone/>
                      </a:pPr>
                      <a:r>
                        <a:rPr b="1" lang="en" sz="1100"/>
                        <a:t>key_2</a:t>
                      </a:r>
                      <a:endParaRPr b="1" sz="1100"/>
                    </a:p>
                  </a:txBody>
                  <a:tcPr marT="91425" marB="91425" marR="91425" marL="91425"/>
                </a:tc>
                <a:tc>
                  <a:txBody>
                    <a:bodyPr/>
                    <a:lstStyle/>
                    <a:p>
                      <a:pPr indent="0" lvl="0" marL="0" rtl="0" algn="l">
                        <a:spcBef>
                          <a:spcPts val="0"/>
                        </a:spcBef>
                        <a:spcAft>
                          <a:spcPts val="0"/>
                        </a:spcAft>
                        <a:buNone/>
                      </a:pPr>
                      <a:r>
                        <a:rPr b="1" lang="en" sz="1100"/>
                        <a:t>key_3</a:t>
                      </a:r>
                      <a:endParaRPr b="1" sz="1100"/>
                    </a:p>
                  </a:txBody>
                  <a:tcPr marT="91425" marB="91425" marR="91425" marL="91425"/>
                </a:tc>
              </a:tr>
              <a:tr h="320100">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20100">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20100">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bl>
          </a:graphicData>
        </a:graphic>
      </p:graphicFrame>
      <p:graphicFrame>
        <p:nvGraphicFramePr>
          <p:cNvPr id="125" name="Google Shape;125;p17"/>
          <p:cNvGraphicFramePr/>
          <p:nvPr/>
        </p:nvGraphicFramePr>
        <p:xfrm>
          <a:off x="6600550" y="1049558"/>
          <a:ext cx="3000000" cy="3000000"/>
        </p:xfrm>
        <a:graphic>
          <a:graphicData uri="http://schemas.openxmlformats.org/drawingml/2006/table">
            <a:tbl>
              <a:tblPr>
                <a:noFill/>
                <a:tableStyleId>{BBC17A89-8D6F-403E-86AF-C16C5791A4A2}</a:tableStyleId>
              </a:tblPr>
              <a:tblGrid>
                <a:gridCol w="1134650"/>
                <a:gridCol w="918725"/>
              </a:tblGrid>
              <a:tr h="514400">
                <a:tc>
                  <a:txBody>
                    <a:bodyPr/>
                    <a:lstStyle/>
                    <a:p>
                      <a:pPr indent="0" lvl="0" marL="0" rtl="0" algn="l">
                        <a:spcBef>
                          <a:spcPts val="0"/>
                        </a:spcBef>
                        <a:spcAft>
                          <a:spcPts val="0"/>
                        </a:spcAft>
                        <a:buNone/>
                      </a:pPr>
                      <a:r>
                        <a:rPr b="1" lang="en" sz="1100"/>
                        <a:t>Feature</a:t>
                      </a:r>
                      <a:endParaRPr b="1" sz="1100"/>
                    </a:p>
                  </a:txBody>
                  <a:tcPr marT="91425" marB="91425" marR="91425" marL="91425"/>
                </a:tc>
                <a:tc>
                  <a:txBody>
                    <a:bodyPr/>
                    <a:lstStyle/>
                    <a:p>
                      <a:pPr indent="0" lvl="0" marL="0" rtl="0" algn="l">
                        <a:spcBef>
                          <a:spcPts val="0"/>
                        </a:spcBef>
                        <a:spcAft>
                          <a:spcPts val="0"/>
                        </a:spcAft>
                        <a:buNone/>
                      </a:pPr>
                      <a:r>
                        <a:rPr b="1" lang="en" sz="1100"/>
                        <a:t>Operation</a:t>
                      </a:r>
                      <a:endParaRPr b="1" sz="1100"/>
                    </a:p>
                  </a:txBody>
                  <a:tcPr marT="91425" marB="91425" marR="91425" marL="91425"/>
                </a:tc>
              </a:tr>
              <a:tr h="514400">
                <a:tc>
                  <a:txBody>
                    <a:bodyPr/>
                    <a:lstStyle/>
                    <a:p>
                      <a:pPr indent="0" lvl="0" marL="0" rtl="0" algn="l">
                        <a:spcBef>
                          <a:spcPts val="0"/>
                        </a:spcBef>
                        <a:spcAft>
                          <a:spcPts val="0"/>
                        </a:spcAft>
                        <a:buNone/>
                      </a:pPr>
                      <a:r>
                        <a:rPr lang="en" sz="1100"/>
                        <a:t>Accousticness</a:t>
                      </a:r>
                      <a:endParaRPr sz="1100"/>
                    </a:p>
                  </a:txBody>
                  <a:tcPr marT="91425" marB="91425" marR="91425" marL="91425"/>
                </a:tc>
                <a:tc>
                  <a:txBody>
                    <a:bodyPr/>
                    <a:lstStyle/>
                    <a:p>
                      <a:pPr indent="0" lvl="0" marL="0" rtl="0" algn="l">
                        <a:spcBef>
                          <a:spcPts val="0"/>
                        </a:spcBef>
                        <a:spcAft>
                          <a:spcPts val="0"/>
                        </a:spcAft>
                        <a:buNone/>
                      </a:pPr>
                      <a:r>
                        <a:rPr lang="en" sz="1100"/>
                        <a:t>Mean</a:t>
                      </a:r>
                      <a:endParaRPr sz="1100"/>
                    </a:p>
                  </a:txBody>
                  <a:tcPr marT="91425" marB="91425" marR="91425" marL="91425"/>
                </a:tc>
              </a:tr>
              <a:tr h="347975">
                <a:tc>
                  <a:txBody>
                    <a:bodyPr/>
                    <a:lstStyle/>
                    <a:p>
                      <a:pPr indent="0" lvl="0" marL="0" rtl="0" algn="l">
                        <a:spcBef>
                          <a:spcPts val="0"/>
                        </a:spcBef>
                        <a:spcAft>
                          <a:spcPts val="0"/>
                        </a:spcAft>
                        <a:buNone/>
                      </a:pPr>
                      <a:r>
                        <a:rPr lang="en" sz="1100"/>
                        <a:t>Energy</a:t>
                      </a:r>
                      <a:endParaRPr sz="1100"/>
                    </a:p>
                  </a:txBody>
                  <a:tcPr marT="91425" marB="91425" marR="91425" marL="91425"/>
                </a:tc>
                <a:tc>
                  <a:txBody>
                    <a:bodyPr/>
                    <a:lstStyle/>
                    <a:p>
                      <a:pPr indent="0" lvl="0" marL="0" rtl="0" algn="l">
                        <a:spcBef>
                          <a:spcPts val="0"/>
                        </a:spcBef>
                        <a:spcAft>
                          <a:spcPts val="0"/>
                        </a:spcAft>
                        <a:buNone/>
                      </a:pPr>
                      <a:r>
                        <a:rPr lang="en" sz="1100"/>
                        <a:t>Max</a:t>
                      </a:r>
                      <a:endParaRPr sz="1100"/>
                    </a:p>
                  </a:txBody>
                  <a:tcPr marT="91425" marB="91425" marR="91425" marL="91425"/>
                </a:tc>
              </a:tr>
              <a:tr h="347975">
                <a:tc>
                  <a:txBody>
                    <a:bodyPr/>
                    <a:lstStyle/>
                    <a:p>
                      <a:pPr indent="0" lvl="0" marL="0" rtl="0" algn="l">
                        <a:spcBef>
                          <a:spcPts val="0"/>
                        </a:spcBef>
                        <a:spcAft>
                          <a:spcPts val="0"/>
                        </a:spcAft>
                        <a:buNone/>
                      </a:pPr>
                      <a:r>
                        <a:rPr lang="en" sz="1100"/>
                        <a:t>Popularity</a:t>
                      </a:r>
                      <a:endParaRPr sz="1100"/>
                    </a:p>
                  </a:txBody>
                  <a:tcPr marT="91425" marB="91425" marR="91425" marL="91425"/>
                </a:tc>
                <a:tc>
                  <a:txBody>
                    <a:bodyPr/>
                    <a:lstStyle/>
                    <a:p>
                      <a:pPr indent="0" lvl="0" marL="0" rtl="0" algn="l">
                        <a:spcBef>
                          <a:spcPts val="0"/>
                        </a:spcBef>
                        <a:spcAft>
                          <a:spcPts val="0"/>
                        </a:spcAft>
                        <a:buNone/>
                      </a:pPr>
                      <a:r>
                        <a:rPr lang="en" sz="1100"/>
                        <a:t>Max</a:t>
                      </a:r>
                      <a:endParaRPr sz="1100"/>
                    </a:p>
                  </a:txBody>
                  <a:tcPr marT="91425" marB="91425" marR="91425" marL="91425"/>
                </a:tc>
              </a:tr>
              <a:tr h="347975">
                <a:tc>
                  <a:txBody>
                    <a:bodyPr/>
                    <a:lstStyle/>
                    <a:p>
                      <a:pPr indent="0" lvl="0" marL="0" rtl="0" algn="l">
                        <a:spcBef>
                          <a:spcPts val="0"/>
                        </a:spcBef>
                        <a:spcAft>
                          <a:spcPts val="0"/>
                        </a:spcAft>
                        <a:buNone/>
                      </a:pPr>
                      <a:r>
                        <a:rPr lang="en" sz="1100"/>
                        <a:t>...</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r>
            </a:tbl>
          </a:graphicData>
        </a:graphic>
      </p:graphicFrame>
      <p:sp>
        <p:nvSpPr>
          <p:cNvPr id="126" name="Google Shape;126;p17"/>
          <p:cNvSpPr txBox="1"/>
          <p:nvPr/>
        </p:nvSpPr>
        <p:spPr>
          <a:xfrm>
            <a:off x="6407500" y="433950"/>
            <a:ext cx="27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7" name="Google Shape;127;p17"/>
          <p:cNvSpPr txBox="1"/>
          <p:nvPr/>
        </p:nvSpPr>
        <p:spPr>
          <a:xfrm>
            <a:off x="6600550" y="3619000"/>
            <a:ext cx="17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28" name="Google Shape;128;p17"/>
          <p:cNvCxnSpPr>
            <a:stCxn id="119" idx="2"/>
            <a:endCxn id="120" idx="0"/>
          </p:cNvCxnSpPr>
          <p:nvPr/>
        </p:nvCxnSpPr>
        <p:spPr>
          <a:xfrm flipH="1">
            <a:off x="1011400" y="1224300"/>
            <a:ext cx="1372800" cy="3276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a:stCxn id="119" idx="2"/>
            <a:endCxn id="121" idx="0"/>
          </p:cNvCxnSpPr>
          <p:nvPr/>
        </p:nvCxnSpPr>
        <p:spPr>
          <a:xfrm>
            <a:off x="2384200" y="1224300"/>
            <a:ext cx="1128900" cy="3276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a:endCxn id="122" idx="0"/>
          </p:cNvCxnSpPr>
          <p:nvPr/>
        </p:nvCxnSpPr>
        <p:spPr>
          <a:xfrm flipH="1">
            <a:off x="2384200" y="3769900"/>
            <a:ext cx="1225200" cy="4167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a:stCxn id="122" idx="3"/>
            <a:endCxn id="132" idx="1"/>
          </p:cNvCxnSpPr>
          <p:nvPr/>
        </p:nvCxnSpPr>
        <p:spPr>
          <a:xfrm flipH="1" rot="10800000">
            <a:off x="3612850" y="634000"/>
            <a:ext cx="2954700" cy="3816300"/>
          </a:xfrm>
          <a:prstGeom prst="bentConnector3">
            <a:avLst>
              <a:gd fmla="val 53824" name="adj1"/>
            </a:avLst>
          </a:prstGeom>
          <a:noFill/>
          <a:ln cap="flat" cmpd="sng" w="9525">
            <a:solidFill>
              <a:schemeClr val="dk2"/>
            </a:solidFill>
            <a:prstDash val="solid"/>
            <a:round/>
            <a:headEnd len="med" w="med" type="none"/>
            <a:tailEnd len="med" w="med" type="stealth"/>
          </a:ln>
        </p:spPr>
      </p:cxnSp>
      <p:cxnSp>
        <p:nvCxnSpPr>
          <p:cNvPr id="133" name="Google Shape;133;p17"/>
          <p:cNvCxnSpPr>
            <a:stCxn id="122" idx="3"/>
            <a:endCxn id="127" idx="1"/>
          </p:cNvCxnSpPr>
          <p:nvPr/>
        </p:nvCxnSpPr>
        <p:spPr>
          <a:xfrm flipH="1" rot="10800000">
            <a:off x="3612850" y="3819100"/>
            <a:ext cx="2987700" cy="631200"/>
          </a:xfrm>
          <a:prstGeom prst="bentConnector3">
            <a:avLst>
              <a:gd fmla="val 53128" name="adj1"/>
            </a:avLst>
          </a:prstGeom>
          <a:noFill/>
          <a:ln cap="flat" cmpd="sng" w="9525">
            <a:solidFill>
              <a:schemeClr val="dk2"/>
            </a:solidFill>
            <a:prstDash val="solid"/>
            <a:round/>
            <a:headEnd len="med" w="med" type="none"/>
            <a:tailEnd len="med" w="med" type="stealth"/>
          </a:ln>
        </p:spPr>
      </p:cxnSp>
      <p:sp>
        <p:nvSpPr>
          <p:cNvPr id="132" name="Google Shape;132;p17"/>
          <p:cNvSpPr/>
          <p:nvPr/>
        </p:nvSpPr>
        <p:spPr>
          <a:xfrm>
            <a:off x="6567550" y="37035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Aggregate operations for joining artist data</a:t>
            </a:r>
            <a:endParaRPr/>
          </a:p>
        </p:txBody>
      </p:sp>
      <p:sp>
        <p:nvSpPr>
          <p:cNvPr id="134" name="Google Shape;134;p17"/>
          <p:cNvSpPr/>
          <p:nvPr/>
        </p:nvSpPr>
        <p:spPr>
          <a:xfrm>
            <a:off x="6571000" y="371455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Information related to artist and year is joined.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8"/>
          <p:cNvPicPr preferRelativeResize="0"/>
          <p:nvPr/>
        </p:nvPicPr>
        <p:blipFill>
          <a:blip r:embed="rId3">
            <a:alphaModFix/>
          </a:blip>
          <a:stretch>
            <a:fillRect/>
          </a:stretch>
        </p:blipFill>
        <p:spPr>
          <a:xfrm>
            <a:off x="218125" y="1334388"/>
            <a:ext cx="4505601" cy="1435850"/>
          </a:xfrm>
          <a:prstGeom prst="rect">
            <a:avLst/>
          </a:prstGeom>
          <a:noFill/>
          <a:ln>
            <a:noFill/>
          </a:ln>
        </p:spPr>
      </p:pic>
      <p:pic>
        <p:nvPicPr>
          <p:cNvPr id="140" name="Google Shape;140;p18"/>
          <p:cNvPicPr preferRelativeResize="0"/>
          <p:nvPr/>
        </p:nvPicPr>
        <p:blipFill>
          <a:blip r:embed="rId4">
            <a:alphaModFix/>
          </a:blip>
          <a:stretch>
            <a:fillRect/>
          </a:stretch>
        </p:blipFill>
        <p:spPr>
          <a:xfrm>
            <a:off x="241813" y="3389776"/>
            <a:ext cx="4458225" cy="1365750"/>
          </a:xfrm>
          <a:prstGeom prst="rect">
            <a:avLst/>
          </a:prstGeom>
          <a:noFill/>
          <a:ln>
            <a:noFill/>
          </a:ln>
        </p:spPr>
      </p:pic>
      <p:pic>
        <p:nvPicPr>
          <p:cNvPr id="141" name="Google Shape;141;p18"/>
          <p:cNvPicPr preferRelativeResize="0"/>
          <p:nvPr/>
        </p:nvPicPr>
        <p:blipFill>
          <a:blip r:embed="rId5">
            <a:alphaModFix/>
          </a:blip>
          <a:stretch>
            <a:fillRect/>
          </a:stretch>
        </p:blipFill>
        <p:spPr>
          <a:xfrm>
            <a:off x="5163879" y="1593969"/>
            <a:ext cx="3710424" cy="2852381"/>
          </a:xfrm>
          <a:prstGeom prst="rect">
            <a:avLst/>
          </a:prstGeom>
          <a:noFill/>
          <a:ln>
            <a:noFill/>
          </a:ln>
        </p:spPr>
      </p:pic>
      <p:sp>
        <p:nvSpPr>
          <p:cNvPr id="142" name="Google Shape;142;p18"/>
          <p:cNvSpPr txBox="1"/>
          <p:nvPr>
            <p:ph type="title"/>
          </p:nvPr>
        </p:nvSpPr>
        <p:spPr>
          <a:xfrm>
            <a:off x="265500" y="117600"/>
            <a:ext cx="8608800" cy="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t>
            </a:r>
            <a:r>
              <a:rPr lang="en"/>
              <a:t>alysis</a:t>
            </a:r>
            <a:endParaRPr/>
          </a:p>
        </p:txBody>
      </p:sp>
      <p:sp>
        <p:nvSpPr>
          <p:cNvPr id="143" name="Google Shape;143;p18"/>
          <p:cNvSpPr/>
          <p:nvPr/>
        </p:nvSpPr>
        <p:spPr>
          <a:xfrm>
            <a:off x="1512200" y="885450"/>
            <a:ext cx="2139000" cy="3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Histograms</a:t>
            </a:r>
            <a:endParaRPr/>
          </a:p>
        </p:txBody>
      </p:sp>
      <p:sp>
        <p:nvSpPr>
          <p:cNvPr id="144" name="Google Shape;144;p18"/>
          <p:cNvSpPr/>
          <p:nvPr/>
        </p:nvSpPr>
        <p:spPr>
          <a:xfrm>
            <a:off x="1512200" y="2821100"/>
            <a:ext cx="2139000" cy="3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Box Plots</a:t>
            </a:r>
            <a:endParaRPr/>
          </a:p>
        </p:txBody>
      </p:sp>
      <p:sp>
        <p:nvSpPr>
          <p:cNvPr id="145" name="Google Shape;145;p18"/>
          <p:cNvSpPr/>
          <p:nvPr/>
        </p:nvSpPr>
        <p:spPr>
          <a:xfrm>
            <a:off x="5949588" y="885450"/>
            <a:ext cx="2139000" cy="3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Correlation Coefficients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2474125" y="138800"/>
            <a:ext cx="4045200" cy="66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Algorithms</a:t>
            </a:r>
            <a:endParaRPr/>
          </a:p>
        </p:txBody>
      </p:sp>
      <p:sp>
        <p:nvSpPr>
          <p:cNvPr id="151" name="Google Shape;151;p19"/>
          <p:cNvSpPr/>
          <p:nvPr/>
        </p:nvSpPr>
        <p:spPr>
          <a:xfrm>
            <a:off x="2696100" y="2198675"/>
            <a:ext cx="1542000" cy="1313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152" name="Google Shape;152;p19"/>
          <p:cNvSpPr/>
          <p:nvPr/>
        </p:nvSpPr>
        <p:spPr>
          <a:xfrm>
            <a:off x="975000" y="854150"/>
            <a:ext cx="1263600" cy="77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53" name="Google Shape;153;p19"/>
          <p:cNvSpPr/>
          <p:nvPr/>
        </p:nvSpPr>
        <p:spPr>
          <a:xfrm>
            <a:off x="975000" y="3796700"/>
            <a:ext cx="1263600" cy="77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Regression</a:t>
            </a:r>
            <a:endParaRPr/>
          </a:p>
        </p:txBody>
      </p:sp>
      <p:sp>
        <p:nvSpPr>
          <p:cNvPr id="154" name="Google Shape;154;p19"/>
          <p:cNvSpPr/>
          <p:nvPr/>
        </p:nvSpPr>
        <p:spPr>
          <a:xfrm>
            <a:off x="424900" y="2183700"/>
            <a:ext cx="1263600" cy="77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LASSO Regression</a:t>
            </a:r>
            <a:endParaRPr/>
          </a:p>
        </p:txBody>
      </p:sp>
      <p:sp>
        <p:nvSpPr>
          <p:cNvPr id="155" name="Google Shape;155;p19"/>
          <p:cNvSpPr/>
          <p:nvPr/>
        </p:nvSpPr>
        <p:spPr>
          <a:xfrm>
            <a:off x="4758625" y="2198675"/>
            <a:ext cx="1760700" cy="1313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156" name="Google Shape;156;p19"/>
          <p:cNvSpPr/>
          <p:nvPr/>
        </p:nvSpPr>
        <p:spPr>
          <a:xfrm>
            <a:off x="6698700" y="692725"/>
            <a:ext cx="1263600" cy="7761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57" name="Google Shape;157;p19"/>
          <p:cNvSpPr/>
          <p:nvPr/>
        </p:nvSpPr>
        <p:spPr>
          <a:xfrm>
            <a:off x="7132850" y="2327488"/>
            <a:ext cx="1263600" cy="7761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Support Vector Machines</a:t>
            </a:r>
            <a:endParaRPr/>
          </a:p>
        </p:txBody>
      </p:sp>
      <p:sp>
        <p:nvSpPr>
          <p:cNvPr id="158" name="Google Shape;158;p19"/>
          <p:cNvSpPr/>
          <p:nvPr/>
        </p:nvSpPr>
        <p:spPr>
          <a:xfrm>
            <a:off x="7132850" y="3962250"/>
            <a:ext cx="1263600" cy="776100"/>
          </a:xfrm>
          <a:prstGeom prst="flowChartPunchedCard">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Classification</a:t>
            </a:r>
            <a:endParaRPr/>
          </a:p>
        </p:txBody>
      </p:sp>
      <p:cxnSp>
        <p:nvCxnSpPr>
          <p:cNvPr id="159" name="Google Shape;159;p19"/>
          <p:cNvCxnSpPr>
            <a:stCxn id="155" idx="0"/>
            <a:endCxn id="156" idx="1"/>
          </p:cNvCxnSpPr>
          <p:nvPr/>
        </p:nvCxnSpPr>
        <p:spPr>
          <a:xfrm flipH="1" rot="10800000">
            <a:off x="5638975" y="1080875"/>
            <a:ext cx="1059600" cy="11178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9"/>
          <p:cNvCxnSpPr>
            <a:stCxn id="155" idx="7"/>
            <a:endCxn id="157" idx="1"/>
          </p:cNvCxnSpPr>
          <p:nvPr/>
        </p:nvCxnSpPr>
        <p:spPr>
          <a:xfrm>
            <a:off x="6261476" y="2390974"/>
            <a:ext cx="871500" cy="3246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9"/>
          <p:cNvCxnSpPr>
            <a:stCxn id="155" idx="6"/>
            <a:endCxn id="158" idx="1"/>
          </p:cNvCxnSpPr>
          <p:nvPr/>
        </p:nvCxnSpPr>
        <p:spPr>
          <a:xfrm>
            <a:off x="6519325" y="2855225"/>
            <a:ext cx="613500" cy="14952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9"/>
          <p:cNvCxnSpPr>
            <a:stCxn id="151" idx="1"/>
            <a:endCxn id="152" idx="0"/>
          </p:cNvCxnSpPr>
          <p:nvPr/>
        </p:nvCxnSpPr>
        <p:spPr>
          <a:xfrm rot="10800000">
            <a:off x="2238521" y="1242274"/>
            <a:ext cx="683400" cy="11487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9"/>
          <p:cNvCxnSpPr>
            <a:stCxn id="151" idx="2"/>
            <a:endCxn id="154" idx="0"/>
          </p:cNvCxnSpPr>
          <p:nvPr/>
        </p:nvCxnSpPr>
        <p:spPr>
          <a:xfrm rot="10800000">
            <a:off x="1688400" y="2571725"/>
            <a:ext cx="1007700" cy="2835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9"/>
          <p:cNvCxnSpPr>
            <a:stCxn id="151" idx="3"/>
            <a:endCxn id="153" idx="0"/>
          </p:cNvCxnSpPr>
          <p:nvPr/>
        </p:nvCxnSpPr>
        <p:spPr>
          <a:xfrm flipH="1">
            <a:off x="2238521" y="3319476"/>
            <a:ext cx="683400" cy="86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1143150" y="0"/>
            <a:ext cx="6857700" cy="62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Regression Algorithm Tables</a:t>
            </a:r>
            <a:endParaRPr sz="3000"/>
          </a:p>
        </p:txBody>
      </p:sp>
      <p:graphicFrame>
        <p:nvGraphicFramePr>
          <p:cNvPr id="170" name="Google Shape;170;p20"/>
          <p:cNvGraphicFramePr/>
          <p:nvPr/>
        </p:nvGraphicFramePr>
        <p:xfrm>
          <a:off x="4616688" y="663065"/>
          <a:ext cx="3000000" cy="3000000"/>
        </p:xfrm>
        <a:graphic>
          <a:graphicData uri="http://schemas.openxmlformats.org/drawingml/2006/table">
            <a:tbl>
              <a:tblPr>
                <a:noFill/>
                <a:tableStyleId>{BBC17A89-8D6F-403E-86AF-C16C5791A4A2}</a:tableStyleId>
              </a:tblPr>
              <a:tblGrid>
                <a:gridCol w="905450"/>
                <a:gridCol w="905450"/>
                <a:gridCol w="905450"/>
                <a:gridCol w="905450"/>
                <a:gridCol w="905450"/>
              </a:tblGrid>
              <a:tr h="609575">
                <a:tc>
                  <a:txBody>
                    <a:bodyPr/>
                    <a:lstStyle/>
                    <a:p>
                      <a:pPr indent="0" lvl="0" marL="0" rtl="0" algn="l">
                        <a:spcBef>
                          <a:spcPts val="0"/>
                        </a:spcBef>
                        <a:spcAft>
                          <a:spcPts val="0"/>
                        </a:spcAft>
                        <a:buNone/>
                      </a:pPr>
                      <a:r>
                        <a:rPr b="1" lang="en" sz="1000"/>
                        <a:t>Algorithm</a:t>
                      </a:r>
                      <a:endParaRPr b="1" sz="1000"/>
                    </a:p>
                  </a:txBody>
                  <a:tcPr marT="91425" marB="91425" marR="91425" marL="91425"/>
                </a:tc>
                <a:tc>
                  <a:txBody>
                    <a:bodyPr/>
                    <a:lstStyle/>
                    <a:p>
                      <a:pPr indent="0" lvl="0" marL="0" rtl="0" algn="l">
                        <a:spcBef>
                          <a:spcPts val="0"/>
                        </a:spcBef>
                        <a:spcAft>
                          <a:spcPts val="0"/>
                        </a:spcAft>
                        <a:buNone/>
                      </a:pPr>
                      <a:r>
                        <a:rPr b="1" lang="en" sz="1000"/>
                        <a:t>R2</a:t>
                      </a:r>
                      <a:r>
                        <a:rPr b="1" baseline="-25000" lang="en" sz="1000"/>
                        <a:t>Train</a:t>
                      </a:r>
                      <a:endParaRPr b="1" baseline="-25000" sz="1000"/>
                    </a:p>
                  </a:txBody>
                  <a:tcPr marT="91425" marB="91425" marR="91425" marL="91425"/>
                </a:tc>
                <a:tc>
                  <a:txBody>
                    <a:bodyPr/>
                    <a:lstStyle/>
                    <a:p>
                      <a:pPr indent="0" lvl="0" marL="0" rtl="0" algn="l">
                        <a:spcBef>
                          <a:spcPts val="0"/>
                        </a:spcBef>
                        <a:spcAft>
                          <a:spcPts val="0"/>
                        </a:spcAft>
                        <a:buNone/>
                      </a:pPr>
                      <a:r>
                        <a:rPr b="1" lang="en" sz="1000"/>
                        <a:t>R2</a:t>
                      </a:r>
                      <a:r>
                        <a:rPr b="1" baseline="-25000" lang="en" sz="1000"/>
                        <a:t>Test</a:t>
                      </a:r>
                      <a:endParaRPr b="1" baseline="-25000" sz="1000"/>
                    </a:p>
                  </a:txBody>
                  <a:tcPr marT="91425" marB="91425" marR="91425" marL="91425"/>
                </a:tc>
                <a:tc>
                  <a:txBody>
                    <a:bodyPr/>
                    <a:lstStyle/>
                    <a:p>
                      <a:pPr indent="0" lvl="0" marL="0" rtl="0" algn="l">
                        <a:spcBef>
                          <a:spcPts val="0"/>
                        </a:spcBef>
                        <a:spcAft>
                          <a:spcPts val="0"/>
                        </a:spcAft>
                        <a:buNone/>
                      </a:pPr>
                      <a:r>
                        <a:rPr b="1" lang="en" sz="1000"/>
                        <a:t>RMSE</a:t>
                      </a:r>
                      <a:r>
                        <a:rPr b="1" baseline="-25000" lang="en" sz="1000"/>
                        <a:t>Train</a:t>
                      </a:r>
                      <a:endParaRPr b="1" baseline="-25000" sz="1000"/>
                    </a:p>
                  </a:txBody>
                  <a:tcPr marT="91425" marB="91425" marR="91425" marL="91425"/>
                </a:tc>
                <a:tc>
                  <a:txBody>
                    <a:bodyPr/>
                    <a:lstStyle/>
                    <a:p>
                      <a:pPr indent="0" lvl="0" marL="0" rtl="0" algn="l">
                        <a:spcBef>
                          <a:spcPts val="0"/>
                        </a:spcBef>
                        <a:spcAft>
                          <a:spcPts val="0"/>
                        </a:spcAft>
                        <a:buNone/>
                      </a:pPr>
                      <a:r>
                        <a:rPr b="1" lang="en" sz="1000"/>
                        <a:t>RMSE</a:t>
                      </a:r>
                      <a:r>
                        <a:rPr b="1" baseline="-25000" lang="en" sz="1000"/>
                        <a:t>Test</a:t>
                      </a:r>
                      <a:endParaRPr b="1" baseline="-25000" sz="1000"/>
                    </a:p>
                  </a:txBody>
                  <a:tcPr marT="91425" marB="91425" marR="91425" marL="91425"/>
                </a:tc>
              </a:tr>
              <a:tr h="822925">
                <a:tc>
                  <a:txBody>
                    <a:bodyPr/>
                    <a:lstStyle/>
                    <a:p>
                      <a:pPr indent="0" lvl="0" marL="0" rtl="0" algn="l">
                        <a:spcBef>
                          <a:spcPts val="0"/>
                        </a:spcBef>
                        <a:spcAft>
                          <a:spcPts val="0"/>
                        </a:spcAft>
                        <a:buNone/>
                      </a:pPr>
                      <a:r>
                        <a:rPr lang="en" sz="1000"/>
                        <a:t>Linear Regression</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0.82907</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0.82920</a:t>
                      </a:r>
                      <a:endParaRPr sz="1000"/>
                    </a:p>
                  </a:txBody>
                  <a:tcPr marT="91425" marB="91425" marR="91425" marL="91425"/>
                </a:tc>
                <a:tc>
                  <a:txBody>
                    <a:bodyPr/>
                    <a:lstStyle/>
                    <a:p>
                      <a:pPr indent="0" lvl="0" marL="0" rtl="0" algn="l">
                        <a:spcBef>
                          <a:spcPts val="0"/>
                        </a:spcBef>
                        <a:spcAft>
                          <a:spcPts val="0"/>
                        </a:spcAft>
                        <a:buNone/>
                      </a:pPr>
                      <a:r>
                        <a:rPr lang="en" sz="1000"/>
                        <a:t>9.03576</a:t>
                      </a:r>
                      <a:endParaRPr sz="1000"/>
                    </a:p>
                  </a:txBody>
                  <a:tcPr marT="91425" marB="91425" marR="91425" marL="91425"/>
                </a:tc>
                <a:tc>
                  <a:txBody>
                    <a:bodyPr/>
                    <a:lstStyle/>
                    <a:p>
                      <a:pPr indent="0" lvl="0" marL="0" rtl="0" algn="l">
                        <a:spcBef>
                          <a:spcPts val="0"/>
                        </a:spcBef>
                        <a:spcAft>
                          <a:spcPts val="0"/>
                        </a:spcAft>
                        <a:buNone/>
                      </a:pPr>
                      <a:r>
                        <a:rPr lang="en" sz="1000"/>
                        <a:t>9.05644</a:t>
                      </a:r>
                      <a:endParaRPr sz="1000"/>
                    </a:p>
                  </a:txBody>
                  <a:tcPr marT="91425" marB="91425" marR="91425" marL="91425"/>
                </a:tc>
              </a:tr>
              <a:tr h="1036300">
                <a:tc>
                  <a:txBody>
                    <a:bodyPr/>
                    <a:lstStyle/>
                    <a:p>
                      <a:pPr indent="0" lvl="0" marL="0" rtl="0" algn="l">
                        <a:spcBef>
                          <a:spcPts val="0"/>
                        </a:spcBef>
                        <a:spcAft>
                          <a:spcPts val="0"/>
                        </a:spcAft>
                        <a:buNone/>
                      </a:pPr>
                      <a:r>
                        <a:rPr lang="en" sz="1000"/>
                        <a:t>Polynomial Regression</a:t>
                      </a:r>
                      <a:endParaRPr sz="1000"/>
                    </a:p>
                  </a:txBody>
                  <a:tcPr marT="91425" marB="91425" marR="91425" marL="91425"/>
                </a:tc>
                <a:tc>
                  <a:txBody>
                    <a:bodyPr/>
                    <a:lstStyle/>
                    <a:p>
                      <a:pPr indent="0" lvl="0" marL="0" rtl="0" algn="l">
                        <a:spcBef>
                          <a:spcPts val="0"/>
                        </a:spcBef>
                        <a:spcAft>
                          <a:spcPts val="0"/>
                        </a:spcAft>
                        <a:buNone/>
                      </a:pPr>
                      <a:r>
                        <a:rPr lang="en" sz="1000"/>
                        <a:t>0.84282</a:t>
                      </a:r>
                      <a:endParaRPr sz="1000"/>
                    </a:p>
                  </a:txBody>
                  <a:tcPr marT="91425" marB="91425" marR="91425" marL="91425"/>
                </a:tc>
                <a:tc>
                  <a:txBody>
                    <a:bodyPr/>
                    <a:lstStyle/>
                    <a:p>
                      <a:pPr indent="0" lvl="0" marL="0" rtl="0" algn="l">
                        <a:spcBef>
                          <a:spcPts val="0"/>
                        </a:spcBef>
                        <a:spcAft>
                          <a:spcPts val="0"/>
                        </a:spcAft>
                        <a:buNone/>
                      </a:pPr>
                      <a:r>
                        <a:rPr lang="en" sz="1000"/>
                        <a:t>0.84208</a:t>
                      </a:r>
                      <a:endParaRPr sz="1000"/>
                    </a:p>
                  </a:txBody>
                  <a:tcPr marT="91425" marB="91425" marR="91425" marL="91425"/>
                </a:tc>
                <a:tc>
                  <a:txBody>
                    <a:bodyPr/>
                    <a:lstStyle/>
                    <a:p>
                      <a:pPr indent="0" lvl="0" marL="0" rtl="0" algn="l">
                        <a:spcBef>
                          <a:spcPts val="0"/>
                        </a:spcBef>
                        <a:spcAft>
                          <a:spcPts val="0"/>
                        </a:spcAft>
                        <a:buNone/>
                      </a:pPr>
                      <a:r>
                        <a:rPr lang="en" sz="1000"/>
                        <a:t>8.66458</a:t>
                      </a:r>
                      <a:endParaRPr sz="1000"/>
                    </a:p>
                  </a:txBody>
                  <a:tcPr marT="91425" marB="91425" marR="91425" marL="91425"/>
                </a:tc>
                <a:tc>
                  <a:txBody>
                    <a:bodyPr/>
                    <a:lstStyle/>
                    <a:p>
                      <a:pPr indent="0" lvl="0" marL="0" rtl="0" algn="l">
                        <a:spcBef>
                          <a:spcPts val="0"/>
                        </a:spcBef>
                        <a:spcAft>
                          <a:spcPts val="0"/>
                        </a:spcAft>
                        <a:buNone/>
                      </a:pPr>
                      <a:r>
                        <a:rPr lang="en" sz="1000"/>
                        <a:t>8.70819</a:t>
                      </a:r>
                      <a:endParaRPr sz="1000"/>
                    </a:p>
                  </a:txBody>
                  <a:tcPr marT="91425" marB="91425" marR="91425" marL="91425"/>
                </a:tc>
              </a:tr>
              <a:tr h="822925">
                <a:tc>
                  <a:txBody>
                    <a:bodyPr/>
                    <a:lstStyle/>
                    <a:p>
                      <a:pPr indent="0" lvl="0" marL="0" rtl="0" algn="l">
                        <a:spcBef>
                          <a:spcPts val="0"/>
                        </a:spcBef>
                        <a:spcAft>
                          <a:spcPts val="0"/>
                        </a:spcAft>
                        <a:buNone/>
                      </a:pPr>
                      <a:r>
                        <a:rPr lang="en" sz="1000"/>
                        <a:t>LASSO Regression</a:t>
                      </a:r>
                      <a:endParaRPr sz="1000"/>
                    </a:p>
                  </a:txBody>
                  <a:tcPr marT="91425" marB="91425" marR="91425" marL="91425"/>
                </a:tc>
                <a:tc>
                  <a:txBody>
                    <a:bodyPr/>
                    <a:lstStyle/>
                    <a:p>
                      <a:pPr indent="0" lvl="0" marL="0" rtl="0" algn="l">
                        <a:spcBef>
                          <a:spcPts val="0"/>
                        </a:spcBef>
                        <a:spcAft>
                          <a:spcPts val="0"/>
                        </a:spcAft>
                        <a:buNone/>
                      </a:pPr>
                      <a:r>
                        <a:rPr lang="en" sz="1000"/>
                        <a:t>0.79677</a:t>
                      </a:r>
                      <a:endParaRPr sz="1000"/>
                    </a:p>
                  </a:txBody>
                  <a:tcPr marT="91425" marB="91425" marR="91425" marL="91425"/>
                </a:tc>
                <a:tc>
                  <a:txBody>
                    <a:bodyPr/>
                    <a:lstStyle/>
                    <a:p>
                      <a:pPr indent="0" lvl="0" marL="0" rtl="0" algn="l">
                        <a:spcBef>
                          <a:spcPts val="0"/>
                        </a:spcBef>
                        <a:spcAft>
                          <a:spcPts val="0"/>
                        </a:spcAft>
                        <a:buNone/>
                      </a:pPr>
                      <a:r>
                        <a:rPr lang="en" sz="1000"/>
                        <a:t>0.83086</a:t>
                      </a:r>
                      <a:endParaRPr sz="1000"/>
                    </a:p>
                  </a:txBody>
                  <a:tcPr marT="91425" marB="91425" marR="91425" marL="91425"/>
                </a:tc>
                <a:tc>
                  <a:txBody>
                    <a:bodyPr/>
                    <a:lstStyle/>
                    <a:p>
                      <a:pPr indent="0" lvl="0" marL="0" rtl="0" algn="l">
                        <a:spcBef>
                          <a:spcPts val="0"/>
                        </a:spcBef>
                        <a:spcAft>
                          <a:spcPts val="0"/>
                        </a:spcAft>
                        <a:buNone/>
                      </a:pPr>
                      <a:r>
                        <a:rPr lang="en" sz="1000"/>
                        <a:t>8.98626</a:t>
                      </a:r>
                      <a:endParaRPr sz="1000"/>
                    </a:p>
                  </a:txBody>
                  <a:tcPr marT="91425" marB="91425" marR="91425" marL="91425"/>
                </a:tc>
                <a:tc>
                  <a:txBody>
                    <a:bodyPr/>
                    <a:lstStyle/>
                    <a:p>
                      <a:pPr indent="0" lvl="0" marL="0" rtl="0" algn="l">
                        <a:spcBef>
                          <a:spcPts val="0"/>
                        </a:spcBef>
                        <a:spcAft>
                          <a:spcPts val="0"/>
                        </a:spcAft>
                        <a:buNone/>
                      </a:pPr>
                      <a:r>
                        <a:rPr lang="en" sz="1000"/>
                        <a:t>9.01212</a:t>
                      </a:r>
                      <a:endParaRPr sz="1000"/>
                    </a:p>
                  </a:txBody>
                  <a:tcPr marT="91425" marB="91425" marR="91425" marL="91425"/>
                </a:tc>
              </a:tr>
              <a:tr h="1036300">
                <a:tc>
                  <a:txBody>
                    <a:bodyPr/>
                    <a:lstStyle/>
                    <a:p>
                      <a:pPr indent="0" lvl="0" marL="0" rtl="0" algn="l">
                        <a:spcBef>
                          <a:spcPts val="0"/>
                        </a:spcBef>
                        <a:spcAft>
                          <a:spcPts val="0"/>
                        </a:spcAft>
                        <a:buNone/>
                      </a:pPr>
                      <a:r>
                        <a:rPr lang="en" sz="1000"/>
                        <a:t>Decision Tree Regression</a:t>
                      </a:r>
                      <a:endParaRPr sz="1000"/>
                    </a:p>
                  </a:txBody>
                  <a:tcPr marT="91425" marB="91425" marR="91425" marL="91425"/>
                </a:tc>
                <a:tc>
                  <a:txBody>
                    <a:bodyPr/>
                    <a:lstStyle/>
                    <a:p>
                      <a:pPr indent="0" lvl="0" marL="0" rtl="0" algn="l">
                        <a:spcBef>
                          <a:spcPts val="0"/>
                        </a:spcBef>
                        <a:spcAft>
                          <a:spcPts val="0"/>
                        </a:spcAft>
                        <a:buNone/>
                      </a:pPr>
                      <a:r>
                        <a:rPr lang="en" sz="1000"/>
                        <a:t>0.86986</a:t>
                      </a:r>
                      <a:endParaRPr sz="1000"/>
                    </a:p>
                  </a:txBody>
                  <a:tcPr marT="91425" marB="91425" marR="91425" marL="91425">
                    <a:solidFill>
                      <a:srgbClr val="6EFF6E"/>
                    </a:solidFill>
                  </a:tcPr>
                </a:tc>
                <a:tc>
                  <a:txBody>
                    <a:bodyPr/>
                    <a:lstStyle/>
                    <a:p>
                      <a:pPr indent="0" lvl="0" marL="0" rtl="0" algn="l">
                        <a:spcBef>
                          <a:spcPts val="0"/>
                        </a:spcBef>
                        <a:spcAft>
                          <a:spcPts val="0"/>
                        </a:spcAft>
                        <a:buNone/>
                      </a:pPr>
                      <a:r>
                        <a:rPr lang="en" sz="1000"/>
                        <a:t>0.85649</a:t>
                      </a:r>
                      <a:endParaRPr sz="1000"/>
                    </a:p>
                  </a:txBody>
                  <a:tcPr marT="91425" marB="91425" marR="91425" marL="91425">
                    <a:solidFill>
                      <a:srgbClr val="6EFF6E"/>
                    </a:solidFill>
                  </a:tcPr>
                </a:tc>
                <a:tc>
                  <a:txBody>
                    <a:bodyPr/>
                    <a:lstStyle/>
                    <a:p>
                      <a:pPr indent="0" lvl="0" marL="0" rtl="0" algn="l">
                        <a:spcBef>
                          <a:spcPts val="0"/>
                        </a:spcBef>
                        <a:spcAft>
                          <a:spcPts val="0"/>
                        </a:spcAft>
                        <a:buNone/>
                      </a:pPr>
                      <a:r>
                        <a:rPr lang="en" sz="1000"/>
                        <a:t>7.88407</a:t>
                      </a:r>
                      <a:endParaRPr sz="1000"/>
                    </a:p>
                  </a:txBody>
                  <a:tcPr marT="91425" marB="91425" marR="91425" marL="91425">
                    <a:solidFill>
                      <a:srgbClr val="6EFF6E"/>
                    </a:solidFill>
                  </a:tcPr>
                </a:tc>
                <a:tc>
                  <a:txBody>
                    <a:bodyPr/>
                    <a:lstStyle/>
                    <a:p>
                      <a:pPr indent="0" lvl="0" marL="0" rtl="0" algn="l">
                        <a:spcBef>
                          <a:spcPts val="0"/>
                        </a:spcBef>
                        <a:spcAft>
                          <a:spcPts val="0"/>
                        </a:spcAft>
                        <a:buNone/>
                      </a:pPr>
                      <a:r>
                        <a:rPr lang="en" sz="1000"/>
                        <a:t>8.30317</a:t>
                      </a:r>
                      <a:endParaRPr sz="1000"/>
                    </a:p>
                  </a:txBody>
                  <a:tcPr marT="91425" marB="91425" marR="91425" marL="91425">
                    <a:solidFill>
                      <a:srgbClr val="6EFF6E"/>
                    </a:solidFill>
                  </a:tcPr>
                </a:tc>
              </a:tr>
            </a:tbl>
          </a:graphicData>
        </a:graphic>
      </p:graphicFrame>
      <p:sp>
        <p:nvSpPr>
          <p:cNvPr id="171" name="Google Shape;171;p20"/>
          <p:cNvSpPr txBox="1"/>
          <p:nvPr/>
        </p:nvSpPr>
        <p:spPr>
          <a:xfrm>
            <a:off x="2918400" y="1043550"/>
            <a:ext cx="1653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R2 Score vs. Number of features for Linear Regression</a:t>
            </a:r>
            <a:endParaRPr/>
          </a:p>
        </p:txBody>
      </p:sp>
      <p:sp>
        <p:nvSpPr>
          <p:cNvPr id="172" name="Google Shape;172;p20"/>
          <p:cNvSpPr txBox="1"/>
          <p:nvPr/>
        </p:nvSpPr>
        <p:spPr>
          <a:xfrm>
            <a:off x="3187650" y="2692700"/>
            <a:ext cx="1224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RMSE vs. Number of Features for Linear Regression</a:t>
            </a:r>
            <a:endParaRPr/>
          </a:p>
        </p:txBody>
      </p:sp>
      <p:pic>
        <p:nvPicPr>
          <p:cNvPr id="173" name="Google Shape;173;p20"/>
          <p:cNvPicPr preferRelativeResize="0"/>
          <p:nvPr/>
        </p:nvPicPr>
        <p:blipFill>
          <a:blip r:embed="rId3">
            <a:alphaModFix/>
          </a:blip>
          <a:stretch>
            <a:fillRect/>
          </a:stretch>
        </p:blipFill>
        <p:spPr>
          <a:xfrm>
            <a:off x="195675" y="663075"/>
            <a:ext cx="2991975" cy="1807650"/>
          </a:xfrm>
          <a:prstGeom prst="rect">
            <a:avLst/>
          </a:prstGeom>
          <a:noFill/>
          <a:ln>
            <a:noFill/>
          </a:ln>
        </p:spPr>
      </p:pic>
      <p:pic>
        <p:nvPicPr>
          <p:cNvPr id="174" name="Google Shape;174;p20"/>
          <p:cNvPicPr preferRelativeResize="0"/>
          <p:nvPr/>
        </p:nvPicPr>
        <p:blipFill>
          <a:blip r:embed="rId4">
            <a:alphaModFix/>
          </a:blip>
          <a:stretch>
            <a:fillRect/>
          </a:stretch>
        </p:blipFill>
        <p:spPr>
          <a:xfrm>
            <a:off x="195675" y="2507700"/>
            <a:ext cx="2991982" cy="188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124425" y="59225"/>
            <a:ext cx="8487300" cy="57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Classification Algorithms</a:t>
            </a:r>
            <a:endParaRPr sz="3000"/>
          </a:p>
        </p:txBody>
      </p:sp>
      <p:graphicFrame>
        <p:nvGraphicFramePr>
          <p:cNvPr id="180" name="Google Shape;180;p21"/>
          <p:cNvGraphicFramePr/>
          <p:nvPr/>
        </p:nvGraphicFramePr>
        <p:xfrm>
          <a:off x="4572000" y="827925"/>
          <a:ext cx="3000000" cy="3000000"/>
        </p:xfrm>
        <a:graphic>
          <a:graphicData uri="http://schemas.openxmlformats.org/drawingml/2006/table">
            <a:tbl>
              <a:tblPr>
                <a:noFill/>
                <a:tableStyleId>{BBC17A89-8D6F-403E-86AF-C16C5791A4A2}</a:tableStyleId>
              </a:tblPr>
              <a:tblGrid>
                <a:gridCol w="762000"/>
                <a:gridCol w="762000"/>
                <a:gridCol w="762000"/>
                <a:gridCol w="762000"/>
                <a:gridCol w="762000"/>
                <a:gridCol w="762000"/>
              </a:tblGrid>
              <a:tr h="897750">
                <a:tc>
                  <a:txBody>
                    <a:bodyPr/>
                    <a:lstStyle/>
                    <a:p>
                      <a:pPr indent="0" lvl="0" marL="0" rtl="0" algn="ctr">
                        <a:spcBef>
                          <a:spcPts val="0"/>
                        </a:spcBef>
                        <a:spcAft>
                          <a:spcPts val="0"/>
                        </a:spcAft>
                        <a:buNone/>
                      </a:pPr>
                      <a:r>
                        <a:rPr b="1" lang="en" sz="900"/>
                        <a:t>Algorithm</a:t>
                      </a:r>
                      <a:endParaRPr b="1" sz="900"/>
                    </a:p>
                  </a:txBody>
                  <a:tcPr marT="91425" marB="91425" marR="91425" marL="91425"/>
                </a:tc>
                <a:tc>
                  <a:txBody>
                    <a:bodyPr/>
                    <a:lstStyle/>
                    <a:p>
                      <a:pPr indent="0" lvl="0" marL="0" rtl="0" algn="ctr">
                        <a:spcBef>
                          <a:spcPts val="0"/>
                        </a:spcBef>
                        <a:spcAft>
                          <a:spcPts val="0"/>
                        </a:spcAft>
                        <a:buNone/>
                      </a:pPr>
                      <a:r>
                        <a:rPr b="1" lang="en" sz="900"/>
                        <a:t>Train accuracy</a:t>
                      </a:r>
                      <a:endParaRPr b="1" sz="900"/>
                    </a:p>
                  </a:txBody>
                  <a:tcPr marT="91425" marB="91425" marR="91425" marL="91425"/>
                </a:tc>
                <a:tc>
                  <a:txBody>
                    <a:bodyPr/>
                    <a:lstStyle/>
                    <a:p>
                      <a:pPr indent="0" lvl="0" marL="0" rtl="0" algn="ctr">
                        <a:spcBef>
                          <a:spcPts val="0"/>
                        </a:spcBef>
                        <a:spcAft>
                          <a:spcPts val="0"/>
                        </a:spcAft>
                        <a:buNone/>
                      </a:pPr>
                      <a:r>
                        <a:rPr b="1" lang="en" sz="900"/>
                        <a:t>Test accuracy</a:t>
                      </a:r>
                      <a:endParaRPr b="1" sz="900"/>
                    </a:p>
                  </a:txBody>
                  <a:tcPr marT="91425" marB="91425" marR="91425" marL="91425"/>
                </a:tc>
                <a:tc>
                  <a:txBody>
                    <a:bodyPr/>
                    <a:lstStyle/>
                    <a:p>
                      <a:pPr indent="0" lvl="0" marL="0" rtl="0" algn="ctr">
                        <a:spcBef>
                          <a:spcPts val="0"/>
                        </a:spcBef>
                        <a:spcAft>
                          <a:spcPts val="0"/>
                        </a:spcAft>
                        <a:buNone/>
                      </a:pPr>
                      <a:r>
                        <a:rPr b="1" lang="en" sz="900"/>
                        <a:t>Precision score</a:t>
                      </a:r>
                      <a:endParaRPr b="1" sz="900"/>
                    </a:p>
                  </a:txBody>
                  <a:tcPr marT="91425" marB="91425" marR="91425" marL="91425"/>
                </a:tc>
                <a:tc>
                  <a:txBody>
                    <a:bodyPr/>
                    <a:lstStyle/>
                    <a:p>
                      <a:pPr indent="0" lvl="0" marL="0" rtl="0" algn="ctr">
                        <a:spcBef>
                          <a:spcPts val="0"/>
                        </a:spcBef>
                        <a:spcAft>
                          <a:spcPts val="0"/>
                        </a:spcAft>
                        <a:buNone/>
                      </a:pPr>
                      <a:r>
                        <a:rPr b="1" lang="en" sz="900"/>
                        <a:t>Recall score</a:t>
                      </a:r>
                      <a:endParaRPr b="1" sz="900"/>
                    </a:p>
                  </a:txBody>
                  <a:tcPr marT="91425" marB="91425" marR="91425" marL="91425"/>
                </a:tc>
                <a:tc>
                  <a:txBody>
                    <a:bodyPr/>
                    <a:lstStyle/>
                    <a:p>
                      <a:pPr indent="0" lvl="0" marL="0" rtl="0" algn="ctr">
                        <a:spcBef>
                          <a:spcPts val="0"/>
                        </a:spcBef>
                        <a:spcAft>
                          <a:spcPts val="0"/>
                        </a:spcAft>
                        <a:buNone/>
                      </a:pPr>
                      <a:r>
                        <a:rPr b="1" lang="en" sz="900"/>
                        <a:t>F1 score</a:t>
                      </a:r>
                      <a:endParaRPr b="1" sz="900"/>
                    </a:p>
                  </a:txBody>
                  <a:tcPr marT="91425" marB="91425" marR="91425" marL="91425"/>
                </a:tc>
              </a:tr>
              <a:tr h="863300">
                <a:tc>
                  <a:txBody>
                    <a:bodyPr/>
                    <a:lstStyle/>
                    <a:p>
                      <a:pPr indent="0" lvl="0" marL="0" rtl="0" algn="l">
                        <a:spcBef>
                          <a:spcPts val="0"/>
                        </a:spcBef>
                        <a:spcAft>
                          <a:spcPts val="0"/>
                        </a:spcAft>
                        <a:buNone/>
                      </a:pPr>
                      <a:r>
                        <a:rPr lang="en" sz="900"/>
                        <a:t>Logistic Regression</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0.9105</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0.9110</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0.79</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0.64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0.70</a:t>
                      </a:r>
                      <a:endParaRPr sz="900"/>
                    </a:p>
                  </a:txBody>
                  <a:tcPr marT="91425" marB="91425" marR="91425" marL="91425"/>
                </a:tc>
              </a:tr>
              <a:tr h="863300">
                <a:tc>
                  <a:txBody>
                    <a:bodyPr/>
                    <a:lstStyle/>
                    <a:p>
                      <a:pPr indent="0" lvl="0" marL="0" rtl="0" algn="l">
                        <a:spcBef>
                          <a:spcPts val="0"/>
                        </a:spcBef>
                        <a:spcAft>
                          <a:spcPts val="0"/>
                        </a:spcAft>
                        <a:buNone/>
                      </a:pPr>
                      <a:r>
                        <a:rPr lang="en" sz="900"/>
                        <a:t>SVM</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0.9144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0.9142</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0.86</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0.58</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a:t>
                      </a:r>
                      <a:r>
                        <a:rPr lang="en" sz="900"/>
                        <a:t>69</a:t>
                      </a:r>
                      <a:endParaRPr sz="900"/>
                    </a:p>
                  </a:txBody>
                  <a:tcPr marT="91425" marB="91425" marR="91425" marL="91425"/>
                </a:tc>
              </a:tr>
              <a:tr h="863300">
                <a:tc>
                  <a:txBody>
                    <a:bodyPr/>
                    <a:lstStyle/>
                    <a:p>
                      <a:pPr indent="0" lvl="0" marL="0" rtl="0" algn="l">
                        <a:spcBef>
                          <a:spcPts val="0"/>
                        </a:spcBef>
                        <a:spcAft>
                          <a:spcPts val="0"/>
                        </a:spcAft>
                        <a:buNone/>
                      </a:pPr>
                      <a:r>
                        <a:rPr lang="en" sz="900"/>
                        <a:t>Decision tree</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0.9198</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0.9211</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0.83</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0.65</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0.73</a:t>
                      </a:r>
                      <a:endParaRPr sz="900"/>
                    </a:p>
                  </a:txBody>
                  <a:tcPr marT="91425" marB="91425" marR="91425" marL="91425">
                    <a:solidFill>
                      <a:srgbClr val="6EFF6E"/>
                    </a:solidFill>
                  </a:tcPr>
                </a:tc>
              </a:tr>
            </a:tbl>
          </a:graphicData>
        </a:graphic>
      </p:graphicFrame>
      <p:pic>
        <p:nvPicPr>
          <p:cNvPr id="181" name="Google Shape;181;p21"/>
          <p:cNvPicPr preferRelativeResize="0"/>
          <p:nvPr/>
        </p:nvPicPr>
        <p:blipFill>
          <a:blip r:embed="rId3">
            <a:alphaModFix/>
          </a:blip>
          <a:stretch>
            <a:fillRect/>
          </a:stretch>
        </p:blipFill>
        <p:spPr>
          <a:xfrm>
            <a:off x="741550" y="540475"/>
            <a:ext cx="3208275" cy="2138850"/>
          </a:xfrm>
          <a:prstGeom prst="rect">
            <a:avLst/>
          </a:prstGeom>
          <a:noFill/>
          <a:ln>
            <a:noFill/>
          </a:ln>
        </p:spPr>
      </p:pic>
      <p:pic>
        <p:nvPicPr>
          <p:cNvPr id="182" name="Google Shape;182;p21"/>
          <p:cNvPicPr preferRelativeResize="0"/>
          <p:nvPr/>
        </p:nvPicPr>
        <p:blipFill>
          <a:blip r:embed="rId4">
            <a:alphaModFix/>
          </a:blip>
          <a:stretch>
            <a:fillRect/>
          </a:stretch>
        </p:blipFill>
        <p:spPr>
          <a:xfrm>
            <a:off x="947525" y="2922950"/>
            <a:ext cx="2796337" cy="1864225"/>
          </a:xfrm>
          <a:prstGeom prst="rect">
            <a:avLst/>
          </a:prstGeom>
          <a:noFill/>
          <a:ln>
            <a:noFill/>
          </a:ln>
        </p:spPr>
      </p:pic>
      <p:sp>
        <p:nvSpPr>
          <p:cNvPr id="183" name="Google Shape;183;p21"/>
          <p:cNvSpPr txBox="1"/>
          <p:nvPr/>
        </p:nvSpPr>
        <p:spPr>
          <a:xfrm>
            <a:off x="1691375" y="449850"/>
            <a:ext cx="139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ROC Curve</a:t>
            </a:r>
            <a:endParaRPr/>
          </a:p>
        </p:txBody>
      </p:sp>
      <p:sp>
        <p:nvSpPr>
          <p:cNvPr id="184" name="Google Shape;184;p21"/>
          <p:cNvSpPr txBox="1"/>
          <p:nvPr/>
        </p:nvSpPr>
        <p:spPr>
          <a:xfrm>
            <a:off x="905238" y="2733900"/>
            <a:ext cx="288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Precision</a:t>
            </a:r>
            <a:r>
              <a:rPr lang="en"/>
              <a:t> Recall Curve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