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F83110-21E5-4CD6-97D3-3C68A2E7CE39}">
  <a:tblStyle styleId="{1AF83110-21E5-4CD6-97D3-3C68A2E7CE3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our title.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cf4a72af0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cf4a72af0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cf4a72af0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cf4a72af0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cf4a72af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cf4a72af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f4a72af0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f4a72af0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Diagram</a:t>
            </a:r>
            <a:endParaRPr/>
          </a:p>
          <a:p>
            <a:pPr indent="0" lvl="0" marL="0" rtl="0" algn="l">
              <a:spcBef>
                <a:spcPts val="0"/>
              </a:spcBef>
              <a:spcAft>
                <a:spcPts val="0"/>
              </a:spcAft>
              <a:buClr>
                <a:schemeClr val="dk1"/>
              </a:buClr>
              <a:buSzPts val="1100"/>
              <a:buFont typeface="Arial"/>
              <a:buNone/>
            </a:pPr>
            <a:r>
              <a:rPr lang="en"/>
              <a:t>Results</a:t>
            </a:r>
            <a:endParaRPr/>
          </a:p>
          <a:p>
            <a:pPr indent="0" lvl="0" marL="0" rtl="0" algn="l">
              <a:spcBef>
                <a:spcPts val="0"/>
              </a:spcBef>
              <a:spcAft>
                <a:spcPts val="0"/>
              </a:spcAft>
              <a:buClr>
                <a:schemeClr val="dk1"/>
              </a:buClr>
              <a:buSzPts val="1100"/>
              <a:buFont typeface="Arial"/>
              <a:buNone/>
            </a:pPr>
            <a:r>
              <a:rPr lang="en"/>
              <a:t>Hyperparameters (discuss or draw)</a:t>
            </a:r>
            <a:endParaRPr/>
          </a:p>
          <a:p>
            <a:pPr indent="0" lvl="0" marL="0" rtl="0" algn="l">
              <a:spcBef>
                <a:spcPts val="0"/>
              </a:spcBef>
              <a:spcAft>
                <a:spcPts val="0"/>
              </a:spcAft>
              <a:buClr>
                <a:schemeClr val="dk1"/>
              </a:buClr>
              <a:buSzPts val="1100"/>
              <a:buFont typeface="Arial"/>
              <a:buNone/>
            </a:pPr>
            <a:r>
              <a:rPr lang="en"/>
              <a:t>Bayesian Search graph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f4a72af0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f4a72af0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Diagram</a:t>
            </a:r>
            <a:endParaRPr/>
          </a:p>
          <a:p>
            <a:pPr indent="0" lvl="0" marL="0" rtl="0" algn="l">
              <a:spcBef>
                <a:spcPts val="0"/>
              </a:spcBef>
              <a:spcAft>
                <a:spcPts val="0"/>
              </a:spcAft>
              <a:buClr>
                <a:schemeClr val="dk1"/>
              </a:buClr>
              <a:buSzPts val="1100"/>
              <a:buFont typeface="Arial"/>
              <a:buNone/>
            </a:pPr>
            <a:r>
              <a:rPr lang="en"/>
              <a:t>Results</a:t>
            </a:r>
            <a:endParaRPr/>
          </a:p>
          <a:p>
            <a:pPr indent="0" lvl="0" marL="0" rtl="0" algn="l">
              <a:spcBef>
                <a:spcPts val="0"/>
              </a:spcBef>
              <a:spcAft>
                <a:spcPts val="0"/>
              </a:spcAft>
              <a:buClr>
                <a:schemeClr val="dk1"/>
              </a:buClr>
              <a:buSzPts val="1100"/>
              <a:buFont typeface="Arial"/>
              <a:buNone/>
            </a:pPr>
            <a:r>
              <a:rPr lang="en"/>
              <a:t>Hyperparameters (discuss or draw)</a:t>
            </a:r>
            <a:endParaRPr/>
          </a:p>
          <a:p>
            <a:pPr indent="0" lvl="0" marL="0" rtl="0" algn="l">
              <a:spcBef>
                <a:spcPts val="0"/>
              </a:spcBef>
              <a:spcAft>
                <a:spcPts val="0"/>
              </a:spcAft>
              <a:buClr>
                <a:schemeClr val="dk1"/>
              </a:buClr>
              <a:buSzPts val="1100"/>
              <a:buFont typeface="Arial"/>
              <a:buNone/>
            </a:pPr>
            <a:r>
              <a:rPr lang="en"/>
              <a:t>Bayesian Search graph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7c8305a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7c8305a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cf7c8305a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cf7c8305a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0.95</a:t>
            </a:r>
            <a:endParaRPr sz="1200"/>
          </a:p>
          <a:p>
            <a:pPr indent="0" lvl="0" marL="0" rtl="0" algn="ctr">
              <a:spcBef>
                <a:spcPts val="0"/>
              </a:spcBef>
              <a:spcAft>
                <a:spcPts val="0"/>
              </a:spcAft>
              <a:buNone/>
            </a:pPr>
            <a:r>
              <a:rPr lang="en" sz="1200"/>
              <a:t>0.90</a:t>
            </a:r>
            <a:endParaRPr sz="1200"/>
          </a:p>
          <a:p>
            <a:pPr indent="0" lvl="0" marL="0" rtl="0" algn="ctr">
              <a:spcBef>
                <a:spcPts val="0"/>
              </a:spcBef>
              <a:spcAft>
                <a:spcPts val="0"/>
              </a:spcAft>
              <a:buNone/>
            </a:pPr>
            <a:r>
              <a:rPr lang="en" sz="1200"/>
              <a:t>0.86</a:t>
            </a:r>
            <a:endParaRPr sz="1200"/>
          </a:p>
          <a:p>
            <a:pPr indent="0" lvl="0" marL="0" rtl="0" algn="ctr">
              <a:spcBef>
                <a:spcPts val="0"/>
              </a:spcBef>
              <a:spcAft>
                <a:spcPts val="0"/>
              </a:spcAft>
              <a:buNone/>
            </a:pPr>
            <a:r>
              <a:rPr lang="en" sz="1200"/>
              <a:t>0.69</a:t>
            </a:r>
            <a:endParaRPr sz="1200"/>
          </a:p>
          <a:p>
            <a:pPr indent="0" lvl="0" marL="0" rtl="0" algn="ctr">
              <a:spcBef>
                <a:spcPts val="0"/>
              </a:spcBef>
              <a:spcAft>
                <a:spcPts val="0"/>
              </a:spcAft>
              <a:buNone/>
            </a:pPr>
            <a:r>
              <a:rPr lang="en" sz="1200"/>
              <a:t>0.76</a:t>
            </a:r>
            <a:endParaRPr sz="1200"/>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c871c4038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c871c4038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cf4a72af0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cf4a72af0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c86b0280a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c86b0280a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c9c762d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c9c762d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cf4a72af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cf4a72af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c86b0280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c86b0280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a:t>
            </a:r>
            <a:r>
              <a:rPr lang="en"/>
              <a:t>the earlier works in this direction was published by Beth Logan et. al. who used both acoustical and lyrical characteristics of a song to train a classification model. Instead of using metadata like we are going to, their dataset used actual song audio as samples.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Coming to more recent work, R. Nijkamp uses the same dataset that we do and uses the basic attributes provided by the Spotify API to train a Linear Regression Model with a much smaller dataset. But here the author tries predict the stream count on spotify instead of the popularity metric.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Other work focuses on using only lyrical features to predict popularity, and found that text works better than acoustical characteristics in predicting hit songs. There have also been attempts to predict song popularity using social media metrics, buzz around an artist, and even twitter hashtags.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c86b0280a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c86b0280a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86b0280a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86b0280a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Redundant </a:t>
            </a:r>
            <a:r>
              <a:rPr lang="en"/>
              <a:t>features</a:t>
            </a:r>
            <a:r>
              <a:rPr lang="en"/>
              <a:t> like duration, names, date</a:t>
            </a:r>
            <a:endParaRPr/>
          </a:p>
          <a:p>
            <a:pPr indent="0" lvl="0" marL="0" rtl="0" algn="l">
              <a:spcBef>
                <a:spcPts val="0"/>
              </a:spcBef>
              <a:spcAft>
                <a:spcPts val="0"/>
              </a:spcAft>
              <a:buNone/>
            </a:pPr>
            <a:r>
              <a:rPr lang="en"/>
              <a:t>One hot encoding is necessary because many fields are categorical. Every category gets its column.</a:t>
            </a:r>
            <a:endParaRPr/>
          </a:p>
          <a:p>
            <a:pPr indent="0" lvl="0" marL="0" rtl="0" algn="l">
              <a:spcBef>
                <a:spcPts val="0"/>
              </a:spcBef>
              <a:spcAft>
                <a:spcPts val="0"/>
              </a:spcAft>
              <a:buNone/>
            </a:pPr>
            <a:r>
              <a:rPr lang="en"/>
              <a:t>Date aggregation - group by and aggregate functions before join. </a:t>
            </a:r>
            <a:endParaRPr/>
          </a:p>
          <a:p>
            <a:pPr indent="0" lvl="0" marL="0" rtl="0" algn="l">
              <a:spcBef>
                <a:spcPts val="0"/>
              </a:spcBef>
              <a:spcAft>
                <a:spcPts val="0"/>
              </a:spcAft>
              <a:buNone/>
            </a:pPr>
            <a:r>
              <a:rPr lang="en"/>
              <a:t>Information related to artists and year.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86b0280a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86b0280a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EDA we plotted basic things like histograms to see the distribution of features and box plots to see outliers in a distribution. We found a </a:t>
            </a:r>
            <a:r>
              <a:rPr lang="en"/>
              <a:t>peculiarity</a:t>
            </a:r>
            <a:r>
              <a:rPr lang="en"/>
              <a:t> in the distribution of popularity that Prayag will discuss when talking about classification and we also found two features with almost no variance that we removed from linear and polynomial </a:t>
            </a:r>
            <a:r>
              <a:rPr lang="en"/>
              <a:t>regression</a:t>
            </a:r>
            <a:r>
              <a:rPr lang="en"/>
              <a:t>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plotted correlation </a:t>
            </a:r>
            <a:r>
              <a:rPr lang="en"/>
              <a:t>matrix, a truncated form of which is shown here to see how the features correlate with each other and our output (popularity). There are some intuitively obvious correlations between valence and danceability, energy and loudness. We also found no strong correlation between any of the usable features and popularity which track well with our early linear regression models not being very successful.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86b0280a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86b0280a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a:t>
            </a:r>
            <a:r>
              <a:rPr lang="en"/>
              <a:t> 2 features were removed from linear and polynomial models owing to their ~0 variance we ended up using SelectKBest </a:t>
            </a:r>
            <a:r>
              <a:rPr lang="en"/>
              <a:t>method</a:t>
            </a:r>
            <a:r>
              <a:rPr lang="en"/>
              <a:t> from sci-kit learn </a:t>
            </a:r>
            <a:r>
              <a:rPr lang="en"/>
              <a:t>where we</a:t>
            </a:r>
            <a:r>
              <a:rPr lang="en"/>
              <a:t> selected k features and ran regression models to </a:t>
            </a:r>
            <a:r>
              <a:rPr lang="en"/>
              <a:t>find</a:t>
            </a:r>
            <a:r>
              <a:rPr lang="en"/>
              <a:t> that </a:t>
            </a:r>
            <a:r>
              <a:rPr lang="en"/>
              <a:t>initially there is a spike as we increase the number of selected features and at around 30 features it approaches a plateau. We settled at 25 features for linear and polynomial regression and the table shows R2 and RMSE scores for both test and train data for the same. </a:t>
            </a:r>
            <a:r>
              <a:rPr b="1" lang="en">
                <a:solidFill>
                  <a:schemeClr val="dk1"/>
                </a:solidFill>
              </a:rPr>
              <a:t>EXTRA: for just 2 features, (popularity_ar and popularity_yr) we were at a higher than 0.80 R2 score.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LASSO Regression - </a:t>
            </a:r>
            <a:endParaRPr/>
          </a:p>
          <a:p>
            <a:pPr indent="0" lvl="0" marL="0" rtl="0" algn="l">
              <a:spcBef>
                <a:spcPts val="0"/>
              </a:spcBef>
              <a:spcAft>
                <a:spcPts val="0"/>
              </a:spcAft>
              <a:buNone/>
            </a:pPr>
            <a:r>
              <a:rPr lang="en"/>
              <a:t>Overfitting is not the problem. Gave only two features.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Decision Tree Regression - </a:t>
            </a:r>
            <a:endParaRPr/>
          </a:p>
          <a:p>
            <a:pPr indent="-298450" lvl="0" marL="457200" rtl="0" algn="l">
              <a:spcBef>
                <a:spcPts val="0"/>
              </a:spcBef>
              <a:spcAft>
                <a:spcPts val="0"/>
              </a:spcAft>
              <a:buSzPts val="1100"/>
              <a:buChar char="-"/>
            </a:pPr>
            <a:r>
              <a:rPr lang="en"/>
              <a:t>Overfitting</a:t>
            </a:r>
            <a:endParaRPr/>
          </a:p>
          <a:p>
            <a:pPr indent="-298450" lvl="0" marL="457200" rtl="0" algn="l">
              <a:spcBef>
                <a:spcPts val="0"/>
              </a:spcBef>
              <a:spcAft>
                <a:spcPts val="0"/>
              </a:spcAft>
              <a:buSzPts val="1100"/>
              <a:buChar char="-"/>
            </a:pPr>
            <a:r>
              <a:rPr lang="en"/>
              <a:t>Hyperparameter tuning - mse, maximum depth - 10, min samples to split, min_samples_leaf (helps in smoothing) </a:t>
            </a:r>
            <a:endParaRPr/>
          </a:p>
          <a:p>
            <a:pPr indent="-298450" lvl="0" marL="457200" rtl="0" algn="l">
              <a:spcBef>
                <a:spcPts val="0"/>
              </a:spcBef>
              <a:spcAft>
                <a:spcPts val="0"/>
              </a:spcAft>
              <a:buSzPts val="1100"/>
              <a:buChar char="-"/>
            </a:pPr>
            <a:r>
              <a:rPr lang="en"/>
              <a:t>Very fast</a:t>
            </a:r>
            <a:endParaRPr/>
          </a:p>
          <a:p>
            <a:pPr indent="-298450" lvl="0" marL="457200" rtl="0" algn="l">
              <a:spcBef>
                <a:spcPts val="0"/>
              </a:spcBef>
              <a:spcAft>
                <a:spcPts val="0"/>
              </a:spcAft>
              <a:buSzPts val="1100"/>
              <a:buChar char="-"/>
            </a:pPr>
            <a:r>
              <a:rPr lang="en"/>
              <a:t>All features</a:t>
            </a:r>
            <a:endParaRPr/>
          </a:p>
          <a:p>
            <a:pPr indent="-298450" lvl="0" marL="457200" rtl="0" algn="l">
              <a:spcBef>
                <a:spcPts val="0"/>
              </a:spcBef>
              <a:spcAft>
                <a:spcPts val="0"/>
              </a:spcAft>
              <a:buSzPts val="1100"/>
              <a:buChar char="-"/>
            </a:pPr>
            <a:r>
              <a:rPr lang="en"/>
              <a:t>Require no feature scaling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86b0280a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86b0280a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Classification in general</a:t>
            </a:r>
            <a:endParaRPr/>
          </a:p>
          <a:p>
            <a:pPr indent="-298450" lvl="1" marL="914400" rtl="0" algn="l">
              <a:spcBef>
                <a:spcPts val="0"/>
              </a:spcBef>
              <a:spcAft>
                <a:spcPts val="0"/>
              </a:spcAft>
              <a:buSzPts val="1100"/>
              <a:buChar char="-"/>
            </a:pPr>
            <a:r>
              <a:rPr lang="en"/>
              <a:t>Inherent imbalance in class distribution</a:t>
            </a:r>
            <a:endParaRPr/>
          </a:p>
          <a:p>
            <a:pPr indent="-298450" lvl="1" marL="914400" rtl="0" algn="l">
              <a:spcBef>
                <a:spcPts val="0"/>
              </a:spcBef>
              <a:spcAft>
                <a:spcPts val="0"/>
              </a:spcAft>
              <a:buSzPts val="1100"/>
              <a:buChar char="-"/>
            </a:pPr>
            <a:r>
              <a:rPr lang="en"/>
              <a:t>Why did we choose this set of metrics?</a:t>
            </a:r>
            <a:endParaRPr/>
          </a:p>
          <a:p>
            <a:pPr indent="-298450" lvl="1" marL="914400" rtl="0" algn="l">
              <a:spcBef>
                <a:spcPts val="0"/>
              </a:spcBef>
              <a:spcAft>
                <a:spcPts val="0"/>
              </a:spcAft>
              <a:buSzPts val="1100"/>
              <a:buChar char="-"/>
            </a:pPr>
            <a:r>
              <a:rPr lang="en"/>
              <a:t>Tried sampling techniques</a:t>
            </a:r>
            <a:endParaRPr/>
          </a:p>
          <a:p>
            <a:pPr indent="-298450" lvl="0" marL="457200" rtl="0" algn="l">
              <a:spcBef>
                <a:spcPts val="0"/>
              </a:spcBef>
              <a:spcAft>
                <a:spcPts val="0"/>
              </a:spcAft>
              <a:buSzPts val="1100"/>
              <a:buChar char="-"/>
            </a:pPr>
            <a:r>
              <a:rPr lang="en"/>
              <a:t>LR</a:t>
            </a:r>
            <a:endParaRPr/>
          </a:p>
          <a:p>
            <a:pPr indent="-298450" lvl="0" marL="457200" rtl="0" algn="l">
              <a:spcBef>
                <a:spcPts val="0"/>
              </a:spcBef>
              <a:spcAft>
                <a:spcPts val="0"/>
              </a:spcAft>
              <a:buSzPts val="1100"/>
              <a:buChar char="-"/>
            </a:pPr>
            <a:r>
              <a:rPr lang="en"/>
              <a:t>SVM</a:t>
            </a:r>
            <a:endParaRPr/>
          </a:p>
          <a:p>
            <a:pPr indent="-298450" lvl="1" marL="914400" rtl="0" algn="l">
              <a:spcBef>
                <a:spcPts val="0"/>
              </a:spcBef>
              <a:spcAft>
                <a:spcPts val="0"/>
              </a:spcAft>
              <a:buSzPts val="1100"/>
              <a:buChar char="-"/>
            </a:pPr>
            <a:r>
              <a:rPr lang="en"/>
              <a:t>Computationally demanding</a:t>
            </a:r>
            <a:endParaRPr/>
          </a:p>
          <a:p>
            <a:pPr indent="-298450" lvl="1" marL="914400" rtl="0" algn="l">
              <a:spcBef>
                <a:spcPts val="0"/>
              </a:spcBef>
              <a:spcAft>
                <a:spcPts val="0"/>
              </a:spcAft>
              <a:buSzPts val="1100"/>
              <a:buChar char="-"/>
            </a:pPr>
            <a:r>
              <a:rPr lang="en"/>
              <a:t>Non linear kernel</a:t>
            </a:r>
            <a:endParaRPr/>
          </a:p>
          <a:p>
            <a:pPr indent="-298450" lvl="1" marL="914400" rtl="0" algn="l">
              <a:spcBef>
                <a:spcPts val="0"/>
              </a:spcBef>
              <a:spcAft>
                <a:spcPts val="0"/>
              </a:spcAft>
              <a:buSzPts val="1100"/>
              <a:buChar char="-"/>
            </a:pPr>
            <a:r>
              <a:rPr lang="en"/>
              <a:t>Tuning - C (regularization parameter), gamma (kernel coef)</a:t>
            </a:r>
            <a:endParaRPr/>
          </a:p>
          <a:p>
            <a:pPr indent="-298450" lvl="0" marL="457200" rtl="0" algn="l">
              <a:spcBef>
                <a:spcPts val="0"/>
              </a:spcBef>
              <a:spcAft>
                <a:spcPts val="0"/>
              </a:spcAft>
              <a:buSzPts val="1100"/>
              <a:buChar char="-"/>
            </a:pPr>
            <a:r>
              <a:rPr lang="en"/>
              <a:t>Decision tree</a:t>
            </a:r>
            <a:endParaRPr/>
          </a:p>
          <a:p>
            <a:pPr indent="-298450" lvl="1" marL="914400" rtl="0" algn="l">
              <a:spcBef>
                <a:spcPts val="0"/>
              </a:spcBef>
              <a:spcAft>
                <a:spcPts val="0"/>
              </a:spcAft>
              <a:buSzPts val="1100"/>
              <a:buChar char="-"/>
            </a:pPr>
            <a:r>
              <a:rPr lang="en"/>
              <a:t>Mostly elaborated in regression</a:t>
            </a:r>
            <a:endParaRPr/>
          </a:p>
          <a:p>
            <a:pPr indent="-298450" lvl="1" marL="914400" rtl="0" algn="l">
              <a:spcBef>
                <a:spcPts val="0"/>
              </a:spcBef>
              <a:spcAft>
                <a:spcPts val="0"/>
              </a:spcAft>
              <a:buSzPts val="1100"/>
              <a:buChar char="-"/>
            </a:pPr>
            <a:r>
              <a:rPr lang="en"/>
              <a:t>Here max depth was lesser - 8</a:t>
            </a:r>
            <a:endParaRPr/>
          </a:p>
          <a:p>
            <a:pPr indent="-298450" lvl="0" marL="457200" rtl="0" algn="l">
              <a:spcBef>
                <a:spcPts val="0"/>
              </a:spcBef>
              <a:spcAft>
                <a:spcPts val="0"/>
              </a:spcAft>
              <a:buSzPts val="1100"/>
              <a:buChar char="-"/>
            </a:pPr>
            <a:r>
              <a:rPr lang="en"/>
              <a:t>Explanation of curves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kaggle.com/yamaerenay/spotifydataset-19212020-160k-tracks/version/10" TargetMode="External"/><Relationship Id="rId4" Type="http://schemas.openxmlformats.org/officeDocument/2006/relationships/hyperlink" Target="https://developer.spotify.com/documentation/web-api/reference" TargetMode="External"/><Relationship Id="rId5" Type="http://schemas.openxmlformats.org/officeDocument/2006/relationships/hyperlink" Target="https://zenodo.org/record/40147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3493" l="0" r="74296" t="0"/>
          <a:stretch/>
        </p:blipFill>
        <p:spPr>
          <a:xfrm>
            <a:off x="6857950" y="2173800"/>
            <a:ext cx="2286050" cy="2969700"/>
          </a:xfrm>
          <a:prstGeom prst="rect">
            <a:avLst/>
          </a:prstGeom>
          <a:noFill/>
          <a:ln>
            <a:noFill/>
          </a:ln>
        </p:spPr>
      </p:pic>
      <p:sp>
        <p:nvSpPr>
          <p:cNvPr id="55" name="Google Shape;55;p13"/>
          <p:cNvSpPr txBox="1"/>
          <p:nvPr>
            <p:ph type="ctrTitle"/>
          </p:nvPr>
        </p:nvSpPr>
        <p:spPr>
          <a:xfrm>
            <a:off x="311700" y="766675"/>
            <a:ext cx="8520600" cy="1231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480"/>
              <a:t>Predicting Song Popularity Using Machine Learning Algorithms</a:t>
            </a:r>
            <a:endParaRPr sz="4480"/>
          </a:p>
        </p:txBody>
      </p:sp>
      <p:sp>
        <p:nvSpPr>
          <p:cNvPr id="56" name="Google Shape;56;p13"/>
          <p:cNvSpPr txBox="1"/>
          <p:nvPr>
            <p:ph idx="1" type="subTitle"/>
          </p:nvPr>
        </p:nvSpPr>
        <p:spPr>
          <a:xfrm>
            <a:off x="451700" y="2232925"/>
            <a:ext cx="6761100" cy="12789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en"/>
              <a:t>End</a:t>
            </a:r>
            <a:r>
              <a:rPr lang="en"/>
              <a:t>-Semester Project Presentation</a:t>
            </a:r>
            <a:endParaRPr/>
          </a:p>
          <a:p>
            <a:pPr indent="0" lvl="0" marL="0" rtl="0" algn="ctr">
              <a:spcBef>
                <a:spcPts val="0"/>
              </a:spcBef>
              <a:spcAft>
                <a:spcPts val="0"/>
              </a:spcAft>
              <a:buNone/>
            </a:pPr>
            <a:r>
              <a:rPr lang="en"/>
              <a:t>Group 27 - Aakashvani</a:t>
            </a:r>
            <a:endParaRPr/>
          </a:p>
          <a:p>
            <a:pPr indent="0" lvl="0" marL="0" rtl="0" algn="ctr">
              <a:spcBef>
                <a:spcPts val="0"/>
              </a:spcBef>
              <a:spcAft>
                <a:spcPts val="0"/>
              </a:spcAft>
              <a:buNone/>
            </a:pPr>
            <a:r>
              <a:rPr lang="en"/>
              <a:t>CSE523 - Machine Learning</a:t>
            </a:r>
            <a:endParaRPr/>
          </a:p>
          <a:p>
            <a:pPr indent="0" lvl="0" marL="0" rtl="0" algn="ctr">
              <a:spcBef>
                <a:spcPts val="0"/>
              </a:spcBef>
              <a:spcAft>
                <a:spcPts val="0"/>
              </a:spcAft>
              <a:buNone/>
            </a:pPr>
            <a:r>
              <a:rPr lang="en"/>
              <a:t>Course Instructor - Dr. Mehul Raval</a:t>
            </a:r>
            <a:endParaRPr/>
          </a:p>
        </p:txBody>
      </p:sp>
      <p:sp>
        <p:nvSpPr>
          <p:cNvPr id="57" name="Google Shape;57;p13"/>
          <p:cNvSpPr txBox="1"/>
          <p:nvPr/>
        </p:nvSpPr>
        <p:spPr>
          <a:xfrm>
            <a:off x="523900" y="3627175"/>
            <a:ext cx="6281100" cy="1231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t>Bihag Dave (AU1949007) </a:t>
            </a:r>
            <a:endParaRPr sz="1700"/>
          </a:p>
          <a:p>
            <a:pPr indent="0" lvl="0" marL="0" rtl="0" algn="ctr">
              <a:spcBef>
                <a:spcPts val="0"/>
              </a:spcBef>
              <a:spcAft>
                <a:spcPts val="0"/>
              </a:spcAft>
              <a:buNone/>
            </a:pPr>
            <a:r>
              <a:rPr lang="en" sz="1700"/>
              <a:t>Koushiki Bhattacharyya (AU2029005)</a:t>
            </a:r>
            <a:endParaRPr sz="1700"/>
          </a:p>
          <a:p>
            <a:pPr indent="0" lvl="0" marL="0" rtl="0" algn="ctr">
              <a:spcBef>
                <a:spcPts val="0"/>
              </a:spcBef>
              <a:spcAft>
                <a:spcPts val="0"/>
              </a:spcAft>
              <a:buNone/>
            </a:pPr>
            <a:r>
              <a:rPr lang="en" sz="1700"/>
              <a:t>Prayag Savsani (AU1841035)</a:t>
            </a:r>
            <a:endParaRPr sz="1700"/>
          </a:p>
          <a:p>
            <a:pPr indent="0" lvl="0" marL="0" rtl="0" algn="ctr">
              <a:spcBef>
                <a:spcPts val="0"/>
              </a:spcBef>
              <a:spcAft>
                <a:spcPts val="0"/>
              </a:spcAft>
              <a:buNone/>
            </a:pPr>
            <a:r>
              <a:rPr lang="en" sz="1700"/>
              <a:t>Yashraj Kakkad (AU1841036)</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p:nvPr/>
        </p:nvSpPr>
        <p:spPr>
          <a:xfrm>
            <a:off x="3634588" y="1211648"/>
            <a:ext cx="1864200" cy="1239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t>Ensemble Learning for classification</a:t>
            </a:r>
            <a:endParaRPr sz="1800"/>
          </a:p>
        </p:txBody>
      </p:sp>
      <p:sp>
        <p:nvSpPr>
          <p:cNvPr id="182" name="Google Shape;182;p22"/>
          <p:cNvSpPr/>
          <p:nvPr/>
        </p:nvSpPr>
        <p:spPr>
          <a:xfrm>
            <a:off x="6578525" y="274100"/>
            <a:ext cx="2096100" cy="12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Random Forest</a:t>
            </a:r>
            <a:endParaRPr sz="1600"/>
          </a:p>
        </p:txBody>
      </p:sp>
      <p:sp>
        <p:nvSpPr>
          <p:cNvPr id="183" name="Google Shape;183;p22"/>
          <p:cNvSpPr/>
          <p:nvPr/>
        </p:nvSpPr>
        <p:spPr>
          <a:xfrm>
            <a:off x="458750" y="274100"/>
            <a:ext cx="2096100" cy="12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Voting classifiers</a:t>
            </a:r>
            <a:endParaRPr sz="1600"/>
          </a:p>
        </p:txBody>
      </p:sp>
      <p:sp>
        <p:nvSpPr>
          <p:cNvPr id="184" name="Google Shape;184;p22"/>
          <p:cNvSpPr/>
          <p:nvPr/>
        </p:nvSpPr>
        <p:spPr>
          <a:xfrm>
            <a:off x="3523950" y="2780550"/>
            <a:ext cx="2096100" cy="1239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Boosting</a:t>
            </a:r>
            <a:endParaRPr sz="1600"/>
          </a:p>
        </p:txBody>
      </p:sp>
      <p:sp>
        <p:nvSpPr>
          <p:cNvPr id="185" name="Google Shape;185;p22"/>
          <p:cNvSpPr/>
          <p:nvPr/>
        </p:nvSpPr>
        <p:spPr>
          <a:xfrm>
            <a:off x="1257650" y="3660100"/>
            <a:ext cx="1515600" cy="9675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Adaptive Boosting</a:t>
            </a:r>
            <a:endParaRPr sz="1600"/>
          </a:p>
        </p:txBody>
      </p:sp>
      <p:sp>
        <p:nvSpPr>
          <p:cNvPr id="186" name="Google Shape;186;p22"/>
          <p:cNvSpPr/>
          <p:nvPr/>
        </p:nvSpPr>
        <p:spPr>
          <a:xfrm>
            <a:off x="6370750" y="3660100"/>
            <a:ext cx="1515600" cy="967500"/>
          </a:xfrm>
          <a:prstGeom prst="round2SameRect">
            <a:avLst>
              <a:gd fmla="val 16667" name="adj1"/>
              <a:gd fmla="val 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t>Gradient Boosting</a:t>
            </a:r>
            <a:endParaRPr sz="1600"/>
          </a:p>
        </p:txBody>
      </p:sp>
      <p:cxnSp>
        <p:nvCxnSpPr>
          <p:cNvPr id="187" name="Google Shape;187;p22"/>
          <p:cNvCxnSpPr>
            <a:stCxn id="181" idx="1"/>
            <a:endCxn id="183" idx="5"/>
          </p:cNvCxnSpPr>
          <p:nvPr/>
        </p:nvCxnSpPr>
        <p:spPr>
          <a:xfrm rot="10800000">
            <a:off x="2247988" y="1331798"/>
            <a:ext cx="1386600" cy="4995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2"/>
          <p:cNvCxnSpPr>
            <a:stCxn id="181" idx="3"/>
            <a:endCxn id="182" idx="3"/>
          </p:cNvCxnSpPr>
          <p:nvPr/>
        </p:nvCxnSpPr>
        <p:spPr>
          <a:xfrm flipH="1" rot="10800000">
            <a:off x="5498788" y="1331798"/>
            <a:ext cx="1386600" cy="4995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2"/>
          <p:cNvCxnSpPr>
            <a:endCxn id="184" idx="0"/>
          </p:cNvCxnSpPr>
          <p:nvPr/>
        </p:nvCxnSpPr>
        <p:spPr>
          <a:xfrm>
            <a:off x="4566600" y="2450850"/>
            <a:ext cx="5400" cy="329700"/>
          </a:xfrm>
          <a:prstGeom prst="straightConnector1">
            <a:avLst/>
          </a:prstGeom>
          <a:noFill/>
          <a:ln cap="flat" cmpd="sng" w="9525">
            <a:solidFill>
              <a:schemeClr val="dk2"/>
            </a:solidFill>
            <a:prstDash val="solid"/>
            <a:round/>
            <a:headEnd len="med" w="med" type="none"/>
            <a:tailEnd len="med" w="med" type="triangle"/>
          </a:ln>
        </p:spPr>
      </p:cxnSp>
      <p:cxnSp>
        <p:nvCxnSpPr>
          <p:cNvPr id="190" name="Google Shape;190;p22"/>
          <p:cNvCxnSpPr>
            <a:stCxn id="184" idx="2"/>
            <a:endCxn id="185" idx="0"/>
          </p:cNvCxnSpPr>
          <p:nvPr/>
        </p:nvCxnSpPr>
        <p:spPr>
          <a:xfrm flipH="1">
            <a:off x="2773350" y="3400200"/>
            <a:ext cx="750600" cy="743700"/>
          </a:xfrm>
          <a:prstGeom prst="straightConnector1">
            <a:avLst/>
          </a:prstGeom>
          <a:noFill/>
          <a:ln cap="flat" cmpd="sng" w="9525">
            <a:solidFill>
              <a:schemeClr val="dk2"/>
            </a:solidFill>
            <a:prstDash val="solid"/>
            <a:round/>
            <a:headEnd len="med" w="med" type="none"/>
            <a:tailEnd len="med" w="med" type="triangle"/>
          </a:ln>
        </p:spPr>
      </p:cxnSp>
      <p:cxnSp>
        <p:nvCxnSpPr>
          <p:cNvPr id="191" name="Google Shape;191;p22"/>
          <p:cNvCxnSpPr>
            <a:stCxn id="184" idx="6"/>
            <a:endCxn id="186" idx="2"/>
          </p:cNvCxnSpPr>
          <p:nvPr/>
        </p:nvCxnSpPr>
        <p:spPr>
          <a:xfrm>
            <a:off x="5620050" y="3400200"/>
            <a:ext cx="750600" cy="743700"/>
          </a:xfrm>
          <a:prstGeom prst="straightConnector1">
            <a:avLst/>
          </a:prstGeom>
          <a:noFill/>
          <a:ln cap="flat" cmpd="sng" w="9525">
            <a:solidFill>
              <a:schemeClr val="dk2"/>
            </a:solidFill>
            <a:prstDash val="solid"/>
            <a:round/>
            <a:headEnd len="med" w="med" type="none"/>
            <a:tailEnd len="med" w="med" type="triangle"/>
          </a:ln>
        </p:spPr>
      </p:cxnSp>
      <p:sp>
        <p:nvSpPr>
          <p:cNvPr id="192" name="Google Shape;192;p22"/>
          <p:cNvSpPr txBox="1"/>
          <p:nvPr/>
        </p:nvSpPr>
        <p:spPr>
          <a:xfrm>
            <a:off x="6144875" y="2208400"/>
            <a:ext cx="296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Aggregating </a:t>
            </a:r>
            <a:r>
              <a:rPr lang="en"/>
              <a:t>models to try to get better results”</a:t>
            </a:r>
            <a:endParaRPr/>
          </a:p>
        </p:txBody>
      </p:sp>
      <p:cxnSp>
        <p:nvCxnSpPr>
          <p:cNvPr id="193" name="Google Shape;193;p22"/>
          <p:cNvCxnSpPr/>
          <p:nvPr/>
        </p:nvCxnSpPr>
        <p:spPr>
          <a:xfrm>
            <a:off x="5524500" y="2236600"/>
            <a:ext cx="769200" cy="141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311700" y="310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000"/>
              <a:t>V</a:t>
            </a:r>
            <a:r>
              <a:rPr lang="en" sz="3000"/>
              <a:t>oting Classifier</a:t>
            </a:r>
            <a:endParaRPr sz="3000"/>
          </a:p>
        </p:txBody>
      </p:sp>
      <p:sp>
        <p:nvSpPr>
          <p:cNvPr id="199" name="Google Shape;199;p23"/>
          <p:cNvSpPr/>
          <p:nvPr/>
        </p:nvSpPr>
        <p:spPr>
          <a:xfrm>
            <a:off x="1493175" y="4331250"/>
            <a:ext cx="2500200" cy="62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sz="1600"/>
          </a:p>
        </p:txBody>
      </p:sp>
      <p:sp>
        <p:nvSpPr>
          <p:cNvPr id="200" name="Google Shape;200;p23"/>
          <p:cNvSpPr/>
          <p:nvPr/>
        </p:nvSpPr>
        <p:spPr>
          <a:xfrm>
            <a:off x="464475" y="3243875"/>
            <a:ext cx="1028700" cy="62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
        <p:nvSpPr>
          <p:cNvPr id="201" name="Google Shape;201;p23"/>
          <p:cNvSpPr/>
          <p:nvPr/>
        </p:nvSpPr>
        <p:spPr>
          <a:xfrm>
            <a:off x="1558275" y="3266463"/>
            <a:ext cx="1119900" cy="62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a:t>
            </a:r>
            <a:endParaRPr/>
          </a:p>
        </p:txBody>
      </p:sp>
      <p:sp>
        <p:nvSpPr>
          <p:cNvPr id="202" name="Google Shape;202;p23"/>
          <p:cNvSpPr/>
          <p:nvPr/>
        </p:nvSpPr>
        <p:spPr>
          <a:xfrm>
            <a:off x="2743275" y="3266475"/>
            <a:ext cx="1028700" cy="62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Logistic Regression</a:t>
            </a:r>
            <a:endParaRPr/>
          </a:p>
        </p:txBody>
      </p:sp>
      <p:cxnSp>
        <p:nvCxnSpPr>
          <p:cNvPr id="203" name="Google Shape;203;p23"/>
          <p:cNvCxnSpPr>
            <a:stCxn id="199" idx="0"/>
            <a:endCxn id="202" idx="2"/>
          </p:cNvCxnSpPr>
          <p:nvPr/>
        </p:nvCxnSpPr>
        <p:spPr>
          <a:xfrm flipH="1" rot="10800000">
            <a:off x="2743275" y="3891750"/>
            <a:ext cx="514500" cy="4395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p23"/>
          <p:cNvCxnSpPr>
            <a:stCxn id="199" idx="0"/>
            <a:endCxn id="201" idx="2"/>
          </p:cNvCxnSpPr>
          <p:nvPr/>
        </p:nvCxnSpPr>
        <p:spPr>
          <a:xfrm rot="10800000">
            <a:off x="2118375" y="3891750"/>
            <a:ext cx="624900" cy="4395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p23"/>
          <p:cNvCxnSpPr>
            <a:stCxn id="199" idx="0"/>
            <a:endCxn id="200" idx="2"/>
          </p:cNvCxnSpPr>
          <p:nvPr/>
        </p:nvCxnSpPr>
        <p:spPr>
          <a:xfrm rot="10800000">
            <a:off x="978675" y="3868950"/>
            <a:ext cx="1764600" cy="46230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3"/>
          <p:cNvSpPr/>
          <p:nvPr/>
        </p:nvSpPr>
        <p:spPr>
          <a:xfrm>
            <a:off x="1050425" y="2781700"/>
            <a:ext cx="338700" cy="351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7" name="Google Shape;207;p23"/>
          <p:cNvSpPr/>
          <p:nvPr/>
        </p:nvSpPr>
        <p:spPr>
          <a:xfrm>
            <a:off x="1948875" y="2803000"/>
            <a:ext cx="338700" cy="30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sp>
        <p:nvSpPr>
          <p:cNvPr id="208" name="Google Shape;208;p23"/>
          <p:cNvSpPr/>
          <p:nvPr/>
        </p:nvSpPr>
        <p:spPr>
          <a:xfrm>
            <a:off x="3088263" y="2828975"/>
            <a:ext cx="338700" cy="30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209" name="Google Shape;209;p23"/>
          <p:cNvSpPr/>
          <p:nvPr/>
        </p:nvSpPr>
        <p:spPr>
          <a:xfrm>
            <a:off x="646775" y="1362350"/>
            <a:ext cx="1959600" cy="8922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Ensemble’s vote </a:t>
            </a:r>
            <a:endParaRPr/>
          </a:p>
          <a:p>
            <a:pPr indent="0" lvl="0" marL="0" rtl="0" algn="ctr">
              <a:spcBef>
                <a:spcPts val="0"/>
              </a:spcBef>
              <a:spcAft>
                <a:spcPts val="0"/>
              </a:spcAft>
              <a:buNone/>
            </a:pPr>
            <a:r>
              <a:rPr lang="en"/>
              <a:t>(Weightage is same for all votes)</a:t>
            </a:r>
            <a:endParaRPr/>
          </a:p>
        </p:txBody>
      </p:sp>
      <p:sp>
        <p:nvSpPr>
          <p:cNvPr id="210" name="Google Shape;210;p23"/>
          <p:cNvSpPr txBox="1"/>
          <p:nvPr/>
        </p:nvSpPr>
        <p:spPr>
          <a:xfrm>
            <a:off x="734525" y="931250"/>
            <a:ext cx="17841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Hard Voting</a:t>
            </a:r>
            <a:endParaRPr b="1" sz="1600"/>
          </a:p>
        </p:txBody>
      </p:sp>
      <p:sp>
        <p:nvSpPr>
          <p:cNvPr id="211" name="Google Shape;211;p23"/>
          <p:cNvSpPr/>
          <p:nvPr/>
        </p:nvSpPr>
        <p:spPr>
          <a:xfrm>
            <a:off x="2834375" y="1075900"/>
            <a:ext cx="2018400" cy="999300"/>
          </a:xfrm>
          <a:prstGeom prst="round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Ensemble’s vote</a:t>
            </a:r>
            <a:endParaRPr/>
          </a:p>
          <a:p>
            <a:pPr indent="0" lvl="0" marL="0" rtl="0" algn="ctr">
              <a:spcBef>
                <a:spcPts val="0"/>
              </a:spcBef>
              <a:spcAft>
                <a:spcPts val="0"/>
              </a:spcAft>
              <a:buNone/>
            </a:pPr>
            <a:r>
              <a:rPr lang="en"/>
              <a:t>(More weightage is given to more confident votes)</a:t>
            </a:r>
            <a:endParaRPr/>
          </a:p>
        </p:txBody>
      </p:sp>
      <p:sp>
        <p:nvSpPr>
          <p:cNvPr id="212" name="Google Shape;212;p23"/>
          <p:cNvSpPr txBox="1"/>
          <p:nvPr/>
        </p:nvSpPr>
        <p:spPr>
          <a:xfrm>
            <a:off x="3081825" y="664600"/>
            <a:ext cx="1419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t>Soft Voting</a:t>
            </a:r>
            <a:endParaRPr b="1" sz="1600"/>
          </a:p>
        </p:txBody>
      </p:sp>
      <p:sp>
        <p:nvSpPr>
          <p:cNvPr id="213" name="Google Shape;213;p23"/>
          <p:cNvSpPr/>
          <p:nvPr/>
        </p:nvSpPr>
        <p:spPr>
          <a:xfrm>
            <a:off x="3837075" y="3243875"/>
            <a:ext cx="1119900" cy="62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Perceptron</a:t>
            </a:r>
            <a:endParaRPr/>
          </a:p>
        </p:txBody>
      </p:sp>
      <p:sp>
        <p:nvSpPr>
          <p:cNvPr id="214" name="Google Shape;214;p23"/>
          <p:cNvSpPr/>
          <p:nvPr/>
        </p:nvSpPr>
        <p:spPr>
          <a:xfrm>
            <a:off x="4182075" y="2828975"/>
            <a:ext cx="338700" cy="309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215" name="Google Shape;215;p23"/>
          <p:cNvCxnSpPr>
            <a:stCxn id="206" idx="0"/>
            <a:endCxn id="209" idx="2"/>
          </p:cNvCxnSpPr>
          <p:nvPr/>
        </p:nvCxnSpPr>
        <p:spPr>
          <a:xfrm flipH="1" rot="10800000">
            <a:off x="1219775" y="2254600"/>
            <a:ext cx="406800" cy="5271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23"/>
          <p:cNvCxnSpPr>
            <a:stCxn id="207" idx="0"/>
            <a:endCxn id="209" idx="2"/>
          </p:cNvCxnSpPr>
          <p:nvPr/>
        </p:nvCxnSpPr>
        <p:spPr>
          <a:xfrm rot="10800000">
            <a:off x="1626525" y="2254600"/>
            <a:ext cx="491700" cy="5484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3"/>
          <p:cNvCxnSpPr>
            <a:stCxn id="208" idx="0"/>
            <a:endCxn id="209" idx="2"/>
          </p:cNvCxnSpPr>
          <p:nvPr/>
        </p:nvCxnSpPr>
        <p:spPr>
          <a:xfrm rot="10800000">
            <a:off x="1626513" y="2254475"/>
            <a:ext cx="1631100" cy="5745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23"/>
          <p:cNvCxnSpPr>
            <a:stCxn id="214" idx="0"/>
            <a:endCxn id="209" idx="2"/>
          </p:cNvCxnSpPr>
          <p:nvPr/>
        </p:nvCxnSpPr>
        <p:spPr>
          <a:xfrm rot="10800000">
            <a:off x="1626525" y="2254475"/>
            <a:ext cx="2724900" cy="5745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23"/>
          <p:cNvCxnSpPr>
            <a:stCxn id="206" idx="0"/>
            <a:endCxn id="211" idx="2"/>
          </p:cNvCxnSpPr>
          <p:nvPr/>
        </p:nvCxnSpPr>
        <p:spPr>
          <a:xfrm flipH="1" rot="10800000">
            <a:off x="1219775" y="2075200"/>
            <a:ext cx="2623800" cy="7065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3"/>
          <p:cNvCxnSpPr>
            <a:stCxn id="207" idx="0"/>
            <a:endCxn id="211" idx="2"/>
          </p:cNvCxnSpPr>
          <p:nvPr/>
        </p:nvCxnSpPr>
        <p:spPr>
          <a:xfrm flipH="1" rot="10800000">
            <a:off x="2118225" y="2075200"/>
            <a:ext cx="1725300" cy="7278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3"/>
          <p:cNvCxnSpPr>
            <a:stCxn id="208" idx="0"/>
            <a:endCxn id="211" idx="2"/>
          </p:cNvCxnSpPr>
          <p:nvPr/>
        </p:nvCxnSpPr>
        <p:spPr>
          <a:xfrm flipH="1" rot="10800000">
            <a:off x="3257613" y="2075075"/>
            <a:ext cx="585900" cy="753900"/>
          </a:xfrm>
          <a:prstGeom prst="straightConnector1">
            <a:avLst/>
          </a:prstGeom>
          <a:noFill/>
          <a:ln cap="flat" cmpd="sng" w="9525">
            <a:solidFill>
              <a:schemeClr val="dk2"/>
            </a:solidFill>
            <a:prstDash val="solid"/>
            <a:round/>
            <a:headEnd len="med" w="med" type="none"/>
            <a:tailEnd len="med" w="med" type="triangle"/>
          </a:ln>
        </p:spPr>
      </p:cxnSp>
      <p:cxnSp>
        <p:nvCxnSpPr>
          <p:cNvPr id="222" name="Google Shape;222;p23"/>
          <p:cNvCxnSpPr>
            <a:stCxn id="199" idx="0"/>
            <a:endCxn id="213" idx="2"/>
          </p:cNvCxnSpPr>
          <p:nvPr/>
        </p:nvCxnSpPr>
        <p:spPr>
          <a:xfrm flipH="1" rot="10800000">
            <a:off x="2743275" y="3868950"/>
            <a:ext cx="1653900" cy="4623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23"/>
          <p:cNvSpPr txBox="1"/>
          <p:nvPr/>
        </p:nvSpPr>
        <p:spPr>
          <a:xfrm>
            <a:off x="5560450" y="1159888"/>
            <a:ext cx="3001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choose a diverse set of classifiers so that different models </a:t>
            </a:r>
            <a:r>
              <a:rPr lang="en"/>
              <a:t>ideally</a:t>
            </a:r>
            <a:r>
              <a:rPr lang="en"/>
              <a:t> make different mistakes.</a:t>
            </a:r>
            <a:endParaRPr/>
          </a:p>
        </p:txBody>
      </p:sp>
      <p:sp>
        <p:nvSpPr>
          <p:cNvPr id="224" name="Google Shape;224;p23"/>
          <p:cNvSpPr txBox="1"/>
          <p:nvPr/>
        </p:nvSpPr>
        <p:spPr>
          <a:xfrm>
            <a:off x="5932425" y="3751275"/>
            <a:ext cx="1902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Perceptron only works for hard voting.</a:t>
            </a:r>
            <a:endParaRPr/>
          </a:p>
        </p:txBody>
      </p:sp>
      <p:cxnSp>
        <p:nvCxnSpPr>
          <p:cNvPr id="225" name="Google Shape;225;p23"/>
          <p:cNvCxnSpPr>
            <a:stCxn id="213" idx="3"/>
            <a:endCxn id="224" idx="1"/>
          </p:cNvCxnSpPr>
          <p:nvPr/>
        </p:nvCxnSpPr>
        <p:spPr>
          <a:xfrm>
            <a:off x="4956975" y="3556475"/>
            <a:ext cx="975600" cy="5025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23"/>
          <p:cNvSpPr txBox="1"/>
          <p:nvPr/>
        </p:nvSpPr>
        <p:spPr>
          <a:xfrm>
            <a:off x="5758700" y="2547350"/>
            <a:ext cx="312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We plugged in the tuned hyperparameter values for each classifier.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311700" y="16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a:t>
            </a:r>
            <a:endParaRPr/>
          </a:p>
        </p:txBody>
      </p:sp>
      <p:pic>
        <p:nvPicPr>
          <p:cNvPr id="232" name="Google Shape;232;p24"/>
          <p:cNvPicPr preferRelativeResize="0"/>
          <p:nvPr/>
        </p:nvPicPr>
        <p:blipFill rotWithShape="1">
          <a:blip r:embed="rId3">
            <a:alphaModFix/>
          </a:blip>
          <a:srcRect b="0" l="0" r="0" t="4789"/>
          <a:stretch/>
        </p:blipFill>
        <p:spPr>
          <a:xfrm>
            <a:off x="4752938" y="582925"/>
            <a:ext cx="4050550" cy="2255813"/>
          </a:xfrm>
          <a:prstGeom prst="rect">
            <a:avLst/>
          </a:prstGeom>
          <a:noFill/>
          <a:ln>
            <a:noFill/>
          </a:ln>
        </p:spPr>
      </p:pic>
      <p:graphicFrame>
        <p:nvGraphicFramePr>
          <p:cNvPr id="233" name="Google Shape;233;p24"/>
          <p:cNvGraphicFramePr/>
          <p:nvPr/>
        </p:nvGraphicFramePr>
        <p:xfrm>
          <a:off x="5748675" y="2977960"/>
          <a:ext cx="3000000" cy="3000000"/>
        </p:xfrm>
        <a:graphic>
          <a:graphicData uri="http://schemas.openxmlformats.org/drawingml/2006/table">
            <a:tbl>
              <a:tblPr>
                <a:noFill/>
                <a:tableStyleId>{1AF83110-21E5-4CD6-97D3-3C68A2E7CE39}</a:tableStyleId>
              </a:tblPr>
              <a:tblGrid>
                <a:gridCol w="2000925"/>
                <a:gridCol w="891350"/>
              </a:tblGrid>
              <a:tr h="220950">
                <a:tc>
                  <a:txBody>
                    <a:bodyPr/>
                    <a:lstStyle/>
                    <a:p>
                      <a:pPr indent="0" lvl="0" marL="0" rtl="0" algn="ctr">
                        <a:spcBef>
                          <a:spcPts val="0"/>
                        </a:spcBef>
                        <a:spcAft>
                          <a:spcPts val="0"/>
                        </a:spcAft>
                        <a:buNone/>
                      </a:pPr>
                      <a:r>
                        <a:rPr b="1" lang="en" sz="900"/>
                        <a:t>Hyperparameter</a:t>
                      </a:r>
                      <a:endParaRPr b="1" sz="900"/>
                    </a:p>
                  </a:txBody>
                  <a:tcPr marT="91425" marB="91425" marR="91425" marL="91425"/>
                </a:tc>
                <a:tc>
                  <a:txBody>
                    <a:bodyPr/>
                    <a:lstStyle/>
                    <a:p>
                      <a:pPr indent="0" lvl="0" marL="0" rtl="0" algn="ctr">
                        <a:spcBef>
                          <a:spcPts val="0"/>
                        </a:spcBef>
                        <a:spcAft>
                          <a:spcPts val="0"/>
                        </a:spcAft>
                        <a:buNone/>
                      </a:pPr>
                      <a:r>
                        <a:rPr b="1" lang="en" sz="800"/>
                        <a:t>Value</a:t>
                      </a:r>
                      <a:endParaRPr b="1" sz="800"/>
                    </a:p>
                  </a:txBody>
                  <a:tcPr marT="91425" marB="91425" marR="91425" marL="91425"/>
                </a:tc>
              </a:tr>
              <a:tr h="220950">
                <a:tc>
                  <a:txBody>
                    <a:bodyPr/>
                    <a:lstStyle/>
                    <a:p>
                      <a:pPr indent="0" lvl="0" marL="0" rtl="0" algn="l">
                        <a:spcBef>
                          <a:spcPts val="0"/>
                        </a:spcBef>
                        <a:spcAft>
                          <a:spcPts val="0"/>
                        </a:spcAft>
                        <a:buNone/>
                      </a:pPr>
                      <a:r>
                        <a:rPr lang="en" sz="900"/>
                        <a:t>Number of trees</a:t>
                      </a:r>
                      <a:endParaRPr sz="900"/>
                    </a:p>
                  </a:txBody>
                  <a:tcPr marT="91425" marB="91425" marR="91425" marL="91425"/>
                </a:tc>
                <a:tc>
                  <a:txBody>
                    <a:bodyPr/>
                    <a:lstStyle/>
                    <a:p>
                      <a:pPr indent="0" lvl="0" marL="0" rtl="0" algn="l">
                        <a:spcBef>
                          <a:spcPts val="0"/>
                        </a:spcBef>
                        <a:spcAft>
                          <a:spcPts val="0"/>
                        </a:spcAft>
                        <a:buNone/>
                      </a:pPr>
                      <a:r>
                        <a:rPr lang="en" sz="900"/>
                        <a:t>20</a:t>
                      </a:r>
                      <a:endParaRPr sz="900"/>
                    </a:p>
                  </a:txBody>
                  <a:tcPr marT="91425" marB="91425" marR="91425" marL="91425"/>
                </a:tc>
              </a:tr>
              <a:tr h="220950">
                <a:tc>
                  <a:txBody>
                    <a:bodyPr/>
                    <a:lstStyle/>
                    <a:p>
                      <a:pPr indent="0" lvl="0" marL="0" rtl="0" algn="l">
                        <a:spcBef>
                          <a:spcPts val="0"/>
                        </a:spcBef>
                        <a:spcAft>
                          <a:spcPts val="0"/>
                        </a:spcAft>
                        <a:buNone/>
                      </a:pPr>
                      <a:r>
                        <a:rPr lang="en" sz="900"/>
                        <a:t>Max depth</a:t>
                      </a:r>
                      <a:endParaRPr sz="900"/>
                    </a:p>
                  </a:txBody>
                  <a:tcPr marT="91425" marB="91425" marR="91425" marL="91425"/>
                </a:tc>
                <a:tc>
                  <a:txBody>
                    <a:bodyPr/>
                    <a:lstStyle/>
                    <a:p>
                      <a:pPr indent="0" lvl="0" marL="0" rtl="0" algn="l">
                        <a:spcBef>
                          <a:spcPts val="0"/>
                        </a:spcBef>
                        <a:spcAft>
                          <a:spcPts val="0"/>
                        </a:spcAft>
                        <a:buNone/>
                      </a:pPr>
                      <a:r>
                        <a:rPr lang="en" sz="900"/>
                        <a:t>20</a:t>
                      </a:r>
                      <a:endParaRPr sz="900"/>
                    </a:p>
                  </a:txBody>
                  <a:tcPr marT="91425" marB="91425" marR="91425" marL="91425"/>
                </a:tc>
              </a:tr>
              <a:tr h="220950">
                <a:tc>
                  <a:txBody>
                    <a:bodyPr/>
                    <a:lstStyle/>
                    <a:p>
                      <a:pPr indent="0" lvl="0" marL="0" rtl="0" algn="l">
                        <a:spcBef>
                          <a:spcPts val="0"/>
                        </a:spcBef>
                        <a:spcAft>
                          <a:spcPts val="0"/>
                        </a:spcAft>
                        <a:buNone/>
                      </a:pPr>
                      <a:r>
                        <a:rPr lang="en" sz="900"/>
                        <a:t>Minimum samples required at leaf</a:t>
                      </a:r>
                      <a:endParaRPr sz="900"/>
                    </a:p>
                  </a:txBody>
                  <a:tcPr marT="91425" marB="91425" marR="91425" marL="91425"/>
                </a:tc>
                <a:tc>
                  <a:txBody>
                    <a:bodyPr/>
                    <a:lstStyle/>
                    <a:p>
                      <a:pPr indent="0" lvl="0" marL="0" rtl="0" algn="l">
                        <a:spcBef>
                          <a:spcPts val="0"/>
                        </a:spcBef>
                        <a:spcAft>
                          <a:spcPts val="0"/>
                        </a:spcAft>
                        <a:buNone/>
                      </a:pPr>
                      <a:r>
                        <a:rPr lang="en" sz="900"/>
                        <a:t>4</a:t>
                      </a:r>
                      <a:endParaRPr sz="900"/>
                    </a:p>
                  </a:txBody>
                  <a:tcPr marT="91425" marB="91425" marR="91425" marL="91425"/>
                </a:tc>
              </a:tr>
              <a:tr h="346000">
                <a:tc>
                  <a:txBody>
                    <a:bodyPr/>
                    <a:lstStyle/>
                    <a:p>
                      <a:pPr indent="0" lvl="0" marL="0" rtl="0" algn="l">
                        <a:spcBef>
                          <a:spcPts val="0"/>
                        </a:spcBef>
                        <a:spcAft>
                          <a:spcPts val="0"/>
                        </a:spcAft>
                        <a:buNone/>
                      </a:pPr>
                      <a:r>
                        <a:rPr lang="en" sz="900"/>
                        <a:t>Minimum samples required to split</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2</a:t>
                      </a:r>
                      <a:endParaRPr sz="900"/>
                    </a:p>
                    <a:p>
                      <a:pPr indent="0" lvl="0" marL="0" rtl="0" algn="l">
                        <a:spcBef>
                          <a:spcPts val="0"/>
                        </a:spcBef>
                        <a:spcAft>
                          <a:spcPts val="0"/>
                        </a:spcAft>
                        <a:buNone/>
                      </a:pPr>
                      <a:r>
                        <a:t/>
                      </a:r>
                      <a:endParaRPr sz="900"/>
                    </a:p>
                  </a:txBody>
                  <a:tcPr marT="91425" marB="91425" marR="91425" marL="91425">
                    <a:lnB cap="flat" cmpd="sng" w="9525">
                      <a:solidFill>
                        <a:srgbClr val="9E9E9E"/>
                      </a:solidFill>
                      <a:prstDash val="solid"/>
                      <a:round/>
                      <a:headEnd len="sm" w="sm" type="none"/>
                      <a:tailEnd len="sm" w="sm" type="none"/>
                    </a:lnB>
                  </a:tcPr>
                </a:tc>
              </a:tr>
              <a:tr h="220950">
                <a:tc>
                  <a:txBody>
                    <a:bodyPr/>
                    <a:lstStyle/>
                    <a:p>
                      <a:pPr indent="0" lvl="0" marL="0" rtl="0" algn="l">
                        <a:spcBef>
                          <a:spcPts val="0"/>
                        </a:spcBef>
                        <a:spcAft>
                          <a:spcPts val="0"/>
                        </a:spcAft>
                        <a:buNone/>
                      </a:pPr>
                      <a:r>
                        <a:rPr lang="en" sz="900"/>
                        <a:t>Max features required at each node</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900"/>
                        <a:t>sqrt</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34" name="Google Shape;234;p24"/>
          <p:cNvSpPr txBox="1"/>
          <p:nvPr/>
        </p:nvSpPr>
        <p:spPr>
          <a:xfrm>
            <a:off x="5553925" y="162900"/>
            <a:ext cx="2448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Feature importance curve</a:t>
            </a:r>
            <a:endParaRPr b="1"/>
          </a:p>
        </p:txBody>
      </p:sp>
      <p:sp>
        <p:nvSpPr>
          <p:cNvPr id="235" name="Google Shape;235;p24"/>
          <p:cNvSpPr/>
          <p:nvPr/>
        </p:nvSpPr>
        <p:spPr>
          <a:xfrm>
            <a:off x="1904450" y="819975"/>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Dataset</a:t>
            </a:r>
            <a:endParaRPr/>
          </a:p>
        </p:txBody>
      </p:sp>
      <p:sp>
        <p:nvSpPr>
          <p:cNvPr id="236" name="Google Shape;236;p24"/>
          <p:cNvSpPr/>
          <p:nvPr/>
        </p:nvSpPr>
        <p:spPr>
          <a:xfrm>
            <a:off x="73650" y="2148750"/>
            <a:ext cx="1144500" cy="69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1</a:t>
            </a:r>
            <a:endParaRPr/>
          </a:p>
        </p:txBody>
      </p:sp>
      <p:sp>
        <p:nvSpPr>
          <p:cNvPr id="237" name="Google Shape;237;p24"/>
          <p:cNvSpPr/>
          <p:nvPr/>
        </p:nvSpPr>
        <p:spPr>
          <a:xfrm>
            <a:off x="1388400" y="2148750"/>
            <a:ext cx="1144500" cy="69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2</a:t>
            </a:r>
            <a:endParaRPr/>
          </a:p>
        </p:txBody>
      </p:sp>
      <p:sp>
        <p:nvSpPr>
          <p:cNvPr id="238" name="Google Shape;238;p24"/>
          <p:cNvSpPr/>
          <p:nvPr/>
        </p:nvSpPr>
        <p:spPr>
          <a:xfrm>
            <a:off x="3315625" y="2148750"/>
            <a:ext cx="1144500" cy="69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Decision Tree N</a:t>
            </a:r>
            <a:endParaRPr/>
          </a:p>
        </p:txBody>
      </p:sp>
      <p:sp>
        <p:nvSpPr>
          <p:cNvPr id="239" name="Google Shape;239;p24"/>
          <p:cNvSpPr txBox="1"/>
          <p:nvPr/>
        </p:nvSpPr>
        <p:spPr>
          <a:xfrm>
            <a:off x="2721400" y="2394275"/>
            <a:ext cx="52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240" name="Google Shape;240;p24"/>
          <p:cNvSpPr/>
          <p:nvPr/>
        </p:nvSpPr>
        <p:spPr>
          <a:xfrm>
            <a:off x="1904450" y="3617975"/>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Voting</a:t>
            </a:r>
            <a:endParaRPr/>
          </a:p>
        </p:txBody>
      </p:sp>
      <p:sp>
        <p:nvSpPr>
          <p:cNvPr id="241" name="Google Shape;241;p24"/>
          <p:cNvSpPr/>
          <p:nvPr/>
        </p:nvSpPr>
        <p:spPr>
          <a:xfrm>
            <a:off x="1565600" y="4453162"/>
            <a:ext cx="1580688" cy="656424"/>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cxnSp>
        <p:nvCxnSpPr>
          <p:cNvPr id="242" name="Google Shape;242;p24"/>
          <p:cNvCxnSpPr>
            <a:stCxn id="235" idx="2"/>
            <a:endCxn id="236" idx="0"/>
          </p:cNvCxnSpPr>
          <p:nvPr/>
        </p:nvCxnSpPr>
        <p:spPr>
          <a:xfrm flipH="1">
            <a:off x="645950" y="1319775"/>
            <a:ext cx="1710000" cy="8289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4"/>
          <p:cNvCxnSpPr>
            <a:stCxn id="235" idx="2"/>
            <a:endCxn id="237" idx="0"/>
          </p:cNvCxnSpPr>
          <p:nvPr/>
        </p:nvCxnSpPr>
        <p:spPr>
          <a:xfrm flipH="1">
            <a:off x="1960550" y="1319775"/>
            <a:ext cx="395400" cy="828900"/>
          </a:xfrm>
          <a:prstGeom prst="straightConnector1">
            <a:avLst/>
          </a:prstGeom>
          <a:noFill/>
          <a:ln cap="flat" cmpd="sng" w="9525">
            <a:solidFill>
              <a:schemeClr val="dk2"/>
            </a:solidFill>
            <a:prstDash val="solid"/>
            <a:round/>
            <a:headEnd len="med" w="med" type="none"/>
            <a:tailEnd len="med" w="med" type="triangle"/>
          </a:ln>
        </p:spPr>
      </p:cxnSp>
      <p:cxnSp>
        <p:nvCxnSpPr>
          <p:cNvPr id="244" name="Google Shape;244;p24"/>
          <p:cNvCxnSpPr>
            <a:stCxn id="235" idx="2"/>
            <a:endCxn id="238" idx="0"/>
          </p:cNvCxnSpPr>
          <p:nvPr/>
        </p:nvCxnSpPr>
        <p:spPr>
          <a:xfrm>
            <a:off x="2355950" y="1319775"/>
            <a:ext cx="1531800" cy="8289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4"/>
          <p:cNvCxnSpPr>
            <a:stCxn id="236" idx="2"/>
            <a:endCxn id="240" idx="0"/>
          </p:cNvCxnSpPr>
          <p:nvPr/>
        </p:nvCxnSpPr>
        <p:spPr>
          <a:xfrm>
            <a:off x="645900" y="2838750"/>
            <a:ext cx="1710000" cy="7791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24"/>
          <p:cNvCxnSpPr>
            <a:stCxn id="237" idx="2"/>
            <a:endCxn id="240" idx="0"/>
          </p:cNvCxnSpPr>
          <p:nvPr/>
        </p:nvCxnSpPr>
        <p:spPr>
          <a:xfrm>
            <a:off x="1960650" y="2838750"/>
            <a:ext cx="395400" cy="7791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24"/>
          <p:cNvCxnSpPr>
            <a:stCxn id="238" idx="2"/>
            <a:endCxn id="240" idx="0"/>
          </p:cNvCxnSpPr>
          <p:nvPr/>
        </p:nvCxnSpPr>
        <p:spPr>
          <a:xfrm flipH="1">
            <a:off x="2356075" y="2838750"/>
            <a:ext cx="1531800" cy="7791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4"/>
          <p:cNvCxnSpPr>
            <a:stCxn id="240" idx="2"/>
            <a:endCxn id="241" idx="3"/>
          </p:cNvCxnSpPr>
          <p:nvPr/>
        </p:nvCxnSpPr>
        <p:spPr>
          <a:xfrm>
            <a:off x="2355950" y="4117775"/>
            <a:ext cx="0" cy="37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5"/>
          <p:cNvSpPr/>
          <p:nvPr/>
        </p:nvSpPr>
        <p:spPr>
          <a:xfrm>
            <a:off x="4572000" y="0"/>
            <a:ext cx="4601400" cy="1957800"/>
          </a:xfrm>
          <a:prstGeom prst="rect">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txBox="1"/>
          <p:nvPr>
            <p:ph type="title"/>
          </p:nvPr>
        </p:nvSpPr>
        <p:spPr>
          <a:xfrm>
            <a:off x="4751300" y="1893450"/>
            <a:ext cx="3213900" cy="603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500"/>
              <a:t>Adaptive Boost</a:t>
            </a:r>
            <a:r>
              <a:rPr lang="en" sz="2500"/>
              <a:t>ing</a:t>
            </a:r>
            <a:endParaRPr sz="2500"/>
          </a:p>
        </p:txBody>
      </p:sp>
      <p:sp>
        <p:nvSpPr>
          <p:cNvPr id="255" name="Google Shape;255;p25"/>
          <p:cNvSpPr/>
          <p:nvPr/>
        </p:nvSpPr>
        <p:spPr>
          <a:xfrm>
            <a:off x="1904450" y="819975"/>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Stump 1</a:t>
            </a:r>
            <a:endParaRPr/>
          </a:p>
        </p:txBody>
      </p:sp>
      <p:sp>
        <p:nvSpPr>
          <p:cNvPr id="256" name="Google Shape;256;p25"/>
          <p:cNvSpPr/>
          <p:nvPr/>
        </p:nvSpPr>
        <p:spPr>
          <a:xfrm>
            <a:off x="80600" y="757850"/>
            <a:ext cx="7902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57" name="Google Shape;257;p25"/>
          <p:cNvSpPr/>
          <p:nvPr/>
        </p:nvSpPr>
        <p:spPr>
          <a:xfrm>
            <a:off x="3331500" y="2571750"/>
            <a:ext cx="1033800" cy="603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Soft Voting</a:t>
            </a:r>
            <a:endParaRPr/>
          </a:p>
        </p:txBody>
      </p:sp>
      <p:sp>
        <p:nvSpPr>
          <p:cNvPr id="258" name="Google Shape;258;p25"/>
          <p:cNvSpPr/>
          <p:nvPr/>
        </p:nvSpPr>
        <p:spPr>
          <a:xfrm>
            <a:off x="870800" y="132375"/>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cxnSp>
        <p:nvCxnSpPr>
          <p:cNvPr id="259" name="Google Shape;259;p25"/>
          <p:cNvCxnSpPr>
            <a:stCxn id="258" idx="2"/>
            <a:endCxn id="255" idx="1"/>
          </p:cNvCxnSpPr>
          <p:nvPr/>
        </p:nvCxnSpPr>
        <p:spPr>
          <a:xfrm>
            <a:off x="1322300" y="632175"/>
            <a:ext cx="582300" cy="43770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p25"/>
          <p:cNvCxnSpPr>
            <a:stCxn id="256" idx="3"/>
            <a:endCxn id="255" idx="1"/>
          </p:cNvCxnSpPr>
          <p:nvPr/>
        </p:nvCxnSpPr>
        <p:spPr>
          <a:xfrm>
            <a:off x="870800" y="1007750"/>
            <a:ext cx="1033800" cy="621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25"/>
          <p:cNvSpPr/>
          <p:nvPr/>
        </p:nvSpPr>
        <p:spPr>
          <a:xfrm>
            <a:off x="1904450" y="2260675"/>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Stump 2</a:t>
            </a:r>
            <a:endParaRPr/>
          </a:p>
        </p:txBody>
      </p:sp>
      <p:sp>
        <p:nvSpPr>
          <p:cNvPr id="262" name="Google Shape;262;p25"/>
          <p:cNvSpPr/>
          <p:nvPr/>
        </p:nvSpPr>
        <p:spPr>
          <a:xfrm>
            <a:off x="80600" y="2198550"/>
            <a:ext cx="7902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63" name="Google Shape;263;p25"/>
          <p:cNvSpPr/>
          <p:nvPr/>
        </p:nvSpPr>
        <p:spPr>
          <a:xfrm>
            <a:off x="870800" y="1573075"/>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cxnSp>
        <p:nvCxnSpPr>
          <p:cNvPr id="264" name="Google Shape;264;p25"/>
          <p:cNvCxnSpPr>
            <a:stCxn id="263" idx="2"/>
            <a:endCxn id="261" idx="1"/>
          </p:cNvCxnSpPr>
          <p:nvPr/>
        </p:nvCxnSpPr>
        <p:spPr>
          <a:xfrm>
            <a:off x="1322300" y="2072875"/>
            <a:ext cx="582300" cy="4377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p25"/>
          <p:cNvCxnSpPr>
            <a:stCxn id="262" idx="3"/>
            <a:endCxn id="261" idx="1"/>
          </p:cNvCxnSpPr>
          <p:nvPr/>
        </p:nvCxnSpPr>
        <p:spPr>
          <a:xfrm>
            <a:off x="870800" y="2448450"/>
            <a:ext cx="1033800" cy="621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25"/>
          <p:cNvSpPr/>
          <p:nvPr/>
        </p:nvSpPr>
        <p:spPr>
          <a:xfrm>
            <a:off x="1904450" y="4104475"/>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Stump N</a:t>
            </a:r>
            <a:endParaRPr/>
          </a:p>
        </p:txBody>
      </p:sp>
      <p:sp>
        <p:nvSpPr>
          <p:cNvPr id="267" name="Google Shape;267;p25"/>
          <p:cNvSpPr/>
          <p:nvPr/>
        </p:nvSpPr>
        <p:spPr>
          <a:xfrm>
            <a:off x="80600" y="4042350"/>
            <a:ext cx="7902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68" name="Google Shape;268;p25"/>
          <p:cNvSpPr/>
          <p:nvPr/>
        </p:nvSpPr>
        <p:spPr>
          <a:xfrm>
            <a:off x="870800" y="3416875"/>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Weights</a:t>
            </a:r>
            <a:endParaRPr/>
          </a:p>
        </p:txBody>
      </p:sp>
      <p:cxnSp>
        <p:nvCxnSpPr>
          <p:cNvPr id="269" name="Google Shape;269;p25"/>
          <p:cNvCxnSpPr>
            <a:stCxn id="268" idx="2"/>
            <a:endCxn id="266" idx="1"/>
          </p:cNvCxnSpPr>
          <p:nvPr/>
        </p:nvCxnSpPr>
        <p:spPr>
          <a:xfrm>
            <a:off x="1322300" y="3916675"/>
            <a:ext cx="582300" cy="437700"/>
          </a:xfrm>
          <a:prstGeom prst="straightConnector1">
            <a:avLst/>
          </a:prstGeom>
          <a:noFill/>
          <a:ln cap="flat" cmpd="sng" w="9525">
            <a:solidFill>
              <a:schemeClr val="dk2"/>
            </a:solidFill>
            <a:prstDash val="solid"/>
            <a:round/>
            <a:headEnd len="med" w="med" type="none"/>
            <a:tailEnd len="med" w="med" type="triangle"/>
          </a:ln>
        </p:spPr>
      </p:cxnSp>
      <p:cxnSp>
        <p:nvCxnSpPr>
          <p:cNvPr id="270" name="Google Shape;270;p25"/>
          <p:cNvCxnSpPr>
            <a:stCxn id="267" idx="3"/>
            <a:endCxn id="266" idx="1"/>
          </p:cNvCxnSpPr>
          <p:nvPr/>
        </p:nvCxnSpPr>
        <p:spPr>
          <a:xfrm>
            <a:off x="870800" y="4292250"/>
            <a:ext cx="1033800" cy="62100"/>
          </a:xfrm>
          <a:prstGeom prst="straightConnector1">
            <a:avLst/>
          </a:prstGeom>
          <a:noFill/>
          <a:ln cap="flat" cmpd="sng" w="9525">
            <a:solidFill>
              <a:schemeClr val="dk2"/>
            </a:solidFill>
            <a:prstDash val="solid"/>
            <a:round/>
            <a:headEnd len="med" w="med" type="none"/>
            <a:tailEnd len="med" w="med" type="triangle"/>
          </a:ln>
        </p:spPr>
      </p:cxnSp>
      <p:cxnSp>
        <p:nvCxnSpPr>
          <p:cNvPr id="271" name="Google Shape;271;p25"/>
          <p:cNvCxnSpPr>
            <a:stCxn id="261" idx="2"/>
            <a:endCxn id="268" idx="0"/>
          </p:cNvCxnSpPr>
          <p:nvPr/>
        </p:nvCxnSpPr>
        <p:spPr>
          <a:xfrm flipH="1">
            <a:off x="1322150" y="2760475"/>
            <a:ext cx="1033800" cy="656400"/>
          </a:xfrm>
          <a:prstGeom prst="straightConnector1">
            <a:avLst/>
          </a:prstGeom>
          <a:noFill/>
          <a:ln cap="flat" cmpd="sng" w="9525">
            <a:solidFill>
              <a:schemeClr val="dk2"/>
            </a:solidFill>
            <a:prstDash val="dot"/>
            <a:round/>
            <a:headEnd len="med" w="med" type="none"/>
            <a:tailEnd len="med" w="med" type="triangle"/>
          </a:ln>
        </p:spPr>
      </p:cxnSp>
      <p:cxnSp>
        <p:nvCxnSpPr>
          <p:cNvPr id="272" name="Google Shape;272;p25"/>
          <p:cNvCxnSpPr>
            <a:stCxn id="255" idx="2"/>
            <a:endCxn id="263" idx="0"/>
          </p:cNvCxnSpPr>
          <p:nvPr/>
        </p:nvCxnSpPr>
        <p:spPr>
          <a:xfrm flipH="1">
            <a:off x="1322150" y="1319775"/>
            <a:ext cx="1033800" cy="253200"/>
          </a:xfrm>
          <a:prstGeom prst="straightConnector1">
            <a:avLst/>
          </a:prstGeom>
          <a:noFill/>
          <a:ln cap="flat" cmpd="sng" w="9525">
            <a:solidFill>
              <a:schemeClr val="dk2"/>
            </a:solidFill>
            <a:prstDash val="solid"/>
            <a:round/>
            <a:headEnd len="med" w="med" type="none"/>
            <a:tailEnd len="med" w="med" type="triangle"/>
          </a:ln>
        </p:spPr>
      </p:cxnSp>
      <p:cxnSp>
        <p:nvCxnSpPr>
          <p:cNvPr id="273" name="Google Shape;273;p25"/>
          <p:cNvCxnSpPr>
            <a:stCxn id="255" idx="3"/>
            <a:endCxn id="257" idx="0"/>
          </p:cNvCxnSpPr>
          <p:nvPr/>
        </p:nvCxnSpPr>
        <p:spPr>
          <a:xfrm>
            <a:off x="2807450" y="1069875"/>
            <a:ext cx="1041000" cy="1501800"/>
          </a:xfrm>
          <a:prstGeom prst="straightConnector1">
            <a:avLst/>
          </a:prstGeom>
          <a:noFill/>
          <a:ln cap="flat" cmpd="sng" w="9525">
            <a:solidFill>
              <a:schemeClr val="dk2"/>
            </a:solidFill>
            <a:prstDash val="solid"/>
            <a:round/>
            <a:headEnd len="med" w="med" type="none"/>
            <a:tailEnd len="med" w="med" type="triangle"/>
          </a:ln>
        </p:spPr>
      </p:cxnSp>
      <p:cxnSp>
        <p:nvCxnSpPr>
          <p:cNvPr id="274" name="Google Shape;274;p25"/>
          <p:cNvCxnSpPr>
            <a:stCxn id="261" idx="3"/>
            <a:endCxn id="257" idx="1"/>
          </p:cNvCxnSpPr>
          <p:nvPr/>
        </p:nvCxnSpPr>
        <p:spPr>
          <a:xfrm>
            <a:off x="2807450" y="2510575"/>
            <a:ext cx="675300" cy="149400"/>
          </a:xfrm>
          <a:prstGeom prst="straightConnector1">
            <a:avLst/>
          </a:prstGeom>
          <a:noFill/>
          <a:ln cap="flat" cmpd="sng" w="9525">
            <a:solidFill>
              <a:schemeClr val="dk2"/>
            </a:solidFill>
            <a:prstDash val="solid"/>
            <a:round/>
            <a:headEnd len="med" w="med" type="none"/>
            <a:tailEnd len="med" w="med" type="triangle"/>
          </a:ln>
        </p:spPr>
      </p:cxnSp>
      <p:cxnSp>
        <p:nvCxnSpPr>
          <p:cNvPr id="275" name="Google Shape;275;p25"/>
          <p:cNvCxnSpPr>
            <a:stCxn id="266" idx="3"/>
            <a:endCxn id="257" idx="4"/>
          </p:cNvCxnSpPr>
          <p:nvPr/>
        </p:nvCxnSpPr>
        <p:spPr>
          <a:xfrm flipH="1" rot="10800000">
            <a:off x="2807450" y="3175075"/>
            <a:ext cx="1041000" cy="1179300"/>
          </a:xfrm>
          <a:prstGeom prst="straightConnector1">
            <a:avLst/>
          </a:prstGeom>
          <a:noFill/>
          <a:ln cap="flat" cmpd="sng" w="9525">
            <a:solidFill>
              <a:schemeClr val="dk2"/>
            </a:solidFill>
            <a:prstDash val="solid"/>
            <a:round/>
            <a:headEnd len="med" w="med" type="none"/>
            <a:tailEnd len="med" w="med" type="triangle"/>
          </a:ln>
        </p:spPr>
      </p:cxnSp>
      <p:cxnSp>
        <p:nvCxnSpPr>
          <p:cNvPr id="276" name="Google Shape;276;p25"/>
          <p:cNvCxnSpPr>
            <a:endCxn id="257" idx="3"/>
          </p:cNvCxnSpPr>
          <p:nvPr/>
        </p:nvCxnSpPr>
        <p:spPr>
          <a:xfrm flipH="1" rot="10800000">
            <a:off x="2595797" y="3086699"/>
            <a:ext cx="887100" cy="412200"/>
          </a:xfrm>
          <a:prstGeom prst="straightConnector1">
            <a:avLst/>
          </a:prstGeom>
          <a:noFill/>
          <a:ln cap="flat" cmpd="sng" w="9525">
            <a:solidFill>
              <a:schemeClr val="dk2"/>
            </a:solidFill>
            <a:prstDash val="dot"/>
            <a:round/>
            <a:headEnd len="med" w="med" type="none"/>
            <a:tailEnd len="med" w="med" type="triangle"/>
          </a:ln>
        </p:spPr>
      </p:cxnSp>
      <p:cxnSp>
        <p:nvCxnSpPr>
          <p:cNvPr id="277" name="Google Shape;277;p25"/>
          <p:cNvCxnSpPr>
            <a:endCxn id="257" idx="3"/>
          </p:cNvCxnSpPr>
          <p:nvPr/>
        </p:nvCxnSpPr>
        <p:spPr>
          <a:xfrm flipH="1" rot="10800000">
            <a:off x="2628197" y="3086699"/>
            <a:ext cx="854700" cy="154200"/>
          </a:xfrm>
          <a:prstGeom prst="straightConnector1">
            <a:avLst/>
          </a:prstGeom>
          <a:noFill/>
          <a:ln cap="flat" cmpd="sng" w="9525">
            <a:solidFill>
              <a:schemeClr val="dk2"/>
            </a:solidFill>
            <a:prstDash val="dot"/>
            <a:round/>
            <a:headEnd len="med" w="med" type="none"/>
            <a:tailEnd len="med" w="med" type="triangle"/>
          </a:ln>
        </p:spPr>
      </p:cxnSp>
      <p:cxnSp>
        <p:nvCxnSpPr>
          <p:cNvPr id="278" name="Google Shape;278;p25"/>
          <p:cNvCxnSpPr>
            <a:endCxn id="257" idx="3"/>
          </p:cNvCxnSpPr>
          <p:nvPr/>
        </p:nvCxnSpPr>
        <p:spPr>
          <a:xfrm flipH="1" rot="10800000">
            <a:off x="2837897" y="3086699"/>
            <a:ext cx="645000" cy="750900"/>
          </a:xfrm>
          <a:prstGeom prst="straightConnector1">
            <a:avLst/>
          </a:prstGeom>
          <a:noFill/>
          <a:ln cap="flat" cmpd="sng" w="9525">
            <a:solidFill>
              <a:schemeClr val="dk2"/>
            </a:solidFill>
            <a:prstDash val="dot"/>
            <a:round/>
            <a:headEnd len="med" w="med" type="none"/>
            <a:tailEnd len="med" w="med" type="triangle"/>
          </a:ln>
        </p:spPr>
      </p:cxnSp>
      <p:cxnSp>
        <p:nvCxnSpPr>
          <p:cNvPr id="279" name="Google Shape;279;p25"/>
          <p:cNvCxnSpPr>
            <a:stCxn id="257" idx="6"/>
            <a:endCxn id="280" idx="2"/>
          </p:cNvCxnSpPr>
          <p:nvPr/>
        </p:nvCxnSpPr>
        <p:spPr>
          <a:xfrm>
            <a:off x="4365300" y="2873400"/>
            <a:ext cx="840300" cy="0"/>
          </a:xfrm>
          <a:prstGeom prst="straightConnector1">
            <a:avLst/>
          </a:prstGeom>
          <a:noFill/>
          <a:ln cap="flat" cmpd="sng" w="9525">
            <a:solidFill>
              <a:schemeClr val="dk2"/>
            </a:solidFill>
            <a:prstDash val="solid"/>
            <a:round/>
            <a:headEnd len="med" w="med" type="none"/>
            <a:tailEnd len="med" w="med" type="triangle"/>
          </a:ln>
        </p:spPr>
      </p:cxnSp>
      <p:sp>
        <p:nvSpPr>
          <p:cNvPr id="281" name="Google Shape;281;p25"/>
          <p:cNvSpPr txBox="1"/>
          <p:nvPr/>
        </p:nvSpPr>
        <p:spPr>
          <a:xfrm>
            <a:off x="6716950" y="2611275"/>
            <a:ext cx="2644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“Update weights based on previous mistakes”</a:t>
            </a:r>
            <a:endParaRPr/>
          </a:p>
        </p:txBody>
      </p:sp>
      <p:graphicFrame>
        <p:nvGraphicFramePr>
          <p:cNvPr id="282" name="Google Shape;282;p25"/>
          <p:cNvGraphicFramePr/>
          <p:nvPr/>
        </p:nvGraphicFramePr>
        <p:xfrm>
          <a:off x="5200825" y="3541218"/>
          <a:ext cx="3000000" cy="3000000"/>
        </p:xfrm>
        <a:graphic>
          <a:graphicData uri="http://schemas.openxmlformats.org/drawingml/2006/table">
            <a:tbl>
              <a:tblPr>
                <a:noFill/>
                <a:tableStyleId>{1AF83110-21E5-4CD6-97D3-3C68A2E7CE39}</a:tableStyleId>
              </a:tblPr>
              <a:tblGrid>
                <a:gridCol w="2656150"/>
                <a:gridCol w="979250"/>
              </a:tblGrid>
              <a:tr h="393100">
                <a:tc>
                  <a:txBody>
                    <a:bodyPr/>
                    <a:lstStyle/>
                    <a:p>
                      <a:pPr indent="0" lvl="0" marL="0" rtl="0" algn="l">
                        <a:spcBef>
                          <a:spcPts val="0"/>
                        </a:spcBef>
                        <a:spcAft>
                          <a:spcPts val="0"/>
                        </a:spcAft>
                        <a:buNone/>
                      </a:pPr>
                      <a:r>
                        <a:rPr b="1" lang="en"/>
                        <a:t>Hyperparameter</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393100">
                <a:tc>
                  <a:txBody>
                    <a:bodyPr/>
                    <a:lstStyle/>
                    <a:p>
                      <a:pPr indent="0" lvl="0" marL="0" rtl="0" algn="l">
                        <a:spcBef>
                          <a:spcPts val="0"/>
                        </a:spcBef>
                        <a:spcAft>
                          <a:spcPts val="0"/>
                        </a:spcAft>
                        <a:buNone/>
                      </a:pPr>
                      <a:r>
                        <a:rPr lang="en"/>
                        <a:t>Number of estimators</a:t>
                      </a:r>
                      <a:endParaRPr/>
                    </a:p>
                  </a:txBody>
                  <a:tcPr marT="91425" marB="91425" marR="91425" marL="91425"/>
                </a:tc>
                <a:tc>
                  <a:txBody>
                    <a:bodyPr/>
                    <a:lstStyle/>
                    <a:p>
                      <a:pPr indent="0" lvl="0" marL="0" rtl="0" algn="l">
                        <a:spcBef>
                          <a:spcPts val="0"/>
                        </a:spcBef>
                        <a:spcAft>
                          <a:spcPts val="0"/>
                        </a:spcAft>
                        <a:buNone/>
                      </a:pPr>
                      <a:r>
                        <a:rPr lang="en"/>
                        <a:t>250</a:t>
                      </a:r>
                      <a:endParaRPr/>
                    </a:p>
                  </a:txBody>
                  <a:tcPr marT="91425" marB="91425" marR="91425" marL="91425"/>
                </a:tc>
              </a:tr>
              <a:tr h="393100">
                <a:tc>
                  <a:txBody>
                    <a:bodyPr/>
                    <a:lstStyle/>
                    <a:p>
                      <a:pPr indent="0" lvl="0" marL="0" rtl="0" algn="l">
                        <a:spcBef>
                          <a:spcPts val="0"/>
                        </a:spcBef>
                        <a:spcAft>
                          <a:spcPts val="0"/>
                        </a:spcAft>
                        <a:buNone/>
                      </a:pPr>
                      <a:r>
                        <a:rPr lang="en"/>
                        <a:t>Learning Rate</a:t>
                      </a:r>
                      <a:endParaRPr/>
                    </a:p>
                  </a:txBody>
                  <a:tcPr marT="91425" marB="91425" marR="91425" marL="91425"/>
                </a:tc>
                <a:tc>
                  <a:txBody>
                    <a:bodyPr/>
                    <a:lstStyle/>
                    <a:p>
                      <a:pPr indent="0" lvl="0" marL="0" rtl="0" algn="l">
                        <a:spcBef>
                          <a:spcPts val="0"/>
                        </a:spcBef>
                        <a:spcAft>
                          <a:spcPts val="0"/>
                        </a:spcAft>
                        <a:buNone/>
                      </a:pPr>
                      <a:r>
                        <a:rPr lang="en"/>
                        <a:t>0.68</a:t>
                      </a:r>
                      <a:endParaRPr/>
                    </a:p>
                  </a:txBody>
                  <a:tcPr marT="91425" marB="91425" marR="91425" marL="91425"/>
                </a:tc>
              </a:tr>
            </a:tbl>
          </a:graphicData>
        </a:graphic>
      </p:graphicFrame>
      <p:sp>
        <p:nvSpPr>
          <p:cNvPr id="283" name="Google Shape;283;p25"/>
          <p:cNvSpPr txBox="1"/>
          <p:nvPr/>
        </p:nvSpPr>
        <p:spPr>
          <a:xfrm>
            <a:off x="3841100" y="4092150"/>
            <a:ext cx="90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Tradeoff</a:t>
            </a:r>
            <a:endParaRPr/>
          </a:p>
        </p:txBody>
      </p:sp>
      <p:cxnSp>
        <p:nvCxnSpPr>
          <p:cNvPr id="284" name="Google Shape;284;p25"/>
          <p:cNvCxnSpPr>
            <a:stCxn id="283" idx="3"/>
          </p:cNvCxnSpPr>
          <p:nvPr/>
        </p:nvCxnSpPr>
        <p:spPr>
          <a:xfrm flipH="1" rot="10800000">
            <a:off x="4744100" y="4111650"/>
            <a:ext cx="452400" cy="180600"/>
          </a:xfrm>
          <a:prstGeom prst="straightConnector1">
            <a:avLst/>
          </a:prstGeom>
          <a:noFill/>
          <a:ln cap="flat" cmpd="sng" w="9525">
            <a:solidFill>
              <a:schemeClr val="dk2"/>
            </a:solidFill>
            <a:prstDash val="solid"/>
            <a:round/>
            <a:headEnd len="med" w="med" type="none"/>
            <a:tailEnd len="med" w="med" type="triangle"/>
          </a:ln>
        </p:spPr>
      </p:cxnSp>
      <p:cxnSp>
        <p:nvCxnSpPr>
          <p:cNvPr id="285" name="Google Shape;285;p25"/>
          <p:cNvCxnSpPr>
            <a:stCxn id="283" idx="3"/>
          </p:cNvCxnSpPr>
          <p:nvPr/>
        </p:nvCxnSpPr>
        <p:spPr>
          <a:xfrm>
            <a:off x="4744100" y="4292250"/>
            <a:ext cx="420000" cy="222300"/>
          </a:xfrm>
          <a:prstGeom prst="straightConnector1">
            <a:avLst/>
          </a:prstGeom>
          <a:noFill/>
          <a:ln cap="flat" cmpd="sng" w="9525">
            <a:solidFill>
              <a:schemeClr val="dk2"/>
            </a:solidFill>
            <a:prstDash val="solid"/>
            <a:round/>
            <a:headEnd len="med" w="med" type="none"/>
            <a:tailEnd len="med" w="med" type="triangle"/>
          </a:ln>
        </p:spPr>
      </p:cxnSp>
      <p:sp>
        <p:nvSpPr>
          <p:cNvPr id="280" name="Google Shape;280;p25"/>
          <p:cNvSpPr/>
          <p:nvPr/>
        </p:nvSpPr>
        <p:spPr>
          <a:xfrm>
            <a:off x="5200825" y="2545187"/>
            <a:ext cx="1580688" cy="656424"/>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286" name="Google Shape;286;p25"/>
          <p:cNvSpPr txBox="1"/>
          <p:nvPr>
            <p:ph type="title"/>
          </p:nvPr>
        </p:nvSpPr>
        <p:spPr>
          <a:xfrm>
            <a:off x="4572000" y="245675"/>
            <a:ext cx="2429100" cy="603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Boost</a:t>
            </a:r>
            <a:r>
              <a:rPr lang="en" sz="2800"/>
              <a:t>ing</a:t>
            </a:r>
            <a:endParaRPr sz="2800"/>
          </a:p>
        </p:txBody>
      </p:sp>
      <p:sp>
        <p:nvSpPr>
          <p:cNvPr id="287" name="Google Shape;287;p25"/>
          <p:cNvSpPr txBox="1"/>
          <p:nvPr/>
        </p:nvSpPr>
        <p:spPr>
          <a:xfrm>
            <a:off x="4976950" y="883775"/>
            <a:ext cx="1746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“Converting weak learners to strong learners”</a:t>
            </a:r>
            <a:endParaRPr/>
          </a:p>
        </p:txBody>
      </p:sp>
      <p:sp>
        <p:nvSpPr>
          <p:cNvPr id="288" name="Google Shape;288;p25"/>
          <p:cNvSpPr/>
          <p:nvPr/>
        </p:nvSpPr>
        <p:spPr>
          <a:xfrm>
            <a:off x="6582350" y="37525"/>
            <a:ext cx="675300" cy="400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Weak learner</a:t>
            </a:r>
            <a:endParaRPr sz="1000"/>
          </a:p>
        </p:txBody>
      </p:sp>
      <p:sp>
        <p:nvSpPr>
          <p:cNvPr id="289" name="Google Shape;289;p25"/>
          <p:cNvSpPr/>
          <p:nvPr/>
        </p:nvSpPr>
        <p:spPr>
          <a:xfrm>
            <a:off x="7320300" y="37525"/>
            <a:ext cx="675300" cy="400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Weak learner</a:t>
            </a:r>
            <a:endParaRPr sz="1000"/>
          </a:p>
        </p:txBody>
      </p:sp>
      <p:sp>
        <p:nvSpPr>
          <p:cNvPr id="290" name="Google Shape;290;p25"/>
          <p:cNvSpPr/>
          <p:nvPr/>
        </p:nvSpPr>
        <p:spPr>
          <a:xfrm>
            <a:off x="8468700" y="37525"/>
            <a:ext cx="675300" cy="400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Weak learner</a:t>
            </a:r>
            <a:endParaRPr sz="1000"/>
          </a:p>
        </p:txBody>
      </p:sp>
      <p:sp>
        <p:nvSpPr>
          <p:cNvPr id="291" name="Google Shape;291;p25"/>
          <p:cNvSpPr/>
          <p:nvPr/>
        </p:nvSpPr>
        <p:spPr>
          <a:xfrm>
            <a:off x="7514450" y="919575"/>
            <a:ext cx="675300" cy="400200"/>
          </a:xfrm>
          <a:prstGeom prst="roundRect">
            <a:avLst>
              <a:gd fmla="val 16667" name="adj"/>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Strong</a:t>
            </a:r>
            <a:r>
              <a:rPr lang="en" sz="1000"/>
              <a:t> learner</a:t>
            </a:r>
            <a:endParaRPr sz="1000"/>
          </a:p>
        </p:txBody>
      </p:sp>
      <p:sp>
        <p:nvSpPr>
          <p:cNvPr id="292" name="Google Shape;292;p25"/>
          <p:cNvSpPr txBox="1"/>
          <p:nvPr/>
        </p:nvSpPr>
        <p:spPr>
          <a:xfrm>
            <a:off x="8080650" y="139200"/>
            <a:ext cx="29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t>
            </a:r>
            <a:endParaRPr sz="1000"/>
          </a:p>
        </p:txBody>
      </p:sp>
      <p:cxnSp>
        <p:nvCxnSpPr>
          <p:cNvPr id="293" name="Google Shape;293;p25"/>
          <p:cNvCxnSpPr>
            <a:stCxn id="288" idx="2"/>
            <a:endCxn id="291" idx="0"/>
          </p:cNvCxnSpPr>
          <p:nvPr/>
        </p:nvCxnSpPr>
        <p:spPr>
          <a:xfrm>
            <a:off x="6920000" y="437725"/>
            <a:ext cx="932100" cy="4818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25"/>
          <p:cNvCxnSpPr>
            <a:stCxn id="289" idx="2"/>
            <a:endCxn id="291" idx="0"/>
          </p:cNvCxnSpPr>
          <p:nvPr/>
        </p:nvCxnSpPr>
        <p:spPr>
          <a:xfrm>
            <a:off x="7657950" y="437725"/>
            <a:ext cx="194100" cy="4818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25"/>
          <p:cNvCxnSpPr>
            <a:stCxn id="290" idx="2"/>
            <a:endCxn id="291" idx="0"/>
          </p:cNvCxnSpPr>
          <p:nvPr/>
        </p:nvCxnSpPr>
        <p:spPr>
          <a:xfrm flipH="1">
            <a:off x="7852050" y="437725"/>
            <a:ext cx="954300" cy="48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4949625" y="88275"/>
            <a:ext cx="4045200" cy="543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2500"/>
              <a:t>Gradient Boosting</a:t>
            </a:r>
            <a:endParaRPr sz="2500"/>
          </a:p>
        </p:txBody>
      </p:sp>
      <p:sp>
        <p:nvSpPr>
          <p:cNvPr id="301" name="Google Shape;301;p26"/>
          <p:cNvSpPr/>
          <p:nvPr/>
        </p:nvSpPr>
        <p:spPr>
          <a:xfrm>
            <a:off x="1201500" y="861750"/>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1</a:t>
            </a:r>
            <a:endParaRPr/>
          </a:p>
        </p:txBody>
      </p:sp>
      <p:sp>
        <p:nvSpPr>
          <p:cNvPr id="302" name="Google Shape;302;p26"/>
          <p:cNvSpPr/>
          <p:nvPr/>
        </p:nvSpPr>
        <p:spPr>
          <a:xfrm>
            <a:off x="2397700" y="2528513"/>
            <a:ext cx="1178700" cy="7509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Sigmoid of Sum</a:t>
            </a:r>
            <a:endParaRPr/>
          </a:p>
        </p:txBody>
      </p:sp>
      <p:sp>
        <p:nvSpPr>
          <p:cNvPr id="303" name="Google Shape;303;p26"/>
          <p:cNvSpPr/>
          <p:nvPr/>
        </p:nvSpPr>
        <p:spPr>
          <a:xfrm>
            <a:off x="167850" y="174150"/>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Data</a:t>
            </a:r>
            <a:endParaRPr/>
          </a:p>
        </p:txBody>
      </p:sp>
      <p:cxnSp>
        <p:nvCxnSpPr>
          <p:cNvPr id="304" name="Google Shape;304;p26"/>
          <p:cNvCxnSpPr>
            <a:stCxn id="303" idx="2"/>
            <a:endCxn id="301" idx="1"/>
          </p:cNvCxnSpPr>
          <p:nvPr/>
        </p:nvCxnSpPr>
        <p:spPr>
          <a:xfrm>
            <a:off x="619350" y="673950"/>
            <a:ext cx="582300" cy="437700"/>
          </a:xfrm>
          <a:prstGeom prst="straightConnector1">
            <a:avLst/>
          </a:prstGeom>
          <a:noFill/>
          <a:ln cap="flat" cmpd="sng" w="9525">
            <a:solidFill>
              <a:schemeClr val="dk2"/>
            </a:solidFill>
            <a:prstDash val="solid"/>
            <a:round/>
            <a:headEnd len="med" w="med" type="none"/>
            <a:tailEnd len="med" w="med" type="triangle"/>
          </a:ln>
        </p:spPr>
      </p:cxnSp>
      <p:sp>
        <p:nvSpPr>
          <p:cNvPr id="305" name="Google Shape;305;p26"/>
          <p:cNvSpPr/>
          <p:nvPr/>
        </p:nvSpPr>
        <p:spPr>
          <a:xfrm>
            <a:off x="1201500" y="2302450"/>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2</a:t>
            </a:r>
            <a:endParaRPr/>
          </a:p>
        </p:txBody>
      </p:sp>
      <p:sp>
        <p:nvSpPr>
          <p:cNvPr id="306" name="Google Shape;306;p26"/>
          <p:cNvSpPr/>
          <p:nvPr/>
        </p:nvSpPr>
        <p:spPr>
          <a:xfrm>
            <a:off x="167850" y="1614850"/>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Residue</a:t>
            </a:r>
            <a:endParaRPr/>
          </a:p>
        </p:txBody>
      </p:sp>
      <p:cxnSp>
        <p:nvCxnSpPr>
          <p:cNvPr id="307" name="Google Shape;307;p26"/>
          <p:cNvCxnSpPr>
            <a:stCxn id="306" idx="2"/>
            <a:endCxn id="305" idx="1"/>
          </p:cNvCxnSpPr>
          <p:nvPr/>
        </p:nvCxnSpPr>
        <p:spPr>
          <a:xfrm>
            <a:off x="619350" y="2114650"/>
            <a:ext cx="582300" cy="437700"/>
          </a:xfrm>
          <a:prstGeom prst="straightConnector1">
            <a:avLst/>
          </a:prstGeom>
          <a:noFill/>
          <a:ln cap="flat" cmpd="sng" w="9525">
            <a:solidFill>
              <a:schemeClr val="dk2"/>
            </a:solidFill>
            <a:prstDash val="solid"/>
            <a:round/>
            <a:headEnd len="med" w="med" type="none"/>
            <a:tailEnd len="med" w="med" type="triangle"/>
          </a:ln>
        </p:spPr>
      </p:cxnSp>
      <p:sp>
        <p:nvSpPr>
          <p:cNvPr id="308" name="Google Shape;308;p26"/>
          <p:cNvSpPr/>
          <p:nvPr/>
        </p:nvSpPr>
        <p:spPr>
          <a:xfrm>
            <a:off x="1201500" y="4146250"/>
            <a:ext cx="903000" cy="4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Decision Tree N</a:t>
            </a:r>
            <a:endParaRPr/>
          </a:p>
        </p:txBody>
      </p:sp>
      <p:sp>
        <p:nvSpPr>
          <p:cNvPr id="309" name="Google Shape;309;p26"/>
          <p:cNvSpPr/>
          <p:nvPr/>
        </p:nvSpPr>
        <p:spPr>
          <a:xfrm>
            <a:off x="167850" y="3458650"/>
            <a:ext cx="903000" cy="499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Residue</a:t>
            </a:r>
            <a:endParaRPr/>
          </a:p>
        </p:txBody>
      </p:sp>
      <p:cxnSp>
        <p:nvCxnSpPr>
          <p:cNvPr id="310" name="Google Shape;310;p26"/>
          <p:cNvCxnSpPr>
            <a:stCxn id="309" idx="2"/>
            <a:endCxn id="308" idx="1"/>
          </p:cNvCxnSpPr>
          <p:nvPr/>
        </p:nvCxnSpPr>
        <p:spPr>
          <a:xfrm>
            <a:off x="619350" y="3958450"/>
            <a:ext cx="582300" cy="437700"/>
          </a:xfrm>
          <a:prstGeom prst="straightConnector1">
            <a:avLst/>
          </a:prstGeom>
          <a:noFill/>
          <a:ln cap="flat" cmpd="sng" w="9525">
            <a:solidFill>
              <a:schemeClr val="dk2"/>
            </a:solidFill>
            <a:prstDash val="solid"/>
            <a:round/>
            <a:headEnd len="med" w="med" type="none"/>
            <a:tailEnd len="med" w="med" type="triangle"/>
          </a:ln>
        </p:spPr>
      </p:cxnSp>
      <p:cxnSp>
        <p:nvCxnSpPr>
          <p:cNvPr id="311" name="Google Shape;311;p26"/>
          <p:cNvCxnSpPr>
            <a:stCxn id="305" idx="2"/>
            <a:endCxn id="309" idx="0"/>
          </p:cNvCxnSpPr>
          <p:nvPr/>
        </p:nvCxnSpPr>
        <p:spPr>
          <a:xfrm flipH="1">
            <a:off x="619200" y="2802250"/>
            <a:ext cx="1033800" cy="656400"/>
          </a:xfrm>
          <a:prstGeom prst="straightConnector1">
            <a:avLst/>
          </a:prstGeom>
          <a:noFill/>
          <a:ln cap="flat" cmpd="sng" w="9525">
            <a:solidFill>
              <a:schemeClr val="dk2"/>
            </a:solidFill>
            <a:prstDash val="dot"/>
            <a:round/>
            <a:headEnd len="med" w="med" type="none"/>
            <a:tailEnd len="med" w="med" type="triangle"/>
          </a:ln>
        </p:spPr>
      </p:cxnSp>
      <p:cxnSp>
        <p:nvCxnSpPr>
          <p:cNvPr id="312" name="Google Shape;312;p26"/>
          <p:cNvCxnSpPr>
            <a:stCxn id="301" idx="2"/>
            <a:endCxn id="306" idx="0"/>
          </p:cNvCxnSpPr>
          <p:nvPr/>
        </p:nvCxnSpPr>
        <p:spPr>
          <a:xfrm flipH="1">
            <a:off x="619200" y="1361550"/>
            <a:ext cx="1033800" cy="253200"/>
          </a:xfrm>
          <a:prstGeom prst="straightConnector1">
            <a:avLst/>
          </a:prstGeom>
          <a:noFill/>
          <a:ln cap="flat" cmpd="sng" w="9525">
            <a:solidFill>
              <a:schemeClr val="dk2"/>
            </a:solidFill>
            <a:prstDash val="solid"/>
            <a:round/>
            <a:headEnd len="med" w="med" type="none"/>
            <a:tailEnd len="med" w="med" type="triangle"/>
          </a:ln>
        </p:spPr>
      </p:cxnSp>
      <p:cxnSp>
        <p:nvCxnSpPr>
          <p:cNvPr id="313" name="Google Shape;313;p26"/>
          <p:cNvCxnSpPr>
            <a:stCxn id="301" idx="3"/>
            <a:endCxn id="302" idx="0"/>
          </p:cNvCxnSpPr>
          <p:nvPr/>
        </p:nvCxnSpPr>
        <p:spPr>
          <a:xfrm>
            <a:off x="2104500" y="1111650"/>
            <a:ext cx="882600" cy="14169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26"/>
          <p:cNvCxnSpPr>
            <a:stCxn id="305" idx="3"/>
            <a:endCxn id="302" idx="1"/>
          </p:cNvCxnSpPr>
          <p:nvPr/>
        </p:nvCxnSpPr>
        <p:spPr>
          <a:xfrm>
            <a:off x="2104500" y="2552350"/>
            <a:ext cx="465900" cy="86100"/>
          </a:xfrm>
          <a:prstGeom prst="straightConnector1">
            <a:avLst/>
          </a:prstGeom>
          <a:noFill/>
          <a:ln cap="flat" cmpd="sng" w="9525">
            <a:solidFill>
              <a:schemeClr val="dk2"/>
            </a:solidFill>
            <a:prstDash val="solid"/>
            <a:round/>
            <a:headEnd len="med" w="med" type="none"/>
            <a:tailEnd len="med" w="med" type="triangle"/>
          </a:ln>
        </p:spPr>
      </p:cxnSp>
      <p:cxnSp>
        <p:nvCxnSpPr>
          <p:cNvPr id="315" name="Google Shape;315;p26"/>
          <p:cNvCxnSpPr>
            <a:stCxn id="308" idx="3"/>
            <a:endCxn id="302" idx="4"/>
          </p:cNvCxnSpPr>
          <p:nvPr/>
        </p:nvCxnSpPr>
        <p:spPr>
          <a:xfrm flipH="1" rot="10800000">
            <a:off x="2104500" y="3279550"/>
            <a:ext cx="882600" cy="1116600"/>
          </a:xfrm>
          <a:prstGeom prst="straightConnector1">
            <a:avLst/>
          </a:prstGeom>
          <a:noFill/>
          <a:ln cap="flat" cmpd="sng" w="9525">
            <a:solidFill>
              <a:schemeClr val="dk2"/>
            </a:solidFill>
            <a:prstDash val="solid"/>
            <a:round/>
            <a:headEnd len="med" w="med" type="none"/>
            <a:tailEnd len="med" w="med" type="triangle"/>
          </a:ln>
        </p:spPr>
      </p:cxnSp>
      <p:cxnSp>
        <p:nvCxnSpPr>
          <p:cNvPr id="316" name="Google Shape;316;p26"/>
          <p:cNvCxnSpPr>
            <a:endCxn id="302" idx="3"/>
          </p:cNvCxnSpPr>
          <p:nvPr/>
        </p:nvCxnSpPr>
        <p:spPr>
          <a:xfrm flipH="1" rot="10800000">
            <a:off x="1683217" y="3169446"/>
            <a:ext cx="887100" cy="412200"/>
          </a:xfrm>
          <a:prstGeom prst="straightConnector1">
            <a:avLst/>
          </a:prstGeom>
          <a:noFill/>
          <a:ln cap="flat" cmpd="sng" w="9525">
            <a:solidFill>
              <a:schemeClr val="dk2"/>
            </a:solidFill>
            <a:prstDash val="dot"/>
            <a:round/>
            <a:headEnd len="med" w="med" type="none"/>
            <a:tailEnd len="med" w="med" type="triangle"/>
          </a:ln>
        </p:spPr>
      </p:cxnSp>
      <p:cxnSp>
        <p:nvCxnSpPr>
          <p:cNvPr id="317" name="Google Shape;317;p26"/>
          <p:cNvCxnSpPr>
            <a:endCxn id="302" idx="3"/>
          </p:cNvCxnSpPr>
          <p:nvPr/>
        </p:nvCxnSpPr>
        <p:spPr>
          <a:xfrm flipH="1" rot="10800000">
            <a:off x="1715617" y="3169446"/>
            <a:ext cx="854700" cy="154200"/>
          </a:xfrm>
          <a:prstGeom prst="straightConnector1">
            <a:avLst/>
          </a:prstGeom>
          <a:noFill/>
          <a:ln cap="flat" cmpd="sng" w="9525">
            <a:solidFill>
              <a:schemeClr val="dk2"/>
            </a:solidFill>
            <a:prstDash val="dot"/>
            <a:round/>
            <a:headEnd len="med" w="med" type="none"/>
            <a:tailEnd len="med" w="med" type="triangle"/>
          </a:ln>
        </p:spPr>
      </p:cxnSp>
      <p:cxnSp>
        <p:nvCxnSpPr>
          <p:cNvPr id="318" name="Google Shape;318;p26"/>
          <p:cNvCxnSpPr>
            <a:endCxn id="302" idx="3"/>
          </p:cNvCxnSpPr>
          <p:nvPr/>
        </p:nvCxnSpPr>
        <p:spPr>
          <a:xfrm flipH="1" rot="10800000">
            <a:off x="1925317" y="3169446"/>
            <a:ext cx="645000" cy="750900"/>
          </a:xfrm>
          <a:prstGeom prst="straightConnector1">
            <a:avLst/>
          </a:prstGeom>
          <a:noFill/>
          <a:ln cap="flat" cmpd="sng" w="9525">
            <a:solidFill>
              <a:schemeClr val="dk2"/>
            </a:solidFill>
            <a:prstDash val="dot"/>
            <a:round/>
            <a:headEnd len="med" w="med" type="none"/>
            <a:tailEnd len="med" w="med" type="triangle"/>
          </a:ln>
        </p:spPr>
      </p:cxnSp>
      <p:cxnSp>
        <p:nvCxnSpPr>
          <p:cNvPr id="319" name="Google Shape;319;p26"/>
          <p:cNvCxnSpPr>
            <a:stCxn id="302" idx="6"/>
            <a:endCxn id="320" idx="1"/>
          </p:cNvCxnSpPr>
          <p:nvPr/>
        </p:nvCxnSpPr>
        <p:spPr>
          <a:xfrm flipH="1" rot="10800000">
            <a:off x="3576400" y="2893163"/>
            <a:ext cx="125400" cy="108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26"/>
          <p:cNvSpPr txBox="1"/>
          <p:nvPr/>
        </p:nvSpPr>
        <p:spPr>
          <a:xfrm>
            <a:off x="5310550" y="632175"/>
            <a:ext cx="3347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“Train on the residues of the previous classifier”</a:t>
            </a:r>
            <a:endParaRPr/>
          </a:p>
        </p:txBody>
      </p:sp>
      <p:graphicFrame>
        <p:nvGraphicFramePr>
          <p:cNvPr id="322" name="Google Shape;322;p26"/>
          <p:cNvGraphicFramePr/>
          <p:nvPr/>
        </p:nvGraphicFramePr>
        <p:xfrm>
          <a:off x="5082800" y="1474540"/>
          <a:ext cx="3000000" cy="3000000"/>
        </p:xfrm>
        <a:graphic>
          <a:graphicData uri="http://schemas.openxmlformats.org/drawingml/2006/table">
            <a:tbl>
              <a:tblPr>
                <a:noFill/>
                <a:tableStyleId>{1AF83110-21E5-4CD6-97D3-3C68A2E7CE39}</a:tableStyleId>
              </a:tblPr>
              <a:tblGrid>
                <a:gridCol w="2656150"/>
                <a:gridCol w="979250"/>
              </a:tblGrid>
              <a:tr h="278700">
                <a:tc>
                  <a:txBody>
                    <a:bodyPr/>
                    <a:lstStyle/>
                    <a:p>
                      <a:pPr indent="0" lvl="0" marL="0" rtl="0" algn="l">
                        <a:spcBef>
                          <a:spcPts val="0"/>
                        </a:spcBef>
                        <a:spcAft>
                          <a:spcPts val="0"/>
                        </a:spcAft>
                        <a:buNone/>
                      </a:pPr>
                      <a:r>
                        <a:rPr b="1" lang="en"/>
                        <a:t>Hyperparameter</a:t>
                      </a:r>
                      <a:endParaRPr b="1"/>
                    </a:p>
                  </a:txBody>
                  <a:tcPr marT="91425" marB="91425" marR="91425" marL="91425"/>
                </a:tc>
                <a:tc>
                  <a:txBody>
                    <a:bodyPr/>
                    <a:lstStyle/>
                    <a:p>
                      <a:pPr indent="0" lvl="0" marL="0" rtl="0" algn="l">
                        <a:spcBef>
                          <a:spcPts val="0"/>
                        </a:spcBef>
                        <a:spcAft>
                          <a:spcPts val="0"/>
                        </a:spcAft>
                        <a:buNone/>
                      </a:pPr>
                      <a:r>
                        <a:rPr b="1" lang="en"/>
                        <a:t>Value</a:t>
                      </a:r>
                      <a:endParaRPr b="1"/>
                    </a:p>
                  </a:txBody>
                  <a:tcPr marT="91425" marB="91425" marR="91425" marL="91425"/>
                </a:tc>
              </a:tr>
              <a:tr h="278700">
                <a:tc>
                  <a:txBody>
                    <a:bodyPr/>
                    <a:lstStyle/>
                    <a:p>
                      <a:pPr indent="0" lvl="0" marL="0" rtl="0" algn="l">
                        <a:spcBef>
                          <a:spcPts val="0"/>
                        </a:spcBef>
                        <a:spcAft>
                          <a:spcPts val="0"/>
                        </a:spcAft>
                        <a:buNone/>
                      </a:pPr>
                      <a:r>
                        <a:rPr lang="en"/>
                        <a:t>1. </a:t>
                      </a:r>
                      <a:r>
                        <a:rPr lang="en"/>
                        <a:t>Number of estimators/iterations</a:t>
                      </a:r>
                      <a:endParaRPr/>
                    </a:p>
                  </a:txBody>
                  <a:tcPr marT="91425" marB="91425" marR="91425" marL="91425"/>
                </a:tc>
                <a:tc>
                  <a:txBody>
                    <a:bodyPr/>
                    <a:lstStyle/>
                    <a:p>
                      <a:pPr indent="0" lvl="0" marL="0" rtl="0" algn="l">
                        <a:spcBef>
                          <a:spcPts val="0"/>
                        </a:spcBef>
                        <a:spcAft>
                          <a:spcPts val="0"/>
                        </a:spcAft>
                        <a:buNone/>
                      </a:pPr>
                      <a:r>
                        <a:rPr lang="en"/>
                        <a:t>200</a:t>
                      </a:r>
                      <a:endParaRPr/>
                    </a:p>
                  </a:txBody>
                  <a:tcPr marT="91425" marB="91425" marR="91425" marL="91425"/>
                </a:tc>
              </a:tr>
              <a:tr h="278700">
                <a:tc>
                  <a:txBody>
                    <a:bodyPr/>
                    <a:lstStyle/>
                    <a:p>
                      <a:pPr indent="0" lvl="0" marL="0" rtl="0" algn="l">
                        <a:spcBef>
                          <a:spcPts val="0"/>
                        </a:spcBef>
                        <a:spcAft>
                          <a:spcPts val="0"/>
                        </a:spcAft>
                        <a:buNone/>
                      </a:pPr>
                      <a:r>
                        <a:rPr lang="en"/>
                        <a:t>2. </a:t>
                      </a:r>
                      <a:r>
                        <a:rPr lang="en"/>
                        <a:t>Learning Rate</a:t>
                      </a:r>
                      <a:endParaRPr/>
                    </a:p>
                  </a:txBody>
                  <a:tcPr marT="91425" marB="91425" marR="91425" marL="91425"/>
                </a:tc>
                <a:tc>
                  <a:txBody>
                    <a:bodyPr/>
                    <a:lstStyle/>
                    <a:p>
                      <a:pPr indent="0" lvl="0" marL="0" rtl="0" algn="l">
                        <a:spcBef>
                          <a:spcPts val="0"/>
                        </a:spcBef>
                        <a:spcAft>
                          <a:spcPts val="0"/>
                        </a:spcAft>
                        <a:buNone/>
                      </a:pPr>
                      <a:r>
                        <a:rPr lang="en"/>
                        <a:t>0.06</a:t>
                      </a:r>
                      <a:endParaRPr/>
                    </a:p>
                  </a:txBody>
                  <a:tcPr marT="91425" marB="91425" marR="91425" marL="91425"/>
                </a:tc>
              </a:tr>
              <a:tr h="428800">
                <a:tc>
                  <a:txBody>
                    <a:bodyPr/>
                    <a:lstStyle/>
                    <a:p>
                      <a:pPr indent="0" lvl="0" marL="0" rtl="0" algn="l">
                        <a:spcBef>
                          <a:spcPts val="0"/>
                        </a:spcBef>
                        <a:spcAft>
                          <a:spcPts val="0"/>
                        </a:spcAft>
                        <a:buNone/>
                      </a:pPr>
                      <a:r>
                        <a:rPr lang="en"/>
                        <a:t>3. Maximum number of leaf nodes</a:t>
                      </a:r>
                      <a:endParaRPr/>
                    </a:p>
                  </a:txBody>
                  <a:tcPr marT="91425" marB="91425" marR="91425" marL="91425"/>
                </a:tc>
                <a:tc>
                  <a:txBody>
                    <a:bodyPr/>
                    <a:lstStyle/>
                    <a:p>
                      <a:pPr indent="0" lvl="0" marL="0" rtl="0" algn="l">
                        <a:spcBef>
                          <a:spcPts val="0"/>
                        </a:spcBef>
                        <a:spcAft>
                          <a:spcPts val="0"/>
                        </a:spcAft>
                        <a:buNone/>
                      </a:pPr>
                      <a:r>
                        <a:rPr lang="en"/>
                        <a:t>100</a:t>
                      </a:r>
                      <a:endParaRPr/>
                    </a:p>
                  </a:txBody>
                  <a:tcPr marT="91425" marB="91425" marR="91425" marL="91425"/>
                </a:tc>
              </a:tr>
              <a:tr h="278700">
                <a:tc>
                  <a:txBody>
                    <a:bodyPr/>
                    <a:lstStyle/>
                    <a:p>
                      <a:pPr indent="0" lvl="0" marL="0" rtl="0" algn="l">
                        <a:spcBef>
                          <a:spcPts val="0"/>
                        </a:spcBef>
                        <a:spcAft>
                          <a:spcPts val="0"/>
                        </a:spcAft>
                        <a:buNone/>
                      </a:pPr>
                      <a:r>
                        <a:rPr lang="en"/>
                        <a:t>4. Min. samples required at leaf</a:t>
                      </a:r>
                      <a:endParaRPr/>
                    </a:p>
                  </a:txBody>
                  <a:tcPr marT="91425" marB="91425" marR="91425" marL="91425"/>
                </a:tc>
                <a:tc>
                  <a:txBody>
                    <a:bodyPr/>
                    <a:lstStyle/>
                    <a:p>
                      <a:pPr indent="0" lvl="0" marL="0" rtl="0" algn="l">
                        <a:spcBef>
                          <a:spcPts val="0"/>
                        </a:spcBef>
                        <a:spcAft>
                          <a:spcPts val="0"/>
                        </a:spcAft>
                        <a:buNone/>
                      </a:pPr>
                      <a:r>
                        <a:rPr lang="en"/>
                        <a:t>78</a:t>
                      </a:r>
                      <a:endParaRPr/>
                    </a:p>
                  </a:txBody>
                  <a:tcPr marT="91425" marB="91425" marR="91425" marL="91425"/>
                </a:tc>
              </a:tr>
            </a:tbl>
          </a:graphicData>
        </a:graphic>
      </p:graphicFrame>
      <p:sp>
        <p:nvSpPr>
          <p:cNvPr id="323" name="Google Shape;323;p26"/>
          <p:cNvSpPr txBox="1"/>
          <p:nvPr/>
        </p:nvSpPr>
        <p:spPr>
          <a:xfrm>
            <a:off x="5254875" y="4257600"/>
            <a:ext cx="327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Tradeoff </a:t>
            </a:r>
            <a:r>
              <a:rPr lang="en"/>
              <a:t>between: 1 and 2, 3 and 4</a:t>
            </a:r>
            <a:endParaRPr/>
          </a:p>
        </p:txBody>
      </p:sp>
      <p:sp>
        <p:nvSpPr>
          <p:cNvPr id="324" name="Google Shape;324;p26"/>
          <p:cNvSpPr/>
          <p:nvPr/>
        </p:nvSpPr>
        <p:spPr>
          <a:xfrm>
            <a:off x="2987088" y="3458662"/>
            <a:ext cx="1580688" cy="656424"/>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Prediction</a:t>
            </a:r>
            <a:endParaRPr/>
          </a:p>
        </p:txBody>
      </p:sp>
      <p:sp>
        <p:nvSpPr>
          <p:cNvPr id="325" name="Google Shape;325;p26"/>
          <p:cNvSpPr txBox="1"/>
          <p:nvPr/>
        </p:nvSpPr>
        <p:spPr>
          <a:xfrm>
            <a:off x="2012475" y="41150"/>
            <a:ext cx="26442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As gradient </a:t>
            </a:r>
            <a:r>
              <a:rPr lang="en"/>
              <a:t>boosting</a:t>
            </a:r>
            <a:r>
              <a:rPr lang="en"/>
              <a:t> is </a:t>
            </a:r>
            <a:r>
              <a:rPr b="1" lang="en"/>
              <a:t>computationally expensive</a:t>
            </a:r>
            <a:r>
              <a:rPr lang="en"/>
              <a:t>, we use an implementation of “Histogram Gradient Boosting”</a:t>
            </a:r>
            <a:endParaRPr/>
          </a:p>
        </p:txBody>
      </p:sp>
      <p:pic>
        <p:nvPicPr>
          <p:cNvPr id="326" name="Google Shape;326;p26"/>
          <p:cNvPicPr preferRelativeResize="0"/>
          <p:nvPr/>
        </p:nvPicPr>
        <p:blipFill>
          <a:blip r:embed="rId3">
            <a:alphaModFix/>
          </a:blip>
          <a:stretch>
            <a:fillRect/>
          </a:stretch>
        </p:blipFill>
        <p:spPr>
          <a:xfrm>
            <a:off x="2888800" y="1087850"/>
            <a:ext cx="1409700" cy="1362075"/>
          </a:xfrm>
          <a:prstGeom prst="rect">
            <a:avLst/>
          </a:prstGeom>
          <a:noFill/>
          <a:ln>
            <a:noFill/>
          </a:ln>
        </p:spPr>
      </p:pic>
      <p:sp>
        <p:nvSpPr>
          <p:cNvPr id="320" name="Google Shape;320;p26"/>
          <p:cNvSpPr/>
          <p:nvPr/>
        </p:nvSpPr>
        <p:spPr>
          <a:xfrm>
            <a:off x="3701900" y="2585325"/>
            <a:ext cx="1070700" cy="61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Threshold</a:t>
            </a:r>
            <a:endParaRPr/>
          </a:p>
        </p:txBody>
      </p:sp>
      <p:cxnSp>
        <p:nvCxnSpPr>
          <p:cNvPr id="327" name="Google Shape;327;p26"/>
          <p:cNvCxnSpPr>
            <a:stCxn id="320" idx="2"/>
            <a:endCxn id="324" idx="3"/>
          </p:cNvCxnSpPr>
          <p:nvPr/>
        </p:nvCxnSpPr>
        <p:spPr>
          <a:xfrm flipH="1">
            <a:off x="3777350" y="3200925"/>
            <a:ext cx="459900" cy="29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7"/>
          <p:cNvSpPr txBox="1"/>
          <p:nvPr>
            <p:ph type="title"/>
          </p:nvPr>
        </p:nvSpPr>
        <p:spPr>
          <a:xfrm>
            <a:off x="311700" y="187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Optimization for Hyperparameter Tuning</a:t>
            </a:r>
            <a:endParaRPr/>
          </a:p>
        </p:txBody>
      </p:sp>
      <p:pic>
        <p:nvPicPr>
          <p:cNvPr id="333" name="Google Shape;333;p27"/>
          <p:cNvPicPr preferRelativeResize="0"/>
          <p:nvPr/>
        </p:nvPicPr>
        <p:blipFill>
          <a:blip r:embed="rId3">
            <a:alphaModFix/>
          </a:blip>
          <a:stretch>
            <a:fillRect/>
          </a:stretch>
        </p:blipFill>
        <p:spPr>
          <a:xfrm>
            <a:off x="5190327" y="1802650"/>
            <a:ext cx="3565401" cy="2999799"/>
          </a:xfrm>
          <a:prstGeom prst="rect">
            <a:avLst/>
          </a:prstGeom>
          <a:noFill/>
          <a:ln>
            <a:noFill/>
          </a:ln>
        </p:spPr>
      </p:pic>
      <p:sp>
        <p:nvSpPr>
          <p:cNvPr id="334" name="Google Shape;334;p27"/>
          <p:cNvSpPr txBox="1"/>
          <p:nvPr/>
        </p:nvSpPr>
        <p:spPr>
          <a:xfrm>
            <a:off x="167050" y="974400"/>
            <a:ext cx="440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Useful for minimizing a </a:t>
            </a:r>
            <a:r>
              <a:rPr lang="en"/>
              <a:t>noisy</a:t>
            </a:r>
            <a:r>
              <a:rPr lang="en"/>
              <a:t> “black-box” function [10]-[11] </a:t>
            </a:r>
            <a:endParaRPr/>
          </a:p>
        </p:txBody>
      </p:sp>
      <p:pic>
        <p:nvPicPr>
          <p:cNvPr id="335" name="Google Shape;335;p27"/>
          <p:cNvPicPr preferRelativeResize="0"/>
          <p:nvPr/>
        </p:nvPicPr>
        <p:blipFill>
          <a:blip r:embed="rId4">
            <a:alphaModFix/>
          </a:blip>
          <a:stretch>
            <a:fillRect/>
          </a:stretch>
        </p:blipFill>
        <p:spPr>
          <a:xfrm>
            <a:off x="1274263" y="1315875"/>
            <a:ext cx="2190475" cy="647875"/>
          </a:xfrm>
          <a:prstGeom prst="rect">
            <a:avLst/>
          </a:prstGeom>
          <a:noFill/>
          <a:ln>
            <a:noFill/>
          </a:ln>
        </p:spPr>
      </p:pic>
      <p:sp>
        <p:nvSpPr>
          <p:cNvPr id="336" name="Google Shape;336;p27"/>
          <p:cNvSpPr txBox="1"/>
          <p:nvPr/>
        </p:nvSpPr>
        <p:spPr>
          <a:xfrm>
            <a:off x="208800" y="2266343"/>
            <a:ext cx="3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7" name="Google Shape;337;p27"/>
          <p:cNvSpPr/>
          <p:nvPr/>
        </p:nvSpPr>
        <p:spPr>
          <a:xfrm>
            <a:off x="1026135" y="2112625"/>
            <a:ext cx="2784600" cy="2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Initial sampling set</a:t>
            </a:r>
            <a:endParaRPr/>
          </a:p>
        </p:txBody>
      </p:sp>
      <p:sp>
        <p:nvSpPr>
          <p:cNvPr id="338" name="Google Shape;338;p27"/>
          <p:cNvSpPr/>
          <p:nvPr/>
        </p:nvSpPr>
        <p:spPr>
          <a:xfrm>
            <a:off x="1026135" y="2676510"/>
            <a:ext cx="2784600" cy="2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training</a:t>
            </a:r>
            <a:endParaRPr/>
          </a:p>
        </p:txBody>
      </p:sp>
      <p:sp>
        <p:nvSpPr>
          <p:cNvPr id="339" name="Google Shape;339;p27"/>
          <p:cNvSpPr/>
          <p:nvPr/>
        </p:nvSpPr>
        <p:spPr>
          <a:xfrm>
            <a:off x="1026135" y="3240395"/>
            <a:ext cx="2784600" cy="46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Training of Gaussian Process Regressor</a:t>
            </a:r>
            <a:endParaRPr/>
          </a:p>
        </p:txBody>
      </p:sp>
      <p:sp>
        <p:nvSpPr>
          <p:cNvPr id="340" name="Google Shape;340;p27"/>
          <p:cNvSpPr/>
          <p:nvPr/>
        </p:nvSpPr>
        <p:spPr>
          <a:xfrm>
            <a:off x="1026135" y="3980713"/>
            <a:ext cx="2784600" cy="2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Calling acquisition function</a:t>
            </a:r>
            <a:endParaRPr/>
          </a:p>
        </p:txBody>
      </p:sp>
      <p:sp>
        <p:nvSpPr>
          <p:cNvPr id="341" name="Google Shape;341;p27"/>
          <p:cNvSpPr/>
          <p:nvPr/>
        </p:nvSpPr>
        <p:spPr>
          <a:xfrm>
            <a:off x="1026135" y="4544598"/>
            <a:ext cx="2784600" cy="29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Current best parameters</a:t>
            </a:r>
            <a:endParaRPr/>
          </a:p>
        </p:txBody>
      </p:sp>
      <p:cxnSp>
        <p:nvCxnSpPr>
          <p:cNvPr id="342" name="Google Shape;342;p27"/>
          <p:cNvCxnSpPr>
            <a:stCxn id="337" idx="2"/>
            <a:endCxn id="338" idx="0"/>
          </p:cNvCxnSpPr>
          <p:nvPr/>
        </p:nvCxnSpPr>
        <p:spPr>
          <a:xfrm>
            <a:off x="2418435" y="2405425"/>
            <a:ext cx="0" cy="2712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27"/>
          <p:cNvCxnSpPr>
            <a:stCxn id="338" idx="2"/>
            <a:endCxn id="339" idx="0"/>
          </p:cNvCxnSpPr>
          <p:nvPr/>
        </p:nvCxnSpPr>
        <p:spPr>
          <a:xfrm>
            <a:off x="2418435" y="2969310"/>
            <a:ext cx="0" cy="271200"/>
          </a:xfrm>
          <a:prstGeom prst="straightConnector1">
            <a:avLst/>
          </a:prstGeom>
          <a:noFill/>
          <a:ln cap="flat" cmpd="sng" w="9525">
            <a:solidFill>
              <a:schemeClr val="dk2"/>
            </a:solidFill>
            <a:prstDash val="solid"/>
            <a:round/>
            <a:headEnd len="med" w="med" type="none"/>
            <a:tailEnd len="med" w="med" type="triangle"/>
          </a:ln>
        </p:spPr>
      </p:cxnSp>
      <p:cxnSp>
        <p:nvCxnSpPr>
          <p:cNvPr id="344" name="Google Shape;344;p27"/>
          <p:cNvCxnSpPr>
            <a:stCxn id="339" idx="2"/>
            <a:endCxn id="340" idx="0"/>
          </p:cNvCxnSpPr>
          <p:nvPr/>
        </p:nvCxnSpPr>
        <p:spPr>
          <a:xfrm>
            <a:off x="2418435" y="3709595"/>
            <a:ext cx="0" cy="2712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27"/>
          <p:cNvCxnSpPr>
            <a:stCxn id="340" idx="2"/>
            <a:endCxn id="341" idx="0"/>
          </p:cNvCxnSpPr>
          <p:nvPr/>
        </p:nvCxnSpPr>
        <p:spPr>
          <a:xfrm>
            <a:off x="2418435" y="4273513"/>
            <a:ext cx="0" cy="271200"/>
          </a:xfrm>
          <a:prstGeom prst="straightConnector1">
            <a:avLst/>
          </a:prstGeom>
          <a:noFill/>
          <a:ln cap="flat" cmpd="sng" w="9525">
            <a:solidFill>
              <a:schemeClr val="dk2"/>
            </a:solidFill>
            <a:prstDash val="solid"/>
            <a:round/>
            <a:headEnd len="med" w="med" type="none"/>
            <a:tailEnd len="med" w="med" type="triangle"/>
          </a:ln>
        </p:spPr>
      </p:cxnSp>
      <p:cxnSp>
        <p:nvCxnSpPr>
          <p:cNvPr id="346" name="Google Shape;346;p27"/>
          <p:cNvCxnSpPr>
            <a:stCxn id="341" idx="1"/>
            <a:endCxn id="337" idx="1"/>
          </p:cNvCxnSpPr>
          <p:nvPr/>
        </p:nvCxnSpPr>
        <p:spPr>
          <a:xfrm flipH="1" rot="10800000">
            <a:off x="1026135" y="2258898"/>
            <a:ext cx="600" cy="2432100"/>
          </a:xfrm>
          <a:prstGeom prst="bentConnector3">
            <a:avLst>
              <a:gd fmla="val -39687500" name="adj1"/>
            </a:avLst>
          </a:prstGeom>
          <a:noFill/>
          <a:ln cap="flat" cmpd="sng" w="9525">
            <a:solidFill>
              <a:schemeClr val="dk2"/>
            </a:solidFill>
            <a:prstDash val="solid"/>
            <a:round/>
            <a:headEnd len="med" w="med" type="none"/>
            <a:tailEnd len="med" w="med" type="triangle"/>
          </a:ln>
        </p:spPr>
      </p:cxnSp>
      <p:sp>
        <p:nvSpPr>
          <p:cNvPr id="347" name="Google Shape;347;p27"/>
          <p:cNvSpPr txBox="1"/>
          <p:nvPr/>
        </p:nvSpPr>
        <p:spPr>
          <a:xfrm>
            <a:off x="5442775" y="1148425"/>
            <a:ext cx="290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For </a:t>
            </a:r>
            <a:r>
              <a:rPr lang="en"/>
              <a:t>example, in AdaBoost: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8"/>
          <p:cNvSpPr txBox="1"/>
          <p:nvPr>
            <p:ph type="title"/>
          </p:nvPr>
        </p:nvSpPr>
        <p:spPr>
          <a:xfrm>
            <a:off x="311700" y="173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Ensemble Learning Results</a:t>
            </a:r>
            <a:endParaRPr/>
          </a:p>
        </p:txBody>
      </p:sp>
      <p:graphicFrame>
        <p:nvGraphicFramePr>
          <p:cNvPr id="353" name="Google Shape;353;p28"/>
          <p:cNvGraphicFramePr/>
          <p:nvPr/>
        </p:nvGraphicFramePr>
        <p:xfrm>
          <a:off x="846975" y="928450"/>
          <a:ext cx="3000000" cy="3000000"/>
        </p:xfrm>
        <a:graphic>
          <a:graphicData uri="http://schemas.openxmlformats.org/drawingml/2006/table">
            <a:tbl>
              <a:tblPr>
                <a:noFill/>
                <a:tableStyleId>{1AF83110-21E5-4CD6-97D3-3C68A2E7CE39}</a:tableStyleId>
              </a:tblPr>
              <a:tblGrid>
                <a:gridCol w="1241675"/>
                <a:gridCol w="1241675"/>
                <a:gridCol w="1241675"/>
                <a:gridCol w="1241675"/>
                <a:gridCol w="1241675"/>
                <a:gridCol w="1241675"/>
              </a:tblGrid>
              <a:tr h="677325">
                <a:tc>
                  <a:txBody>
                    <a:bodyPr/>
                    <a:lstStyle/>
                    <a:p>
                      <a:pPr indent="0" lvl="0" marL="0" rtl="0" algn="ctr">
                        <a:spcBef>
                          <a:spcPts val="0"/>
                        </a:spcBef>
                        <a:spcAft>
                          <a:spcPts val="0"/>
                        </a:spcAft>
                        <a:buNone/>
                      </a:pPr>
                      <a:r>
                        <a:rPr b="1" lang="en" sz="900"/>
                        <a:t>Algorithm</a:t>
                      </a:r>
                      <a:endParaRPr b="1" sz="900"/>
                    </a:p>
                  </a:txBody>
                  <a:tcPr marT="91425" marB="91425" marR="91425" marL="91425"/>
                </a:tc>
                <a:tc>
                  <a:txBody>
                    <a:bodyPr/>
                    <a:lstStyle/>
                    <a:p>
                      <a:pPr indent="0" lvl="0" marL="0" rtl="0" algn="ctr">
                        <a:spcBef>
                          <a:spcPts val="0"/>
                        </a:spcBef>
                        <a:spcAft>
                          <a:spcPts val="0"/>
                        </a:spcAft>
                        <a:buNone/>
                      </a:pPr>
                      <a:r>
                        <a:rPr b="1" lang="en" sz="900"/>
                        <a:t>Train accuracy</a:t>
                      </a:r>
                      <a:endParaRPr b="1" sz="900"/>
                    </a:p>
                  </a:txBody>
                  <a:tcPr marT="91425" marB="91425" marR="91425" marL="91425"/>
                </a:tc>
                <a:tc>
                  <a:txBody>
                    <a:bodyPr/>
                    <a:lstStyle/>
                    <a:p>
                      <a:pPr indent="0" lvl="0" marL="0" rtl="0" algn="ctr">
                        <a:spcBef>
                          <a:spcPts val="0"/>
                        </a:spcBef>
                        <a:spcAft>
                          <a:spcPts val="0"/>
                        </a:spcAft>
                        <a:buNone/>
                      </a:pPr>
                      <a:r>
                        <a:rPr b="1" lang="en" sz="900"/>
                        <a:t>Test accuracy</a:t>
                      </a:r>
                      <a:endParaRPr b="1" sz="900"/>
                    </a:p>
                  </a:txBody>
                  <a:tcPr marT="91425" marB="91425" marR="91425" marL="91425"/>
                </a:tc>
                <a:tc>
                  <a:txBody>
                    <a:bodyPr/>
                    <a:lstStyle/>
                    <a:p>
                      <a:pPr indent="0" lvl="0" marL="0" rtl="0" algn="ctr">
                        <a:spcBef>
                          <a:spcPts val="0"/>
                        </a:spcBef>
                        <a:spcAft>
                          <a:spcPts val="0"/>
                        </a:spcAft>
                        <a:buNone/>
                      </a:pPr>
                      <a:r>
                        <a:rPr b="1" lang="en" sz="900"/>
                        <a:t>Precision score</a:t>
                      </a:r>
                      <a:endParaRPr b="1" sz="900"/>
                    </a:p>
                  </a:txBody>
                  <a:tcPr marT="91425" marB="91425" marR="91425" marL="91425"/>
                </a:tc>
                <a:tc>
                  <a:txBody>
                    <a:bodyPr/>
                    <a:lstStyle/>
                    <a:p>
                      <a:pPr indent="0" lvl="0" marL="0" rtl="0" algn="ctr">
                        <a:spcBef>
                          <a:spcPts val="0"/>
                        </a:spcBef>
                        <a:spcAft>
                          <a:spcPts val="0"/>
                        </a:spcAft>
                        <a:buNone/>
                      </a:pPr>
                      <a:r>
                        <a:rPr b="1" lang="en" sz="900"/>
                        <a:t>Recall score</a:t>
                      </a:r>
                      <a:endParaRPr b="1" sz="900"/>
                    </a:p>
                  </a:txBody>
                  <a:tcPr marT="91425" marB="91425" marR="91425" marL="91425"/>
                </a:tc>
                <a:tc>
                  <a:txBody>
                    <a:bodyPr/>
                    <a:lstStyle/>
                    <a:p>
                      <a:pPr indent="0" lvl="0" marL="0" rtl="0" algn="ctr">
                        <a:spcBef>
                          <a:spcPts val="0"/>
                        </a:spcBef>
                        <a:spcAft>
                          <a:spcPts val="0"/>
                        </a:spcAft>
                        <a:buNone/>
                      </a:pPr>
                      <a:r>
                        <a:rPr b="1" lang="en" sz="900"/>
                        <a:t>F1 score</a:t>
                      </a:r>
                      <a:endParaRPr b="1" sz="900"/>
                    </a:p>
                  </a:txBody>
                  <a:tcPr marT="91425" marB="91425" marR="91425" marL="91425"/>
                </a:tc>
              </a:tr>
              <a:tr h="651325">
                <a:tc>
                  <a:txBody>
                    <a:bodyPr/>
                    <a:lstStyle/>
                    <a:p>
                      <a:pPr indent="0" lvl="0" marL="0" rtl="0" algn="l">
                        <a:spcBef>
                          <a:spcPts val="0"/>
                        </a:spcBef>
                        <a:spcAft>
                          <a:spcPts val="0"/>
                        </a:spcAft>
                        <a:buNone/>
                      </a:pPr>
                      <a:r>
                        <a:rPr lang="en" sz="900"/>
                        <a:t>Random Forest</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0.9545</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0.8954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0.86</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0.69</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0.76</a:t>
                      </a:r>
                      <a:endParaRPr sz="900"/>
                    </a:p>
                  </a:txBody>
                  <a:tcPr marT="91425" marB="91425" marR="91425" marL="91425"/>
                </a:tc>
              </a:tr>
              <a:tr h="651325">
                <a:tc>
                  <a:txBody>
                    <a:bodyPr/>
                    <a:lstStyle/>
                    <a:p>
                      <a:pPr indent="0" lvl="0" marL="0" rtl="0" algn="l">
                        <a:spcBef>
                          <a:spcPts val="0"/>
                        </a:spcBef>
                        <a:spcAft>
                          <a:spcPts val="0"/>
                        </a:spcAft>
                        <a:buNone/>
                      </a:pPr>
                      <a:r>
                        <a:rPr lang="en" sz="900"/>
                        <a:t>Hard Voting Classifiers</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0.9142</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0.86</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0.58</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0.69</a:t>
                      </a:r>
                      <a:endParaRPr sz="900"/>
                    </a:p>
                  </a:txBody>
                  <a:tcPr marT="91425" marB="91425" marR="91425" marL="91425"/>
                </a:tc>
              </a:tr>
              <a:tr h="651325">
                <a:tc>
                  <a:txBody>
                    <a:bodyPr/>
                    <a:lstStyle/>
                    <a:p>
                      <a:pPr indent="0" lvl="0" marL="0" rtl="0" algn="l">
                        <a:spcBef>
                          <a:spcPts val="0"/>
                        </a:spcBef>
                        <a:spcAft>
                          <a:spcPts val="0"/>
                        </a:spcAft>
                        <a:buNone/>
                      </a:pPr>
                      <a:r>
                        <a:rPr lang="en" sz="900"/>
                        <a:t>Soft Voting Classifiers</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0.9198</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0.89</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0.84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0.67</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0.75</a:t>
                      </a:r>
                      <a:endParaRPr sz="900"/>
                    </a:p>
                  </a:txBody>
                  <a:tcPr marT="91425" marB="91425" marR="91425" marL="91425"/>
                </a:tc>
              </a:tr>
              <a:tr h="651325">
                <a:tc>
                  <a:txBody>
                    <a:bodyPr/>
                    <a:lstStyle/>
                    <a:p>
                      <a:pPr indent="0" lvl="0" marL="0" rtl="0" algn="l">
                        <a:spcBef>
                          <a:spcPts val="0"/>
                        </a:spcBef>
                        <a:spcAft>
                          <a:spcPts val="0"/>
                        </a:spcAft>
                        <a:buNone/>
                      </a:pPr>
                      <a:r>
                        <a:rPr lang="en" sz="900"/>
                        <a:t>Adaptive Boosting</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0.8837</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0.8820</a:t>
                      </a:r>
                      <a:endParaRPr sz="900"/>
                    </a:p>
                  </a:txBody>
                  <a:tcPr marT="91425" marB="91425" marR="91425" marL="91425"/>
                </a:tc>
                <a:tc>
                  <a:txBody>
                    <a:bodyPr/>
                    <a:lstStyle/>
                    <a:p>
                      <a:pPr indent="0" lvl="0" marL="0" rtl="0" algn="ctr">
                        <a:spcBef>
                          <a:spcPts val="0"/>
                        </a:spcBef>
                        <a:spcAft>
                          <a:spcPts val="0"/>
                        </a:spcAft>
                        <a:buNone/>
                      </a:pPr>
                      <a:r>
                        <a:rPr lang="en" sz="900"/>
                        <a:t>0.83</a:t>
                      </a:r>
                      <a:endParaRPr sz="9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900"/>
                        <a:t>0.70</a:t>
                      </a:r>
                      <a:endParaRPr sz="900"/>
                    </a:p>
                  </a:txBody>
                  <a:tcPr marT="91425" marB="91425" marR="91425" marL="91425">
                    <a:lnB cap="flat" cmpd="sng" w="9525">
                      <a:solidFill>
                        <a:srgbClr val="9E9E9E"/>
                      </a:solidFill>
                      <a:prstDash val="solid"/>
                      <a:round/>
                      <a:headEnd len="sm" w="sm" type="none"/>
                      <a:tailEnd len="sm" w="sm" type="none"/>
                    </a:lnB>
                    <a:solidFill>
                      <a:srgbClr val="6EFF6E"/>
                    </a:solidFill>
                  </a:tcPr>
                </a:tc>
                <a:tc>
                  <a:txBody>
                    <a:bodyPr/>
                    <a:lstStyle/>
                    <a:p>
                      <a:pPr indent="0" lvl="0" marL="0" rtl="0" algn="ctr">
                        <a:spcBef>
                          <a:spcPts val="0"/>
                        </a:spcBef>
                        <a:spcAft>
                          <a:spcPts val="0"/>
                        </a:spcAft>
                        <a:buNone/>
                      </a:pPr>
                      <a:r>
                        <a:rPr lang="en" sz="900"/>
                        <a:t>0.76</a:t>
                      </a:r>
                      <a:endParaRPr sz="900"/>
                    </a:p>
                  </a:txBody>
                  <a:tcPr marT="91425" marB="91425" marR="91425" marL="91425">
                    <a:lnR cap="flat" cmpd="sng" w="9525">
                      <a:solidFill>
                        <a:srgbClr val="6EFF6E"/>
                      </a:solidFill>
                      <a:prstDash val="solid"/>
                      <a:round/>
                      <a:headEnd len="sm" w="sm" type="none"/>
                      <a:tailEnd len="sm" w="sm" type="none"/>
                    </a:lnR>
                    <a:lnB cap="flat" cmpd="sng" w="9525">
                      <a:solidFill>
                        <a:srgbClr val="9E9E9E"/>
                      </a:solidFill>
                      <a:prstDash val="solid"/>
                      <a:round/>
                      <a:headEnd len="sm" w="sm" type="none"/>
                      <a:tailEnd len="sm" w="sm" type="none"/>
                    </a:lnB>
                  </a:tcPr>
                </a:tc>
              </a:tr>
              <a:tr h="651325">
                <a:tc>
                  <a:txBody>
                    <a:bodyPr/>
                    <a:lstStyle/>
                    <a:p>
                      <a:pPr indent="0" lvl="0" marL="0" rtl="0" algn="l">
                        <a:spcBef>
                          <a:spcPts val="0"/>
                        </a:spcBef>
                        <a:spcAft>
                          <a:spcPts val="0"/>
                        </a:spcAft>
                        <a:buNone/>
                      </a:pPr>
                      <a:r>
                        <a:rPr lang="en" sz="900"/>
                        <a:t>Gradient Boosting</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0.8918</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0.8911</a:t>
                      </a:r>
                      <a:endParaRPr sz="9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lnSpc>
                          <a:spcPct val="100000"/>
                        </a:lnSpc>
                        <a:spcBef>
                          <a:spcPts val="0"/>
                        </a:spcBef>
                        <a:spcAft>
                          <a:spcPts val="0"/>
                        </a:spcAft>
                        <a:buNone/>
                      </a:pPr>
                      <a:r>
                        <a:rPr lang="en" sz="900"/>
                        <a:t>0.86</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EFF6E"/>
                    </a:solidFill>
                  </a:tcPr>
                </a:tc>
                <a:tc>
                  <a:txBody>
                    <a:bodyPr/>
                    <a:lstStyle/>
                    <a:p>
                      <a:pPr indent="0" lvl="0" marL="0" rtl="0" algn="ctr">
                        <a:lnSpc>
                          <a:spcPct val="100000"/>
                        </a:lnSpc>
                        <a:spcBef>
                          <a:spcPts val="0"/>
                        </a:spcBef>
                        <a:spcAft>
                          <a:spcPts val="0"/>
                        </a:spcAft>
                        <a:buNone/>
                      </a:pPr>
                      <a:r>
                        <a:rPr lang="en" sz="900"/>
                        <a:t>0.70</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EFF6E"/>
                    </a:solidFill>
                  </a:tcPr>
                </a:tc>
                <a:tc>
                  <a:txBody>
                    <a:bodyPr/>
                    <a:lstStyle/>
                    <a:p>
                      <a:pPr indent="0" lvl="0" marL="0" rtl="0" algn="ctr">
                        <a:lnSpc>
                          <a:spcPct val="100000"/>
                        </a:lnSpc>
                        <a:spcBef>
                          <a:spcPts val="0"/>
                        </a:spcBef>
                        <a:spcAft>
                          <a:spcPts val="0"/>
                        </a:spcAft>
                        <a:buNone/>
                      </a:pPr>
                      <a:r>
                        <a:rPr lang="en" sz="900"/>
                        <a:t>0.77</a:t>
                      </a:r>
                      <a:endParaRPr sz="900"/>
                    </a:p>
                  </a:txBody>
                  <a:tcPr marT="91425" marB="91425" marR="91425" marL="91425">
                    <a:lnL cap="flat" cmpd="sng" w="9525">
                      <a:solidFill>
                        <a:srgbClr val="9E9E9E"/>
                      </a:solidFill>
                      <a:prstDash val="solid"/>
                      <a:round/>
                      <a:headEnd len="sm" w="sm" type="none"/>
                      <a:tailEnd len="sm" w="sm" type="none"/>
                    </a:lnL>
                    <a:lnR cap="flat" cmpd="sng" w="9525">
                      <a:solidFill>
                        <a:srgbClr val="6EFF6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6EFF6E"/>
                    </a:solidFill>
                  </a:tcPr>
                </a:tc>
              </a:tr>
            </a:tbl>
          </a:graphicData>
        </a:graphic>
      </p:graphicFrame>
      <p:sp>
        <p:nvSpPr>
          <p:cNvPr id="354" name="Google Shape;354;p28"/>
          <p:cNvSpPr txBox="1"/>
          <p:nvPr/>
        </p:nvSpPr>
        <p:spPr>
          <a:xfrm>
            <a:off x="3002950" y="1909575"/>
            <a:ext cx="7342500" cy="8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aphicFrame>
        <p:nvGraphicFramePr>
          <p:cNvPr id="359" name="Google Shape;359;p29"/>
          <p:cNvGraphicFramePr/>
          <p:nvPr/>
        </p:nvGraphicFramePr>
        <p:xfrm>
          <a:off x="162875" y="1356075"/>
          <a:ext cx="3000000" cy="3000000"/>
        </p:xfrm>
        <a:graphic>
          <a:graphicData uri="http://schemas.openxmlformats.org/drawingml/2006/table">
            <a:tbl>
              <a:tblPr>
                <a:noFill/>
                <a:tableStyleId>{1AF83110-21E5-4CD6-97D3-3C68A2E7CE39}</a:tableStyleId>
              </a:tblPr>
              <a:tblGrid>
                <a:gridCol w="1259750"/>
                <a:gridCol w="1259750"/>
                <a:gridCol w="1259750"/>
                <a:gridCol w="1259750"/>
                <a:gridCol w="1259750"/>
                <a:gridCol w="1259750"/>
                <a:gridCol w="1259750"/>
              </a:tblGrid>
              <a:tr h="48765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t>Exploratory Data Analysis and preprocessing</a:t>
                      </a:r>
                      <a:endParaRPr sz="1200"/>
                    </a:p>
                  </a:txBody>
                  <a:tcPr marT="91425" marB="91425" marR="91425" marL="91425"/>
                </a:tc>
                <a:tc>
                  <a:txBody>
                    <a:bodyPr/>
                    <a:lstStyle/>
                    <a:p>
                      <a:pPr indent="0" lvl="0" marL="0" rtl="0" algn="l">
                        <a:spcBef>
                          <a:spcPts val="0"/>
                        </a:spcBef>
                        <a:spcAft>
                          <a:spcPts val="0"/>
                        </a:spcAft>
                        <a:buNone/>
                      </a:pPr>
                      <a:r>
                        <a:rPr lang="en" sz="1200"/>
                        <a:t>Regression Algorithms</a:t>
                      </a:r>
                      <a:endParaRPr sz="1200"/>
                    </a:p>
                  </a:txBody>
                  <a:tcPr marT="91425" marB="91425" marR="91425" marL="91425"/>
                </a:tc>
                <a:tc>
                  <a:txBody>
                    <a:bodyPr/>
                    <a:lstStyle/>
                    <a:p>
                      <a:pPr indent="0" lvl="0" marL="0" rtl="0" algn="l">
                        <a:spcBef>
                          <a:spcPts val="0"/>
                        </a:spcBef>
                        <a:spcAft>
                          <a:spcPts val="0"/>
                        </a:spcAft>
                        <a:buNone/>
                      </a:pPr>
                      <a:r>
                        <a:rPr lang="en" sz="1200"/>
                        <a:t>Classification algorithms</a:t>
                      </a:r>
                      <a:endParaRPr sz="1200"/>
                    </a:p>
                  </a:txBody>
                  <a:tcPr marT="91425" marB="91425" marR="91425" marL="91425"/>
                </a:tc>
                <a:tc>
                  <a:txBody>
                    <a:bodyPr/>
                    <a:lstStyle/>
                    <a:p>
                      <a:pPr indent="0" lvl="0" marL="0" rtl="0" algn="l">
                        <a:spcBef>
                          <a:spcPts val="0"/>
                        </a:spcBef>
                        <a:spcAft>
                          <a:spcPts val="0"/>
                        </a:spcAft>
                        <a:buNone/>
                      </a:pPr>
                      <a:r>
                        <a:rPr lang="en" sz="1200"/>
                        <a:t>Random Forests</a:t>
                      </a:r>
                      <a:endParaRPr sz="1200"/>
                    </a:p>
                  </a:txBody>
                  <a:tcPr marT="91425" marB="91425" marR="91425" marL="91425"/>
                </a:tc>
                <a:tc>
                  <a:txBody>
                    <a:bodyPr/>
                    <a:lstStyle/>
                    <a:p>
                      <a:pPr indent="0" lvl="0" marL="0" rtl="0" algn="l">
                        <a:spcBef>
                          <a:spcPts val="0"/>
                        </a:spcBef>
                        <a:spcAft>
                          <a:spcPts val="0"/>
                        </a:spcAft>
                        <a:buNone/>
                      </a:pPr>
                      <a:r>
                        <a:rPr lang="en" sz="1200"/>
                        <a:t>Voting Classifier</a:t>
                      </a:r>
                      <a:endParaRPr sz="1200"/>
                    </a:p>
                  </a:txBody>
                  <a:tcPr marT="91425" marB="91425" marR="91425" marL="91425"/>
                </a:tc>
                <a:tc>
                  <a:txBody>
                    <a:bodyPr/>
                    <a:lstStyle/>
                    <a:p>
                      <a:pPr indent="0" lvl="0" marL="0" rtl="0" algn="l">
                        <a:spcBef>
                          <a:spcPts val="0"/>
                        </a:spcBef>
                        <a:spcAft>
                          <a:spcPts val="0"/>
                        </a:spcAft>
                        <a:buNone/>
                      </a:pPr>
                      <a:r>
                        <a:rPr lang="en" sz="1200"/>
                        <a:t>AdaBoost and Gradient Boosting</a:t>
                      </a:r>
                      <a:endParaRPr sz="1200"/>
                    </a:p>
                  </a:txBody>
                  <a:tcPr marT="91425" marB="91425" marR="91425" marL="91425"/>
                </a:tc>
              </a:tr>
              <a:tr h="495300">
                <a:tc>
                  <a:txBody>
                    <a:bodyPr/>
                    <a:lstStyle/>
                    <a:p>
                      <a:pPr indent="0" lvl="0" marL="0" rtl="0" algn="l">
                        <a:spcBef>
                          <a:spcPts val="0"/>
                        </a:spcBef>
                        <a:spcAft>
                          <a:spcPts val="0"/>
                        </a:spcAft>
                        <a:buNone/>
                      </a:pPr>
                      <a:r>
                        <a:rPr lang="en" sz="1200"/>
                        <a:t>Bihag</a:t>
                      </a:r>
                      <a:endParaRPr sz="1200"/>
                    </a:p>
                  </a:txBody>
                  <a:tcPr marT="91425" marB="91425" marR="91425" marL="91425"/>
                </a:tc>
                <a:tc>
                  <a:txBody>
                    <a:bodyPr/>
                    <a:lstStyle/>
                    <a:p>
                      <a:pPr indent="0" lvl="0" marL="0" rtl="0" algn="l">
                        <a:spcBef>
                          <a:spcPts val="0"/>
                        </a:spcBef>
                        <a:spcAft>
                          <a:spcPts val="0"/>
                        </a:spcAft>
                        <a:buNone/>
                      </a:pPr>
                      <a:r>
                        <a:rPr lang="en" sz="2250">
                          <a:solidFill>
                            <a:srgbClr val="202124"/>
                          </a:solidFill>
                          <a:highlight>
                            <a:srgbClr val="FFFFFF"/>
                          </a:highlight>
                        </a:rPr>
                        <a:t>✔</a:t>
                      </a:r>
                      <a:endParaRPr sz="26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495300">
                <a:tc>
                  <a:txBody>
                    <a:bodyPr/>
                    <a:lstStyle/>
                    <a:p>
                      <a:pPr indent="0" lvl="0" marL="0" rtl="0" algn="l">
                        <a:spcBef>
                          <a:spcPts val="0"/>
                        </a:spcBef>
                        <a:spcAft>
                          <a:spcPts val="0"/>
                        </a:spcAft>
                        <a:buNone/>
                      </a:pPr>
                      <a:r>
                        <a:rPr lang="en" sz="1200"/>
                        <a:t>Koushiki</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sz="1200"/>
                    </a:p>
                  </a:txBody>
                  <a:tcPr marT="91425" marB="91425" marR="91425" marL="91425"/>
                </a:tc>
              </a:tr>
              <a:tr h="495300">
                <a:tc>
                  <a:txBody>
                    <a:bodyPr/>
                    <a:lstStyle/>
                    <a:p>
                      <a:pPr indent="0" lvl="0" marL="0" rtl="0" algn="l">
                        <a:spcBef>
                          <a:spcPts val="0"/>
                        </a:spcBef>
                        <a:spcAft>
                          <a:spcPts val="0"/>
                        </a:spcAft>
                        <a:buNone/>
                      </a:pPr>
                      <a:r>
                        <a:rPr lang="en" sz="1200"/>
                        <a:t>Prayag</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rgbClr val="FFFFFF"/>
                          </a:highlight>
                        </a:rPr>
                        <a:t>✔</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r>
              <a:tr h="495300">
                <a:tc>
                  <a:txBody>
                    <a:bodyPr/>
                    <a:lstStyle/>
                    <a:p>
                      <a:pPr indent="0" lvl="0" marL="0" rtl="0" algn="l">
                        <a:spcBef>
                          <a:spcPts val="0"/>
                        </a:spcBef>
                        <a:spcAft>
                          <a:spcPts val="0"/>
                        </a:spcAft>
                        <a:buNone/>
                      </a:pPr>
                      <a:r>
                        <a:rPr lang="en" sz="1200"/>
                        <a:t>Yashraj</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rgbClr val="FFFFFF"/>
                          </a:highlight>
                        </a:rPr>
                        <a:t>✔</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250">
                          <a:solidFill>
                            <a:srgbClr val="202124"/>
                          </a:solidFill>
                          <a:highlight>
                            <a:schemeClr val="lt1"/>
                          </a:highlight>
                        </a:rPr>
                        <a:t>✔</a:t>
                      </a:r>
                      <a:endParaRPr sz="1200"/>
                    </a:p>
                  </a:txBody>
                  <a:tcPr marT="91425" marB="91425" marR="91425" marL="91425"/>
                </a:tc>
              </a:tr>
            </a:tbl>
          </a:graphicData>
        </a:graphic>
      </p:graphicFrame>
      <p:sp>
        <p:nvSpPr>
          <p:cNvPr id="360" name="Google Shape;360;p29"/>
          <p:cNvSpPr txBox="1"/>
          <p:nvPr>
            <p:ph type="title"/>
          </p:nvPr>
        </p:nvSpPr>
        <p:spPr>
          <a:xfrm>
            <a:off x="311700" y="282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Role of each group member in the project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366" name="Google Shape;3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Popularity can be predicted reasonably well, the bottleneck being popular songs classified as non-popular.</a:t>
            </a:r>
            <a:endParaRPr/>
          </a:p>
          <a:p>
            <a:pPr indent="-342900" lvl="0" marL="457200" rtl="0" algn="l">
              <a:spcBef>
                <a:spcPts val="0"/>
              </a:spcBef>
              <a:spcAft>
                <a:spcPts val="0"/>
              </a:spcAft>
              <a:buSzPts val="1800"/>
              <a:buChar char="●"/>
            </a:pPr>
            <a:r>
              <a:rPr lang="en"/>
              <a:t>Tree-based algorithms show competitive results.</a:t>
            </a:r>
            <a:endParaRPr/>
          </a:p>
          <a:p>
            <a:pPr indent="-342900" lvl="0" marL="457200" rtl="0" algn="l">
              <a:spcBef>
                <a:spcPts val="0"/>
              </a:spcBef>
              <a:spcAft>
                <a:spcPts val="0"/>
              </a:spcAft>
              <a:buSzPts val="1800"/>
              <a:buChar char="●"/>
            </a:pPr>
            <a:r>
              <a:rPr lang="en"/>
              <a:t>Ensemble </a:t>
            </a:r>
            <a:r>
              <a:rPr lang="en"/>
              <a:t>algorithms give similar results, with voting classifiers and Random forest giving better accuracy and boosting algorithms giving better recall and F1 score. </a:t>
            </a:r>
            <a:endParaRPr/>
          </a:p>
          <a:p>
            <a:pPr indent="-342900" lvl="0" marL="457200" rtl="0" algn="l">
              <a:spcBef>
                <a:spcPts val="0"/>
              </a:spcBef>
              <a:spcAft>
                <a:spcPts val="0"/>
              </a:spcAft>
              <a:buSzPts val="1800"/>
              <a:buChar char="●"/>
            </a:pPr>
            <a:r>
              <a:rPr lang="en"/>
              <a:t>Parallelizable ensemble algorithms may be preferred due to their speed, owing to similar results.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type="title"/>
          </p:nvPr>
        </p:nvSpPr>
        <p:spPr>
          <a:xfrm>
            <a:off x="311700" y="24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72" name="Google Shape;372;p31"/>
          <p:cNvSpPr txBox="1"/>
          <p:nvPr>
            <p:ph idx="1" type="body"/>
          </p:nvPr>
        </p:nvSpPr>
        <p:spPr>
          <a:xfrm>
            <a:off x="311700" y="863550"/>
            <a:ext cx="8520600" cy="4151700"/>
          </a:xfrm>
          <a:prstGeom prst="rect">
            <a:avLst/>
          </a:prstGeom>
        </p:spPr>
        <p:txBody>
          <a:bodyPr anchorCtr="0" anchor="t" bIns="91425" lIns="91425" spcFirstLastPara="1" rIns="91425" wrap="square" tIns="91425">
            <a:noAutofit/>
          </a:bodyPr>
          <a:lstStyle/>
          <a:p>
            <a:pPr indent="-307975" lvl="0" marL="457200" rtl="0" algn="l">
              <a:lnSpc>
                <a:spcPct val="95000"/>
              </a:lnSpc>
              <a:spcBef>
                <a:spcPts val="0"/>
              </a:spcBef>
              <a:spcAft>
                <a:spcPts val="0"/>
              </a:spcAft>
              <a:buClr>
                <a:srgbClr val="212529"/>
              </a:buClr>
              <a:buSzPts val="1250"/>
              <a:buAutoNum type="arabicPeriod"/>
            </a:pPr>
            <a:r>
              <a:rPr lang="en" sz="1250">
                <a:solidFill>
                  <a:schemeClr val="dk1"/>
                </a:solidFill>
                <a:highlight>
                  <a:srgbClr val="FFFFFF"/>
                </a:highlight>
              </a:rPr>
              <a:t>Y. E. Ay, “Spotify dataset 1921-2020, 160k tracks (version 10n)” Jan 2021. [Online]. Available: </a:t>
            </a:r>
            <a:r>
              <a:rPr lang="en" sz="1250" u="sng">
                <a:solidFill>
                  <a:schemeClr val="hlink"/>
                </a:solidFill>
                <a:highlight>
                  <a:srgbClr val="FFFFFF"/>
                </a:highlight>
                <a:hlinkClick r:id="rId3"/>
              </a:rPr>
              <a:t>https://www.kaggle.com/yamaerenay/spotifydataset-19212020-160k-tracks/version/10</a:t>
            </a:r>
            <a:endParaRPr sz="1250">
              <a:solidFill>
                <a:schemeClr val="dk1"/>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F. Pedregosa, G. Varoquaux, A. Gramfort, V. Michel, B. Thirion, O. Grisel, M. Blondel, P. Prettenhofer, R. Weiss, V. Dubourg, J. Vanderplas, A. Passos, D. Cournapeau, M. Brucher, M. Perrot, and E. Duchesnay, “Scikit-learn: Machine learning in Python,” Journal of Machine Learning Research, vol. 12, pp. 2825–2830, 2011.</a:t>
            </a:r>
            <a:endParaRPr i="1" sz="1250">
              <a:solidFill>
                <a:srgbClr val="212529"/>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R. Nijkamp, “Prediction of product success: explaining song popularity by audio features from spotify data,” in 11th IBA Bachelor Thesis Conference, 2018.</a:t>
            </a:r>
            <a:endParaRPr sz="1250">
              <a:solidFill>
                <a:schemeClr val="dk1"/>
              </a:solidFill>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A. Singhi and D. Brown, “Can song lyrics predict hits?” 2015.</a:t>
            </a:r>
            <a:endParaRPr sz="1250">
              <a:solidFill>
                <a:schemeClr val="dk1"/>
              </a:solidFill>
            </a:endParaRPr>
          </a:p>
          <a:p>
            <a:pPr indent="-307975" lvl="0" marL="457200" rtl="0" algn="l">
              <a:lnSpc>
                <a:spcPct val="95000"/>
              </a:lnSpc>
              <a:spcBef>
                <a:spcPts val="0"/>
              </a:spcBef>
              <a:spcAft>
                <a:spcPts val="0"/>
              </a:spcAft>
              <a:buSzPts val="1250"/>
              <a:buAutoNum type="arabicPeriod"/>
            </a:pPr>
            <a:r>
              <a:rPr lang="en" sz="1250">
                <a:solidFill>
                  <a:srgbClr val="212529"/>
                </a:solidFill>
                <a:highlight>
                  <a:srgbClr val="FFFFFF"/>
                </a:highlight>
              </a:rPr>
              <a:t>R. Dhanaraj and B. Logan, “Automatic prediction of hit songs,” pp. 488–491, 2005.</a:t>
            </a:r>
            <a:endParaRPr sz="1250">
              <a:solidFill>
                <a:srgbClr val="212529"/>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Spotify Web API Reference. [Online]. Available: </a:t>
            </a:r>
            <a:r>
              <a:rPr lang="en" sz="1250" u="sng">
                <a:solidFill>
                  <a:schemeClr val="hlink"/>
                </a:solidFill>
                <a:highlight>
                  <a:srgbClr val="FFFFFF"/>
                </a:highlight>
                <a:hlinkClick r:id="rId4"/>
              </a:rPr>
              <a:t>https://developer.spotify.com/documentation/web-api/reference</a:t>
            </a:r>
            <a:r>
              <a:rPr lang="en" sz="1250">
                <a:solidFill>
                  <a:srgbClr val="212529"/>
                </a:solidFill>
                <a:highlight>
                  <a:srgbClr val="FFFFFF"/>
                </a:highlight>
              </a:rPr>
              <a:t> </a:t>
            </a:r>
            <a:endParaRPr sz="1250">
              <a:solidFill>
                <a:srgbClr val="212529"/>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E. Zangerle, M. Pichl, B. Hupfauf, and G. Specht, “Can microblogs predict music charts? an analysis of the relationship between nowplaying tweets and music charts,” in Proceedings of the 17th International Society for Music Information Retrieval Conference 2016 (ISMIR 2016). ISMIR, 2016.</a:t>
            </a:r>
            <a:endParaRPr sz="1250">
              <a:solidFill>
                <a:srgbClr val="212529"/>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K. Bischoff, C. S. Firan, M. Georgescu, W. Nejdl, and R. Paiu, “Social knowledge-driven music hit prediction,” in Proceedings of the 5th International Conference on Advanced Data Mining and Applications, ser. ADMA ’09. Berlin, Heidelberg: Springer-Verlag, 2009, p. 43–54.</a:t>
            </a:r>
            <a:endParaRPr sz="1250">
              <a:solidFill>
                <a:srgbClr val="212529"/>
              </a:solidFill>
              <a:highlight>
                <a:srgbClr val="FFFFFF"/>
              </a:highlight>
            </a:endParaRPr>
          </a:p>
          <a:p>
            <a:pPr indent="-307975" lvl="0" marL="457200" rtl="0" algn="l">
              <a:lnSpc>
                <a:spcPct val="95000"/>
              </a:lnSpc>
              <a:spcBef>
                <a:spcPts val="0"/>
              </a:spcBef>
              <a:spcAft>
                <a:spcPts val="0"/>
              </a:spcAft>
              <a:buClr>
                <a:srgbClr val="212529"/>
              </a:buClr>
              <a:buSzPts val="1250"/>
              <a:buAutoNum type="arabicPeriod"/>
            </a:pPr>
            <a:r>
              <a:rPr lang="en" sz="1250">
                <a:solidFill>
                  <a:srgbClr val="212529"/>
                </a:solidFill>
                <a:highlight>
                  <a:srgbClr val="FFFFFF"/>
                </a:highlight>
              </a:rPr>
              <a:t>A. Géron, Hands-on machine learning with Scikit-Learn, Keras, and </a:t>
            </a:r>
            <a:r>
              <a:rPr lang="en" sz="1250">
                <a:solidFill>
                  <a:srgbClr val="212529"/>
                </a:solidFill>
                <a:highlight>
                  <a:srgbClr val="FFFFFF"/>
                </a:highlight>
              </a:rPr>
              <a:t>Tensorflow</a:t>
            </a:r>
            <a:r>
              <a:rPr lang="en" sz="1250">
                <a:solidFill>
                  <a:srgbClr val="212529"/>
                </a:solidFill>
                <a:highlight>
                  <a:srgbClr val="FFFFFF"/>
                </a:highlight>
              </a:rPr>
              <a:t>: Concepts, tools, and techniques to build intelligent systems. O’Reilly Media, 2019.</a:t>
            </a:r>
            <a:endParaRPr sz="1250">
              <a:solidFill>
                <a:srgbClr val="212529"/>
              </a:solidFill>
              <a:highlight>
                <a:srgbClr val="FFFFFF"/>
              </a:highlight>
            </a:endParaRPr>
          </a:p>
          <a:p>
            <a:pPr indent="-307975" lvl="0" marL="457200" rtl="0" algn="l">
              <a:lnSpc>
                <a:spcPct val="100000"/>
              </a:lnSpc>
              <a:spcBef>
                <a:spcPts val="0"/>
              </a:spcBef>
              <a:spcAft>
                <a:spcPts val="0"/>
              </a:spcAft>
              <a:buClr>
                <a:srgbClr val="212529"/>
              </a:buClr>
              <a:buSzPts val="1250"/>
              <a:buAutoNum type="arabicPeriod"/>
            </a:pPr>
            <a:r>
              <a:rPr lang="en" sz="1200">
                <a:solidFill>
                  <a:schemeClr val="dk1"/>
                </a:solidFill>
              </a:rPr>
              <a:t>T. Head, M. Kumar, H. Nahrstaedt, G. Louppe, and I. Shcherbatyi, “scikit-optimize/scikit-optimize,” 2020. [Online]. Available: </a:t>
            </a:r>
            <a:r>
              <a:rPr lang="en" sz="1200" u="sng">
                <a:solidFill>
                  <a:schemeClr val="hlink"/>
                </a:solidFill>
                <a:hlinkClick r:id="rId5"/>
              </a:rPr>
              <a:t>https://zenodo.org/record/4014775</a:t>
            </a:r>
            <a:r>
              <a:rPr lang="en" sz="1200">
                <a:solidFill>
                  <a:schemeClr val="dk1"/>
                </a:solidFill>
              </a:rPr>
              <a:t> </a:t>
            </a:r>
            <a:endParaRPr sz="1200">
              <a:solidFill>
                <a:schemeClr val="dk1"/>
              </a:solidFill>
            </a:endParaRPr>
          </a:p>
          <a:p>
            <a:pPr indent="-307975" lvl="0" marL="457200" rtl="0" algn="l">
              <a:lnSpc>
                <a:spcPct val="100000"/>
              </a:lnSpc>
              <a:spcBef>
                <a:spcPts val="0"/>
              </a:spcBef>
              <a:spcAft>
                <a:spcPts val="0"/>
              </a:spcAft>
              <a:buClr>
                <a:srgbClr val="212529"/>
              </a:buClr>
              <a:buSzPts val="1250"/>
              <a:buAutoNum type="arabicPeriod"/>
            </a:pPr>
            <a:r>
              <a:rPr lang="en" sz="1200">
                <a:solidFill>
                  <a:schemeClr val="dk1"/>
                </a:solidFill>
              </a:rPr>
              <a:t>J. Snoek, H. Larochelle, and R. P. Adams, “Practical bayesian optimization of machine learning algorithms,” 2012</a:t>
            </a:r>
            <a:endParaRPr sz="1250">
              <a:solidFill>
                <a:srgbClr val="21252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77600"/>
            <a:ext cx="3573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63" name="Google Shape;63;p14"/>
          <p:cNvSpPr txBox="1"/>
          <p:nvPr>
            <p:ph type="title"/>
          </p:nvPr>
        </p:nvSpPr>
        <p:spPr>
          <a:xfrm>
            <a:off x="3971550" y="177600"/>
            <a:ext cx="5772900" cy="572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64" name="Google Shape;64;p14"/>
          <p:cNvSpPr txBox="1"/>
          <p:nvPr/>
        </p:nvSpPr>
        <p:spPr>
          <a:xfrm>
            <a:off x="779100" y="2082288"/>
            <a:ext cx="2639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t>Hit Song Science</a:t>
            </a:r>
            <a:r>
              <a:rPr baseline="30000" lang="en" sz="2200"/>
              <a:t>TM</a:t>
            </a:r>
            <a:endParaRPr baseline="30000" sz="2200"/>
          </a:p>
        </p:txBody>
      </p:sp>
      <p:sp>
        <p:nvSpPr>
          <p:cNvPr id="65" name="Google Shape;65;p14"/>
          <p:cNvSpPr txBox="1"/>
          <p:nvPr/>
        </p:nvSpPr>
        <p:spPr>
          <a:xfrm>
            <a:off x="1539900" y="3270813"/>
            <a:ext cx="3032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Predicting whether a song will be a hit, before its distribution using automated means such as machine learning software.”</a:t>
            </a:r>
            <a:endParaRPr/>
          </a:p>
        </p:txBody>
      </p:sp>
      <p:sp>
        <p:nvSpPr>
          <p:cNvPr id="66" name="Google Shape;66;p14"/>
          <p:cNvSpPr txBox="1"/>
          <p:nvPr/>
        </p:nvSpPr>
        <p:spPr>
          <a:xfrm>
            <a:off x="5358000" y="4013925"/>
            <a:ext cx="3000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t>Use a dataset</a:t>
            </a:r>
            <a:r>
              <a:rPr baseline="30000" lang="en"/>
              <a:t>[1]</a:t>
            </a:r>
            <a:r>
              <a:rPr lang="en"/>
              <a:t> comprising of audio features and other metadata fetched using Spotify’s API</a:t>
            </a:r>
            <a:endParaRPr/>
          </a:p>
          <a:p>
            <a:pPr indent="0" lvl="0" marL="0" rtl="0" algn="l">
              <a:spcBef>
                <a:spcPts val="0"/>
              </a:spcBef>
              <a:spcAft>
                <a:spcPts val="0"/>
              </a:spcAft>
              <a:buNone/>
            </a:pPr>
            <a:r>
              <a:t/>
            </a:r>
            <a:endParaRPr/>
          </a:p>
        </p:txBody>
      </p:sp>
      <p:cxnSp>
        <p:nvCxnSpPr>
          <p:cNvPr id="67" name="Google Shape;67;p14"/>
          <p:cNvCxnSpPr/>
          <p:nvPr/>
        </p:nvCxnSpPr>
        <p:spPr>
          <a:xfrm flipH="1" rot="10800000">
            <a:off x="494125" y="2547825"/>
            <a:ext cx="468900" cy="1897200"/>
          </a:xfrm>
          <a:prstGeom prst="straightConnector1">
            <a:avLst/>
          </a:prstGeom>
          <a:noFill/>
          <a:ln cap="flat" cmpd="sng" w="9525">
            <a:solidFill>
              <a:schemeClr val="dk2"/>
            </a:solidFill>
            <a:prstDash val="solid"/>
            <a:round/>
            <a:headEnd len="med" w="med" type="none"/>
            <a:tailEnd len="med" w="med" type="triangle"/>
          </a:ln>
        </p:spPr>
      </p:cxnSp>
      <p:sp>
        <p:nvSpPr>
          <p:cNvPr id="68" name="Google Shape;68;p14"/>
          <p:cNvSpPr txBox="1"/>
          <p:nvPr/>
        </p:nvSpPr>
        <p:spPr>
          <a:xfrm>
            <a:off x="0" y="4445025"/>
            <a:ext cx="199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 term </a:t>
            </a:r>
            <a:r>
              <a:rPr lang="en"/>
              <a:t>coined</a:t>
            </a:r>
            <a:r>
              <a:rPr lang="en"/>
              <a:t> by Mike McCready</a:t>
            </a:r>
            <a:endParaRPr/>
          </a:p>
        </p:txBody>
      </p:sp>
      <p:sp>
        <p:nvSpPr>
          <p:cNvPr id="69" name="Google Shape;69;p14"/>
          <p:cNvSpPr txBox="1"/>
          <p:nvPr/>
        </p:nvSpPr>
        <p:spPr>
          <a:xfrm>
            <a:off x="1303925" y="1300475"/>
            <a:ext cx="3200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interdisciplinary science of retrieving information from music.</a:t>
            </a:r>
            <a:endParaRPr/>
          </a:p>
        </p:txBody>
      </p:sp>
      <p:sp>
        <p:nvSpPr>
          <p:cNvPr id="70" name="Google Shape;70;p14"/>
          <p:cNvSpPr txBox="1"/>
          <p:nvPr/>
        </p:nvSpPr>
        <p:spPr>
          <a:xfrm>
            <a:off x="4820400" y="1276325"/>
            <a:ext cx="4323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Given song metadata*, predict the </a:t>
            </a:r>
            <a:endParaRPr sz="1800"/>
          </a:p>
          <a:p>
            <a:pPr indent="-342900" lvl="0" marL="457200" rtl="0" algn="l">
              <a:spcBef>
                <a:spcPts val="0"/>
              </a:spcBef>
              <a:spcAft>
                <a:spcPts val="0"/>
              </a:spcAft>
              <a:buSzPts val="1800"/>
              <a:buChar char="●"/>
            </a:pPr>
            <a:r>
              <a:rPr lang="en" sz="1800"/>
              <a:t>Song popularity score (regression)</a:t>
            </a:r>
            <a:endParaRPr sz="1800"/>
          </a:p>
          <a:p>
            <a:pPr indent="-342900" lvl="0" marL="457200" rtl="0" algn="l">
              <a:spcBef>
                <a:spcPts val="0"/>
              </a:spcBef>
              <a:spcAft>
                <a:spcPts val="0"/>
              </a:spcAft>
              <a:buSzPts val="1800"/>
              <a:buChar char="●"/>
            </a:pPr>
            <a:r>
              <a:rPr lang="en" sz="1800"/>
              <a:t>Whether or not the song is popular (classification).</a:t>
            </a:r>
            <a:endParaRPr sz="1800"/>
          </a:p>
          <a:p>
            <a:pPr indent="0" lvl="0" marL="0" rtl="0" algn="l">
              <a:spcBef>
                <a:spcPts val="0"/>
              </a:spcBef>
              <a:spcAft>
                <a:spcPts val="0"/>
              </a:spcAft>
              <a:buNone/>
            </a:pPr>
            <a:r>
              <a:t/>
            </a:r>
            <a:endParaRPr sz="1800"/>
          </a:p>
        </p:txBody>
      </p:sp>
      <p:pic>
        <p:nvPicPr>
          <p:cNvPr id="71" name="Google Shape;71;p14"/>
          <p:cNvPicPr preferRelativeResize="0"/>
          <p:nvPr/>
        </p:nvPicPr>
        <p:blipFill rotWithShape="1">
          <a:blip r:embed="rId3">
            <a:alphaModFix/>
          </a:blip>
          <a:srcRect b="51103" l="11383" r="53031" t="20736"/>
          <a:stretch/>
        </p:blipFill>
        <p:spPr>
          <a:xfrm>
            <a:off x="1023030" y="2771725"/>
            <a:ext cx="797445" cy="631075"/>
          </a:xfrm>
          <a:prstGeom prst="rect">
            <a:avLst/>
          </a:prstGeom>
          <a:noFill/>
          <a:ln>
            <a:noFill/>
          </a:ln>
        </p:spPr>
      </p:pic>
      <p:sp>
        <p:nvSpPr>
          <p:cNvPr id="72" name="Google Shape;72;p14"/>
          <p:cNvSpPr txBox="1"/>
          <p:nvPr/>
        </p:nvSpPr>
        <p:spPr>
          <a:xfrm>
            <a:off x="134775" y="750300"/>
            <a:ext cx="40458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t>Music information retrieval (MIR)</a:t>
            </a:r>
            <a:endParaRPr sz="2100"/>
          </a:p>
        </p:txBody>
      </p:sp>
      <p:sp>
        <p:nvSpPr>
          <p:cNvPr id="73" name="Google Shape;73;p14"/>
          <p:cNvSpPr txBox="1"/>
          <p:nvPr/>
        </p:nvSpPr>
        <p:spPr>
          <a:xfrm>
            <a:off x="2494500" y="4789500"/>
            <a:ext cx="2077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Definitions source: Wikipedia</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39550" y="124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GANTT Chart</a:t>
            </a:r>
            <a:endParaRPr/>
          </a:p>
        </p:txBody>
      </p:sp>
      <p:pic>
        <p:nvPicPr>
          <p:cNvPr id="79" name="Google Shape;79;p15"/>
          <p:cNvPicPr preferRelativeResize="0"/>
          <p:nvPr/>
        </p:nvPicPr>
        <p:blipFill rotWithShape="1">
          <a:blip r:embed="rId3">
            <a:alphaModFix/>
          </a:blip>
          <a:srcRect b="33624" l="2975" r="2871" t="6469"/>
          <a:stretch/>
        </p:blipFill>
        <p:spPr>
          <a:xfrm>
            <a:off x="2007225" y="638275"/>
            <a:ext cx="5185251" cy="42685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54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Body of Work</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B. Logan et. al</a:t>
            </a:r>
            <a:r>
              <a:rPr lang="en"/>
              <a:t> </a:t>
            </a:r>
            <a:r>
              <a:rPr lang="en"/>
              <a:t>predicts the popular songs</a:t>
            </a:r>
            <a:r>
              <a:rPr lang="en"/>
              <a:t> using ML algorithms by </a:t>
            </a:r>
            <a:r>
              <a:rPr b="1" lang="en"/>
              <a:t>quantifying certain lyrical and acoustical characteristics</a:t>
            </a:r>
            <a:r>
              <a:rPr lang="en"/>
              <a:t>. [5]</a:t>
            </a:r>
            <a:endParaRPr/>
          </a:p>
          <a:p>
            <a:pPr indent="-342900" lvl="0" marL="457200" rtl="0" algn="l">
              <a:spcBef>
                <a:spcPts val="0"/>
              </a:spcBef>
              <a:spcAft>
                <a:spcPts val="0"/>
              </a:spcAft>
              <a:buSzPts val="1800"/>
              <a:buChar char="●"/>
            </a:pPr>
            <a:r>
              <a:rPr i="1" lang="en"/>
              <a:t>R. Nijkamp</a:t>
            </a:r>
            <a:r>
              <a:rPr lang="en"/>
              <a:t> uses </a:t>
            </a:r>
            <a:r>
              <a:rPr b="1" lang="en"/>
              <a:t>attributes of </a:t>
            </a:r>
            <a:r>
              <a:rPr b="1" lang="en"/>
              <a:t>Spotify dataset</a:t>
            </a:r>
            <a:r>
              <a:rPr lang="en"/>
              <a:t> to build a linear regression model. [3]</a:t>
            </a:r>
            <a:endParaRPr/>
          </a:p>
          <a:p>
            <a:pPr indent="-342900" lvl="0" marL="457200" rtl="0" algn="l">
              <a:spcBef>
                <a:spcPts val="0"/>
              </a:spcBef>
              <a:spcAft>
                <a:spcPts val="0"/>
              </a:spcAft>
              <a:buSzPts val="1800"/>
              <a:buChar char="●"/>
            </a:pPr>
            <a:r>
              <a:rPr i="1" lang="en"/>
              <a:t>A. Shinghi et. al</a:t>
            </a:r>
            <a:r>
              <a:rPr lang="en"/>
              <a:t> use a song’s lyrical features to predict popularity and found that it worked </a:t>
            </a:r>
            <a:r>
              <a:rPr b="1" lang="en"/>
              <a:t>better than audio features in popularity predictions</a:t>
            </a:r>
            <a:r>
              <a:rPr lang="en"/>
              <a:t>. [4]</a:t>
            </a:r>
            <a:endParaRPr/>
          </a:p>
          <a:p>
            <a:pPr indent="-342900" lvl="0" marL="457200" rtl="0" algn="l">
              <a:spcBef>
                <a:spcPts val="0"/>
              </a:spcBef>
              <a:spcAft>
                <a:spcPts val="0"/>
              </a:spcAft>
              <a:buSzPts val="1800"/>
              <a:buChar char="●"/>
            </a:pPr>
            <a:r>
              <a:rPr i="1" lang="en"/>
              <a:t>Bischoff et. al</a:t>
            </a:r>
            <a:r>
              <a:rPr lang="en"/>
              <a:t> uses </a:t>
            </a:r>
            <a:r>
              <a:rPr b="1" lang="en"/>
              <a:t>social media metrics</a:t>
            </a:r>
            <a:r>
              <a:rPr lang="en"/>
              <a:t> of the artist or buzz created by users. [8] </a:t>
            </a:r>
            <a:endParaRPr/>
          </a:p>
          <a:p>
            <a:pPr indent="-342900" lvl="0" marL="457200" rtl="0" algn="l">
              <a:spcBef>
                <a:spcPts val="0"/>
              </a:spcBef>
              <a:spcAft>
                <a:spcPts val="0"/>
              </a:spcAft>
              <a:buSzPts val="1800"/>
              <a:buChar char="●"/>
            </a:pPr>
            <a:r>
              <a:rPr i="1" lang="en"/>
              <a:t>E. Zangerle et. al</a:t>
            </a:r>
            <a:r>
              <a:rPr lang="en"/>
              <a:t> has also investigated </a:t>
            </a:r>
            <a:r>
              <a:rPr b="1" lang="en"/>
              <a:t>correlations between twitter hashtag #nowplaying</a:t>
            </a:r>
            <a:r>
              <a:rPr lang="en"/>
              <a:t> and billboard top 100 charts. [7]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17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Approach</a:t>
            </a:r>
            <a:endParaRPr/>
          </a:p>
        </p:txBody>
      </p:sp>
      <p:sp>
        <p:nvSpPr>
          <p:cNvPr id="91" name="Google Shape;91;p17"/>
          <p:cNvSpPr/>
          <p:nvPr/>
        </p:nvSpPr>
        <p:spPr>
          <a:xfrm>
            <a:off x="853600" y="2820200"/>
            <a:ext cx="2208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Machine Learning Pipeline</a:t>
            </a:r>
            <a:endParaRPr/>
          </a:p>
        </p:txBody>
      </p:sp>
      <p:sp>
        <p:nvSpPr>
          <p:cNvPr id="92" name="Google Shape;92;p17"/>
          <p:cNvSpPr txBox="1"/>
          <p:nvPr/>
        </p:nvSpPr>
        <p:spPr>
          <a:xfrm>
            <a:off x="226825" y="1382850"/>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Loudness</a:t>
            </a:r>
            <a:endParaRPr/>
          </a:p>
        </p:txBody>
      </p:sp>
      <p:sp>
        <p:nvSpPr>
          <p:cNvPr id="93" name="Google Shape;93;p17"/>
          <p:cNvSpPr txBox="1"/>
          <p:nvPr/>
        </p:nvSpPr>
        <p:spPr>
          <a:xfrm>
            <a:off x="1127175" y="1200288"/>
            <a:ext cx="11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Danceability</a:t>
            </a:r>
            <a:endParaRPr/>
          </a:p>
        </p:txBody>
      </p:sp>
      <p:sp>
        <p:nvSpPr>
          <p:cNvPr id="94" name="Google Shape;94;p17"/>
          <p:cNvSpPr txBox="1"/>
          <p:nvPr/>
        </p:nvSpPr>
        <p:spPr>
          <a:xfrm>
            <a:off x="2130100" y="1382838"/>
            <a:ext cx="14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Accousticness</a:t>
            </a:r>
            <a:endParaRPr/>
          </a:p>
        </p:txBody>
      </p:sp>
      <p:sp>
        <p:nvSpPr>
          <p:cNvPr id="95" name="Google Shape;95;p17"/>
          <p:cNvSpPr txBox="1"/>
          <p:nvPr/>
        </p:nvSpPr>
        <p:spPr>
          <a:xfrm>
            <a:off x="4575" y="1968775"/>
            <a:ext cx="97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Tempo</a:t>
            </a:r>
            <a:endParaRPr/>
          </a:p>
        </p:txBody>
      </p:sp>
      <p:sp>
        <p:nvSpPr>
          <p:cNvPr id="96" name="Google Shape;96;p17"/>
          <p:cNvSpPr txBox="1"/>
          <p:nvPr/>
        </p:nvSpPr>
        <p:spPr>
          <a:xfrm>
            <a:off x="3546275" y="1620613"/>
            <a:ext cx="1492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Artist, genre characteristics</a:t>
            </a:r>
            <a:endParaRPr/>
          </a:p>
        </p:txBody>
      </p:sp>
      <p:sp>
        <p:nvSpPr>
          <p:cNvPr id="97" name="Google Shape;97;p17"/>
          <p:cNvSpPr txBox="1"/>
          <p:nvPr/>
        </p:nvSpPr>
        <p:spPr>
          <a:xfrm>
            <a:off x="2605237" y="1861075"/>
            <a:ext cx="88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Valence…..</a:t>
            </a:r>
            <a:endParaRPr/>
          </a:p>
        </p:txBody>
      </p:sp>
      <p:sp>
        <p:nvSpPr>
          <p:cNvPr id="98" name="Google Shape;98;p17"/>
          <p:cNvSpPr/>
          <p:nvPr/>
        </p:nvSpPr>
        <p:spPr>
          <a:xfrm>
            <a:off x="1309425" y="3696899"/>
            <a:ext cx="1641600" cy="11342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Popularity </a:t>
            </a:r>
            <a:endParaRPr/>
          </a:p>
        </p:txBody>
      </p:sp>
      <p:sp>
        <p:nvSpPr>
          <p:cNvPr id="99" name="Google Shape;99;p17"/>
          <p:cNvSpPr/>
          <p:nvPr/>
        </p:nvSpPr>
        <p:spPr>
          <a:xfrm>
            <a:off x="5239000" y="1721525"/>
            <a:ext cx="14127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00" name="Google Shape;100;p17"/>
          <p:cNvSpPr/>
          <p:nvPr/>
        </p:nvSpPr>
        <p:spPr>
          <a:xfrm>
            <a:off x="5239000" y="2689425"/>
            <a:ext cx="14127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Training suitable models</a:t>
            </a:r>
            <a:endParaRPr/>
          </a:p>
        </p:txBody>
      </p:sp>
      <p:sp>
        <p:nvSpPr>
          <p:cNvPr id="101" name="Google Shape;101;p17"/>
          <p:cNvSpPr/>
          <p:nvPr/>
        </p:nvSpPr>
        <p:spPr>
          <a:xfrm>
            <a:off x="5038475" y="3912263"/>
            <a:ext cx="15582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Hyperparameter tuning</a:t>
            </a:r>
            <a:endParaRPr/>
          </a:p>
        </p:txBody>
      </p:sp>
      <p:sp>
        <p:nvSpPr>
          <p:cNvPr id="102" name="Google Shape;102;p17"/>
          <p:cNvSpPr/>
          <p:nvPr/>
        </p:nvSpPr>
        <p:spPr>
          <a:xfrm>
            <a:off x="6851425" y="2265738"/>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Popularity Score Prediction</a:t>
            </a:r>
            <a:endParaRPr/>
          </a:p>
        </p:txBody>
      </p:sp>
      <p:sp>
        <p:nvSpPr>
          <p:cNvPr id="103" name="Google Shape;103;p17"/>
          <p:cNvSpPr/>
          <p:nvPr/>
        </p:nvSpPr>
        <p:spPr>
          <a:xfrm>
            <a:off x="6851425" y="3164127"/>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popular or not popular</a:t>
            </a:r>
            <a:endParaRPr/>
          </a:p>
        </p:txBody>
      </p:sp>
      <p:cxnSp>
        <p:nvCxnSpPr>
          <p:cNvPr id="104" name="Google Shape;104;p17"/>
          <p:cNvCxnSpPr>
            <a:stCxn id="95" idx="2"/>
          </p:cNvCxnSpPr>
          <p:nvPr/>
        </p:nvCxnSpPr>
        <p:spPr>
          <a:xfrm>
            <a:off x="492075" y="2368975"/>
            <a:ext cx="505800" cy="440400"/>
          </a:xfrm>
          <a:prstGeom prst="straightConnector1">
            <a:avLst/>
          </a:prstGeom>
          <a:noFill/>
          <a:ln cap="flat" cmpd="sng" w="9525">
            <a:solidFill>
              <a:schemeClr val="dk2"/>
            </a:solidFill>
            <a:prstDash val="solid"/>
            <a:round/>
            <a:headEnd len="med" w="med" type="none"/>
            <a:tailEnd len="med" w="med" type="triangle"/>
          </a:ln>
        </p:spPr>
      </p:cxnSp>
      <p:cxnSp>
        <p:nvCxnSpPr>
          <p:cNvPr id="105" name="Google Shape;105;p17"/>
          <p:cNvCxnSpPr/>
          <p:nvPr/>
        </p:nvCxnSpPr>
        <p:spPr>
          <a:xfrm>
            <a:off x="714325" y="1783050"/>
            <a:ext cx="781200" cy="992700"/>
          </a:xfrm>
          <a:prstGeom prst="straightConnector1">
            <a:avLst/>
          </a:prstGeom>
          <a:noFill/>
          <a:ln cap="flat" cmpd="sng" w="9525">
            <a:solidFill>
              <a:schemeClr val="dk2"/>
            </a:solidFill>
            <a:prstDash val="solid"/>
            <a:round/>
            <a:headEnd len="med" w="med" type="none"/>
            <a:tailEnd len="med" w="med" type="triangle"/>
          </a:ln>
        </p:spPr>
      </p:cxnSp>
      <p:cxnSp>
        <p:nvCxnSpPr>
          <p:cNvPr id="106" name="Google Shape;106;p17"/>
          <p:cNvCxnSpPr>
            <a:stCxn id="93" idx="2"/>
          </p:cNvCxnSpPr>
          <p:nvPr/>
        </p:nvCxnSpPr>
        <p:spPr>
          <a:xfrm>
            <a:off x="1714125" y="1600488"/>
            <a:ext cx="19200" cy="1164000"/>
          </a:xfrm>
          <a:prstGeom prst="straightConnector1">
            <a:avLst/>
          </a:prstGeom>
          <a:noFill/>
          <a:ln cap="flat" cmpd="sng" w="9525">
            <a:solidFill>
              <a:schemeClr val="dk2"/>
            </a:solidFill>
            <a:prstDash val="solid"/>
            <a:round/>
            <a:headEnd len="med" w="med" type="none"/>
            <a:tailEnd len="med" w="med" type="triangle"/>
          </a:ln>
        </p:spPr>
      </p:cxnSp>
      <p:cxnSp>
        <p:nvCxnSpPr>
          <p:cNvPr id="107" name="Google Shape;107;p17"/>
          <p:cNvCxnSpPr/>
          <p:nvPr/>
        </p:nvCxnSpPr>
        <p:spPr>
          <a:xfrm flipH="1">
            <a:off x="2017100" y="1799550"/>
            <a:ext cx="534600" cy="959700"/>
          </a:xfrm>
          <a:prstGeom prst="straightConnector1">
            <a:avLst/>
          </a:prstGeom>
          <a:noFill/>
          <a:ln cap="flat" cmpd="sng" w="9525">
            <a:solidFill>
              <a:schemeClr val="dk2"/>
            </a:solidFill>
            <a:prstDash val="solid"/>
            <a:round/>
            <a:headEnd len="med" w="med" type="none"/>
            <a:tailEnd len="med" w="med" type="triangle"/>
          </a:ln>
        </p:spPr>
      </p:cxnSp>
      <p:cxnSp>
        <p:nvCxnSpPr>
          <p:cNvPr id="108" name="Google Shape;108;p17"/>
          <p:cNvCxnSpPr/>
          <p:nvPr/>
        </p:nvCxnSpPr>
        <p:spPr>
          <a:xfrm flipH="1">
            <a:off x="2301087" y="2265750"/>
            <a:ext cx="330900" cy="532200"/>
          </a:xfrm>
          <a:prstGeom prst="straightConnector1">
            <a:avLst/>
          </a:prstGeom>
          <a:noFill/>
          <a:ln cap="flat" cmpd="sng" w="9525">
            <a:solidFill>
              <a:schemeClr val="dk2"/>
            </a:solidFill>
            <a:prstDash val="solid"/>
            <a:round/>
            <a:headEnd len="med" w="med" type="none"/>
            <a:tailEnd len="med" w="med" type="triangle"/>
          </a:ln>
        </p:spPr>
      </p:cxnSp>
      <p:cxnSp>
        <p:nvCxnSpPr>
          <p:cNvPr id="109" name="Google Shape;109;p17"/>
          <p:cNvCxnSpPr/>
          <p:nvPr/>
        </p:nvCxnSpPr>
        <p:spPr>
          <a:xfrm flipH="1">
            <a:off x="2891325" y="2043988"/>
            <a:ext cx="711600" cy="73620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17"/>
          <p:cNvCxnSpPr>
            <a:stCxn id="91" idx="2"/>
            <a:endCxn id="98" idx="3"/>
          </p:cNvCxnSpPr>
          <p:nvPr/>
        </p:nvCxnSpPr>
        <p:spPr>
          <a:xfrm>
            <a:off x="1957900" y="3392900"/>
            <a:ext cx="172200" cy="368700"/>
          </a:xfrm>
          <a:prstGeom prst="straightConnector1">
            <a:avLst/>
          </a:prstGeom>
          <a:noFill/>
          <a:ln cap="flat" cmpd="sng" w="9525">
            <a:solidFill>
              <a:schemeClr val="dk2"/>
            </a:solidFill>
            <a:prstDash val="solid"/>
            <a:round/>
            <a:headEnd len="med" w="med" type="none"/>
            <a:tailEnd len="med" w="med" type="triangle"/>
          </a:ln>
        </p:spPr>
      </p:cxnSp>
      <p:cxnSp>
        <p:nvCxnSpPr>
          <p:cNvPr id="111" name="Google Shape;111;p17"/>
          <p:cNvCxnSpPr>
            <a:stCxn id="91" idx="3"/>
            <a:endCxn id="99" idx="2"/>
          </p:cNvCxnSpPr>
          <p:nvPr/>
        </p:nvCxnSpPr>
        <p:spPr>
          <a:xfrm flipH="1" rot="10800000">
            <a:off x="3062200" y="2073350"/>
            <a:ext cx="2176800" cy="1033200"/>
          </a:xfrm>
          <a:prstGeom prst="straightConnector1">
            <a:avLst/>
          </a:prstGeom>
          <a:noFill/>
          <a:ln cap="flat" cmpd="sng" w="9525">
            <a:solidFill>
              <a:schemeClr val="dk2"/>
            </a:solidFill>
            <a:prstDash val="solid"/>
            <a:round/>
            <a:headEnd len="med" w="med" type="none"/>
            <a:tailEnd len="med" w="med" type="triangle"/>
          </a:ln>
        </p:spPr>
      </p:cxnSp>
      <p:cxnSp>
        <p:nvCxnSpPr>
          <p:cNvPr id="112" name="Google Shape;112;p17"/>
          <p:cNvCxnSpPr>
            <a:stCxn id="91" idx="3"/>
            <a:endCxn id="100" idx="2"/>
          </p:cNvCxnSpPr>
          <p:nvPr/>
        </p:nvCxnSpPr>
        <p:spPr>
          <a:xfrm flipH="1" rot="10800000">
            <a:off x="3062200" y="3041150"/>
            <a:ext cx="2176800" cy="65400"/>
          </a:xfrm>
          <a:prstGeom prst="straightConnector1">
            <a:avLst/>
          </a:prstGeom>
          <a:noFill/>
          <a:ln cap="flat" cmpd="sng" w="9525">
            <a:solidFill>
              <a:schemeClr val="dk2"/>
            </a:solidFill>
            <a:prstDash val="solid"/>
            <a:round/>
            <a:headEnd len="med" w="med" type="none"/>
            <a:tailEnd len="med" w="med" type="triangle"/>
          </a:ln>
        </p:spPr>
      </p:cxnSp>
      <p:cxnSp>
        <p:nvCxnSpPr>
          <p:cNvPr id="113" name="Google Shape;113;p17"/>
          <p:cNvCxnSpPr>
            <a:stCxn id="91" idx="3"/>
            <a:endCxn id="101" idx="2"/>
          </p:cNvCxnSpPr>
          <p:nvPr/>
        </p:nvCxnSpPr>
        <p:spPr>
          <a:xfrm>
            <a:off x="3062200" y="3106550"/>
            <a:ext cx="1976400" cy="1157400"/>
          </a:xfrm>
          <a:prstGeom prst="straightConnector1">
            <a:avLst/>
          </a:prstGeom>
          <a:noFill/>
          <a:ln cap="flat" cmpd="sng" w="9525">
            <a:solidFill>
              <a:schemeClr val="dk2"/>
            </a:solidFill>
            <a:prstDash val="solid"/>
            <a:round/>
            <a:headEnd len="med" w="med" type="none"/>
            <a:tailEnd len="med" w="med" type="triangle"/>
          </a:ln>
        </p:spPr>
      </p:cxnSp>
      <p:cxnSp>
        <p:nvCxnSpPr>
          <p:cNvPr id="114" name="Google Shape;114;p17"/>
          <p:cNvCxnSpPr>
            <a:stCxn id="100" idx="0"/>
            <a:endCxn id="102" idx="1"/>
          </p:cNvCxnSpPr>
          <p:nvPr/>
        </p:nvCxnSpPr>
        <p:spPr>
          <a:xfrm flipH="1" rot="10800000">
            <a:off x="6651700" y="2618775"/>
            <a:ext cx="199800" cy="422400"/>
          </a:xfrm>
          <a:prstGeom prst="straightConnector1">
            <a:avLst/>
          </a:prstGeom>
          <a:noFill/>
          <a:ln cap="flat" cmpd="sng" w="9525">
            <a:solidFill>
              <a:schemeClr val="dk2"/>
            </a:solidFill>
            <a:prstDash val="solid"/>
            <a:round/>
            <a:headEnd len="med" w="med" type="none"/>
            <a:tailEnd len="med" w="med" type="triangle"/>
          </a:ln>
        </p:spPr>
      </p:cxnSp>
      <p:cxnSp>
        <p:nvCxnSpPr>
          <p:cNvPr id="115" name="Google Shape;115;p17"/>
          <p:cNvCxnSpPr>
            <a:stCxn id="100" idx="0"/>
            <a:endCxn id="103" idx="1"/>
          </p:cNvCxnSpPr>
          <p:nvPr/>
        </p:nvCxnSpPr>
        <p:spPr>
          <a:xfrm>
            <a:off x="6651700" y="3041175"/>
            <a:ext cx="199800" cy="475800"/>
          </a:xfrm>
          <a:prstGeom prst="straightConnector1">
            <a:avLst/>
          </a:prstGeom>
          <a:noFill/>
          <a:ln cap="flat" cmpd="sng" w="9525">
            <a:solidFill>
              <a:schemeClr val="dk2"/>
            </a:solidFill>
            <a:prstDash val="solid"/>
            <a:round/>
            <a:headEnd len="med" w="med" type="none"/>
            <a:tailEnd len="med" w="med" type="triangle"/>
          </a:ln>
        </p:spPr>
      </p:cxnSp>
      <p:sp>
        <p:nvSpPr>
          <p:cNvPr id="116" name="Google Shape;116;p17"/>
          <p:cNvSpPr/>
          <p:nvPr/>
        </p:nvSpPr>
        <p:spPr>
          <a:xfrm>
            <a:off x="6790700" y="235675"/>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Clearing</a:t>
            </a:r>
            <a:r>
              <a:rPr lang="en"/>
              <a:t>, Merging, EDA…..</a:t>
            </a:r>
            <a:endParaRPr/>
          </a:p>
        </p:txBody>
      </p:sp>
      <p:cxnSp>
        <p:nvCxnSpPr>
          <p:cNvPr id="117" name="Google Shape;117;p17"/>
          <p:cNvCxnSpPr>
            <a:stCxn id="99" idx="0"/>
            <a:endCxn id="116" idx="1"/>
          </p:cNvCxnSpPr>
          <p:nvPr/>
        </p:nvCxnSpPr>
        <p:spPr>
          <a:xfrm flipH="1" rot="10800000">
            <a:off x="6651700" y="588575"/>
            <a:ext cx="138900" cy="1484700"/>
          </a:xfrm>
          <a:prstGeom prst="straightConnector1">
            <a:avLst/>
          </a:prstGeom>
          <a:noFill/>
          <a:ln cap="flat" cmpd="sng" w="9525">
            <a:solidFill>
              <a:schemeClr val="dk2"/>
            </a:solidFill>
            <a:prstDash val="solid"/>
            <a:round/>
            <a:headEnd len="med" w="med" type="none"/>
            <a:tailEnd len="med" w="med" type="triangle"/>
          </a:ln>
        </p:spPr>
      </p:cxnSp>
      <p:sp>
        <p:nvSpPr>
          <p:cNvPr id="118" name="Google Shape;118;p17"/>
          <p:cNvSpPr txBox="1"/>
          <p:nvPr/>
        </p:nvSpPr>
        <p:spPr>
          <a:xfrm>
            <a:off x="8101050" y="2418600"/>
            <a:ext cx="117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Regression</a:t>
            </a:r>
            <a:endParaRPr/>
          </a:p>
        </p:txBody>
      </p:sp>
      <p:sp>
        <p:nvSpPr>
          <p:cNvPr id="119" name="Google Shape;119;p17"/>
          <p:cNvSpPr txBox="1"/>
          <p:nvPr/>
        </p:nvSpPr>
        <p:spPr>
          <a:xfrm>
            <a:off x="8044400" y="3324625"/>
            <a:ext cx="1173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Classification</a:t>
            </a:r>
            <a:endParaRPr sz="1300"/>
          </a:p>
        </p:txBody>
      </p:sp>
      <p:sp>
        <p:nvSpPr>
          <p:cNvPr id="120" name="Google Shape;120;p17"/>
          <p:cNvSpPr/>
          <p:nvPr/>
        </p:nvSpPr>
        <p:spPr>
          <a:xfrm>
            <a:off x="6851425" y="3164127"/>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Determining popular or not popular</a:t>
            </a:r>
            <a:endParaRPr/>
          </a:p>
        </p:txBody>
      </p:sp>
      <p:sp>
        <p:nvSpPr>
          <p:cNvPr id="121" name="Google Shape;121;p17"/>
          <p:cNvSpPr/>
          <p:nvPr/>
        </p:nvSpPr>
        <p:spPr>
          <a:xfrm>
            <a:off x="7116700" y="4178452"/>
            <a:ext cx="1253700" cy="705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Ensemble Learning</a:t>
            </a:r>
            <a:endParaRPr/>
          </a:p>
        </p:txBody>
      </p:sp>
      <p:cxnSp>
        <p:nvCxnSpPr>
          <p:cNvPr id="122" name="Google Shape;122;p17"/>
          <p:cNvCxnSpPr>
            <a:endCxn id="121" idx="1"/>
          </p:cNvCxnSpPr>
          <p:nvPr/>
        </p:nvCxnSpPr>
        <p:spPr>
          <a:xfrm>
            <a:off x="6320500" y="3369802"/>
            <a:ext cx="796200" cy="1161600"/>
          </a:xfrm>
          <a:prstGeom prst="straightConnector1">
            <a:avLst/>
          </a:prstGeom>
          <a:noFill/>
          <a:ln cap="flat" cmpd="sng" w="9525">
            <a:solidFill>
              <a:schemeClr val="dk2"/>
            </a:solidFill>
            <a:prstDash val="solid"/>
            <a:round/>
            <a:headEnd len="med" w="med" type="none"/>
            <a:tailEnd len="med" w="med" type="triangle"/>
          </a:ln>
        </p:spPr>
      </p:cxnSp>
      <p:sp>
        <p:nvSpPr>
          <p:cNvPr id="123" name="Google Shape;123;p17"/>
          <p:cNvSpPr/>
          <p:nvPr/>
        </p:nvSpPr>
        <p:spPr>
          <a:xfrm>
            <a:off x="7089225" y="1107317"/>
            <a:ext cx="1558200" cy="9927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Threshold determination from Billboard Hot 100</a:t>
            </a:r>
            <a:endParaRPr/>
          </a:p>
        </p:txBody>
      </p:sp>
      <p:cxnSp>
        <p:nvCxnSpPr>
          <p:cNvPr id="124" name="Google Shape;124;p17"/>
          <p:cNvCxnSpPr>
            <a:stCxn id="99" idx="0"/>
            <a:endCxn id="123" idx="1"/>
          </p:cNvCxnSpPr>
          <p:nvPr/>
        </p:nvCxnSpPr>
        <p:spPr>
          <a:xfrm flipH="1" rot="10800000">
            <a:off x="6651700" y="1603775"/>
            <a:ext cx="437400" cy="469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311700" y="124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30" name="Google Shape;130;p18"/>
          <p:cNvSpPr/>
          <p:nvPr/>
        </p:nvSpPr>
        <p:spPr>
          <a:xfrm>
            <a:off x="1155550" y="69690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Remove redundant features</a:t>
            </a:r>
            <a:endParaRPr/>
          </a:p>
        </p:txBody>
      </p:sp>
      <p:sp>
        <p:nvSpPr>
          <p:cNvPr id="131" name="Google Shape;131;p18"/>
          <p:cNvSpPr/>
          <p:nvPr/>
        </p:nvSpPr>
        <p:spPr>
          <a:xfrm>
            <a:off x="181500" y="1551838"/>
            <a:ext cx="16596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Categorical Variables</a:t>
            </a:r>
            <a:endParaRPr/>
          </a:p>
        </p:txBody>
      </p:sp>
      <p:sp>
        <p:nvSpPr>
          <p:cNvPr id="132" name="Google Shape;132;p18"/>
          <p:cNvSpPr/>
          <p:nvPr/>
        </p:nvSpPr>
        <p:spPr>
          <a:xfrm>
            <a:off x="2683300" y="1551850"/>
            <a:ext cx="16596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One-hot Encoding</a:t>
            </a:r>
            <a:endParaRPr/>
          </a:p>
        </p:txBody>
      </p:sp>
      <p:sp>
        <p:nvSpPr>
          <p:cNvPr id="133" name="Google Shape;133;p18"/>
          <p:cNvSpPr/>
          <p:nvPr/>
        </p:nvSpPr>
        <p:spPr>
          <a:xfrm>
            <a:off x="1155550" y="418660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Data aggregation and joining</a:t>
            </a:r>
            <a:endParaRPr/>
          </a:p>
        </p:txBody>
      </p:sp>
      <p:graphicFrame>
        <p:nvGraphicFramePr>
          <p:cNvPr id="134" name="Google Shape;134;p18"/>
          <p:cNvGraphicFramePr/>
          <p:nvPr/>
        </p:nvGraphicFramePr>
        <p:xfrm>
          <a:off x="457325" y="2200740"/>
          <a:ext cx="3000000" cy="3000000"/>
        </p:xfrm>
        <a:graphic>
          <a:graphicData uri="http://schemas.openxmlformats.org/drawingml/2006/table">
            <a:tbl>
              <a:tblPr>
                <a:noFill/>
                <a:tableStyleId>{1AF83110-21E5-4CD6-97D3-3C68A2E7CE39}</a:tableStyleId>
              </a:tblPr>
              <a:tblGrid>
                <a:gridCol w="553975"/>
                <a:gridCol w="553975"/>
              </a:tblGrid>
              <a:tr h="500550">
                <a:tc>
                  <a:txBody>
                    <a:bodyPr/>
                    <a:lstStyle/>
                    <a:p>
                      <a:pPr indent="0" lvl="0" marL="0" rtl="0" algn="l">
                        <a:spcBef>
                          <a:spcPts val="0"/>
                        </a:spcBef>
                        <a:spcAft>
                          <a:spcPts val="0"/>
                        </a:spcAft>
                        <a:buNone/>
                      </a:pPr>
                      <a:r>
                        <a:rPr b="1" lang="en" sz="1100"/>
                        <a:t>id</a:t>
                      </a:r>
                      <a:endParaRPr b="1" sz="1100"/>
                    </a:p>
                  </a:txBody>
                  <a:tcPr marT="91425" marB="91425" marR="91425" marL="91425"/>
                </a:tc>
                <a:tc>
                  <a:txBody>
                    <a:bodyPr/>
                    <a:lstStyle/>
                    <a:p>
                      <a:pPr indent="0" lvl="0" marL="0" rtl="0" algn="l">
                        <a:spcBef>
                          <a:spcPts val="0"/>
                        </a:spcBef>
                        <a:spcAft>
                          <a:spcPts val="0"/>
                        </a:spcAft>
                        <a:buNone/>
                      </a:pPr>
                      <a:r>
                        <a:rPr b="1" lang="en" sz="1100"/>
                        <a:t>k</a:t>
                      </a:r>
                      <a:r>
                        <a:rPr b="1" lang="en" sz="1100"/>
                        <a:t>ey</a:t>
                      </a:r>
                      <a:endParaRPr b="1" sz="1100"/>
                    </a:p>
                  </a:txBody>
                  <a:tcPr marT="91425" marB="91425" marR="91425" marL="91425"/>
                </a:tc>
              </a:tr>
              <a:tr h="33335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2</a:t>
                      </a:r>
                      <a:endParaRPr sz="1100"/>
                    </a:p>
                  </a:txBody>
                  <a:tcPr marT="91425" marB="91425" marR="91425" marL="91425"/>
                </a:tc>
              </a:tr>
              <a:tr h="33335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r h="33335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3</a:t>
                      </a:r>
                      <a:endParaRPr sz="1100"/>
                    </a:p>
                  </a:txBody>
                  <a:tcPr marT="91425" marB="91425" marR="91425" marL="91425"/>
                </a:tc>
              </a:tr>
            </a:tbl>
          </a:graphicData>
        </a:graphic>
      </p:graphicFrame>
      <p:graphicFrame>
        <p:nvGraphicFramePr>
          <p:cNvPr id="135" name="Google Shape;135;p18"/>
          <p:cNvGraphicFramePr/>
          <p:nvPr/>
        </p:nvGraphicFramePr>
        <p:xfrm>
          <a:off x="2471675" y="2166403"/>
          <a:ext cx="3000000" cy="3000000"/>
        </p:xfrm>
        <a:graphic>
          <a:graphicData uri="http://schemas.openxmlformats.org/drawingml/2006/table">
            <a:tbl>
              <a:tblPr>
                <a:noFill/>
                <a:tableStyleId>{1AF83110-21E5-4CD6-97D3-3C68A2E7CE39}</a:tableStyleId>
              </a:tblPr>
              <a:tblGrid>
                <a:gridCol w="631000"/>
                <a:gridCol w="631000"/>
                <a:gridCol w="631000"/>
                <a:gridCol w="631000"/>
              </a:tblGrid>
              <a:tr h="545075">
                <a:tc>
                  <a:txBody>
                    <a:bodyPr/>
                    <a:lstStyle/>
                    <a:p>
                      <a:pPr indent="0" lvl="0" marL="0" rtl="0" algn="l">
                        <a:spcBef>
                          <a:spcPts val="0"/>
                        </a:spcBef>
                        <a:spcAft>
                          <a:spcPts val="0"/>
                        </a:spcAft>
                        <a:buNone/>
                      </a:pPr>
                      <a:r>
                        <a:rPr b="1" lang="en" sz="1100"/>
                        <a:t>id</a:t>
                      </a:r>
                      <a:endParaRPr b="1" sz="1100"/>
                    </a:p>
                  </a:txBody>
                  <a:tcPr marT="91425" marB="91425" marR="91425" marL="91425"/>
                </a:tc>
                <a:tc>
                  <a:txBody>
                    <a:bodyPr/>
                    <a:lstStyle/>
                    <a:p>
                      <a:pPr indent="0" lvl="0" marL="0" rtl="0" algn="l">
                        <a:spcBef>
                          <a:spcPts val="0"/>
                        </a:spcBef>
                        <a:spcAft>
                          <a:spcPts val="0"/>
                        </a:spcAft>
                        <a:buNone/>
                      </a:pPr>
                      <a:r>
                        <a:rPr b="1" lang="en" sz="1100"/>
                        <a:t>key_1</a:t>
                      </a:r>
                      <a:endParaRPr b="1" sz="1100"/>
                    </a:p>
                  </a:txBody>
                  <a:tcPr marT="91425" marB="91425" marR="91425" marL="91425"/>
                </a:tc>
                <a:tc>
                  <a:txBody>
                    <a:bodyPr/>
                    <a:lstStyle/>
                    <a:p>
                      <a:pPr indent="0" lvl="0" marL="0" rtl="0" algn="l">
                        <a:spcBef>
                          <a:spcPts val="0"/>
                        </a:spcBef>
                        <a:spcAft>
                          <a:spcPts val="0"/>
                        </a:spcAft>
                        <a:buNone/>
                      </a:pPr>
                      <a:r>
                        <a:rPr b="1" lang="en" sz="1100"/>
                        <a:t>key_2</a:t>
                      </a:r>
                      <a:endParaRPr b="1" sz="1100"/>
                    </a:p>
                  </a:txBody>
                  <a:tcPr marT="91425" marB="91425" marR="91425" marL="91425"/>
                </a:tc>
                <a:tc>
                  <a:txBody>
                    <a:bodyPr/>
                    <a:lstStyle/>
                    <a:p>
                      <a:pPr indent="0" lvl="0" marL="0" rtl="0" algn="l">
                        <a:spcBef>
                          <a:spcPts val="0"/>
                        </a:spcBef>
                        <a:spcAft>
                          <a:spcPts val="0"/>
                        </a:spcAft>
                        <a:buNone/>
                      </a:pPr>
                      <a:r>
                        <a:rPr b="1" lang="en" sz="1100"/>
                        <a:t>key_3</a:t>
                      </a:r>
                      <a:endParaRPr b="1" sz="1100"/>
                    </a:p>
                  </a:txBody>
                  <a:tcPr marT="91425" marB="91425" marR="91425" marL="91425"/>
                </a:tc>
              </a:tr>
              <a:tr h="320100">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20100">
                <a:tc>
                  <a:txBody>
                    <a:bodyPr/>
                    <a:lstStyle/>
                    <a:p>
                      <a:pPr indent="0" lvl="0" marL="0" rtl="0" algn="l">
                        <a:spcBef>
                          <a:spcPts val="0"/>
                        </a:spcBef>
                        <a:spcAft>
                          <a:spcPts val="0"/>
                        </a:spcAft>
                        <a:buNone/>
                      </a:pPr>
                      <a:r>
                        <a:rPr lang="en" sz="1100"/>
                        <a:t>2</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r>
              <a:tr h="320100">
                <a:tc>
                  <a:txBody>
                    <a:bodyPr/>
                    <a:lstStyle/>
                    <a:p>
                      <a:pPr indent="0" lvl="0" marL="0" rtl="0" algn="l">
                        <a:spcBef>
                          <a:spcPts val="0"/>
                        </a:spcBef>
                        <a:spcAft>
                          <a:spcPts val="0"/>
                        </a:spcAft>
                        <a:buNone/>
                      </a:pPr>
                      <a:r>
                        <a:rPr lang="en" sz="1100"/>
                        <a:t>3</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1</a:t>
                      </a:r>
                      <a:endParaRPr sz="1100"/>
                    </a:p>
                  </a:txBody>
                  <a:tcPr marT="91425" marB="91425" marR="91425" marL="91425"/>
                </a:tc>
              </a:tr>
            </a:tbl>
          </a:graphicData>
        </a:graphic>
      </p:graphicFrame>
      <p:graphicFrame>
        <p:nvGraphicFramePr>
          <p:cNvPr id="136" name="Google Shape;136;p18"/>
          <p:cNvGraphicFramePr/>
          <p:nvPr/>
        </p:nvGraphicFramePr>
        <p:xfrm>
          <a:off x="6600550" y="1049558"/>
          <a:ext cx="3000000" cy="3000000"/>
        </p:xfrm>
        <a:graphic>
          <a:graphicData uri="http://schemas.openxmlformats.org/drawingml/2006/table">
            <a:tbl>
              <a:tblPr>
                <a:noFill/>
                <a:tableStyleId>{1AF83110-21E5-4CD6-97D3-3C68A2E7CE39}</a:tableStyleId>
              </a:tblPr>
              <a:tblGrid>
                <a:gridCol w="1134650"/>
                <a:gridCol w="918725"/>
              </a:tblGrid>
              <a:tr h="514400">
                <a:tc>
                  <a:txBody>
                    <a:bodyPr/>
                    <a:lstStyle/>
                    <a:p>
                      <a:pPr indent="0" lvl="0" marL="0" rtl="0" algn="l">
                        <a:spcBef>
                          <a:spcPts val="0"/>
                        </a:spcBef>
                        <a:spcAft>
                          <a:spcPts val="0"/>
                        </a:spcAft>
                        <a:buNone/>
                      </a:pPr>
                      <a:r>
                        <a:rPr b="1" lang="en" sz="1100"/>
                        <a:t>Feature</a:t>
                      </a:r>
                      <a:endParaRPr b="1" sz="1100"/>
                    </a:p>
                  </a:txBody>
                  <a:tcPr marT="91425" marB="91425" marR="91425" marL="91425"/>
                </a:tc>
                <a:tc>
                  <a:txBody>
                    <a:bodyPr/>
                    <a:lstStyle/>
                    <a:p>
                      <a:pPr indent="0" lvl="0" marL="0" rtl="0" algn="l">
                        <a:spcBef>
                          <a:spcPts val="0"/>
                        </a:spcBef>
                        <a:spcAft>
                          <a:spcPts val="0"/>
                        </a:spcAft>
                        <a:buNone/>
                      </a:pPr>
                      <a:r>
                        <a:rPr b="1" lang="en" sz="1100"/>
                        <a:t>Operation</a:t>
                      </a:r>
                      <a:endParaRPr b="1" sz="1100"/>
                    </a:p>
                  </a:txBody>
                  <a:tcPr marT="91425" marB="91425" marR="91425" marL="91425"/>
                </a:tc>
              </a:tr>
              <a:tr h="514400">
                <a:tc>
                  <a:txBody>
                    <a:bodyPr/>
                    <a:lstStyle/>
                    <a:p>
                      <a:pPr indent="0" lvl="0" marL="0" rtl="0" algn="l">
                        <a:spcBef>
                          <a:spcPts val="0"/>
                        </a:spcBef>
                        <a:spcAft>
                          <a:spcPts val="0"/>
                        </a:spcAft>
                        <a:buNone/>
                      </a:pPr>
                      <a:r>
                        <a:rPr lang="en" sz="1100"/>
                        <a:t>Accousticness</a:t>
                      </a:r>
                      <a:endParaRPr sz="1100"/>
                    </a:p>
                  </a:txBody>
                  <a:tcPr marT="91425" marB="91425" marR="91425" marL="91425"/>
                </a:tc>
                <a:tc>
                  <a:txBody>
                    <a:bodyPr/>
                    <a:lstStyle/>
                    <a:p>
                      <a:pPr indent="0" lvl="0" marL="0" rtl="0" algn="l">
                        <a:spcBef>
                          <a:spcPts val="0"/>
                        </a:spcBef>
                        <a:spcAft>
                          <a:spcPts val="0"/>
                        </a:spcAft>
                        <a:buNone/>
                      </a:pPr>
                      <a:r>
                        <a:rPr lang="en" sz="1100"/>
                        <a:t>Mean</a:t>
                      </a:r>
                      <a:endParaRPr sz="1100"/>
                    </a:p>
                  </a:txBody>
                  <a:tcPr marT="91425" marB="91425" marR="91425" marL="91425"/>
                </a:tc>
              </a:tr>
              <a:tr h="347975">
                <a:tc>
                  <a:txBody>
                    <a:bodyPr/>
                    <a:lstStyle/>
                    <a:p>
                      <a:pPr indent="0" lvl="0" marL="0" rtl="0" algn="l">
                        <a:spcBef>
                          <a:spcPts val="0"/>
                        </a:spcBef>
                        <a:spcAft>
                          <a:spcPts val="0"/>
                        </a:spcAft>
                        <a:buNone/>
                      </a:pPr>
                      <a:r>
                        <a:rPr lang="en" sz="1100"/>
                        <a:t>Energy</a:t>
                      </a:r>
                      <a:endParaRPr sz="1100"/>
                    </a:p>
                  </a:txBody>
                  <a:tcPr marT="91425" marB="91425" marR="91425" marL="91425"/>
                </a:tc>
                <a:tc>
                  <a:txBody>
                    <a:bodyPr/>
                    <a:lstStyle/>
                    <a:p>
                      <a:pPr indent="0" lvl="0" marL="0" rtl="0" algn="l">
                        <a:spcBef>
                          <a:spcPts val="0"/>
                        </a:spcBef>
                        <a:spcAft>
                          <a:spcPts val="0"/>
                        </a:spcAft>
                        <a:buNone/>
                      </a:pPr>
                      <a:r>
                        <a:rPr lang="en" sz="1100"/>
                        <a:t>Max</a:t>
                      </a:r>
                      <a:endParaRPr sz="1100"/>
                    </a:p>
                  </a:txBody>
                  <a:tcPr marT="91425" marB="91425" marR="91425" marL="91425"/>
                </a:tc>
              </a:tr>
              <a:tr h="347975">
                <a:tc>
                  <a:txBody>
                    <a:bodyPr/>
                    <a:lstStyle/>
                    <a:p>
                      <a:pPr indent="0" lvl="0" marL="0" rtl="0" algn="l">
                        <a:spcBef>
                          <a:spcPts val="0"/>
                        </a:spcBef>
                        <a:spcAft>
                          <a:spcPts val="0"/>
                        </a:spcAft>
                        <a:buNone/>
                      </a:pPr>
                      <a:r>
                        <a:rPr lang="en" sz="1100"/>
                        <a:t>Popularity</a:t>
                      </a:r>
                      <a:endParaRPr sz="1100"/>
                    </a:p>
                  </a:txBody>
                  <a:tcPr marT="91425" marB="91425" marR="91425" marL="91425"/>
                </a:tc>
                <a:tc>
                  <a:txBody>
                    <a:bodyPr/>
                    <a:lstStyle/>
                    <a:p>
                      <a:pPr indent="0" lvl="0" marL="0" rtl="0" algn="l">
                        <a:spcBef>
                          <a:spcPts val="0"/>
                        </a:spcBef>
                        <a:spcAft>
                          <a:spcPts val="0"/>
                        </a:spcAft>
                        <a:buNone/>
                      </a:pPr>
                      <a:r>
                        <a:rPr lang="en" sz="1100"/>
                        <a:t>Max</a:t>
                      </a:r>
                      <a:endParaRPr sz="1100"/>
                    </a:p>
                  </a:txBody>
                  <a:tcPr marT="91425" marB="91425" marR="91425" marL="91425"/>
                </a:tc>
              </a:tr>
              <a:tr h="347975">
                <a:tc>
                  <a:txBody>
                    <a:bodyPr/>
                    <a:lstStyle/>
                    <a:p>
                      <a:pPr indent="0" lvl="0" marL="0" rtl="0" algn="l">
                        <a:spcBef>
                          <a:spcPts val="0"/>
                        </a:spcBef>
                        <a:spcAft>
                          <a:spcPts val="0"/>
                        </a:spcAft>
                        <a:buNone/>
                      </a:pPr>
                      <a:r>
                        <a:rPr lang="en" sz="1100"/>
                        <a:t>...</a:t>
                      </a:r>
                      <a:endParaRPr sz="1100"/>
                    </a:p>
                  </a:txBody>
                  <a:tcPr marT="91425" marB="91425" marR="91425" marL="91425"/>
                </a:tc>
                <a:tc>
                  <a:txBody>
                    <a:bodyPr/>
                    <a:lstStyle/>
                    <a:p>
                      <a:pPr indent="0" lvl="0" marL="0" rtl="0" algn="l">
                        <a:spcBef>
                          <a:spcPts val="0"/>
                        </a:spcBef>
                        <a:spcAft>
                          <a:spcPts val="0"/>
                        </a:spcAft>
                        <a:buNone/>
                      </a:pPr>
                      <a:r>
                        <a:rPr lang="en" sz="1100"/>
                        <a:t>...</a:t>
                      </a:r>
                      <a:endParaRPr sz="1100"/>
                    </a:p>
                  </a:txBody>
                  <a:tcPr marT="91425" marB="91425" marR="91425" marL="91425"/>
                </a:tc>
              </a:tr>
            </a:tbl>
          </a:graphicData>
        </a:graphic>
      </p:graphicFrame>
      <p:sp>
        <p:nvSpPr>
          <p:cNvPr id="137" name="Google Shape;137;p18"/>
          <p:cNvSpPr txBox="1"/>
          <p:nvPr/>
        </p:nvSpPr>
        <p:spPr>
          <a:xfrm>
            <a:off x="6407500" y="433950"/>
            <a:ext cx="277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8" name="Google Shape;138;p18"/>
          <p:cNvSpPr txBox="1"/>
          <p:nvPr/>
        </p:nvSpPr>
        <p:spPr>
          <a:xfrm>
            <a:off x="6600550" y="3619000"/>
            <a:ext cx="177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139" name="Google Shape;139;p18"/>
          <p:cNvCxnSpPr>
            <a:stCxn id="130" idx="2"/>
            <a:endCxn id="131" idx="0"/>
          </p:cNvCxnSpPr>
          <p:nvPr/>
        </p:nvCxnSpPr>
        <p:spPr>
          <a:xfrm flipH="1">
            <a:off x="1011400" y="1224300"/>
            <a:ext cx="1372800" cy="3276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18"/>
          <p:cNvCxnSpPr>
            <a:stCxn id="130" idx="2"/>
            <a:endCxn id="132" idx="0"/>
          </p:cNvCxnSpPr>
          <p:nvPr/>
        </p:nvCxnSpPr>
        <p:spPr>
          <a:xfrm>
            <a:off x="2384200" y="1224300"/>
            <a:ext cx="1128900" cy="3276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18"/>
          <p:cNvCxnSpPr>
            <a:endCxn id="133" idx="0"/>
          </p:cNvCxnSpPr>
          <p:nvPr/>
        </p:nvCxnSpPr>
        <p:spPr>
          <a:xfrm flipH="1">
            <a:off x="2384200" y="3769900"/>
            <a:ext cx="1225200" cy="4167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8"/>
          <p:cNvCxnSpPr>
            <a:stCxn id="133" idx="3"/>
            <a:endCxn id="143" idx="1"/>
          </p:cNvCxnSpPr>
          <p:nvPr/>
        </p:nvCxnSpPr>
        <p:spPr>
          <a:xfrm flipH="1" rot="10800000">
            <a:off x="3612850" y="634000"/>
            <a:ext cx="2954700" cy="3816300"/>
          </a:xfrm>
          <a:prstGeom prst="bentConnector3">
            <a:avLst>
              <a:gd fmla="val 53824" name="adj1"/>
            </a:avLst>
          </a:prstGeom>
          <a:noFill/>
          <a:ln cap="flat" cmpd="sng" w="9525">
            <a:solidFill>
              <a:schemeClr val="dk2"/>
            </a:solidFill>
            <a:prstDash val="solid"/>
            <a:round/>
            <a:headEnd len="med" w="med" type="none"/>
            <a:tailEnd len="med" w="med" type="stealth"/>
          </a:ln>
        </p:spPr>
      </p:cxnSp>
      <p:cxnSp>
        <p:nvCxnSpPr>
          <p:cNvPr id="144" name="Google Shape;144;p18"/>
          <p:cNvCxnSpPr>
            <a:stCxn id="133" idx="3"/>
            <a:endCxn id="138" idx="1"/>
          </p:cNvCxnSpPr>
          <p:nvPr/>
        </p:nvCxnSpPr>
        <p:spPr>
          <a:xfrm flipH="1" rot="10800000">
            <a:off x="3612850" y="3819100"/>
            <a:ext cx="2987700" cy="631200"/>
          </a:xfrm>
          <a:prstGeom prst="bentConnector3">
            <a:avLst>
              <a:gd fmla="val 53128" name="adj1"/>
            </a:avLst>
          </a:prstGeom>
          <a:noFill/>
          <a:ln cap="flat" cmpd="sng" w="9525">
            <a:solidFill>
              <a:schemeClr val="dk2"/>
            </a:solidFill>
            <a:prstDash val="solid"/>
            <a:round/>
            <a:headEnd len="med" w="med" type="none"/>
            <a:tailEnd len="med" w="med" type="stealth"/>
          </a:ln>
        </p:spPr>
      </p:cxnSp>
      <p:sp>
        <p:nvSpPr>
          <p:cNvPr id="143" name="Google Shape;143;p18"/>
          <p:cNvSpPr/>
          <p:nvPr/>
        </p:nvSpPr>
        <p:spPr>
          <a:xfrm>
            <a:off x="6567550" y="37035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Aggregate operations for joining artist data</a:t>
            </a:r>
            <a:endParaRPr/>
          </a:p>
        </p:txBody>
      </p:sp>
      <p:sp>
        <p:nvSpPr>
          <p:cNvPr id="145" name="Google Shape;145;p18"/>
          <p:cNvSpPr/>
          <p:nvPr/>
        </p:nvSpPr>
        <p:spPr>
          <a:xfrm>
            <a:off x="6571000" y="3714550"/>
            <a:ext cx="2457300" cy="52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Information related to artist and year is joined.</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9"/>
          <p:cNvPicPr preferRelativeResize="0"/>
          <p:nvPr/>
        </p:nvPicPr>
        <p:blipFill>
          <a:blip r:embed="rId3">
            <a:alphaModFix/>
          </a:blip>
          <a:stretch>
            <a:fillRect/>
          </a:stretch>
        </p:blipFill>
        <p:spPr>
          <a:xfrm>
            <a:off x="218125" y="1334388"/>
            <a:ext cx="4505601" cy="1435850"/>
          </a:xfrm>
          <a:prstGeom prst="rect">
            <a:avLst/>
          </a:prstGeom>
          <a:noFill/>
          <a:ln>
            <a:noFill/>
          </a:ln>
        </p:spPr>
      </p:pic>
      <p:pic>
        <p:nvPicPr>
          <p:cNvPr id="151" name="Google Shape;151;p19"/>
          <p:cNvPicPr preferRelativeResize="0"/>
          <p:nvPr/>
        </p:nvPicPr>
        <p:blipFill>
          <a:blip r:embed="rId4">
            <a:alphaModFix/>
          </a:blip>
          <a:stretch>
            <a:fillRect/>
          </a:stretch>
        </p:blipFill>
        <p:spPr>
          <a:xfrm>
            <a:off x="241813" y="3389776"/>
            <a:ext cx="4458225" cy="1365750"/>
          </a:xfrm>
          <a:prstGeom prst="rect">
            <a:avLst/>
          </a:prstGeom>
          <a:noFill/>
          <a:ln>
            <a:noFill/>
          </a:ln>
        </p:spPr>
      </p:pic>
      <p:sp>
        <p:nvSpPr>
          <p:cNvPr id="152" name="Google Shape;152;p19"/>
          <p:cNvSpPr txBox="1"/>
          <p:nvPr>
            <p:ph type="title"/>
          </p:nvPr>
        </p:nvSpPr>
        <p:spPr>
          <a:xfrm>
            <a:off x="265500" y="117600"/>
            <a:ext cx="8608800" cy="66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t>
            </a:r>
            <a:r>
              <a:rPr lang="en"/>
              <a:t>alysis</a:t>
            </a:r>
            <a:endParaRPr/>
          </a:p>
        </p:txBody>
      </p:sp>
      <p:sp>
        <p:nvSpPr>
          <p:cNvPr id="153" name="Google Shape;153;p19"/>
          <p:cNvSpPr/>
          <p:nvPr/>
        </p:nvSpPr>
        <p:spPr>
          <a:xfrm>
            <a:off x="1512200" y="88545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Histograms</a:t>
            </a:r>
            <a:endParaRPr/>
          </a:p>
        </p:txBody>
      </p:sp>
      <p:sp>
        <p:nvSpPr>
          <p:cNvPr id="154" name="Google Shape;154;p19"/>
          <p:cNvSpPr/>
          <p:nvPr/>
        </p:nvSpPr>
        <p:spPr>
          <a:xfrm>
            <a:off x="1512200" y="282110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Box Plots</a:t>
            </a:r>
            <a:endParaRPr/>
          </a:p>
        </p:txBody>
      </p:sp>
      <p:sp>
        <p:nvSpPr>
          <p:cNvPr id="155" name="Google Shape;155;p19"/>
          <p:cNvSpPr/>
          <p:nvPr/>
        </p:nvSpPr>
        <p:spPr>
          <a:xfrm>
            <a:off x="5949588" y="885450"/>
            <a:ext cx="2139000" cy="39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Correlation Coefficients</a:t>
            </a:r>
            <a:endParaRPr/>
          </a:p>
        </p:txBody>
      </p:sp>
      <p:pic>
        <p:nvPicPr>
          <p:cNvPr id="156" name="Google Shape;156;p19"/>
          <p:cNvPicPr preferRelativeResize="0"/>
          <p:nvPr/>
        </p:nvPicPr>
        <p:blipFill>
          <a:blip r:embed="rId5">
            <a:alphaModFix/>
          </a:blip>
          <a:stretch>
            <a:fillRect/>
          </a:stretch>
        </p:blipFill>
        <p:spPr>
          <a:xfrm>
            <a:off x="4926728" y="1384512"/>
            <a:ext cx="4184726" cy="33427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1143150" y="0"/>
            <a:ext cx="6857700" cy="626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Regression Algorithms</a:t>
            </a:r>
            <a:endParaRPr sz="3000"/>
          </a:p>
        </p:txBody>
      </p:sp>
      <p:graphicFrame>
        <p:nvGraphicFramePr>
          <p:cNvPr id="162" name="Google Shape;162;p20"/>
          <p:cNvGraphicFramePr/>
          <p:nvPr/>
        </p:nvGraphicFramePr>
        <p:xfrm>
          <a:off x="4616688" y="663065"/>
          <a:ext cx="3000000" cy="3000000"/>
        </p:xfrm>
        <a:graphic>
          <a:graphicData uri="http://schemas.openxmlformats.org/drawingml/2006/table">
            <a:tbl>
              <a:tblPr>
                <a:noFill/>
                <a:tableStyleId>{1AF83110-21E5-4CD6-97D3-3C68A2E7CE39}</a:tableStyleId>
              </a:tblPr>
              <a:tblGrid>
                <a:gridCol w="905450"/>
                <a:gridCol w="905450"/>
                <a:gridCol w="905450"/>
                <a:gridCol w="905450"/>
                <a:gridCol w="905450"/>
              </a:tblGrid>
              <a:tr h="609575">
                <a:tc>
                  <a:txBody>
                    <a:bodyPr/>
                    <a:lstStyle/>
                    <a:p>
                      <a:pPr indent="0" lvl="0" marL="0" rtl="0" algn="l">
                        <a:spcBef>
                          <a:spcPts val="0"/>
                        </a:spcBef>
                        <a:spcAft>
                          <a:spcPts val="0"/>
                        </a:spcAft>
                        <a:buNone/>
                      </a:pPr>
                      <a:r>
                        <a:rPr b="1" lang="en" sz="1000"/>
                        <a:t>Algorithm</a:t>
                      </a:r>
                      <a:endParaRPr b="1" sz="1000"/>
                    </a:p>
                  </a:txBody>
                  <a:tcPr marT="91425" marB="91425" marR="91425" marL="91425"/>
                </a:tc>
                <a:tc>
                  <a:txBody>
                    <a:bodyPr/>
                    <a:lstStyle/>
                    <a:p>
                      <a:pPr indent="0" lvl="0" marL="0" rtl="0" algn="l">
                        <a:spcBef>
                          <a:spcPts val="0"/>
                        </a:spcBef>
                        <a:spcAft>
                          <a:spcPts val="0"/>
                        </a:spcAft>
                        <a:buNone/>
                      </a:pPr>
                      <a:r>
                        <a:rPr b="1" lang="en" sz="1000"/>
                        <a:t>R2</a:t>
                      </a:r>
                      <a:r>
                        <a:rPr b="1" baseline="-25000" lang="en" sz="1000"/>
                        <a:t>Train</a:t>
                      </a:r>
                      <a:endParaRPr b="1" baseline="-25000" sz="1000"/>
                    </a:p>
                  </a:txBody>
                  <a:tcPr marT="91425" marB="91425" marR="91425" marL="91425"/>
                </a:tc>
                <a:tc>
                  <a:txBody>
                    <a:bodyPr/>
                    <a:lstStyle/>
                    <a:p>
                      <a:pPr indent="0" lvl="0" marL="0" rtl="0" algn="l">
                        <a:spcBef>
                          <a:spcPts val="0"/>
                        </a:spcBef>
                        <a:spcAft>
                          <a:spcPts val="0"/>
                        </a:spcAft>
                        <a:buNone/>
                      </a:pPr>
                      <a:r>
                        <a:rPr b="1" lang="en" sz="1000"/>
                        <a:t>R2</a:t>
                      </a:r>
                      <a:r>
                        <a:rPr b="1" baseline="-25000" lang="en" sz="1000"/>
                        <a:t>Test</a:t>
                      </a:r>
                      <a:endParaRPr b="1" baseline="-25000" sz="1000"/>
                    </a:p>
                  </a:txBody>
                  <a:tcPr marT="91425" marB="91425" marR="91425" marL="91425"/>
                </a:tc>
                <a:tc>
                  <a:txBody>
                    <a:bodyPr/>
                    <a:lstStyle/>
                    <a:p>
                      <a:pPr indent="0" lvl="0" marL="0" rtl="0" algn="l">
                        <a:spcBef>
                          <a:spcPts val="0"/>
                        </a:spcBef>
                        <a:spcAft>
                          <a:spcPts val="0"/>
                        </a:spcAft>
                        <a:buNone/>
                      </a:pPr>
                      <a:r>
                        <a:rPr b="1" lang="en" sz="1000"/>
                        <a:t>RMSE</a:t>
                      </a:r>
                      <a:r>
                        <a:rPr b="1" baseline="-25000" lang="en" sz="1000"/>
                        <a:t>Train</a:t>
                      </a:r>
                      <a:endParaRPr b="1" baseline="-25000" sz="1000"/>
                    </a:p>
                  </a:txBody>
                  <a:tcPr marT="91425" marB="91425" marR="91425" marL="91425"/>
                </a:tc>
                <a:tc>
                  <a:txBody>
                    <a:bodyPr/>
                    <a:lstStyle/>
                    <a:p>
                      <a:pPr indent="0" lvl="0" marL="0" rtl="0" algn="l">
                        <a:spcBef>
                          <a:spcPts val="0"/>
                        </a:spcBef>
                        <a:spcAft>
                          <a:spcPts val="0"/>
                        </a:spcAft>
                        <a:buNone/>
                      </a:pPr>
                      <a:r>
                        <a:rPr b="1" lang="en" sz="1000"/>
                        <a:t>RMSE</a:t>
                      </a:r>
                      <a:r>
                        <a:rPr b="1" baseline="-25000" lang="en" sz="1000"/>
                        <a:t>Test</a:t>
                      </a:r>
                      <a:endParaRPr b="1" baseline="-25000" sz="1000"/>
                    </a:p>
                  </a:txBody>
                  <a:tcPr marT="91425" marB="91425" marR="91425" marL="91425"/>
                </a:tc>
              </a:tr>
              <a:tr h="822925">
                <a:tc>
                  <a:txBody>
                    <a:bodyPr/>
                    <a:lstStyle/>
                    <a:p>
                      <a:pPr indent="0" lvl="0" marL="0" rtl="0" algn="l">
                        <a:spcBef>
                          <a:spcPts val="0"/>
                        </a:spcBef>
                        <a:spcAft>
                          <a:spcPts val="0"/>
                        </a:spcAft>
                        <a:buNone/>
                      </a:pPr>
                      <a:r>
                        <a:rPr lang="en" sz="1000"/>
                        <a:t>Linear Regression</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0.82907</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0.82920</a:t>
                      </a:r>
                      <a:endParaRPr sz="1000"/>
                    </a:p>
                  </a:txBody>
                  <a:tcPr marT="91425" marB="91425" marR="91425" marL="91425"/>
                </a:tc>
                <a:tc>
                  <a:txBody>
                    <a:bodyPr/>
                    <a:lstStyle/>
                    <a:p>
                      <a:pPr indent="0" lvl="0" marL="0" rtl="0" algn="l">
                        <a:spcBef>
                          <a:spcPts val="0"/>
                        </a:spcBef>
                        <a:spcAft>
                          <a:spcPts val="0"/>
                        </a:spcAft>
                        <a:buNone/>
                      </a:pPr>
                      <a:r>
                        <a:rPr lang="en" sz="1000"/>
                        <a:t>9.03576</a:t>
                      </a:r>
                      <a:endParaRPr sz="1000"/>
                    </a:p>
                  </a:txBody>
                  <a:tcPr marT="91425" marB="91425" marR="91425" marL="91425"/>
                </a:tc>
                <a:tc>
                  <a:txBody>
                    <a:bodyPr/>
                    <a:lstStyle/>
                    <a:p>
                      <a:pPr indent="0" lvl="0" marL="0" rtl="0" algn="l">
                        <a:spcBef>
                          <a:spcPts val="0"/>
                        </a:spcBef>
                        <a:spcAft>
                          <a:spcPts val="0"/>
                        </a:spcAft>
                        <a:buNone/>
                      </a:pPr>
                      <a:r>
                        <a:rPr lang="en" sz="1000"/>
                        <a:t>9.05644</a:t>
                      </a:r>
                      <a:endParaRPr sz="1000"/>
                    </a:p>
                  </a:txBody>
                  <a:tcPr marT="91425" marB="91425" marR="91425" marL="91425"/>
                </a:tc>
              </a:tr>
              <a:tr h="1036300">
                <a:tc>
                  <a:txBody>
                    <a:bodyPr/>
                    <a:lstStyle/>
                    <a:p>
                      <a:pPr indent="0" lvl="0" marL="0" rtl="0" algn="l">
                        <a:spcBef>
                          <a:spcPts val="0"/>
                        </a:spcBef>
                        <a:spcAft>
                          <a:spcPts val="0"/>
                        </a:spcAft>
                        <a:buNone/>
                      </a:pPr>
                      <a:r>
                        <a:rPr lang="en" sz="1000"/>
                        <a:t>Polynomial Regression</a:t>
                      </a:r>
                      <a:endParaRPr sz="1000"/>
                    </a:p>
                  </a:txBody>
                  <a:tcPr marT="91425" marB="91425" marR="91425" marL="91425"/>
                </a:tc>
                <a:tc>
                  <a:txBody>
                    <a:bodyPr/>
                    <a:lstStyle/>
                    <a:p>
                      <a:pPr indent="0" lvl="0" marL="0" rtl="0" algn="l">
                        <a:spcBef>
                          <a:spcPts val="0"/>
                        </a:spcBef>
                        <a:spcAft>
                          <a:spcPts val="0"/>
                        </a:spcAft>
                        <a:buNone/>
                      </a:pPr>
                      <a:r>
                        <a:rPr lang="en" sz="1000"/>
                        <a:t>0.84282</a:t>
                      </a:r>
                      <a:endParaRPr sz="1000"/>
                    </a:p>
                  </a:txBody>
                  <a:tcPr marT="91425" marB="91425" marR="91425" marL="91425"/>
                </a:tc>
                <a:tc>
                  <a:txBody>
                    <a:bodyPr/>
                    <a:lstStyle/>
                    <a:p>
                      <a:pPr indent="0" lvl="0" marL="0" rtl="0" algn="l">
                        <a:spcBef>
                          <a:spcPts val="0"/>
                        </a:spcBef>
                        <a:spcAft>
                          <a:spcPts val="0"/>
                        </a:spcAft>
                        <a:buNone/>
                      </a:pPr>
                      <a:r>
                        <a:rPr lang="en" sz="1000"/>
                        <a:t>0.84208</a:t>
                      </a:r>
                      <a:endParaRPr sz="1000"/>
                    </a:p>
                  </a:txBody>
                  <a:tcPr marT="91425" marB="91425" marR="91425" marL="91425"/>
                </a:tc>
                <a:tc>
                  <a:txBody>
                    <a:bodyPr/>
                    <a:lstStyle/>
                    <a:p>
                      <a:pPr indent="0" lvl="0" marL="0" rtl="0" algn="l">
                        <a:spcBef>
                          <a:spcPts val="0"/>
                        </a:spcBef>
                        <a:spcAft>
                          <a:spcPts val="0"/>
                        </a:spcAft>
                        <a:buNone/>
                      </a:pPr>
                      <a:r>
                        <a:rPr lang="en" sz="1000"/>
                        <a:t>8.66458</a:t>
                      </a:r>
                      <a:endParaRPr sz="1000"/>
                    </a:p>
                  </a:txBody>
                  <a:tcPr marT="91425" marB="91425" marR="91425" marL="91425"/>
                </a:tc>
                <a:tc>
                  <a:txBody>
                    <a:bodyPr/>
                    <a:lstStyle/>
                    <a:p>
                      <a:pPr indent="0" lvl="0" marL="0" rtl="0" algn="l">
                        <a:spcBef>
                          <a:spcPts val="0"/>
                        </a:spcBef>
                        <a:spcAft>
                          <a:spcPts val="0"/>
                        </a:spcAft>
                        <a:buNone/>
                      </a:pPr>
                      <a:r>
                        <a:rPr lang="en" sz="1000"/>
                        <a:t>8.70819</a:t>
                      </a:r>
                      <a:endParaRPr sz="1000"/>
                    </a:p>
                  </a:txBody>
                  <a:tcPr marT="91425" marB="91425" marR="91425" marL="91425"/>
                </a:tc>
              </a:tr>
              <a:tr h="822925">
                <a:tc>
                  <a:txBody>
                    <a:bodyPr/>
                    <a:lstStyle/>
                    <a:p>
                      <a:pPr indent="0" lvl="0" marL="0" rtl="0" algn="l">
                        <a:spcBef>
                          <a:spcPts val="0"/>
                        </a:spcBef>
                        <a:spcAft>
                          <a:spcPts val="0"/>
                        </a:spcAft>
                        <a:buNone/>
                      </a:pPr>
                      <a:r>
                        <a:rPr lang="en" sz="1000"/>
                        <a:t>LASSO Regression</a:t>
                      </a:r>
                      <a:endParaRPr sz="1000"/>
                    </a:p>
                  </a:txBody>
                  <a:tcPr marT="91425" marB="91425" marR="91425" marL="91425"/>
                </a:tc>
                <a:tc>
                  <a:txBody>
                    <a:bodyPr/>
                    <a:lstStyle/>
                    <a:p>
                      <a:pPr indent="0" lvl="0" marL="0" rtl="0" algn="l">
                        <a:spcBef>
                          <a:spcPts val="0"/>
                        </a:spcBef>
                        <a:spcAft>
                          <a:spcPts val="0"/>
                        </a:spcAft>
                        <a:buNone/>
                      </a:pPr>
                      <a:r>
                        <a:rPr lang="en" sz="1000"/>
                        <a:t>0.79677</a:t>
                      </a:r>
                      <a:endParaRPr sz="1000"/>
                    </a:p>
                  </a:txBody>
                  <a:tcPr marT="91425" marB="91425" marR="91425" marL="91425"/>
                </a:tc>
                <a:tc>
                  <a:txBody>
                    <a:bodyPr/>
                    <a:lstStyle/>
                    <a:p>
                      <a:pPr indent="0" lvl="0" marL="0" rtl="0" algn="l">
                        <a:spcBef>
                          <a:spcPts val="0"/>
                        </a:spcBef>
                        <a:spcAft>
                          <a:spcPts val="0"/>
                        </a:spcAft>
                        <a:buNone/>
                      </a:pPr>
                      <a:r>
                        <a:rPr lang="en" sz="1000"/>
                        <a:t>0.83086</a:t>
                      </a:r>
                      <a:endParaRPr sz="1000"/>
                    </a:p>
                  </a:txBody>
                  <a:tcPr marT="91425" marB="91425" marR="91425" marL="91425"/>
                </a:tc>
                <a:tc>
                  <a:txBody>
                    <a:bodyPr/>
                    <a:lstStyle/>
                    <a:p>
                      <a:pPr indent="0" lvl="0" marL="0" rtl="0" algn="l">
                        <a:spcBef>
                          <a:spcPts val="0"/>
                        </a:spcBef>
                        <a:spcAft>
                          <a:spcPts val="0"/>
                        </a:spcAft>
                        <a:buNone/>
                      </a:pPr>
                      <a:r>
                        <a:rPr lang="en" sz="1000"/>
                        <a:t>8.98626</a:t>
                      </a:r>
                      <a:endParaRPr sz="1000"/>
                    </a:p>
                  </a:txBody>
                  <a:tcPr marT="91425" marB="91425" marR="91425" marL="91425"/>
                </a:tc>
                <a:tc>
                  <a:txBody>
                    <a:bodyPr/>
                    <a:lstStyle/>
                    <a:p>
                      <a:pPr indent="0" lvl="0" marL="0" rtl="0" algn="l">
                        <a:spcBef>
                          <a:spcPts val="0"/>
                        </a:spcBef>
                        <a:spcAft>
                          <a:spcPts val="0"/>
                        </a:spcAft>
                        <a:buNone/>
                      </a:pPr>
                      <a:r>
                        <a:rPr lang="en" sz="1000"/>
                        <a:t>9.01212</a:t>
                      </a:r>
                      <a:endParaRPr sz="1000"/>
                    </a:p>
                  </a:txBody>
                  <a:tcPr marT="91425" marB="91425" marR="91425" marL="91425"/>
                </a:tc>
              </a:tr>
              <a:tr h="1036300">
                <a:tc>
                  <a:txBody>
                    <a:bodyPr/>
                    <a:lstStyle/>
                    <a:p>
                      <a:pPr indent="0" lvl="0" marL="0" rtl="0" algn="l">
                        <a:spcBef>
                          <a:spcPts val="0"/>
                        </a:spcBef>
                        <a:spcAft>
                          <a:spcPts val="0"/>
                        </a:spcAft>
                        <a:buNone/>
                      </a:pPr>
                      <a:r>
                        <a:rPr lang="en" sz="1000"/>
                        <a:t>Decision Tree Regression</a:t>
                      </a:r>
                      <a:endParaRPr sz="1000"/>
                    </a:p>
                  </a:txBody>
                  <a:tcPr marT="91425" marB="91425" marR="91425" marL="91425"/>
                </a:tc>
                <a:tc>
                  <a:txBody>
                    <a:bodyPr/>
                    <a:lstStyle/>
                    <a:p>
                      <a:pPr indent="0" lvl="0" marL="0" rtl="0" algn="l">
                        <a:spcBef>
                          <a:spcPts val="0"/>
                        </a:spcBef>
                        <a:spcAft>
                          <a:spcPts val="0"/>
                        </a:spcAft>
                        <a:buNone/>
                      </a:pPr>
                      <a:r>
                        <a:rPr lang="en" sz="1000"/>
                        <a:t>0.86986</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0.85649</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7.88407</a:t>
                      </a:r>
                      <a:endParaRPr sz="1000"/>
                    </a:p>
                  </a:txBody>
                  <a:tcPr marT="91425" marB="91425" marR="91425" marL="91425">
                    <a:solidFill>
                      <a:srgbClr val="6EFF6E"/>
                    </a:solidFill>
                  </a:tcPr>
                </a:tc>
                <a:tc>
                  <a:txBody>
                    <a:bodyPr/>
                    <a:lstStyle/>
                    <a:p>
                      <a:pPr indent="0" lvl="0" marL="0" rtl="0" algn="l">
                        <a:spcBef>
                          <a:spcPts val="0"/>
                        </a:spcBef>
                        <a:spcAft>
                          <a:spcPts val="0"/>
                        </a:spcAft>
                        <a:buNone/>
                      </a:pPr>
                      <a:r>
                        <a:rPr lang="en" sz="1000"/>
                        <a:t>8.30317</a:t>
                      </a:r>
                      <a:endParaRPr sz="1000"/>
                    </a:p>
                  </a:txBody>
                  <a:tcPr marT="91425" marB="91425" marR="91425" marL="91425">
                    <a:solidFill>
                      <a:srgbClr val="6EFF6E"/>
                    </a:solidFill>
                  </a:tcPr>
                </a:tc>
              </a:tr>
            </a:tbl>
          </a:graphicData>
        </a:graphic>
      </p:graphicFrame>
      <p:sp>
        <p:nvSpPr>
          <p:cNvPr id="163" name="Google Shape;163;p20"/>
          <p:cNvSpPr txBox="1"/>
          <p:nvPr/>
        </p:nvSpPr>
        <p:spPr>
          <a:xfrm>
            <a:off x="2918400" y="1043550"/>
            <a:ext cx="1653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R2 Score vs. Number of features for Linear Regression</a:t>
            </a:r>
            <a:endParaRPr/>
          </a:p>
        </p:txBody>
      </p:sp>
      <p:sp>
        <p:nvSpPr>
          <p:cNvPr id="164" name="Google Shape;164;p20"/>
          <p:cNvSpPr txBox="1"/>
          <p:nvPr/>
        </p:nvSpPr>
        <p:spPr>
          <a:xfrm>
            <a:off x="3187650" y="2692700"/>
            <a:ext cx="12240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RMSE vs. Number of Features for Linear Regression</a:t>
            </a:r>
            <a:endParaRPr/>
          </a:p>
        </p:txBody>
      </p:sp>
      <p:pic>
        <p:nvPicPr>
          <p:cNvPr id="165" name="Google Shape;165;p20"/>
          <p:cNvPicPr preferRelativeResize="0"/>
          <p:nvPr/>
        </p:nvPicPr>
        <p:blipFill>
          <a:blip r:embed="rId3">
            <a:alphaModFix/>
          </a:blip>
          <a:stretch>
            <a:fillRect/>
          </a:stretch>
        </p:blipFill>
        <p:spPr>
          <a:xfrm>
            <a:off x="195675" y="663075"/>
            <a:ext cx="2991975" cy="1807650"/>
          </a:xfrm>
          <a:prstGeom prst="rect">
            <a:avLst/>
          </a:prstGeom>
          <a:noFill/>
          <a:ln>
            <a:noFill/>
          </a:ln>
        </p:spPr>
      </p:pic>
      <p:pic>
        <p:nvPicPr>
          <p:cNvPr id="166" name="Google Shape;166;p20"/>
          <p:cNvPicPr preferRelativeResize="0"/>
          <p:nvPr/>
        </p:nvPicPr>
        <p:blipFill>
          <a:blip r:embed="rId4">
            <a:alphaModFix/>
          </a:blip>
          <a:stretch>
            <a:fillRect/>
          </a:stretch>
        </p:blipFill>
        <p:spPr>
          <a:xfrm>
            <a:off x="195675" y="2507700"/>
            <a:ext cx="2991982" cy="188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124425" y="59225"/>
            <a:ext cx="8487300" cy="57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3000"/>
              <a:t>Classification Algorithms</a:t>
            </a:r>
            <a:endParaRPr sz="3000"/>
          </a:p>
        </p:txBody>
      </p:sp>
      <p:graphicFrame>
        <p:nvGraphicFramePr>
          <p:cNvPr id="172" name="Google Shape;172;p21"/>
          <p:cNvGraphicFramePr/>
          <p:nvPr/>
        </p:nvGraphicFramePr>
        <p:xfrm>
          <a:off x="4572000" y="598225"/>
          <a:ext cx="3000000" cy="3000000"/>
        </p:xfrm>
        <a:graphic>
          <a:graphicData uri="http://schemas.openxmlformats.org/drawingml/2006/table">
            <a:tbl>
              <a:tblPr>
                <a:noFill/>
                <a:tableStyleId>{1AF83110-21E5-4CD6-97D3-3C68A2E7CE39}</a:tableStyleId>
              </a:tblPr>
              <a:tblGrid>
                <a:gridCol w="762000"/>
                <a:gridCol w="762000"/>
                <a:gridCol w="762000"/>
                <a:gridCol w="762000"/>
                <a:gridCol w="762000"/>
                <a:gridCol w="762000"/>
              </a:tblGrid>
              <a:tr h="897750">
                <a:tc>
                  <a:txBody>
                    <a:bodyPr/>
                    <a:lstStyle/>
                    <a:p>
                      <a:pPr indent="0" lvl="0" marL="0" rtl="0" algn="ctr">
                        <a:spcBef>
                          <a:spcPts val="0"/>
                        </a:spcBef>
                        <a:spcAft>
                          <a:spcPts val="0"/>
                        </a:spcAft>
                        <a:buNone/>
                      </a:pPr>
                      <a:r>
                        <a:rPr b="1" lang="en" sz="900"/>
                        <a:t>Algorithm</a:t>
                      </a:r>
                      <a:endParaRPr b="1" sz="900"/>
                    </a:p>
                  </a:txBody>
                  <a:tcPr marT="91425" marB="91425" marR="91425" marL="91425"/>
                </a:tc>
                <a:tc>
                  <a:txBody>
                    <a:bodyPr/>
                    <a:lstStyle/>
                    <a:p>
                      <a:pPr indent="0" lvl="0" marL="0" rtl="0" algn="ctr">
                        <a:spcBef>
                          <a:spcPts val="0"/>
                        </a:spcBef>
                        <a:spcAft>
                          <a:spcPts val="0"/>
                        </a:spcAft>
                        <a:buNone/>
                      </a:pPr>
                      <a:r>
                        <a:rPr b="1" lang="en" sz="900"/>
                        <a:t>Train accuracy</a:t>
                      </a:r>
                      <a:endParaRPr b="1" sz="900"/>
                    </a:p>
                  </a:txBody>
                  <a:tcPr marT="91425" marB="91425" marR="91425" marL="91425"/>
                </a:tc>
                <a:tc>
                  <a:txBody>
                    <a:bodyPr/>
                    <a:lstStyle/>
                    <a:p>
                      <a:pPr indent="0" lvl="0" marL="0" rtl="0" algn="ctr">
                        <a:spcBef>
                          <a:spcPts val="0"/>
                        </a:spcBef>
                        <a:spcAft>
                          <a:spcPts val="0"/>
                        </a:spcAft>
                        <a:buNone/>
                      </a:pPr>
                      <a:r>
                        <a:rPr b="1" lang="en" sz="900"/>
                        <a:t>Test accuracy</a:t>
                      </a:r>
                      <a:endParaRPr b="1" sz="900"/>
                    </a:p>
                  </a:txBody>
                  <a:tcPr marT="91425" marB="91425" marR="91425" marL="91425"/>
                </a:tc>
                <a:tc>
                  <a:txBody>
                    <a:bodyPr/>
                    <a:lstStyle/>
                    <a:p>
                      <a:pPr indent="0" lvl="0" marL="0" rtl="0" algn="ctr">
                        <a:spcBef>
                          <a:spcPts val="0"/>
                        </a:spcBef>
                        <a:spcAft>
                          <a:spcPts val="0"/>
                        </a:spcAft>
                        <a:buNone/>
                      </a:pPr>
                      <a:r>
                        <a:rPr b="1" lang="en" sz="900"/>
                        <a:t>Precision score</a:t>
                      </a:r>
                      <a:endParaRPr b="1" sz="900"/>
                    </a:p>
                  </a:txBody>
                  <a:tcPr marT="91425" marB="91425" marR="91425" marL="91425"/>
                </a:tc>
                <a:tc>
                  <a:txBody>
                    <a:bodyPr/>
                    <a:lstStyle/>
                    <a:p>
                      <a:pPr indent="0" lvl="0" marL="0" rtl="0" algn="ctr">
                        <a:spcBef>
                          <a:spcPts val="0"/>
                        </a:spcBef>
                        <a:spcAft>
                          <a:spcPts val="0"/>
                        </a:spcAft>
                        <a:buNone/>
                      </a:pPr>
                      <a:r>
                        <a:rPr b="1" lang="en" sz="900"/>
                        <a:t>Recall score</a:t>
                      </a:r>
                      <a:endParaRPr b="1" sz="900"/>
                    </a:p>
                  </a:txBody>
                  <a:tcPr marT="91425" marB="91425" marR="91425" marL="91425"/>
                </a:tc>
                <a:tc>
                  <a:txBody>
                    <a:bodyPr/>
                    <a:lstStyle/>
                    <a:p>
                      <a:pPr indent="0" lvl="0" marL="0" rtl="0" algn="ctr">
                        <a:spcBef>
                          <a:spcPts val="0"/>
                        </a:spcBef>
                        <a:spcAft>
                          <a:spcPts val="0"/>
                        </a:spcAft>
                        <a:buNone/>
                      </a:pPr>
                      <a:r>
                        <a:rPr b="1" lang="en" sz="900"/>
                        <a:t>F1 score</a:t>
                      </a:r>
                      <a:endParaRPr b="1" sz="900"/>
                    </a:p>
                  </a:txBody>
                  <a:tcPr marT="91425" marB="91425" marR="91425" marL="91425"/>
                </a:tc>
              </a:tr>
              <a:tr h="863300">
                <a:tc>
                  <a:txBody>
                    <a:bodyPr/>
                    <a:lstStyle/>
                    <a:p>
                      <a:pPr indent="0" lvl="0" marL="0" rtl="0" algn="l">
                        <a:spcBef>
                          <a:spcPts val="0"/>
                        </a:spcBef>
                        <a:spcAft>
                          <a:spcPts val="0"/>
                        </a:spcAft>
                        <a:buNone/>
                      </a:pPr>
                      <a:r>
                        <a:rPr lang="en" sz="900"/>
                        <a:t>Logistic Regression</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0.9105</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0.9110</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0.79</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0.70</a:t>
                      </a:r>
                      <a:endParaRPr sz="900"/>
                    </a:p>
                  </a:txBody>
                  <a:tcPr marT="91425" marB="91425" marR="91425" marL="91425"/>
                </a:tc>
              </a:tr>
              <a:tr h="863300">
                <a:tc>
                  <a:txBody>
                    <a:bodyPr/>
                    <a:lstStyle/>
                    <a:p>
                      <a:pPr indent="0" lvl="0" marL="0" rtl="0" algn="l">
                        <a:spcBef>
                          <a:spcPts val="0"/>
                        </a:spcBef>
                        <a:spcAft>
                          <a:spcPts val="0"/>
                        </a:spcAft>
                        <a:buNone/>
                      </a:pPr>
                      <a:r>
                        <a:rPr lang="en" sz="900"/>
                        <a:t>SVM</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0.9144</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0.9142</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0.86</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0.58</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a:t>
                      </a:r>
                      <a:r>
                        <a:rPr lang="en" sz="900"/>
                        <a:t>69</a:t>
                      </a:r>
                      <a:endParaRPr sz="900"/>
                    </a:p>
                  </a:txBody>
                  <a:tcPr marT="91425" marB="91425" marR="91425" marL="91425"/>
                </a:tc>
              </a:tr>
              <a:tr h="863300">
                <a:tc>
                  <a:txBody>
                    <a:bodyPr/>
                    <a:lstStyle/>
                    <a:p>
                      <a:pPr indent="0" lvl="0" marL="0" rtl="0" algn="l">
                        <a:spcBef>
                          <a:spcPts val="0"/>
                        </a:spcBef>
                        <a:spcAft>
                          <a:spcPts val="0"/>
                        </a:spcAft>
                        <a:buNone/>
                      </a:pPr>
                      <a:r>
                        <a:rPr lang="en" sz="900"/>
                        <a:t>Decision tree</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0.9198</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0.9211</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0.83</a:t>
                      </a:r>
                      <a:endParaRPr sz="900"/>
                    </a:p>
                  </a:txBody>
                  <a:tcPr marT="91425" marB="91425" marR="91425" marL="91425"/>
                </a:tc>
                <a:tc>
                  <a:txBody>
                    <a:bodyPr/>
                    <a:lstStyle/>
                    <a:p>
                      <a:pPr indent="0" lvl="0" marL="0" rtl="0" algn="ctr">
                        <a:lnSpc>
                          <a:spcPct val="100000"/>
                        </a:lnSpc>
                        <a:spcBef>
                          <a:spcPts val="0"/>
                        </a:spcBef>
                        <a:spcAft>
                          <a:spcPts val="0"/>
                        </a:spcAft>
                        <a:buNone/>
                      </a:pPr>
                      <a:r>
                        <a:rPr lang="en" sz="900"/>
                        <a:t>0.65</a:t>
                      </a:r>
                      <a:endParaRPr sz="900"/>
                    </a:p>
                  </a:txBody>
                  <a:tcPr marT="91425" marB="91425" marR="91425" marL="91425">
                    <a:solidFill>
                      <a:srgbClr val="6EFF6E"/>
                    </a:solidFill>
                  </a:tcPr>
                </a:tc>
                <a:tc>
                  <a:txBody>
                    <a:bodyPr/>
                    <a:lstStyle/>
                    <a:p>
                      <a:pPr indent="0" lvl="0" marL="0" rtl="0" algn="ctr">
                        <a:lnSpc>
                          <a:spcPct val="100000"/>
                        </a:lnSpc>
                        <a:spcBef>
                          <a:spcPts val="0"/>
                        </a:spcBef>
                        <a:spcAft>
                          <a:spcPts val="0"/>
                        </a:spcAft>
                        <a:buNone/>
                      </a:pPr>
                      <a:r>
                        <a:rPr lang="en" sz="900"/>
                        <a:t>0.73</a:t>
                      </a:r>
                      <a:endParaRPr sz="900"/>
                    </a:p>
                  </a:txBody>
                  <a:tcPr marT="91425" marB="91425" marR="91425" marL="91425">
                    <a:solidFill>
                      <a:srgbClr val="6EFF6E"/>
                    </a:solidFill>
                  </a:tcPr>
                </a:tc>
              </a:tr>
              <a:tr h="863300">
                <a:tc>
                  <a:txBody>
                    <a:bodyPr/>
                    <a:lstStyle/>
                    <a:p>
                      <a:pPr indent="0" lvl="0" marL="0" rtl="0" algn="l">
                        <a:spcBef>
                          <a:spcPts val="0"/>
                        </a:spcBef>
                        <a:spcAft>
                          <a:spcPts val="0"/>
                        </a:spcAft>
                        <a:buNone/>
                      </a:pPr>
                      <a:r>
                        <a:rPr lang="en" sz="900"/>
                        <a:t>Perceptron</a:t>
                      </a:r>
                      <a:endParaRPr sz="900"/>
                    </a:p>
                  </a:txBody>
                  <a:tcPr marT="91425" marB="91425" marR="91425" marL="91425">
                    <a:solidFill>
                      <a:srgbClr val="FFFF00"/>
                    </a:solidFill>
                  </a:tcPr>
                </a:tc>
                <a:tc>
                  <a:txBody>
                    <a:bodyPr/>
                    <a:lstStyle/>
                    <a:p>
                      <a:pPr indent="0" lvl="0" marL="0" rtl="0" algn="ctr">
                        <a:lnSpc>
                          <a:spcPct val="100000"/>
                        </a:lnSpc>
                        <a:spcBef>
                          <a:spcPts val="0"/>
                        </a:spcBef>
                        <a:spcAft>
                          <a:spcPts val="0"/>
                        </a:spcAft>
                        <a:buNone/>
                      </a:pPr>
                      <a:r>
                        <a:rPr lang="en" sz="900"/>
                        <a:t>0.8116</a:t>
                      </a:r>
                      <a:endParaRPr sz="900"/>
                    </a:p>
                  </a:txBody>
                  <a:tcPr marT="91425" marB="91425" marR="91425" marL="91425">
                    <a:solidFill>
                      <a:schemeClr val="lt2"/>
                    </a:solidFill>
                  </a:tcPr>
                </a:tc>
                <a:tc>
                  <a:txBody>
                    <a:bodyPr/>
                    <a:lstStyle/>
                    <a:p>
                      <a:pPr indent="0" lvl="0" marL="0" rtl="0" algn="ctr">
                        <a:lnSpc>
                          <a:spcPct val="100000"/>
                        </a:lnSpc>
                        <a:spcBef>
                          <a:spcPts val="0"/>
                        </a:spcBef>
                        <a:spcAft>
                          <a:spcPts val="0"/>
                        </a:spcAft>
                        <a:buNone/>
                      </a:pPr>
                      <a:r>
                        <a:rPr lang="en" sz="900"/>
                        <a:t>0.8133</a:t>
                      </a:r>
                      <a:endParaRPr sz="900"/>
                    </a:p>
                  </a:txBody>
                  <a:tcPr marT="91425" marB="91425" marR="91425" marL="91425">
                    <a:solidFill>
                      <a:schemeClr val="lt2"/>
                    </a:solidFill>
                  </a:tcPr>
                </a:tc>
                <a:tc>
                  <a:txBody>
                    <a:bodyPr/>
                    <a:lstStyle/>
                    <a:p>
                      <a:pPr indent="0" lvl="0" marL="0" rtl="0" algn="ctr">
                        <a:lnSpc>
                          <a:spcPct val="100000"/>
                        </a:lnSpc>
                        <a:spcBef>
                          <a:spcPts val="0"/>
                        </a:spcBef>
                        <a:spcAft>
                          <a:spcPts val="0"/>
                        </a:spcAft>
                        <a:buNone/>
                      </a:pPr>
                      <a:r>
                        <a:rPr lang="en" sz="900"/>
                        <a:t>0.69</a:t>
                      </a:r>
                      <a:endParaRPr sz="900"/>
                    </a:p>
                  </a:txBody>
                  <a:tcPr marT="91425" marB="91425" marR="91425" marL="91425">
                    <a:solidFill>
                      <a:schemeClr val="lt2"/>
                    </a:solidFill>
                  </a:tcPr>
                </a:tc>
                <a:tc>
                  <a:txBody>
                    <a:bodyPr/>
                    <a:lstStyle/>
                    <a:p>
                      <a:pPr indent="0" lvl="0" marL="0" rtl="0" algn="ctr">
                        <a:lnSpc>
                          <a:spcPct val="100000"/>
                        </a:lnSpc>
                        <a:spcBef>
                          <a:spcPts val="0"/>
                        </a:spcBef>
                        <a:spcAft>
                          <a:spcPts val="0"/>
                        </a:spcAft>
                        <a:buNone/>
                      </a:pPr>
                      <a:r>
                        <a:rPr lang="en" sz="900"/>
                        <a:t>0.50</a:t>
                      </a:r>
                      <a:endParaRPr sz="900"/>
                    </a:p>
                  </a:txBody>
                  <a:tcPr marT="91425" marB="91425" marR="91425" marL="91425">
                    <a:solidFill>
                      <a:srgbClr val="E4E8EE"/>
                    </a:solidFill>
                  </a:tcPr>
                </a:tc>
                <a:tc>
                  <a:txBody>
                    <a:bodyPr/>
                    <a:lstStyle/>
                    <a:p>
                      <a:pPr indent="0" lvl="0" marL="0" rtl="0" algn="ctr">
                        <a:lnSpc>
                          <a:spcPct val="100000"/>
                        </a:lnSpc>
                        <a:spcBef>
                          <a:spcPts val="0"/>
                        </a:spcBef>
                        <a:spcAft>
                          <a:spcPts val="0"/>
                        </a:spcAft>
                        <a:buNone/>
                      </a:pPr>
                      <a:r>
                        <a:rPr lang="en" sz="900"/>
                        <a:t>0.58</a:t>
                      </a:r>
                      <a:endParaRPr sz="900"/>
                    </a:p>
                  </a:txBody>
                  <a:tcPr marT="91425" marB="91425" marR="91425" marL="91425">
                    <a:lnR cap="flat" cmpd="sng" w="9525">
                      <a:solidFill>
                        <a:srgbClr val="6EFF6E"/>
                      </a:solidFill>
                      <a:prstDash val="solid"/>
                      <a:round/>
                      <a:headEnd len="sm" w="sm" type="none"/>
                      <a:tailEnd len="sm" w="sm" type="none"/>
                    </a:lnR>
                    <a:solidFill>
                      <a:srgbClr val="E4E8EE"/>
                    </a:solidFill>
                  </a:tcPr>
                </a:tc>
              </a:tr>
            </a:tbl>
          </a:graphicData>
        </a:graphic>
      </p:graphicFrame>
      <p:pic>
        <p:nvPicPr>
          <p:cNvPr id="173" name="Google Shape;173;p21"/>
          <p:cNvPicPr preferRelativeResize="0"/>
          <p:nvPr/>
        </p:nvPicPr>
        <p:blipFill>
          <a:blip r:embed="rId3">
            <a:alphaModFix/>
          </a:blip>
          <a:stretch>
            <a:fillRect/>
          </a:stretch>
        </p:blipFill>
        <p:spPr>
          <a:xfrm>
            <a:off x="741550" y="540475"/>
            <a:ext cx="3208275" cy="2138850"/>
          </a:xfrm>
          <a:prstGeom prst="rect">
            <a:avLst/>
          </a:prstGeom>
          <a:noFill/>
          <a:ln>
            <a:noFill/>
          </a:ln>
        </p:spPr>
      </p:pic>
      <p:pic>
        <p:nvPicPr>
          <p:cNvPr id="174" name="Google Shape;174;p21"/>
          <p:cNvPicPr preferRelativeResize="0"/>
          <p:nvPr/>
        </p:nvPicPr>
        <p:blipFill>
          <a:blip r:embed="rId4">
            <a:alphaModFix/>
          </a:blip>
          <a:stretch>
            <a:fillRect/>
          </a:stretch>
        </p:blipFill>
        <p:spPr>
          <a:xfrm>
            <a:off x="947525" y="2922950"/>
            <a:ext cx="2796337" cy="1864225"/>
          </a:xfrm>
          <a:prstGeom prst="rect">
            <a:avLst/>
          </a:prstGeom>
          <a:noFill/>
          <a:ln>
            <a:noFill/>
          </a:ln>
        </p:spPr>
      </p:pic>
      <p:sp>
        <p:nvSpPr>
          <p:cNvPr id="175" name="Google Shape;175;p21"/>
          <p:cNvSpPr txBox="1"/>
          <p:nvPr/>
        </p:nvSpPr>
        <p:spPr>
          <a:xfrm>
            <a:off x="1691375" y="449850"/>
            <a:ext cx="1393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ROC Curve</a:t>
            </a:r>
            <a:endParaRPr/>
          </a:p>
        </p:txBody>
      </p:sp>
      <p:sp>
        <p:nvSpPr>
          <p:cNvPr id="176" name="Google Shape;176;p21"/>
          <p:cNvSpPr txBox="1"/>
          <p:nvPr/>
        </p:nvSpPr>
        <p:spPr>
          <a:xfrm>
            <a:off x="905238" y="2733900"/>
            <a:ext cx="288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Precision</a:t>
            </a:r>
            <a:r>
              <a:rPr lang="en"/>
              <a:t> Recall Curve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