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71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7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7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98704" y="176784"/>
            <a:ext cx="8610600" cy="6553200"/>
          </a:xfrm>
          <a:custGeom>
            <a:avLst/>
            <a:gdLst/>
            <a:ahLst/>
            <a:cxnLst/>
            <a:rect l="l" t="t" r="r" b="b"/>
            <a:pathLst>
              <a:path w="8610600" h="6553200">
                <a:moveTo>
                  <a:pt x="0" y="6553200"/>
                </a:moveTo>
                <a:lnTo>
                  <a:pt x="8610600" y="6553200"/>
                </a:lnTo>
                <a:lnTo>
                  <a:pt x="8610600" y="0"/>
                </a:lnTo>
                <a:lnTo>
                  <a:pt x="0" y="0"/>
                </a:lnTo>
                <a:lnTo>
                  <a:pt x="0" y="6553200"/>
                </a:lnTo>
                <a:close/>
              </a:path>
            </a:pathLst>
          </a:custGeom>
          <a:ln w="24384">
            <a:solidFill>
              <a:srgbClr val="385D89"/>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98704" y="176784"/>
            <a:ext cx="8610600" cy="6553200"/>
          </a:xfrm>
          <a:custGeom>
            <a:avLst/>
            <a:gdLst/>
            <a:ahLst/>
            <a:cxnLst/>
            <a:rect l="l" t="t" r="r" b="b"/>
            <a:pathLst>
              <a:path w="8610600" h="6553200">
                <a:moveTo>
                  <a:pt x="0" y="6553200"/>
                </a:moveTo>
                <a:lnTo>
                  <a:pt x="8610600" y="6553200"/>
                </a:lnTo>
                <a:lnTo>
                  <a:pt x="8610600" y="0"/>
                </a:lnTo>
                <a:lnTo>
                  <a:pt x="0" y="0"/>
                </a:lnTo>
                <a:lnTo>
                  <a:pt x="0" y="6553200"/>
                </a:lnTo>
                <a:close/>
              </a:path>
            </a:pathLst>
          </a:custGeom>
          <a:ln w="24384">
            <a:solidFill>
              <a:srgbClr val="385D89"/>
            </a:solidFill>
          </a:ln>
        </p:spPr>
        <p:txBody>
          <a:bodyPr wrap="square" lIns="0" tIns="0" rIns="0" bIns="0" rtlCol="0"/>
          <a:lstStyle/>
          <a:p>
            <a:endParaRPr/>
          </a:p>
        </p:txBody>
      </p:sp>
      <p:sp>
        <p:nvSpPr>
          <p:cNvPr id="17" name="bg object 17"/>
          <p:cNvSpPr/>
          <p:nvPr/>
        </p:nvSpPr>
        <p:spPr>
          <a:xfrm>
            <a:off x="298704" y="1219200"/>
            <a:ext cx="8610600" cy="1905"/>
          </a:xfrm>
          <a:custGeom>
            <a:avLst/>
            <a:gdLst/>
            <a:ahLst/>
            <a:cxnLst/>
            <a:rect l="l" t="t" r="r" b="b"/>
            <a:pathLst>
              <a:path w="8610600" h="1905">
                <a:moveTo>
                  <a:pt x="0" y="0"/>
                </a:moveTo>
                <a:lnTo>
                  <a:pt x="8610600" y="1650"/>
                </a:lnTo>
              </a:path>
            </a:pathLst>
          </a:custGeom>
          <a:ln w="24384">
            <a:solidFill>
              <a:srgbClr val="1F487C"/>
            </a:solidFill>
          </a:ln>
        </p:spPr>
        <p:txBody>
          <a:bodyPr wrap="square" lIns="0" tIns="0" rIns="0" bIns="0" rtlCol="0"/>
          <a:lstStyle/>
          <a:p>
            <a:endParaRPr/>
          </a:p>
        </p:txBody>
      </p:sp>
      <p:sp>
        <p:nvSpPr>
          <p:cNvPr id="2" name="Holder 2"/>
          <p:cNvSpPr>
            <a:spLocks noGrp="1"/>
          </p:cNvSpPr>
          <p:nvPr>
            <p:ph type="title"/>
          </p:nvPr>
        </p:nvSpPr>
        <p:spPr>
          <a:xfrm>
            <a:off x="1262633" y="419226"/>
            <a:ext cx="6309359" cy="695325"/>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6244" y="1563700"/>
            <a:ext cx="8032115" cy="4188460"/>
          </a:xfrm>
          <a:prstGeom prst="rect">
            <a:avLst/>
          </a:prstGeom>
        </p:spPr>
        <p:txBody>
          <a:bodyPr wrap="square" lIns="0" tIns="0" rIns="0" bIns="0">
            <a:spAutoFit/>
          </a:bodyPr>
          <a:lstStyle>
            <a:lvl1pPr>
              <a:defRPr sz="27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536244" y="6466738"/>
            <a:ext cx="106235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28</a:t>
            </a:r>
            <a:r>
              <a:rPr spc="-10" dirty="0"/>
              <a:t> </a:t>
            </a:r>
            <a:r>
              <a:rPr dirty="0"/>
              <a:t>October</a:t>
            </a:r>
            <a:r>
              <a:rPr spc="-30" dirty="0"/>
              <a:t> </a:t>
            </a:r>
            <a:r>
              <a:rPr spc="-20" dirty="0"/>
              <a:t>2025</a:t>
            </a:r>
          </a:p>
        </p:txBody>
      </p:sp>
      <p:sp>
        <p:nvSpPr>
          <p:cNvPr id="5" name="Holder 5"/>
          <p:cNvSpPr>
            <a:spLocks noGrp="1"/>
          </p:cNvSpPr>
          <p:nvPr>
            <p:ph type="dt" sz="half" idx="6"/>
          </p:nvPr>
        </p:nvSpPr>
        <p:spPr>
          <a:xfrm>
            <a:off x="3747261" y="6466738"/>
            <a:ext cx="165481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Holder 6"/>
          <p:cNvSpPr>
            <a:spLocks noGrp="1"/>
          </p:cNvSpPr>
          <p:nvPr>
            <p:ph type="sldNum" sz="quarter" idx="7"/>
          </p:nvPr>
        </p:nvSpPr>
        <p:spPr>
          <a:xfrm>
            <a:off x="8433307" y="6466738"/>
            <a:ext cx="2171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8890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9951" y="3484340"/>
            <a:ext cx="7660525" cy="444994"/>
          </a:xfrm>
          <a:prstGeom prst="rect">
            <a:avLst/>
          </a:prstGeom>
        </p:spPr>
        <p:txBody>
          <a:bodyPr vert="horz" wrap="square" lIns="0" tIns="13970" rIns="0" bIns="0" rtlCol="0">
            <a:spAutoFit/>
          </a:bodyPr>
          <a:lstStyle/>
          <a:p>
            <a:pPr marL="12700">
              <a:lnSpc>
                <a:spcPct val="100000"/>
              </a:lnSpc>
              <a:spcBef>
                <a:spcPts val="110"/>
              </a:spcBef>
            </a:pPr>
            <a:r>
              <a:rPr lang="en-IN" sz="2800" dirty="0" err="1"/>
              <a:t>SmartRide</a:t>
            </a:r>
            <a:r>
              <a:rPr lang="en-IN" sz="2800" dirty="0"/>
              <a:t> - Vehicle Rental &amp; Booking System</a:t>
            </a:r>
            <a:endParaRPr sz="2800" dirty="0">
              <a:latin typeface="Arial"/>
              <a:cs typeface="Arial"/>
            </a:endParaRPr>
          </a:p>
        </p:txBody>
      </p:sp>
      <p:pic>
        <p:nvPicPr>
          <p:cNvPr id="3" name="object 3"/>
          <p:cNvPicPr/>
          <p:nvPr/>
        </p:nvPicPr>
        <p:blipFill>
          <a:blip r:embed="rId2" cstate="print"/>
          <a:stretch>
            <a:fillRect/>
          </a:stretch>
        </p:blipFill>
        <p:spPr>
          <a:xfrm>
            <a:off x="402336" y="6397752"/>
            <a:ext cx="1324228" cy="424992"/>
          </a:xfrm>
          <a:prstGeom prst="rect">
            <a:avLst/>
          </a:prstGeom>
        </p:spPr>
      </p:pic>
      <p:grpSp>
        <p:nvGrpSpPr>
          <p:cNvPr id="4" name="object 4"/>
          <p:cNvGrpSpPr/>
          <p:nvPr/>
        </p:nvGrpSpPr>
        <p:grpSpPr>
          <a:xfrm>
            <a:off x="286511" y="128015"/>
            <a:ext cx="8638540" cy="1713230"/>
            <a:chOff x="286511" y="128015"/>
            <a:chExt cx="8638540" cy="1713230"/>
          </a:xfrm>
        </p:grpSpPr>
        <p:pic>
          <p:nvPicPr>
            <p:cNvPr id="5" name="object 5"/>
            <p:cNvPicPr/>
            <p:nvPr/>
          </p:nvPicPr>
          <p:blipFill>
            <a:blip r:embed="rId3" cstate="print"/>
            <a:stretch>
              <a:fillRect/>
            </a:stretch>
          </p:blipFill>
          <p:spPr>
            <a:xfrm>
              <a:off x="286511" y="137159"/>
              <a:ext cx="8634984" cy="1694688"/>
            </a:xfrm>
            <a:prstGeom prst="rect">
              <a:avLst/>
            </a:prstGeom>
          </p:spPr>
        </p:pic>
        <p:sp>
          <p:nvSpPr>
            <p:cNvPr id="6" name="object 6"/>
            <p:cNvSpPr/>
            <p:nvPr/>
          </p:nvSpPr>
          <p:spPr>
            <a:xfrm>
              <a:off x="300227" y="132587"/>
              <a:ext cx="8620125" cy="1704339"/>
            </a:xfrm>
            <a:custGeom>
              <a:avLst/>
              <a:gdLst/>
              <a:ahLst/>
              <a:cxnLst/>
              <a:rect l="l" t="t" r="r" b="b"/>
              <a:pathLst>
                <a:path w="8620125" h="1704339">
                  <a:moveTo>
                    <a:pt x="0" y="1703831"/>
                  </a:moveTo>
                  <a:lnTo>
                    <a:pt x="8619744" y="1703831"/>
                  </a:lnTo>
                  <a:lnTo>
                    <a:pt x="8619744" y="0"/>
                  </a:lnTo>
                  <a:lnTo>
                    <a:pt x="0" y="0"/>
                  </a:lnTo>
                  <a:lnTo>
                    <a:pt x="0" y="1703831"/>
                  </a:lnTo>
                  <a:close/>
                </a:path>
              </a:pathLst>
            </a:custGeom>
            <a:ln w="9144">
              <a:solidFill>
                <a:srgbClr val="001F5F"/>
              </a:solidFill>
            </a:ln>
          </p:spPr>
          <p:txBody>
            <a:bodyPr wrap="square" lIns="0" tIns="0" rIns="0" bIns="0" rtlCol="0"/>
            <a:lstStyle/>
            <a:p>
              <a:endParaRPr/>
            </a:p>
          </p:txBody>
        </p:sp>
      </p:grpSp>
      <p:sp>
        <p:nvSpPr>
          <p:cNvPr id="7" name="object 7"/>
          <p:cNvSpPr txBox="1"/>
          <p:nvPr/>
        </p:nvSpPr>
        <p:spPr>
          <a:xfrm>
            <a:off x="959002" y="2052319"/>
            <a:ext cx="7373620" cy="329565"/>
          </a:xfrm>
          <a:prstGeom prst="rect">
            <a:avLst/>
          </a:prstGeom>
        </p:spPr>
        <p:txBody>
          <a:bodyPr vert="horz" wrap="square" lIns="0" tIns="11430" rIns="0" bIns="0" rtlCol="0">
            <a:spAutoFit/>
          </a:bodyPr>
          <a:lstStyle/>
          <a:p>
            <a:pPr marL="12700">
              <a:lnSpc>
                <a:spcPct val="100000"/>
              </a:lnSpc>
              <a:spcBef>
                <a:spcPts val="90"/>
              </a:spcBef>
            </a:pPr>
            <a:r>
              <a:rPr sz="2000" b="1" spc="-20" dirty="0">
                <a:latin typeface="Arial"/>
                <a:cs typeface="Arial"/>
              </a:rPr>
              <a:t>DEPARTMENT </a:t>
            </a:r>
            <a:r>
              <a:rPr sz="2000" b="1" dirty="0">
                <a:latin typeface="Arial"/>
                <a:cs typeface="Arial"/>
              </a:rPr>
              <a:t>OF</a:t>
            </a:r>
            <a:r>
              <a:rPr sz="2000" b="1" spc="-100" dirty="0">
                <a:latin typeface="Arial"/>
                <a:cs typeface="Arial"/>
              </a:rPr>
              <a:t> </a:t>
            </a:r>
            <a:r>
              <a:rPr sz="2000" b="1" dirty="0">
                <a:latin typeface="Arial"/>
                <a:cs typeface="Arial"/>
              </a:rPr>
              <a:t>COMPUTER</a:t>
            </a:r>
            <a:r>
              <a:rPr sz="2000" b="1" spc="-80" dirty="0">
                <a:latin typeface="Arial"/>
                <a:cs typeface="Arial"/>
              </a:rPr>
              <a:t> </a:t>
            </a:r>
            <a:r>
              <a:rPr sz="2000" b="1" dirty="0">
                <a:latin typeface="Arial"/>
                <a:cs typeface="Arial"/>
              </a:rPr>
              <a:t>SCIENCE</a:t>
            </a:r>
            <a:r>
              <a:rPr sz="2000" b="1" spc="-85" dirty="0">
                <a:latin typeface="Arial"/>
                <a:cs typeface="Arial"/>
              </a:rPr>
              <a:t> </a:t>
            </a:r>
            <a:r>
              <a:rPr sz="2000" b="1" dirty="0">
                <a:latin typeface="Arial"/>
                <a:cs typeface="Arial"/>
              </a:rPr>
              <a:t>AND </a:t>
            </a:r>
            <a:r>
              <a:rPr sz="2000" b="1" spc="-10" dirty="0">
                <a:latin typeface="Arial"/>
                <a:cs typeface="Arial"/>
              </a:rPr>
              <a:t>ENGINEERING</a:t>
            </a:r>
            <a:endParaRPr sz="2000">
              <a:latin typeface="Arial"/>
              <a:cs typeface="Arial"/>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88900">
              <a:lnSpc>
                <a:spcPts val="1240"/>
              </a:lnSpc>
            </a:pPr>
            <a:fld id="{81D60167-4931-47E6-BA6A-407CBD079E47}" type="slidenum">
              <a:rPr spc="-50" dirty="0"/>
              <a:t>1</a:t>
            </a:fld>
            <a:endParaRPr spc="-50" dirty="0"/>
          </a:p>
        </p:txBody>
      </p:sp>
      <p:sp>
        <p:nvSpPr>
          <p:cNvPr id="8" name="object 8"/>
          <p:cNvSpPr txBox="1"/>
          <p:nvPr/>
        </p:nvSpPr>
        <p:spPr>
          <a:xfrm>
            <a:off x="536244" y="4841639"/>
            <a:ext cx="3164840" cy="830997"/>
          </a:xfrm>
          <a:prstGeom prst="rect">
            <a:avLst/>
          </a:prstGeom>
        </p:spPr>
        <p:txBody>
          <a:bodyPr vert="horz" wrap="square" lIns="0" tIns="88900" rIns="0" bIns="0" rtlCol="0">
            <a:spAutoFit/>
          </a:bodyPr>
          <a:lstStyle/>
          <a:p>
            <a:pPr marL="12700">
              <a:lnSpc>
                <a:spcPct val="100000"/>
              </a:lnSpc>
              <a:spcBef>
                <a:spcPts val="700"/>
              </a:spcBef>
            </a:pPr>
            <a:r>
              <a:rPr sz="2400" b="1" spc="-10" dirty="0">
                <a:latin typeface="Calibri"/>
                <a:cs typeface="Calibri"/>
              </a:rPr>
              <a:t>PROJECT</a:t>
            </a:r>
            <a:r>
              <a:rPr sz="2400" b="1" spc="-85" dirty="0">
                <a:latin typeface="Calibri"/>
                <a:cs typeface="Calibri"/>
              </a:rPr>
              <a:t> </a:t>
            </a:r>
            <a:r>
              <a:rPr sz="2400" b="1" spc="-10" dirty="0">
                <a:latin typeface="Calibri"/>
                <a:cs typeface="Calibri"/>
              </a:rPr>
              <a:t>STUDENT</a:t>
            </a:r>
            <a:endParaRPr sz="2400" dirty="0">
              <a:latin typeface="Calibri"/>
              <a:cs typeface="Calibri"/>
            </a:endParaRPr>
          </a:p>
          <a:p>
            <a:pPr marL="12700">
              <a:lnSpc>
                <a:spcPct val="100000"/>
              </a:lnSpc>
              <a:spcBef>
                <a:spcPts val="500"/>
              </a:spcBef>
            </a:pPr>
            <a:r>
              <a:rPr lang="en-US" sz="2000" b="1" dirty="0">
                <a:latin typeface="Calibri"/>
                <a:cs typeface="Calibri"/>
              </a:rPr>
              <a:t>K JASHUVA AKHIL</a:t>
            </a:r>
            <a:r>
              <a:rPr sz="2000" b="1" dirty="0">
                <a:latin typeface="Calibri"/>
                <a:cs typeface="Calibri"/>
              </a:rPr>
              <a:t>,</a:t>
            </a:r>
            <a:r>
              <a:rPr sz="2000" b="1" spc="320" dirty="0">
                <a:latin typeface="Calibri"/>
                <a:cs typeface="Calibri"/>
              </a:rPr>
              <a:t> </a:t>
            </a:r>
            <a:r>
              <a:rPr sz="2000" b="1" spc="-10" dirty="0">
                <a:latin typeface="Calibri"/>
                <a:cs typeface="Calibri"/>
              </a:rPr>
              <a:t>43</a:t>
            </a:r>
            <a:r>
              <a:rPr lang="en-US" sz="2000" b="1" spc="-10" dirty="0">
                <a:latin typeface="Calibri"/>
                <a:cs typeface="Calibri"/>
              </a:rPr>
              <a:t>612020</a:t>
            </a:r>
            <a:endParaRPr sz="20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2162175">
              <a:lnSpc>
                <a:spcPct val="100000"/>
              </a:lnSpc>
              <a:spcBef>
                <a:spcPts val="90"/>
              </a:spcBef>
            </a:pPr>
            <a:r>
              <a:rPr spc="-10" dirty="0"/>
              <a:t>Modules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10</a:t>
            </a:fld>
            <a:endParaRPr spc="-25" dirty="0"/>
          </a:p>
        </p:txBody>
      </p:sp>
      <p:sp>
        <p:nvSpPr>
          <p:cNvPr id="8" name="TextBox 7">
            <a:extLst>
              <a:ext uri="{FF2B5EF4-FFF2-40B4-BE49-F238E27FC236}">
                <a16:creationId xmlns:a16="http://schemas.microsoft.com/office/drawing/2014/main" id="{A34C0FB6-4E0C-4BB2-DA81-F6A32CFED252}"/>
              </a:ext>
            </a:extLst>
          </p:cNvPr>
          <p:cNvSpPr txBox="1"/>
          <p:nvPr/>
        </p:nvSpPr>
        <p:spPr>
          <a:xfrm>
            <a:off x="762000" y="1676400"/>
            <a:ext cx="6809992" cy="2534027"/>
          </a:xfrm>
          <a:prstGeom prst="rect">
            <a:avLst/>
          </a:prstGeom>
          <a:noFill/>
        </p:spPr>
        <p:txBody>
          <a:bodyPr wrap="square">
            <a:spAutoFit/>
          </a:bodyPr>
          <a:lstStyle/>
          <a:p>
            <a:pPr marL="0" indent="0">
              <a:lnSpc>
                <a:spcPct val="150000"/>
              </a:lnSpc>
              <a:buNone/>
              <a:defRPr sz="2000"/>
            </a:pPr>
            <a:r>
              <a:rPr lang="en-US" sz="1800" dirty="0"/>
              <a:t>1. User Module</a:t>
            </a:r>
          </a:p>
          <a:p>
            <a:pPr marL="0" indent="0">
              <a:lnSpc>
                <a:spcPct val="150000"/>
              </a:lnSpc>
              <a:buNone/>
              <a:defRPr sz="2000"/>
            </a:pPr>
            <a:r>
              <a:rPr lang="en-US" sz="1800" dirty="0"/>
              <a:t>2. Vehicle Module</a:t>
            </a:r>
          </a:p>
          <a:p>
            <a:pPr marL="0" indent="0">
              <a:lnSpc>
                <a:spcPct val="150000"/>
              </a:lnSpc>
              <a:buNone/>
              <a:defRPr sz="2000"/>
            </a:pPr>
            <a:r>
              <a:rPr lang="en-US" sz="1800" dirty="0"/>
              <a:t>3. Booking Module</a:t>
            </a:r>
          </a:p>
          <a:p>
            <a:pPr marL="0" indent="0">
              <a:lnSpc>
                <a:spcPct val="150000"/>
              </a:lnSpc>
              <a:buNone/>
              <a:defRPr sz="2000"/>
            </a:pPr>
            <a:r>
              <a:rPr lang="en-US" sz="1800" dirty="0"/>
              <a:t>4. Authentication Module</a:t>
            </a:r>
          </a:p>
          <a:p>
            <a:pPr marL="0" indent="0">
              <a:lnSpc>
                <a:spcPct val="150000"/>
              </a:lnSpc>
              <a:buNone/>
              <a:defRPr sz="2000"/>
            </a:pPr>
            <a:r>
              <a:rPr lang="en-US" sz="1800" dirty="0"/>
              <a:t>5. Reward Points System</a:t>
            </a:r>
          </a:p>
          <a:p>
            <a:pPr marL="0" indent="0">
              <a:lnSpc>
                <a:spcPct val="150000"/>
              </a:lnSpc>
              <a:buNone/>
              <a:defRPr sz="2000"/>
            </a:pPr>
            <a:r>
              <a:rPr lang="en-US" sz="1800" dirty="0"/>
              <a:t>6. Digital Key Access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908685">
              <a:lnSpc>
                <a:spcPct val="100000"/>
              </a:lnSpc>
              <a:spcBef>
                <a:spcPts val="90"/>
              </a:spcBef>
            </a:pPr>
            <a:r>
              <a:rPr dirty="0"/>
              <a:t>Module</a:t>
            </a:r>
            <a:r>
              <a:rPr spc="-105"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11</a:t>
            </a:fld>
            <a:endParaRPr spc="-25" dirty="0"/>
          </a:p>
        </p:txBody>
      </p:sp>
      <p:sp>
        <p:nvSpPr>
          <p:cNvPr id="3" name="object 3"/>
          <p:cNvSpPr txBox="1"/>
          <p:nvPr/>
        </p:nvSpPr>
        <p:spPr>
          <a:xfrm>
            <a:off x="536244" y="1372524"/>
            <a:ext cx="7878445" cy="5485476"/>
          </a:xfrm>
          <a:prstGeom prst="rect">
            <a:avLst/>
          </a:prstGeom>
        </p:spPr>
        <p:txBody>
          <a:bodyPr vert="horz" wrap="square" lIns="0" tIns="12065" rIns="0" bIns="0" rtlCol="0">
            <a:spAutoFit/>
          </a:bodyPr>
          <a:lstStyle/>
          <a:p>
            <a:pPr marL="0" indent="0">
              <a:lnSpc>
                <a:spcPct val="150000"/>
              </a:lnSpc>
              <a:buNone/>
              <a:defRPr sz="2000"/>
            </a:pPr>
            <a:r>
              <a:rPr lang="en-IN" sz="2400" dirty="0"/>
              <a:t>• User Module – Handles registration, login, and logout</a:t>
            </a:r>
          </a:p>
          <a:p>
            <a:pPr marL="0" indent="0">
              <a:lnSpc>
                <a:spcPct val="150000"/>
              </a:lnSpc>
              <a:buNone/>
              <a:defRPr sz="2000"/>
            </a:pPr>
            <a:r>
              <a:rPr lang="en-IN" sz="2400" dirty="0"/>
              <a:t>• Vehicle Module – Displays available vehicles with details</a:t>
            </a:r>
          </a:p>
          <a:p>
            <a:pPr marL="0" indent="0">
              <a:lnSpc>
                <a:spcPct val="150000"/>
              </a:lnSpc>
              <a:buNone/>
              <a:defRPr sz="2000"/>
            </a:pPr>
            <a:r>
              <a:rPr lang="en-IN" sz="2400" dirty="0"/>
              <a:t>• Booking Module – Allows users to confirm rentals and calculate cost</a:t>
            </a:r>
          </a:p>
          <a:p>
            <a:pPr marL="0" indent="0">
              <a:lnSpc>
                <a:spcPct val="150000"/>
              </a:lnSpc>
              <a:buNone/>
              <a:defRPr sz="2000"/>
            </a:pPr>
            <a:r>
              <a:rPr lang="en-IN" sz="2400" dirty="0"/>
              <a:t>• Authentication Module – Protects pages using login validation</a:t>
            </a:r>
          </a:p>
          <a:p>
            <a:pPr marL="0" indent="0">
              <a:lnSpc>
                <a:spcPct val="150000"/>
              </a:lnSpc>
              <a:buNone/>
              <a:defRPr sz="2000"/>
            </a:pPr>
            <a:r>
              <a:rPr lang="en-IN" sz="2400" dirty="0"/>
              <a:t>• Reward System – Awards eco-points for electric rides</a:t>
            </a:r>
          </a:p>
          <a:p>
            <a:pPr marL="0" indent="0">
              <a:lnSpc>
                <a:spcPct val="150000"/>
              </a:lnSpc>
              <a:buNone/>
              <a:defRPr sz="2000"/>
            </a:pPr>
            <a:r>
              <a:rPr lang="en-IN" sz="2400" dirty="0"/>
              <a:t>• Digital Key – Generates unique booking key for secure vehicle access</a:t>
            </a:r>
          </a:p>
          <a:p>
            <a:pPr marL="356870" indent="-344170">
              <a:lnSpc>
                <a:spcPts val="3650"/>
              </a:lnSpc>
              <a:spcBef>
                <a:spcPts val="95"/>
              </a:spcBef>
              <a:buFont typeface="Arial MT"/>
              <a:buChar char="•"/>
              <a:tabLst>
                <a:tab pos="356870" algn="l"/>
              </a:tabLst>
            </a:pPr>
            <a:endParaRPr sz="32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dirty="0"/>
              <a:t>Sample</a:t>
            </a:r>
            <a:r>
              <a:rPr spc="-90" dirty="0"/>
              <a:t> </a:t>
            </a:r>
            <a:r>
              <a:rPr spc="-10" dirty="0"/>
              <a:t>Output(Screenshot)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12</a:t>
            </a:fld>
            <a:endParaRPr spc="-25" dirty="0"/>
          </a:p>
        </p:txBody>
      </p:sp>
      <p:pic>
        <p:nvPicPr>
          <p:cNvPr id="7" name="Content Placeholder 4">
            <a:extLst>
              <a:ext uri="{FF2B5EF4-FFF2-40B4-BE49-F238E27FC236}">
                <a16:creationId xmlns:a16="http://schemas.microsoft.com/office/drawing/2014/main" id="{4685C5F7-BBBE-5BDF-C39C-B0C050CB30BD}"/>
              </a:ext>
            </a:extLst>
          </p:cNvPr>
          <p:cNvPicPr>
            <a:picLocks noChangeAspect="1"/>
          </p:cNvPicPr>
          <p:nvPr/>
        </p:nvPicPr>
        <p:blipFill>
          <a:blip r:embed="rId2"/>
          <a:srcRect l="13529" r="12458"/>
          <a:stretch>
            <a:fillRect/>
          </a:stretch>
        </p:blipFill>
        <p:spPr>
          <a:xfrm>
            <a:off x="388332" y="2282536"/>
            <a:ext cx="4028980" cy="2724848"/>
          </a:xfrm>
          <a:prstGeom prst="rect">
            <a:avLst/>
          </a:prstGeom>
        </p:spPr>
      </p:pic>
      <p:pic>
        <p:nvPicPr>
          <p:cNvPr id="8" name="Picture 7">
            <a:extLst>
              <a:ext uri="{FF2B5EF4-FFF2-40B4-BE49-F238E27FC236}">
                <a16:creationId xmlns:a16="http://schemas.microsoft.com/office/drawing/2014/main" id="{05FF589D-0D1A-98DC-DE4B-1D08FEBD68C1}"/>
              </a:ext>
            </a:extLst>
          </p:cNvPr>
          <p:cNvPicPr>
            <a:picLocks noChangeAspect="1"/>
          </p:cNvPicPr>
          <p:nvPr/>
        </p:nvPicPr>
        <p:blipFill>
          <a:blip r:embed="rId3"/>
          <a:srcRect l="13726" r="10893"/>
          <a:stretch>
            <a:fillRect/>
          </a:stretch>
        </p:blipFill>
        <p:spPr>
          <a:xfrm>
            <a:off x="4572000" y="2282536"/>
            <a:ext cx="4291446" cy="27248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766C-B770-748A-C5D7-4775EA8CD16A}"/>
              </a:ext>
            </a:extLst>
          </p:cNvPr>
          <p:cNvSpPr>
            <a:spLocks noGrp="1"/>
          </p:cNvSpPr>
          <p:nvPr>
            <p:ph type="title"/>
          </p:nvPr>
        </p:nvSpPr>
        <p:spPr/>
        <p:txBody>
          <a:bodyPr/>
          <a:lstStyle/>
          <a:p>
            <a:r>
              <a:rPr lang="en-IN" dirty="0"/>
              <a:t>Sample</a:t>
            </a:r>
            <a:r>
              <a:rPr lang="en-IN" spc="-90" dirty="0"/>
              <a:t> </a:t>
            </a:r>
            <a:r>
              <a:rPr lang="en-IN" spc="-10" dirty="0"/>
              <a:t>Output(Screenshot)</a:t>
            </a:r>
            <a:endParaRPr lang="en-IN" dirty="0"/>
          </a:p>
        </p:txBody>
      </p:sp>
      <p:pic>
        <p:nvPicPr>
          <p:cNvPr id="3" name="Content Placeholder 4">
            <a:extLst>
              <a:ext uri="{FF2B5EF4-FFF2-40B4-BE49-F238E27FC236}">
                <a16:creationId xmlns:a16="http://schemas.microsoft.com/office/drawing/2014/main" id="{6891E337-F821-897E-0ADE-66590D54A91A}"/>
              </a:ext>
            </a:extLst>
          </p:cNvPr>
          <p:cNvPicPr>
            <a:picLocks noChangeAspect="1"/>
          </p:cNvPicPr>
          <p:nvPr/>
        </p:nvPicPr>
        <p:blipFill>
          <a:blip r:embed="rId2"/>
          <a:srcRect l="13349" r="9504"/>
          <a:stretch>
            <a:fillRect/>
          </a:stretch>
        </p:blipFill>
        <p:spPr>
          <a:xfrm>
            <a:off x="381000" y="2438401"/>
            <a:ext cx="4274178" cy="2709570"/>
          </a:xfrm>
          <a:prstGeom prst="rect">
            <a:avLst/>
          </a:prstGeom>
        </p:spPr>
      </p:pic>
      <p:pic>
        <p:nvPicPr>
          <p:cNvPr id="4" name="Picture 3">
            <a:extLst>
              <a:ext uri="{FF2B5EF4-FFF2-40B4-BE49-F238E27FC236}">
                <a16:creationId xmlns:a16="http://schemas.microsoft.com/office/drawing/2014/main" id="{AFD0562C-21A6-6A8F-5A6E-C37658BB6241}"/>
              </a:ext>
            </a:extLst>
          </p:cNvPr>
          <p:cNvPicPr>
            <a:picLocks noChangeAspect="1"/>
          </p:cNvPicPr>
          <p:nvPr/>
        </p:nvPicPr>
        <p:blipFill>
          <a:blip r:embed="rId3"/>
          <a:stretch>
            <a:fillRect/>
          </a:stretch>
        </p:blipFill>
        <p:spPr>
          <a:xfrm>
            <a:off x="4774907" y="2438401"/>
            <a:ext cx="4019266" cy="2709569"/>
          </a:xfrm>
          <a:prstGeom prst="rect">
            <a:avLst/>
          </a:prstGeom>
        </p:spPr>
      </p:pic>
    </p:spTree>
    <p:extLst>
      <p:ext uri="{BB962C8B-B14F-4D97-AF65-F5344CB8AC3E}">
        <p14:creationId xmlns:p14="http://schemas.microsoft.com/office/powerpoint/2010/main" val="354321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911985">
              <a:lnSpc>
                <a:spcPct val="100000"/>
              </a:lnSpc>
              <a:spcBef>
                <a:spcPts val="90"/>
              </a:spcBef>
            </a:pPr>
            <a:r>
              <a:rPr spc="-10" dirty="0"/>
              <a:t>Conclusion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14</a:t>
            </a:fld>
            <a:endParaRPr spc="-25" dirty="0"/>
          </a:p>
        </p:txBody>
      </p:sp>
      <p:sp>
        <p:nvSpPr>
          <p:cNvPr id="3" name="object 3"/>
          <p:cNvSpPr txBox="1"/>
          <p:nvPr/>
        </p:nvSpPr>
        <p:spPr>
          <a:xfrm>
            <a:off x="536244" y="1560652"/>
            <a:ext cx="8009255" cy="4191660"/>
          </a:xfrm>
          <a:prstGeom prst="rect">
            <a:avLst/>
          </a:prstGeom>
        </p:spPr>
        <p:txBody>
          <a:bodyPr vert="horz" wrap="square" lIns="0" tIns="60325" rIns="0" bIns="0" rtlCol="0">
            <a:spAutoFit/>
          </a:bodyPr>
          <a:lstStyle/>
          <a:p>
            <a:pPr algn="just">
              <a:lnSpc>
                <a:spcPct val="160000"/>
              </a:lnSpc>
              <a:defRPr sz="2000"/>
            </a:pPr>
            <a:r>
              <a:rPr lang="en-US" sz="1700" dirty="0" err="1"/>
              <a:t>SmartRide</a:t>
            </a:r>
            <a:r>
              <a:rPr lang="en-US" sz="1700" dirty="0"/>
              <a:t> introduces a smart and efficient web-based platform for modern vehicle rental management. It allows users to easily search, compare, and book vehicles online through a responsive and interactive interface. Vehicle owners can list their cars or bikes, manage bookings, and earn income directly through the platform. The system provides secure user authentication, detailed booking history, and instant digital key generation after booking confirmation for contactless access. It also includes a reward point system to encourage eco-friendly vehicle choices and ensures real-time availability updates for a seamless experience. Overall, </a:t>
            </a:r>
            <a:r>
              <a:rPr lang="en-US" sz="1700" dirty="0" err="1"/>
              <a:t>SmartRide</a:t>
            </a:r>
            <a:r>
              <a:rPr lang="en-US" sz="1700" dirty="0"/>
              <a:t> enhances convenience, transparency, and sustainability in the vehicle rental process.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3D811-3E13-B9B3-A197-A34B510965DD}"/>
              </a:ext>
            </a:extLst>
          </p:cNvPr>
          <p:cNvSpPr txBox="1"/>
          <p:nvPr/>
        </p:nvSpPr>
        <p:spPr>
          <a:xfrm>
            <a:off x="1905000" y="2828835"/>
            <a:ext cx="5562600" cy="1200329"/>
          </a:xfrm>
          <a:prstGeom prst="rect">
            <a:avLst/>
          </a:prstGeom>
          <a:noFill/>
        </p:spPr>
        <p:txBody>
          <a:bodyPr wrap="square" rtlCol="0">
            <a:spAutoFit/>
          </a:bodyPr>
          <a:lstStyle/>
          <a:p>
            <a:r>
              <a:rPr lang="en-US" sz="7200" dirty="0"/>
              <a:t>THANK YOU</a:t>
            </a:r>
            <a:endParaRPr lang="en-IN" sz="7200" dirty="0"/>
          </a:p>
        </p:txBody>
      </p:sp>
    </p:spTree>
    <p:extLst>
      <p:ext uri="{BB962C8B-B14F-4D97-AF65-F5344CB8AC3E}">
        <p14:creationId xmlns:p14="http://schemas.microsoft.com/office/powerpoint/2010/main" val="2298696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98290" y="482549"/>
            <a:ext cx="1633855" cy="574675"/>
          </a:xfrm>
          <a:prstGeom prst="rect">
            <a:avLst/>
          </a:prstGeom>
        </p:spPr>
        <p:txBody>
          <a:bodyPr vert="horz" wrap="square" lIns="0" tIns="12700" rIns="0" bIns="0" rtlCol="0">
            <a:spAutoFit/>
          </a:bodyPr>
          <a:lstStyle/>
          <a:p>
            <a:pPr marL="12700">
              <a:lnSpc>
                <a:spcPct val="100000"/>
              </a:lnSpc>
              <a:spcBef>
                <a:spcPts val="100"/>
              </a:spcBef>
            </a:pPr>
            <a:r>
              <a:rPr sz="3600" spc="-10" dirty="0"/>
              <a:t>AGENDA</a:t>
            </a:r>
            <a:endParaRPr sz="360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88900">
              <a:lnSpc>
                <a:spcPts val="1240"/>
              </a:lnSpc>
            </a:pPr>
            <a:fld id="{81D60167-4931-47E6-BA6A-407CBD079E47}" type="slidenum">
              <a:rPr spc="-50" dirty="0"/>
              <a:t>2</a:t>
            </a:fld>
            <a:endParaRPr spc="-50" dirty="0"/>
          </a:p>
        </p:txBody>
      </p:sp>
      <p:sp>
        <p:nvSpPr>
          <p:cNvPr id="3" name="object 3"/>
          <p:cNvSpPr txBox="1"/>
          <p:nvPr/>
        </p:nvSpPr>
        <p:spPr>
          <a:xfrm>
            <a:off x="536244" y="1546047"/>
            <a:ext cx="3947795" cy="4218305"/>
          </a:xfrm>
          <a:prstGeom prst="rect">
            <a:avLst/>
          </a:prstGeom>
        </p:spPr>
        <p:txBody>
          <a:bodyPr vert="horz" wrap="square" lIns="0" tIns="12065" rIns="0" bIns="0" rtlCol="0">
            <a:spAutoFit/>
          </a:bodyPr>
          <a:lstStyle/>
          <a:p>
            <a:pPr marL="356870" indent="-344170">
              <a:lnSpc>
                <a:spcPct val="100000"/>
              </a:lnSpc>
              <a:spcBef>
                <a:spcPts val="95"/>
              </a:spcBef>
              <a:buFont typeface="Arial MT"/>
              <a:buChar char="•"/>
              <a:tabLst>
                <a:tab pos="356870" algn="l"/>
              </a:tabLst>
            </a:pPr>
            <a:r>
              <a:rPr sz="2500" spc="-10" dirty="0">
                <a:latin typeface="Calibri"/>
                <a:cs typeface="Calibri"/>
              </a:rPr>
              <a:t>Abstract</a:t>
            </a:r>
            <a:endParaRPr sz="2500">
              <a:latin typeface="Calibri"/>
              <a:cs typeface="Calibri"/>
            </a:endParaRPr>
          </a:p>
          <a:p>
            <a:pPr marL="356870" indent="-344170">
              <a:lnSpc>
                <a:spcPct val="100000"/>
              </a:lnSpc>
              <a:spcBef>
                <a:spcPts val="5"/>
              </a:spcBef>
              <a:buFont typeface="Arial MT"/>
              <a:buChar char="•"/>
              <a:tabLst>
                <a:tab pos="356870" algn="l"/>
              </a:tabLst>
            </a:pPr>
            <a:r>
              <a:rPr sz="2500" dirty="0">
                <a:latin typeface="Calibri"/>
                <a:cs typeface="Calibri"/>
              </a:rPr>
              <a:t>Existing</a:t>
            </a:r>
            <a:r>
              <a:rPr sz="2500" spc="-120" dirty="0">
                <a:latin typeface="Calibri"/>
                <a:cs typeface="Calibri"/>
              </a:rPr>
              <a:t> </a:t>
            </a:r>
            <a:r>
              <a:rPr sz="2500" spc="-10" dirty="0">
                <a:latin typeface="Calibri"/>
                <a:cs typeface="Calibri"/>
              </a:rPr>
              <a:t>System</a:t>
            </a:r>
            <a:endParaRPr sz="2500">
              <a:latin typeface="Calibri"/>
              <a:cs typeface="Calibri"/>
            </a:endParaRPr>
          </a:p>
          <a:p>
            <a:pPr marL="356870" indent="-344170">
              <a:lnSpc>
                <a:spcPct val="100000"/>
              </a:lnSpc>
              <a:buFont typeface="Arial MT"/>
              <a:buChar char="•"/>
              <a:tabLst>
                <a:tab pos="356870" algn="l"/>
              </a:tabLst>
            </a:pPr>
            <a:r>
              <a:rPr sz="2500" dirty="0">
                <a:latin typeface="Calibri"/>
                <a:cs typeface="Calibri"/>
              </a:rPr>
              <a:t>Proposed</a:t>
            </a:r>
            <a:r>
              <a:rPr sz="2500" spc="-125" dirty="0">
                <a:latin typeface="Calibri"/>
                <a:cs typeface="Calibri"/>
              </a:rPr>
              <a:t> </a:t>
            </a:r>
            <a:r>
              <a:rPr sz="2500" spc="-10" dirty="0">
                <a:latin typeface="Calibri"/>
                <a:cs typeface="Calibri"/>
              </a:rPr>
              <a:t>System</a:t>
            </a:r>
            <a:endParaRPr sz="2500">
              <a:latin typeface="Calibri"/>
              <a:cs typeface="Calibri"/>
            </a:endParaRPr>
          </a:p>
          <a:p>
            <a:pPr marL="356870" indent="-344170">
              <a:lnSpc>
                <a:spcPct val="100000"/>
              </a:lnSpc>
              <a:buFont typeface="Arial MT"/>
              <a:buChar char="•"/>
              <a:tabLst>
                <a:tab pos="356870" algn="l"/>
              </a:tabLst>
            </a:pPr>
            <a:r>
              <a:rPr sz="2500" spc="-10" dirty="0">
                <a:latin typeface="Calibri"/>
                <a:cs typeface="Calibri"/>
              </a:rPr>
              <a:t>Advantages</a:t>
            </a:r>
            <a:endParaRPr sz="2500">
              <a:latin typeface="Calibri"/>
              <a:cs typeface="Calibri"/>
            </a:endParaRPr>
          </a:p>
          <a:p>
            <a:pPr marL="356870" indent="-344170">
              <a:lnSpc>
                <a:spcPct val="100000"/>
              </a:lnSpc>
              <a:spcBef>
                <a:spcPts val="5"/>
              </a:spcBef>
              <a:buFont typeface="Arial MT"/>
              <a:buChar char="•"/>
              <a:tabLst>
                <a:tab pos="356870" algn="l"/>
              </a:tabLst>
            </a:pPr>
            <a:r>
              <a:rPr sz="2500" spc="-10" dirty="0">
                <a:latin typeface="Calibri"/>
                <a:cs typeface="Calibri"/>
              </a:rPr>
              <a:t>Disadvantages</a:t>
            </a:r>
            <a:endParaRPr sz="2500">
              <a:latin typeface="Calibri"/>
              <a:cs typeface="Calibri"/>
            </a:endParaRPr>
          </a:p>
          <a:p>
            <a:pPr marL="356870" indent="-344170">
              <a:lnSpc>
                <a:spcPct val="100000"/>
              </a:lnSpc>
              <a:buFont typeface="Arial MT"/>
              <a:buChar char="•"/>
              <a:tabLst>
                <a:tab pos="356870" algn="l"/>
              </a:tabLst>
            </a:pPr>
            <a:r>
              <a:rPr sz="2500" spc="-10" dirty="0">
                <a:latin typeface="Calibri"/>
                <a:cs typeface="Calibri"/>
              </a:rPr>
              <a:t>Hardware</a:t>
            </a:r>
            <a:r>
              <a:rPr sz="2500" spc="-90" dirty="0">
                <a:latin typeface="Calibri"/>
                <a:cs typeface="Calibri"/>
              </a:rPr>
              <a:t> </a:t>
            </a:r>
            <a:r>
              <a:rPr sz="2500" spc="-10" dirty="0">
                <a:latin typeface="Calibri"/>
                <a:cs typeface="Calibri"/>
              </a:rPr>
              <a:t>Requirements</a:t>
            </a:r>
            <a:endParaRPr sz="2500">
              <a:latin typeface="Calibri"/>
              <a:cs typeface="Calibri"/>
            </a:endParaRPr>
          </a:p>
          <a:p>
            <a:pPr marL="356870" indent="-344170">
              <a:lnSpc>
                <a:spcPct val="100000"/>
              </a:lnSpc>
              <a:buFont typeface="Arial MT"/>
              <a:buChar char="•"/>
              <a:tabLst>
                <a:tab pos="356870" algn="l"/>
              </a:tabLst>
            </a:pPr>
            <a:r>
              <a:rPr sz="2500" dirty="0">
                <a:latin typeface="Calibri"/>
                <a:cs typeface="Calibri"/>
              </a:rPr>
              <a:t>Software</a:t>
            </a:r>
            <a:r>
              <a:rPr sz="2500" spc="-130" dirty="0">
                <a:latin typeface="Calibri"/>
                <a:cs typeface="Calibri"/>
              </a:rPr>
              <a:t> </a:t>
            </a:r>
            <a:r>
              <a:rPr sz="2500" spc="-10" dirty="0">
                <a:latin typeface="Calibri"/>
                <a:cs typeface="Calibri"/>
              </a:rPr>
              <a:t>Requirements</a:t>
            </a:r>
            <a:endParaRPr sz="2500">
              <a:latin typeface="Calibri"/>
              <a:cs typeface="Calibri"/>
            </a:endParaRPr>
          </a:p>
          <a:p>
            <a:pPr marL="356870" indent="-344170">
              <a:lnSpc>
                <a:spcPct val="100000"/>
              </a:lnSpc>
              <a:buFont typeface="Arial MT"/>
              <a:buChar char="•"/>
              <a:tabLst>
                <a:tab pos="356870" algn="l"/>
              </a:tabLst>
            </a:pPr>
            <a:r>
              <a:rPr sz="2500" spc="-10" dirty="0">
                <a:latin typeface="Calibri"/>
                <a:cs typeface="Calibri"/>
              </a:rPr>
              <a:t>Modules</a:t>
            </a:r>
            <a:endParaRPr sz="2500">
              <a:latin typeface="Calibri"/>
              <a:cs typeface="Calibri"/>
            </a:endParaRPr>
          </a:p>
          <a:p>
            <a:pPr marL="356870" indent="-344170">
              <a:lnSpc>
                <a:spcPct val="100000"/>
              </a:lnSpc>
              <a:spcBef>
                <a:spcPts val="5"/>
              </a:spcBef>
              <a:buFont typeface="Arial MT"/>
              <a:buChar char="•"/>
              <a:tabLst>
                <a:tab pos="356870" algn="l"/>
              </a:tabLst>
            </a:pPr>
            <a:r>
              <a:rPr sz="2500" dirty="0">
                <a:latin typeface="Calibri"/>
                <a:cs typeface="Calibri"/>
              </a:rPr>
              <a:t>Module</a:t>
            </a:r>
            <a:r>
              <a:rPr sz="2500" spc="-25" dirty="0">
                <a:latin typeface="Calibri"/>
                <a:cs typeface="Calibri"/>
              </a:rPr>
              <a:t> </a:t>
            </a:r>
            <a:r>
              <a:rPr sz="2500" spc="-10" dirty="0">
                <a:latin typeface="Calibri"/>
                <a:cs typeface="Calibri"/>
              </a:rPr>
              <a:t>Description</a:t>
            </a:r>
            <a:endParaRPr sz="2500">
              <a:latin typeface="Calibri"/>
              <a:cs typeface="Calibri"/>
            </a:endParaRPr>
          </a:p>
          <a:p>
            <a:pPr marL="356870" indent="-344170">
              <a:lnSpc>
                <a:spcPct val="100000"/>
              </a:lnSpc>
              <a:buFont typeface="Arial MT"/>
              <a:buChar char="•"/>
              <a:tabLst>
                <a:tab pos="356870" algn="l"/>
              </a:tabLst>
            </a:pPr>
            <a:r>
              <a:rPr sz="2500" dirty="0">
                <a:latin typeface="Calibri"/>
                <a:cs typeface="Calibri"/>
              </a:rPr>
              <a:t>Sample</a:t>
            </a:r>
            <a:r>
              <a:rPr sz="2500" spc="-65" dirty="0">
                <a:latin typeface="Calibri"/>
                <a:cs typeface="Calibri"/>
              </a:rPr>
              <a:t> </a:t>
            </a:r>
            <a:r>
              <a:rPr sz="2500" spc="-10" dirty="0">
                <a:latin typeface="Calibri"/>
                <a:cs typeface="Calibri"/>
              </a:rPr>
              <a:t>Output(Screenshot)</a:t>
            </a:r>
            <a:endParaRPr sz="2500">
              <a:latin typeface="Calibri"/>
              <a:cs typeface="Calibri"/>
            </a:endParaRPr>
          </a:p>
          <a:p>
            <a:pPr marL="356870" indent="-344170">
              <a:lnSpc>
                <a:spcPct val="100000"/>
              </a:lnSpc>
              <a:buFont typeface="Arial MT"/>
              <a:buChar char="•"/>
              <a:tabLst>
                <a:tab pos="356870" algn="l"/>
              </a:tabLst>
            </a:pPr>
            <a:r>
              <a:rPr sz="2500" spc="-10" dirty="0">
                <a:latin typeface="Calibri"/>
                <a:cs typeface="Calibri"/>
              </a:rPr>
              <a:t>Conclusion</a:t>
            </a:r>
            <a:endParaRPr sz="25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1819" y="482549"/>
            <a:ext cx="1569720" cy="574675"/>
          </a:xfrm>
          <a:prstGeom prst="rect">
            <a:avLst/>
          </a:prstGeom>
        </p:spPr>
        <p:txBody>
          <a:bodyPr vert="horz" wrap="square" lIns="0" tIns="12700" rIns="0" bIns="0" rtlCol="0">
            <a:spAutoFit/>
          </a:bodyPr>
          <a:lstStyle/>
          <a:p>
            <a:pPr marL="12700">
              <a:lnSpc>
                <a:spcPct val="100000"/>
              </a:lnSpc>
              <a:spcBef>
                <a:spcPts val="100"/>
              </a:spcBef>
            </a:pPr>
            <a:r>
              <a:rPr sz="3600" spc="-10" dirty="0"/>
              <a:t>Abstract</a:t>
            </a:r>
            <a:endParaRPr sz="3600"/>
          </a:p>
        </p:txBody>
      </p:sp>
      <p:sp>
        <p:nvSpPr>
          <p:cNvPr id="3" name="object 3"/>
          <p:cNvSpPr txBox="1"/>
          <p:nvPr/>
        </p:nvSpPr>
        <p:spPr>
          <a:xfrm>
            <a:off x="8509507" y="6428638"/>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3</a:t>
            </a:r>
            <a:endParaRPr sz="1200">
              <a:latin typeface="Calibri"/>
              <a:cs typeface="Calibri"/>
            </a:endParaRPr>
          </a:p>
        </p:txBody>
      </p:sp>
      <p:sp>
        <p:nvSpPr>
          <p:cNvPr id="4" name="object 4"/>
          <p:cNvSpPr txBox="1">
            <a:spLocks noGrp="1"/>
          </p:cNvSpPr>
          <p:nvPr>
            <p:ph type="body" idx="1"/>
          </p:nvPr>
        </p:nvSpPr>
        <p:spPr>
          <a:xfrm>
            <a:off x="555942" y="1600200"/>
            <a:ext cx="8032115" cy="4166268"/>
          </a:xfrm>
          <a:prstGeom prst="rect">
            <a:avLst/>
          </a:prstGeom>
        </p:spPr>
        <p:txBody>
          <a:bodyPr vert="horz" wrap="square" lIns="0" tIns="58419" rIns="0" bIns="0" rtlCol="0">
            <a:spAutoFit/>
          </a:bodyPr>
          <a:lstStyle/>
          <a:p>
            <a:pPr algn="just">
              <a:lnSpc>
                <a:spcPct val="150000"/>
              </a:lnSpc>
              <a:defRPr sz="2000"/>
            </a:pPr>
            <a:r>
              <a:rPr lang="en-US" sz="2000" dirty="0" err="1"/>
              <a:t>SmartRide</a:t>
            </a:r>
            <a:r>
              <a:rPr lang="en-US" sz="2000" dirty="0"/>
              <a:t> is a smart web-based vehicle rental and management platform designed to make renting vehicles faster, easier, and more reliable. It enables users to browse, compare, and book vehicles online based on their preferences and availability while promoting convenience and transparency by eliminating manual booking and paperwork. The system focuses on sustainability by offering eco-friendly electric vehicles along with traditional options. Users can securely log in, manage bookings, view digital keys, and earn reward points for choosing green rides, while vehicle owners can list their vehicles and earn income through the same platform.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270" y="419226"/>
            <a:ext cx="3496310" cy="695325"/>
          </a:xfrm>
          <a:prstGeom prst="rect">
            <a:avLst/>
          </a:prstGeom>
        </p:spPr>
        <p:txBody>
          <a:bodyPr vert="horz" wrap="square" lIns="0" tIns="11430" rIns="0" bIns="0" rtlCol="0">
            <a:spAutoFit/>
          </a:bodyPr>
          <a:lstStyle/>
          <a:p>
            <a:pPr marL="12700">
              <a:lnSpc>
                <a:spcPct val="100000"/>
              </a:lnSpc>
              <a:spcBef>
                <a:spcPts val="90"/>
              </a:spcBef>
            </a:pPr>
            <a:r>
              <a:rPr dirty="0"/>
              <a:t>Existing</a:t>
            </a:r>
            <a:r>
              <a:rPr spc="-16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4</a:t>
            </a:fld>
            <a:endParaRPr spc="-25" dirty="0"/>
          </a:p>
        </p:txBody>
      </p:sp>
      <p:sp>
        <p:nvSpPr>
          <p:cNvPr id="3" name="object 3"/>
          <p:cNvSpPr txBox="1"/>
          <p:nvPr/>
        </p:nvSpPr>
        <p:spPr>
          <a:xfrm>
            <a:off x="651280" y="1394988"/>
            <a:ext cx="7841439" cy="4791312"/>
          </a:xfrm>
          <a:prstGeom prst="rect">
            <a:avLst/>
          </a:prstGeom>
        </p:spPr>
        <p:txBody>
          <a:bodyPr vert="horz" wrap="square" lIns="0" tIns="12065" rIns="0" bIns="0" rtlCol="0">
            <a:spAutoFit/>
          </a:bodyPr>
          <a:lstStyle/>
          <a:p>
            <a:pPr algn="just">
              <a:lnSpc>
                <a:spcPct val="150000"/>
              </a:lnSpc>
              <a:defRPr sz="2000"/>
            </a:pPr>
            <a:r>
              <a:rPr lang="en-US" sz="1900" dirty="0">
                <a:latin typeface="+mn-lt"/>
                <a:cs typeface="Arial" panose="020B0604020202020204" pitchFamily="34" charset="0"/>
              </a:rPr>
              <a:t>In the existing system, vehicle rentals are managed manually or through basic, non-interactive websites with limited functionality. Customers often need to call or visit rental offices to check vehicle availability, make reservations, or complete payments, leading to time delays and inconvenience. Record keeping is mostly manual, which increases the chances of errors and data loss. Payment tracking, verification, and refund handling are difficult to manage efficiently. Moreover, the existing systems lack personalized recommendations, a reward mechanism for loyal customers, and advanced features such as real-time vehicle tracking or digital key access. This results in poor user experience, reduced transparency, and limited scalability for both customers and service providers.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7957" y="419226"/>
            <a:ext cx="3914140" cy="695325"/>
          </a:xfrm>
          <a:prstGeom prst="rect">
            <a:avLst/>
          </a:prstGeom>
        </p:spPr>
        <p:txBody>
          <a:bodyPr vert="horz" wrap="square" lIns="0" tIns="11430" rIns="0" bIns="0" rtlCol="0">
            <a:spAutoFit/>
          </a:bodyPr>
          <a:lstStyle/>
          <a:p>
            <a:pPr marL="12700">
              <a:lnSpc>
                <a:spcPct val="100000"/>
              </a:lnSpc>
              <a:spcBef>
                <a:spcPts val="90"/>
              </a:spcBef>
            </a:pPr>
            <a:r>
              <a:rPr dirty="0"/>
              <a:t>Proposed</a:t>
            </a:r>
            <a:r>
              <a:rPr spc="-229"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5</a:t>
            </a:fld>
            <a:endParaRPr spc="-25" dirty="0"/>
          </a:p>
        </p:txBody>
      </p:sp>
      <p:sp>
        <p:nvSpPr>
          <p:cNvPr id="3" name="object 3"/>
          <p:cNvSpPr txBox="1"/>
          <p:nvPr/>
        </p:nvSpPr>
        <p:spPr>
          <a:xfrm>
            <a:off x="515462" y="1236717"/>
            <a:ext cx="8064500" cy="5230021"/>
          </a:xfrm>
          <a:prstGeom prst="rect">
            <a:avLst/>
          </a:prstGeom>
        </p:spPr>
        <p:txBody>
          <a:bodyPr vert="horz" wrap="square" lIns="0" tIns="60325" rIns="0" bIns="0" rtlCol="0">
            <a:spAutoFit/>
          </a:bodyPr>
          <a:lstStyle/>
          <a:p>
            <a:pPr algn="just">
              <a:lnSpc>
                <a:spcPct val="170000"/>
              </a:lnSpc>
              <a:defRPr sz="2000"/>
            </a:pPr>
            <a:r>
              <a:rPr lang="en-US" dirty="0" err="1">
                <a:latin typeface="+mn-lt"/>
              </a:rPr>
              <a:t>SmartRide</a:t>
            </a:r>
            <a:r>
              <a:rPr lang="en-US" dirty="0">
                <a:latin typeface="+mn-lt"/>
              </a:rPr>
              <a:t> introduces a smart and efficient web-based platform for modern vehicle rental management. It allows users to easily search, compare, and book vehicles online through a responsive and interactive interface. Vehicle owners can list their cars or bikes, manage bookings, and earn income directly through the platform. The system provides secure user authentication, detailed booking history, and instant digital key generation after booking confirmation for contactless access. It also includes a reward point system to encourage eco-friendly vehicle choices and ensures real-time availability updates for a seamless experience. Overall, </a:t>
            </a:r>
            <a:r>
              <a:rPr lang="en-US" dirty="0" err="1">
                <a:latin typeface="+mn-lt"/>
              </a:rPr>
              <a:t>SmartRide</a:t>
            </a:r>
            <a:r>
              <a:rPr lang="en-US" dirty="0">
                <a:latin typeface="+mn-lt"/>
              </a:rPr>
              <a:t> enhances convenience, transparency, and sustainability in the vehicle rental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845310">
              <a:lnSpc>
                <a:spcPct val="100000"/>
              </a:lnSpc>
              <a:spcBef>
                <a:spcPts val="90"/>
              </a:spcBef>
            </a:pPr>
            <a:r>
              <a:rPr spc="-30" dirty="0"/>
              <a:t>Advantages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6</a:t>
            </a:fld>
            <a:endParaRPr spc="-25" dirty="0"/>
          </a:p>
        </p:txBody>
      </p:sp>
      <p:sp>
        <p:nvSpPr>
          <p:cNvPr id="3" name="object 3"/>
          <p:cNvSpPr txBox="1"/>
          <p:nvPr/>
        </p:nvSpPr>
        <p:spPr>
          <a:xfrm>
            <a:off x="536244" y="1527428"/>
            <a:ext cx="7947025" cy="2814938"/>
          </a:xfrm>
          <a:prstGeom prst="rect">
            <a:avLst/>
          </a:prstGeom>
        </p:spPr>
        <p:txBody>
          <a:bodyPr vert="horz" wrap="square" lIns="0" tIns="100965" rIns="0" bIns="0" rtlCol="0">
            <a:spAutoFit/>
          </a:bodyPr>
          <a:lstStyle/>
          <a:p>
            <a:pPr marL="0" indent="0">
              <a:lnSpc>
                <a:spcPct val="150000"/>
              </a:lnSpc>
              <a:buNone/>
              <a:defRPr sz="2000"/>
            </a:pPr>
            <a:r>
              <a:rPr lang="en-US" dirty="0"/>
              <a:t>• User-friendly interface</a:t>
            </a:r>
          </a:p>
          <a:p>
            <a:pPr marL="0" indent="0">
              <a:lnSpc>
                <a:spcPct val="150000"/>
              </a:lnSpc>
              <a:buNone/>
              <a:defRPr sz="2000"/>
            </a:pPr>
            <a:r>
              <a:rPr lang="en-US" dirty="0"/>
              <a:t>• Instant online booking</a:t>
            </a:r>
          </a:p>
          <a:p>
            <a:pPr marL="0" indent="0">
              <a:lnSpc>
                <a:spcPct val="150000"/>
              </a:lnSpc>
              <a:buNone/>
              <a:defRPr sz="2000"/>
            </a:pPr>
            <a:r>
              <a:rPr lang="en-US" dirty="0"/>
              <a:t>• Eco-friendly vehicle options</a:t>
            </a:r>
          </a:p>
          <a:p>
            <a:pPr marL="0" indent="0">
              <a:lnSpc>
                <a:spcPct val="150000"/>
              </a:lnSpc>
              <a:buNone/>
              <a:defRPr sz="2000"/>
            </a:pPr>
            <a:r>
              <a:rPr lang="en-US" dirty="0"/>
              <a:t>• Reward points for green rides</a:t>
            </a:r>
          </a:p>
          <a:p>
            <a:pPr marL="0" indent="0">
              <a:lnSpc>
                <a:spcPct val="150000"/>
              </a:lnSpc>
              <a:buNone/>
              <a:defRPr sz="2000"/>
            </a:pPr>
            <a:r>
              <a:rPr lang="en-US" dirty="0"/>
              <a:t>• 24/7 accessibility</a:t>
            </a:r>
          </a:p>
          <a:p>
            <a:pPr marL="0" indent="0">
              <a:lnSpc>
                <a:spcPct val="150000"/>
              </a:lnSpc>
              <a:buNone/>
              <a:defRPr sz="2000"/>
            </a:pPr>
            <a:r>
              <a:rPr lang="en-US" dirty="0"/>
              <a:t>• Automated booking records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524635">
              <a:lnSpc>
                <a:spcPct val="100000"/>
              </a:lnSpc>
              <a:spcBef>
                <a:spcPts val="90"/>
              </a:spcBef>
            </a:pPr>
            <a:r>
              <a:rPr spc="-25" dirty="0"/>
              <a:t>Disadvantages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7</a:t>
            </a:fld>
            <a:endParaRPr spc="-25" dirty="0"/>
          </a:p>
        </p:txBody>
      </p:sp>
      <p:sp>
        <p:nvSpPr>
          <p:cNvPr id="3" name="object 3"/>
          <p:cNvSpPr txBox="1"/>
          <p:nvPr/>
        </p:nvSpPr>
        <p:spPr>
          <a:xfrm>
            <a:off x="536244" y="1510650"/>
            <a:ext cx="7690484" cy="2974981"/>
          </a:xfrm>
          <a:prstGeom prst="rect">
            <a:avLst/>
          </a:prstGeom>
        </p:spPr>
        <p:txBody>
          <a:bodyPr vert="horz" wrap="square" lIns="0" tIns="110489" rIns="0" bIns="0" rtlCol="0">
            <a:spAutoFit/>
          </a:bodyPr>
          <a:lstStyle/>
          <a:p>
            <a:pPr marL="0" indent="0">
              <a:lnSpc>
                <a:spcPct val="150000"/>
              </a:lnSpc>
              <a:buNone/>
              <a:defRPr sz="2000"/>
            </a:pPr>
            <a:r>
              <a:rPr lang="en-US" sz="3200" dirty="0"/>
              <a:t>• Requires stable internet connection</a:t>
            </a:r>
          </a:p>
          <a:p>
            <a:pPr marL="0" indent="0">
              <a:lnSpc>
                <a:spcPct val="150000"/>
              </a:lnSpc>
              <a:buNone/>
              <a:defRPr sz="2000"/>
            </a:pPr>
            <a:r>
              <a:rPr lang="en-US" sz="3200" dirty="0"/>
              <a:t>• Limited to registered users</a:t>
            </a:r>
          </a:p>
          <a:p>
            <a:pPr marL="0" indent="0">
              <a:lnSpc>
                <a:spcPct val="150000"/>
              </a:lnSpc>
              <a:buNone/>
              <a:defRPr sz="2000"/>
            </a:pPr>
            <a:r>
              <a:rPr lang="en-US" sz="3200" dirty="0"/>
              <a:t>• Security depends on local storage and authentication measures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393700">
              <a:lnSpc>
                <a:spcPct val="100000"/>
              </a:lnSpc>
              <a:spcBef>
                <a:spcPts val="90"/>
              </a:spcBef>
            </a:pPr>
            <a:r>
              <a:rPr spc="-10" dirty="0"/>
              <a:t>Hardware</a:t>
            </a:r>
            <a:r>
              <a:rPr spc="-21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8</a:t>
            </a:fld>
            <a:endParaRPr spc="-25" dirty="0"/>
          </a:p>
        </p:txBody>
      </p:sp>
      <p:sp>
        <p:nvSpPr>
          <p:cNvPr id="3" name="object 3"/>
          <p:cNvSpPr txBox="1">
            <a:spLocks noGrp="1"/>
          </p:cNvSpPr>
          <p:nvPr>
            <p:ph type="body" idx="1"/>
          </p:nvPr>
        </p:nvSpPr>
        <p:spPr>
          <a:xfrm>
            <a:off x="536244" y="1563700"/>
            <a:ext cx="8032115" cy="3675365"/>
          </a:xfrm>
          <a:prstGeom prst="rect">
            <a:avLst/>
          </a:prstGeom>
        </p:spPr>
        <p:txBody>
          <a:bodyPr vert="horz" wrap="square" lIns="0" tIns="57785" rIns="0" bIns="0" rtlCol="0">
            <a:spAutoFit/>
          </a:bodyPr>
          <a:lstStyle/>
          <a:p>
            <a:pPr>
              <a:lnSpc>
                <a:spcPct val="150000"/>
              </a:lnSpc>
              <a:defRPr sz="2000"/>
            </a:pPr>
            <a:r>
              <a:rPr lang="en-US" sz="3200" dirty="0"/>
              <a:t>• Laptop or Desktop PC</a:t>
            </a:r>
          </a:p>
          <a:p>
            <a:pPr>
              <a:lnSpc>
                <a:spcPct val="150000"/>
              </a:lnSpc>
              <a:defRPr sz="2000"/>
            </a:pPr>
            <a:r>
              <a:rPr lang="en-US" sz="3200" dirty="0"/>
              <a:t>• Processor: Intel i3 or higher</a:t>
            </a:r>
          </a:p>
          <a:p>
            <a:pPr>
              <a:lnSpc>
                <a:spcPct val="150000"/>
              </a:lnSpc>
              <a:defRPr sz="2000"/>
            </a:pPr>
            <a:r>
              <a:rPr lang="en-US" sz="3200" dirty="0"/>
              <a:t>• RAM: Minimum 4GB</a:t>
            </a:r>
          </a:p>
          <a:p>
            <a:pPr>
              <a:lnSpc>
                <a:spcPct val="150000"/>
              </a:lnSpc>
              <a:defRPr sz="2000"/>
            </a:pPr>
            <a:r>
              <a:rPr lang="en-US" sz="3200" dirty="0"/>
              <a:t>• Hard Disk: 250GB or more</a:t>
            </a:r>
          </a:p>
          <a:p>
            <a:pPr>
              <a:lnSpc>
                <a:spcPct val="150000"/>
              </a:lnSpc>
              <a:defRPr sz="2000"/>
            </a:pPr>
            <a:r>
              <a:rPr lang="en-US" sz="3200" dirty="0"/>
              <a:t>• Internet Connection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488315">
              <a:lnSpc>
                <a:spcPct val="100000"/>
              </a:lnSpc>
              <a:spcBef>
                <a:spcPts val="90"/>
              </a:spcBef>
            </a:pPr>
            <a:r>
              <a:rPr spc="-10" dirty="0"/>
              <a:t>Software</a:t>
            </a:r>
            <a:r>
              <a:rPr spc="-175"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dirty="0"/>
              <a:t>28</a:t>
            </a:r>
            <a:r>
              <a:rPr spc="-10" dirty="0"/>
              <a:t> </a:t>
            </a:r>
            <a:r>
              <a:rPr dirty="0"/>
              <a:t>October</a:t>
            </a:r>
            <a:r>
              <a:rPr spc="-30" dirty="0"/>
              <a:t> </a:t>
            </a:r>
            <a:r>
              <a:rPr spc="-20" dirty="0"/>
              <a:t>2025</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dirty="0"/>
              <a:t>School</a:t>
            </a:r>
            <a:r>
              <a:rPr spc="-10" dirty="0"/>
              <a:t> </a:t>
            </a:r>
            <a:r>
              <a:rPr dirty="0"/>
              <a:t>of</a:t>
            </a:r>
            <a:r>
              <a:rPr spc="-25" dirty="0"/>
              <a:t> </a:t>
            </a:r>
            <a:r>
              <a:rPr dirty="0"/>
              <a:t>Computing -</a:t>
            </a:r>
            <a:r>
              <a:rPr spc="-40" dirty="0"/>
              <a:t> </a:t>
            </a:r>
            <a:r>
              <a:rPr spc="-25" dirty="0"/>
              <a:t>CSE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240"/>
              </a:lnSpc>
            </a:pPr>
            <a:fld id="{81D60167-4931-47E6-BA6A-407CBD079E47}" type="slidenum">
              <a:rPr spc="-25" dirty="0"/>
              <a:t>9</a:t>
            </a:fld>
            <a:endParaRPr spc="-25" dirty="0"/>
          </a:p>
        </p:txBody>
      </p:sp>
      <p:sp>
        <p:nvSpPr>
          <p:cNvPr id="3" name="object 3"/>
          <p:cNvSpPr txBox="1">
            <a:spLocks noGrp="1"/>
          </p:cNvSpPr>
          <p:nvPr>
            <p:ph type="body" idx="1"/>
          </p:nvPr>
        </p:nvSpPr>
        <p:spPr>
          <a:xfrm>
            <a:off x="536244" y="1563700"/>
            <a:ext cx="8032115" cy="3259739"/>
          </a:xfrm>
          <a:prstGeom prst="rect">
            <a:avLst/>
          </a:prstGeom>
        </p:spPr>
        <p:txBody>
          <a:bodyPr vert="horz" wrap="square" lIns="0" tIns="93980" rIns="0" bIns="0" rtlCol="0">
            <a:spAutoFit/>
          </a:bodyPr>
          <a:lstStyle/>
          <a:p>
            <a:pPr>
              <a:lnSpc>
                <a:spcPct val="150000"/>
              </a:lnSpc>
              <a:defRPr sz="2000"/>
            </a:pPr>
            <a:r>
              <a:rPr lang="en-IN" sz="2800" dirty="0"/>
              <a:t>• Frontend: HTML, CSS, JavaScript</a:t>
            </a:r>
          </a:p>
          <a:p>
            <a:pPr>
              <a:lnSpc>
                <a:spcPct val="150000"/>
              </a:lnSpc>
              <a:defRPr sz="2000"/>
            </a:pPr>
            <a:r>
              <a:rPr lang="en-IN" sz="2800" dirty="0"/>
              <a:t>• Backend: </a:t>
            </a:r>
            <a:r>
              <a:rPr lang="en-IN" sz="2800" dirty="0" err="1"/>
              <a:t>LocalStorage</a:t>
            </a:r>
            <a:r>
              <a:rPr lang="en-IN" sz="2800" dirty="0"/>
              <a:t> (for demo)</a:t>
            </a:r>
          </a:p>
          <a:p>
            <a:pPr>
              <a:lnSpc>
                <a:spcPct val="150000"/>
              </a:lnSpc>
              <a:defRPr sz="2000"/>
            </a:pPr>
            <a:r>
              <a:rPr lang="en-IN" sz="2800" dirty="0"/>
              <a:t>• Browser: Chrome / Edge / Firefox</a:t>
            </a:r>
          </a:p>
          <a:p>
            <a:pPr>
              <a:lnSpc>
                <a:spcPct val="150000"/>
              </a:lnSpc>
              <a:defRPr sz="2000"/>
            </a:pPr>
            <a:r>
              <a:rPr lang="en-IN" sz="2800" dirty="0"/>
              <a:t>• IDE:  VS Code</a:t>
            </a:r>
          </a:p>
          <a:p>
            <a:pPr>
              <a:lnSpc>
                <a:spcPct val="150000"/>
              </a:lnSpc>
              <a:defRPr sz="2000"/>
            </a:pPr>
            <a:r>
              <a:rPr lang="en-IN" sz="2800" dirty="0"/>
              <a:t>• Hosting: GitHub Pages or Localhost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834</Words>
  <Application>Microsoft Office PowerPoint</Application>
  <PresentationFormat>On-screen Show (4:3)</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MT</vt:lpstr>
      <vt:lpstr>Calibri</vt:lpstr>
      <vt:lpstr>Office Theme</vt:lpstr>
      <vt:lpstr>PowerPoint Presentation</vt:lpstr>
      <vt:lpstr>AGENDA</vt:lpstr>
      <vt:lpstr>Abstract</vt:lpstr>
      <vt:lpstr>Existing System</vt:lpstr>
      <vt:lpstr>Proposed System</vt:lpstr>
      <vt:lpstr>Advantages</vt:lpstr>
      <vt:lpstr>Disadvantages</vt:lpstr>
      <vt:lpstr>Hardware Requirements</vt:lpstr>
      <vt:lpstr>Software Requirements</vt:lpstr>
      <vt:lpstr>Modules</vt:lpstr>
      <vt:lpstr>Module Description</vt:lpstr>
      <vt:lpstr>Sample Output(Screenshot)</vt:lpstr>
      <vt:lpstr>Sample Output(Screenshot)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jashuva Akhil</cp:lastModifiedBy>
  <cp:revision>1</cp:revision>
  <dcterms:created xsi:type="dcterms:W3CDTF">2025-10-28T12:57:10Z</dcterms:created>
  <dcterms:modified xsi:type="dcterms:W3CDTF">2025-10-28T13:29:13Z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2025-10-28T00:00:00Z</vt:filetime>
  </property>
  <property fmtid="{D5CDD505-2E9C-101B-9397-08002B2CF9AE}" pid="3" name="Creator">
    <vt:lpwstr>Microsoft® PowerPoint® 2016</vt:lpwstr>
  </property>
  <property fmtid="{D5CDD505-2E9C-101B-9397-08002B2CF9AE}" pid="4" name="LastSaved">
    <vt:filetime>2025-10-28T00:00:00Z</vt:filetime>
  </property>
  <property fmtid="{D5CDD505-2E9C-101B-9397-08002B2CF9AE}" pid="5" name="Producer">
    <vt:lpwstr>www.ilovepdf.com</vt:lpwstr>
  </property>
</Properties>
</file>