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4" r:id="rId5"/>
    <p:sldId id="259" r:id="rId6"/>
    <p:sldId id="260" r:id="rId7"/>
    <p:sldId id="265" r:id="rId8"/>
    <p:sldId id="266" r:id="rId9"/>
    <p:sldId id="267" r:id="rId10"/>
    <p:sldId id="269" r:id="rId11"/>
    <p:sldId id="268" r:id="rId12"/>
    <p:sldId id="261"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5033" autoAdjust="0"/>
  </p:normalViewPr>
  <p:slideViewPr>
    <p:cSldViewPr>
      <p:cViewPr varScale="1">
        <p:scale>
          <a:sx n="82" d="100"/>
          <a:sy n="82" d="100"/>
        </p:scale>
        <p:origin x="150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6E5A4-7232-4826-8810-1E555D632C01}" type="datetimeFigureOut">
              <a:rPr lang="en-IN" smtClean="0"/>
              <a:t>30-01-2024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E19C1-B595-4E5A-87F4-3FDE2BBF9A06}" type="slidenum">
              <a:rPr lang="en-IN" smtClean="0"/>
              <a:t>‹#›</a:t>
            </a:fld>
            <a:endParaRPr lang="en-IN"/>
          </a:p>
        </p:txBody>
      </p:sp>
    </p:spTree>
    <p:extLst>
      <p:ext uri="{BB962C8B-B14F-4D97-AF65-F5344CB8AC3E}">
        <p14:creationId xmlns:p14="http://schemas.microsoft.com/office/powerpoint/2010/main" val="2153142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E19C1-B595-4E5A-87F4-3FDE2BBF9A06}" type="slidenum">
              <a:rPr lang="en-IN" smtClean="0"/>
              <a:t>1</a:t>
            </a:fld>
            <a:endParaRPr lang="en-IN"/>
          </a:p>
        </p:txBody>
      </p:sp>
    </p:spTree>
    <p:extLst>
      <p:ext uri="{BB962C8B-B14F-4D97-AF65-F5344CB8AC3E}">
        <p14:creationId xmlns:p14="http://schemas.microsoft.com/office/powerpoint/2010/main" val="2859693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t>1/30/2024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t>1/30/2024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t>1/30/2024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t>1/30/2024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t>1/30/2024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t>1/30/2024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t>1/30/2024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JashveenRaj/Dark-pattern-detec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hyperlink" Target="https://www.pngall.com/profile-png/" TargetMode="External"/><Relationship Id="rId18" Type="http://schemas.openxmlformats.org/officeDocument/2006/relationships/image" Target="../media/image18.png"/><Relationship Id="rId3" Type="http://schemas.openxmlformats.org/officeDocument/2006/relationships/image" Target="../media/image10.svg"/><Relationship Id="rId7" Type="http://schemas.openxmlformats.org/officeDocument/2006/relationships/hyperlink" Target="https://www.freepngimg.com/png/68525-apple-network-icons-ios-computer-iphone-graphics" TargetMode="External"/><Relationship Id="rId12" Type="http://schemas.openxmlformats.org/officeDocument/2006/relationships/image" Target="../media/image15.png"/><Relationship Id="rId17" Type="http://schemas.openxmlformats.org/officeDocument/2006/relationships/hyperlink" Target="https://www.wallpaperflare.com/gray-and-white-robot-artificial-intelligence-astronomy-machine-learning-wallpaper-ayhjc" TargetMode="External"/><Relationship Id="rId2" Type="http://schemas.openxmlformats.org/officeDocument/2006/relationships/image" Target="../media/image9.png"/><Relationship Id="rId16"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hyperlink" Target="https://www.privateinternetaccess.com/blog/how-to-avoid-coronavirus-scam-websites-calls-and-texts/" TargetMode="External"/><Relationship Id="rId5" Type="http://schemas.openxmlformats.org/officeDocument/2006/relationships/hyperlink" Target="https://commons.wikimedia.org/wiki/File:Android_robot.png" TargetMode="External"/><Relationship Id="rId15" Type="http://schemas.openxmlformats.org/officeDocument/2006/relationships/hyperlink" Target="https://pixabay.com/en/danger-skull-vector-clipart-sign-2324940/" TargetMode="External"/><Relationship Id="rId10" Type="http://schemas.openxmlformats.org/officeDocument/2006/relationships/image" Target="../media/image14.jpeg"/><Relationship Id="rId19" Type="http://schemas.openxmlformats.org/officeDocument/2006/relationships/image" Target="../media/image19.svg"/><Relationship Id="rId4" Type="http://schemas.openxmlformats.org/officeDocument/2006/relationships/image" Target="../media/image11.png"/><Relationship Id="rId9" Type="http://schemas.openxmlformats.org/officeDocument/2006/relationships/hyperlink" Target="https://pixabay.com/en/smartphone-white-cellphone-mobile-157082/" TargetMode="External"/><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68375"/>
            <a:ext cx="7772400" cy="1470025"/>
          </a:xfrm>
        </p:spPr>
        <p:txBody>
          <a:bodyPr>
            <a:normAutofit/>
          </a:bodyPr>
          <a:lstStyle/>
          <a:p>
            <a:r>
              <a:rPr lang="en-US" b="1" dirty="0"/>
              <a:t>TEAM DETAILS</a:t>
            </a:r>
            <a:endParaRPr lang="en-IN" b="1" dirty="0"/>
          </a:p>
        </p:txBody>
      </p:sp>
      <p:sp>
        <p:nvSpPr>
          <p:cNvPr id="3" name="Subtitle 2"/>
          <p:cNvSpPr>
            <a:spLocks noGrp="1"/>
          </p:cNvSpPr>
          <p:nvPr>
            <p:ph type="subTitle" idx="1"/>
          </p:nvPr>
        </p:nvSpPr>
        <p:spPr>
          <a:xfrm>
            <a:off x="914400" y="2552700"/>
            <a:ext cx="6400800" cy="1752600"/>
          </a:xfrm>
        </p:spPr>
        <p:txBody>
          <a:bodyPr>
            <a:noAutofit/>
          </a:bodyPr>
          <a:lstStyle/>
          <a:p>
            <a:pPr algn="l">
              <a:lnSpc>
                <a:spcPct val="170000"/>
              </a:lnSpc>
            </a:pPr>
            <a:r>
              <a:rPr lang="en-US" sz="2800" u="sng" dirty="0">
                <a:solidFill>
                  <a:schemeClr val="tx1"/>
                </a:solidFill>
              </a:rPr>
              <a:t>Team Name</a:t>
            </a:r>
            <a:r>
              <a:rPr lang="en-US" sz="2800" dirty="0">
                <a:solidFill>
                  <a:schemeClr val="tx1"/>
                </a:solidFill>
              </a:rPr>
              <a:t>: THE DECIDERS</a:t>
            </a:r>
            <a:endParaRPr lang="en-IN" sz="2800" dirty="0">
              <a:solidFill>
                <a:schemeClr val="tx1"/>
              </a:solidFill>
            </a:endParaRPr>
          </a:p>
          <a:p>
            <a:pPr algn="l">
              <a:lnSpc>
                <a:spcPct val="170000"/>
              </a:lnSpc>
            </a:pPr>
            <a:r>
              <a:rPr lang="en-US" sz="2800" u="sng" dirty="0">
                <a:solidFill>
                  <a:schemeClr val="tx1"/>
                </a:solidFill>
              </a:rPr>
              <a:t>Team ID</a:t>
            </a:r>
            <a:r>
              <a:rPr lang="en-US" sz="2800" dirty="0">
                <a:solidFill>
                  <a:schemeClr val="tx1"/>
                </a:solidFill>
              </a:rPr>
              <a:t>: </a:t>
            </a:r>
          </a:p>
          <a:p>
            <a:pPr algn="l">
              <a:lnSpc>
                <a:spcPct val="170000"/>
              </a:lnSpc>
            </a:pPr>
            <a:r>
              <a:rPr lang="en-US" sz="2800" u="sng" dirty="0">
                <a:solidFill>
                  <a:schemeClr val="tx1"/>
                </a:solidFill>
              </a:rPr>
              <a:t>Department name &amp; Year</a:t>
            </a:r>
            <a:r>
              <a:rPr lang="en-US" sz="2800" dirty="0">
                <a:solidFill>
                  <a:schemeClr val="tx1"/>
                </a:solidFill>
              </a:rPr>
              <a:t>: EEE</a:t>
            </a:r>
            <a:br>
              <a:rPr lang="en-US" sz="2800" dirty="0">
                <a:solidFill>
                  <a:schemeClr val="tx1"/>
                </a:solidFill>
              </a:rPr>
            </a:br>
            <a:r>
              <a:rPr lang="en-US" sz="2800" u="sng" dirty="0">
                <a:solidFill>
                  <a:schemeClr val="tx1"/>
                </a:solidFill>
              </a:rPr>
              <a:t>College Name</a:t>
            </a:r>
            <a:r>
              <a:rPr lang="en-US" sz="2800" dirty="0">
                <a:solidFill>
                  <a:schemeClr val="tx1"/>
                </a:solidFill>
              </a:rPr>
              <a:t>: PANIMALAR ENGINEERING COLLEGE</a:t>
            </a:r>
          </a:p>
        </p:txBody>
      </p:sp>
      <p:pic>
        <p:nvPicPr>
          <p:cNvPr id="1026" name="Picture 2" descr="https://dpbh2023.in/images/logod.png"/>
          <p:cNvPicPr>
            <a:picLocks noChangeAspect="1" noChangeArrowheads="1"/>
          </p:cNvPicPr>
          <p:nvPr/>
        </p:nvPicPr>
        <p:blipFill>
          <a:blip r:embed="rId3"/>
          <a:srcRect/>
          <a:stretch>
            <a:fillRect/>
          </a:stretch>
        </p:blipFill>
        <p:spPr bwMode="auto">
          <a:xfrm>
            <a:off x="50803" y="228600"/>
            <a:ext cx="2235197" cy="886143"/>
          </a:xfrm>
          <a:prstGeom prst="rect">
            <a:avLst/>
          </a:prstGeom>
          <a:noFill/>
        </p:spPr>
      </p:pic>
      <p:pic>
        <p:nvPicPr>
          <p:cNvPr id="1028" name="Picture 4" descr="https://dpbh2023.in/images/u1.png"/>
          <p:cNvPicPr>
            <a:picLocks noChangeAspect="1" noChangeArrowheads="1"/>
          </p:cNvPicPr>
          <p:nvPr/>
        </p:nvPicPr>
        <p:blipFill>
          <a:blip r:embed="rId4"/>
          <a:srcRect/>
          <a:stretch>
            <a:fillRect/>
          </a:stretch>
        </p:blipFill>
        <p:spPr bwMode="auto">
          <a:xfrm>
            <a:off x="2235106" y="389467"/>
            <a:ext cx="1955894" cy="677333"/>
          </a:xfrm>
          <a:prstGeom prst="rect">
            <a:avLst/>
          </a:prstGeom>
          <a:noFill/>
        </p:spPr>
      </p:pic>
      <p:pic>
        <p:nvPicPr>
          <p:cNvPr id="1030" name="Picture 6" descr="https://dpbh2023.in/images/u3.png"/>
          <p:cNvPicPr>
            <a:picLocks noChangeAspect="1" noChangeArrowheads="1"/>
          </p:cNvPicPr>
          <p:nvPr/>
        </p:nvPicPr>
        <p:blipFill>
          <a:blip r:embed="rId5"/>
          <a:srcRect/>
          <a:stretch>
            <a:fillRect/>
          </a:stretch>
        </p:blipFill>
        <p:spPr bwMode="auto">
          <a:xfrm>
            <a:off x="4267200" y="304800"/>
            <a:ext cx="1363132" cy="762000"/>
          </a:xfrm>
          <a:prstGeom prst="rect">
            <a:avLst/>
          </a:prstGeom>
          <a:noFill/>
        </p:spPr>
      </p:pic>
      <p:pic>
        <p:nvPicPr>
          <p:cNvPr id="1032" name="Picture 8" descr="https://dpbh2023.in/images/u5.png"/>
          <p:cNvPicPr>
            <a:picLocks noChangeAspect="1" noChangeArrowheads="1"/>
          </p:cNvPicPr>
          <p:nvPr/>
        </p:nvPicPr>
        <p:blipFill>
          <a:blip r:embed="rId6"/>
          <a:srcRect/>
          <a:stretch>
            <a:fillRect/>
          </a:stretch>
        </p:blipFill>
        <p:spPr bwMode="auto">
          <a:xfrm>
            <a:off x="5706534" y="228600"/>
            <a:ext cx="846666" cy="762000"/>
          </a:xfrm>
          <a:prstGeom prst="rect">
            <a:avLst/>
          </a:prstGeom>
          <a:noFill/>
        </p:spPr>
      </p:pic>
      <p:sp>
        <p:nvSpPr>
          <p:cNvPr id="1034" name="AutoShape 10" descr="Panimalar Engineering Colle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a:p>
        </p:txBody>
      </p:sp>
      <p:sp>
        <p:nvSpPr>
          <p:cNvPr id="1036" name="AutoShape 12" descr="Panimalar Engineering Colle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a:p>
        </p:txBody>
      </p:sp>
      <p:sp>
        <p:nvSpPr>
          <p:cNvPr id="1038" name="AutoShape 14" descr="Panimalar Engineering Colle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a:p>
        </p:txBody>
      </p:sp>
      <p:sp>
        <p:nvSpPr>
          <p:cNvPr id="12" name="Rectangle 11"/>
          <p:cNvSpPr/>
          <p:nvPr/>
        </p:nvSpPr>
        <p:spPr>
          <a:xfrm>
            <a:off x="6629400" y="228600"/>
            <a:ext cx="2514600" cy="1066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pic>
        <p:nvPicPr>
          <p:cNvPr id="13" name="Picture 15" descr="C:\Users\sathish kumar\Desktop\LOGOS\pec-logo (1).png"/>
          <p:cNvPicPr>
            <a:picLocks noChangeAspect="1" noChangeArrowheads="1"/>
          </p:cNvPicPr>
          <p:nvPr/>
        </p:nvPicPr>
        <p:blipFill>
          <a:blip r:embed="rId7" cstate="print"/>
          <a:srcRect/>
          <a:stretch>
            <a:fillRect/>
          </a:stretch>
        </p:blipFill>
        <p:spPr bwMode="auto">
          <a:xfrm>
            <a:off x="6705600" y="381000"/>
            <a:ext cx="2405183" cy="7429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462B3E0-04A2-1795-657C-B455FF1F2086}"/>
              </a:ext>
            </a:extLst>
          </p:cNvPr>
          <p:cNvSpPr/>
          <p:nvPr/>
        </p:nvSpPr>
        <p:spPr>
          <a:xfrm>
            <a:off x="8153400" y="5715000"/>
            <a:ext cx="533400" cy="5334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10CCA4F-40C1-58C9-C3A0-13D2A981D8FF}"/>
              </a:ext>
            </a:extLst>
          </p:cNvPr>
          <p:cNvSpPr txBox="1"/>
          <p:nvPr/>
        </p:nvSpPr>
        <p:spPr>
          <a:xfrm>
            <a:off x="1219200" y="76200"/>
            <a:ext cx="7086600" cy="369332"/>
          </a:xfrm>
          <a:prstGeom prst="rect">
            <a:avLst/>
          </a:prstGeom>
          <a:noFill/>
        </p:spPr>
        <p:txBody>
          <a:bodyPr wrap="square" rtlCol="0">
            <a:spAutoFit/>
          </a:bodyPr>
          <a:lstStyle/>
          <a:p>
            <a:pPr algn="ctr"/>
            <a:r>
              <a:rPr lang="en-US" b="1" u="sng" dirty="0">
                <a:latin typeface="Times New Roman" panose="02020603050405020304" pitchFamily="18" charset="0"/>
                <a:cs typeface="Times New Roman" panose="02020603050405020304" pitchFamily="18" charset="0"/>
              </a:rPr>
              <a:t>WEB SCRAPPING TECHNIQUES USED</a:t>
            </a:r>
            <a:endParaRPr lang="en-IN"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884821-1FA0-CBF2-8CD6-4CFB5795348E}"/>
              </a:ext>
            </a:extLst>
          </p:cNvPr>
          <p:cNvSpPr txBox="1"/>
          <p:nvPr/>
        </p:nvSpPr>
        <p:spPr>
          <a:xfrm>
            <a:off x="152400" y="445532"/>
            <a:ext cx="8763000" cy="600164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For our approach of detecting dark patterns through machine learning (ML) models, we utilize </a:t>
            </a:r>
            <a:r>
              <a:rPr lang="en-US" sz="1600" b="1" dirty="0">
                <a:latin typeface="Times New Roman" panose="02020603050405020304" pitchFamily="18" charset="0"/>
                <a:cs typeface="Times New Roman" panose="02020603050405020304" pitchFamily="18" charset="0"/>
              </a:rPr>
              <a:t>web scraping techniques </a:t>
            </a:r>
            <a:r>
              <a:rPr lang="en-US" sz="1600" dirty="0">
                <a:latin typeface="Times New Roman" panose="02020603050405020304" pitchFamily="18" charset="0"/>
                <a:cs typeface="Times New Roman" panose="02020603050405020304" pitchFamily="18" charset="0"/>
              </a:rPr>
              <a:t>to gather data from various e-commerce websites. This data serves as the foundation for training and testing our ML model, enabling it to identify and classify deceptive design practices effectively. To accomplish this, we employ standard web scraping code alongside a headless browser tool called Puppeteer.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Web scraping involves programmatically extracting information from websites, allowing us to collect valuable data relevant to our research objectives. By accessing the HTML structure of web pages, we can extract textual content, images, and other relevant information necessary for training our ML model. This process involves navigating through website pages, identifying target elements, and extracting relevant data in a structured format for further analysis.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Puppeteer, a headless browser tool</a:t>
            </a:r>
            <a:r>
              <a:rPr lang="en-US" sz="1600" dirty="0">
                <a:latin typeface="Times New Roman" panose="02020603050405020304" pitchFamily="18" charset="0"/>
                <a:cs typeface="Times New Roman" panose="02020603050405020304" pitchFamily="18" charset="0"/>
              </a:rPr>
              <a:t> developed by Google, plays a crucial role in our web scraping workflow. Unlike traditional browsers, Puppeteer operates without a graphical user interface, making it ideal for automated browsing tasks. By simulating user interactions, such as clicking buttons and filling out forms, Puppeteer enables us to navigate through websites and extract data programmatically. Its headless nature allows for efficient and seamless web scraping operations without the need for manual intervention.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By combining standard web scraping code with Puppeteer, we can efficiently gather data from e-commerce websites for training our ML model. This approach not only allows us to collect a diverse range of data relevant to dark patterns but also </a:t>
            </a:r>
            <a:r>
              <a:rPr lang="en-US" sz="1600" b="1" dirty="0">
                <a:latin typeface="Times New Roman" panose="02020603050405020304" pitchFamily="18" charset="0"/>
                <a:cs typeface="Times New Roman" panose="02020603050405020304" pitchFamily="18" charset="0"/>
              </a:rPr>
              <a:t>ensures the scalability and reliability </a:t>
            </a:r>
            <a:r>
              <a:rPr lang="en-US" sz="1600" dirty="0">
                <a:latin typeface="Times New Roman" panose="02020603050405020304" pitchFamily="18" charset="0"/>
                <a:cs typeface="Times New Roman" panose="02020603050405020304" pitchFamily="18" charset="0"/>
              </a:rPr>
              <a:t>of our data collection process. Ultimately, the data obtained through web scraping serves as the cornerstone of our ML-based approach to detecting and combating deceptive design practices in the online retail landscape.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3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BEEB1-2DDA-89BE-A9A6-2359A51C9820}"/>
              </a:ext>
            </a:extLst>
          </p:cNvPr>
          <p:cNvSpPr txBox="1"/>
          <p:nvPr/>
        </p:nvSpPr>
        <p:spPr>
          <a:xfrm>
            <a:off x="152400" y="76200"/>
            <a:ext cx="8610600" cy="461665"/>
          </a:xfrm>
          <a:prstGeom prst="rect">
            <a:avLst/>
          </a:prstGeom>
          <a:noFill/>
        </p:spPr>
        <p:txBody>
          <a:bodyPr wrap="square" rtlCol="0">
            <a:spAutoFit/>
          </a:bodyPr>
          <a:lstStyle/>
          <a:p>
            <a:pPr algn="ctr"/>
            <a:r>
              <a:rPr lang="en-US" sz="2400" u="sng" dirty="0"/>
              <a:t>FEATURES </a:t>
            </a:r>
            <a:r>
              <a:rPr lang="en-IN" sz="2400" u="sng" dirty="0"/>
              <a:t>DETECTED BY OUR PROTOTYPE </a:t>
            </a:r>
            <a:endParaRPr lang="en-US" sz="2400" u="sng" dirty="0"/>
          </a:p>
        </p:txBody>
      </p:sp>
      <p:sp>
        <p:nvSpPr>
          <p:cNvPr id="8" name="Oval 7">
            <a:extLst>
              <a:ext uri="{FF2B5EF4-FFF2-40B4-BE49-F238E27FC236}">
                <a16:creationId xmlns:a16="http://schemas.microsoft.com/office/drawing/2014/main" id="{AC92276E-A1A9-7F31-7BD0-662C56A63FFB}"/>
              </a:ext>
            </a:extLst>
          </p:cNvPr>
          <p:cNvSpPr/>
          <p:nvPr/>
        </p:nvSpPr>
        <p:spPr>
          <a:xfrm>
            <a:off x="8077200" y="5715000"/>
            <a:ext cx="685800" cy="6096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1FCCDAF-094F-7DAE-363E-CDA2EFCE7635}"/>
              </a:ext>
            </a:extLst>
          </p:cNvPr>
          <p:cNvSpPr txBox="1"/>
          <p:nvPr/>
        </p:nvSpPr>
        <p:spPr>
          <a:xfrm>
            <a:off x="152400" y="516094"/>
            <a:ext cx="3962400" cy="6494085"/>
          </a:xfrm>
          <a:prstGeom prst="rect">
            <a:avLst/>
          </a:prstGeom>
          <a:noFill/>
        </p:spPr>
        <p:txBody>
          <a:bodyPr wrap="square" rtlCol="0">
            <a:spAutoFit/>
          </a:bodyPr>
          <a:lstStyle/>
          <a:p>
            <a:endParaRPr lang="en-US" sz="1100" dirty="0"/>
          </a:p>
          <a:p>
            <a:r>
              <a:rPr lang="en-US" b="1" u="sng" dirty="0">
                <a:latin typeface="Times New Roman" panose="02020603050405020304" pitchFamily="18" charset="0"/>
                <a:cs typeface="Times New Roman" panose="02020603050405020304" pitchFamily="18" charset="0"/>
              </a:rPr>
              <a:t>1.Urgency:</a:t>
            </a:r>
          </a:p>
          <a:p>
            <a:r>
              <a:rPr lang="en-US" dirty="0">
                <a:latin typeface="Times New Roman" panose="02020603050405020304" pitchFamily="18" charset="0"/>
                <a:cs typeface="Times New Roman" panose="02020603050405020304" pitchFamily="18" charset="0"/>
              </a:rPr>
              <a:t>- Identify aggressive language and countdown timers.</a:t>
            </a:r>
          </a:p>
          <a:p>
            <a:r>
              <a:rPr lang="en-US" dirty="0">
                <a:latin typeface="Times New Roman" panose="02020603050405020304" pitchFamily="18" charset="0"/>
                <a:cs typeface="Times New Roman" panose="02020603050405020304" pitchFamily="18" charset="0"/>
              </a:rPr>
              <a:t>- Scrutinize contextual cues and linguistic patterns.</a:t>
            </a:r>
          </a:p>
          <a:p>
            <a:r>
              <a:rPr lang="en-US" dirty="0">
                <a:latin typeface="Times New Roman" panose="02020603050405020304" pitchFamily="18" charset="0"/>
                <a:cs typeface="Times New Roman" panose="02020603050405020304" pitchFamily="18" charset="0"/>
              </a:rPr>
              <a:t>- Flag instances coercing users into hasty actions.</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2.Scarcity:</a:t>
            </a:r>
          </a:p>
          <a:p>
            <a:r>
              <a:rPr lang="en-US" dirty="0">
                <a:latin typeface="Times New Roman" panose="02020603050405020304" pitchFamily="18" charset="0"/>
                <a:cs typeface="Times New Roman" panose="02020603050405020304" pitchFamily="18" charset="0"/>
              </a:rPr>
              <a:t>- Analyze stock counters and time-limited offers.</a:t>
            </a:r>
          </a:p>
          <a:p>
            <a:r>
              <a:rPr lang="en-US" dirty="0">
                <a:latin typeface="Times New Roman" panose="02020603050405020304" pitchFamily="18" charset="0"/>
                <a:cs typeface="Times New Roman" panose="02020603050405020304" pitchFamily="18" charset="0"/>
              </a:rPr>
              <a:t>- Assess progress bars and demand indicators.</a:t>
            </a:r>
          </a:p>
          <a:p>
            <a:r>
              <a:rPr lang="en-US" dirty="0">
                <a:latin typeface="Times New Roman" panose="02020603050405020304" pitchFamily="18" charset="0"/>
                <a:cs typeface="Times New Roman" panose="02020603050405020304" pitchFamily="18" charset="0"/>
              </a:rPr>
              <a:t>- Detect attempts to induce impulsive behavior.</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3.Misdirection:</a:t>
            </a:r>
          </a:p>
          <a:p>
            <a:r>
              <a:rPr lang="en-US" dirty="0">
                <a:latin typeface="Times New Roman" panose="02020603050405020304" pitchFamily="18" charset="0"/>
                <a:cs typeface="Times New Roman" panose="02020603050405020304" pitchFamily="18" charset="0"/>
              </a:rPr>
              <a:t>- Examine deceptive design elements.</a:t>
            </a:r>
          </a:p>
          <a:p>
            <a:r>
              <a:rPr lang="en-US" dirty="0">
                <a:latin typeface="Times New Roman" panose="02020603050405020304" pitchFamily="18" charset="0"/>
                <a:cs typeface="Times New Roman" panose="02020603050405020304" pitchFamily="18" charset="0"/>
              </a:rPr>
              <a:t>- Evaluate user intent alignment.</a:t>
            </a:r>
          </a:p>
          <a:p>
            <a:r>
              <a:rPr lang="en-US" dirty="0">
                <a:latin typeface="Times New Roman" panose="02020603050405020304" pitchFamily="18" charset="0"/>
                <a:cs typeface="Times New Roman" panose="02020603050405020304" pitchFamily="18" charset="0"/>
              </a:rPr>
              <a:t>- Identify diversion tactics and unintended actions.</a:t>
            </a:r>
          </a:p>
          <a:p>
            <a:endParaRPr lang="en-US" sz="1600" dirty="0">
              <a:latin typeface="Times New Roman" panose="02020603050405020304" pitchFamily="18" charset="0"/>
              <a:cs typeface="Times New Roman" panose="02020603050405020304" pitchFamily="18" charset="0"/>
            </a:endParaRPr>
          </a:p>
          <a:p>
            <a:endParaRPr lang="en-US" sz="1100" dirty="0"/>
          </a:p>
        </p:txBody>
      </p:sp>
      <p:sp>
        <p:nvSpPr>
          <p:cNvPr id="10" name="TextBox 9">
            <a:extLst>
              <a:ext uri="{FF2B5EF4-FFF2-40B4-BE49-F238E27FC236}">
                <a16:creationId xmlns:a16="http://schemas.microsoft.com/office/drawing/2014/main" id="{CF49AE7D-AC13-D2EA-4AAF-5411C6AC2176}"/>
              </a:ext>
            </a:extLst>
          </p:cNvPr>
          <p:cNvSpPr txBox="1"/>
          <p:nvPr/>
        </p:nvSpPr>
        <p:spPr>
          <a:xfrm>
            <a:off x="4648200" y="609600"/>
            <a:ext cx="4114800" cy="6432530"/>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4.Social Proof:</a:t>
            </a:r>
          </a:p>
          <a:p>
            <a:r>
              <a:rPr lang="en-US" dirty="0">
                <a:latin typeface="Times New Roman" panose="02020603050405020304" pitchFamily="18" charset="0"/>
                <a:cs typeface="Times New Roman" panose="02020603050405020304" pitchFamily="18" charset="0"/>
              </a:rPr>
              <a:t>- Analyze content authenticity and engagement.</a:t>
            </a:r>
          </a:p>
          <a:p>
            <a:r>
              <a:rPr lang="en-US" dirty="0">
                <a:latin typeface="Times New Roman" panose="02020603050405020304" pitchFamily="18" charset="0"/>
                <a:cs typeface="Times New Roman" panose="02020603050405020304" pitchFamily="18" charset="0"/>
              </a:rPr>
              <a:t>- Detect fabricated testimonials and biased reviews.</a:t>
            </a:r>
          </a:p>
          <a:p>
            <a:r>
              <a:rPr lang="en-US" dirty="0">
                <a:latin typeface="Times New Roman" panose="02020603050405020304" pitchFamily="18" charset="0"/>
                <a:cs typeface="Times New Roman" panose="02020603050405020304" pitchFamily="18" charset="0"/>
              </a:rPr>
              <a:t>- Expose attempts to boost credibility artificially.</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5.Sneaking:</a:t>
            </a:r>
          </a:p>
          <a:p>
            <a:r>
              <a:rPr lang="en-US" dirty="0">
                <a:latin typeface="Times New Roman" panose="02020603050405020304" pitchFamily="18" charset="0"/>
                <a:cs typeface="Times New Roman" panose="02020603050405020304" pitchFamily="18" charset="0"/>
              </a:rPr>
              <a:t>- Scrutinize consent mechanisms and privacy policies.</a:t>
            </a:r>
          </a:p>
          <a:p>
            <a:r>
              <a:rPr lang="en-US" dirty="0">
                <a:latin typeface="Times New Roman" panose="02020603050405020304" pitchFamily="18" charset="0"/>
                <a:cs typeface="Times New Roman" panose="02020603050405020304" pitchFamily="18" charset="0"/>
              </a:rPr>
              <a:t>- Identify hidden clauses and surreptitious data collection.</a:t>
            </a:r>
          </a:p>
          <a:p>
            <a:r>
              <a:rPr lang="en-US" dirty="0">
                <a:latin typeface="Times New Roman" panose="02020603050405020304" pitchFamily="18" charset="0"/>
                <a:cs typeface="Times New Roman" panose="02020603050405020304" pitchFamily="18" charset="0"/>
              </a:rPr>
              <a:t>- Expose attempts to manipulate user consent.</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6.Forced Action:</a:t>
            </a:r>
          </a:p>
          <a:p>
            <a:r>
              <a:rPr lang="en-US" dirty="0">
                <a:latin typeface="Times New Roman" panose="02020603050405020304" pitchFamily="18" charset="0"/>
                <a:cs typeface="Times New Roman" panose="02020603050405020304" pitchFamily="18" charset="0"/>
              </a:rPr>
              <a:t>- Analyze coercive language and aggressive design.</a:t>
            </a:r>
          </a:p>
          <a:p>
            <a:r>
              <a:rPr lang="en-US" dirty="0">
                <a:latin typeface="Times New Roman" panose="02020603050405020304" pitchFamily="18" charset="0"/>
                <a:cs typeface="Times New Roman" panose="02020603050405020304" pitchFamily="18" charset="0"/>
              </a:rPr>
              <a:t>- Assess temporal factors and user engagement.</a:t>
            </a:r>
          </a:p>
          <a:p>
            <a:r>
              <a:rPr lang="en-US" dirty="0">
                <a:latin typeface="Times New Roman" panose="02020603050405020304" pitchFamily="18" charset="0"/>
                <a:cs typeface="Times New Roman" panose="02020603050405020304" pitchFamily="18" charset="0"/>
              </a:rPr>
              <a:t>- Flag instances of user coercion</a:t>
            </a:r>
            <a:r>
              <a:rPr lang="en-US" sz="1600" dirty="0"/>
              <a:t>.</a:t>
            </a:r>
          </a:p>
          <a:p>
            <a:endParaRPr lang="en-IN" sz="1600" dirty="0"/>
          </a:p>
        </p:txBody>
      </p:sp>
    </p:spTree>
    <p:extLst>
      <p:ext uri="{BB962C8B-B14F-4D97-AF65-F5344CB8AC3E}">
        <p14:creationId xmlns:p14="http://schemas.microsoft.com/office/powerpoint/2010/main" val="176861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7C2A87E-8002-694E-5759-52B98DD005A7}"/>
              </a:ext>
            </a:extLst>
          </p:cNvPr>
          <p:cNvSpPr txBox="1"/>
          <p:nvPr/>
        </p:nvSpPr>
        <p:spPr>
          <a:xfrm>
            <a:off x="5943600" y="1219200"/>
            <a:ext cx="2971800" cy="646331"/>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FIG: </a:t>
            </a:r>
            <a:r>
              <a:rPr lang="en-US" dirty="0">
                <a:latin typeface="Times New Roman" panose="02020603050405020304" pitchFamily="18" charset="0"/>
                <a:cs typeface="Times New Roman" panose="02020603050405020304" pitchFamily="18" charset="0"/>
              </a:rPr>
              <a:t>SAMPLE SITE BEFORE DETECTION.</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DDBC2CC-60C6-E921-F046-ABBC0827B5D0}"/>
              </a:ext>
            </a:extLst>
          </p:cNvPr>
          <p:cNvSpPr txBox="1"/>
          <p:nvPr/>
        </p:nvSpPr>
        <p:spPr>
          <a:xfrm>
            <a:off x="304800" y="4419600"/>
            <a:ext cx="2362200" cy="1200329"/>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FIG:</a:t>
            </a:r>
            <a:r>
              <a:rPr lang="en-US" dirty="0">
                <a:latin typeface="Times New Roman" panose="02020603050405020304" pitchFamily="18" charset="0"/>
                <a:cs typeface="Times New Roman" panose="02020603050405020304" pitchFamily="18" charset="0"/>
              </a:rPr>
              <a:t> OUR TRAINED MODEL DETECTING DARK PATTERN IN OUR TEST SITE.</a:t>
            </a:r>
          </a:p>
        </p:txBody>
      </p:sp>
      <p:pic>
        <p:nvPicPr>
          <p:cNvPr id="3" name="Picture 2">
            <a:extLst>
              <a:ext uri="{FF2B5EF4-FFF2-40B4-BE49-F238E27FC236}">
                <a16:creationId xmlns:a16="http://schemas.microsoft.com/office/drawing/2014/main" id="{45B29C11-C3EE-CAFB-B127-B6C45929CE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228600"/>
            <a:ext cx="5638799" cy="3170277"/>
          </a:xfrm>
          <a:prstGeom prst="rect">
            <a:avLst/>
          </a:prstGeom>
        </p:spPr>
      </p:pic>
      <p:pic>
        <p:nvPicPr>
          <p:cNvPr id="8" name="Picture 7">
            <a:extLst>
              <a:ext uri="{FF2B5EF4-FFF2-40B4-BE49-F238E27FC236}">
                <a16:creationId xmlns:a16="http://schemas.microsoft.com/office/drawing/2014/main" id="{B5B31E8A-E091-716B-779B-A32388EB36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3578883"/>
            <a:ext cx="5638800" cy="31702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Calibri" panose="020F0502020204030204" pitchFamily="34" charset="0"/>
                <a:ea typeface="Segoe UI" panose="020B0502040204020203" pitchFamily="34" charset="0"/>
                <a:cs typeface="Segoe UI" panose="020B0502040204020203" pitchFamily="34" charset="0"/>
              </a:rPr>
              <a:t>SOURCE CODE</a:t>
            </a:r>
            <a:endParaRPr lang="en-IN" u="sng" dirty="0"/>
          </a:p>
        </p:txBody>
      </p:sp>
      <p:sp>
        <p:nvSpPr>
          <p:cNvPr id="3" name="Content Placeholder 2"/>
          <p:cNvSpPr>
            <a:spLocks noGrp="1"/>
          </p:cNvSpPr>
          <p:nvPr>
            <p:ph sz="quarter" idx="1"/>
          </p:nvPr>
        </p:nvSpPr>
        <p:spPr/>
        <p:txBody>
          <a:bodyPr/>
          <a:lstStyle/>
          <a:p>
            <a:r>
              <a:rPr lang="en-IN" dirty="0"/>
              <a:t>GitHub Link: </a:t>
            </a:r>
            <a:r>
              <a:rPr lang="en-IN" dirty="0">
                <a:hlinkClick r:id="rId2"/>
              </a:rPr>
              <a:t>https://github.com/JashveenRaj/Dark-pattern-detecction</a:t>
            </a:r>
            <a:r>
              <a:rPr lang="en-IN" dirty="0"/>
              <a:t>.</a:t>
            </a:r>
          </a:p>
          <a:p>
            <a:endParaRPr lang="en-IN" dirty="0"/>
          </a:p>
          <a:p>
            <a:pPr mar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ontent Placeholder 17"/>
          <p:cNvGraphicFramePr>
            <a:graphicFrameLocks noGrp="1"/>
          </p:cNvGraphicFramePr>
          <p:nvPr>
            <p:ph sz="quarter" idx="1"/>
            <p:extLst>
              <p:ext uri="{D42A27DB-BD31-4B8C-83A1-F6EECF244321}">
                <p14:modId xmlns:p14="http://schemas.microsoft.com/office/powerpoint/2010/main" val="2766605337"/>
              </p:ext>
            </p:extLst>
          </p:nvPr>
        </p:nvGraphicFramePr>
        <p:xfrm>
          <a:off x="269875" y="1524000"/>
          <a:ext cx="8298180" cy="3822065"/>
        </p:xfrm>
        <a:graphic>
          <a:graphicData uri="http://schemas.openxmlformats.org/drawingml/2006/table">
            <a:tbl>
              <a:tblPr firstRow="1" bandRow="1">
                <a:tableStyleId>{5C22544A-7EE6-4342-B048-85BDC9FD1C3A}</a:tableStyleId>
              </a:tblPr>
              <a:tblGrid>
                <a:gridCol w="2074545">
                  <a:extLst>
                    <a:ext uri="{9D8B030D-6E8A-4147-A177-3AD203B41FA5}">
                      <a16:colId xmlns:a16="http://schemas.microsoft.com/office/drawing/2014/main" val="20000"/>
                    </a:ext>
                  </a:extLst>
                </a:gridCol>
                <a:gridCol w="1878965">
                  <a:extLst>
                    <a:ext uri="{9D8B030D-6E8A-4147-A177-3AD203B41FA5}">
                      <a16:colId xmlns:a16="http://schemas.microsoft.com/office/drawing/2014/main" val="20001"/>
                    </a:ext>
                  </a:extLst>
                </a:gridCol>
                <a:gridCol w="2270125">
                  <a:extLst>
                    <a:ext uri="{9D8B030D-6E8A-4147-A177-3AD203B41FA5}">
                      <a16:colId xmlns:a16="http://schemas.microsoft.com/office/drawing/2014/main" val="20002"/>
                    </a:ext>
                  </a:extLst>
                </a:gridCol>
                <a:gridCol w="2074545">
                  <a:extLst>
                    <a:ext uri="{9D8B030D-6E8A-4147-A177-3AD203B41FA5}">
                      <a16:colId xmlns:a16="http://schemas.microsoft.com/office/drawing/2014/main" val="20003"/>
                    </a:ext>
                  </a:extLst>
                </a:gridCol>
              </a:tblGrid>
              <a:tr h="621665">
                <a:tc>
                  <a:txBody>
                    <a:bodyPr/>
                    <a:lstStyle/>
                    <a:p>
                      <a:pPr>
                        <a:buNone/>
                      </a:pPr>
                      <a:r>
                        <a:rPr lang="en-US" sz="1400"/>
                        <a:t>TEAM MEMBERS</a:t>
                      </a:r>
                    </a:p>
                  </a:txBody>
                  <a:tcPr/>
                </a:tc>
                <a:tc>
                  <a:txBody>
                    <a:bodyPr/>
                    <a:lstStyle/>
                    <a:p>
                      <a:pPr>
                        <a:buNone/>
                      </a:pPr>
                      <a:r>
                        <a:rPr lang="en-US" sz="1400"/>
                        <a:t>DEPARTMENT</a:t>
                      </a:r>
                    </a:p>
                  </a:txBody>
                  <a:tcPr/>
                </a:tc>
                <a:tc>
                  <a:txBody>
                    <a:bodyPr/>
                    <a:lstStyle/>
                    <a:p>
                      <a:pPr>
                        <a:buNone/>
                      </a:pPr>
                      <a:r>
                        <a:rPr lang="en-US" sz="1400"/>
                        <a:t>          YEAR</a:t>
                      </a:r>
                    </a:p>
                  </a:txBody>
                  <a:tcPr/>
                </a:tc>
                <a:tc>
                  <a:txBody>
                    <a:bodyPr/>
                    <a:lstStyle/>
                    <a:p>
                      <a:pPr>
                        <a:buNone/>
                      </a:pPr>
                      <a:r>
                        <a:rPr lang="en-US"/>
                        <a:t>      </a:t>
                      </a:r>
                      <a:r>
                        <a:rPr lang="en-US" sz="1400"/>
                        <a:t>ROLE</a:t>
                      </a:r>
                    </a:p>
                  </a:txBody>
                  <a:tcPr/>
                </a:tc>
                <a:extLst>
                  <a:ext uri="{0D108BD9-81ED-4DB2-BD59-A6C34878D82A}">
                    <a16:rowId xmlns:a16="http://schemas.microsoft.com/office/drawing/2014/main" val="10000"/>
                  </a:ext>
                </a:extLst>
              </a:tr>
              <a:tr h="621665">
                <a:tc>
                  <a:txBody>
                    <a:bodyPr/>
                    <a:lstStyle/>
                    <a:p>
                      <a:pPr>
                        <a:buNone/>
                      </a:pPr>
                      <a:r>
                        <a:rPr lang="en-US" sz="1600"/>
                        <a:t>SIVARAM</a:t>
                      </a:r>
                    </a:p>
                  </a:txBody>
                  <a:tcPr/>
                </a:tc>
                <a:tc>
                  <a:txBody>
                    <a:bodyPr/>
                    <a:lstStyle/>
                    <a:p>
                      <a:pPr>
                        <a:buNone/>
                      </a:pPr>
                      <a:r>
                        <a:rPr lang="en-US"/>
                        <a:t>    EEE</a:t>
                      </a:r>
                    </a:p>
                  </a:txBody>
                  <a:tcPr/>
                </a:tc>
                <a:tc>
                  <a:txBody>
                    <a:bodyPr/>
                    <a:lstStyle/>
                    <a:p>
                      <a:pPr>
                        <a:buNone/>
                      </a:pPr>
                      <a:r>
                        <a:rPr lang="en-US"/>
                        <a:t>    III  YEAR</a:t>
                      </a:r>
                    </a:p>
                  </a:txBody>
                  <a:tcPr/>
                </a:tc>
                <a:tc>
                  <a:txBody>
                    <a:bodyPr/>
                    <a:lstStyle/>
                    <a:p>
                      <a:pPr algn="ctr">
                        <a:buNone/>
                      </a:pPr>
                      <a:r>
                        <a:rPr lang="en-US" dirty="0"/>
                        <a:t> Team </a:t>
                      </a:r>
                    </a:p>
                    <a:p>
                      <a:pPr algn="ctr">
                        <a:buNone/>
                      </a:pPr>
                      <a:r>
                        <a:rPr lang="en-US" dirty="0"/>
                        <a:t>Leader</a:t>
                      </a:r>
                    </a:p>
                  </a:txBody>
                  <a:tcPr/>
                </a:tc>
                <a:extLst>
                  <a:ext uri="{0D108BD9-81ED-4DB2-BD59-A6C34878D82A}">
                    <a16:rowId xmlns:a16="http://schemas.microsoft.com/office/drawing/2014/main" val="10001"/>
                  </a:ext>
                </a:extLst>
              </a:tr>
              <a:tr h="621665">
                <a:tc>
                  <a:txBody>
                    <a:bodyPr/>
                    <a:lstStyle/>
                    <a:p>
                      <a:pPr>
                        <a:buNone/>
                      </a:pPr>
                      <a:r>
                        <a:rPr lang="en-US" sz="1600"/>
                        <a:t>JASHVEEN RAJ</a:t>
                      </a:r>
                    </a:p>
                  </a:txBody>
                  <a:tcPr/>
                </a:tc>
                <a:tc>
                  <a:txBody>
                    <a:bodyPr/>
                    <a:lstStyle/>
                    <a:p>
                      <a:pPr>
                        <a:buNone/>
                      </a:pPr>
                      <a:r>
                        <a:rPr lang="en-US"/>
                        <a:t>    EEE</a:t>
                      </a:r>
                    </a:p>
                  </a:txBody>
                  <a:tcPr/>
                </a:tc>
                <a:tc>
                  <a:txBody>
                    <a:bodyPr/>
                    <a:lstStyle/>
                    <a:p>
                      <a:pPr>
                        <a:buNone/>
                      </a:pPr>
                      <a:r>
                        <a:rPr lang="en-US"/>
                        <a:t>     II  YEAR</a:t>
                      </a:r>
                    </a:p>
                  </a:txBody>
                  <a:tcPr/>
                </a:tc>
                <a:tc>
                  <a:txBody>
                    <a:bodyPr/>
                    <a:lstStyle/>
                    <a:p>
                      <a:pPr algn="ctr">
                        <a:buNone/>
                      </a:pPr>
                      <a:r>
                        <a:rPr lang="en-US" dirty="0"/>
                        <a:t>Backend       Programmer</a:t>
                      </a:r>
                    </a:p>
                  </a:txBody>
                  <a:tcPr/>
                </a:tc>
                <a:extLst>
                  <a:ext uri="{0D108BD9-81ED-4DB2-BD59-A6C34878D82A}">
                    <a16:rowId xmlns:a16="http://schemas.microsoft.com/office/drawing/2014/main" val="10002"/>
                  </a:ext>
                </a:extLst>
              </a:tr>
              <a:tr h="621665">
                <a:tc>
                  <a:txBody>
                    <a:bodyPr/>
                    <a:lstStyle/>
                    <a:p>
                      <a:pPr>
                        <a:buNone/>
                      </a:pPr>
                      <a:r>
                        <a:rPr lang="en-US" sz="1600"/>
                        <a:t>PRADARSH</a:t>
                      </a:r>
                    </a:p>
                  </a:txBody>
                  <a:tcPr/>
                </a:tc>
                <a:tc>
                  <a:txBody>
                    <a:bodyPr/>
                    <a:lstStyle/>
                    <a:p>
                      <a:pPr>
                        <a:buNone/>
                      </a:pPr>
                      <a:r>
                        <a:rPr lang="en-US"/>
                        <a:t>    EEE</a:t>
                      </a:r>
                    </a:p>
                  </a:txBody>
                  <a:tcPr/>
                </a:tc>
                <a:tc>
                  <a:txBody>
                    <a:bodyPr/>
                    <a:lstStyle/>
                    <a:p>
                      <a:pPr>
                        <a:buNone/>
                      </a:pPr>
                      <a:r>
                        <a:rPr lang="en-US"/>
                        <a:t>     II YEAR</a:t>
                      </a:r>
                    </a:p>
                  </a:txBody>
                  <a:tcPr/>
                </a:tc>
                <a:tc>
                  <a:txBody>
                    <a:bodyPr/>
                    <a:lstStyle/>
                    <a:p>
                      <a:pPr algn="ctr">
                        <a:buNone/>
                      </a:pPr>
                      <a:r>
                        <a:rPr lang="en-US" dirty="0"/>
                        <a:t>  Website </a:t>
                      </a:r>
                    </a:p>
                    <a:p>
                      <a:pPr algn="ctr">
                        <a:buNone/>
                      </a:pPr>
                      <a:r>
                        <a:rPr lang="en-US" dirty="0"/>
                        <a:t>Designer</a:t>
                      </a:r>
                    </a:p>
                  </a:txBody>
                  <a:tcPr/>
                </a:tc>
                <a:extLst>
                  <a:ext uri="{0D108BD9-81ED-4DB2-BD59-A6C34878D82A}">
                    <a16:rowId xmlns:a16="http://schemas.microsoft.com/office/drawing/2014/main" val="10003"/>
                  </a:ext>
                </a:extLst>
              </a:tr>
              <a:tr h="621665">
                <a:tc>
                  <a:txBody>
                    <a:bodyPr/>
                    <a:lstStyle/>
                    <a:p>
                      <a:pPr>
                        <a:buNone/>
                      </a:pPr>
                      <a:r>
                        <a:rPr lang="en-US" sz="1600"/>
                        <a:t>DEEPAK</a:t>
                      </a:r>
                    </a:p>
                  </a:txBody>
                  <a:tcPr/>
                </a:tc>
                <a:tc>
                  <a:txBody>
                    <a:bodyPr/>
                    <a:lstStyle/>
                    <a:p>
                      <a:pPr>
                        <a:buNone/>
                      </a:pPr>
                      <a:r>
                        <a:rPr lang="en-US"/>
                        <a:t>    EEE</a:t>
                      </a:r>
                    </a:p>
                  </a:txBody>
                  <a:tcPr/>
                </a:tc>
                <a:tc>
                  <a:txBody>
                    <a:bodyPr/>
                    <a:lstStyle/>
                    <a:p>
                      <a:pPr>
                        <a:buNone/>
                      </a:pPr>
                      <a:r>
                        <a:rPr lang="en-US"/>
                        <a:t>     II YEAR </a:t>
                      </a:r>
                    </a:p>
                  </a:txBody>
                  <a:tcPr/>
                </a:tc>
                <a:tc>
                  <a:txBody>
                    <a:bodyPr/>
                    <a:lstStyle/>
                    <a:p>
                      <a:pPr algn="ctr">
                        <a:buNone/>
                      </a:pPr>
                      <a:r>
                        <a:rPr lang="en-US" dirty="0"/>
                        <a:t>  App </a:t>
                      </a:r>
                    </a:p>
                    <a:p>
                      <a:pPr algn="ctr">
                        <a:buNone/>
                      </a:pPr>
                      <a:r>
                        <a:rPr lang="en-US" dirty="0"/>
                        <a:t>Developer</a:t>
                      </a:r>
                    </a:p>
                  </a:txBody>
                  <a:tcPr/>
                </a:tc>
                <a:extLst>
                  <a:ext uri="{0D108BD9-81ED-4DB2-BD59-A6C34878D82A}">
                    <a16:rowId xmlns:a16="http://schemas.microsoft.com/office/drawing/2014/main" val="10004"/>
                  </a:ext>
                </a:extLst>
              </a:tr>
              <a:tr h="621665">
                <a:tc>
                  <a:txBody>
                    <a:bodyPr/>
                    <a:lstStyle/>
                    <a:p>
                      <a:pPr>
                        <a:buNone/>
                      </a:pPr>
                      <a:r>
                        <a:rPr lang="en-US" sz="1600" dirty="0"/>
                        <a:t>SUSHMITHA</a:t>
                      </a:r>
                    </a:p>
                  </a:txBody>
                  <a:tcPr/>
                </a:tc>
                <a:tc>
                  <a:txBody>
                    <a:bodyPr/>
                    <a:lstStyle/>
                    <a:p>
                      <a:pPr>
                        <a:buNone/>
                      </a:pPr>
                      <a:r>
                        <a:rPr lang="en-US" dirty="0"/>
                        <a:t>    EEE</a:t>
                      </a:r>
                    </a:p>
                  </a:txBody>
                  <a:tcPr/>
                </a:tc>
                <a:tc>
                  <a:txBody>
                    <a:bodyPr/>
                    <a:lstStyle/>
                    <a:p>
                      <a:pPr>
                        <a:buNone/>
                      </a:pPr>
                      <a:r>
                        <a:rPr lang="en-US" dirty="0"/>
                        <a:t>     III YEAR</a:t>
                      </a:r>
                    </a:p>
                  </a:txBody>
                  <a:tcPr/>
                </a:tc>
                <a:tc>
                  <a:txBody>
                    <a:bodyPr/>
                    <a:lstStyle/>
                    <a:p>
                      <a:pPr algn="ctr">
                        <a:buNone/>
                      </a:pPr>
                      <a:r>
                        <a:rPr lang="en-US" dirty="0"/>
                        <a:t>   Frontend </a:t>
                      </a:r>
                    </a:p>
                    <a:p>
                      <a:pPr algn="ctr">
                        <a:buNone/>
                      </a:pPr>
                      <a:r>
                        <a:rPr lang="en-US" dirty="0"/>
                        <a:t>Developer</a:t>
                      </a:r>
                    </a:p>
                  </a:txBody>
                  <a:tcPr/>
                </a:tc>
                <a:extLst>
                  <a:ext uri="{0D108BD9-81ED-4DB2-BD59-A6C34878D82A}">
                    <a16:rowId xmlns:a16="http://schemas.microsoft.com/office/drawing/2014/main" val="10005"/>
                  </a:ext>
                </a:extLst>
              </a:tr>
            </a:tbl>
          </a:graphicData>
        </a:graphic>
      </p:graphicFrame>
      <p:sp>
        <p:nvSpPr>
          <p:cNvPr id="19" name="Title 18"/>
          <p:cNvSpPr>
            <a:spLocks noGrp="1"/>
          </p:cNvSpPr>
          <p:nvPr>
            <p:ph type="title"/>
          </p:nvPr>
        </p:nvSpPr>
        <p:spPr/>
        <p:txBody>
          <a:bodyPr>
            <a:normAutofit/>
          </a:bodyPr>
          <a:lstStyle/>
          <a:p>
            <a:pPr algn="ctr"/>
            <a:r>
              <a:rPr lang="en-US" dirty="0"/>
              <a:t>TEAM MEMBERS DETAILS</a:t>
            </a:r>
            <a:br>
              <a:rPr lang="en-US" dirty="0"/>
            </a:br>
            <a:endParaRPr lang="en-US" dirty="0"/>
          </a:p>
        </p:txBody>
      </p:sp>
      <p:sp>
        <p:nvSpPr>
          <p:cNvPr id="20" name="Text Box 19"/>
          <p:cNvSpPr txBox="1"/>
          <p:nvPr/>
        </p:nvSpPr>
        <p:spPr>
          <a:xfrm>
            <a:off x="-918210" y="721360"/>
            <a:ext cx="309880" cy="368300"/>
          </a:xfrm>
          <a:prstGeom prst="rect">
            <a:avLst/>
          </a:prstGeom>
          <a:noFill/>
        </p:spPr>
        <p:txBody>
          <a:bodyPr wrap="none" rtlCol="0">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7960" y="0"/>
            <a:ext cx="8498840" cy="6798945"/>
          </a:xfrm>
        </p:spPr>
        <p:txBody>
          <a:bodyPr/>
          <a:lstStyle/>
          <a:p>
            <a:pPr marL="0" indent="0">
              <a:buNone/>
            </a:pPr>
            <a:r>
              <a:rPr lang="en-US" b="1" dirty="0">
                <a:latin typeface="Times New Roman" panose="02020603050405020304" pitchFamily="18" charset="0"/>
                <a:cs typeface="Times New Roman" panose="02020603050405020304" pitchFamily="18" charset="0"/>
                <a:sym typeface="+mn-ea"/>
              </a:rPr>
              <a:t>              </a:t>
            </a:r>
            <a:r>
              <a:rPr lang="en-US" b="1" u="sng" dirty="0">
                <a:latin typeface="Times New Roman" panose="02020603050405020304" pitchFamily="18" charset="0"/>
                <a:cs typeface="Times New Roman" panose="02020603050405020304" pitchFamily="18" charset="0"/>
                <a:sym typeface="+mn-ea"/>
              </a:rPr>
              <a:t>Unethical Use of Dark Patterns in E-commerce</a:t>
            </a:r>
          </a:p>
          <a:p>
            <a:pPr marL="0" indent="0" algn="l">
              <a:lnSpc>
                <a:spcPct val="100000"/>
              </a:lnSpc>
              <a:buNone/>
            </a:pPr>
            <a:r>
              <a:rPr lang="en-IN" sz="1600" dirty="0">
                <a:latin typeface="Times New Roman" panose="02020603050405020304" pitchFamily="18" charset="0"/>
                <a:cs typeface="Times New Roman" panose="02020603050405020304" pitchFamily="18" charset="0"/>
              </a:rPr>
              <a:t>Dark patterns, which are deceptive design strategies used by e-commerce platforms to influence user behaviour, present significant obstacles to maintaining trust and transparency in online transactions</a:t>
            </a:r>
            <a:r>
              <a:rPr lang="en-IN" sz="1800" dirty="0">
                <a:latin typeface="Bahnschrift Light" panose="020B0502040204020203" pitchFamily="34" charset="0"/>
                <a:cs typeface="Times New Roman" panose="02020603050405020304" pitchFamily="18" charset="0"/>
              </a:rPr>
              <a:t>.</a:t>
            </a:r>
          </a:p>
          <a:p>
            <a:pPr marL="0" indent="0" algn="l">
              <a:lnSpc>
                <a:spcPct val="100000"/>
              </a:lnSpc>
              <a:buNone/>
            </a:pPr>
            <a:endParaRPr lang="en-IN" sz="1800" dirty="0">
              <a:latin typeface="Bahnschrift Light" panose="020B0502040204020203" pitchFamily="34" charset="0"/>
              <a:cs typeface="Times New Roman" panose="02020603050405020304" pitchFamily="18" charset="0"/>
            </a:endParaRPr>
          </a:p>
          <a:p>
            <a:pPr algn="l">
              <a:lnSpc>
                <a:spcPct val="100000"/>
              </a:lnSpc>
            </a:pPr>
            <a:r>
              <a:rPr lang="en-IN" sz="1800" b="1" u="sng" dirty="0">
                <a:latin typeface="Times New Roman" panose="02020603050405020304" pitchFamily="18" charset="0"/>
                <a:cs typeface="Times New Roman" panose="02020603050405020304" pitchFamily="18" charset="0"/>
              </a:rPr>
              <a:t>EXISTING DARK PATTERN RECOGNITION TECHNOLOGY:</a:t>
            </a:r>
          </a:p>
          <a:p>
            <a:pPr marL="342900" indent="-342900" algn="l">
              <a:lnSpc>
                <a:spcPct val="100000"/>
              </a:lnSpc>
              <a:buFont typeface="+mj-lt"/>
              <a:buAutoNum type="romanLcPeriod"/>
            </a:pPr>
            <a:r>
              <a:rPr lang="en-IN" sz="1800" dirty="0">
                <a:latin typeface="Times New Roman" panose="02020603050405020304" pitchFamily="18" charset="0"/>
                <a:cs typeface="Times New Roman" panose="02020603050405020304" pitchFamily="18" charset="0"/>
              </a:rPr>
              <a:t>Traditionally, </a:t>
            </a:r>
            <a:r>
              <a:rPr lang="en-IN" sz="1800" b="1" dirty="0">
                <a:latin typeface="Times New Roman" panose="02020603050405020304" pitchFamily="18" charset="0"/>
                <a:cs typeface="Times New Roman" panose="02020603050405020304" pitchFamily="18" charset="0"/>
              </a:rPr>
              <a:t>manual inspections </a:t>
            </a:r>
            <a:r>
              <a:rPr lang="en-IN" sz="1800" dirty="0">
                <a:latin typeface="Times New Roman" panose="02020603050405020304" pitchFamily="18" charset="0"/>
                <a:cs typeface="Times New Roman" panose="02020603050405020304" pitchFamily="18" charset="0"/>
              </a:rPr>
              <a:t>and heuristic assessments have been the main techniques for spotting dark patterns. However, these methods are </a:t>
            </a:r>
            <a:r>
              <a:rPr lang="en-IN" sz="1800" b="1" dirty="0">
                <a:latin typeface="Times New Roman" panose="02020603050405020304" pitchFamily="18" charset="0"/>
                <a:cs typeface="Times New Roman" panose="02020603050405020304" pitchFamily="18" charset="0"/>
              </a:rPr>
              <a:t>laborious</a:t>
            </a:r>
            <a:r>
              <a:rPr lang="en-IN" sz="1800" dirty="0">
                <a:latin typeface="Times New Roman" panose="02020603050405020304" pitchFamily="18" charset="0"/>
                <a:cs typeface="Times New Roman" panose="02020603050405020304" pitchFamily="18" charset="0"/>
              </a:rPr>
              <a:t>, demanding in terms of resources, and subject to individual interpretation.</a:t>
            </a:r>
          </a:p>
          <a:p>
            <a:pPr marL="342900" indent="-342900" algn="l">
              <a:lnSpc>
                <a:spcPct val="100000"/>
              </a:lnSpc>
              <a:buFont typeface="+mj-lt"/>
              <a:buAutoNum type="romanLcPeriod"/>
            </a:pPr>
            <a:r>
              <a:rPr lang="en-IN" sz="1800" b="1" dirty="0">
                <a:latin typeface="Times New Roman" panose="02020603050405020304" pitchFamily="18" charset="0"/>
                <a:cs typeface="Times New Roman" panose="02020603050405020304" pitchFamily="18" charset="0"/>
              </a:rPr>
              <a:t>Existing Machine learning</a:t>
            </a:r>
            <a:r>
              <a:rPr lang="en-IN" sz="1800" dirty="0">
                <a:latin typeface="Times New Roman" panose="02020603050405020304" pitchFamily="18" charset="0"/>
                <a:cs typeface="Times New Roman" panose="02020603050405020304" pitchFamily="18" charset="0"/>
              </a:rPr>
              <a:t> (ML) techniques have shown promise in identifying dark patterns by </a:t>
            </a:r>
            <a:r>
              <a:rPr lang="en-IN" sz="1800" dirty="0" err="1">
                <a:latin typeface="Times New Roman" panose="02020603050405020304" pitchFamily="18" charset="0"/>
                <a:cs typeface="Times New Roman" panose="02020603050405020304" pitchFamily="18" charset="0"/>
              </a:rPr>
              <a:t>analyzing</a:t>
            </a:r>
            <a:r>
              <a:rPr lang="en-IN" sz="1800" dirty="0">
                <a:latin typeface="Times New Roman" panose="02020603050405020304" pitchFamily="18" charset="0"/>
                <a:cs typeface="Times New Roman" panose="02020603050405020304" pitchFamily="18" charset="0"/>
              </a:rPr>
              <a:t> user interactions and interface components. However, these models typically rely on large amounts of </a:t>
            </a:r>
            <a:r>
              <a:rPr lang="en-IN" sz="1800" dirty="0" err="1">
                <a:latin typeface="Times New Roman" panose="02020603050405020304" pitchFamily="18" charset="0"/>
                <a:cs typeface="Times New Roman" panose="02020603050405020304" pitchFamily="18" charset="0"/>
              </a:rPr>
              <a:t>labeled</a:t>
            </a:r>
            <a:r>
              <a:rPr lang="en-IN" sz="1800" dirty="0">
                <a:latin typeface="Times New Roman" panose="02020603050405020304" pitchFamily="18" charset="0"/>
                <a:cs typeface="Times New Roman" panose="02020603050405020304" pitchFamily="18" charset="0"/>
              </a:rPr>
              <a:t> data and may struggle to generalize to new or unseen patterns</a:t>
            </a:r>
            <a:r>
              <a:rPr lang="en-US" altLang="en-IN" sz="1800" dirty="0">
                <a:latin typeface="Times New Roman" panose="02020603050405020304" pitchFamily="18" charset="0"/>
                <a:cs typeface="Times New Roman" panose="02020603050405020304" pitchFamily="18" charset="0"/>
              </a:rPr>
              <a:t>.</a:t>
            </a:r>
          </a:p>
          <a:p>
            <a:pPr marL="342900" indent="-342900" algn="l">
              <a:lnSpc>
                <a:spcPct val="100000"/>
              </a:lnSpc>
              <a:buFont typeface="+mj-lt"/>
              <a:buAutoNum type="romanLcPeriod"/>
            </a:pPr>
            <a:endParaRPr lang="en-US" altLang="en-IN" sz="1800" dirty="0">
              <a:latin typeface="Times New Roman" panose="02020603050405020304" pitchFamily="18" charset="0"/>
              <a:cs typeface="Times New Roman" panose="02020603050405020304" pitchFamily="18" charset="0"/>
            </a:endParaRPr>
          </a:p>
          <a:p>
            <a:pPr algn="l">
              <a:lnSpc>
                <a:spcPct val="100000"/>
              </a:lnSpc>
            </a:pPr>
            <a:r>
              <a:rPr lang="en-US" altLang="en-IN" sz="1800" b="1" u="sng" dirty="0">
                <a:latin typeface="Times New Roman" panose="02020603050405020304" pitchFamily="18" charset="0"/>
                <a:cs typeface="Times New Roman" panose="02020603050405020304" pitchFamily="18" charset="0"/>
              </a:rPr>
              <a:t>OVERCOMING INEFFECTIVENESS WITH ML MODELS:</a:t>
            </a:r>
          </a:p>
          <a:p>
            <a:pPr marL="342900" indent="-342900" algn="l">
              <a:lnSpc>
                <a:spcPct val="100000"/>
              </a:lnSpc>
              <a:buFont typeface="+mj-lt"/>
              <a:buAutoNum type="romanLcPeriod"/>
            </a:pPr>
            <a:r>
              <a:rPr lang="en-US" altLang="en-IN" sz="1800" dirty="0">
                <a:latin typeface="Times New Roman" panose="02020603050405020304" pitchFamily="18" charset="0"/>
                <a:cs typeface="Times New Roman" panose="02020603050405020304" pitchFamily="18" charset="0"/>
              </a:rPr>
              <a:t>Our solution harnesses cutting-edge ML technology, particularly the Language Model </a:t>
            </a:r>
            <a:r>
              <a:rPr lang="en-US" altLang="en-IN" sz="1800" b="1" dirty="0">
                <a:latin typeface="Times New Roman" panose="02020603050405020304" pitchFamily="18" charset="0"/>
                <a:cs typeface="Times New Roman" panose="02020603050405020304" pitchFamily="18" charset="0"/>
              </a:rPr>
              <a:t>(LLM) BERT,</a:t>
            </a:r>
            <a:r>
              <a:rPr lang="en-US" altLang="en-IN" sz="1800" dirty="0">
                <a:latin typeface="Times New Roman" panose="02020603050405020304" pitchFamily="18" charset="0"/>
                <a:cs typeface="Times New Roman" panose="02020603050405020304" pitchFamily="18" charset="0"/>
              </a:rPr>
              <a:t> which has been </a:t>
            </a:r>
            <a:r>
              <a:rPr lang="en-US" altLang="en-IN" sz="1800" b="1" dirty="0">
                <a:latin typeface="Times New Roman" panose="02020603050405020304" pitchFamily="18" charset="0"/>
                <a:cs typeface="Times New Roman" panose="02020603050405020304" pitchFamily="18" charset="0"/>
              </a:rPr>
              <a:t>fine-tuned with a customized dataset </a:t>
            </a:r>
            <a:r>
              <a:rPr lang="en-US" altLang="en-IN" sz="1800" dirty="0">
                <a:latin typeface="Times New Roman" panose="02020603050405020304" pitchFamily="18" charset="0"/>
                <a:cs typeface="Times New Roman" panose="02020603050405020304" pitchFamily="18" charset="0"/>
              </a:rPr>
              <a:t>specifically tailored for detecting dark patterns.</a:t>
            </a:r>
            <a:r>
              <a:rPr lang="en-US" altLang="en-IN" sz="1800" b="1" u="sng" dirty="0">
                <a:latin typeface="Times New Roman" panose="02020603050405020304" pitchFamily="18" charset="0"/>
                <a:cs typeface="Times New Roman" panose="02020603050405020304" pitchFamily="18" charset="0"/>
              </a:rPr>
              <a:t> </a:t>
            </a:r>
          </a:p>
          <a:p>
            <a:pPr marL="342900" indent="-342900" algn="l">
              <a:lnSpc>
                <a:spcPct val="100000"/>
              </a:lnSpc>
              <a:buFont typeface="+mj-lt"/>
              <a:buAutoNum type="romanLcPeriod"/>
            </a:pPr>
            <a:r>
              <a:rPr lang="en-US" altLang="en-IN" sz="1800" dirty="0">
                <a:latin typeface="Times New Roman" panose="02020603050405020304" pitchFamily="18" charset="0"/>
                <a:cs typeface="Times New Roman" panose="02020603050405020304" pitchFamily="18" charset="0"/>
              </a:rPr>
              <a:t>Our ML model dynamically learns and adjusts to evolving dark pattern strategies, providing </a:t>
            </a:r>
            <a:r>
              <a:rPr lang="en-US" altLang="en-IN" sz="1800" b="1" dirty="0">
                <a:latin typeface="Times New Roman" panose="02020603050405020304" pitchFamily="18" charset="0"/>
                <a:cs typeface="Times New Roman" panose="02020603050405020304" pitchFamily="18" charset="0"/>
              </a:rPr>
              <a:t>greater flexibility and scalability</a:t>
            </a:r>
            <a:r>
              <a:rPr lang="en-US" altLang="en-IN" sz="1800" dirty="0">
                <a:latin typeface="Times New Roman" panose="02020603050405020304" pitchFamily="18" charset="0"/>
                <a:cs typeface="Times New Roman" panose="02020603050405020304" pitchFamily="18" charset="0"/>
              </a:rPr>
              <a:t>. By training on a diverse array of real-world dark patterns.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895" y="-635"/>
            <a:ext cx="8469630" cy="6813550"/>
          </a:xfrm>
        </p:spPr>
        <p:txBody>
          <a:bodyPr>
            <a:normAutofit/>
          </a:bodyPr>
          <a:lstStyle/>
          <a:p>
            <a:pPr marL="0" indent="0" algn="ctr">
              <a:buNone/>
            </a:pPr>
            <a:r>
              <a:rPr lang="en-US" b="1" dirty="0"/>
              <a:t>   </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Understanding Dark Patterns in E-commerce</a:t>
            </a:r>
          </a:p>
          <a:p>
            <a:pPr marL="0" indent="0" algn="l">
              <a:lnSpc>
                <a:spcPct val="110000"/>
              </a:lnSpc>
              <a:buNone/>
            </a:pPr>
            <a:r>
              <a:rPr lang="en-US" sz="1800" dirty="0">
                <a:latin typeface="Times New Roman" panose="02020603050405020304" pitchFamily="18" charset="0"/>
                <a:cs typeface="Times New Roman" panose="02020603050405020304" pitchFamily="18" charset="0"/>
              </a:rPr>
              <a:t>Dark patterns are deceptive design techniques employed by e-commerce platforms to influence user behavior in ways that may not align with the user's intentions or interests. These </a:t>
            </a:r>
            <a:r>
              <a:rPr lang="en-US" sz="1800" b="1" dirty="0">
                <a:latin typeface="Times New Roman" panose="02020603050405020304" pitchFamily="18" charset="0"/>
                <a:cs typeface="Times New Roman" panose="02020603050405020304" pitchFamily="18" charset="0"/>
              </a:rPr>
              <a:t>manipulative tactics </a:t>
            </a:r>
            <a:r>
              <a:rPr lang="en-US" sz="1800" dirty="0">
                <a:latin typeface="Times New Roman" panose="02020603050405020304" pitchFamily="18" charset="0"/>
                <a:cs typeface="Times New Roman" panose="02020603050405020304" pitchFamily="18" charset="0"/>
              </a:rPr>
              <a:t>can take various forms, such as </a:t>
            </a:r>
            <a:r>
              <a:rPr lang="en-US" sz="1800" b="1" dirty="0">
                <a:latin typeface="Times New Roman" panose="02020603050405020304" pitchFamily="18" charset="0"/>
                <a:cs typeface="Times New Roman" panose="02020603050405020304" pitchFamily="18" charset="0"/>
              </a:rPr>
              <a:t>misleading prompts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hidden costs</a:t>
            </a: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forced subscriptions,</a:t>
            </a:r>
            <a:r>
              <a:rPr lang="en-US" sz="1800" dirty="0">
                <a:latin typeface="Times New Roman" panose="02020603050405020304" pitchFamily="18" charset="0"/>
                <a:cs typeface="Times New Roman" panose="02020603050405020304" pitchFamily="18" charset="0"/>
              </a:rPr>
              <a:t> or </a:t>
            </a:r>
            <a:r>
              <a:rPr lang="en-US" sz="1800" b="1" dirty="0">
                <a:latin typeface="Times New Roman" panose="02020603050405020304" pitchFamily="18" charset="0"/>
                <a:cs typeface="Times New Roman" panose="02020603050405020304" pitchFamily="18" charset="0"/>
              </a:rPr>
              <a:t>fake urgency</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tactics</a:t>
            </a:r>
            <a:r>
              <a:rPr lang="en-US" sz="1800" dirty="0">
                <a:latin typeface="Times New Roman" panose="02020603050405020304" pitchFamily="18" charset="0"/>
                <a:cs typeface="Times New Roman" panose="02020603050405020304" pitchFamily="18" charset="0"/>
              </a:rPr>
              <a:t>. By exploiting psychological biases and user expectations, dark patterns create a frictionless path towards actions that benefit the platform at the expense of the user's autonomy and trust. Understanding these manipulative strategies is crucial for identifying and mitigating their impact on online consumers.</a:t>
            </a:r>
          </a:p>
        </p:txBody>
      </p:sp>
      <p:sp>
        <p:nvSpPr>
          <p:cNvPr id="2" name="Rectangle 1">
            <a:extLst>
              <a:ext uri="{FF2B5EF4-FFF2-40B4-BE49-F238E27FC236}">
                <a16:creationId xmlns:a16="http://schemas.microsoft.com/office/drawing/2014/main" id="{AA547F18-F603-4569-863A-AB76E515ED0E}"/>
              </a:ext>
            </a:extLst>
          </p:cNvPr>
          <p:cNvSpPr/>
          <p:nvPr/>
        </p:nvSpPr>
        <p:spPr>
          <a:xfrm>
            <a:off x="32656" y="3275045"/>
            <a:ext cx="9111343" cy="3536315"/>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0814977-6145-15CE-40FB-52FB94303943}"/>
              </a:ext>
            </a:extLst>
          </p:cNvPr>
          <p:cNvSpPr txBox="1"/>
          <p:nvPr/>
        </p:nvSpPr>
        <p:spPr>
          <a:xfrm>
            <a:off x="252462" y="6263968"/>
            <a:ext cx="3733800" cy="369332"/>
          </a:xfrm>
          <a:prstGeom prst="rect">
            <a:avLst/>
          </a:prstGeom>
          <a:noFill/>
        </p:spPr>
        <p:txBody>
          <a:bodyPr wrap="square" rtlCol="0">
            <a:spAutoFit/>
          </a:bodyPr>
          <a:lstStyle/>
          <a:p>
            <a:r>
              <a:rPr lang="en-US" b="1" u="sng" dirty="0"/>
              <a:t>Fig: </a:t>
            </a:r>
            <a:r>
              <a:rPr lang="en-US" sz="1600" dirty="0">
                <a:latin typeface="Times New Roman" panose="02020603050405020304" pitchFamily="18" charset="0"/>
                <a:cs typeface="Times New Roman" panose="02020603050405020304" pitchFamily="18" charset="0"/>
              </a:rPr>
              <a:t>FORCED ACCOUNT CREATION</a:t>
            </a:r>
            <a:r>
              <a:rPr lang="en-US" sz="1600" dirty="0"/>
              <a:t> </a:t>
            </a:r>
            <a:endParaRPr lang="en-IN" sz="1600" dirty="0"/>
          </a:p>
        </p:txBody>
      </p:sp>
      <p:sp>
        <p:nvSpPr>
          <p:cNvPr id="6" name="TextBox 5">
            <a:extLst>
              <a:ext uri="{FF2B5EF4-FFF2-40B4-BE49-F238E27FC236}">
                <a16:creationId xmlns:a16="http://schemas.microsoft.com/office/drawing/2014/main" id="{DBDB8E85-12A1-7F90-5DBD-79250B4ACB6C}"/>
              </a:ext>
            </a:extLst>
          </p:cNvPr>
          <p:cNvSpPr txBox="1"/>
          <p:nvPr/>
        </p:nvSpPr>
        <p:spPr>
          <a:xfrm>
            <a:off x="4803554" y="6250365"/>
            <a:ext cx="3620355" cy="369332"/>
          </a:xfrm>
          <a:prstGeom prst="rect">
            <a:avLst/>
          </a:prstGeom>
          <a:noFill/>
        </p:spPr>
        <p:txBody>
          <a:bodyPr wrap="square" rtlCol="0">
            <a:spAutoFit/>
          </a:bodyPr>
          <a:lstStyle/>
          <a:p>
            <a:r>
              <a:rPr lang="en-US" b="1" u="sng" dirty="0"/>
              <a:t>Fig: </a:t>
            </a:r>
            <a:r>
              <a:rPr lang="en-US" dirty="0"/>
              <a:t> </a:t>
            </a:r>
            <a:r>
              <a:rPr lang="en-US" sz="1500" dirty="0"/>
              <a:t>Ad </a:t>
            </a:r>
            <a:r>
              <a:rPr lang="en-US" sz="1500" dirty="0">
                <a:latin typeface="Times New Roman" panose="02020603050405020304" pitchFamily="18" charset="0"/>
                <a:cs typeface="Times New Roman" panose="02020603050405020304" pitchFamily="18" charset="0"/>
              </a:rPr>
              <a:t>DISPLAYING</a:t>
            </a:r>
            <a:r>
              <a:rPr lang="en-US" sz="1500" dirty="0"/>
              <a:t> </a:t>
            </a:r>
            <a:r>
              <a:rPr lang="en-US" sz="1500" dirty="0">
                <a:latin typeface="Times New Roman" panose="02020603050405020304" pitchFamily="18" charset="0"/>
                <a:cs typeface="Times New Roman" panose="02020603050405020304" pitchFamily="18" charset="0"/>
              </a:rPr>
              <a:t>SOCIAL PROOF</a:t>
            </a:r>
            <a:r>
              <a:rPr lang="en-US" sz="1500" b="1" u="sng" dirty="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3E1A823-558F-8D39-3D17-F28AC2611903}"/>
              </a:ext>
            </a:extLst>
          </p:cNvPr>
          <p:cNvSpPr/>
          <p:nvPr/>
        </p:nvSpPr>
        <p:spPr>
          <a:xfrm>
            <a:off x="27992" y="3275045"/>
            <a:ext cx="4414618" cy="3582955"/>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06108BD-AE3A-1C76-5ACD-D1AC4F820033}"/>
              </a:ext>
            </a:extLst>
          </p:cNvPr>
          <p:cNvSpPr/>
          <p:nvPr/>
        </p:nvSpPr>
        <p:spPr>
          <a:xfrm>
            <a:off x="4447274" y="3275045"/>
            <a:ext cx="4696726" cy="3536315"/>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05A7F074-33A7-9820-5AB3-FC3EC7DC8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79" y="3470359"/>
            <a:ext cx="3742783" cy="2756313"/>
          </a:xfrm>
          <a:prstGeom prst="rect">
            <a:avLst/>
          </a:prstGeom>
        </p:spPr>
      </p:pic>
      <p:pic>
        <p:nvPicPr>
          <p:cNvPr id="13" name="Picture 12">
            <a:extLst>
              <a:ext uri="{FF2B5EF4-FFF2-40B4-BE49-F238E27FC236}">
                <a16:creationId xmlns:a16="http://schemas.microsoft.com/office/drawing/2014/main" id="{BA9AC491-BB57-FFDE-00BA-3F1415ED3F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4476" y="3531007"/>
            <a:ext cx="3318509" cy="26350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571500"/>
            <a:ext cx="7467600" cy="1143000"/>
          </a:xfrm>
        </p:spPr>
        <p:txBody>
          <a:bodyPr/>
          <a:lstStyle/>
          <a:p>
            <a:r>
              <a:rPr lang="en-US" b="1" u="sng" dirty="0">
                <a:latin typeface="Calibri" panose="020F0502020204030204" pitchFamily="34" charset="0"/>
                <a:ea typeface="Segoe UI" panose="020B0502040204020203" pitchFamily="34" charset="0"/>
                <a:cs typeface="Segoe UI" panose="020B0502040204020203" pitchFamily="34" charset="0"/>
              </a:rPr>
              <a:t>   ARCHITECTURE DIAGRAM</a:t>
            </a:r>
            <a:endParaRPr lang="en-IN" u="sng" dirty="0"/>
          </a:p>
        </p:txBody>
      </p:sp>
      <p:sp>
        <p:nvSpPr>
          <p:cNvPr id="4" name="Oval 3">
            <a:extLst>
              <a:ext uri="{FF2B5EF4-FFF2-40B4-BE49-F238E27FC236}">
                <a16:creationId xmlns:a16="http://schemas.microsoft.com/office/drawing/2014/main" id="{383E096E-E7E0-D2D2-1917-B87B7004EC5B}"/>
              </a:ext>
            </a:extLst>
          </p:cNvPr>
          <p:cNvSpPr/>
          <p:nvPr/>
        </p:nvSpPr>
        <p:spPr>
          <a:xfrm>
            <a:off x="7620000" y="5601478"/>
            <a:ext cx="1143000" cy="94456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4" name="Straight Connector 13">
            <a:extLst>
              <a:ext uri="{FF2B5EF4-FFF2-40B4-BE49-F238E27FC236}">
                <a16:creationId xmlns:a16="http://schemas.microsoft.com/office/drawing/2014/main" id="{535FC822-B117-4B58-55EC-3E8FADE85DCF}"/>
              </a:ext>
            </a:extLst>
          </p:cNvPr>
          <p:cNvCxnSpPr>
            <a:cxnSpLocks/>
          </p:cNvCxnSpPr>
          <p:nvPr/>
        </p:nvCxnSpPr>
        <p:spPr>
          <a:xfrm flipV="1">
            <a:off x="1036534" y="1250325"/>
            <a:ext cx="1549211" cy="1240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077461D-05DE-8752-5DC5-D63078AA6B8C}"/>
              </a:ext>
            </a:extLst>
          </p:cNvPr>
          <p:cNvCxnSpPr>
            <a:cxnSpLocks/>
          </p:cNvCxnSpPr>
          <p:nvPr/>
        </p:nvCxnSpPr>
        <p:spPr>
          <a:xfrm>
            <a:off x="2585745" y="1229684"/>
            <a:ext cx="0" cy="603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D26174C-678C-7DD6-49E5-0E1FF2253222}"/>
              </a:ext>
            </a:extLst>
          </p:cNvPr>
          <p:cNvSpPr txBox="1"/>
          <p:nvPr/>
        </p:nvSpPr>
        <p:spPr>
          <a:xfrm>
            <a:off x="-119483" y="742099"/>
            <a:ext cx="1828800" cy="261610"/>
          </a:xfrm>
          <a:prstGeom prst="rect">
            <a:avLst/>
          </a:prstGeom>
          <a:noFill/>
        </p:spPr>
        <p:txBody>
          <a:bodyPr wrap="square" rtlCol="0">
            <a:spAutoFit/>
          </a:bodyPr>
          <a:lstStyle/>
          <a:p>
            <a:pPr algn="ctr"/>
            <a:r>
              <a:rPr lang="en-US" sz="1100" dirty="0"/>
              <a:t>User </a:t>
            </a:r>
            <a:endParaRPr lang="en-IN" sz="1100" dirty="0"/>
          </a:p>
        </p:txBody>
      </p:sp>
      <p:sp>
        <p:nvSpPr>
          <p:cNvPr id="19" name="Oval 18">
            <a:extLst>
              <a:ext uri="{FF2B5EF4-FFF2-40B4-BE49-F238E27FC236}">
                <a16:creationId xmlns:a16="http://schemas.microsoft.com/office/drawing/2014/main" id="{F8BAD4E7-A2ED-2D2A-E1E1-5B4B68CB431C}"/>
              </a:ext>
            </a:extLst>
          </p:cNvPr>
          <p:cNvSpPr/>
          <p:nvPr/>
        </p:nvSpPr>
        <p:spPr>
          <a:xfrm>
            <a:off x="4224416" y="1165033"/>
            <a:ext cx="842258" cy="760138"/>
          </a:xfrm>
          <a:prstGeom prst="ellipse">
            <a:avLst/>
          </a:prstGeom>
          <a:solidFill>
            <a:schemeClr val="bg1"/>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Graphic 20" descr="Web design with solid fill">
            <a:extLst>
              <a:ext uri="{FF2B5EF4-FFF2-40B4-BE49-F238E27FC236}">
                <a16:creationId xmlns:a16="http://schemas.microsoft.com/office/drawing/2014/main" id="{3398AE85-9E5A-A01A-CAA5-97F018439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1335" y="1250325"/>
            <a:ext cx="548421" cy="548421"/>
          </a:xfrm>
          <a:prstGeom prst="rect">
            <a:avLst/>
          </a:prstGeom>
        </p:spPr>
      </p:pic>
      <p:sp>
        <p:nvSpPr>
          <p:cNvPr id="30" name="TextBox 29">
            <a:extLst>
              <a:ext uri="{FF2B5EF4-FFF2-40B4-BE49-F238E27FC236}">
                <a16:creationId xmlns:a16="http://schemas.microsoft.com/office/drawing/2014/main" id="{0B47C91A-E182-1E90-85C7-9BE9E07FD4FB}"/>
              </a:ext>
            </a:extLst>
          </p:cNvPr>
          <p:cNvSpPr txBox="1"/>
          <p:nvPr/>
        </p:nvSpPr>
        <p:spPr>
          <a:xfrm>
            <a:off x="3956847" y="865311"/>
            <a:ext cx="1980034" cy="276999"/>
          </a:xfrm>
          <a:prstGeom prst="rect">
            <a:avLst/>
          </a:prstGeom>
          <a:noFill/>
        </p:spPr>
        <p:txBody>
          <a:bodyPr wrap="square" rtlCol="0">
            <a:spAutoFit/>
          </a:bodyPr>
          <a:lstStyle/>
          <a:p>
            <a:r>
              <a:rPr lang="en-US" sz="1200" dirty="0"/>
              <a:t>Calls for backend</a:t>
            </a:r>
            <a:endParaRPr lang="en-IN" sz="1200" dirty="0"/>
          </a:p>
        </p:txBody>
      </p:sp>
      <p:sp>
        <p:nvSpPr>
          <p:cNvPr id="31" name="TextBox 30">
            <a:extLst>
              <a:ext uri="{FF2B5EF4-FFF2-40B4-BE49-F238E27FC236}">
                <a16:creationId xmlns:a16="http://schemas.microsoft.com/office/drawing/2014/main" id="{960241A5-69C2-3227-E734-7F6B779F4C2D}"/>
              </a:ext>
            </a:extLst>
          </p:cNvPr>
          <p:cNvSpPr txBox="1"/>
          <p:nvPr/>
        </p:nvSpPr>
        <p:spPr>
          <a:xfrm>
            <a:off x="3781539" y="1986454"/>
            <a:ext cx="1856014" cy="553998"/>
          </a:xfrm>
          <a:prstGeom prst="rect">
            <a:avLst/>
          </a:prstGeom>
          <a:noFill/>
        </p:spPr>
        <p:txBody>
          <a:bodyPr wrap="square" rtlCol="0">
            <a:spAutoFit/>
          </a:bodyPr>
          <a:lstStyle/>
          <a:p>
            <a:pPr algn="ctr"/>
            <a:r>
              <a:rPr lang="en-US" sz="1000" b="1" dirty="0"/>
              <a:t>WEB SCRAPING </a:t>
            </a:r>
            <a:endParaRPr lang="en-US" sz="1000" dirty="0"/>
          </a:p>
          <a:p>
            <a:pPr algn="ctr"/>
            <a:r>
              <a:rPr lang="en-US" sz="1000" dirty="0"/>
              <a:t>‘</a:t>
            </a:r>
            <a:r>
              <a:rPr lang="en-US" sz="1000" b="1" dirty="0"/>
              <a:t>Puppeteer</a:t>
            </a:r>
            <a:r>
              <a:rPr lang="en-US" sz="1000" dirty="0"/>
              <a:t>’ and ‘</a:t>
            </a:r>
            <a:r>
              <a:rPr lang="en-US" sz="1000" b="1" dirty="0" err="1"/>
              <a:t>beautifulsoup</a:t>
            </a:r>
            <a:r>
              <a:rPr lang="en-US" sz="1000" dirty="0"/>
              <a:t>’</a:t>
            </a:r>
            <a:endParaRPr lang="en-IN" sz="1000" dirty="0"/>
          </a:p>
        </p:txBody>
      </p:sp>
      <p:cxnSp>
        <p:nvCxnSpPr>
          <p:cNvPr id="39" name="Straight Arrow Connector 38">
            <a:extLst>
              <a:ext uri="{FF2B5EF4-FFF2-40B4-BE49-F238E27FC236}">
                <a16:creationId xmlns:a16="http://schemas.microsoft.com/office/drawing/2014/main" id="{A9DF6344-C112-8F90-09A8-42A04026CCC5}"/>
              </a:ext>
            </a:extLst>
          </p:cNvPr>
          <p:cNvCxnSpPr>
            <a:cxnSpLocks/>
          </p:cNvCxnSpPr>
          <p:nvPr/>
        </p:nvCxnSpPr>
        <p:spPr>
          <a:xfrm>
            <a:off x="4731974" y="2585047"/>
            <a:ext cx="0" cy="713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0F1FC82D-2653-C891-FEA9-9429D55F10F1}"/>
              </a:ext>
            </a:extLst>
          </p:cNvPr>
          <p:cNvSpPr txBox="1"/>
          <p:nvPr/>
        </p:nvSpPr>
        <p:spPr>
          <a:xfrm>
            <a:off x="4174409" y="5992689"/>
            <a:ext cx="1511948" cy="646331"/>
          </a:xfrm>
          <a:prstGeom prst="rect">
            <a:avLst/>
          </a:prstGeom>
          <a:noFill/>
        </p:spPr>
        <p:txBody>
          <a:bodyPr wrap="square" rtlCol="0">
            <a:spAutoFit/>
          </a:bodyPr>
          <a:lstStyle/>
          <a:p>
            <a:pPr algn="ctr"/>
            <a:r>
              <a:rPr lang="en-US" sz="1200" b="1" dirty="0"/>
              <a:t>Scrapped text analysis – BERT model</a:t>
            </a:r>
            <a:endParaRPr lang="en-IN" sz="1200" b="1" dirty="0"/>
          </a:p>
        </p:txBody>
      </p:sp>
      <p:sp>
        <p:nvSpPr>
          <p:cNvPr id="42" name="Rectangle: Rounded Corners 41">
            <a:extLst>
              <a:ext uri="{FF2B5EF4-FFF2-40B4-BE49-F238E27FC236}">
                <a16:creationId xmlns:a16="http://schemas.microsoft.com/office/drawing/2014/main" id="{B9019CE9-4E60-B825-EEE9-99BC7D0EAF20}"/>
              </a:ext>
            </a:extLst>
          </p:cNvPr>
          <p:cNvSpPr/>
          <p:nvPr/>
        </p:nvSpPr>
        <p:spPr>
          <a:xfrm>
            <a:off x="1950427" y="4605594"/>
            <a:ext cx="1360818" cy="698102"/>
          </a:xfrm>
          <a:prstGeom prst="roundRect">
            <a:avLst>
              <a:gd name="adj" fmla="val 28118"/>
            </a:avLst>
          </a:prstGeom>
          <a:solidFill>
            <a:schemeClr val="bg1"/>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TextBox 44">
            <a:extLst>
              <a:ext uri="{FF2B5EF4-FFF2-40B4-BE49-F238E27FC236}">
                <a16:creationId xmlns:a16="http://schemas.microsoft.com/office/drawing/2014/main" id="{3AA278A5-36A7-9DD2-8A78-C0052FC5FBD3}"/>
              </a:ext>
            </a:extLst>
          </p:cNvPr>
          <p:cNvSpPr txBox="1"/>
          <p:nvPr/>
        </p:nvSpPr>
        <p:spPr>
          <a:xfrm>
            <a:off x="1974177" y="5388351"/>
            <a:ext cx="2133601" cy="461665"/>
          </a:xfrm>
          <a:prstGeom prst="rect">
            <a:avLst/>
          </a:prstGeom>
          <a:noFill/>
        </p:spPr>
        <p:txBody>
          <a:bodyPr wrap="square" rtlCol="0">
            <a:spAutoFit/>
          </a:bodyPr>
          <a:lstStyle/>
          <a:p>
            <a:r>
              <a:rPr lang="en-US" sz="1200" dirty="0"/>
              <a:t>Dark pattern </a:t>
            </a:r>
          </a:p>
          <a:p>
            <a:r>
              <a:rPr lang="en-US" sz="1200" dirty="0"/>
              <a:t>detected !</a:t>
            </a:r>
            <a:endParaRPr lang="en-IN" sz="1200" dirty="0"/>
          </a:p>
        </p:txBody>
      </p:sp>
      <p:sp>
        <p:nvSpPr>
          <p:cNvPr id="48" name="TextBox 47">
            <a:extLst>
              <a:ext uri="{FF2B5EF4-FFF2-40B4-BE49-F238E27FC236}">
                <a16:creationId xmlns:a16="http://schemas.microsoft.com/office/drawing/2014/main" id="{5CC10FA8-7FD2-04B9-0046-45101AD7A267}"/>
              </a:ext>
            </a:extLst>
          </p:cNvPr>
          <p:cNvSpPr txBox="1"/>
          <p:nvPr/>
        </p:nvSpPr>
        <p:spPr>
          <a:xfrm>
            <a:off x="2605289" y="3543231"/>
            <a:ext cx="1466850" cy="415498"/>
          </a:xfrm>
          <a:prstGeom prst="rect">
            <a:avLst/>
          </a:prstGeom>
          <a:noFill/>
        </p:spPr>
        <p:txBody>
          <a:bodyPr wrap="square" rtlCol="0">
            <a:spAutoFit/>
          </a:bodyPr>
          <a:lstStyle/>
          <a:p>
            <a:pPr algn="ctr"/>
            <a:r>
              <a:rPr lang="en-US" sz="1050" dirty="0"/>
              <a:t>Sends prediction Signal</a:t>
            </a:r>
            <a:endParaRPr lang="en-IN" sz="1050" dirty="0"/>
          </a:p>
        </p:txBody>
      </p:sp>
      <p:sp>
        <p:nvSpPr>
          <p:cNvPr id="6" name="TextBox 5">
            <a:extLst>
              <a:ext uri="{FF2B5EF4-FFF2-40B4-BE49-F238E27FC236}">
                <a16:creationId xmlns:a16="http://schemas.microsoft.com/office/drawing/2014/main" id="{8E0646CB-7CBA-A6B6-7CF7-6463C69E0560}"/>
              </a:ext>
            </a:extLst>
          </p:cNvPr>
          <p:cNvSpPr txBox="1"/>
          <p:nvPr/>
        </p:nvSpPr>
        <p:spPr>
          <a:xfrm>
            <a:off x="211106" y="4161034"/>
            <a:ext cx="1229546" cy="646331"/>
          </a:xfrm>
          <a:prstGeom prst="rect">
            <a:avLst/>
          </a:prstGeom>
          <a:noFill/>
        </p:spPr>
        <p:txBody>
          <a:bodyPr wrap="square" rtlCol="0">
            <a:spAutoFit/>
          </a:bodyPr>
          <a:lstStyle/>
          <a:p>
            <a:pPr algn="ctr"/>
            <a:r>
              <a:rPr lang="en-US" sz="1200" dirty="0"/>
              <a:t>Alert and highlights are given</a:t>
            </a:r>
            <a:endParaRPr lang="en-IN" sz="1200" dirty="0"/>
          </a:p>
        </p:txBody>
      </p:sp>
      <p:cxnSp>
        <p:nvCxnSpPr>
          <p:cNvPr id="11" name="Straight Arrow Connector 10">
            <a:extLst>
              <a:ext uri="{FF2B5EF4-FFF2-40B4-BE49-F238E27FC236}">
                <a16:creationId xmlns:a16="http://schemas.microsoft.com/office/drawing/2014/main" id="{0319B5E3-E666-9AD8-F343-85E1FEC41CBA}"/>
              </a:ext>
            </a:extLst>
          </p:cNvPr>
          <p:cNvCxnSpPr>
            <a:cxnSpLocks/>
            <a:stCxn id="74" idx="0"/>
            <a:endCxn id="46" idx="2"/>
          </p:cNvCxnSpPr>
          <p:nvPr/>
        </p:nvCxnSpPr>
        <p:spPr>
          <a:xfrm flipH="1" flipV="1">
            <a:off x="825879" y="1988517"/>
            <a:ext cx="8843" cy="1388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7C7589E-953E-F6F6-86E4-415B803C7E63}"/>
              </a:ext>
            </a:extLst>
          </p:cNvPr>
          <p:cNvCxnSpPr>
            <a:cxnSpLocks/>
          </p:cNvCxnSpPr>
          <p:nvPr/>
        </p:nvCxnSpPr>
        <p:spPr>
          <a:xfrm flipH="1">
            <a:off x="3371609" y="4991100"/>
            <a:ext cx="4099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6" name="Picture 35">
            <a:extLst>
              <a:ext uri="{FF2B5EF4-FFF2-40B4-BE49-F238E27FC236}">
                <a16:creationId xmlns:a16="http://schemas.microsoft.com/office/drawing/2014/main" id="{00006149-AFF0-8FEA-E78E-BEC063E0C9D8}"/>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25637" y="2016936"/>
            <a:ext cx="285608" cy="487332"/>
          </a:xfrm>
          <a:prstGeom prst="rect">
            <a:avLst/>
          </a:prstGeom>
        </p:spPr>
      </p:pic>
      <p:pic>
        <p:nvPicPr>
          <p:cNvPr id="43" name="Picture 42">
            <a:extLst>
              <a:ext uri="{FF2B5EF4-FFF2-40B4-BE49-F238E27FC236}">
                <a16:creationId xmlns:a16="http://schemas.microsoft.com/office/drawing/2014/main" id="{6B944A23-BEDF-2EC7-6EF7-38D8CB08C8C8}"/>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827523" y="1960520"/>
            <a:ext cx="510959" cy="510959"/>
          </a:xfrm>
          <a:prstGeom prst="rect">
            <a:avLst/>
          </a:prstGeom>
        </p:spPr>
      </p:pic>
      <p:pic>
        <p:nvPicPr>
          <p:cNvPr id="72" name="Picture 71">
            <a:extLst>
              <a:ext uri="{FF2B5EF4-FFF2-40B4-BE49-F238E27FC236}">
                <a16:creationId xmlns:a16="http://schemas.microsoft.com/office/drawing/2014/main" id="{B104E32E-EC9D-5805-D012-6F88A5C9C052}"/>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427715" y="1940112"/>
            <a:ext cx="402266" cy="784909"/>
          </a:xfrm>
          <a:prstGeom prst="rect">
            <a:avLst/>
          </a:prstGeom>
        </p:spPr>
      </p:pic>
      <p:pic>
        <p:nvPicPr>
          <p:cNvPr id="74" name="Picture 73">
            <a:extLst>
              <a:ext uri="{FF2B5EF4-FFF2-40B4-BE49-F238E27FC236}">
                <a16:creationId xmlns:a16="http://schemas.microsoft.com/office/drawing/2014/main" id="{44610359-603D-8CFD-6CEB-291004B35DAA}"/>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32593" y="3376746"/>
            <a:ext cx="1404258" cy="789895"/>
          </a:xfrm>
          <a:prstGeom prst="rect">
            <a:avLst/>
          </a:prstGeom>
        </p:spPr>
      </p:pic>
      <p:pic>
        <p:nvPicPr>
          <p:cNvPr id="79" name="Picture 78">
            <a:extLst>
              <a:ext uri="{FF2B5EF4-FFF2-40B4-BE49-F238E27FC236}">
                <a16:creationId xmlns:a16="http://schemas.microsoft.com/office/drawing/2014/main" id="{439C7693-384C-F2CD-D907-F2206C52C4CB}"/>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477863" y="976987"/>
            <a:ext cx="634109" cy="634109"/>
          </a:xfrm>
          <a:prstGeom prst="rect">
            <a:avLst/>
          </a:prstGeom>
        </p:spPr>
      </p:pic>
      <p:pic>
        <p:nvPicPr>
          <p:cNvPr id="82" name="Picture 81">
            <a:extLst>
              <a:ext uri="{FF2B5EF4-FFF2-40B4-BE49-F238E27FC236}">
                <a16:creationId xmlns:a16="http://schemas.microsoft.com/office/drawing/2014/main" id="{7CE688F5-7714-AD4A-AC33-F0644F704C78}"/>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2274448" y="4644917"/>
            <a:ext cx="659516" cy="659516"/>
          </a:xfrm>
          <a:prstGeom prst="rect">
            <a:avLst/>
          </a:prstGeom>
        </p:spPr>
      </p:pic>
      <p:pic>
        <p:nvPicPr>
          <p:cNvPr id="90" name="Picture 89">
            <a:extLst>
              <a:ext uri="{FF2B5EF4-FFF2-40B4-BE49-F238E27FC236}">
                <a16:creationId xmlns:a16="http://schemas.microsoft.com/office/drawing/2014/main" id="{715CEF59-3DBC-3320-88DC-62CA040FB311}"/>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4073261" y="5037705"/>
            <a:ext cx="1647733" cy="914401"/>
          </a:xfrm>
          <a:prstGeom prst="rect">
            <a:avLst/>
          </a:prstGeom>
        </p:spPr>
      </p:pic>
      <p:sp>
        <p:nvSpPr>
          <p:cNvPr id="97" name="TextBox 96">
            <a:extLst>
              <a:ext uri="{FF2B5EF4-FFF2-40B4-BE49-F238E27FC236}">
                <a16:creationId xmlns:a16="http://schemas.microsoft.com/office/drawing/2014/main" id="{E8D19118-B8C3-A373-CC2D-F3936CD5EC37}"/>
              </a:ext>
            </a:extLst>
          </p:cNvPr>
          <p:cNvSpPr txBox="1"/>
          <p:nvPr/>
        </p:nvSpPr>
        <p:spPr>
          <a:xfrm rot="10800000" flipV="1">
            <a:off x="1637000" y="2754947"/>
            <a:ext cx="1816641" cy="553998"/>
          </a:xfrm>
          <a:prstGeom prst="rect">
            <a:avLst/>
          </a:prstGeom>
          <a:noFill/>
        </p:spPr>
        <p:txBody>
          <a:bodyPr wrap="square" rtlCol="0">
            <a:spAutoFit/>
          </a:bodyPr>
          <a:lstStyle/>
          <a:p>
            <a:pPr algn="ctr"/>
            <a:r>
              <a:rPr lang="en-US" sz="1000" b="1" dirty="0"/>
              <a:t>FLUTTER APP</a:t>
            </a:r>
          </a:p>
          <a:p>
            <a:pPr algn="ctr"/>
            <a:r>
              <a:rPr lang="en-US" sz="1000" dirty="0"/>
              <a:t>cross browser compatibility.</a:t>
            </a:r>
            <a:endParaRPr lang="en-IN" sz="1000" dirty="0"/>
          </a:p>
        </p:txBody>
      </p:sp>
      <p:cxnSp>
        <p:nvCxnSpPr>
          <p:cNvPr id="7" name="Straight Connector 6">
            <a:extLst>
              <a:ext uri="{FF2B5EF4-FFF2-40B4-BE49-F238E27FC236}">
                <a16:creationId xmlns:a16="http://schemas.microsoft.com/office/drawing/2014/main" id="{893F21CD-CC6C-1D9D-A12D-CE8FBF58295F}"/>
              </a:ext>
            </a:extLst>
          </p:cNvPr>
          <p:cNvCxnSpPr>
            <a:cxnSpLocks/>
          </p:cNvCxnSpPr>
          <p:nvPr/>
        </p:nvCxnSpPr>
        <p:spPr>
          <a:xfrm flipH="1">
            <a:off x="762000" y="5105400"/>
            <a:ext cx="1188427" cy="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F6AC7D4-08FF-3B9C-E522-B2EBB3F2080A}"/>
              </a:ext>
            </a:extLst>
          </p:cNvPr>
          <p:cNvSpPr/>
          <p:nvPr/>
        </p:nvSpPr>
        <p:spPr>
          <a:xfrm>
            <a:off x="4081676" y="6034548"/>
            <a:ext cx="1647733" cy="55445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C2D70B9-0A10-AF88-F8D5-68B7035D268F}"/>
              </a:ext>
            </a:extLst>
          </p:cNvPr>
          <p:cNvSpPr/>
          <p:nvPr/>
        </p:nvSpPr>
        <p:spPr>
          <a:xfrm>
            <a:off x="2001853" y="5388351"/>
            <a:ext cx="1023784" cy="461665"/>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BE4B44C0-559F-43CC-FA66-5B7F4285F845}"/>
              </a:ext>
            </a:extLst>
          </p:cNvPr>
          <p:cNvSpPr/>
          <p:nvPr/>
        </p:nvSpPr>
        <p:spPr>
          <a:xfrm>
            <a:off x="4378440" y="3341839"/>
            <a:ext cx="833669" cy="713806"/>
          </a:xfrm>
          <a:prstGeom prst="ellipse">
            <a:avLst/>
          </a:prstGeom>
          <a:solidFill>
            <a:schemeClr val="bg1"/>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3" name="Graphic 22" descr="Artificial Intelligence with solid fill">
            <a:extLst>
              <a:ext uri="{FF2B5EF4-FFF2-40B4-BE49-F238E27FC236}">
                <a16:creationId xmlns:a16="http://schemas.microsoft.com/office/drawing/2014/main" id="{25ED72A5-3F98-DEE4-81D8-3894BD5D110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513411" y="3389886"/>
            <a:ext cx="563726" cy="563726"/>
          </a:xfrm>
          <a:prstGeom prst="rect">
            <a:avLst/>
          </a:prstGeom>
        </p:spPr>
      </p:pic>
      <p:sp>
        <p:nvSpPr>
          <p:cNvPr id="26" name="Rectangle 25">
            <a:extLst>
              <a:ext uri="{FF2B5EF4-FFF2-40B4-BE49-F238E27FC236}">
                <a16:creationId xmlns:a16="http://schemas.microsoft.com/office/drawing/2014/main" id="{2A04CE54-4141-265F-36BF-B84120AD256D}"/>
              </a:ext>
            </a:extLst>
          </p:cNvPr>
          <p:cNvSpPr/>
          <p:nvPr/>
        </p:nvSpPr>
        <p:spPr>
          <a:xfrm>
            <a:off x="3947546" y="1960520"/>
            <a:ext cx="1524000" cy="590749"/>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3F699F77-DA6E-160A-4D71-92274A57D139}"/>
              </a:ext>
            </a:extLst>
          </p:cNvPr>
          <p:cNvSpPr/>
          <p:nvPr/>
        </p:nvSpPr>
        <p:spPr>
          <a:xfrm>
            <a:off x="4127315" y="4120564"/>
            <a:ext cx="1423108" cy="524353"/>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25FE6465-ECEF-77DC-386A-2907564FB54E}"/>
              </a:ext>
            </a:extLst>
          </p:cNvPr>
          <p:cNvSpPr txBox="1"/>
          <p:nvPr/>
        </p:nvSpPr>
        <p:spPr>
          <a:xfrm>
            <a:off x="4129482" y="4094771"/>
            <a:ext cx="1423107" cy="600164"/>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Phi-2 model Constantly updating the dataset</a:t>
            </a:r>
            <a:endParaRPr lang="en-IN" sz="11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FD20210E-DED0-F30A-73EE-BD21EF169DBC}"/>
              </a:ext>
            </a:extLst>
          </p:cNvPr>
          <p:cNvSpPr txBox="1"/>
          <p:nvPr/>
        </p:nvSpPr>
        <p:spPr>
          <a:xfrm>
            <a:off x="18661" y="1575938"/>
            <a:ext cx="1491010"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E-COMMERCE WEBSITE</a:t>
            </a:r>
            <a:endParaRPr lang="en-IN" sz="1100" dirty="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D83FFCB2-7D62-3686-C3CC-EEE341DC777E}"/>
              </a:ext>
            </a:extLst>
          </p:cNvPr>
          <p:cNvSpPr/>
          <p:nvPr/>
        </p:nvSpPr>
        <p:spPr>
          <a:xfrm>
            <a:off x="211105" y="1592077"/>
            <a:ext cx="1229547" cy="396440"/>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9" name="Straight Arrow Connector 58">
            <a:extLst>
              <a:ext uri="{FF2B5EF4-FFF2-40B4-BE49-F238E27FC236}">
                <a16:creationId xmlns:a16="http://schemas.microsoft.com/office/drawing/2014/main" id="{A4B0F3B0-991E-31CE-B963-D1BB994A606E}"/>
              </a:ext>
            </a:extLst>
          </p:cNvPr>
          <p:cNvCxnSpPr>
            <a:cxnSpLocks/>
            <a:stCxn id="82" idx="0"/>
          </p:cNvCxnSpPr>
          <p:nvPr/>
        </p:nvCxnSpPr>
        <p:spPr>
          <a:xfrm flipV="1">
            <a:off x="2604206" y="3389886"/>
            <a:ext cx="24872" cy="1255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Rectangle 60">
            <a:extLst>
              <a:ext uri="{FF2B5EF4-FFF2-40B4-BE49-F238E27FC236}">
                <a16:creationId xmlns:a16="http://schemas.microsoft.com/office/drawing/2014/main" id="{BCA0187E-20A6-F38B-F979-41100A4055CE}"/>
              </a:ext>
            </a:extLst>
          </p:cNvPr>
          <p:cNvSpPr/>
          <p:nvPr/>
        </p:nvSpPr>
        <p:spPr>
          <a:xfrm>
            <a:off x="1974176" y="2777274"/>
            <a:ext cx="1226223" cy="501605"/>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DE675DE9-8C70-AB33-0555-6D02806AFCE1}"/>
              </a:ext>
            </a:extLst>
          </p:cNvPr>
          <p:cNvSpPr/>
          <p:nvPr/>
        </p:nvSpPr>
        <p:spPr>
          <a:xfrm>
            <a:off x="2784632" y="3529184"/>
            <a:ext cx="1053225" cy="446066"/>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FD98793E-336A-F6BB-AA79-2ACF3B46C88F}"/>
              </a:ext>
            </a:extLst>
          </p:cNvPr>
          <p:cNvSpPr/>
          <p:nvPr/>
        </p:nvSpPr>
        <p:spPr>
          <a:xfrm>
            <a:off x="304800" y="4161034"/>
            <a:ext cx="1066800" cy="646331"/>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1" name="Straight Arrow Connector 70">
            <a:extLst>
              <a:ext uri="{FF2B5EF4-FFF2-40B4-BE49-F238E27FC236}">
                <a16:creationId xmlns:a16="http://schemas.microsoft.com/office/drawing/2014/main" id="{43E240FB-44E5-3B38-D243-077188FD0088}"/>
              </a:ext>
            </a:extLst>
          </p:cNvPr>
          <p:cNvCxnSpPr/>
          <p:nvPr/>
        </p:nvCxnSpPr>
        <p:spPr>
          <a:xfrm flipV="1">
            <a:off x="762000" y="4876800"/>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F3F9AE28-AA9E-50CA-950E-78D31EB2BC84}"/>
              </a:ext>
            </a:extLst>
          </p:cNvPr>
          <p:cNvCxnSpPr>
            <a:cxnSpLocks/>
            <a:stCxn id="33" idx="2"/>
          </p:cNvCxnSpPr>
          <p:nvPr/>
        </p:nvCxnSpPr>
        <p:spPr>
          <a:xfrm flipH="1">
            <a:off x="4829163" y="4694935"/>
            <a:ext cx="11873" cy="209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97C033F3-C88D-4D69-60E4-7DBE983FEA8C}"/>
              </a:ext>
            </a:extLst>
          </p:cNvPr>
          <p:cNvCxnSpPr/>
          <p:nvPr/>
        </p:nvCxnSpPr>
        <p:spPr>
          <a:xfrm flipV="1">
            <a:off x="2784632" y="1262726"/>
            <a:ext cx="0" cy="536020"/>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8B5BF4A8-9E10-6208-E8DD-98D27278B49E}"/>
              </a:ext>
            </a:extLst>
          </p:cNvPr>
          <p:cNvCxnSpPr>
            <a:cxnSpLocks/>
            <a:endCxn id="19" idx="1"/>
          </p:cNvCxnSpPr>
          <p:nvPr/>
        </p:nvCxnSpPr>
        <p:spPr>
          <a:xfrm>
            <a:off x="2784632" y="1270641"/>
            <a:ext cx="1563130" cy="5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05"/>
            <a:ext cx="7467600" cy="304165"/>
          </a:xfrm>
        </p:spPr>
        <p:txBody>
          <a:bodyPr>
            <a:normAutofit fontScale="90000"/>
          </a:bodyPr>
          <a:lstStyle/>
          <a:p>
            <a:r>
              <a:rPr lang="en-IN" sz="2000" b="1" u="sng" dirty="0"/>
              <a:t>APPROACH TO PROBLEM STATEMENT</a:t>
            </a:r>
          </a:p>
        </p:txBody>
      </p:sp>
      <p:sp>
        <p:nvSpPr>
          <p:cNvPr id="3" name="Content Placeholder 2"/>
          <p:cNvSpPr>
            <a:spLocks noGrp="1"/>
          </p:cNvSpPr>
          <p:nvPr>
            <p:ph sz="quarter" idx="1"/>
          </p:nvPr>
        </p:nvSpPr>
        <p:spPr>
          <a:xfrm>
            <a:off x="245745" y="444500"/>
            <a:ext cx="8379460" cy="6346825"/>
          </a:xfrm>
        </p:spPr>
        <p:txBody>
          <a:bodyPr>
            <a:normAutofit/>
          </a:bodyPr>
          <a:lstStyle/>
          <a:p>
            <a:r>
              <a:rPr lang="en-IN" sz="1470" b="1" u="sng" dirty="0">
                <a:latin typeface="Times New Roman" panose="02020603050405020304" pitchFamily="18" charset="0"/>
                <a:cs typeface="Times New Roman" panose="02020603050405020304" pitchFamily="18" charset="0"/>
              </a:rPr>
              <a:t>SOLUTION OVERVIEW :</a:t>
            </a:r>
          </a:p>
          <a:p>
            <a:pPr marL="342900" indent="-342900">
              <a:lnSpc>
                <a:spcPct val="130000"/>
              </a:lnSpc>
              <a:buFont typeface="+mj-lt"/>
              <a:buAutoNum type="romanLcPeriod"/>
            </a:pPr>
            <a:r>
              <a:rPr lang="en-IN" sz="1500" dirty="0">
                <a:latin typeface="Times New Roman" panose="02020603050405020304" pitchFamily="18" charset="0"/>
                <a:cs typeface="Times New Roman" panose="02020603050405020304" pitchFamily="18" charset="0"/>
              </a:rPr>
              <a:t>Our solution comprises a BERT model trained on a </a:t>
            </a:r>
            <a:r>
              <a:rPr lang="en-IN" sz="1500" b="1" dirty="0">
                <a:latin typeface="Times New Roman" panose="02020603050405020304" pitchFamily="18" charset="0"/>
                <a:cs typeface="Times New Roman" panose="02020603050405020304" pitchFamily="18" charset="0"/>
              </a:rPr>
              <a:t>custom dataset of 2000 Dark pattern data </a:t>
            </a:r>
            <a:r>
              <a:rPr lang="en-IN" sz="1500" dirty="0">
                <a:latin typeface="Times New Roman" panose="02020603050405020304" pitchFamily="18" charset="0"/>
                <a:cs typeface="Times New Roman" panose="02020603050405020304" pitchFamily="18" charset="0"/>
              </a:rPr>
              <a:t>extracted from a pool of e-commerce websites through web scraping. Leveraging the </a:t>
            </a:r>
            <a:r>
              <a:rPr lang="en-IN" sz="1500" b="1" dirty="0">
                <a:latin typeface="Times New Roman" panose="02020603050405020304" pitchFamily="18" charset="0"/>
                <a:cs typeface="Times New Roman" panose="02020603050405020304" pitchFamily="18" charset="0"/>
              </a:rPr>
              <a:t>Hugging Face </a:t>
            </a:r>
            <a:r>
              <a:rPr lang="en-IN" sz="1500" dirty="0">
                <a:latin typeface="Times New Roman" panose="02020603050405020304" pitchFamily="18" charset="0"/>
                <a:cs typeface="Times New Roman" panose="02020603050405020304" pitchFamily="18" charset="0"/>
              </a:rPr>
              <a:t>Transformers library, our model is </a:t>
            </a:r>
            <a:r>
              <a:rPr lang="en-IN" sz="1500" b="1" dirty="0">
                <a:latin typeface="Times New Roman" panose="02020603050405020304" pitchFamily="18" charset="0"/>
                <a:cs typeface="Times New Roman" panose="02020603050405020304" pitchFamily="18" charset="0"/>
              </a:rPr>
              <a:t>fine-tuned using auto-tokenizers </a:t>
            </a:r>
            <a:r>
              <a:rPr lang="en-IN" sz="1500" dirty="0">
                <a:latin typeface="Times New Roman" panose="02020603050405020304" pitchFamily="18" charset="0"/>
                <a:cs typeface="Times New Roman" panose="02020603050405020304" pitchFamily="18" charset="0"/>
              </a:rPr>
              <a:t>tailored for </a:t>
            </a:r>
            <a:r>
              <a:rPr lang="en-IN" sz="1500" b="1" dirty="0">
                <a:latin typeface="Times New Roman" panose="02020603050405020304" pitchFamily="18" charset="0"/>
                <a:cs typeface="Times New Roman" panose="02020603050405020304" pitchFamily="18" charset="0"/>
              </a:rPr>
              <a:t>BERT-base-cased models</a:t>
            </a:r>
            <a:r>
              <a:rPr lang="en-IN" sz="1500" dirty="0">
                <a:latin typeface="Times New Roman" panose="02020603050405020304" pitchFamily="18" charset="0"/>
                <a:cs typeface="Times New Roman" panose="02020603050405020304" pitchFamily="18" charset="0"/>
              </a:rPr>
              <a:t>, facilitating efficient text processing for dark pattern detection. </a:t>
            </a:r>
          </a:p>
          <a:p>
            <a:pPr marL="342900" indent="-342900">
              <a:lnSpc>
                <a:spcPct val="130000"/>
              </a:lnSpc>
              <a:buFont typeface="+mj-lt"/>
              <a:buAutoNum type="romanLcPeriod"/>
            </a:pPr>
            <a:r>
              <a:rPr lang="en-IN" sz="1500" dirty="0">
                <a:latin typeface="Times New Roman" panose="02020603050405020304" pitchFamily="18" charset="0"/>
                <a:cs typeface="Times New Roman" panose="02020603050405020304" pitchFamily="18" charset="0"/>
              </a:rPr>
              <a:t>Data preprocessing and manipulation are handled using </a:t>
            </a:r>
            <a:r>
              <a:rPr lang="en-IN" sz="1500" b="1" dirty="0">
                <a:latin typeface="Times New Roman" panose="02020603050405020304" pitchFamily="18" charset="0"/>
                <a:cs typeface="Times New Roman" panose="02020603050405020304" pitchFamily="18" charset="0"/>
              </a:rPr>
              <a:t>Pandas and NumPy libraries</a:t>
            </a:r>
            <a:r>
              <a:rPr lang="en-IN" sz="1500" dirty="0">
                <a:latin typeface="Times New Roman" panose="02020603050405020304" pitchFamily="18" charset="0"/>
                <a:cs typeface="Times New Roman" panose="02020603050405020304" pitchFamily="18" charset="0"/>
              </a:rPr>
              <a:t>, ensuring streamlined organization and numerical computations essential for model training.</a:t>
            </a:r>
          </a:p>
          <a:p>
            <a:pPr marL="342900" indent="-342900">
              <a:lnSpc>
                <a:spcPct val="130000"/>
              </a:lnSpc>
              <a:buFont typeface="+mj-lt"/>
              <a:buAutoNum type="romanLcPeriod"/>
            </a:pPr>
            <a:r>
              <a:rPr lang="en-IN" sz="1500" dirty="0">
                <a:latin typeface="Times New Roman" panose="02020603050405020304" pitchFamily="18" charset="0"/>
                <a:cs typeface="Times New Roman" panose="02020603050405020304" pitchFamily="18" charset="0"/>
              </a:rPr>
              <a:t>we're developing a </a:t>
            </a:r>
            <a:r>
              <a:rPr lang="en-IN" sz="1500" b="1" dirty="0">
                <a:latin typeface="Times New Roman" panose="02020603050405020304" pitchFamily="18" charset="0"/>
                <a:cs typeface="Times New Roman" panose="02020603050405020304" pitchFamily="18" charset="0"/>
              </a:rPr>
              <a:t>user-friendly</a:t>
            </a:r>
            <a:r>
              <a:rPr lang="en-IN" sz="1500" dirty="0">
                <a:latin typeface="Times New Roman" panose="02020603050405020304" pitchFamily="18" charset="0"/>
                <a:cs typeface="Times New Roman" panose="02020603050405020304" pitchFamily="18" charset="0"/>
              </a:rPr>
              <a:t> application using </a:t>
            </a:r>
            <a:r>
              <a:rPr lang="en-IN" sz="1500" b="1" dirty="0">
                <a:latin typeface="Times New Roman" panose="02020603050405020304" pitchFamily="18" charset="0"/>
                <a:cs typeface="Times New Roman" panose="02020603050405020304" pitchFamily="18" charset="0"/>
              </a:rPr>
              <a:t>Flutter</a:t>
            </a:r>
            <a:r>
              <a:rPr lang="en-IN" sz="1500" dirty="0">
                <a:latin typeface="Times New Roman" panose="02020603050405020304" pitchFamily="18" charset="0"/>
                <a:cs typeface="Times New Roman" panose="02020603050405020304" pitchFamily="18" charset="0"/>
              </a:rPr>
              <a:t>, a cross-platform framework known for its flexibility and efficiency. Flutter enables us to create visually appealing and responsive </a:t>
            </a:r>
            <a:r>
              <a:rPr lang="en-IN" sz="1500" b="1" dirty="0">
                <a:latin typeface="Times New Roman" panose="02020603050405020304" pitchFamily="18" charset="0"/>
                <a:cs typeface="Times New Roman" panose="02020603050405020304" pitchFamily="18" charset="0"/>
              </a:rPr>
              <a:t>mobile interfaces</a:t>
            </a:r>
            <a:r>
              <a:rPr lang="en-IN" sz="1500" dirty="0">
                <a:latin typeface="Times New Roman" panose="02020603050405020304" pitchFamily="18" charset="0"/>
                <a:cs typeface="Times New Roman" panose="02020603050405020304" pitchFamily="18" charset="0"/>
              </a:rPr>
              <a:t>, ensuring seamless access to our dark pattern detection capabilities across various devices and operating systems.</a:t>
            </a:r>
          </a:p>
          <a:p>
            <a:pPr marL="342900" indent="-342900">
              <a:lnSpc>
                <a:spcPct val="130000"/>
              </a:lnSpc>
              <a:buFont typeface="+mj-lt"/>
              <a:buAutoNum type="romanLcPeriod"/>
            </a:pPr>
            <a:r>
              <a:rPr lang="en-IN" sz="1500" dirty="0">
                <a:latin typeface="Times New Roman" panose="02020603050405020304" pitchFamily="18" charset="0"/>
                <a:cs typeface="Times New Roman" panose="02020603050405020304" pitchFamily="18" charset="0"/>
              </a:rPr>
              <a:t>By integrating our</a:t>
            </a:r>
            <a:r>
              <a:rPr lang="en-IN" sz="1500" b="1" dirty="0">
                <a:latin typeface="Times New Roman" panose="02020603050405020304" pitchFamily="18" charset="0"/>
                <a:cs typeface="Times New Roman" panose="02020603050405020304" pitchFamily="18" charset="0"/>
              </a:rPr>
              <a:t> BERT model </a:t>
            </a:r>
            <a:r>
              <a:rPr lang="en-IN" sz="1500" dirty="0">
                <a:latin typeface="Times New Roman" panose="02020603050405020304" pitchFamily="18" charset="0"/>
                <a:cs typeface="Times New Roman" panose="02020603050405020304" pitchFamily="18" charset="0"/>
              </a:rPr>
              <a:t>into this application, we aim to provide consumers with intuitive tools to navigate </a:t>
            </a:r>
            <a:r>
              <a:rPr lang="en-IN" sz="1500" b="1" dirty="0">
                <a:latin typeface="Times New Roman" panose="02020603050405020304" pitchFamily="18" charset="0"/>
                <a:cs typeface="Times New Roman" panose="02020603050405020304" pitchFamily="18" charset="0"/>
              </a:rPr>
              <a:t>e-commerce platforms</a:t>
            </a:r>
            <a:r>
              <a:rPr lang="en-IN" sz="1500" dirty="0">
                <a:latin typeface="Times New Roman" panose="02020603050405020304" pitchFamily="18" charset="0"/>
                <a:cs typeface="Times New Roman" panose="02020603050405020304" pitchFamily="18" charset="0"/>
              </a:rPr>
              <a:t> transparently and confident.</a:t>
            </a:r>
          </a:p>
          <a:p>
            <a:pPr>
              <a:lnSpc>
                <a:spcPct val="130000"/>
              </a:lnSpc>
              <a:buFont typeface="Courier New" panose="02070309020205020404" pitchFamily="49" charset="0"/>
              <a:buChar char="o"/>
            </a:pPr>
            <a:endParaRPr lang="en-IN" sz="155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49EED2-5B8E-6FCA-BC78-3C0740FCD8D6}"/>
              </a:ext>
            </a:extLst>
          </p:cNvPr>
          <p:cNvSpPr txBox="1"/>
          <p:nvPr/>
        </p:nvSpPr>
        <p:spPr>
          <a:xfrm>
            <a:off x="-1" y="4826676"/>
            <a:ext cx="9122229" cy="2031325"/>
          </a:xfrm>
          <a:prstGeom prst="rect">
            <a:avLst/>
          </a:prstGeom>
          <a:noFill/>
        </p:spPr>
        <p:txBody>
          <a:bodyPr wrap="square" rtlCol="0">
            <a:spAutoFit/>
          </a:bodyPr>
          <a:lstStyle/>
          <a:p>
            <a:r>
              <a:rPr lang="en-US" dirty="0"/>
              <a:t>                                                 </a:t>
            </a:r>
            <a:r>
              <a:rPr lang="en-US" b="1" u="sng" dirty="0"/>
              <a:t>TECH STACK USED</a:t>
            </a:r>
          </a:p>
          <a:p>
            <a:endParaRPr lang="en-US" b="1" u="sng" dirty="0"/>
          </a:p>
          <a:p>
            <a:endParaRPr lang="en-US" b="1" u="sng" dirty="0"/>
          </a:p>
          <a:p>
            <a:endParaRPr lang="en-US" b="1" u="sng" dirty="0"/>
          </a:p>
          <a:p>
            <a:endParaRPr lang="en-US" b="1" u="sng" dirty="0"/>
          </a:p>
          <a:p>
            <a:endParaRPr lang="en-US" b="1" u="sng" dirty="0"/>
          </a:p>
          <a:p>
            <a:endParaRPr lang="en-US" b="1" u="sng" dirty="0"/>
          </a:p>
        </p:txBody>
      </p:sp>
      <p:pic>
        <p:nvPicPr>
          <p:cNvPr id="6" name="Picture 5" descr="A logo with a colorful circle&#10;&#10;Description automatically generated">
            <a:extLst>
              <a:ext uri="{FF2B5EF4-FFF2-40B4-BE49-F238E27FC236}">
                <a16:creationId xmlns:a16="http://schemas.microsoft.com/office/drawing/2014/main" id="{1F0FA27A-9A4F-E528-1EF7-0AB0C3668A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90" y="5410200"/>
            <a:ext cx="1572801" cy="1053776"/>
          </a:xfrm>
          <a:prstGeom prst="rect">
            <a:avLst/>
          </a:prstGeom>
        </p:spPr>
      </p:pic>
      <p:pic>
        <p:nvPicPr>
          <p:cNvPr id="8" name="Picture 7" descr="A cartoon character holding a sign&#10;&#10;Description automatically generated">
            <a:extLst>
              <a:ext uri="{FF2B5EF4-FFF2-40B4-BE49-F238E27FC236}">
                <a16:creationId xmlns:a16="http://schemas.microsoft.com/office/drawing/2014/main" id="{25961452-D3E1-B5B5-0074-6BB008C78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791" y="5581830"/>
            <a:ext cx="1777683" cy="797529"/>
          </a:xfrm>
          <a:prstGeom prst="rect">
            <a:avLst/>
          </a:prstGeom>
        </p:spPr>
      </p:pic>
      <p:pic>
        <p:nvPicPr>
          <p:cNvPr id="10" name="Picture 9" descr="A logo with blue and grey letters&#10;&#10;Description automatically generated">
            <a:extLst>
              <a:ext uri="{FF2B5EF4-FFF2-40B4-BE49-F238E27FC236}">
                <a16:creationId xmlns:a16="http://schemas.microsoft.com/office/drawing/2014/main" id="{0B74DFF2-8FA0-E950-DB23-BFBFCB9E24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1909" y="5450341"/>
            <a:ext cx="1369320" cy="1205335"/>
          </a:xfrm>
          <a:prstGeom prst="rect">
            <a:avLst/>
          </a:prstGeom>
        </p:spPr>
      </p:pic>
      <p:pic>
        <p:nvPicPr>
          <p:cNvPr id="16" name="Picture 15" descr="A blue and white logo&#10;&#10;Description automatically generated">
            <a:extLst>
              <a:ext uri="{FF2B5EF4-FFF2-40B4-BE49-F238E27FC236}">
                <a16:creationId xmlns:a16="http://schemas.microsoft.com/office/drawing/2014/main" id="{E0826411-3FD2-940A-07B9-DF204DB400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2782" y="5433235"/>
            <a:ext cx="1108647" cy="1106233"/>
          </a:xfrm>
          <a:prstGeom prst="rect">
            <a:avLst/>
          </a:prstGeom>
        </p:spPr>
      </p:pic>
      <p:pic>
        <p:nvPicPr>
          <p:cNvPr id="18" name="Picture 17" descr="A blue and black text&#10;&#10;Description automatically generated">
            <a:extLst>
              <a:ext uri="{FF2B5EF4-FFF2-40B4-BE49-F238E27FC236}">
                <a16:creationId xmlns:a16="http://schemas.microsoft.com/office/drawing/2014/main" id="{CED78C04-36A4-5FDC-FA18-77CE0B99A52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87754" y="5564763"/>
            <a:ext cx="1422051" cy="744650"/>
          </a:xfrm>
          <a:prstGeom prst="rect">
            <a:avLst/>
          </a:prstGeom>
        </p:spPr>
      </p:pic>
      <p:sp>
        <p:nvSpPr>
          <p:cNvPr id="19" name="Rectangle 18">
            <a:extLst>
              <a:ext uri="{FF2B5EF4-FFF2-40B4-BE49-F238E27FC236}">
                <a16:creationId xmlns:a16="http://schemas.microsoft.com/office/drawing/2014/main" id="{43B1AAE7-356A-B34A-496A-910A2FB8CAF4}"/>
              </a:ext>
            </a:extLst>
          </p:cNvPr>
          <p:cNvSpPr/>
          <p:nvPr/>
        </p:nvSpPr>
        <p:spPr>
          <a:xfrm>
            <a:off x="38098" y="4793614"/>
            <a:ext cx="9046030" cy="20313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descr="A logo with a black background">
            <a:extLst>
              <a:ext uri="{FF2B5EF4-FFF2-40B4-BE49-F238E27FC236}">
                <a16:creationId xmlns:a16="http://schemas.microsoft.com/office/drawing/2014/main" id="{F1E9FD34-3436-0981-6FDF-1217827667D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98895" y="5325583"/>
            <a:ext cx="1646928" cy="10537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57785"/>
            <a:ext cx="9144000" cy="6767312"/>
          </a:xfrm>
        </p:spPr>
        <p:txBody>
          <a:bodyPr>
            <a:normAutofit/>
          </a:bodyPr>
          <a:lstStyle/>
          <a:p>
            <a:pPr marL="0" indent="0" algn="ctr">
              <a:buNone/>
            </a:pPr>
            <a:r>
              <a:rPr lang="en-US" sz="1600" b="1"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TRAINING AND TESTING OF OUR MODEL </a:t>
            </a:r>
          </a:p>
          <a:p>
            <a:r>
              <a:rPr lang="en-US" sz="1470" dirty="0">
                <a:latin typeface="Times New Roman" panose="02020603050405020304" pitchFamily="18" charset="0"/>
                <a:cs typeface="Times New Roman" panose="02020603050405020304" pitchFamily="18" charset="0"/>
              </a:rPr>
              <a:t>Our dark pattern detection algorithm relies on the state-of-the-art </a:t>
            </a:r>
            <a:r>
              <a:rPr lang="en-US" sz="1470" b="1" dirty="0">
                <a:latin typeface="Times New Roman" panose="02020603050405020304" pitchFamily="18" charset="0"/>
                <a:cs typeface="Times New Roman" panose="02020603050405020304" pitchFamily="18" charset="0"/>
              </a:rPr>
              <a:t>BERT (Bidirectional Encoder Representations from Transformers) </a:t>
            </a:r>
            <a:r>
              <a:rPr lang="en-US" sz="1470" dirty="0">
                <a:latin typeface="Times New Roman" panose="02020603050405020304" pitchFamily="18" charset="0"/>
                <a:cs typeface="Times New Roman" panose="02020603050405020304" pitchFamily="18" charset="0"/>
              </a:rPr>
              <a:t>model. BERT, a revolutionary advancement in </a:t>
            </a:r>
            <a:r>
              <a:rPr lang="en-US" sz="1470" b="1" dirty="0">
                <a:latin typeface="Times New Roman" panose="02020603050405020304" pitchFamily="18" charset="0"/>
                <a:cs typeface="Times New Roman" panose="02020603050405020304" pitchFamily="18" charset="0"/>
              </a:rPr>
              <a:t>natural language processing (NLP), </a:t>
            </a:r>
            <a:r>
              <a:rPr lang="en-US" sz="1470" dirty="0">
                <a:latin typeface="Times New Roman" panose="02020603050405020304" pitchFamily="18" charset="0"/>
                <a:cs typeface="Times New Roman" panose="02020603050405020304" pitchFamily="18" charset="0"/>
              </a:rPr>
              <a:t>excels in understanding contextual information within text data.</a:t>
            </a:r>
          </a:p>
          <a:p>
            <a:r>
              <a:rPr lang="en-US" sz="1470" dirty="0">
                <a:latin typeface="Times New Roman" panose="02020603050405020304" pitchFamily="18" charset="0"/>
                <a:cs typeface="Times New Roman" panose="02020603050405020304" pitchFamily="18" charset="0"/>
              </a:rPr>
              <a:t>For training, we utilized a </a:t>
            </a:r>
            <a:r>
              <a:rPr lang="en-US" sz="1470" b="1" dirty="0">
                <a:latin typeface="Times New Roman" panose="02020603050405020304" pitchFamily="18" charset="0"/>
                <a:cs typeface="Times New Roman" panose="02020603050405020304" pitchFamily="18" charset="0"/>
              </a:rPr>
              <a:t>Custom dataset </a:t>
            </a:r>
            <a:r>
              <a:rPr lang="en-US" sz="1470" dirty="0">
                <a:latin typeface="Times New Roman" panose="02020603050405020304" pitchFamily="18" charset="0"/>
                <a:cs typeface="Times New Roman" panose="02020603050405020304" pitchFamily="18" charset="0"/>
              </a:rPr>
              <a:t>sourced from an open-source platform, comprising </a:t>
            </a:r>
            <a:r>
              <a:rPr lang="en-US" sz="1470" b="1" dirty="0">
                <a:latin typeface="Times New Roman" panose="02020603050405020304" pitchFamily="18" charset="0"/>
                <a:cs typeface="Times New Roman" panose="02020603050405020304" pitchFamily="18" charset="0"/>
              </a:rPr>
              <a:t>approximately 2000 instances </a:t>
            </a:r>
            <a:r>
              <a:rPr lang="en-US" sz="1470" dirty="0">
                <a:latin typeface="Times New Roman" panose="02020603050405020304" pitchFamily="18" charset="0"/>
                <a:cs typeface="Times New Roman" panose="02020603050405020304" pitchFamily="18" charset="0"/>
              </a:rPr>
              <a:t>of dark pattern data extracted from over</a:t>
            </a:r>
            <a:r>
              <a:rPr lang="en-US" sz="1470" b="1" dirty="0">
                <a:latin typeface="Times New Roman" panose="02020603050405020304" pitchFamily="18" charset="0"/>
                <a:cs typeface="Times New Roman" panose="02020603050405020304" pitchFamily="18" charset="0"/>
              </a:rPr>
              <a:t> 11,000 e-commerce websites</a:t>
            </a:r>
            <a:r>
              <a:rPr lang="en-US" sz="1470" dirty="0">
                <a:latin typeface="Times New Roman" panose="02020603050405020304" pitchFamily="18" charset="0"/>
                <a:cs typeface="Times New Roman" panose="02020603050405020304" pitchFamily="18" charset="0"/>
              </a:rPr>
              <a:t> across the web.</a:t>
            </a:r>
          </a:p>
          <a:p>
            <a:r>
              <a:rPr lang="en-US" sz="1470" dirty="0">
                <a:latin typeface="Times New Roman" panose="02020603050405020304" pitchFamily="18" charset="0"/>
                <a:cs typeface="Times New Roman" panose="02020603050405020304" pitchFamily="18" charset="0"/>
              </a:rPr>
              <a:t>In the implementation of our BERT model, we leveraged a stack of essential libraries including </a:t>
            </a:r>
            <a:r>
              <a:rPr lang="en-US" sz="1470" b="1" dirty="0">
                <a:latin typeface="Times New Roman" panose="02020603050405020304" pitchFamily="18" charset="0"/>
                <a:cs typeface="Times New Roman" panose="02020603050405020304" pitchFamily="18" charset="0"/>
              </a:rPr>
              <a:t>TensorFlow</a:t>
            </a:r>
            <a:r>
              <a:rPr lang="en-US" sz="1470" dirty="0">
                <a:latin typeface="Times New Roman" panose="02020603050405020304" pitchFamily="18" charset="0"/>
                <a:cs typeface="Times New Roman" panose="02020603050405020304" pitchFamily="18" charset="0"/>
              </a:rPr>
              <a:t> for efficient neural network computation, </a:t>
            </a:r>
            <a:r>
              <a:rPr lang="en-US" sz="1470" b="1" dirty="0">
                <a:latin typeface="Times New Roman" panose="02020603050405020304" pitchFamily="18" charset="0"/>
                <a:cs typeface="Times New Roman" panose="02020603050405020304" pitchFamily="18" charset="0"/>
              </a:rPr>
              <a:t>Hugging Face </a:t>
            </a:r>
            <a:r>
              <a:rPr lang="en-US" sz="1470" dirty="0">
                <a:latin typeface="Times New Roman" panose="02020603050405020304" pitchFamily="18" charset="0"/>
                <a:cs typeface="Times New Roman" panose="02020603050405020304" pitchFamily="18" charset="0"/>
              </a:rPr>
              <a:t>for accessing pre-trained BERT models and fine-tuning them with our dataset, NumPy and Pandas for data manipulation and preprocessing, </a:t>
            </a:r>
            <a:r>
              <a:rPr lang="en-US" sz="1470" b="1" dirty="0">
                <a:latin typeface="Times New Roman" panose="02020603050405020304" pitchFamily="18" charset="0"/>
                <a:cs typeface="Times New Roman" panose="02020603050405020304" pitchFamily="18" charset="0"/>
              </a:rPr>
              <a:t>Matplotlib for visualizations</a:t>
            </a:r>
            <a:r>
              <a:rPr lang="en-US" sz="1470" dirty="0">
                <a:latin typeface="Times New Roman" panose="02020603050405020304" pitchFamily="18" charset="0"/>
                <a:cs typeface="Times New Roman" panose="02020603050405020304" pitchFamily="18" charset="0"/>
              </a:rPr>
              <a:t>, and the </a:t>
            </a:r>
            <a:r>
              <a:rPr lang="en-US" sz="1470" b="1" dirty="0">
                <a:latin typeface="Times New Roman" panose="02020603050405020304" pitchFamily="18" charset="0"/>
                <a:cs typeface="Times New Roman" panose="02020603050405020304" pitchFamily="18" charset="0"/>
              </a:rPr>
              <a:t>'</a:t>
            </a:r>
            <a:r>
              <a:rPr lang="en-US" sz="1470" b="1" dirty="0" err="1">
                <a:latin typeface="Times New Roman" panose="02020603050405020304" pitchFamily="18" charset="0"/>
                <a:cs typeface="Times New Roman" panose="02020603050405020304" pitchFamily="18" charset="0"/>
              </a:rPr>
              <a:t>bert</a:t>
            </a:r>
            <a:r>
              <a:rPr lang="en-US" sz="1470" b="1" dirty="0">
                <a:latin typeface="Times New Roman" panose="02020603050405020304" pitchFamily="18" charset="0"/>
                <a:cs typeface="Times New Roman" panose="02020603050405020304" pitchFamily="18" charset="0"/>
              </a:rPr>
              <a:t>-base-cased' tokenizer </a:t>
            </a:r>
            <a:r>
              <a:rPr lang="en-US" sz="1470" dirty="0">
                <a:latin typeface="Times New Roman" panose="02020603050405020304" pitchFamily="18" charset="0"/>
                <a:cs typeface="Times New Roman" panose="02020603050405020304" pitchFamily="18" charset="0"/>
              </a:rPr>
              <a:t>for encoding textual input into suitable representations for BERT.</a:t>
            </a:r>
          </a:p>
          <a:p>
            <a:r>
              <a:rPr lang="en-US" sz="1470" dirty="0">
                <a:latin typeface="Times New Roman" panose="02020603050405020304" pitchFamily="18" charset="0"/>
                <a:cs typeface="Times New Roman" panose="02020603050405020304" pitchFamily="18" charset="0"/>
              </a:rPr>
              <a:t>During training, our model achieved impressive performance metrics, with a </a:t>
            </a:r>
            <a:r>
              <a:rPr lang="en-US" sz="1470" b="1" dirty="0">
                <a:latin typeface="Times New Roman" panose="02020603050405020304" pitchFamily="18" charset="0"/>
                <a:cs typeface="Times New Roman" panose="02020603050405020304" pitchFamily="18" charset="0"/>
              </a:rPr>
              <a:t>Test accuracy of 0.9662 </a:t>
            </a:r>
            <a:r>
              <a:rPr lang="en-US" sz="1470" dirty="0">
                <a:latin typeface="Times New Roman" panose="02020603050405020304" pitchFamily="18" charset="0"/>
                <a:cs typeface="Times New Roman" panose="02020603050405020304" pitchFamily="18" charset="0"/>
              </a:rPr>
              <a:t>and a</a:t>
            </a:r>
            <a:r>
              <a:rPr lang="en-US" sz="1470" b="1" dirty="0">
                <a:latin typeface="Times New Roman" panose="02020603050405020304" pitchFamily="18" charset="0"/>
                <a:cs typeface="Times New Roman" panose="02020603050405020304" pitchFamily="18" charset="0"/>
              </a:rPr>
              <a:t> Loss of 0.1296.</a:t>
            </a:r>
            <a:r>
              <a:rPr lang="en-US" sz="1470" dirty="0">
                <a:latin typeface="Times New Roman" panose="02020603050405020304" pitchFamily="18" charset="0"/>
                <a:cs typeface="Times New Roman" panose="02020603050405020304" pitchFamily="18" charset="0"/>
              </a:rPr>
              <a:t>The high accuracy and low loss values demonstrate the effectiveness of our approach in training a robust dark pattern detection system.</a:t>
            </a:r>
          </a:p>
          <a:p>
            <a:r>
              <a:rPr lang="en-US" sz="1470" dirty="0">
                <a:latin typeface="Times New Roman" panose="02020603050405020304" pitchFamily="18" charset="0"/>
                <a:cs typeface="Times New Roman" panose="02020603050405020304" pitchFamily="18" charset="0"/>
              </a:rPr>
              <a:t>Overall, our implementation of the BERT model combined with a carefully curated dataset and advanced technical specifications has enabled us to develop a powerful algorithm for detecting dark patterns in e-commerce.</a:t>
            </a:r>
          </a:p>
        </p:txBody>
      </p:sp>
      <p:sp>
        <p:nvSpPr>
          <p:cNvPr id="2" name="Rectangle 1">
            <a:extLst>
              <a:ext uri="{FF2B5EF4-FFF2-40B4-BE49-F238E27FC236}">
                <a16:creationId xmlns:a16="http://schemas.microsoft.com/office/drawing/2014/main" id="{94A545BB-6067-B11E-3C10-E20F0629B11D}"/>
              </a:ext>
            </a:extLst>
          </p:cNvPr>
          <p:cNvSpPr/>
          <p:nvPr/>
        </p:nvSpPr>
        <p:spPr>
          <a:xfrm>
            <a:off x="0" y="4191000"/>
            <a:ext cx="9144000" cy="2667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descr="A graph with a line and numbers&#10;&#10;Description automatically generated with medium confidence">
            <a:extLst>
              <a:ext uri="{FF2B5EF4-FFF2-40B4-BE49-F238E27FC236}">
                <a16:creationId xmlns:a16="http://schemas.microsoft.com/office/drawing/2014/main" id="{3697B250-13B9-D04C-AA6B-D1163D5D8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4215882"/>
            <a:ext cx="3374462" cy="2609215"/>
          </a:xfrm>
          <a:prstGeom prst="rect">
            <a:avLst/>
          </a:prstGeom>
        </p:spPr>
      </p:pic>
      <p:pic>
        <p:nvPicPr>
          <p:cNvPr id="15" name="Picture 14" descr="A graph with numbers and lines&#10;&#10;Description automatically generated">
            <a:extLst>
              <a:ext uri="{FF2B5EF4-FFF2-40B4-BE49-F238E27FC236}">
                <a16:creationId xmlns:a16="http://schemas.microsoft.com/office/drawing/2014/main" id="{45CC2CDD-6817-BDD2-851A-CBA9D3169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347" y="4215882"/>
            <a:ext cx="3275915" cy="2584333"/>
          </a:xfrm>
          <a:prstGeom prst="rect">
            <a:avLst/>
          </a:prstGeom>
        </p:spPr>
      </p:pic>
      <p:cxnSp>
        <p:nvCxnSpPr>
          <p:cNvPr id="17" name="Straight Connector 16">
            <a:extLst>
              <a:ext uri="{FF2B5EF4-FFF2-40B4-BE49-F238E27FC236}">
                <a16:creationId xmlns:a16="http://schemas.microsoft.com/office/drawing/2014/main" id="{A272DC50-26BD-893E-839B-0B286CC94211}"/>
              </a:ext>
            </a:extLst>
          </p:cNvPr>
          <p:cNvCxnSpPr/>
          <p:nvPr/>
        </p:nvCxnSpPr>
        <p:spPr>
          <a:xfrm>
            <a:off x="6858000" y="4191000"/>
            <a:ext cx="0" cy="2634097"/>
          </a:xfrm>
          <a:prstGeom prst="line">
            <a:avLst/>
          </a:prstGeom>
          <a:ln w="1905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DF627D9F-2038-2CBC-F617-19672C694642}"/>
              </a:ext>
            </a:extLst>
          </p:cNvPr>
          <p:cNvSpPr/>
          <p:nvPr/>
        </p:nvSpPr>
        <p:spPr>
          <a:xfrm>
            <a:off x="8034992" y="5710790"/>
            <a:ext cx="685792" cy="6858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8BD8C9FB-D525-C529-A394-398353F7FF3F}"/>
              </a:ext>
            </a:extLst>
          </p:cNvPr>
          <p:cNvSpPr txBox="1"/>
          <p:nvPr/>
        </p:nvSpPr>
        <p:spPr>
          <a:xfrm>
            <a:off x="6901543" y="4215882"/>
            <a:ext cx="2220679" cy="523220"/>
          </a:xfrm>
          <a:prstGeom prst="rect">
            <a:avLst/>
          </a:prstGeom>
          <a:noFill/>
        </p:spPr>
        <p:txBody>
          <a:bodyPr wrap="square" rtlCol="0">
            <a:spAutoFit/>
          </a:bodyPr>
          <a:lstStyle/>
          <a:p>
            <a:pPr algn="ctr"/>
            <a:r>
              <a:rPr lang="en-US" sz="1400" b="1" u="sng" dirty="0"/>
              <a:t>BERT MODEL EFFICIENCY</a:t>
            </a:r>
          </a:p>
        </p:txBody>
      </p:sp>
      <p:sp>
        <p:nvSpPr>
          <p:cNvPr id="20" name="TextBox 19">
            <a:extLst>
              <a:ext uri="{FF2B5EF4-FFF2-40B4-BE49-F238E27FC236}">
                <a16:creationId xmlns:a16="http://schemas.microsoft.com/office/drawing/2014/main" id="{583954D5-28B8-701C-2F10-94285150B30A}"/>
              </a:ext>
            </a:extLst>
          </p:cNvPr>
          <p:cNvSpPr txBox="1"/>
          <p:nvPr/>
        </p:nvSpPr>
        <p:spPr>
          <a:xfrm>
            <a:off x="6816682" y="4490756"/>
            <a:ext cx="2166247" cy="1754326"/>
          </a:xfrm>
          <a:prstGeom prst="rect">
            <a:avLst/>
          </a:prstGeom>
          <a:noFill/>
        </p:spPr>
        <p:txBody>
          <a:bodyPr wrap="square" rtlCol="0">
            <a:spAutoFit/>
          </a:bodyPr>
          <a:lstStyle/>
          <a:p>
            <a:endParaRPr lang="en-US" dirty="0"/>
          </a:p>
          <a:p>
            <a:r>
              <a:rPr lang="en-US" dirty="0"/>
              <a:t>1.</a:t>
            </a:r>
            <a:r>
              <a:rPr lang="en-US" u="sng" dirty="0"/>
              <a:t>Test Accuracy</a:t>
            </a:r>
            <a:r>
              <a:rPr lang="en-US" dirty="0"/>
              <a:t>:</a:t>
            </a:r>
          </a:p>
          <a:p>
            <a:pPr marL="285750" indent="-285750">
              <a:buFont typeface="Wingdings" panose="05000000000000000000" pitchFamily="2" charset="2"/>
              <a:buChar char="Ø"/>
            </a:pPr>
            <a:r>
              <a:rPr lang="en-IN" dirty="0"/>
              <a:t> 0.9662 ~ 96%</a:t>
            </a:r>
          </a:p>
          <a:p>
            <a:endParaRPr lang="en-IN" dirty="0"/>
          </a:p>
          <a:p>
            <a:r>
              <a:rPr lang="en-IN" dirty="0"/>
              <a:t>2.</a:t>
            </a:r>
            <a:r>
              <a:rPr lang="en-IN" u="sng" dirty="0"/>
              <a:t>Eval-Loss:</a:t>
            </a:r>
          </a:p>
          <a:p>
            <a:pPr marL="285750" indent="-285750">
              <a:buFont typeface="Wingdings" panose="05000000000000000000" pitchFamily="2" charset="2"/>
              <a:buChar char="Ø"/>
            </a:pPr>
            <a:r>
              <a:rPr lang="en-IN" dirty="0"/>
              <a:t>       0.1296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9230" y="25400"/>
            <a:ext cx="8528050" cy="6809105"/>
          </a:xfrm>
        </p:spPr>
        <p:txBody>
          <a:bodyPr/>
          <a:lstStyle/>
          <a:p>
            <a:pPr marL="0" indent="0">
              <a:buNone/>
            </a:pPr>
            <a:r>
              <a:rPr lang="en-US" sz="1600" dirty="0"/>
              <a:t>           </a:t>
            </a:r>
            <a:r>
              <a:rPr lang="en-US" sz="1600" b="1" u="sng" dirty="0">
                <a:latin typeface="Times New Roman" panose="02020603050405020304" pitchFamily="18" charset="0"/>
                <a:cs typeface="Times New Roman" panose="02020603050405020304" pitchFamily="18" charset="0"/>
              </a:rPr>
              <a:t> EFFICIENCY OF OUR SOLUTION AND OUR FUTURE IMPROVEMENTS</a:t>
            </a:r>
          </a:p>
          <a:p>
            <a:pPr>
              <a:lnSpc>
                <a:spcPct val="110000"/>
              </a:lnSpc>
            </a:pPr>
            <a:r>
              <a:rPr lang="en-US" sz="1400" dirty="0">
                <a:latin typeface="Times New Roman" panose="02020603050405020304" pitchFamily="18" charset="0"/>
                <a:cs typeface="Times New Roman" panose="02020603050405020304" pitchFamily="18" charset="0"/>
              </a:rPr>
              <a:t>Our current trained BERT model demonstrates proficiency in detecting several types of dark patterns prevalent in e-commerce platforms. Websites employ</a:t>
            </a:r>
            <a:r>
              <a:rPr lang="en-US" sz="1400" b="1" dirty="0">
                <a:latin typeface="Times New Roman" panose="02020603050405020304" pitchFamily="18" charset="0"/>
                <a:cs typeface="Times New Roman" panose="02020603050405020304" pitchFamily="18" charset="0"/>
              </a:rPr>
              <a:t> fake timers or stock level indicators </a:t>
            </a:r>
            <a:r>
              <a:rPr lang="en-US" sz="1400" dirty="0">
                <a:latin typeface="Times New Roman" panose="02020603050405020304" pitchFamily="18" charset="0"/>
                <a:cs typeface="Times New Roman" panose="02020603050405020304" pitchFamily="18" charset="0"/>
              </a:rPr>
              <a:t>to create a false sense of </a:t>
            </a:r>
            <a:r>
              <a:rPr lang="en-US" sz="1400" b="1" dirty="0">
                <a:latin typeface="Times New Roman" panose="02020603050405020304" pitchFamily="18" charset="0"/>
                <a:cs typeface="Times New Roman" panose="02020603050405020304" pitchFamily="18" charset="0"/>
              </a:rPr>
              <a:t>urgency and scarcity,</a:t>
            </a:r>
            <a:r>
              <a:rPr lang="en-US" sz="1400" dirty="0">
                <a:latin typeface="Times New Roman" panose="02020603050405020304" pitchFamily="18" charset="0"/>
                <a:cs typeface="Times New Roman" panose="02020603050405020304" pitchFamily="18" charset="0"/>
              </a:rPr>
              <a:t> compelling users to make hasty decisions. </a:t>
            </a:r>
          </a:p>
          <a:p>
            <a:pPr>
              <a:lnSpc>
                <a:spcPct val="110000"/>
              </a:lnSpc>
            </a:pPr>
            <a:r>
              <a:rPr lang="en-US" sz="1400" dirty="0">
                <a:latin typeface="Times New Roman" panose="02020603050405020304" pitchFamily="18" charset="0"/>
                <a:cs typeface="Times New Roman" panose="02020603050405020304" pitchFamily="18" charset="0"/>
              </a:rPr>
              <a:t>Additionally, the model effectively recognizes deceptive user interfaces, forced actions, and instances of misdirection, where </a:t>
            </a:r>
            <a:r>
              <a:rPr lang="en-US" sz="1400" b="1" dirty="0">
                <a:latin typeface="Times New Roman" panose="02020603050405020304" pitchFamily="18" charset="0"/>
                <a:cs typeface="Times New Roman" panose="02020603050405020304" pitchFamily="18" charset="0"/>
              </a:rPr>
              <a:t>crucial information </a:t>
            </a:r>
            <a:r>
              <a:rPr lang="en-US" sz="1400" dirty="0">
                <a:latin typeface="Times New Roman" panose="02020603050405020304" pitchFamily="18" charset="0"/>
                <a:cs typeface="Times New Roman" panose="02020603050405020304" pitchFamily="18" charset="0"/>
              </a:rPr>
              <a:t>is omitted or obscured to manipulate user behavior. Moreover, it can detect sneaky tactics such as hidden costs in the checkout process</a:t>
            </a:r>
          </a:p>
          <a:p>
            <a:pPr>
              <a:lnSpc>
                <a:spcPct val="110000"/>
              </a:lnSpc>
            </a:pPr>
            <a:r>
              <a:rPr lang="en-US" sz="1400" dirty="0">
                <a:latin typeface="Times New Roman" panose="02020603050405020304" pitchFamily="18" charset="0"/>
                <a:cs typeface="Times New Roman" panose="02020603050405020304" pitchFamily="18" charset="0"/>
              </a:rPr>
              <a:t>While our current model addresses these dark pattern parameters with high accuracy, we acknowledge that there are additional aspects of dark patterns that require further refinement</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and development. </a:t>
            </a:r>
          </a:p>
          <a:p>
            <a:pPr>
              <a:lnSpc>
                <a:spcPct val="110000"/>
              </a:lnSpc>
            </a:pPr>
            <a:r>
              <a:rPr lang="en-US" sz="1400" dirty="0">
                <a:latin typeface="Times New Roman" panose="02020603050405020304" pitchFamily="18" charset="0"/>
                <a:cs typeface="Times New Roman" panose="02020603050405020304" pitchFamily="18" charset="0"/>
              </a:rPr>
              <a:t>Our ongoing efforts are focused on enhancing the model's capabilities to detect dark patterns related to </a:t>
            </a:r>
            <a:r>
              <a:rPr lang="en-US" sz="1400" b="1" dirty="0">
                <a:latin typeface="Times New Roman" panose="02020603050405020304" pitchFamily="18" charset="0"/>
                <a:cs typeface="Times New Roman" panose="02020603050405020304" pitchFamily="18" charset="0"/>
              </a:rPr>
              <a:t>subscription manipulation</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unnecessary account registrations</a:t>
            </a:r>
            <a:r>
              <a:rPr lang="en-US" sz="1400" dirty="0">
                <a:latin typeface="Times New Roman" panose="02020603050405020304" pitchFamily="18" charset="0"/>
                <a:cs typeface="Times New Roman" panose="02020603050405020304" pitchFamily="18" charset="0"/>
              </a:rPr>
              <a:t>, limited user options, and manipulated user-generated content such as </a:t>
            </a:r>
            <a:r>
              <a:rPr lang="en-US" sz="1400" b="1" dirty="0">
                <a:latin typeface="Times New Roman" panose="02020603050405020304" pitchFamily="18" charset="0"/>
                <a:cs typeface="Times New Roman" panose="02020603050405020304" pitchFamily="18" charset="0"/>
              </a:rPr>
              <a:t>fake reviews</a:t>
            </a:r>
            <a:r>
              <a:rPr lang="en-US" sz="1400" dirty="0">
                <a:latin typeface="Times New Roman" panose="02020603050405020304" pitchFamily="18" charset="0"/>
                <a:cs typeface="Times New Roman" panose="02020603050405020304" pitchFamily="18" charset="0"/>
              </a:rPr>
              <a:t>.</a:t>
            </a:r>
          </a:p>
          <a:p>
            <a:pPr>
              <a:lnSpc>
                <a:spcPct val="110000"/>
              </a:lnSpc>
            </a:pPr>
            <a:r>
              <a:rPr lang="en-US" sz="1400" dirty="0">
                <a:latin typeface="Times New Roman" panose="02020603050405020304" pitchFamily="18" charset="0"/>
                <a:cs typeface="Times New Roman" panose="02020603050405020304" pitchFamily="18" charset="0"/>
              </a:rPr>
              <a:t>Through continued research and iterative model improvement, we aim to expand the scope of our dark pattern detection system to comprehensively address all aspects of </a:t>
            </a:r>
            <a:r>
              <a:rPr lang="en-US" sz="1400" b="1" dirty="0">
                <a:latin typeface="Times New Roman" panose="02020603050405020304" pitchFamily="18" charset="0"/>
                <a:cs typeface="Times New Roman" panose="02020603050405020304" pitchFamily="18" charset="0"/>
              </a:rPr>
              <a:t>deceptive design tactics</a:t>
            </a:r>
            <a:r>
              <a:rPr lang="en-US" sz="1400" dirty="0">
                <a:latin typeface="Times New Roman" panose="02020603050405020304" pitchFamily="18" charset="0"/>
                <a:cs typeface="Times New Roman" panose="02020603050405020304" pitchFamily="18" charset="0"/>
              </a:rPr>
              <a:t> employed by e-commerce platforms.</a:t>
            </a:r>
          </a:p>
        </p:txBody>
      </p:sp>
      <p:pic>
        <p:nvPicPr>
          <p:cNvPr id="4" name="Picture 3">
            <a:extLst>
              <a:ext uri="{FF2B5EF4-FFF2-40B4-BE49-F238E27FC236}">
                <a16:creationId xmlns:a16="http://schemas.microsoft.com/office/drawing/2014/main" id="{215D1AEC-C908-6AFC-2B53-98F738FCC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77" y="5060929"/>
            <a:ext cx="8821524" cy="1249548"/>
          </a:xfrm>
          <a:prstGeom prst="rect">
            <a:avLst/>
          </a:prstGeom>
        </p:spPr>
      </p:pic>
      <p:sp>
        <p:nvSpPr>
          <p:cNvPr id="5" name="Rectangle 4">
            <a:extLst>
              <a:ext uri="{FF2B5EF4-FFF2-40B4-BE49-F238E27FC236}">
                <a16:creationId xmlns:a16="http://schemas.microsoft.com/office/drawing/2014/main" id="{696A7CDF-B30A-3B6D-1FE3-5562902D8E48}"/>
              </a:ext>
            </a:extLst>
          </p:cNvPr>
          <p:cNvSpPr/>
          <p:nvPr/>
        </p:nvSpPr>
        <p:spPr>
          <a:xfrm>
            <a:off x="0" y="4267200"/>
            <a:ext cx="9144000" cy="254494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4ED854F-EACE-3702-24D5-CF0F5C211588}"/>
              </a:ext>
            </a:extLst>
          </p:cNvPr>
          <p:cNvSpPr txBox="1"/>
          <p:nvPr/>
        </p:nvSpPr>
        <p:spPr>
          <a:xfrm>
            <a:off x="-18661" y="4356287"/>
            <a:ext cx="9144000" cy="307777"/>
          </a:xfrm>
          <a:prstGeom prst="rect">
            <a:avLst/>
          </a:prstGeom>
          <a:noFill/>
        </p:spPr>
        <p:txBody>
          <a:bodyPr wrap="square" rtlCol="0">
            <a:spAutoFit/>
          </a:bodyPr>
          <a:lstStyle/>
          <a:p>
            <a:pPr algn="ctr"/>
            <a:r>
              <a:rPr lang="en-US" sz="1400" b="1" dirty="0"/>
              <a:t>TEST ACCURACY OUTPUT</a:t>
            </a:r>
            <a:endParaRPr lang="en-IN" sz="1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 y="118745"/>
            <a:ext cx="8555355" cy="6715760"/>
          </a:xfrm>
        </p:spPr>
        <p:txBody>
          <a:bodyPr/>
          <a:lstStyle/>
          <a:p>
            <a:r>
              <a:rPr lang="en-US" sz="1600" dirty="0">
                <a:latin typeface="Times New Roman" panose="02020603050405020304" pitchFamily="18" charset="0"/>
                <a:cs typeface="Times New Roman" panose="02020603050405020304" pitchFamily="18" charset="0"/>
              </a:rPr>
              <a:t>By leveraging advanced </a:t>
            </a:r>
            <a:r>
              <a:rPr lang="en-US" sz="1600" b="1" dirty="0">
                <a:latin typeface="Times New Roman" panose="02020603050405020304" pitchFamily="18" charset="0"/>
                <a:cs typeface="Times New Roman" panose="02020603050405020304" pitchFamily="18" charset="0"/>
              </a:rPr>
              <a:t>machine learning </a:t>
            </a:r>
            <a:r>
              <a:rPr lang="en-US" sz="1600" dirty="0">
                <a:latin typeface="Times New Roman" panose="02020603050405020304" pitchFamily="18" charset="0"/>
                <a:cs typeface="Times New Roman" panose="02020603050405020304" pitchFamily="18" charset="0"/>
              </a:rPr>
              <a:t>techniques and collaborating with domain experts, we are committed to developing a robust and versatile solution that empowers consumers with the knowledge and tools needed to navigate online shopping experiences with confidence and integrity. Our dedication to innovation and continuous improvement reflects our mission to combat deceptive practices and uphold the principles of</a:t>
            </a:r>
            <a:r>
              <a:rPr lang="en-US" sz="1600" b="1" dirty="0">
                <a:latin typeface="Times New Roman" panose="02020603050405020304" pitchFamily="18" charset="0"/>
                <a:cs typeface="Times New Roman" panose="02020603050405020304" pitchFamily="18" charset="0"/>
              </a:rPr>
              <a:t> transparency </a:t>
            </a:r>
            <a:r>
              <a:rPr lang="en-US" sz="1600" dirty="0">
                <a:latin typeface="Times New Roman" panose="02020603050405020304" pitchFamily="18" charset="0"/>
                <a:cs typeface="Times New Roman" panose="02020603050405020304" pitchFamily="18" charset="0"/>
              </a:rPr>
              <a:t>and fairness in e-commerce.</a:t>
            </a:r>
          </a:p>
          <a:p>
            <a:endParaRPr lang="en-US" sz="18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12731335-B357-A885-DB7A-1D8CA8356A82}"/>
              </a:ext>
            </a:extLst>
          </p:cNvPr>
          <p:cNvSpPr/>
          <p:nvPr/>
        </p:nvSpPr>
        <p:spPr>
          <a:xfrm>
            <a:off x="8077200" y="5638800"/>
            <a:ext cx="653415" cy="7620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descr="A screenshot of a black and white screen&#10;&#10;Description automatically generated">
            <a:extLst>
              <a:ext uri="{FF2B5EF4-FFF2-40B4-BE49-F238E27FC236}">
                <a16:creationId xmlns:a16="http://schemas.microsoft.com/office/drawing/2014/main" id="{6A3AA6E1-A68F-913D-04CA-5A6213A6A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81" y="1995762"/>
            <a:ext cx="4217019" cy="2327923"/>
          </a:xfrm>
          <a:prstGeom prst="rect">
            <a:avLst/>
          </a:prstGeom>
        </p:spPr>
      </p:pic>
      <p:pic>
        <p:nvPicPr>
          <p:cNvPr id="16" name="Picture 15" descr="A screen shot of a computer&#10;&#10;Description automatically generated">
            <a:extLst>
              <a:ext uri="{FF2B5EF4-FFF2-40B4-BE49-F238E27FC236}">
                <a16:creationId xmlns:a16="http://schemas.microsoft.com/office/drawing/2014/main" id="{77D91595-4B33-37C8-33CB-E0E8FDA4B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62165"/>
            <a:ext cx="9031388" cy="2238644"/>
          </a:xfrm>
          <a:prstGeom prst="rect">
            <a:avLst/>
          </a:prstGeom>
        </p:spPr>
      </p:pic>
      <p:sp>
        <p:nvSpPr>
          <p:cNvPr id="17" name="Rectangle 16">
            <a:extLst>
              <a:ext uri="{FF2B5EF4-FFF2-40B4-BE49-F238E27FC236}">
                <a16:creationId xmlns:a16="http://schemas.microsoft.com/office/drawing/2014/main" id="{C50D1E3F-59F6-7016-CBE3-31DBC5F27181}"/>
              </a:ext>
            </a:extLst>
          </p:cNvPr>
          <p:cNvSpPr/>
          <p:nvPr/>
        </p:nvSpPr>
        <p:spPr>
          <a:xfrm>
            <a:off x="0" y="1752600"/>
            <a:ext cx="9144000" cy="51054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a:extLst>
              <a:ext uri="{FF2B5EF4-FFF2-40B4-BE49-F238E27FC236}">
                <a16:creationId xmlns:a16="http://schemas.microsoft.com/office/drawing/2014/main" id="{3E2B23D2-AD84-C22E-4F49-98D10567E9F8}"/>
              </a:ext>
            </a:extLst>
          </p:cNvPr>
          <p:cNvCxnSpPr>
            <a:cxnSpLocks/>
          </p:cNvCxnSpPr>
          <p:nvPr/>
        </p:nvCxnSpPr>
        <p:spPr>
          <a:xfrm>
            <a:off x="4876800" y="1752600"/>
            <a:ext cx="0" cy="25527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77667CC-69CB-D1F5-56D1-657D99062822}"/>
              </a:ext>
            </a:extLst>
          </p:cNvPr>
          <p:cNvCxnSpPr/>
          <p:nvPr/>
        </p:nvCxnSpPr>
        <p:spPr>
          <a:xfrm>
            <a:off x="0" y="4330182"/>
            <a:ext cx="9144000" cy="0"/>
          </a:xfrm>
          <a:prstGeom prst="line">
            <a:avLst/>
          </a:prstGeom>
          <a:ln w="127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1D1503A6-E127-99CC-99D4-89ABF3D71478}"/>
              </a:ext>
            </a:extLst>
          </p:cNvPr>
          <p:cNvSpPr txBox="1"/>
          <p:nvPr/>
        </p:nvSpPr>
        <p:spPr>
          <a:xfrm>
            <a:off x="-76200" y="1732442"/>
            <a:ext cx="4876800" cy="276999"/>
          </a:xfrm>
          <a:prstGeom prst="rect">
            <a:avLst/>
          </a:prstGeom>
          <a:noFill/>
        </p:spPr>
        <p:txBody>
          <a:bodyPr wrap="square" rtlCol="0">
            <a:spAutoFit/>
          </a:bodyPr>
          <a:lstStyle/>
          <a:p>
            <a:pPr algn="ctr"/>
            <a:r>
              <a:rPr lang="en-US" sz="1200" b="1" u="sng" dirty="0"/>
              <a:t>DATASET USED FOR TRAINING OUR MODEL</a:t>
            </a:r>
            <a:endParaRPr lang="en-IN" sz="1200" b="1" u="sng" dirty="0"/>
          </a:p>
        </p:txBody>
      </p:sp>
      <p:sp>
        <p:nvSpPr>
          <p:cNvPr id="26" name="TextBox 25">
            <a:extLst>
              <a:ext uri="{FF2B5EF4-FFF2-40B4-BE49-F238E27FC236}">
                <a16:creationId xmlns:a16="http://schemas.microsoft.com/office/drawing/2014/main" id="{4D72BEC1-9177-E4EC-A712-AE513C1C18A7}"/>
              </a:ext>
            </a:extLst>
          </p:cNvPr>
          <p:cNvSpPr txBox="1"/>
          <p:nvPr/>
        </p:nvSpPr>
        <p:spPr>
          <a:xfrm>
            <a:off x="1828800" y="4338235"/>
            <a:ext cx="5791200" cy="307777"/>
          </a:xfrm>
          <a:prstGeom prst="rect">
            <a:avLst/>
          </a:prstGeom>
          <a:noFill/>
        </p:spPr>
        <p:txBody>
          <a:bodyPr wrap="square" rtlCol="0">
            <a:spAutoFit/>
          </a:bodyPr>
          <a:lstStyle/>
          <a:p>
            <a:pPr algn="ctr"/>
            <a:r>
              <a:rPr lang="en-US" sz="1400" b="1" u="sng" dirty="0"/>
              <a:t> OUTPUT FROM PROTOTYPE</a:t>
            </a:r>
            <a:endParaRPr lang="en-IN" sz="1400" b="1" u="sng" dirty="0"/>
          </a:p>
        </p:txBody>
      </p:sp>
      <p:sp>
        <p:nvSpPr>
          <p:cNvPr id="13" name="TextBox 12">
            <a:extLst>
              <a:ext uri="{FF2B5EF4-FFF2-40B4-BE49-F238E27FC236}">
                <a16:creationId xmlns:a16="http://schemas.microsoft.com/office/drawing/2014/main" id="{7E60D4E5-1678-B7A1-F249-F0382F6A4702}"/>
              </a:ext>
            </a:extLst>
          </p:cNvPr>
          <p:cNvSpPr txBox="1"/>
          <p:nvPr/>
        </p:nvSpPr>
        <p:spPr>
          <a:xfrm>
            <a:off x="5320689" y="1746613"/>
            <a:ext cx="3648051" cy="307777"/>
          </a:xfrm>
          <a:prstGeom prst="rect">
            <a:avLst/>
          </a:prstGeom>
          <a:noFill/>
        </p:spPr>
        <p:txBody>
          <a:bodyPr wrap="square" rtlCol="0">
            <a:spAutoFit/>
          </a:bodyPr>
          <a:lstStyle/>
          <a:p>
            <a:pPr algn="ctr"/>
            <a:r>
              <a:rPr lang="en-IN" sz="1400" b="1" u="sng" dirty="0">
                <a:latin typeface="Times New Roman" panose="02020603050405020304" pitchFamily="18" charset="0"/>
                <a:cs typeface="Times New Roman" panose="02020603050405020304" pitchFamily="18" charset="0"/>
              </a:rPr>
              <a:t>SAMPLE FINAL OUTPUT</a:t>
            </a:r>
          </a:p>
        </p:txBody>
      </p:sp>
      <p:pic>
        <p:nvPicPr>
          <p:cNvPr id="20" name="Picture 19">
            <a:extLst>
              <a:ext uri="{FF2B5EF4-FFF2-40B4-BE49-F238E27FC236}">
                <a16:creationId xmlns:a16="http://schemas.microsoft.com/office/drawing/2014/main" id="{68553127-4725-2238-0E5B-0426B9F01C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8419" y="2051514"/>
            <a:ext cx="3898105" cy="219268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577</TotalTime>
  <Words>1632</Words>
  <Application>Microsoft Office PowerPoint</Application>
  <PresentationFormat>On-screen Show (4:3)</PresentationFormat>
  <Paragraphs>139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Bahnschrift Light</vt:lpstr>
      <vt:lpstr>Calibri</vt:lpstr>
      <vt:lpstr>Century Schoolbook</vt:lpstr>
      <vt:lpstr>Courier New</vt:lpstr>
      <vt:lpstr>Times New Roman</vt:lpstr>
      <vt:lpstr>Wingdings</vt:lpstr>
      <vt:lpstr>Wingdings 2</vt:lpstr>
      <vt:lpstr>Oriel</vt:lpstr>
      <vt:lpstr>TEAM DETAILS</vt:lpstr>
      <vt:lpstr>TEAM MEMBERS DETAILS </vt:lpstr>
      <vt:lpstr>PowerPoint Presentation</vt:lpstr>
      <vt:lpstr>PowerPoint Presentation</vt:lpstr>
      <vt:lpstr>   ARCHITECTURE DIAGRAM</vt:lpstr>
      <vt:lpstr>APPROACH TO PROBLEM STATEMENT</vt:lpstr>
      <vt:lpstr>PowerPoint Presentation</vt:lpstr>
      <vt:lpstr>PowerPoint Presentation</vt:lpstr>
      <vt:lpstr>PowerPoint Presentation</vt:lpstr>
      <vt:lpstr>PowerPoint Presentation</vt:lpstr>
      <vt:lpstr>PowerPoint Presentation</vt:lpstr>
      <vt:lpstr>PowerPoint Presentation</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sathish kumar</dc:creator>
  <cp:lastModifiedBy>Jashveen Raj</cp:lastModifiedBy>
  <cp:revision>43</cp:revision>
  <dcterms:created xsi:type="dcterms:W3CDTF">2006-08-16T00:00:00Z</dcterms:created>
  <dcterms:modified xsi:type="dcterms:W3CDTF">2024-01-30T09:07:19Z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D75CEFD413984441B3A66442E83BE167</vt:lpwstr>
  </property>
  <property fmtid="{D5CDD505-2E9C-101B-9397-08002B2CF9AE}" pid="3" name="KSOProductBuildVer">
    <vt:lpwstr>1033-11.2.0.11225</vt:lpwstr>
  </property>
</Properties>
</file>