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8" r:id="rId7"/>
    <p:sldId id="297" r:id="rId8"/>
    <p:sldId id="298" r:id="rId9"/>
    <p:sldId id="299" r:id="rId10"/>
    <p:sldId id="300" r:id="rId11"/>
    <p:sldId id="294" r:id="rId12"/>
    <p:sldId id="301" r:id="rId13"/>
    <p:sldId id="302" r:id="rId14"/>
    <p:sldId id="304" r:id="rId15"/>
    <p:sldId id="305" r:id="rId16"/>
    <p:sldId id="307" r:id="rId17"/>
    <p:sldId id="306" r:id="rId18"/>
    <p:sldId id="308"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6F9AD-11ED-401F-BD79-AF8313E08748}" v="3" dt="2024-04-25T11:01:38.61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3741" autoAdjust="0"/>
  </p:normalViewPr>
  <p:slideViewPr>
    <p:cSldViewPr snapToGrid="0" showGuides="1">
      <p:cViewPr varScale="1">
        <p:scale>
          <a:sx n="82" d="100"/>
          <a:sy n="82" d="100"/>
        </p:scale>
        <p:origin x="95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hwanth Kumar S" userId="982c84d454815a1c" providerId="LiveId" clId="{30F6F9AD-11ED-401F-BD79-AF8313E08748}"/>
    <pc:docChg chg="undo redo custSel modSld">
      <pc:chgData name="Jashwanth Kumar S" userId="982c84d454815a1c" providerId="LiveId" clId="{30F6F9AD-11ED-401F-BD79-AF8313E08748}" dt="2024-04-26T04:37:56.457" v="206" actId="403"/>
      <pc:docMkLst>
        <pc:docMk/>
      </pc:docMkLst>
      <pc:sldChg chg="modSp mod">
        <pc:chgData name="Jashwanth Kumar S" userId="982c84d454815a1c" providerId="LiveId" clId="{30F6F9AD-11ED-401F-BD79-AF8313E08748}" dt="2024-04-25T10:56:36.805" v="166" actId="1076"/>
        <pc:sldMkLst>
          <pc:docMk/>
          <pc:sldMk cId="2775535166" sldId="275"/>
        </pc:sldMkLst>
        <pc:spChg chg="mod">
          <ac:chgData name="Jashwanth Kumar S" userId="982c84d454815a1c" providerId="LiveId" clId="{30F6F9AD-11ED-401F-BD79-AF8313E08748}" dt="2024-04-25T10:56:36.805" v="166" actId="1076"/>
          <ac:spMkLst>
            <pc:docMk/>
            <pc:sldMk cId="2775535166" sldId="275"/>
            <ac:spMk id="19" creationId="{5DF64211-DCD8-B458-DBD2-EBDA7AE3396F}"/>
          </ac:spMkLst>
        </pc:spChg>
      </pc:sldChg>
      <pc:sldChg chg="modSp mod">
        <pc:chgData name="Jashwanth Kumar S" userId="982c84d454815a1c" providerId="LiveId" clId="{30F6F9AD-11ED-401F-BD79-AF8313E08748}" dt="2024-04-25T11:02:55.397" v="196" actId="115"/>
        <pc:sldMkLst>
          <pc:docMk/>
          <pc:sldMk cId="1640288181" sldId="278"/>
        </pc:sldMkLst>
        <pc:spChg chg="mod">
          <ac:chgData name="Jashwanth Kumar S" userId="982c84d454815a1c" providerId="LiveId" clId="{30F6F9AD-11ED-401F-BD79-AF8313E08748}" dt="2024-04-25T10:57:15.202" v="171" actId="20577"/>
          <ac:spMkLst>
            <pc:docMk/>
            <pc:sldMk cId="1640288181" sldId="278"/>
            <ac:spMk id="8" creationId="{5ACCB056-862B-88D2-433F-E037B06186FC}"/>
          </ac:spMkLst>
        </pc:spChg>
        <pc:spChg chg="mod">
          <ac:chgData name="Jashwanth Kumar S" userId="982c84d454815a1c" providerId="LiveId" clId="{30F6F9AD-11ED-401F-BD79-AF8313E08748}" dt="2024-04-25T11:02:55.397" v="196" actId="115"/>
          <ac:spMkLst>
            <pc:docMk/>
            <pc:sldMk cId="1640288181" sldId="278"/>
            <ac:spMk id="10" creationId="{4C6EC6F6-F346-241D-C2AD-CEA21AF2E091}"/>
          </ac:spMkLst>
        </pc:spChg>
      </pc:sldChg>
      <pc:sldChg chg="addSp delSp modSp mod">
        <pc:chgData name="Jashwanth Kumar S" userId="982c84d454815a1c" providerId="LiveId" clId="{30F6F9AD-11ED-401F-BD79-AF8313E08748}" dt="2024-04-26T04:37:56.457" v="206" actId="403"/>
        <pc:sldMkLst>
          <pc:docMk/>
          <pc:sldMk cId="529279411" sldId="289"/>
        </pc:sldMkLst>
        <pc:spChg chg="add del mod">
          <ac:chgData name="Jashwanth Kumar S" userId="982c84d454815a1c" providerId="LiveId" clId="{30F6F9AD-11ED-401F-BD79-AF8313E08748}" dt="2024-04-25T11:00:54.304" v="177" actId="478"/>
          <ac:spMkLst>
            <pc:docMk/>
            <pc:sldMk cId="529279411" sldId="289"/>
            <ac:spMk id="3" creationId="{5C7D356C-4D68-7F09-7533-3E52F5E9D2CE}"/>
          </ac:spMkLst>
        </pc:spChg>
        <pc:spChg chg="add del mod">
          <ac:chgData name="Jashwanth Kumar S" userId="982c84d454815a1c" providerId="LiveId" clId="{30F6F9AD-11ED-401F-BD79-AF8313E08748}" dt="2024-04-26T04:37:41.354" v="203" actId="478"/>
          <ac:spMkLst>
            <pc:docMk/>
            <pc:sldMk cId="529279411" sldId="289"/>
            <ac:spMk id="4" creationId="{CB7C87BD-5410-03FE-CF1D-9CD808B4C88E}"/>
          </ac:spMkLst>
        </pc:spChg>
        <pc:spChg chg="mod">
          <ac:chgData name="Jashwanth Kumar S" userId="982c84d454815a1c" providerId="LiveId" clId="{30F6F9AD-11ED-401F-BD79-AF8313E08748}" dt="2024-04-26T04:37:56.457" v="206" actId="403"/>
          <ac:spMkLst>
            <pc:docMk/>
            <pc:sldMk cId="529279411" sldId="289"/>
            <ac:spMk id="24" creationId="{AD2C8D04-263D-9589-1CFF-A5968D7C33D7}"/>
          </ac:spMkLst>
        </pc:spChg>
        <pc:spChg chg="del">
          <ac:chgData name="Jashwanth Kumar S" userId="982c84d454815a1c" providerId="LiveId" clId="{30F6F9AD-11ED-401F-BD79-AF8313E08748}" dt="2024-04-25T11:00:39.738" v="176" actId="478"/>
          <ac:spMkLst>
            <pc:docMk/>
            <pc:sldMk cId="529279411" sldId="289"/>
            <ac:spMk id="25" creationId="{B993E4D5-4AD0-4740-096D-6822944C8FF6}"/>
          </ac:spMkLst>
        </pc:spChg>
      </pc:sldChg>
      <pc:sldChg chg="modSp mod">
        <pc:chgData name="Jashwanth Kumar S" userId="982c84d454815a1c" providerId="LiveId" clId="{30F6F9AD-11ED-401F-BD79-AF8313E08748}" dt="2024-04-25T11:03:20.814" v="202" actId="113"/>
        <pc:sldMkLst>
          <pc:docMk/>
          <pc:sldMk cId="3898447929" sldId="292"/>
        </pc:sldMkLst>
        <pc:spChg chg="mod">
          <ac:chgData name="Jashwanth Kumar S" userId="982c84d454815a1c" providerId="LiveId" clId="{30F6F9AD-11ED-401F-BD79-AF8313E08748}" dt="2024-04-25T11:03:20.814" v="202" actId="113"/>
          <ac:spMkLst>
            <pc:docMk/>
            <pc:sldMk cId="3898447929" sldId="292"/>
            <ac:spMk id="2" creationId="{9A80580E-31F1-1B2B-BEAC-398A1E57B5A0}"/>
          </ac:spMkLst>
        </pc:spChg>
        <pc:spChg chg="mod">
          <ac:chgData name="Jashwanth Kumar S" userId="982c84d454815a1c" providerId="LiveId" clId="{30F6F9AD-11ED-401F-BD79-AF8313E08748}" dt="2024-04-25T10:55:41.553" v="162" actId="1076"/>
          <ac:spMkLst>
            <pc:docMk/>
            <pc:sldMk cId="3898447929" sldId="292"/>
            <ac:spMk id="7" creationId="{93A3B864-5E85-99D2-93E5-5CA1F4F35DC7}"/>
          </ac:spMkLst>
        </pc:spChg>
        <pc:spChg chg="mod">
          <ac:chgData name="Jashwanth Kumar S" userId="982c84d454815a1c" providerId="LiveId" clId="{30F6F9AD-11ED-401F-BD79-AF8313E08748}" dt="2024-04-25T10:58:11.033" v="175" actId="20577"/>
          <ac:spMkLst>
            <pc:docMk/>
            <pc:sldMk cId="3898447929" sldId="292"/>
            <ac:spMk id="9" creationId="{485E0237-B9A1-0B58-E0AA-05EF84817EB4}"/>
          </ac:spMkLst>
        </pc:spChg>
      </pc:sldChg>
      <pc:sldChg chg="modSp mod">
        <pc:chgData name="Jashwanth Kumar S" userId="982c84d454815a1c" providerId="LiveId" clId="{30F6F9AD-11ED-401F-BD79-AF8313E08748}" dt="2024-04-25T11:02:40.349" v="195" actId="115"/>
        <pc:sldMkLst>
          <pc:docMk/>
          <pc:sldMk cId="4039659806" sldId="301"/>
        </pc:sldMkLst>
        <pc:spChg chg="mod">
          <ac:chgData name="Jashwanth Kumar S" userId="982c84d454815a1c" providerId="LiveId" clId="{30F6F9AD-11ED-401F-BD79-AF8313E08748}" dt="2024-04-25T11:02:40.349" v="195" actId="115"/>
          <ac:spMkLst>
            <pc:docMk/>
            <pc:sldMk cId="4039659806" sldId="301"/>
            <ac:spMk id="10" creationId="{4C6EC6F6-F346-241D-C2AD-CEA21AF2E091}"/>
          </ac:spMkLst>
        </pc:spChg>
      </pc:sldChg>
      <pc:sldChg chg="modSp mod">
        <pc:chgData name="Jashwanth Kumar S" userId="982c84d454815a1c" providerId="LiveId" clId="{30F6F9AD-11ED-401F-BD79-AF8313E08748}" dt="2024-04-25T11:02:22.180" v="193" actId="115"/>
        <pc:sldMkLst>
          <pc:docMk/>
          <pc:sldMk cId="519029364" sldId="306"/>
        </pc:sldMkLst>
        <pc:spChg chg="mod">
          <ac:chgData name="Jashwanth Kumar S" userId="982c84d454815a1c" providerId="LiveId" clId="{30F6F9AD-11ED-401F-BD79-AF8313E08748}" dt="2024-04-25T11:02:22.180" v="193" actId="115"/>
          <ac:spMkLst>
            <pc:docMk/>
            <pc:sldMk cId="519029364" sldId="306"/>
            <ac:spMk id="10" creationId="{4C6EC6F6-F346-241D-C2AD-CEA21AF2E091}"/>
          </ac:spMkLst>
        </pc:spChg>
      </pc:sldChg>
      <pc:sldChg chg="modSp mod">
        <pc:chgData name="Jashwanth Kumar S" userId="982c84d454815a1c" providerId="LiveId" clId="{30F6F9AD-11ED-401F-BD79-AF8313E08748}" dt="2024-04-25T11:02:11.156" v="192" actId="115"/>
        <pc:sldMkLst>
          <pc:docMk/>
          <pc:sldMk cId="3052114903" sldId="307"/>
        </pc:sldMkLst>
        <pc:spChg chg="mod">
          <ac:chgData name="Jashwanth Kumar S" userId="982c84d454815a1c" providerId="LiveId" clId="{30F6F9AD-11ED-401F-BD79-AF8313E08748}" dt="2024-04-25T11:02:11.156" v="192" actId="115"/>
          <ac:spMkLst>
            <pc:docMk/>
            <pc:sldMk cId="3052114903" sldId="307"/>
            <ac:spMk id="10" creationId="{4C6EC6F6-F346-241D-C2AD-CEA21AF2E091}"/>
          </ac:spMkLst>
        </pc:spChg>
      </pc:sldChg>
      <pc:sldChg chg="modSp mod">
        <pc:chgData name="Jashwanth Kumar S" userId="982c84d454815a1c" providerId="LiveId" clId="{30F6F9AD-11ED-401F-BD79-AF8313E08748}" dt="2024-04-25T11:02:28.989" v="194" actId="115"/>
        <pc:sldMkLst>
          <pc:docMk/>
          <pc:sldMk cId="675473783" sldId="308"/>
        </pc:sldMkLst>
        <pc:spChg chg="mod">
          <ac:chgData name="Jashwanth Kumar S" userId="982c84d454815a1c" providerId="LiveId" clId="{30F6F9AD-11ED-401F-BD79-AF8313E08748}" dt="2024-04-25T11:02:28.989" v="194" actId="115"/>
          <ac:spMkLst>
            <pc:docMk/>
            <pc:sldMk cId="675473783" sldId="308"/>
            <ac:spMk id="10" creationId="{4C6EC6F6-F346-241D-C2AD-CEA21AF2E0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4/26/2024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76089" y="1318074"/>
            <a:ext cx="5257793" cy="2057441"/>
          </a:xfrm>
        </p:spPr>
        <p:txBody>
          <a:bodyPr/>
          <a:lstStyle/>
          <a:p>
            <a:r>
              <a:rPr lang="en-US" altLang="zh-CN" sz="3200" dirty="0"/>
              <a:t>Intrusion Detection System for Internet of Vehicles using Optimized CNN</a:t>
            </a:r>
            <a:endParaRPr lang="en-US" sz="32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45216" y="3429000"/>
            <a:ext cx="4181460" cy="1202124"/>
          </a:xfrm>
        </p:spPr>
        <p:txBody>
          <a:bodyPr/>
          <a:lstStyle/>
          <a:p>
            <a:r>
              <a:rPr lang="en-US" dirty="0"/>
              <a:t>MOHAMED FAHEEJ  N -  23MCA0028</a:t>
            </a:r>
          </a:p>
          <a:p>
            <a:r>
              <a:rPr lang="en-US" dirty="0"/>
              <a:t>MUDASSIR KHAN G     -  23MCA0056</a:t>
            </a:r>
          </a:p>
          <a:p>
            <a:r>
              <a:rPr lang="en-US" dirty="0"/>
              <a:t>JASHWANTH KUMAR S -  23MCA0076</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7002439"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973006"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465325"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Box 1">
            <a:extLst>
              <a:ext uri="{FF2B5EF4-FFF2-40B4-BE49-F238E27FC236}">
                <a16:creationId xmlns:a16="http://schemas.microsoft.com/office/drawing/2014/main" id="{9A80580E-31F1-1B2B-BEAC-398A1E57B5A0}"/>
              </a:ext>
            </a:extLst>
          </p:cNvPr>
          <p:cNvSpPr txBox="1"/>
          <p:nvPr/>
        </p:nvSpPr>
        <p:spPr>
          <a:xfrm>
            <a:off x="1397226" y="4894646"/>
            <a:ext cx="3885035" cy="369332"/>
          </a:xfrm>
          <a:prstGeom prst="rect">
            <a:avLst/>
          </a:prstGeom>
        </p:spPr>
        <p:txBody>
          <a:bodyPr wrap="square" rtlCol="0">
            <a:spAutoFit/>
          </a:bodyPr>
          <a:lstStyle/>
          <a:p>
            <a:pPr marL="0" indent="0" algn="ctr">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GUIDE: </a:t>
            </a:r>
            <a:r>
              <a:rPr lang="en-US" b="1" dirty="0">
                <a:latin typeface="Posterama" panose="020B0504020200020000" pitchFamily="34" charset="0"/>
                <a:ea typeface="微软雅黑"/>
                <a:cs typeface="Posterama" panose="020B0504020200020000" pitchFamily="34" charset="0"/>
              </a:rPr>
              <a:t>PROF. JAYALAKSHMI P</a:t>
            </a:r>
            <a:endParaRPr lang="en-IN" sz="1800" b="1"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DATA DESCRIPTION AND TRANSFORMATION</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10</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gn="just">
              <a:buFont typeface="Arial" panose="020B0604020202020204" pitchFamily="34" charset="0"/>
              <a:buChar char="•"/>
            </a:pPr>
            <a:r>
              <a:rPr lang="en-US" sz="3000" b="0" i="0" u="none" strike="noStrike" baseline="0" dirty="0">
                <a:latin typeface="NimbusRomNo9L-Regu"/>
              </a:rPr>
              <a:t>Two datasets are used to create the proposed IDS for both IVNs and external vehicular networks. The Car-Hacking dataset, which constitutes the first dataset, </a:t>
            </a:r>
          </a:p>
          <a:p>
            <a:pPr marL="285750" indent="-285750" algn="just">
              <a:buFont typeface="Arial" panose="020B0604020202020204" pitchFamily="34" charset="0"/>
              <a:buChar char="•"/>
            </a:pPr>
            <a:r>
              <a:rPr lang="en-US" sz="3000" b="0" i="0" u="none" strike="noStrike" baseline="0" dirty="0">
                <a:latin typeface="NimbusRomNo9L-Regu"/>
              </a:rPr>
              <a:t>Attacks of the DoS, fuzzy, gear spoofing, and Revolutions Per Minute (RPM) spoofing varieties are the four main categories included in the Car-Hacking dataset.</a:t>
            </a:r>
          </a:p>
          <a:p>
            <a:pPr marL="285750" indent="-285750" algn="just">
              <a:buFont typeface="Arial" panose="020B0604020202020204" pitchFamily="34" charset="0"/>
              <a:buChar char="•"/>
            </a:pPr>
            <a:r>
              <a:rPr lang="en-IN" sz="3000" b="0" i="0" u="none" strike="noStrike" baseline="0" dirty="0">
                <a:latin typeface="NimbusRomNo9L-Regu"/>
              </a:rPr>
              <a:t>The </a:t>
            </a:r>
            <a:r>
              <a:rPr lang="en-US" sz="3000" b="0" i="0" u="none" strike="noStrike" baseline="0" dirty="0">
                <a:latin typeface="NimbusRomNo9L-Regu"/>
              </a:rPr>
              <a:t>CICIDS2017 dataset, which represents external network data, is the second dataset selected since it is a cutting-edge network security dataset that contains the most recent attack patterns.</a:t>
            </a:r>
          </a:p>
        </p:txBody>
      </p:sp>
    </p:spTree>
    <p:extLst>
      <p:ext uri="{BB962C8B-B14F-4D97-AF65-F5344CB8AC3E}">
        <p14:creationId xmlns:p14="http://schemas.microsoft.com/office/powerpoint/2010/main" val="80463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Sample data’s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11</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gn="just">
              <a:buFont typeface="Arial" panose="020B0604020202020204" pitchFamily="34" charset="0"/>
              <a:buChar char="•"/>
            </a:pPr>
            <a:endParaRPr lang="en-US" sz="3000" b="0" i="0" u="none" strike="noStrike" baseline="0" dirty="0">
              <a:latin typeface="NimbusRomNo9L-Regu"/>
            </a:endParaRPr>
          </a:p>
        </p:txBody>
      </p:sp>
      <p:pic>
        <p:nvPicPr>
          <p:cNvPr id="3" name="Picture 2">
            <a:extLst>
              <a:ext uri="{FF2B5EF4-FFF2-40B4-BE49-F238E27FC236}">
                <a16:creationId xmlns:a16="http://schemas.microsoft.com/office/drawing/2014/main" id="{4A843F03-2D2B-9075-DEB2-18AE51326BB9}"/>
              </a:ext>
            </a:extLst>
          </p:cNvPr>
          <p:cNvPicPr>
            <a:picLocks noChangeAspect="1"/>
          </p:cNvPicPr>
          <p:nvPr/>
        </p:nvPicPr>
        <p:blipFill>
          <a:blip r:embed="rId2"/>
          <a:stretch>
            <a:fillRect/>
          </a:stretch>
        </p:blipFill>
        <p:spPr>
          <a:xfrm>
            <a:off x="491837" y="1234962"/>
            <a:ext cx="11208326" cy="4388076"/>
          </a:xfrm>
          <a:prstGeom prst="rect">
            <a:avLst/>
          </a:prstGeom>
        </p:spPr>
      </p:pic>
    </p:spTree>
    <p:extLst>
      <p:ext uri="{BB962C8B-B14F-4D97-AF65-F5344CB8AC3E}">
        <p14:creationId xmlns:p14="http://schemas.microsoft.com/office/powerpoint/2010/main" val="41264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i="0" u="none" strike="noStrike" baseline="0" dirty="0">
                <a:latin typeface="NimbusRomNo9L-Regu"/>
              </a:rPr>
              <a:t>Algorithm and models</a:t>
            </a:r>
            <a:endParaRPr lang="en-US" sz="4000" u="sng"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12</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000" b="0" i="0" u="none" strike="noStrike" baseline="0" dirty="0">
                <a:latin typeface="NimbusRomNo9L-Regu"/>
              </a:rPr>
              <a:t>DL models like CNN are frequently employed in picture classification and recognition issues. </a:t>
            </a:r>
          </a:p>
          <a:p>
            <a:pPr marL="457200" indent="-457200" algn="just">
              <a:buFont typeface="Arial" panose="020B0604020202020204" pitchFamily="34" charset="0"/>
              <a:buChar char="•"/>
            </a:pPr>
            <a:r>
              <a:rPr lang="en-US" sz="3000" b="0" i="0" u="none" strike="noStrike" baseline="0" dirty="0">
                <a:latin typeface="NimbusRomNo9L-Regu"/>
              </a:rPr>
              <a:t>Without the need for additional feature extraction and data reconstruction procedures, the images can be immediately entered into CNN models. </a:t>
            </a:r>
          </a:p>
          <a:p>
            <a:pPr marL="457200" indent="-457200" algn="just">
              <a:buFont typeface="Arial" panose="020B0604020202020204" pitchFamily="34" charset="0"/>
              <a:buChar char="•"/>
            </a:pPr>
            <a:r>
              <a:rPr lang="en-US" sz="3000" b="0" i="0" u="none" strike="noStrike" baseline="0" dirty="0">
                <a:latin typeface="NimbusRomNo9L-Regu"/>
              </a:rPr>
              <a:t>Convolutional, pooling, and fully-connected layers make up the majority of layers in a CNN.</a:t>
            </a:r>
          </a:p>
          <a:p>
            <a:pPr marL="457200" indent="-457200" algn="just">
              <a:buFont typeface="Arial" panose="020B0604020202020204" pitchFamily="34" charset="0"/>
              <a:buChar char="•"/>
            </a:pPr>
            <a:r>
              <a:rPr lang="en-US" sz="3000" b="0" i="0" u="none" strike="noStrike" baseline="0" dirty="0">
                <a:latin typeface="NimbusRomNo9L-Regu"/>
              </a:rPr>
              <a:t>We have chosen VGG16, VGG19, </a:t>
            </a:r>
            <a:r>
              <a:rPr lang="en-US" sz="3000" b="0" i="0" u="none" strike="noStrike" baseline="0" dirty="0" err="1">
                <a:latin typeface="NimbusRomNo9L-Regu"/>
              </a:rPr>
              <a:t>Xception</a:t>
            </a:r>
            <a:r>
              <a:rPr lang="en-US" sz="3000" b="0" i="0" u="none" strike="noStrike" baseline="0" dirty="0">
                <a:latin typeface="NimbusRomNo9L-Regu"/>
              </a:rPr>
              <a:t>, Inception, and </a:t>
            </a:r>
            <a:r>
              <a:rPr lang="en-US" sz="3000" b="0" i="0" u="none" strike="noStrike" baseline="0" dirty="0" err="1">
                <a:latin typeface="NimbusRomNo9L-Regu"/>
              </a:rPr>
              <a:t>InceptionResnet</a:t>
            </a:r>
            <a:r>
              <a:rPr lang="en-US" sz="3000" b="0" i="0" u="none" strike="noStrike" baseline="0" dirty="0">
                <a:latin typeface="NimbusRomNo9L-Regu"/>
              </a:rPr>
              <a:t> as the basis models for the proposed system.</a:t>
            </a:r>
          </a:p>
        </p:txBody>
      </p:sp>
    </p:spTree>
    <p:extLst>
      <p:ext uri="{BB962C8B-B14F-4D97-AF65-F5344CB8AC3E}">
        <p14:creationId xmlns:p14="http://schemas.microsoft.com/office/powerpoint/2010/main" val="318852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402258"/>
            <a:ext cx="10889796" cy="731877"/>
          </a:xfrm>
        </p:spPr>
        <p:txBody>
          <a:bodyPr/>
          <a:lstStyle/>
          <a:p>
            <a:pPr algn="ctr"/>
            <a:r>
              <a:rPr lang="en-IN" sz="4000" i="0" strike="noStrike" baseline="0" dirty="0">
                <a:latin typeface="NimbusRomNo9L-Regu"/>
              </a:rPr>
              <a:t>RESULTS</a:t>
            </a:r>
            <a:endParaRPr lang="en-US" sz="4000"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13</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endParaRPr lang="en-US" sz="3000" b="0" i="0" u="none" strike="noStrike" baseline="0" dirty="0">
              <a:latin typeface="NimbusRomNo9L-Regu"/>
            </a:endParaRPr>
          </a:p>
        </p:txBody>
      </p:sp>
      <p:pic>
        <p:nvPicPr>
          <p:cNvPr id="3" name="Picture 2">
            <a:extLst>
              <a:ext uri="{FF2B5EF4-FFF2-40B4-BE49-F238E27FC236}">
                <a16:creationId xmlns:a16="http://schemas.microsoft.com/office/drawing/2014/main" id="{35546963-3713-7133-6798-DE02D63DC6F2}"/>
              </a:ext>
            </a:extLst>
          </p:cNvPr>
          <p:cNvPicPr>
            <a:picLocks noChangeAspect="1"/>
          </p:cNvPicPr>
          <p:nvPr/>
        </p:nvPicPr>
        <p:blipFill>
          <a:blip r:embed="rId2"/>
          <a:stretch>
            <a:fillRect/>
          </a:stretch>
        </p:blipFill>
        <p:spPr>
          <a:xfrm>
            <a:off x="2319483" y="1113726"/>
            <a:ext cx="7414248" cy="5031777"/>
          </a:xfrm>
          <a:prstGeom prst="rect">
            <a:avLst/>
          </a:prstGeom>
        </p:spPr>
      </p:pic>
    </p:spTree>
    <p:extLst>
      <p:ext uri="{BB962C8B-B14F-4D97-AF65-F5344CB8AC3E}">
        <p14:creationId xmlns:p14="http://schemas.microsoft.com/office/powerpoint/2010/main" val="305211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dirty="0">
                <a:latin typeface="NimbusRomNo9L-Regu"/>
              </a:rPr>
              <a:t>CONCLUSION</a:t>
            </a:r>
            <a:endParaRPr lang="en-US" sz="4000"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14</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200" b="0" i="0" u="none" strike="noStrike" baseline="0" dirty="0">
                <a:latin typeface="NimbusRomNo9L-Regu"/>
              </a:rPr>
              <a:t>The cyberthreats to </a:t>
            </a:r>
            <a:r>
              <a:rPr lang="en-US" sz="3200" b="0" i="0" u="none" strike="noStrike" baseline="0" dirty="0" err="1">
                <a:latin typeface="NimbusRomNo9L-Regu"/>
              </a:rPr>
              <a:t>IoV</a:t>
            </a:r>
            <a:r>
              <a:rPr lang="en-US" sz="3200" b="0" i="0" u="none" strike="noStrike" baseline="0" dirty="0">
                <a:latin typeface="NimbusRomNo9L-Regu"/>
              </a:rPr>
              <a:t> systems are considerably growing as modern automobiles become more linked. </a:t>
            </a:r>
          </a:p>
          <a:p>
            <a:pPr marL="457200" indent="-457200" algn="just">
              <a:buFont typeface="Arial" panose="020B0604020202020204" pitchFamily="34" charset="0"/>
              <a:buChar char="•"/>
            </a:pPr>
            <a:r>
              <a:rPr lang="en-US" sz="3200" b="0" i="0" u="none" strike="noStrike" baseline="0" dirty="0">
                <a:latin typeface="NimbusRomNo9L-Regu"/>
              </a:rPr>
              <a:t>This paper suggested a transfer learning and ensemble learning-based IDS framework that employs optimal CNN models to recognize various forms of attacks in </a:t>
            </a:r>
            <a:r>
              <a:rPr lang="en-US" sz="3200" b="0" i="0" u="none" strike="noStrike" baseline="0" dirty="0" err="1">
                <a:latin typeface="NimbusRomNo9L-Regu"/>
              </a:rPr>
              <a:t>IoV</a:t>
            </a:r>
            <a:r>
              <a:rPr lang="en-US" sz="3200" b="0" i="0" u="none" strike="noStrike" baseline="0" dirty="0">
                <a:latin typeface="NimbusRomNo9L-Regu"/>
              </a:rPr>
              <a:t> systems in order to safeguard connected cars from being </a:t>
            </a:r>
            <a:r>
              <a:rPr lang="en-US" sz="3200" b="0" i="0" u="none" strike="noStrike" baseline="0" dirty="0" err="1">
                <a:latin typeface="NimbusRomNo9L-Regu"/>
              </a:rPr>
              <a:t>penerated</a:t>
            </a:r>
            <a:r>
              <a:rPr lang="en-US" sz="3200" b="0" i="0" u="none" strike="noStrike" baseline="0" dirty="0">
                <a:latin typeface="NimbusRomNo9L-Regu"/>
              </a:rPr>
              <a:t> by cyberattacks.</a:t>
            </a:r>
          </a:p>
          <a:p>
            <a:pPr marL="457200" indent="-457200" algn="just">
              <a:buFont typeface="Arial" panose="020B0604020202020204" pitchFamily="34" charset="0"/>
              <a:buChar char="•"/>
            </a:pPr>
            <a:r>
              <a:rPr lang="en-US" sz="3200" b="0" i="0" u="none" strike="noStrike" baseline="0" dirty="0">
                <a:latin typeface="NimbusRomNo9L-Regu"/>
              </a:rPr>
              <a:t>The proposed IDS framework can more successfully identify different types of attacks with higher F1-scores of 100 </a:t>
            </a:r>
            <a:r>
              <a:rPr lang="en-IN" sz="3200" b="0" i="0" u="none" strike="noStrike" baseline="0" dirty="0">
                <a:latin typeface="NimbusRomNo9L-Regu"/>
              </a:rPr>
              <a:t>percent and 92.925 percent.</a:t>
            </a:r>
            <a:endParaRPr lang="en-US" sz="3200" b="0" i="0" u="none" strike="noStrike" baseline="0" dirty="0">
              <a:latin typeface="NimbusRomNo9L-Regu"/>
            </a:endParaRPr>
          </a:p>
        </p:txBody>
      </p:sp>
      <p:sp>
        <p:nvSpPr>
          <p:cNvPr id="2" name="Title 9">
            <a:extLst>
              <a:ext uri="{FF2B5EF4-FFF2-40B4-BE49-F238E27FC236}">
                <a16:creationId xmlns:a16="http://schemas.microsoft.com/office/drawing/2014/main" id="{E84095E9-C4A1-BCC1-CA87-ED77353EB314}"/>
              </a:ext>
            </a:extLst>
          </p:cNvPr>
          <p:cNvSpPr txBox="1">
            <a:spLocks/>
          </p:cNvSpPr>
          <p:nvPr/>
        </p:nvSpPr>
        <p:spPr>
          <a:xfrm>
            <a:off x="581709" y="589815"/>
            <a:ext cx="10889796" cy="7318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endParaRPr lang="en-US" sz="4000" u="sng" dirty="0"/>
          </a:p>
        </p:txBody>
      </p:sp>
    </p:spTree>
    <p:extLst>
      <p:ext uri="{BB962C8B-B14F-4D97-AF65-F5344CB8AC3E}">
        <p14:creationId xmlns:p14="http://schemas.microsoft.com/office/powerpoint/2010/main" val="51902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IN" sz="4000" dirty="0">
                <a:latin typeface="NimbusRomNo9L-Regu"/>
              </a:rPr>
              <a:t>References</a:t>
            </a:r>
            <a:endParaRPr lang="en-US" sz="4000" dirty="0"/>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15</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l"/>
            <a:r>
              <a:rPr lang="en-IN" sz="1600" b="0" i="0" u="none" strike="noStrike" baseline="0" dirty="0">
                <a:latin typeface="NimbusRomNo9L-Regu"/>
              </a:rPr>
              <a:t>[1] Liao, H. J., Lin, C. H. R., Lin, Y. C., and Tung, K. Y. (2013). Intrusion </a:t>
            </a:r>
            <a:r>
              <a:rPr lang="en-US" sz="1600" b="0" i="0" u="none" strike="noStrike" baseline="0" dirty="0">
                <a:latin typeface="NimbusRomNo9L-Regu"/>
              </a:rPr>
              <a:t>detection system: A comprehensive review. Journal of Network and </a:t>
            </a:r>
            <a:r>
              <a:rPr lang="en-IN" sz="1600" b="0" i="0" u="none" strike="noStrike" baseline="0" dirty="0">
                <a:latin typeface="NimbusRomNo9L-Regu"/>
              </a:rPr>
              <a:t>Computer Applications, 36(1), 16-24.</a:t>
            </a:r>
          </a:p>
          <a:p>
            <a:pPr algn="l"/>
            <a:r>
              <a:rPr lang="en-IN" sz="1600" b="0" i="0" u="none" strike="noStrike" baseline="0" dirty="0">
                <a:latin typeface="NimbusRomNo9L-Regu"/>
              </a:rPr>
              <a:t>[2] </a:t>
            </a:r>
            <a:r>
              <a:rPr lang="en-IN" sz="1600" b="0" i="0" u="none" strike="noStrike" baseline="0" dirty="0" err="1">
                <a:latin typeface="NimbusRomNo9L-Regu"/>
              </a:rPr>
              <a:t>Smaha</a:t>
            </a:r>
            <a:r>
              <a:rPr lang="en-IN" sz="1600" b="0" i="0" u="none" strike="noStrike" baseline="0" dirty="0">
                <a:latin typeface="NimbusRomNo9L-Regu"/>
              </a:rPr>
              <a:t>, S. E. (1988, December). Haystack: An intrusion detection system. </a:t>
            </a:r>
            <a:r>
              <a:rPr lang="en-US" sz="1600" b="0" i="0" u="none" strike="noStrike" baseline="0" dirty="0">
                <a:latin typeface="NimbusRomNo9L-Regu"/>
              </a:rPr>
              <a:t>In Fourth Aerospace Computer Security Applications Conference </a:t>
            </a:r>
            <a:r>
              <a:rPr lang="en-IN" sz="1600" b="0" i="0" u="none" strike="noStrike" baseline="0" dirty="0">
                <a:latin typeface="NimbusRomNo9L-Regu"/>
              </a:rPr>
              <a:t>(Vol. 44).</a:t>
            </a:r>
          </a:p>
          <a:p>
            <a:pPr algn="l"/>
            <a:r>
              <a:rPr lang="en-IN" sz="1600" b="0" i="0" u="none" strike="noStrike" baseline="0" dirty="0">
                <a:latin typeface="NimbusRomNo9L-Regu"/>
              </a:rPr>
              <a:t>[3] Vigna, G., Kemmerer, R. A. (1999). </a:t>
            </a:r>
            <a:r>
              <a:rPr lang="en-IN" sz="1600" b="0" i="0" u="none" strike="noStrike" baseline="0" dirty="0" err="1">
                <a:latin typeface="NimbusRomNo9L-Regu"/>
              </a:rPr>
              <a:t>NetSTAT</a:t>
            </a:r>
            <a:r>
              <a:rPr lang="en-IN" sz="1600" b="0" i="0" u="none" strike="noStrike" baseline="0" dirty="0">
                <a:latin typeface="NimbusRomNo9L-Regu"/>
              </a:rPr>
              <a:t>: A network-based intrusion </a:t>
            </a:r>
            <a:r>
              <a:rPr lang="en-US" sz="1600" b="0" i="0" u="none" strike="noStrike" baseline="0" dirty="0">
                <a:latin typeface="NimbusRomNo9L-Regu"/>
              </a:rPr>
              <a:t>detection system. Journal of computer security, 7(1), 37-71.</a:t>
            </a:r>
          </a:p>
          <a:p>
            <a:pPr algn="l"/>
            <a:r>
              <a:rPr lang="fr-FR" sz="1600" b="0" i="0" u="none" strike="noStrike" baseline="0" dirty="0">
                <a:latin typeface="NimbusRomNo9L-Regu"/>
              </a:rPr>
              <a:t>[4] </a:t>
            </a:r>
            <a:r>
              <a:rPr lang="fr-FR" sz="1600" b="0" i="0" u="none" strike="noStrike" baseline="0" dirty="0" err="1">
                <a:latin typeface="NimbusRomNo9L-Regu"/>
              </a:rPr>
              <a:t>Hoque</a:t>
            </a:r>
            <a:r>
              <a:rPr lang="fr-FR" sz="1600" b="0" i="0" u="none" strike="noStrike" baseline="0" dirty="0">
                <a:latin typeface="NimbusRomNo9L-Regu"/>
              </a:rPr>
              <a:t>, M. S., </a:t>
            </a:r>
            <a:r>
              <a:rPr lang="fr-FR" sz="1600" b="0" i="0" u="none" strike="noStrike" baseline="0" dirty="0" err="1">
                <a:latin typeface="NimbusRomNo9L-Regu"/>
              </a:rPr>
              <a:t>Mukit</a:t>
            </a:r>
            <a:r>
              <a:rPr lang="fr-FR" sz="1600" b="0" i="0" u="none" strike="noStrike" baseline="0" dirty="0">
                <a:latin typeface="NimbusRomNo9L-Regu"/>
              </a:rPr>
              <a:t>, M., </a:t>
            </a:r>
            <a:r>
              <a:rPr lang="fr-FR" sz="1600" b="0" i="0" u="none" strike="noStrike" baseline="0" dirty="0" err="1">
                <a:latin typeface="NimbusRomNo9L-Regu"/>
              </a:rPr>
              <a:t>Bikas</a:t>
            </a:r>
            <a:r>
              <a:rPr lang="fr-FR" sz="1600" b="0" i="0" u="none" strike="noStrike" baseline="0" dirty="0">
                <a:latin typeface="NimbusRomNo9L-Regu"/>
              </a:rPr>
              <a:t>, M., </a:t>
            </a:r>
            <a:r>
              <a:rPr lang="fr-FR" sz="1600" b="0" i="0" u="none" strike="noStrike" baseline="0" dirty="0" err="1">
                <a:latin typeface="NimbusRomNo9L-Regu"/>
              </a:rPr>
              <a:t>Naser</a:t>
            </a:r>
            <a:r>
              <a:rPr lang="fr-FR" sz="1600" b="0" i="0" u="none" strike="noStrike" baseline="0" dirty="0">
                <a:latin typeface="NimbusRomNo9L-Regu"/>
              </a:rPr>
              <a:t>, A. (2012). An </a:t>
            </a:r>
            <a:r>
              <a:rPr lang="fr-FR" sz="1600" b="0" i="0" u="none" strike="noStrike" baseline="0" dirty="0" err="1">
                <a:latin typeface="NimbusRomNo9L-Regu"/>
              </a:rPr>
              <a:t>implementation</a:t>
            </a:r>
            <a:r>
              <a:rPr lang="fr-FR" sz="1600" b="0" i="0" u="none" strike="noStrike" baseline="0" dirty="0">
                <a:latin typeface="NimbusRomNo9L-Regu"/>
              </a:rPr>
              <a:t> </a:t>
            </a:r>
            <a:r>
              <a:rPr lang="en-US" sz="1600" b="0" i="0" u="none" strike="noStrike" baseline="0" dirty="0">
                <a:latin typeface="NimbusRomNo9L-Regu"/>
              </a:rPr>
              <a:t>of intrusion detection system using genetic algorithm. </a:t>
            </a:r>
            <a:r>
              <a:rPr lang="en-US" sz="1600" b="0" i="0" u="none" strike="noStrike" baseline="0" dirty="0" err="1">
                <a:latin typeface="NimbusRomNo9L-Regu"/>
              </a:rPr>
              <a:t>arXiv</a:t>
            </a:r>
            <a:r>
              <a:rPr lang="en-US" sz="1600" b="0" i="0" u="none" strike="noStrike" baseline="0" dirty="0">
                <a:latin typeface="NimbusRomNo9L-Regu"/>
              </a:rPr>
              <a:t> preprint </a:t>
            </a:r>
            <a:r>
              <a:rPr lang="en-IN" sz="1600" b="0" i="0" u="none" strike="noStrike" baseline="0" dirty="0">
                <a:latin typeface="NimbusRomNo9L-Regu"/>
              </a:rPr>
              <a:t>arXiv:1204.1336.</a:t>
            </a:r>
          </a:p>
          <a:p>
            <a:pPr algn="l"/>
            <a:r>
              <a:rPr lang="en-US" sz="1600" b="0" i="0" u="none" strike="noStrike" baseline="0" dirty="0">
                <a:latin typeface="NimbusRomNo9L-Regu"/>
              </a:rPr>
              <a:t>[5] Javaid, A., Niyaz, Q., Sun, W., </a:t>
            </a:r>
            <a:r>
              <a:rPr lang="en-US" sz="1600" b="0" i="0" u="none" strike="noStrike" baseline="0" dirty="0" err="1">
                <a:latin typeface="NimbusRomNo9L-Regu"/>
              </a:rPr>
              <a:t>Alam</a:t>
            </a:r>
            <a:r>
              <a:rPr lang="en-US" sz="1600" b="0" i="0" u="none" strike="noStrike" baseline="0" dirty="0">
                <a:latin typeface="NimbusRomNo9L-Regu"/>
              </a:rPr>
              <a:t>, M. (2016, May). A deep learning approach for network intrusion detection system. In Proceedings of the 9th EAI International Conference on Bio-inspired Information and </a:t>
            </a:r>
            <a:r>
              <a:rPr lang="en-IN" sz="1600" b="0" i="0" u="none" strike="noStrike" baseline="0" dirty="0">
                <a:latin typeface="NimbusRomNo9L-Regu"/>
              </a:rPr>
              <a:t>Communications Technologies (formerly BIONETICS) (pp. 21-26).</a:t>
            </a:r>
          </a:p>
          <a:p>
            <a:pPr algn="l"/>
            <a:r>
              <a:rPr lang="en-US" sz="1600" b="0" i="0" u="none" strike="noStrike" baseline="0" dirty="0">
                <a:latin typeface="NimbusRomNo9L-Regu"/>
              </a:rPr>
              <a:t>[6] Heady, R., Luger, G., </a:t>
            </a:r>
            <a:r>
              <a:rPr lang="en-US" sz="1600" b="0" i="0" u="none" strike="noStrike" baseline="0" dirty="0" err="1">
                <a:latin typeface="NimbusRomNo9L-Regu"/>
              </a:rPr>
              <a:t>Maccabe</a:t>
            </a:r>
            <a:r>
              <a:rPr lang="en-US" sz="1600" b="0" i="0" u="none" strike="noStrike" baseline="0" dirty="0">
                <a:latin typeface="NimbusRomNo9L-Regu"/>
              </a:rPr>
              <a:t>, A., </a:t>
            </a:r>
            <a:r>
              <a:rPr lang="en-US" sz="1600" b="0" i="0" u="none" strike="noStrike" baseline="0" dirty="0" err="1">
                <a:latin typeface="NimbusRomNo9L-Regu"/>
              </a:rPr>
              <a:t>Servilla</a:t>
            </a:r>
            <a:r>
              <a:rPr lang="en-US" sz="1600" b="0" i="0" u="none" strike="noStrike" baseline="0" dirty="0">
                <a:latin typeface="NimbusRomNo9L-Regu"/>
              </a:rPr>
              <a:t>, M. (1990). The architecture of a network level intrusion detection system (No. LA-SUB-93-219). Los </a:t>
            </a:r>
            <a:r>
              <a:rPr lang="en-IN" sz="1600" b="0" i="0" u="none" strike="noStrike" baseline="0" dirty="0">
                <a:latin typeface="NimbusRomNo9L-Regu"/>
              </a:rPr>
              <a:t>Alamos National Lab.(LANL), Los Alamos, NM (United States); New </a:t>
            </a:r>
            <a:r>
              <a:rPr lang="en-US" sz="1600" b="0" i="0" u="none" strike="noStrike" baseline="0" dirty="0">
                <a:latin typeface="NimbusRomNo9L-Regu"/>
              </a:rPr>
              <a:t>Mexico Univ., Albuquerque, NM (United States). Dept. of Computer </a:t>
            </a:r>
            <a:r>
              <a:rPr lang="en-IN" sz="1600" b="0" i="0" u="none" strike="noStrike" baseline="0" dirty="0">
                <a:latin typeface="NimbusRomNo9L-Regu"/>
              </a:rPr>
              <a:t>Science.</a:t>
            </a:r>
          </a:p>
          <a:p>
            <a:pPr algn="l"/>
            <a:r>
              <a:rPr lang="en-US" sz="1600" b="0" i="0" u="none" strike="noStrike" baseline="0" dirty="0">
                <a:latin typeface="NimbusRomNo9L-Regu"/>
              </a:rPr>
              <a:t>[7] </a:t>
            </a:r>
            <a:r>
              <a:rPr lang="en-US" sz="1600" b="0" i="0" u="none" strike="noStrike" baseline="0" dirty="0" err="1">
                <a:latin typeface="NimbusRomNo9L-Regu"/>
              </a:rPr>
              <a:t>Ilgun</a:t>
            </a:r>
            <a:r>
              <a:rPr lang="en-US" sz="1600" b="0" i="0" u="none" strike="noStrike" baseline="0" dirty="0">
                <a:latin typeface="NimbusRomNo9L-Regu"/>
              </a:rPr>
              <a:t>, K. (1993, May). USTAT: A real-time intrusion detection system for UNIX. In Proceedings 1993 IEEE Computer Society Symposium on Research in Security and Privacy (pp. 16-28). IEEE.</a:t>
            </a:r>
          </a:p>
          <a:p>
            <a:pPr algn="l"/>
            <a:r>
              <a:rPr lang="en-IN" sz="1600" b="0" i="0" u="none" strike="noStrike" baseline="0" dirty="0">
                <a:latin typeface="NimbusRomNo9L-Regu"/>
              </a:rPr>
              <a:t>[8] </a:t>
            </a:r>
            <a:r>
              <a:rPr lang="en-IN" sz="1600" b="0" i="0" u="none" strike="noStrike" baseline="0" dirty="0" err="1">
                <a:latin typeface="NimbusRomNo9L-Regu"/>
              </a:rPr>
              <a:t>Peddabachigari</a:t>
            </a:r>
            <a:r>
              <a:rPr lang="en-IN" sz="1600" b="0" i="0" u="none" strike="noStrike" baseline="0" dirty="0">
                <a:latin typeface="NimbusRomNo9L-Regu"/>
              </a:rPr>
              <a:t>, S., Abraham, A., </a:t>
            </a:r>
            <a:r>
              <a:rPr lang="en-IN" sz="1600" b="0" i="0" u="none" strike="noStrike" baseline="0" dirty="0" err="1">
                <a:latin typeface="NimbusRomNo9L-Regu"/>
              </a:rPr>
              <a:t>Grosan</a:t>
            </a:r>
            <a:r>
              <a:rPr lang="en-IN" sz="1600" b="0" i="0" u="none" strike="noStrike" baseline="0" dirty="0">
                <a:latin typeface="NimbusRomNo9L-Regu"/>
              </a:rPr>
              <a:t>, C., Thomas, J. (2007). </a:t>
            </a:r>
            <a:r>
              <a:rPr lang="en-IN" sz="1600" b="0" i="0" u="none" strike="noStrike" baseline="0" dirty="0" err="1">
                <a:latin typeface="NimbusRomNo9L-Regu"/>
              </a:rPr>
              <a:t>Modeling</a:t>
            </a:r>
            <a:r>
              <a:rPr lang="en-IN" sz="1600" b="0" i="0" u="none" strike="noStrike" baseline="0" dirty="0">
                <a:latin typeface="NimbusRomNo9L-Regu"/>
              </a:rPr>
              <a:t> intrusion detection system using hybrid intelligent systems. Journal </a:t>
            </a:r>
            <a:r>
              <a:rPr lang="en-US" sz="1600" b="0" i="0" u="none" strike="noStrike" baseline="0" dirty="0">
                <a:latin typeface="NimbusRomNo9L-Regu"/>
              </a:rPr>
              <a:t>of network and computer applications, 30(1), 114-132.</a:t>
            </a:r>
          </a:p>
          <a:p>
            <a:pPr algn="l"/>
            <a:r>
              <a:rPr lang="en-IN" sz="1600" b="0" i="0" u="none" strike="noStrike" baseline="0" dirty="0">
                <a:latin typeface="NimbusRomNo9L-Regu"/>
              </a:rPr>
              <a:t>[9] </a:t>
            </a:r>
            <a:r>
              <a:rPr lang="en-IN" sz="1600" b="0" i="0" u="none" strike="noStrike" baseline="0" dirty="0" err="1">
                <a:latin typeface="NimbusRomNo9L-Regu"/>
              </a:rPr>
              <a:t>Vinayakumar</a:t>
            </a:r>
            <a:r>
              <a:rPr lang="en-IN" sz="1600" b="0" i="0" u="none" strike="noStrike" baseline="0" dirty="0">
                <a:latin typeface="NimbusRomNo9L-Regu"/>
              </a:rPr>
              <a:t>, R., </a:t>
            </a:r>
            <a:r>
              <a:rPr lang="en-IN" sz="1600" b="0" i="0" u="none" strike="noStrike" baseline="0" dirty="0" err="1">
                <a:latin typeface="NimbusRomNo9L-Regu"/>
              </a:rPr>
              <a:t>Alazab</a:t>
            </a:r>
            <a:r>
              <a:rPr lang="en-IN" sz="1600" b="0" i="0" u="none" strike="noStrike" baseline="0" dirty="0">
                <a:latin typeface="NimbusRomNo9L-Regu"/>
              </a:rPr>
              <a:t>, M., Soman, K. P., </a:t>
            </a:r>
            <a:r>
              <a:rPr lang="en-IN" sz="1600" b="0" i="0" u="none" strike="noStrike" baseline="0" dirty="0" err="1">
                <a:latin typeface="NimbusRomNo9L-Regu"/>
              </a:rPr>
              <a:t>Poornachandran</a:t>
            </a:r>
            <a:r>
              <a:rPr lang="en-IN" sz="1600" b="0" i="0" u="none" strike="noStrike" baseline="0" dirty="0">
                <a:latin typeface="NimbusRomNo9L-Regu"/>
              </a:rPr>
              <a:t>, P., Al- </a:t>
            </a:r>
            <a:r>
              <a:rPr lang="en-IN" sz="1600" b="0" i="0" u="none" strike="noStrike" baseline="0" dirty="0" err="1">
                <a:latin typeface="NimbusRomNo9L-Regu"/>
              </a:rPr>
              <a:t>Nemrat</a:t>
            </a:r>
            <a:r>
              <a:rPr lang="en-IN" sz="1600" b="0" i="0" u="none" strike="noStrike" baseline="0" dirty="0">
                <a:latin typeface="NimbusRomNo9L-Regu"/>
              </a:rPr>
              <a:t>, A., Venkatraman, S. (2019). Deep learning approach for intelligent intrusion detection system. </a:t>
            </a:r>
            <a:r>
              <a:rPr lang="en-IN" sz="1600" b="0" i="0" u="none" strike="noStrike" baseline="0" dirty="0" err="1">
                <a:latin typeface="NimbusRomNo9L-Regu"/>
              </a:rPr>
              <a:t>Ieee</a:t>
            </a:r>
            <a:r>
              <a:rPr lang="en-IN" sz="1600" b="0" i="0" u="none" strike="noStrike" baseline="0" dirty="0">
                <a:latin typeface="NimbusRomNo9L-Regu"/>
              </a:rPr>
              <a:t> Access, 7, 41525-41550.</a:t>
            </a:r>
          </a:p>
          <a:p>
            <a:pPr algn="l"/>
            <a:r>
              <a:rPr lang="en-IN" sz="1600" b="0" i="0" u="none" strike="noStrike" baseline="0" dirty="0">
                <a:latin typeface="NimbusRomNo9L-Regu"/>
              </a:rPr>
              <a:t>[10] </a:t>
            </a:r>
            <a:r>
              <a:rPr lang="en-IN" sz="1600" b="0" i="0" u="none" strike="noStrike" baseline="0" dirty="0" err="1">
                <a:latin typeface="NimbusRomNo9L-Regu"/>
              </a:rPr>
              <a:t>Ertoz</a:t>
            </a:r>
            <a:r>
              <a:rPr lang="en-IN" sz="1600" b="0" i="0" u="none" strike="noStrike" baseline="0" dirty="0">
                <a:latin typeface="NimbusRomNo9L-Regu"/>
              </a:rPr>
              <a:t>, L., Eilertson, E., Lazarevic, A., Tan, P. N., Kumar, V., Srivastava, </a:t>
            </a:r>
            <a:r>
              <a:rPr lang="sv-SE" sz="1600" b="0" i="0" u="none" strike="noStrike" baseline="0" dirty="0">
                <a:latin typeface="NimbusRomNo9L-Regu"/>
              </a:rPr>
              <a:t>J., Dokas, P. (2004). Minds-minnesota intrusion detection system. Next </a:t>
            </a:r>
            <a:r>
              <a:rPr lang="en-IN" sz="1600" b="0" i="0" u="none" strike="noStrike" baseline="0" dirty="0">
                <a:latin typeface="NimbusRomNo9L-Regu"/>
              </a:rPr>
              <a:t>generation data mining, 199-218.</a:t>
            </a:r>
            <a:endParaRPr lang="en-US" sz="1600" b="0" i="0" u="none" strike="noStrike" baseline="0" dirty="0">
              <a:latin typeface="NimbusRomNo9L-Regu"/>
            </a:endParaRPr>
          </a:p>
        </p:txBody>
      </p:sp>
      <p:sp>
        <p:nvSpPr>
          <p:cNvPr id="2" name="Title 9">
            <a:extLst>
              <a:ext uri="{FF2B5EF4-FFF2-40B4-BE49-F238E27FC236}">
                <a16:creationId xmlns:a16="http://schemas.microsoft.com/office/drawing/2014/main" id="{E84095E9-C4A1-BCC1-CA87-ED77353EB314}"/>
              </a:ext>
            </a:extLst>
          </p:cNvPr>
          <p:cNvSpPr txBox="1">
            <a:spLocks/>
          </p:cNvSpPr>
          <p:nvPr/>
        </p:nvSpPr>
        <p:spPr>
          <a:xfrm>
            <a:off x="581709" y="589815"/>
            <a:ext cx="10889796" cy="73187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endParaRPr lang="en-US" sz="4000" u="sng" dirty="0"/>
          </a:p>
        </p:txBody>
      </p:sp>
    </p:spTree>
    <p:extLst>
      <p:ext uri="{BB962C8B-B14F-4D97-AF65-F5344CB8AC3E}">
        <p14:creationId xmlns:p14="http://schemas.microsoft.com/office/powerpoint/2010/main" val="67547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1703538"/>
            <a:ext cx="5055698" cy="2079241"/>
          </a:xfrm>
        </p:spPr>
        <p:txBody>
          <a:bodyPr/>
          <a:lstStyle/>
          <a:p>
            <a:r>
              <a:rPr lang="en-US" sz="6000"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Algorithms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sz="1800" i="0" u="none" strike="noStrike" baseline="0" dirty="0">
                <a:latin typeface="NimbusRomNo9L-Regu"/>
              </a:rPr>
              <a:t>Data Description</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Result and Discussion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a:xfrm>
            <a:off x="512571" y="5945182"/>
            <a:ext cx="5761455" cy="365125"/>
          </a:xfrm>
        </p:spPr>
        <p:txBody>
          <a:bodyPr/>
          <a:lstStyle/>
          <a:p>
            <a:r>
              <a:rPr lang="en-US" altLang="zh-CN" sz="1200" dirty="0"/>
              <a:t>Intrusion Detection System for Internet of Vehicles using Optimized CNN.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US" dirty="0"/>
              <a:t>Introduction</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3000" b="0" i="0" u="none" strike="noStrike" baseline="0" dirty="0">
                <a:latin typeface="NimbusRomNo9L-Medi"/>
              </a:rPr>
              <a:t>	In this modern world, there are many new technologies evolving and in the same way Cyber-attack is also following up. Modern vehicles, including Electric vehicles, autonomous vehicles and connected vehicles, are increasingly connected to the external world, which enables various functionalities and services. These inbuild technologies in vehicles helps the cyber attackers to attack the Internet of Vehicles (IoV), causing its vulnerabilities to cyber threats. Due to the need of more security and encryption performance in vehicular network, Intrusion Detection Systems (IDSs) are much needed strategy to protect the modern vehicle systems from cyber threats.</a:t>
            </a:r>
            <a:endParaRPr lang="en-US" sz="3000" b="0" dirty="0"/>
          </a:p>
        </p:txBody>
      </p:sp>
    </p:spTree>
    <p:extLst>
      <p:ext uri="{BB962C8B-B14F-4D97-AF65-F5344CB8AC3E}">
        <p14:creationId xmlns:p14="http://schemas.microsoft.com/office/powerpoint/2010/main" val="164028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r>
              <a:rPr lang="en-US" sz="3200" b="0" i="0" u="none" strike="noStrike" baseline="0" dirty="0">
                <a:latin typeface="NimbusRomNo9L-Medi"/>
              </a:rPr>
              <a:t>	In this project, we are referring the Transfer Learning with use of ML and ensemble learning-based IDS is proposed for IoV using </a:t>
            </a:r>
            <a:r>
              <a:rPr lang="en-IN" sz="3200" b="0" i="0" u="none" strike="noStrike" baseline="0" dirty="0">
                <a:latin typeface="NimbusRomNo9L-Regu"/>
              </a:rPr>
              <a:t>Convolutional</a:t>
            </a:r>
            <a:r>
              <a:rPr lang="en-US" sz="3200" b="0" i="0" u="none" strike="noStrike" baseline="0" dirty="0">
                <a:latin typeface="NimbusRomNo9L-Medi"/>
              </a:rPr>
              <a:t> Neural Network (</a:t>
            </a:r>
            <a:r>
              <a:rPr lang="en-US" sz="3200" b="0" dirty="0">
                <a:latin typeface="NimbusRomNo9L-Medi"/>
              </a:rPr>
              <a:t>C</a:t>
            </a:r>
            <a:r>
              <a:rPr lang="en-US" sz="3200" b="0" i="0" u="none" strike="noStrike" baseline="0" dirty="0">
                <a:latin typeface="NimbusRomNo9L-Medi"/>
              </a:rPr>
              <a:t>NN) and some hyper-parameter optimization techniques. The Car-Hacking dataset and the CICIDS2017 dataset, we are using here. This will show the definitiveness of the proposed IDS for Cyberattack detection in both intra and external vehicular networks.</a:t>
            </a:r>
            <a:endParaRPr lang="en-US" sz="3000" b="0" dirty="0"/>
          </a:p>
        </p:txBody>
      </p:sp>
    </p:spTree>
    <p:extLst>
      <p:ext uri="{BB962C8B-B14F-4D97-AF65-F5344CB8AC3E}">
        <p14:creationId xmlns:p14="http://schemas.microsoft.com/office/powerpoint/2010/main" val="242482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3047841" cy="365125"/>
          </a:xfrm>
        </p:spPr>
        <p:txBody>
          <a:bodyPr/>
          <a:lstStyle/>
          <a:p>
            <a:r>
              <a:rPr lang="en-US" altLang="zh-CN" sz="1200" dirty="0"/>
              <a:t>Intrusion Detection System for </a:t>
            </a:r>
          </a:p>
          <a:p>
            <a:r>
              <a:rPr lang="en-US" altLang="zh-CN" sz="1200" dirty="0"/>
              <a:t>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just"/>
            <a:endParaRPr lang="en-US" sz="3000" b="0" dirty="0"/>
          </a:p>
        </p:txBody>
      </p:sp>
      <p:pic>
        <p:nvPicPr>
          <p:cNvPr id="13" name="Picture 12">
            <a:extLst>
              <a:ext uri="{FF2B5EF4-FFF2-40B4-BE49-F238E27FC236}">
                <a16:creationId xmlns:a16="http://schemas.microsoft.com/office/drawing/2014/main" id="{CAF28B61-F994-A30A-1E9B-763E793398EA}"/>
              </a:ext>
            </a:extLst>
          </p:cNvPr>
          <p:cNvPicPr>
            <a:picLocks noChangeAspect="1"/>
          </p:cNvPicPr>
          <p:nvPr/>
        </p:nvPicPr>
        <p:blipFill>
          <a:blip r:embed="rId2"/>
          <a:stretch>
            <a:fillRect/>
          </a:stretch>
        </p:blipFill>
        <p:spPr>
          <a:xfrm>
            <a:off x="4052236" y="-45607"/>
            <a:ext cx="3966779" cy="6903607"/>
          </a:xfrm>
          <a:prstGeom prst="rect">
            <a:avLst/>
          </a:prstGeom>
        </p:spPr>
      </p:pic>
    </p:spTree>
    <p:extLst>
      <p:ext uri="{BB962C8B-B14F-4D97-AF65-F5344CB8AC3E}">
        <p14:creationId xmlns:p14="http://schemas.microsoft.com/office/powerpoint/2010/main" val="196008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6</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IN" sz="2800" b="0" i="0" u="none" strike="noStrike" baseline="0" dirty="0">
                <a:latin typeface="NimbusRomNo9L-Regu"/>
              </a:rPr>
              <a:t>Most </a:t>
            </a:r>
            <a:r>
              <a:rPr lang="en-US" sz="2800" b="0" i="0" u="none" strike="noStrike" baseline="0" dirty="0" err="1">
                <a:latin typeface="NimbusRomNo9L-Regu"/>
              </a:rPr>
              <a:t>IoV</a:t>
            </a:r>
            <a:r>
              <a:rPr lang="en-US" sz="2800" b="0" i="0" u="none" strike="noStrike" baseline="0" dirty="0">
                <a:latin typeface="NimbusRomNo9L-Regu"/>
              </a:rPr>
              <a:t> systems use intra-vehicle communications. </a:t>
            </a:r>
            <a:r>
              <a:rPr lang="en-IN" sz="2800" b="0" i="0" u="none" strike="noStrike" baseline="0" dirty="0">
                <a:latin typeface="NimbusRomNo9L-Regu"/>
              </a:rPr>
              <a:t>Both internal and external networks (IVNs). </a:t>
            </a:r>
          </a:p>
          <a:p>
            <a:pPr marL="457200" indent="-457200" algn="just">
              <a:buFont typeface="Arial" panose="020B0604020202020204" pitchFamily="34" charset="0"/>
              <a:buChar char="•"/>
            </a:pPr>
            <a:r>
              <a:rPr lang="en-US" sz="2800" b="0" i="0" u="none" strike="noStrike" baseline="0" dirty="0">
                <a:latin typeface="NimbusRomNo9L-Regu"/>
              </a:rPr>
              <a:t>Cyber attackers can conduct several types of attacks, including DoS, fuzzy, and spoofing attacks, by injecting malicious messages into IVNs due to the absence of fundamental security </a:t>
            </a:r>
            <a:r>
              <a:rPr lang="en-IN" sz="2800" b="0" i="0" u="none" strike="noStrike" baseline="0" dirty="0">
                <a:latin typeface="NimbusRomNo9L-Regu"/>
              </a:rPr>
              <a:t>safeguards. </a:t>
            </a:r>
          </a:p>
          <a:p>
            <a:pPr marL="457200" indent="-457200" algn="just">
              <a:buFont typeface="Arial" panose="020B0604020202020204" pitchFamily="34" charset="0"/>
              <a:buChar char="•"/>
            </a:pPr>
            <a:r>
              <a:rPr lang="en-US" sz="2800" b="0" i="0" u="none" strike="noStrike" baseline="0" dirty="0">
                <a:latin typeface="NimbusRomNo9L-Regu"/>
              </a:rPr>
              <a:t>On the other hand, because of the developing cellular connections between connected vehicles and external networks, these vehicles are becoming more susceptible to </a:t>
            </a:r>
            <a:r>
              <a:rPr lang="en-IN" sz="2800" b="0" i="0" u="none" strike="noStrike" baseline="0" dirty="0">
                <a:latin typeface="NimbusRomNo9L-Regu"/>
              </a:rPr>
              <a:t>common cyberattacks. </a:t>
            </a:r>
          </a:p>
          <a:p>
            <a:pPr marL="457200" indent="-457200" algn="just">
              <a:buFont typeface="Arial" panose="020B0604020202020204" pitchFamily="34" charset="0"/>
              <a:buChar char="•"/>
            </a:pPr>
            <a:r>
              <a:rPr lang="en-IN" sz="2800" b="0" i="0" u="none" strike="noStrike" baseline="0" dirty="0">
                <a:latin typeface="NimbusRomNo9L-Regu"/>
              </a:rPr>
              <a:t>Everyone </a:t>
            </a:r>
            <a:r>
              <a:rPr lang="en-US" sz="2800" b="0" i="0" u="none" strike="noStrike" baseline="0" dirty="0">
                <a:latin typeface="NimbusRomNo9L-Regu"/>
              </a:rPr>
              <a:t>recently interested in machine learning (ML) and deep learning (DL) applications in cyber security and car systems due to the advancement of these techniques.</a:t>
            </a:r>
            <a:endParaRPr lang="en-IN" sz="2800" b="0" i="0" u="none" strike="noStrike" baseline="0" dirty="0">
              <a:latin typeface="NimbusRomNo9L-Regu"/>
            </a:endParaRPr>
          </a:p>
        </p:txBody>
      </p:sp>
    </p:spTree>
    <p:extLst>
      <p:ext uri="{BB962C8B-B14F-4D97-AF65-F5344CB8AC3E}">
        <p14:creationId xmlns:p14="http://schemas.microsoft.com/office/powerpoint/2010/main" val="326137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r>
              <a:rPr lang="en-US" u="sng" dirty="0"/>
              <a:t>Cont.,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7</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r>
              <a:rPr lang="en-US" sz="3500" b="0" i="0" u="none" strike="noStrike" baseline="0" dirty="0">
                <a:latin typeface="NimbusRomNo9L-Regu"/>
              </a:rPr>
              <a:t>To the best of our knowledge, no previous work proposed such an optimized IDS model that integrates CNN, transfer learning, ensemble learning, and HPO techniques to effectively detect various types of attacks on both intra-vehicle and </a:t>
            </a:r>
            <a:r>
              <a:rPr lang="en-IN" sz="3500" b="0" i="0" u="none" strike="noStrike" baseline="0" dirty="0">
                <a:latin typeface="NimbusRomNo9L-Regu"/>
              </a:rPr>
              <a:t>external networks.</a:t>
            </a:r>
            <a:endParaRPr lang="en-US" sz="3500" b="0" dirty="0"/>
          </a:p>
        </p:txBody>
      </p:sp>
    </p:spTree>
    <p:extLst>
      <p:ext uri="{BB962C8B-B14F-4D97-AF65-F5344CB8AC3E}">
        <p14:creationId xmlns:p14="http://schemas.microsoft.com/office/powerpoint/2010/main" val="391532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913108" y="2319687"/>
            <a:ext cx="5550580" cy="2028525"/>
          </a:xfrm>
        </p:spPr>
        <p:txBody>
          <a:bodyPr/>
          <a:lstStyle/>
          <a:p>
            <a:pPr marL="457200" indent="-457200" algn="just">
              <a:buFont typeface="Wingdings" panose="05000000000000000000" pitchFamily="2" charset="2"/>
              <a:buChar char="Ø"/>
            </a:pPr>
            <a:r>
              <a:rPr lang="en-US" sz="3000" b="0" i="0" u="none" strike="noStrike" baseline="0" dirty="0">
                <a:latin typeface="NimbusRomNo9L-Regu"/>
              </a:rPr>
              <a:t>“The IDS can be installed in IVNs on top of the CAN-bus to identify unusual CAN messages and produce alarms.”</a:t>
            </a:r>
            <a:endParaRPr lang="en-US" sz="3000"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a:xfrm>
            <a:off x="484631" y="6217920"/>
            <a:ext cx="5175023" cy="365125"/>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1709" y="586605"/>
            <a:ext cx="10889796" cy="731877"/>
          </a:xfrm>
        </p:spPr>
        <p:txBody>
          <a:bodyPr/>
          <a:lstStyle/>
          <a:p>
            <a:pPr algn="ctr"/>
            <a:r>
              <a:rPr lang="en-US" sz="3000" dirty="0"/>
              <a:t>IDS PROTECTED VEHICLE</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1" y="6217920"/>
            <a:ext cx="5117271" cy="250257"/>
          </a:xfrm>
        </p:spPr>
        <p:txBody>
          <a:bodyPr/>
          <a:lstStyle/>
          <a:p>
            <a:r>
              <a:rPr lang="en-US" altLang="zh-CN" sz="1200" dirty="0"/>
              <a:t>Intrusion Detection System for Internet of Vehicles using Optimized CNN.</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a:xfrm>
            <a:off x="11194169" y="6275670"/>
            <a:ext cx="458592" cy="365125"/>
          </a:xfrm>
        </p:spPr>
        <p:txBody>
          <a:bodyPr/>
          <a:lstStyle/>
          <a:p>
            <a:fld id="{47FEACEE-25B4-4A2D-B147-27296E36371D}" type="slidenum">
              <a:rPr lang="en-US" altLang="zh-CN" smtClean="0"/>
              <a:pPr/>
              <a:t>9</a:t>
            </a:fld>
            <a:endParaRPr lang="en-US" altLang="zh-CN" dirty="0"/>
          </a:p>
        </p:txBody>
      </p:sp>
      <p:sp>
        <p:nvSpPr>
          <p:cNvPr id="8" name="Title 9">
            <a:extLst>
              <a:ext uri="{FF2B5EF4-FFF2-40B4-BE49-F238E27FC236}">
                <a16:creationId xmlns:a16="http://schemas.microsoft.com/office/drawing/2014/main" id="{5ACCB056-862B-88D2-433F-E037B06186FC}"/>
              </a:ext>
            </a:extLst>
          </p:cNvPr>
          <p:cNvSpPr txBox="1">
            <a:spLocks/>
          </p:cNvSpPr>
          <p:nvPr/>
        </p:nvSpPr>
        <p:spPr>
          <a:xfrm>
            <a:off x="581709" y="1356984"/>
            <a:ext cx="10889796" cy="45452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457200" indent="-457200" algn="just">
              <a:buFont typeface="Arial" panose="020B0604020202020204" pitchFamily="34" charset="0"/>
              <a:buChar char="•"/>
            </a:pPr>
            <a:endParaRPr lang="en-US" sz="3500" b="0" dirty="0"/>
          </a:p>
        </p:txBody>
      </p:sp>
      <p:pic>
        <p:nvPicPr>
          <p:cNvPr id="3" name="Picture 2">
            <a:extLst>
              <a:ext uri="{FF2B5EF4-FFF2-40B4-BE49-F238E27FC236}">
                <a16:creationId xmlns:a16="http://schemas.microsoft.com/office/drawing/2014/main" id="{FD8287F5-8CA7-62C2-F301-43BAD54E9C03}"/>
              </a:ext>
            </a:extLst>
          </p:cNvPr>
          <p:cNvPicPr>
            <a:picLocks noChangeAspect="1"/>
          </p:cNvPicPr>
          <p:nvPr/>
        </p:nvPicPr>
        <p:blipFill>
          <a:blip r:embed="rId2"/>
          <a:stretch>
            <a:fillRect/>
          </a:stretch>
        </p:blipFill>
        <p:spPr>
          <a:xfrm>
            <a:off x="2754323" y="1156369"/>
            <a:ext cx="6683353" cy="4545262"/>
          </a:xfrm>
          <a:prstGeom prst="rect">
            <a:avLst/>
          </a:prstGeom>
        </p:spPr>
      </p:pic>
    </p:spTree>
    <p:extLst>
      <p:ext uri="{BB962C8B-B14F-4D97-AF65-F5344CB8AC3E}">
        <p14:creationId xmlns:p14="http://schemas.microsoft.com/office/powerpoint/2010/main" val="4039659806"/>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1112</TotalTime>
  <Words>1284</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等线</vt:lpstr>
      <vt:lpstr>Abadi</vt:lpstr>
      <vt:lpstr>Arial</vt:lpstr>
      <vt:lpstr>Calibri</vt:lpstr>
      <vt:lpstr>NimbusRomNo9L-Medi</vt:lpstr>
      <vt:lpstr>NimbusRomNo9L-Regu</vt:lpstr>
      <vt:lpstr>Posterama</vt:lpstr>
      <vt:lpstr>Posterama Text Black</vt:lpstr>
      <vt:lpstr>Posterama Text SemiBold</vt:lpstr>
      <vt:lpstr>Wingdings</vt:lpstr>
      <vt:lpstr>Office 主题​​</vt:lpstr>
      <vt:lpstr>Intrusion Detection System for Internet of Vehicles using Optimized CNN</vt:lpstr>
      <vt:lpstr>Agenda</vt:lpstr>
      <vt:lpstr>Introduction</vt:lpstr>
      <vt:lpstr>Cont.,</vt:lpstr>
      <vt:lpstr>PowerPoint Presentation</vt:lpstr>
      <vt:lpstr>Cont.,</vt:lpstr>
      <vt:lpstr>Cont.,</vt:lpstr>
      <vt:lpstr>“The IDS can be installed in IVNs on top of the CAN-bus to identify unusual CAN messages and produce alarms.”</vt:lpstr>
      <vt:lpstr>IDS PROTECTED VEHICLE</vt:lpstr>
      <vt:lpstr>DATA DESCRIPTION AND TRANSFORMATION</vt:lpstr>
      <vt:lpstr>Sample data’s</vt:lpstr>
      <vt:lpstr>Algorithm and models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for Internet of Vehicles using Optimized CNN.</dc:title>
  <dc:creator>kishor kumar</dc:creator>
  <cp:lastModifiedBy>Jashwanth Kumar S</cp:lastModifiedBy>
  <cp:revision>71</cp:revision>
  <dcterms:created xsi:type="dcterms:W3CDTF">2022-11-11T13:25:15Z</dcterms:created>
  <dcterms:modified xsi:type="dcterms:W3CDTF">2024-04-26T04:38:04Z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