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alibri" pitchFamily="34" charset="0"/>
      <p:regular r:id="rId16"/>
      <p:bold r:id="rId17"/>
      <p:italic r:id="rId18"/>
      <p:boldItalic r:id="rId19"/>
    </p:embeddedFont>
    <p:embeddedFont>
      <p:font typeface="Nunito" charset="0"/>
      <p:regular r:id="rId20"/>
      <p:bold r:id="rId21"/>
      <p:italic r:id="rId22"/>
      <p:boldItalic r:id="rId23"/>
    </p:embeddedFont>
    <p:embeddedFont>
      <p:font typeface="Trebuchet MS" pitchFamily="34" charset="0"/>
      <p:regular r:id="rId24"/>
      <p:bold r:id="rId25"/>
      <p:italic r:id="rId26"/>
      <p:boldItalic r:id="rId27"/>
    </p:embeddedFont>
    <p:embeddedFont>
      <p:font typeface="Space Grotesk"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62"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83842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cf0553809_0_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6cf0553809_0_21: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30480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985985" y="513397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txBox="1"/>
          <p:nvPr/>
        </p:nvSpPr>
        <p:spPr>
          <a:xfrm>
            <a:off x="3730683" y="1657128"/>
            <a:ext cx="4730635"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b="1">
                <a:solidFill>
                  <a:srgbClr val="595959"/>
                </a:solidFill>
                <a:latin typeface="Trebuchet MS"/>
                <a:ea typeface="Trebuchet MS"/>
                <a:cs typeface="Trebuchet MS"/>
                <a:sym typeface="Trebuchet MS"/>
              </a:rPr>
              <a:t>TNSDC-Generative AI</a:t>
            </a:r>
            <a:endParaRPr sz="3600">
              <a:solidFill>
                <a:srgbClr val="595959"/>
              </a:solidFill>
              <a:latin typeface="Trebuchet MS"/>
              <a:ea typeface="Trebuchet MS"/>
              <a:cs typeface="Trebuchet MS"/>
              <a:sym typeface="Trebuchet MS"/>
            </a:endParaRPr>
          </a:p>
        </p:txBody>
      </p:sp>
      <p:sp>
        <p:nvSpPr>
          <p:cNvPr id="58" name="Google Shape;58;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59" name="Google Shape;59;p7"/>
          <p:cNvSpPr txBox="1"/>
          <p:nvPr/>
        </p:nvSpPr>
        <p:spPr>
          <a:xfrm>
            <a:off x="167775" y="2558650"/>
            <a:ext cx="11545200" cy="708000"/>
          </a:xfrm>
          <a:prstGeom prst="rect">
            <a:avLst/>
          </a:prstGeom>
          <a:noFill/>
          <a:ln>
            <a:noFill/>
          </a:ln>
        </p:spPr>
        <p:txBody>
          <a:bodyPr spcFirstLastPara="1" wrap="square" lIns="91425" tIns="45700" rIns="91425" bIns="45700" anchor="t" anchorCtr="0">
            <a:spAutoFit/>
          </a:bodyPr>
          <a:lstStyle/>
          <a:p>
            <a:pPr marL="9144" marR="0" lvl="0" indent="0" algn="l" rtl="0">
              <a:spcBef>
                <a:spcPts val="0"/>
              </a:spcBef>
              <a:spcAft>
                <a:spcPts val="0"/>
              </a:spcAft>
              <a:buNone/>
            </a:pPr>
            <a:r>
              <a:rPr lang="en-IN" sz="4000" b="1">
                <a:solidFill>
                  <a:schemeClr val="dk1"/>
                </a:solidFill>
              </a:rPr>
              <a:t>IPL SCORE PREDICTION SYSTEM USING CNN</a:t>
            </a:r>
            <a:endParaRPr sz="4000" b="1">
              <a:solidFill>
                <a:schemeClr val="dk1"/>
              </a:solidFill>
              <a:latin typeface="Trebuchet MS"/>
              <a:ea typeface="Trebuchet MS"/>
              <a:cs typeface="Trebuchet MS"/>
              <a:sym typeface="Trebuchet MS"/>
            </a:endParaRPr>
          </a:p>
        </p:txBody>
      </p:sp>
      <p:sp>
        <p:nvSpPr>
          <p:cNvPr id="60" name="Google Shape;60;p7"/>
          <p:cNvSpPr txBox="1"/>
          <p:nvPr/>
        </p:nvSpPr>
        <p:spPr>
          <a:xfrm>
            <a:off x="3046428" y="3865629"/>
            <a:ext cx="6402300" cy="1683000"/>
          </a:xfrm>
          <a:prstGeom prst="rect">
            <a:avLst/>
          </a:prstGeom>
          <a:noFill/>
          <a:ln>
            <a:noFill/>
          </a:ln>
        </p:spPr>
        <p:txBody>
          <a:bodyPr spcFirstLastPara="1" wrap="square" lIns="91425" tIns="45700" rIns="91425" bIns="45700" anchor="t" anchorCtr="0">
            <a:spAutoFit/>
          </a:bodyPr>
          <a:lstStyle/>
          <a:p>
            <a:pPr marL="9144" marR="0" lvl="0" indent="0" algn="l" rtl="0">
              <a:spcBef>
                <a:spcPts val="0"/>
              </a:spcBef>
              <a:spcAft>
                <a:spcPts val="0"/>
              </a:spcAft>
              <a:buNone/>
            </a:pPr>
            <a:r>
              <a:rPr lang="en-IN" sz="2000" b="1">
                <a:solidFill>
                  <a:srgbClr val="262626"/>
                </a:solidFill>
                <a:latin typeface="Trebuchet MS"/>
                <a:ea typeface="Trebuchet MS"/>
                <a:cs typeface="Trebuchet MS"/>
                <a:sym typeface="Trebuchet MS"/>
              </a:rPr>
              <a:t>Presented by : JASHWANTH E M,</a:t>
            </a:r>
            <a:endParaRPr/>
          </a:p>
          <a:p>
            <a:pPr marL="9144" marR="0" lvl="0" indent="0" algn="l" rtl="0">
              <a:spcBef>
                <a:spcPts val="100"/>
              </a:spcBef>
              <a:spcAft>
                <a:spcPts val="0"/>
              </a:spcAft>
              <a:buNone/>
            </a:pPr>
            <a:r>
              <a:rPr lang="en-IN" sz="2000" b="1">
                <a:solidFill>
                  <a:srgbClr val="262626"/>
                </a:solidFill>
                <a:latin typeface="Trebuchet MS"/>
                <a:ea typeface="Trebuchet MS"/>
                <a:cs typeface="Trebuchet MS"/>
                <a:sym typeface="Trebuchet MS"/>
              </a:rPr>
              <a:t>                        au211521104057,</a:t>
            </a:r>
            <a:endParaRPr sz="2000" b="1">
              <a:solidFill>
                <a:srgbClr val="262626"/>
              </a:solidFill>
              <a:latin typeface="Trebuchet MS"/>
              <a:ea typeface="Trebuchet MS"/>
              <a:cs typeface="Trebuchet MS"/>
              <a:sym typeface="Trebuchet MS"/>
            </a:endParaRPr>
          </a:p>
          <a:p>
            <a:pPr marL="9144" marR="0" lvl="0" indent="0" algn="l" rtl="0">
              <a:spcBef>
                <a:spcPts val="100"/>
              </a:spcBef>
              <a:spcAft>
                <a:spcPts val="0"/>
              </a:spcAft>
              <a:buNone/>
            </a:pPr>
            <a:r>
              <a:rPr lang="en-IN" sz="2000" b="1">
                <a:solidFill>
                  <a:srgbClr val="262626"/>
                </a:solidFill>
                <a:latin typeface="Trebuchet MS"/>
                <a:ea typeface="Trebuchet MS"/>
                <a:cs typeface="Trebuchet MS"/>
                <a:sym typeface="Trebuchet MS"/>
              </a:rPr>
              <a:t>                        Pre-Final Student,</a:t>
            </a:r>
            <a:endParaRPr/>
          </a:p>
          <a:p>
            <a:pPr marL="9144" marR="0" lvl="0" indent="0" algn="l" rtl="0">
              <a:spcBef>
                <a:spcPts val="100"/>
              </a:spcBef>
              <a:spcAft>
                <a:spcPts val="0"/>
              </a:spcAft>
              <a:buNone/>
            </a:pPr>
            <a:r>
              <a:rPr lang="en-IN" sz="2000" b="1">
                <a:solidFill>
                  <a:srgbClr val="262626"/>
                </a:solidFill>
                <a:latin typeface="Trebuchet MS"/>
                <a:ea typeface="Trebuchet MS"/>
                <a:cs typeface="Trebuchet MS"/>
                <a:sym typeface="Trebuchet MS"/>
              </a:rPr>
              <a:t>                        Computer Science and Engineering,</a:t>
            </a:r>
            <a:endParaRPr/>
          </a:p>
          <a:p>
            <a:pPr marL="9144" marR="0" lvl="0" indent="0" algn="l" rtl="0">
              <a:spcBef>
                <a:spcPts val="100"/>
              </a:spcBef>
              <a:spcAft>
                <a:spcPts val="0"/>
              </a:spcAft>
              <a:buNone/>
            </a:pPr>
            <a:r>
              <a:rPr lang="en-IN" sz="2000" b="1">
                <a:solidFill>
                  <a:srgbClr val="262626"/>
                </a:solidFill>
                <a:latin typeface="Trebuchet MS"/>
                <a:ea typeface="Trebuchet MS"/>
                <a:cs typeface="Trebuchet MS"/>
                <a:sym typeface="Trebuchet MS"/>
              </a:rPr>
              <a:t>                        Panimalar Institute of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p:nvPr/>
        </p:nvSpPr>
        <p:spPr>
          <a:xfrm>
            <a:off x="10125075" y="562132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6"/>
          <p:cNvSpPr/>
          <p:nvPr/>
        </p:nvSpPr>
        <p:spPr>
          <a:xfrm>
            <a:off x="9810750" y="49301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6"/>
          <p:cNvSpPr/>
          <p:nvPr/>
        </p:nvSpPr>
        <p:spPr>
          <a:xfrm>
            <a:off x="9790079" y="642202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6"/>
          <p:cNvSpPr txBox="1">
            <a:spLocks noGrp="1"/>
          </p:cNvSpPr>
          <p:nvPr>
            <p:ph type="title"/>
          </p:nvPr>
        </p:nvSpPr>
        <p:spPr>
          <a:xfrm>
            <a:off x="739775" y="445461"/>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RESULT</a:t>
            </a:r>
            <a:endParaRPr sz="4250"/>
          </a:p>
        </p:txBody>
      </p:sp>
      <p:sp>
        <p:nvSpPr>
          <p:cNvPr id="159" name="Google Shape;159;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60" name="Google Shape;160;p16"/>
          <p:cNvSpPr txBox="1"/>
          <p:nvPr/>
        </p:nvSpPr>
        <p:spPr>
          <a:xfrm>
            <a:off x="5029200" y="5486400"/>
            <a:ext cx="1295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0000"/>
                </a:solidFill>
                <a:latin typeface="Trebuchet MS"/>
                <a:ea typeface="Trebuchet MS"/>
                <a:cs typeface="Trebuchet MS"/>
                <a:sym typeface="Trebuchet MS"/>
              </a:rPr>
              <a:t>Figure 1</a:t>
            </a:r>
            <a:endParaRPr sz="2400">
              <a:solidFill>
                <a:schemeClr val="dk1"/>
              </a:solidFill>
              <a:latin typeface="Trebuchet MS"/>
              <a:ea typeface="Trebuchet MS"/>
              <a:cs typeface="Trebuchet MS"/>
              <a:sym typeface="Trebuchet MS"/>
            </a:endParaRPr>
          </a:p>
        </p:txBody>
      </p:sp>
      <p:pic>
        <p:nvPicPr>
          <p:cNvPr id="161" name="Google Shape;161;p16"/>
          <p:cNvPicPr preferRelativeResize="0"/>
          <p:nvPr/>
        </p:nvPicPr>
        <p:blipFill>
          <a:blip r:embed="rId3">
            <a:alphaModFix/>
          </a:blip>
          <a:stretch>
            <a:fillRect/>
          </a:stretch>
        </p:blipFill>
        <p:spPr>
          <a:xfrm>
            <a:off x="2161638" y="1422866"/>
            <a:ext cx="5819775" cy="3086100"/>
          </a:xfrm>
          <a:prstGeom prst="rect">
            <a:avLst/>
          </a:prstGeom>
          <a:noFill/>
          <a:ln>
            <a:noFill/>
          </a:ln>
        </p:spPr>
      </p:pic>
      <p:sp>
        <p:nvSpPr>
          <p:cNvPr id="162" name="Google Shape;162;p16"/>
          <p:cNvSpPr txBox="1"/>
          <p:nvPr/>
        </p:nvSpPr>
        <p:spPr>
          <a:xfrm>
            <a:off x="3640200" y="4655875"/>
            <a:ext cx="3135300" cy="52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200" b="1">
                <a:latin typeface="Trebuchet MS"/>
                <a:ea typeface="Trebuchet MS"/>
                <a:cs typeface="Trebuchet MS"/>
                <a:sym typeface="Trebuchet MS"/>
              </a:rPr>
              <a:t>Training The Model</a:t>
            </a:r>
            <a:endParaRPr sz="2200" b="1">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p:nvPr/>
        </p:nvSpPr>
        <p:spPr>
          <a:xfrm>
            <a:off x="10125075" y="562132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7"/>
          <p:cNvSpPr/>
          <p:nvPr/>
        </p:nvSpPr>
        <p:spPr>
          <a:xfrm>
            <a:off x="9810750" y="49301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7"/>
          <p:cNvSpPr/>
          <p:nvPr/>
        </p:nvSpPr>
        <p:spPr>
          <a:xfrm>
            <a:off x="9790079" y="642202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7"/>
          <p:cNvSpPr txBox="1">
            <a:spLocks noGrp="1"/>
          </p:cNvSpPr>
          <p:nvPr>
            <p:ph type="title"/>
          </p:nvPr>
        </p:nvSpPr>
        <p:spPr>
          <a:xfrm>
            <a:off x="739775" y="445461"/>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RESULT</a:t>
            </a:r>
            <a:endParaRPr sz="4250"/>
          </a:p>
        </p:txBody>
      </p:sp>
      <p:sp>
        <p:nvSpPr>
          <p:cNvPr id="171" name="Google Shape;171;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72" name="Google Shape;172;p17"/>
          <p:cNvSpPr txBox="1"/>
          <p:nvPr/>
        </p:nvSpPr>
        <p:spPr>
          <a:xfrm>
            <a:off x="4704125" y="5960350"/>
            <a:ext cx="1295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0000"/>
                </a:solidFill>
                <a:latin typeface="Trebuchet MS"/>
                <a:ea typeface="Trebuchet MS"/>
                <a:cs typeface="Trebuchet MS"/>
                <a:sym typeface="Trebuchet MS"/>
              </a:rPr>
              <a:t>Figure 2</a:t>
            </a:r>
            <a:endParaRPr sz="2400">
              <a:solidFill>
                <a:schemeClr val="dk1"/>
              </a:solidFill>
              <a:latin typeface="Trebuchet MS"/>
              <a:ea typeface="Trebuchet MS"/>
              <a:cs typeface="Trebuchet MS"/>
              <a:sym typeface="Trebuchet MS"/>
            </a:endParaRPr>
          </a:p>
        </p:txBody>
      </p:sp>
      <p:pic>
        <p:nvPicPr>
          <p:cNvPr id="173" name="Google Shape;173;p17"/>
          <p:cNvPicPr preferRelativeResize="0"/>
          <p:nvPr/>
        </p:nvPicPr>
        <p:blipFill>
          <a:blip r:embed="rId3">
            <a:alphaModFix/>
          </a:blip>
          <a:stretch>
            <a:fillRect/>
          </a:stretch>
        </p:blipFill>
        <p:spPr>
          <a:xfrm>
            <a:off x="2329210" y="1208775"/>
            <a:ext cx="6259015" cy="419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8"/>
          <p:cNvSpPr/>
          <p:nvPr/>
        </p:nvSpPr>
        <p:spPr>
          <a:xfrm>
            <a:off x="9806037" y="72548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8"/>
          <p:cNvSpPr txBox="1"/>
          <p:nvPr/>
        </p:nvSpPr>
        <p:spPr>
          <a:xfrm>
            <a:off x="739775" y="2245874"/>
            <a:ext cx="8613900" cy="3073200"/>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12700" marR="0" lvl="0" indent="0" algn="just" rtl="0">
              <a:lnSpc>
                <a:spcPct val="100000"/>
              </a:lnSpc>
              <a:spcBef>
                <a:spcPts val="100"/>
              </a:spcBef>
              <a:spcAft>
                <a:spcPts val="0"/>
              </a:spcAft>
              <a:buNone/>
            </a:pPr>
            <a:r>
              <a:rPr lang="en-IN" sz="1800">
                <a:solidFill>
                  <a:schemeClr val="dk1"/>
                </a:solidFill>
                <a:latin typeface="Trebuchet MS"/>
                <a:ea typeface="Trebuchet MS"/>
                <a:cs typeface="Trebuchet MS"/>
                <a:sym typeface="Trebuchet MS"/>
              </a:rPr>
              <a:t>The implemented IPL Score Prediction system, employing Convolutional Neural Network (CNN) architecture with Pandas and TensorFlow, stands operational on localhost. Presently, users can test the model's performance in real-time. For future development, optimizing the system's performance with advanced CNN architectures and exploring techniques like transfer learning could enhance accuracy and generalization. Additionally, refining the user interface and deploying on cloud servers could extend accessibility and scalability. Future expansions could include predicting overall performance of a team and handling net-worth of overall Players and Teams ,opening new application domains in finance, Sports and Education.</a:t>
            </a:r>
            <a:endParaRPr sz="1800">
              <a:solidFill>
                <a:schemeClr val="dk1"/>
              </a:solidFill>
              <a:latin typeface="Trebuchet MS"/>
              <a:ea typeface="Trebuchet MS"/>
              <a:cs typeface="Trebuchet MS"/>
              <a:sym typeface="Trebuchet MS"/>
            </a:endParaRPr>
          </a:p>
        </p:txBody>
      </p:sp>
      <p:sp>
        <p:nvSpPr>
          <p:cNvPr id="182" name="Google Shape;182;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83" name="Google Shape;183;p18"/>
          <p:cNvSpPr txBox="1"/>
          <p:nvPr/>
        </p:nvSpPr>
        <p:spPr>
          <a:xfrm>
            <a:off x="739775" y="887412"/>
            <a:ext cx="3303904" cy="75212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Conclusion</a:t>
            </a:r>
            <a:endParaRPr sz="48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9"/>
          <p:cNvSpPr/>
          <p:nvPr/>
        </p:nvSpPr>
        <p:spPr>
          <a:xfrm>
            <a:off x="7162800" y="114363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9"/>
          <p:cNvSpPr txBox="1">
            <a:spLocks noGrp="1"/>
          </p:cNvSpPr>
          <p:nvPr>
            <p:ph type="title"/>
          </p:nvPr>
        </p:nvSpPr>
        <p:spPr>
          <a:xfrm>
            <a:off x="755332" y="1366146"/>
            <a:ext cx="3664268"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REFERENCES</a:t>
            </a:r>
            <a:endParaRPr/>
          </a:p>
        </p:txBody>
      </p:sp>
      <p:sp>
        <p:nvSpPr>
          <p:cNvPr id="192" name="Google Shape;192;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13</a:t>
            </a:fld>
            <a:endParaRPr sz="1100">
              <a:solidFill>
                <a:schemeClr val="dk1"/>
              </a:solidFill>
              <a:latin typeface="Trebuchet MS"/>
              <a:ea typeface="Trebuchet MS"/>
              <a:cs typeface="Trebuchet MS"/>
              <a:sym typeface="Trebuchet MS"/>
            </a:endParaRPr>
          </a:p>
        </p:txBody>
      </p:sp>
      <p:sp>
        <p:nvSpPr>
          <p:cNvPr id="193" name="Google Shape;193;p19"/>
          <p:cNvSpPr txBox="1"/>
          <p:nvPr/>
        </p:nvSpPr>
        <p:spPr>
          <a:xfrm>
            <a:off x="755332" y="2551837"/>
            <a:ext cx="6099000" cy="2308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Tensorflow</a:t>
            </a:r>
            <a:r>
              <a:rPr lang="en-IN" sz="1800">
                <a:solidFill>
                  <a:schemeClr val="dk1"/>
                </a:solidFill>
                <a:latin typeface="Calibri"/>
                <a:ea typeface="Calibri"/>
                <a:cs typeface="Calibri"/>
                <a:sym typeface="Calibri"/>
              </a:rPr>
              <a:t>: </a:t>
            </a:r>
            <a:r>
              <a:rPr lang="en-IN" sz="1800" u="sng">
                <a:solidFill>
                  <a:schemeClr val="hlink"/>
                </a:solidFill>
                <a:latin typeface="Calibri"/>
                <a:ea typeface="Calibri"/>
                <a:cs typeface="Calibri"/>
                <a:sym typeface="Calibri"/>
                <a:hlinkClick r:id="rId3"/>
              </a:rPr>
              <a:t>https://www.tensorflow.org/</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Numpy</a:t>
            </a:r>
            <a:r>
              <a:rPr lang="en-IN" sz="1800">
                <a:solidFill>
                  <a:schemeClr val="dk1"/>
                </a:solidFill>
                <a:latin typeface="Calibri"/>
                <a:ea typeface="Calibri"/>
                <a:cs typeface="Calibri"/>
                <a:sym typeface="Calibri"/>
              </a:rPr>
              <a:t>: </a:t>
            </a:r>
            <a:r>
              <a:rPr lang="en-IN" sz="1800" u="sng">
                <a:solidFill>
                  <a:schemeClr val="hlink"/>
                </a:solidFill>
                <a:latin typeface="Calibri"/>
                <a:ea typeface="Calibri"/>
                <a:cs typeface="Calibri"/>
                <a:sym typeface="Calibri"/>
                <a:hlinkClick r:id="rId4"/>
              </a:rPr>
              <a:t>https://numpy.org/</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Pandas: </a:t>
            </a:r>
            <a:r>
              <a:rPr lang="en-IN" sz="1800" u="sng">
                <a:solidFill>
                  <a:srgbClr val="0000FF"/>
                </a:solidFill>
                <a:latin typeface="Calibri"/>
                <a:ea typeface="Calibri"/>
                <a:cs typeface="Calibri"/>
                <a:sym typeface="Calibri"/>
              </a:rPr>
              <a:t>https://pandas.pydata.org/</a:t>
            </a:r>
            <a:endParaRPr sz="1800" u="sng">
              <a:solidFill>
                <a:srgbClr val="0000FF"/>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Scikit-learn</a:t>
            </a:r>
            <a:r>
              <a:rPr lang="en-IN" sz="1800">
                <a:solidFill>
                  <a:schemeClr val="dk1"/>
                </a:solidFill>
                <a:latin typeface="Calibri"/>
                <a:ea typeface="Calibri"/>
                <a:cs typeface="Calibri"/>
                <a:sym typeface="Calibri"/>
              </a:rPr>
              <a:t>: </a:t>
            </a:r>
            <a:r>
              <a:rPr lang="en-IN" sz="1800" u="sng">
                <a:solidFill>
                  <a:srgbClr val="0000FF"/>
                </a:solidFill>
                <a:latin typeface="Calibri"/>
                <a:ea typeface="Calibri"/>
                <a:cs typeface="Calibri"/>
                <a:sym typeface="Calibri"/>
              </a:rPr>
              <a:t>https://scikit-learn.org/stable/</a:t>
            </a:r>
            <a:endParaRPr sz="1800" u="sng">
              <a:solidFill>
                <a:srgbClr val="0000FF"/>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Inspiration:</a:t>
            </a:r>
            <a:r>
              <a:rPr lang="en-IN" sz="1800">
                <a:solidFill>
                  <a:schemeClr val="dk1"/>
                </a:solidFill>
                <a:latin typeface="Calibri"/>
                <a:ea typeface="Calibri"/>
                <a:cs typeface="Calibri"/>
                <a:sym typeface="Calibri"/>
              </a:rPr>
              <a:t> </a:t>
            </a:r>
            <a:r>
              <a:rPr lang="en-IN" sz="1800" u="sng">
                <a:solidFill>
                  <a:srgbClr val="0000FF"/>
                </a:solidFill>
                <a:latin typeface="Calibri"/>
                <a:ea typeface="Calibri"/>
                <a:cs typeface="Calibri"/>
                <a:sym typeface="Calibri"/>
              </a:rPr>
              <a:t>https://www.geeksforgeeks.org/ipl-score-prediction-using-deep-learning/</a:t>
            </a:r>
            <a:endParaRPr sz="1800" u="sng">
              <a:solidFill>
                <a:srgbClr val="0000FF"/>
              </a:solidFill>
              <a:latin typeface="Calibri"/>
              <a:ea typeface="Calibri"/>
              <a:cs typeface="Calibri"/>
              <a:sym typeface="Calibri"/>
            </a:endParaRPr>
          </a:p>
          <a:p>
            <a:pPr marL="285750" marR="0" lvl="0" indent="-171450" algn="l" rtl="0">
              <a:spcBef>
                <a:spcPts val="0"/>
              </a:spcBef>
              <a:spcAft>
                <a:spcPts val="0"/>
              </a:spcAft>
              <a:buClr>
                <a:srgbClr val="92D050"/>
              </a:buClr>
              <a:buSzPts val="1800"/>
              <a:buFont typeface="Arial"/>
              <a:buNone/>
            </a:pPr>
            <a:endParaRPr sz="18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8"/>
          <p:cNvSpPr/>
          <p:nvPr/>
        </p:nvSpPr>
        <p:spPr>
          <a:xfrm>
            <a:off x="0" y="28579"/>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Space Grotesk"/>
              <a:ea typeface="Space Grotesk"/>
              <a:cs typeface="Space Grotesk"/>
              <a:sym typeface="Space Grotesk"/>
            </a:endParaRPr>
          </a:p>
        </p:txBody>
      </p:sp>
      <p:grpSp>
        <p:nvGrpSpPr>
          <p:cNvPr id="66" name="Google Shape;66;p8"/>
          <p:cNvGrpSpPr/>
          <p:nvPr/>
        </p:nvGrpSpPr>
        <p:grpSpPr>
          <a:xfrm>
            <a:off x="7448612" y="0"/>
            <a:ext cx="4743796" cy="6858466"/>
            <a:chOff x="7448612" y="0"/>
            <a:chExt cx="4743796" cy="6858466"/>
          </a:xfrm>
        </p:grpSpPr>
        <p:sp>
          <p:nvSpPr>
            <p:cNvPr id="67" name="Google Shape;67;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 name="Google Shape;76;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9" name="Google Shape;79;p8"/>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80" name="Google Shape;80;p8"/>
          <p:cNvSpPr txBox="1">
            <a:spLocks noGrp="1"/>
          </p:cNvSpPr>
          <p:nvPr>
            <p:ph type="title"/>
          </p:nvPr>
        </p:nvSpPr>
        <p:spPr>
          <a:xfrm>
            <a:off x="739774" y="445388"/>
            <a:ext cx="2536825"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OUTLINE</a:t>
            </a:r>
            <a:endParaRPr/>
          </a:p>
        </p:txBody>
      </p:sp>
      <p:sp>
        <p:nvSpPr>
          <p:cNvPr id="81" name="Google Shape;81;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
        <p:nvSpPr>
          <p:cNvPr id="82" name="Google Shape;82;p8"/>
          <p:cNvSpPr txBox="1"/>
          <p:nvPr/>
        </p:nvSpPr>
        <p:spPr>
          <a:xfrm>
            <a:off x="2396195" y="1241933"/>
            <a:ext cx="6099142" cy="5159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Problem Statement</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Proposed Solution</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System Approach</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Algorithm</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Result</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Conclusion</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9"/>
          <p:cNvSpPr/>
          <p:nvPr/>
        </p:nvSpPr>
        <p:spPr>
          <a:xfrm>
            <a:off x="830119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9"/>
          <p:cNvSpPr txBox="1">
            <a:spLocks noGrp="1"/>
          </p:cNvSpPr>
          <p:nvPr>
            <p:ph type="title"/>
          </p:nvPr>
        </p:nvSpPr>
        <p:spPr>
          <a:xfrm>
            <a:off x="834072" y="1447800"/>
            <a:ext cx="6100128"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PROBLEM STATEMENT</a:t>
            </a:r>
            <a:endParaRPr sz="4400"/>
          </a:p>
        </p:txBody>
      </p:sp>
      <p:sp>
        <p:nvSpPr>
          <p:cNvPr id="89" name="Google Shape;8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90" name="Google Shape;90;p9"/>
          <p:cNvSpPr txBox="1"/>
          <p:nvPr/>
        </p:nvSpPr>
        <p:spPr>
          <a:xfrm>
            <a:off x="834075" y="2538850"/>
            <a:ext cx="7420200" cy="30723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IN" sz="1800">
                <a:solidFill>
                  <a:schemeClr val="dk1"/>
                </a:solidFill>
                <a:latin typeface="Trebuchet MS"/>
                <a:ea typeface="Trebuchet MS"/>
                <a:cs typeface="Trebuchet MS"/>
                <a:sym typeface="Trebuchet MS"/>
              </a:rPr>
              <a:t>The aim is to develop a robust IPL Score prediction system capable of accurately predicting the projected score from the datasets . For this, Convolutional Neural Network (CNN) is utilized and This prediction is usually done with the help of data analytics. Before, when there were no advancements in machine learning, predictions were usually based on intuition or some basic algorithms. The goal is to achieve high accuracy while maintaining efficiency in processing time.</a:t>
            </a:r>
            <a:endParaRPr sz="1800">
              <a:solidFill>
                <a:schemeClr val="dk1"/>
              </a:solidFill>
              <a:latin typeface="Trebuchet MS"/>
              <a:ea typeface="Trebuchet MS"/>
              <a:cs typeface="Trebuchet MS"/>
              <a:sym typeface="Trebuchet MS"/>
            </a:endParaRPr>
          </a:p>
          <a:p>
            <a:pPr marL="0" marR="0" lvl="0" indent="0" algn="just" rtl="0">
              <a:spcBef>
                <a:spcPts val="120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0"/>
          <p:cNvSpPr/>
          <p:nvPr/>
        </p:nvSpPr>
        <p:spPr>
          <a:xfrm>
            <a:off x="830119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0"/>
          <p:cNvSpPr txBox="1">
            <a:spLocks noGrp="1"/>
          </p:cNvSpPr>
          <p:nvPr>
            <p:ph type="title"/>
          </p:nvPr>
        </p:nvSpPr>
        <p:spPr>
          <a:xfrm>
            <a:off x="834072" y="533400"/>
            <a:ext cx="56368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PROPOSED</a:t>
            </a:r>
            <a:r>
              <a:rPr lang="en-IN" sz="4250"/>
              <a:t> SOLUTION</a:t>
            </a:r>
            <a:endParaRPr sz="4250"/>
          </a:p>
        </p:txBody>
      </p:sp>
      <p:sp>
        <p:nvSpPr>
          <p:cNvPr id="97" name="Google Shape;97;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98" name="Google Shape;98;p10"/>
          <p:cNvSpPr txBox="1"/>
          <p:nvPr/>
        </p:nvSpPr>
        <p:spPr>
          <a:xfrm>
            <a:off x="834072" y="1527661"/>
            <a:ext cx="7316700" cy="43359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IN" sz="1800">
                <a:solidFill>
                  <a:schemeClr val="dk1"/>
                </a:solidFill>
                <a:latin typeface="Trebuchet MS"/>
                <a:ea typeface="Trebuchet MS"/>
                <a:cs typeface="Trebuchet MS"/>
                <a:sym typeface="Trebuchet MS"/>
              </a:rPr>
              <a:t>Utilizing Convolutional Neural Network (CNN) architecture implemented in Python. The system will consist of multiple layers of convolutional and pooling operations to extract relevant features from given datasets.</a:t>
            </a:r>
            <a:endParaRPr sz="1800">
              <a:solidFill>
                <a:schemeClr val="dk1"/>
              </a:solidFill>
              <a:latin typeface="Trebuchet MS"/>
              <a:ea typeface="Trebuchet MS"/>
              <a:cs typeface="Trebuchet MS"/>
              <a:sym typeface="Trebuchet MS"/>
            </a:endParaRPr>
          </a:p>
          <a:p>
            <a:pPr marL="0" lvl="0" indent="0" algn="just" rtl="0">
              <a:lnSpc>
                <a:spcPct val="115000"/>
              </a:lnSpc>
              <a:spcBef>
                <a:spcPts val="1200"/>
              </a:spcBef>
              <a:spcAft>
                <a:spcPts val="0"/>
              </a:spcAft>
              <a:buClr>
                <a:schemeClr val="dk1"/>
              </a:buClr>
              <a:buSzPts val="1100"/>
              <a:buFont typeface="Arial"/>
              <a:buNone/>
            </a:pPr>
            <a:r>
              <a:rPr lang="en-IN" sz="1800">
                <a:solidFill>
                  <a:schemeClr val="dk1"/>
                </a:solidFill>
                <a:latin typeface="Trebuchet MS"/>
                <a:ea typeface="Trebuchet MS"/>
                <a:cs typeface="Trebuchet MS"/>
                <a:sym typeface="Trebuchet MS"/>
              </a:rPr>
              <a:t>Training data will be fed into the CNN model to learn and optimize the parameters through backpropagation. Techniques such as data augmentation and regularization will be employed to improve generalization and prevent overfitting.</a:t>
            </a:r>
            <a:endParaRPr sz="1800">
              <a:solidFill>
                <a:schemeClr val="dk1"/>
              </a:solidFill>
              <a:latin typeface="Trebuchet MS"/>
              <a:ea typeface="Trebuchet MS"/>
              <a:cs typeface="Trebuchet MS"/>
              <a:sym typeface="Trebuchet MS"/>
            </a:endParaRPr>
          </a:p>
          <a:p>
            <a:pPr marL="0" lvl="0" indent="0" algn="just" rtl="0">
              <a:lnSpc>
                <a:spcPct val="115000"/>
              </a:lnSpc>
              <a:spcBef>
                <a:spcPts val="1200"/>
              </a:spcBef>
              <a:spcAft>
                <a:spcPts val="0"/>
              </a:spcAft>
              <a:buClr>
                <a:schemeClr val="dk1"/>
              </a:buClr>
              <a:buSzPts val="1100"/>
              <a:buFont typeface="Arial"/>
              <a:buNone/>
            </a:pPr>
            <a:r>
              <a:rPr lang="en-IN" sz="1800">
                <a:solidFill>
                  <a:schemeClr val="dk1"/>
                </a:solidFill>
                <a:latin typeface="Trebuchet MS"/>
                <a:ea typeface="Trebuchet MS"/>
                <a:cs typeface="Trebuchet MS"/>
                <a:sym typeface="Trebuchet MS"/>
              </a:rPr>
              <a:t>Additionally, the system will be optimized for efficiency to ensure low latency in processing, enabling seamless integration into various user-interfaces for ipl score prediction system using deep learning.</a:t>
            </a:r>
            <a:endParaRPr sz="1800">
              <a:solidFill>
                <a:schemeClr val="dk1"/>
              </a:solidFill>
              <a:latin typeface="Trebuchet MS"/>
              <a:ea typeface="Trebuchet MS"/>
              <a:cs typeface="Trebuchet MS"/>
              <a:sym typeface="Trebuchet MS"/>
            </a:endParaRPr>
          </a:p>
          <a:p>
            <a:pPr marL="0" marR="0" lvl="0" indent="0" algn="just" rtl="0">
              <a:spcBef>
                <a:spcPts val="120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1"/>
          <p:cNvSpPr/>
          <p:nvPr/>
        </p:nvSpPr>
        <p:spPr>
          <a:xfrm>
            <a:off x="8229600" y="80134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1"/>
          <p:cNvSpPr txBox="1">
            <a:spLocks noGrp="1"/>
          </p:cNvSpPr>
          <p:nvPr>
            <p:ph type="title"/>
          </p:nvPr>
        </p:nvSpPr>
        <p:spPr>
          <a:xfrm>
            <a:off x="739775" y="829627"/>
            <a:ext cx="526351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solidFill>
                  <a:srgbClr val="000000"/>
                </a:solidFill>
                <a:latin typeface="Trebuchet MS"/>
                <a:ea typeface="Trebuchet MS"/>
                <a:cs typeface="Trebuchet MS"/>
                <a:sym typeface="Trebuchet MS"/>
              </a:rPr>
              <a:t>SYSTEM APPROACH</a:t>
            </a:r>
            <a:endParaRPr sz="4250">
              <a:latin typeface="Trebuchet MS"/>
              <a:ea typeface="Trebuchet MS"/>
              <a:cs typeface="Trebuchet MS"/>
              <a:sym typeface="Trebuchet MS"/>
            </a:endParaRPr>
          </a:p>
        </p:txBody>
      </p:sp>
      <p:sp>
        <p:nvSpPr>
          <p:cNvPr id="105" name="Google Shape;105;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06" name="Google Shape;106;p11"/>
          <p:cNvSpPr txBox="1"/>
          <p:nvPr/>
        </p:nvSpPr>
        <p:spPr>
          <a:xfrm>
            <a:off x="668418" y="2105728"/>
            <a:ext cx="7561181" cy="40164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Hardware</a:t>
            </a:r>
            <a:r>
              <a:rPr lang="en-IN" sz="1700">
                <a:solidFill>
                  <a:schemeClr val="dk1"/>
                </a:solidFill>
                <a:latin typeface="Trebuchet MS"/>
                <a:ea typeface="Trebuchet MS"/>
                <a:cs typeface="Trebuchet MS"/>
                <a:sym typeface="Trebuchet MS"/>
              </a:rPr>
              <a:t>:</a:t>
            </a:r>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CPU</a:t>
            </a:r>
            <a:r>
              <a:rPr lang="en-IN" sz="1700">
                <a:solidFill>
                  <a:schemeClr val="dk1"/>
                </a:solidFill>
                <a:latin typeface="Trebuchet MS"/>
                <a:ea typeface="Trebuchet MS"/>
                <a:cs typeface="Trebuchet MS"/>
                <a:sym typeface="Trebuchet MS"/>
              </a:rPr>
              <a:t>: The system requires a CPU with sufficient processing power to handle the computational demands of Convolutional Neural Network (CNN) training and inference. A multi-core processor, preferably with a clock speed of at least 2 GHz or higher, is recommended.</a:t>
            </a:r>
            <a:endParaRPr/>
          </a:p>
          <a:p>
            <a:pPr marL="0" marR="0" lvl="0" indent="0" algn="just" rtl="0">
              <a:spcBef>
                <a:spcPts val="0"/>
              </a:spcBef>
              <a:spcAft>
                <a:spcPts val="0"/>
              </a:spcAft>
              <a:buNone/>
            </a:pPr>
            <a:endParaRPr sz="170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Memory</a:t>
            </a:r>
            <a:r>
              <a:rPr lang="en-IN" sz="1700">
                <a:solidFill>
                  <a:schemeClr val="dk1"/>
                </a:solidFill>
                <a:latin typeface="Trebuchet MS"/>
                <a:ea typeface="Trebuchet MS"/>
                <a:cs typeface="Trebuchet MS"/>
                <a:sym typeface="Trebuchet MS"/>
              </a:rPr>
              <a:t>: A minimum of 8 GB RAM is recommended for smooth operation, especially during model training, where large datasets are processed. More RAM may be required for handling larger datasets or concurrent user requests.</a:t>
            </a:r>
            <a:endParaRPr/>
          </a:p>
          <a:p>
            <a:pPr marL="0" marR="0" lvl="0" indent="0" algn="just" rtl="0">
              <a:spcBef>
                <a:spcPts val="0"/>
              </a:spcBef>
              <a:spcAft>
                <a:spcPts val="0"/>
              </a:spcAft>
              <a:buNone/>
            </a:pPr>
            <a:endParaRPr sz="170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Internet Speed</a:t>
            </a:r>
            <a:r>
              <a:rPr lang="en-IN" sz="1700">
                <a:solidFill>
                  <a:schemeClr val="dk1"/>
                </a:solidFill>
                <a:latin typeface="Trebuchet MS"/>
                <a:ea typeface="Trebuchet MS"/>
                <a:cs typeface="Trebuchet MS"/>
                <a:sym typeface="Trebuchet MS"/>
              </a:rPr>
              <a:t>: A stable internet connection is necessary for downloading and updating Python packages, model weights, and serving the web application. A broadband connection with a minimum download speed of 5 Mbps and upload speed of 1 Mbps is sufficient for most purposes.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2"/>
          <p:cNvSpPr/>
          <p:nvPr/>
        </p:nvSpPr>
        <p:spPr>
          <a:xfrm>
            <a:off x="8229600" y="80134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2"/>
          <p:cNvSpPr txBox="1">
            <a:spLocks noGrp="1"/>
          </p:cNvSpPr>
          <p:nvPr>
            <p:ph type="title"/>
          </p:nvPr>
        </p:nvSpPr>
        <p:spPr>
          <a:xfrm>
            <a:off x="739775" y="478620"/>
            <a:ext cx="718502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dirty="0">
                <a:solidFill>
                  <a:srgbClr val="000000"/>
                </a:solidFill>
                <a:latin typeface="Trebuchet MS"/>
                <a:ea typeface="Trebuchet MS"/>
                <a:cs typeface="Trebuchet MS"/>
                <a:sym typeface="Trebuchet MS"/>
              </a:rPr>
              <a:t>SYSTEM APPROACH </a:t>
            </a:r>
            <a:r>
              <a:rPr lang="en-IN" sz="4400" dirty="0" smtClean="0">
                <a:solidFill>
                  <a:srgbClr val="000000"/>
                </a:solidFill>
                <a:latin typeface="Trebuchet MS"/>
                <a:ea typeface="Trebuchet MS"/>
                <a:cs typeface="Trebuchet MS"/>
                <a:sym typeface="Trebuchet MS"/>
              </a:rPr>
              <a:t>–CONT</a:t>
            </a:r>
            <a:r>
              <a:rPr lang="en-IN" sz="4400" dirty="0">
                <a:solidFill>
                  <a:srgbClr val="000000"/>
                </a:solidFill>
                <a:latin typeface="Trebuchet MS"/>
                <a:ea typeface="Trebuchet MS"/>
                <a:cs typeface="Trebuchet MS"/>
                <a:sym typeface="Trebuchet MS"/>
              </a:rPr>
              <a:t>.</a:t>
            </a:r>
            <a:endParaRPr sz="4250" dirty="0">
              <a:latin typeface="Trebuchet MS"/>
              <a:ea typeface="Trebuchet MS"/>
              <a:cs typeface="Trebuchet MS"/>
              <a:sym typeface="Trebuchet MS"/>
            </a:endParaRPr>
          </a:p>
        </p:txBody>
      </p:sp>
      <p:sp>
        <p:nvSpPr>
          <p:cNvPr id="113" name="Google Shape;11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14" name="Google Shape;114;p12"/>
          <p:cNvSpPr txBox="1"/>
          <p:nvPr/>
        </p:nvSpPr>
        <p:spPr>
          <a:xfrm>
            <a:off x="668418" y="1836764"/>
            <a:ext cx="7561200" cy="4356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200" b="1" dirty="0">
                <a:solidFill>
                  <a:schemeClr val="dk1"/>
                </a:solidFill>
                <a:latin typeface="Trebuchet MS"/>
                <a:ea typeface="Trebuchet MS"/>
                <a:cs typeface="Trebuchet MS"/>
                <a:sym typeface="Trebuchet MS"/>
              </a:rPr>
              <a:t>Software</a:t>
            </a:r>
            <a:r>
              <a:rPr lang="en-IN" sz="1700" dirty="0">
                <a:solidFill>
                  <a:schemeClr val="dk1"/>
                </a:solidFill>
                <a:latin typeface="Trebuchet MS"/>
                <a:ea typeface="Trebuchet MS"/>
                <a:cs typeface="Trebuchet MS"/>
                <a:sym typeface="Trebuchet MS"/>
              </a:rPr>
              <a:t>:</a:t>
            </a:r>
            <a:endParaRPr dirty="0"/>
          </a:p>
          <a:p>
            <a:pPr marL="0" marR="0" lvl="0" indent="0" algn="just" rtl="0">
              <a:spcBef>
                <a:spcPts val="0"/>
              </a:spcBef>
              <a:spcAft>
                <a:spcPts val="0"/>
              </a:spcAft>
              <a:buNone/>
            </a:pPr>
            <a:r>
              <a:rPr lang="en-IN" sz="1700" b="1" dirty="0">
                <a:solidFill>
                  <a:schemeClr val="dk1"/>
                </a:solidFill>
                <a:latin typeface="Trebuchet MS"/>
                <a:ea typeface="Trebuchet MS"/>
                <a:cs typeface="Trebuchet MS"/>
                <a:sym typeface="Trebuchet MS"/>
              </a:rPr>
              <a:t>Python</a:t>
            </a:r>
            <a:r>
              <a:rPr lang="en-IN" sz="1700" dirty="0">
                <a:solidFill>
                  <a:schemeClr val="dk1"/>
                </a:solidFill>
                <a:latin typeface="Trebuchet MS"/>
                <a:ea typeface="Trebuchet MS"/>
                <a:cs typeface="Trebuchet MS"/>
                <a:sym typeface="Trebuchet MS"/>
              </a:rPr>
              <a:t>: The system is built using Python programming language</a:t>
            </a:r>
            <a:endParaRPr dirty="0"/>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a:solidFill>
                  <a:schemeClr val="dk1"/>
                </a:solidFill>
                <a:latin typeface="Trebuchet MS"/>
                <a:ea typeface="Trebuchet MS"/>
                <a:cs typeface="Trebuchet MS"/>
                <a:sym typeface="Trebuchet MS"/>
              </a:rPr>
              <a:t>Pandas</a:t>
            </a:r>
            <a:r>
              <a:rPr lang="en-IN" sz="1700" dirty="0">
                <a:solidFill>
                  <a:schemeClr val="dk1"/>
                </a:solidFill>
                <a:latin typeface="Trebuchet MS"/>
                <a:ea typeface="Trebuchet MS"/>
                <a:cs typeface="Trebuchet MS"/>
                <a:sym typeface="Trebuchet MS"/>
              </a:rPr>
              <a:t>: </a:t>
            </a:r>
            <a:r>
              <a:rPr lang="en-IN" sz="1700" dirty="0">
                <a:solidFill>
                  <a:schemeClr val="dk1"/>
                </a:solidFill>
                <a:highlight>
                  <a:schemeClr val="lt1"/>
                </a:highlight>
              </a:rPr>
              <a:t>Pandas is a software library written for the Python programming language for data manipulation and analysis. In particular, it offers data structures and operations for manipulating numerical tables and time series.</a:t>
            </a:r>
            <a:endParaRPr sz="1700" dirty="0">
              <a:solidFill>
                <a:schemeClr val="dk1"/>
              </a:solidFill>
              <a:highlight>
                <a:schemeClr val="lt1"/>
              </a:highlight>
            </a:endParaRPr>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err="1">
                <a:solidFill>
                  <a:schemeClr val="dk1"/>
                </a:solidFill>
                <a:latin typeface="Trebuchet MS"/>
                <a:ea typeface="Trebuchet MS"/>
                <a:cs typeface="Trebuchet MS"/>
                <a:sym typeface="Trebuchet MS"/>
              </a:rPr>
              <a:t>NumPy</a:t>
            </a:r>
            <a:r>
              <a:rPr lang="en-IN" sz="1700" dirty="0">
                <a:solidFill>
                  <a:schemeClr val="dk1"/>
                </a:solidFill>
                <a:latin typeface="Trebuchet MS"/>
                <a:ea typeface="Trebuchet MS"/>
                <a:cs typeface="Trebuchet MS"/>
                <a:sym typeface="Trebuchet MS"/>
              </a:rPr>
              <a:t>: </a:t>
            </a:r>
            <a:r>
              <a:rPr lang="en-IN" sz="1700" dirty="0" err="1">
                <a:solidFill>
                  <a:schemeClr val="dk1"/>
                </a:solidFill>
                <a:latin typeface="Trebuchet MS"/>
                <a:ea typeface="Trebuchet MS"/>
                <a:cs typeface="Trebuchet MS"/>
                <a:sym typeface="Trebuchet MS"/>
              </a:rPr>
              <a:t>NumPy</a:t>
            </a:r>
            <a:r>
              <a:rPr lang="en-IN" sz="1700" dirty="0">
                <a:solidFill>
                  <a:schemeClr val="dk1"/>
                </a:solidFill>
                <a:latin typeface="Trebuchet MS"/>
                <a:ea typeface="Trebuchet MS"/>
                <a:cs typeface="Trebuchet MS"/>
                <a:sym typeface="Trebuchet MS"/>
              </a:rPr>
              <a:t> is a fundamental package for scientific computing in Python, essential for handling multidimensional arrays and mathematical operations. It is used extensively for data </a:t>
            </a:r>
            <a:r>
              <a:rPr lang="en-IN" sz="1700" dirty="0" err="1">
                <a:solidFill>
                  <a:schemeClr val="dk1"/>
                </a:solidFill>
                <a:latin typeface="Trebuchet MS"/>
                <a:ea typeface="Trebuchet MS"/>
                <a:cs typeface="Trebuchet MS"/>
                <a:sym typeface="Trebuchet MS"/>
              </a:rPr>
              <a:t>preprocessing</a:t>
            </a:r>
            <a:r>
              <a:rPr lang="en-IN" sz="1700" dirty="0">
                <a:solidFill>
                  <a:schemeClr val="dk1"/>
                </a:solidFill>
                <a:latin typeface="Trebuchet MS"/>
                <a:ea typeface="Trebuchet MS"/>
                <a:cs typeface="Trebuchet MS"/>
                <a:sym typeface="Trebuchet MS"/>
              </a:rPr>
              <a:t>, manipulation, and numerical computations within the CNN model.</a:t>
            </a:r>
            <a:endParaRPr dirty="0"/>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err="1">
                <a:solidFill>
                  <a:schemeClr val="dk1"/>
                </a:solidFill>
                <a:latin typeface="Trebuchet MS"/>
                <a:ea typeface="Trebuchet MS"/>
                <a:cs typeface="Trebuchet MS"/>
                <a:sym typeface="Trebuchet MS"/>
              </a:rPr>
              <a:t>TensorFlow</a:t>
            </a:r>
            <a:r>
              <a:rPr lang="en-IN" sz="1700" dirty="0">
                <a:solidFill>
                  <a:schemeClr val="dk1"/>
                </a:solidFill>
                <a:latin typeface="Trebuchet MS"/>
                <a:ea typeface="Trebuchet MS"/>
                <a:cs typeface="Trebuchet MS"/>
                <a:sym typeface="Trebuchet MS"/>
              </a:rPr>
              <a:t>: </a:t>
            </a:r>
            <a:r>
              <a:rPr lang="en-IN" sz="1700" dirty="0" err="1">
                <a:solidFill>
                  <a:schemeClr val="dk1"/>
                </a:solidFill>
                <a:highlight>
                  <a:schemeClr val="lt1"/>
                </a:highlight>
              </a:rPr>
              <a:t>TensorFlow</a:t>
            </a:r>
            <a:r>
              <a:rPr lang="en-IN" sz="1700" dirty="0">
                <a:solidFill>
                  <a:schemeClr val="dk1"/>
                </a:solidFill>
                <a:highlight>
                  <a:schemeClr val="lt1"/>
                </a:highlight>
              </a:rPr>
              <a:t> is a free and open-source software library for machine learning and artificial intelligence. It can be used across a range of tasks but has a particular focus on training and inference of deep neural networks</a:t>
            </a:r>
            <a:endParaRPr sz="1700" dirty="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3"/>
          <p:cNvSpPr/>
          <p:nvPr/>
        </p:nvSpPr>
        <p:spPr>
          <a:xfrm>
            <a:off x="8686800" y="466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3"/>
          <p:cNvSpPr txBox="1">
            <a:spLocks noGrp="1"/>
          </p:cNvSpPr>
          <p:nvPr>
            <p:ph type="title"/>
          </p:nvPr>
        </p:nvSpPr>
        <p:spPr>
          <a:xfrm>
            <a:off x="723900" y="281662"/>
            <a:ext cx="50145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ALGORITHM</a:t>
            </a:r>
            <a:endParaRPr sz="4400"/>
          </a:p>
        </p:txBody>
      </p:sp>
      <p:pic>
        <p:nvPicPr>
          <p:cNvPr id="123" name="Google Shape;123;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24" name="Google Shape;124;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125" name="Google Shape;125;p13"/>
          <p:cNvSpPr txBox="1"/>
          <p:nvPr/>
        </p:nvSpPr>
        <p:spPr>
          <a:xfrm>
            <a:off x="723900" y="1048900"/>
            <a:ext cx="7770900" cy="1920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1">
                <a:solidFill>
                  <a:schemeClr val="dk1"/>
                </a:solidFill>
                <a:latin typeface="Trebuchet MS"/>
                <a:ea typeface="Trebuchet MS"/>
                <a:cs typeface="Trebuchet MS"/>
                <a:sym typeface="Trebuchet MS"/>
              </a:rPr>
              <a:t>Phase 1</a:t>
            </a:r>
            <a:r>
              <a:rPr lang="en-IN" sz="1600" b="1">
                <a:solidFill>
                  <a:schemeClr val="dk1"/>
                </a:solidFill>
                <a:latin typeface="Trebuchet MS"/>
                <a:ea typeface="Trebuchet MS"/>
                <a:cs typeface="Trebuchet MS"/>
                <a:sym typeface="Trebuchet MS"/>
              </a:rPr>
              <a:t>: Data Preparation and Preprocessing</a:t>
            </a:r>
            <a:endParaRPr/>
          </a:p>
          <a:p>
            <a:pPr marL="0" marR="0" lvl="0" indent="0" algn="just" rtl="0">
              <a:spcBef>
                <a:spcPts val="0"/>
              </a:spcBef>
              <a:spcAft>
                <a:spcPts val="0"/>
              </a:spcAft>
              <a:buNone/>
            </a:pPr>
            <a:endParaRPr sz="1600">
              <a:solidFill>
                <a:schemeClr val="dk1"/>
              </a:solidFill>
              <a:latin typeface="Trebuchet MS"/>
              <a:ea typeface="Trebuchet MS"/>
              <a:cs typeface="Trebuchet MS"/>
              <a:sym typeface="Trebuchet MS"/>
            </a:endParaRPr>
          </a:p>
          <a:p>
            <a:pPr marL="457200" lvl="0" indent="-330200" algn="just" rtl="0">
              <a:lnSpc>
                <a:spcPct val="100000"/>
              </a:lnSpc>
              <a:spcBef>
                <a:spcPts val="0"/>
              </a:spcBef>
              <a:spcAft>
                <a:spcPts val="0"/>
              </a:spcAft>
              <a:buClr>
                <a:schemeClr val="dk1"/>
              </a:buClr>
              <a:buSzPts val="1600"/>
              <a:buFont typeface="Trebuchet MS"/>
              <a:buAutoNum type="arabicPeriod"/>
            </a:pPr>
            <a:r>
              <a:rPr lang="en-IN" sz="1600">
                <a:solidFill>
                  <a:schemeClr val="dk1"/>
                </a:solidFill>
                <a:highlight>
                  <a:schemeClr val="lt1"/>
                </a:highlight>
                <a:latin typeface="Trebuchet MS"/>
                <a:ea typeface="Trebuchet MS"/>
                <a:cs typeface="Trebuchet MS"/>
                <a:sym typeface="Trebuchet MS"/>
              </a:rPr>
              <a:t>Well, for the smooth running of the project we’ve used few libraries like NumPy, Pandas, Scikit-learn, TensorFlow, and Matplotlib.</a:t>
            </a:r>
            <a:endParaRPr sz="1600">
              <a:solidFill>
                <a:schemeClr val="dk1"/>
              </a:solidFill>
              <a:highlight>
                <a:schemeClr val="lt1"/>
              </a:highlight>
              <a:latin typeface="Trebuchet MS"/>
              <a:ea typeface="Trebuchet MS"/>
              <a:cs typeface="Trebuchet MS"/>
              <a:sym typeface="Trebuchet MS"/>
            </a:endParaRPr>
          </a:p>
          <a:p>
            <a:pPr marL="457200" lvl="0" indent="-330200" algn="just" rtl="0">
              <a:lnSpc>
                <a:spcPct val="115000"/>
              </a:lnSpc>
              <a:spcBef>
                <a:spcPts val="0"/>
              </a:spcBef>
              <a:spcAft>
                <a:spcPts val="0"/>
              </a:spcAft>
              <a:buClr>
                <a:schemeClr val="dk1"/>
              </a:buClr>
              <a:buSzPts val="1600"/>
              <a:buFont typeface="Nunito"/>
              <a:buAutoNum type="arabicPeriod"/>
            </a:pPr>
            <a:r>
              <a:rPr lang="en-IN" sz="1600">
                <a:solidFill>
                  <a:schemeClr val="dk1"/>
                </a:solidFill>
                <a:highlight>
                  <a:schemeClr val="lt1"/>
                </a:highlight>
                <a:latin typeface="Trebuchet MS"/>
                <a:ea typeface="Trebuchet MS"/>
                <a:cs typeface="Trebuchet MS"/>
                <a:sym typeface="Trebuchet MS"/>
              </a:rPr>
              <a:t>Loading the dataset using </a:t>
            </a:r>
            <a:r>
              <a:rPr lang="en-IN" sz="1600" i="1">
                <a:solidFill>
                  <a:schemeClr val="dk1"/>
                </a:solidFill>
                <a:highlight>
                  <a:schemeClr val="lt1"/>
                </a:highlight>
                <a:latin typeface="Trebuchet MS"/>
                <a:ea typeface="Trebuchet MS"/>
                <a:cs typeface="Trebuchet MS"/>
                <a:sym typeface="Trebuchet MS"/>
              </a:rPr>
              <a:t>.read_csv() </a:t>
            </a:r>
            <a:r>
              <a:rPr lang="en-IN" sz="1600">
                <a:solidFill>
                  <a:schemeClr val="dk1"/>
                </a:solidFill>
                <a:highlight>
                  <a:schemeClr val="lt1"/>
                </a:highlight>
                <a:latin typeface="Trebuchet MS"/>
                <a:ea typeface="Trebuchet MS"/>
                <a:cs typeface="Trebuchet MS"/>
                <a:sym typeface="Trebuchet MS"/>
              </a:rPr>
              <a:t>method into a dataframe using pandas and displayed the first 5 rows of each dataset</a:t>
            </a:r>
            <a:r>
              <a:rPr lang="en-IN" sz="1600">
                <a:solidFill>
                  <a:schemeClr val="dk1"/>
                </a:solidFill>
                <a:highlight>
                  <a:schemeClr val="lt1"/>
                </a:highlight>
                <a:latin typeface="Nunito"/>
                <a:ea typeface="Nunito"/>
                <a:cs typeface="Nunito"/>
                <a:sym typeface="Nunito"/>
              </a:rPr>
              <a:t>.</a:t>
            </a:r>
            <a:endParaRPr sz="1600">
              <a:solidFill>
                <a:schemeClr val="dk1"/>
              </a:solidFill>
              <a:highlight>
                <a:schemeClr val="lt1"/>
              </a:highlight>
              <a:latin typeface="Nunito"/>
              <a:ea typeface="Nunito"/>
              <a:cs typeface="Nunito"/>
              <a:sym typeface="Nunito"/>
            </a:endParaRPr>
          </a:p>
          <a:p>
            <a:pPr marL="457200" lvl="0" indent="-330200" algn="just" rtl="0">
              <a:lnSpc>
                <a:spcPct val="100000"/>
              </a:lnSpc>
              <a:spcBef>
                <a:spcPts val="0"/>
              </a:spcBef>
              <a:spcAft>
                <a:spcPts val="0"/>
              </a:spcAft>
              <a:buClr>
                <a:schemeClr val="dk1"/>
              </a:buClr>
              <a:buSzPts val="1600"/>
              <a:buFont typeface="Trebuchet MS"/>
              <a:buAutoNum type="arabicPeriod"/>
            </a:pPr>
            <a:r>
              <a:rPr lang="en-IN" sz="1600">
                <a:solidFill>
                  <a:schemeClr val="dk1"/>
                </a:solidFill>
                <a:highlight>
                  <a:schemeClr val="lt1"/>
                </a:highlight>
                <a:latin typeface="Trebuchet MS"/>
                <a:ea typeface="Trebuchet MS"/>
                <a:cs typeface="Trebuchet MS"/>
                <a:sym typeface="Trebuchet MS"/>
              </a:rPr>
              <a:t>Dropping unimportant features and label encoding is done in this phase</a:t>
            </a:r>
            <a:endParaRPr sz="1600">
              <a:solidFill>
                <a:schemeClr val="dk1"/>
              </a:solidFill>
              <a:highlight>
                <a:schemeClr val="lt1"/>
              </a:highlight>
              <a:latin typeface="Trebuchet MS"/>
              <a:ea typeface="Trebuchet MS"/>
              <a:cs typeface="Trebuchet MS"/>
              <a:sym typeface="Trebuchet MS"/>
            </a:endParaRPr>
          </a:p>
        </p:txBody>
      </p:sp>
      <p:sp>
        <p:nvSpPr>
          <p:cNvPr id="126" name="Google Shape;126;p13"/>
          <p:cNvSpPr txBox="1"/>
          <p:nvPr/>
        </p:nvSpPr>
        <p:spPr>
          <a:xfrm>
            <a:off x="776324" y="3012358"/>
            <a:ext cx="7770900" cy="5007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800" b="1">
                <a:solidFill>
                  <a:schemeClr val="dk1"/>
                </a:solidFill>
                <a:latin typeface="Trebuchet MS"/>
                <a:ea typeface="Trebuchet MS"/>
                <a:cs typeface="Trebuchet MS"/>
                <a:sym typeface="Trebuchet MS"/>
              </a:rPr>
              <a:t>Phase 2</a:t>
            </a:r>
            <a:r>
              <a:rPr lang="en-IN" sz="1600" b="1">
                <a:solidFill>
                  <a:schemeClr val="dk1"/>
                </a:solidFill>
                <a:latin typeface="Trebuchet MS"/>
                <a:ea typeface="Trebuchet MS"/>
                <a:cs typeface="Trebuchet MS"/>
                <a:sym typeface="Trebuchet MS"/>
              </a:rPr>
              <a:t>: Train Test Split</a:t>
            </a:r>
            <a:endParaRPr/>
          </a:p>
          <a:p>
            <a:pPr marL="0" marR="0" lvl="0" indent="0" algn="just" rtl="0">
              <a:lnSpc>
                <a:spcPct val="100000"/>
              </a:lnSpc>
              <a:spcBef>
                <a:spcPts val="0"/>
              </a:spcBef>
              <a:spcAft>
                <a:spcPts val="0"/>
              </a:spcAft>
              <a:buNone/>
            </a:pPr>
            <a:endParaRPr sz="1600" b="1">
              <a:solidFill>
                <a:schemeClr val="dk1"/>
              </a:solidFill>
              <a:highlight>
                <a:schemeClr val="lt1"/>
              </a:highlight>
              <a:latin typeface="Trebuchet MS"/>
              <a:ea typeface="Trebuchet MS"/>
              <a:cs typeface="Trebuchet MS"/>
              <a:sym typeface="Trebuchet MS"/>
            </a:endParaRPr>
          </a:p>
          <a:p>
            <a:pPr marL="457200" lvl="0" indent="-330200" algn="just" rtl="0">
              <a:lnSpc>
                <a:spcPct val="100000"/>
              </a:lnSpc>
              <a:spcBef>
                <a:spcPts val="0"/>
              </a:spcBef>
              <a:spcAft>
                <a:spcPts val="0"/>
              </a:spcAft>
              <a:buClr>
                <a:schemeClr val="dk1"/>
              </a:buClr>
              <a:buSzPts val="1600"/>
              <a:buFont typeface="Trebuchet MS"/>
              <a:buAutoNum type="arabicPeriod"/>
            </a:pPr>
            <a:r>
              <a:rPr lang="en-IN" sz="1600">
                <a:solidFill>
                  <a:schemeClr val="dk1"/>
                </a:solidFill>
                <a:highlight>
                  <a:schemeClr val="lt1"/>
                </a:highlight>
                <a:latin typeface="Trebuchet MS"/>
                <a:ea typeface="Trebuchet MS"/>
                <a:cs typeface="Trebuchet MS"/>
                <a:sym typeface="Trebuchet MS"/>
              </a:rPr>
              <a:t>We have split the data into training and testing sets. The training set contains 70 percent of the dataset and rest 30 percent is in test set.</a:t>
            </a:r>
            <a:endParaRPr sz="1600">
              <a:solidFill>
                <a:schemeClr val="dk1"/>
              </a:solidFill>
              <a:highlight>
                <a:schemeClr val="lt1"/>
              </a:highlight>
              <a:latin typeface="Trebuchet MS"/>
              <a:ea typeface="Trebuchet MS"/>
              <a:cs typeface="Trebuchet MS"/>
              <a:sym typeface="Trebuchet MS"/>
            </a:endParaRPr>
          </a:p>
          <a:p>
            <a:pPr marL="914400" lvl="1" indent="-330200" algn="just" rtl="0">
              <a:lnSpc>
                <a:spcPct val="100000"/>
              </a:lnSpc>
              <a:spcBef>
                <a:spcPts val="0"/>
              </a:spcBef>
              <a:spcAft>
                <a:spcPts val="0"/>
              </a:spcAft>
              <a:buClr>
                <a:schemeClr val="dk1"/>
              </a:buClr>
              <a:buSzPts val="1600"/>
              <a:buFont typeface="Nunito"/>
              <a:buChar char="○"/>
            </a:pPr>
            <a:r>
              <a:rPr lang="en-IN" sz="1600">
                <a:solidFill>
                  <a:schemeClr val="dk1"/>
                </a:solidFill>
                <a:highlight>
                  <a:schemeClr val="lt1"/>
                </a:highlight>
                <a:latin typeface="Trebuchet MS"/>
                <a:ea typeface="Trebuchet MS"/>
                <a:cs typeface="Trebuchet MS"/>
                <a:sym typeface="Trebuchet MS"/>
              </a:rPr>
              <a:t>X_train contains the training data for your input features.</a:t>
            </a:r>
            <a:endParaRPr sz="1600">
              <a:solidFill>
                <a:schemeClr val="dk1"/>
              </a:solidFill>
              <a:highlight>
                <a:schemeClr val="lt1"/>
              </a:highlight>
              <a:latin typeface="Trebuchet MS"/>
              <a:ea typeface="Trebuchet MS"/>
              <a:cs typeface="Trebuchet MS"/>
              <a:sym typeface="Trebuchet MS"/>
            </a:endParaRPr>
          </a:p>
          <a:p>
            <a:pPr marL="914400" lvl="1" indent="-330200" algn="just" rtl="0">
              <a:lnSpc>
                <a:spcPct val="100000"/>
              </a:lnSpc>
              <a:spcBef>
                <a:spcPts val="0"/>
              </a:spcBef>
              <a:spcAft>
                <a:spcPts val="0"/>
              </a:spcAft>
              <a:buClr>
                <a:schemeClr val="dk1"/>
              </a:buClr>
              <a:buSzPts val="1600"/>
              <a:buFont typeface="Nunito"/>
              <a:buChar char="○"/>
            </a:pPr>
            <a:r>
              <a:rPr lang="en-IN" sz="1600">
                <a:solidFill>
                  <a:schemeClr val="dk1"/>
                </a:solidFill>
                <a:highlight>
                  <a:schemeClr val="lt1"/>
                </a:highlight>
                <a:latin typeface="Trebuchet MS"/>
                <a:ea typeface="Trebuchet MS"/>
                <a:cs typeface="Trebuchet MS"/>
                <a:sym typeface="Trebuchet MS"/>
              </a:rPr>
              <a:t>X_test contains the testing data for your input features.</a:t>
            </a:r>
            <a:endParaRPr sz="1600">
              <a:solidFill>
                <a:schemeClr val="dk1"/>
              </a:solidFill>
              <a:highlight>
                <a:schemeClr val="lt1"/>
              </a:highlight>
              <a:latin typeface="Trebuchet MS"/>
              <a:ea typeface="Trebuchet MS"/>
              <a:cs typeface="Trebuchet MS"/>
              <a:sym typeface="Trebuchet MS"/>
            </a:endParaRPr>
          </a:p>
          <a:p>
            <a:pPr marL="914400" lvl="1" indent="-330200" algn="just" rtl="0">
              <a:lnSpc>
                <a:spcPct val="100000"/>
              </a:lnSpc>
              <a:spcBef>
                <a:spcPts val="0"/>
              </a:spcBef>
              <a:spcAft>
                <a:spcPts val="0"/>
              </a:spcAft>
              <a:buClr>
                <a:schemeClr val="dk1"/>
              </a:buClr>
              <a:buSzPts val="1600"/>
              <a:buFont typeface="Nunito"/>
              <a:buChar char="○"/>
            </a:pPr>
            <a:r>
              <a:rPr lang="en-IN" sz="1600">
                <a:solidFill>
                  <a:schemeClr val="dk1"/>
                </a:solidFill>
                <a:highlight>
                  <a:schemeClr val="lt1"/>
                </a:highlight>
                <a:latin typeface="Trebuchet MS"/>
                <a:ea typeface="Trebuchet MS"/>
                <a:cs typeface="Trebuchet MS"/>
                <a:sym typeface="Trebuchet MS"/>
              </a:rPr>
              <a:t>y_train contains the training data for your target variable.</a:t>
            </a:r>
            <a:endParaRPr sz="1600">
              <a:solidFill>
                <a:schemeClr val="dk1"/>
              </a:solidFill>
              <a:highlight>
                <a:schemeClr val="lt1"/>
              </a:highlight>
              <a:latin typeface="Trebuchet MS"/>
              <a:ea typeface="Trebuchet MS"/>
              <a:cs typeface="Trebuchet MS"/>
              <a:sym typeface="Trebuchet MS"/>
            </a:endParaRPr>
          </a:p>
          <a:p>
            <a:pPr marL="914400" lvl="1" indent="-330200" algn="just" rtl="0">
              <a:lnSpc>
                <a:spcPct val="100000"/>
              </a:lnSpc>
              <a:spcBef>
                <a:spcPts val="0"/>
              </a:spcBef>
              <a:spcAft>
                <a:spcPts val="0"/>
              </a:spcAft>
              <a:buClr>
                <a:schemeClr val="dk1"/>
              </a:buClr>
              <a:buSzPts val="1600"/>
              <a:buFont typeface="Nunito"/>
              <a:buChar char="○"/>
            </a:pPr>
            <a:r>
              <a:rPr lang="en-IN" sz="1600">
                <a:solidFill>
                  <a:schemeClr val="dk1"/>
                </a:solidFill>
                <a:highlight>
                  <a:schemeClr val="lt1"/>
                </a:highlight>
                <a:latin typeface="Trebuchet MS"/>
                <a:ea typeface="Trebuchet MS"/>
                <a:cs typeface="Trebuchet MS"/>
                <a:sym typeface="Trebuchet MS"/>
              </a:rPr>
              <a:t>y_test contains the testing data for your target variable.</a:t>
            </a:r>
            <a:endParaRPr sz="1600">
              <a:solidFill>
                <a:schemeClr val="dk1"/>
              </a:solidFill>
              <a:highlight>
                <a:schemeClr val="lt1"/>
              </a:highlight>
              <a:latin typeface="Trebuchet MS"/>
              <a:ea typeface="Trebuchet MS"/>
              <a:cs typeface="Trebuchet MS"/>
              <a:sym typeface="Trebuchet MS"/>
            </a:endParaRPr>
          </a:p>
          <a:p>
            <a:pPr marL="457200" lvl="0" indent="-330200" algn="just" rtl="0">
              <a:lnSpc>
                <a:spcPct val="100000"/>
              </a:lnSpc>
              <a:spcBef>
                <a:spcPts val="0"/>
              </a:spcBef>
              <a:spcAft>
                <a:spcPts val="0"/>
              </a:spcAft>
              <a:buClr>
                <a:schemeClr val="dk1"/>
              </a:buClr>
              <a:buSzPts val="1600"/>
              <a:buFont typeface="Trebuchet MS"/>
              <a:buAutoNum type="arabicPeriod"/>
            </a:pPr>
            <a:r>
              <a:rPr lang="en-IN" sz="1600" b="1">
                <a:solidFill>
                  <a:schemeClr val="dk1"/>
                </a:solidFill>
                <a:highlight>
                  <a:schemeClr val="lt1"/>
                </a:highlight>
                <a:latin typeface="Trebuchet MS"/>
                <a:ea typeface="Trebuchet MS"/>
                <a:cs typeface="Trebuchet MS"/>
                <a:sym typeface="Trebuchet MS"/>
              </a:rPr>
              <a:t>Feature Scaling</a:t>
            </a:r>
            <a:endParaRPr sz="1600" b="1">
              <a:solidFill>
                <a:schemeClr val="dk1"/>
              </a:solidFill>
              <a:highlight>
                <a:schemeClr val="lt1"/>
              </a:highlight>
              <a:latin typeface="Trebuchet MS"/>
              <a:ea typeface="Trebuchet MS"/>
              <a:cs typeface="Trebuchet MS"/>
              <a:sym typeface="Trebuchet MS"/>
            </a:endParaRPr>
          </a:p>
          <a:p>
            <a:pPr marL="685800" lvl="0" indent="-330200" algn="just" rtl="0">
              <a:lnSpc>
                <a:spcPct val="100000"/>
              </a:lnSpc>
              <a:spcBef>
                <a:spcPts val="0"/>
              </a:spcBef>
              <a:spcAft>
                <a:spcPts val="0"/>
              </a:spcAft>
              <a:buClr>
                <a:schemeClr val="dk1"/>
              </a:buClr>
              <a:buSzPts val="1600"/>
              <a:buFont typeface="Trebuchet MS"/>
              <a:buChar char="●"/>
            </a:pPr>
            <a:r>
              <a:rPr lang="en-IN" sz="1600">
                <a:solidFill>
                  <a:schemeClr val="dk1"/>
                </a:solidFill>
                <a:highlight>
                  <a:schemeClr val="lt1"/>
                </a:highlight>
                <a:latin typeface="Trebuchet MS"/>
                <a:ea typeface="Trebuchet MS"/>
                <a:cs typeface="Trebuchet MS"/>
                <a:sym typeface="Trebuchet MS"/>
              </a:rPr>
              <a:t>We have performed Min-Max scaling on our input features to ensure all the features are on the same scale</a:t>
            </a:r>
            <a:endParaRPr sz="1600">
              <a:solidFill>
                <a:schemeClr val="dk1"/>
              </a:solidFill>
              <a:highlight>
                <a:schemeClr val="lt1"/>
              </a:highlight>
              <a:latin typeface="Trebuchet MS"/>
              <a:ea typeface="Trebuchet MS"/>
              <a:cs typeface="Trebuchet MS"/>
              <a:sym typeface="Trebuchet MS"/>
            </a:endParaRPr>
          </a:p>
          <a:p>
            <a:pPr marL="685800" lvl="0" indent="-330200" algn="just" rtl="0">
              <a:lnSpc>
                <a:spcPct val="100000"/>
              </a:lnSpc>
              <a:spcBef>
                <a:spcPts val="0"/>
              </a:spcBef>
              <a:spcAft>
                <a:spcPts val="0"/>
              </a:spcAft>
              <a:buClr>
                <a:schemeClr val="dk1"/>
              </a:buClr>
              <a:buSzPts val="1600"/>
              <a:buFont typeface="Trebuchet MS"/>
              <a:buChar char="●"/>
            </a:pPr>
            <a:r>
              <a:rPr lang="en-IN" sz="1600">
                <a:solidFill>
                  <a:schemeClr val="dk1"/>
                </a:solidFill>
                <a:highlight>
                  <a:schemeClr val="lt1"/>
                </a:highlight>
                <a:latin typeface="Trebuchet MS"/>
                <a:ea typeface="Trebuchet MS"/>
                <a:cs typeface="Trebuchet MS"/>
                <a:sym typeface="Trebuchet MS"/>
              </a:rPr>
              <a:t>Scaling is performed to ensure consistent scale to improve model performance.</a:t>
            </a:r>
            <a:endParaRPr sz="1600">
              <a:solidFill>
                <a:schemeClr val="dk1"/>
              </a:solidFill>
              <a:highlight>
                <a:schemeClr val="lt1"/>
              </a:highlight>
              <a:latin typeface="Trebuchet MS"/>
              <a:ea typeface="Trebuchet MS"/>
              <a:cs typeface="Trebuchet MS"/>
              <a:sym typeface="Trebuchet MS"/>
            </a:endParaRPr>
          </a:p>
          <a:p>
            <a:pPr marL="685800" lvl="0" indent="-330200" algn="just" rtl="0">
              <a:lnSpc>
                <a:spcPct val="100000"/>
              </a:lnSpc>
              <a:spcBef>
                <a:spcPts val="0"/>
              </a:spcBef>
              <a:spcAft>
                <a:spcPts val="0"/>
              </a:spcAft>
              <a:buClr>
                <a:schemeClr val="dk1"/>
              </a:buClr>
              <a:buSzPts val="1600"/>
              <a:buFont typeface="Trebuchet MS"/>
              <a:buChar char="●"/>
            </a:pPr>
            <a:r>
              <a:rPr lang="en-IN" sz="1600">
                <a:solidFill>
                  <a:schemeClr val="dk1"/>
                </a:solidFill>
                <a:highlight>
                  <a:schemeClr val="lt1"/>
                </a:highlight>
                <a:latin typeface="Trebuchet MS"/>
                <a:ea typeface="Trebuchet MS"/>
                <a:cs typeface="Trebuchet MS"/>
                <a:sym typeface="Trebuchet MS"/>
              </a:rPr>
              <a:t>Scaling has transformed both training and testing data using the scaling parameters.</a:t>
            </a:r>
            <a:endParaRPr sz="1600">
              <a:solidFill>
                <a:schemeClr val="dk1"/>
              </a:solidFill>
              <a:highlight>
                <a:schemeClr val="lt1"/>
              </a:highlight>
              <a:latin typeface="Trebuchet MS"/>
              <a:ea typeface="Trebuchet MS"/>
              <a:cs typeface="Trebuchet MS"/>
              <a:sym typeface="Trebuchet MS"/>
            </a:endParaRPr>
          </a:p>
          <a:p>
            <a:pPr marL="457200" lvl="0" indent="0" algn="just" rtl="0">
              <a:lnSpc>
                <a:spcPct val="100000"/>
              </a:lnSpc>
              <a:spcBef>
                <a:spcPts val="1800"/>
              </a:spcBef>
              <a:spcAft>
                <a:spcPts val="0"/>
              </a:spcAft>
              <a:buNone/>
            </a:pPr>
            <a:endParaRPr sz="1600">
              <a:solidFill>
                <a:schemeClr val="dk1"/>
              </a:solidFill>
              <a:highlight>
                <a:schemeClr val="lt1"/>
              </a:highlight>
              <a:latin typeface="Trebuchet MS"/>
              <a:ea typeface="Trebuchet MS"/>
              <a:cs typeface="Trebuchet MS"/>
              <a:sym typeface="Trebuchet MS"/>
            </a:endParaRPr>
          </a:p>
          <a:p>
            <a:pPr marL="457200" marR="0" lvl="0" indent="0" algn="just" rtl="0">
              <a:lnSpc>
                <a:spcPct val="100000"/>
              </a:lnSpc>
              <a:spcBef>
                <a:spcPts val="2200"/>
              </a:spcBef>
              <a:spcAft>
                <a:spcPts val="0"/>
              </a:spcAft>
              <a:buNone/>
            </a:pPr>
            <a:endParaRPr/>
          </a:p>
          <a:p>
            <a:pPr marL="457200" marR="0" lvl="0" indent="0" algn="just"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4"/>
          <p:cNvSpPr/>
          <p:nvPr/>
        </p:nvSpPr>
        <p:spPr>
          <a:xfrm>
            <a:off x="8686800" y="466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4"/>
          <p:cNvSpPr txBox="1">
            <a:spLocks noGrp="1"/>
          </p:cNvSpPr>
          <p:nvPr>
            <p:ph type="title"/>
          </p:nvPr>
        </p:nvSpPr>
        <p:spPr>
          <a:xfrm>
            <a:off x="723900" y="281662"/>
            <a:ext cx="5753100"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ALGORITHM - CONT.</a:t>
            </a:r>
            <a:endParaRPr sz="4400"/>
          </a:p>
        </p:txBody>
      </p:sp>
      <p:pic>
        <p:nvPicPr>
          <p:cNvPr id="135" name="Google Shape;135;p14"/>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36" name="Google Shape;136;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8</a:t>
            </a:fld>
            <a:endParaRPr/>
          </a:p>
        </p:txBody>
      </p:sp>
      <p:sp>
        <p:nvSpPr>
          <p:cNvPr id="137" name="Google Shape;137;p14"/>
          <p:cNvSpPr txBox="1"/>
          <p:nvPr/>
        </p:nvSpPr>
        <p:spPr>
          <a:xfrm>
            <a:off x="723900" y="1227175"/>
            <a:ext cx="7770900" cy="1251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1">
                <a:solidFill>
                  <a:schemeClr val="dk1"/>
                </a:solidFill>
                <a:latin typeface="Trebuchet MS"/>
                <a:ea typeface="Trebuchet MS"/>
                <a:cs typeface="Trebuchet MS"/>
                <a:sym typeface="Trebuchet MS"/>
              </a:rPr>
              <a:t>Phase 3</a:t>
            </a:r>
            <a:r>
              <a:rPr lang="en-IN" sz="1600" b="1">
                <a:solidFill>
                  <a:schemeClr val="dk1"/>
                </a:solidFill>
                <a:latin typeface="Trebuchet MS"/>
                <a:ea typeface="Trebuchet MS"/>
                <a:cs typeface="Trebuchet MS"/>
                <a:sym typeface="Trebuchet MS"/>
              </a:rPr>
              <a:t>: Define Neural Network</a:t>
            </a:r>
            <a:endParaRPr/>
          </a:p>
          <a:p>
            <a:pPr marL="0" marR="0" lvl="0" indent="0" algn="just" rtl="0">
              <a:spcBef>
                <a:spcPts val="0"/>
              </a:spcBef>
              <a:spcAft>
                <a:spcPts val="0"/>
              </a:spcAft>
              <a:buNone/>
            </a:pPr>
            <a:endParaRPr sz="1600" b="1">
              <a:solidFill>
                <a:schemeClr val="dk1"/>
              </a:solidFill>
              <a:latin typeface="Trebuchet MS"/>
              <a:ea typeface="Trebuchet MS"/>
              <a:cs typeface="Trebuchet MS"/>
              <a:sym typeface="Trebuchet MS"/>
            </a:endParaRPr>
          </a:p>
          <a:p>
            <a:pPr marL="457200" lvl="0" indent="-330200" algn="just" rtl="0">
              <a:lnSpc>
                <a:spcPct val="158000"/>
              </a:lnSpc>
              <a:spcBef>
                <a:spcPts val="0"/>
              </a:spcBef>
              <a:spcAft>
                <a:spcPts val="0"/>
              </a:spcAft>
              <a:buClr>
                <a:schemeClr val="dk1"/>
              </a:buClr>
              <a:buSzPts val="1600"/>
              <a:buFont typeface="Trebuchet MS"/>
              <a:buAutoNum type="arabicPeriod"/>
            </a:pPr>
            <a:r>
              <a:rPr lang="en-IN" sz="1600">
                <a:solidFill>
                  <a:schemeClr val="dk1"/>
                </a:solidFill>
                <a:highlight>
                  <a:schemeClr val="lt1"/>
                </a:highlight>
                <a:latin typeface="Trebuchet MS"/>
                <a:ea typeface="Trebuchet MS"/>
                <a:cs typeface="Trebuchet MS"/>
                <a:sym typeface="Trebuchet MS"/>
              </a:rPr>
              <a:t>We have defined a neural network using TensorFlow and Keras for regression.</a:t>
            </a:r>
            <a:endParaRPr sz="1600">
              <a:solidFill>
                <a:schemeClr val="dk1"/>
              </a:solidFill>
              <a:highlight>
                <a:schemeClr val="lt1"/>
              </a:highlight>
              <a:latin typeface="Trebuchet MS"/>
              <a:ea typeface="Trebuchet MS"/>
              <a:cs typeface="Trebuchet MS"/>
              <a:sym typeface="Trebuchet MS"/>
            </a:endParaRPr>
          </a:p>
          <a:p>
            <a:pPr marL="457200" lvl="0" indent="-330200" algn="just" rtl="0">
              <a:lnSpc>
                <a:spcPct val="158000"/>
              </a:lnSpc>
              <a:spcBef>
                <a:spcPts val="0"/>
              </a:spcBef>
              <a:spcAft>
                <a:spcPts val="0"/>
              </a:spcAft>
              <a:buClr>
                <a:schemeClr val="dk1"/>
              </a:buClr>
              <a:buSzPts val="1600"/>
              <a:buFont typeface="Trebuchet MS"/>
              <a:buAutoNum type="arabicPeriod"/>
            </a:pPr>
            <a:r>
              <a:rPr lang="en-IN" sz="1600">
                <a:solidFill>
                  <a:schemeClr val="dk1"/>
                </a:solidFill>
                <a:highlight>
                  <a:schemeClr val="lt1"/>
                </a:highlight>
                <a:latin typeface="Trebuchet MS"/>
                <a:ea typeface="Trebuchet MS"/>
                <a:cs typeface="Trebuchet MS"/>
                <a:sym typeface="Trebuchet MS"/>
              </a:rPr>
              <a:t>After defining the model, we have compiled the model using the Huber Loss.</a:t>
            </a:r>
            <a:endParaRPr sz="1600">
              <a:solidFill>
                <a:schemeClr val="dk1"/>
              </a:solidFill>
              <a:latin typeface="Trebuchet MS"/>
              <a:ea typeface="Trebuchet MS"/>
              <a:cs typeface="Trebuchet MS"/>
              <a:sym typeface="Trebuchet MS"/>
            </a:endParaRPr>
          </a:p>
        </p:txBody>
      </p:sp>
      <p:sp>
        <p:nvSpPr>
          <p:cNvPr id="138" name="Google Shape;138;p14"/>
          <p:cNvSpPr txBox="1"/>
          <p:nvPr/>
        </p:nvSpPr>
        <p:spPr>
          <a:xfrm>
            <a:off x="723899" y="2861370"/>
            <a:ext cx="7770900" cy="1640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1">
                <a:solidFill>
                  <a:schemeClr val="dk1"/>
                </a:solidFill>
                <a:latin typeface="Trebuchet MS"/>
                <a:ea typeface="Trebuchet MS"/>
                <a:cs typeface="Trebuchet MS"/>
                <a:sym typeface="Trebuchet MS"/>
              </a:rPr>
              <a:t>Phase 4</a:t>
            </a:r>
            <a:r>
              <a:rPr lang="en-IN" sz="1600" b="1">
                <a:solidFill>
                  <a:schemeClr val="dk1"/>
                </a:solidFill>
                <a:latin typeface="Trebuchet MS"/>
                <a:ea typeface="Trebuchet MS"/>
                <a:cs typeface="Trebuchet MS"/>
                <a:sym typeface="Trebuchet MS"/>
              </a:rPr>
              <a:t>: Model Training</a:t>
            </a:r>
            <a:endParaRPr/>
          </a:p>
          <a:p>
            <a:pPr marL="0" marR="0" lvl="0" indent="0" algn="just" rtl="0">
              <a:spcBef>
                <a:spcPts val="0"/>
              </a:spcBef>
              <a:spcAft>
                <a:spcPts val="0"/>
              </a:spcAft>
              <a:buNone/>
            </a:pPr>
            <a:endParaRPr sz="1600">
              <a:solidFill>
                <a:schemeClr val="dk1"/>
              </a:solidFill>
              <a:latin typeface="Trebuchet MS"/>
              <a:ea typeface="Trebuchet MS"/>
              <a:cs typeface="Trebuchet MS"/>
              <a:sym typeface="Trebuchet MS"/>
            </a:endParaRPr>
          </a:p>
          <a:p>
            <a:pPr marL="457200" lvl="0" indent="-330200" algn="just" rtl="0">
              <a:lnSpc>
                <a:spcPct val="158000"/>
              </a:lnSpc>
              <a:spcBef>
                <a:spcPts val="0"/>
              </a:spcBef>
              <a:spcAft>
                <a:spcPts val="0"/>
              </a:spcAft>
              <a:buClr>
                <a:schemeClr val="dk1"/>
              </a:buClr>
              <a:buSzPts val="1600"/>
              <a:buFont typeface="Trebuchet MS"/>
              <a:buAutoNum type="arabicPeriod"/>
            </a:pPr>
            <a:r>
              <a:rPr lang="en-IN" sz="1600">
                <a:solidFill>
                  <a:schemeClr val="dk1"/>
                </a:solidFill>
                <a:highlight>
                  <a:schemeClr val="lt1"/>
                </a:highlight>
                <a:latin typeface="Trebuchet MS"/>
                <a:ea typeface="Trebuchet MS"/>
                <a:cs typeface="Trebuchet MS"/>
                <a:sym typeface="Trebuchet MS"/>
              </a:rPr>
              <a:t>We have trained the neural network model using the scaled training data.</a:t>
            </a:r>
            <a:endParaRPr sz="1600">
              <a:solidFill>
                <a:schemeClr val="dk1"/>
              </a:solidFill>
              <a:highlight>
                <a:schemeClr val="lt1"/>
              </a:highlight>
              <a:latin typeface="Trebuchet MS"/>
              <a:ea typeface="Trebuchet MS"/>
              <a:cs typeface="Trebuchet MS"/>
              <a:sym typeface="Trebuchet MS"/>
            </a:endParaRPr>
          </a:p>
          <a:p>
            <a:pPr marL="457200" lvl="0" indent="-330200" algn="just" rtl="0">
              <a:lnSpc>
                <a:spcPct val="158000"/>
              </a:lnSpc>
              <a:spcBef>
                <a:spcPts val="0"/>
              </a:spcBef>
              <a:spcAft>
                <a:spcPts val="0"/>
              </a:spcAft>
              <a:buClr>
                <a:schemeClr val="dk1"/>
              </a:buClr>
              <a:buSzPts val="1600"/>
              <a:buFont typeface="Trebuchet MS"/>
              <a:buAutoNum type="arabicPeriod"/>
            </a:pPr>
            <a:r>
              <a:rPr lang="en-IN" sz="1600">
                <a:solidFill>
                  <a:schemeClr val="dk1"/>
                </a:solidFill>
                <a:highlight>
                  <a:schemeClr val="lt1"/>
                </a:highlight>
                <a:latin typeface="Trebuchet MS"/>
                <a:ea typeface="Trebuchet MS"/>
                <a:cs typeface="Trebuchet MS"/>
                <a:sym typeface="Trebuchet MS"/>
              </a:rPr>
              <a:t>After the training, we have stored the training and validation loss values to our neural network during the training process.</a:t>
            </a:r>
            <a:endParaRPr sz="1600">
              <a:solidFill>
                <a:schemeClr val="dk1"/>
              </a:solidFill>
              <a:highlight>
                <a:schemeClr val="lt1"/>
              </a:highlight>
              <a:latin typeface="Trebuchet MS"/>
              <a:ea typeface="Trebuchet MS"/>
              <a:cs typeface="Trebuchet MS"/>
              <a:sym typeface="Trebuchet MS"/>
            </a:endParaRPr>
          </a:p>
        </p:txBody>
      </p:sp>
      <p:sp>
        <p:nvSpPr>
          <p:cNvPr id="139" name="Google Shape;139;p14"/>
          <p:cNvSpPr txBox="1"/>
          <p:nvPr/>
        </p:nvSpPr>
        <p:spPr>
          <a:xfrm>
            <a:off x="723900" y="4621150"/>
            <a:ext cx="7770900" cy="1732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1800" b="1">
                <a:solidFill>
                  <a:schemeClr val="dk1"/>
                </a:solidFill>
                <a:latin typeface="Trebuchet MS"/>
                <a:ea typeface="Trebuchet MS"/>
                <a:cs typeface="Trebuchet MS"/>
                <a:sym typeface="Trebuchet MS"/>
              </a:rPr>
              <a:t>Phase 5:</a:t>
            </a:r>
            <a:r>
              <a:rPr lang="en-IN" sz="1600" b="1">
                <a:solidFill>
                  <a:schemeClr val="dk1"/>
                </a:solidFill>
                <a:latin typeface="Trebuchet MS"/>
                <a:ea typeface="Trebuchet MS"/>
                <a:cs typeface="Trebuchet MS"/>
                <a:sym typeface="Trebuchet MS"/>
              </a:rPr>
              <a:t> Model Evaluation</a:t>
            </a:r>
            <a:endParaRPr>
              <a:solidFill>
                <a:schemeClr val="dk1"/>
              </a:solidFill>
            </a:endParaRPr>
          </a:p>
          <a:p>
            <a:pPr marL="0" lvl="0" indent="0" algn="just" rtl="0">
              <a:spcBef>
                <a:spcPts val="0"/>
              </a:spcBef>
              <a:spcAft>
                <a:spcPts val="0"/>
              </a:spcAft>
              <a:buNone/>
            </a:pPr>
            <a:endParaRPr sz="1600">
              <a:solidFill>
                <a:schemeClr val="dk1"/>
              </a:solidFill>
              <a:latin typeface="Trebuchet MS"/>
              <a:ea typeface="Trebuchet MS"/>
              <a:cs typeface="Trebuchet MS"/>
              <a:sym typeface="Trebuchet MS"/>
            </a:endParaRPr>
          </a:p>
          <a:p>
            <a:pPr marL="457200" lvl="0" indent="-330200" algn="just" rtl="0">
              <a:lnSpc>
                <a:spcPct val="158000"/>
              </a:lnSpc>
              <a:spcBef>
                <a:spcPts val="0"/>
              </a:spcBef>
              <a:spcAft>
                <a:spcPts val="0"/>
              </a:spcAft>
              <a:buClr>
                <a:schemeClr val="dk1"/>
              </a:buClr>
              <a:buSzPts val="1600"/>
              <a:buFont typeface="Trebuchet MS"/>
              <a:buAutoNum type="arabicPeriod"/>
            </a:pPr>
            <a:r>
              <a:rPr lang="en-IN" sz="1600">
                <a:solidFill>
                  <a:schemeClr val="dk1"/>
                </a:solidFill>
                <a:highlight>
                  <a:srgbClr val="FFFFFF"/>
                </a:highlight>
                <a:latin typeface="Trebuchet MS"/>
                <a:ea typeface="Trebuchet MS"/>
                <a:cs typeface="Trebuchet MS"/>
                <a:sym typeface="Trebuchet MS"/>
              </a:rPr>
              <a:t>We have predicted using the trained neural network on the testing data.</a:t>
            </a:r>
            <a:endParaRPr sz="1600">
              <a:solidFill>
                <a:schemeClr val="dk1"/>
              </a:solidFill>
              <a:highlight>
                <a:srgbClr val="FFFFFF"/>
              </a:highlight>
              <a:latin typeface="Trebuchet MS"/>
              <a:ea typeface="Trebuchet MS"/>
              <a:cs typeface="Trebuchet MS"/>
              <a:sym typeface="Trebuchet MS"/>
            </a:endParaRPr>
          </a:p>
          <a:p>
            <a:pPr marL="457200" lvl="0" indent="-330200" algn="just" rtl="0">
              <a:lnSpc>
                <a:spcPct val="158000"/>
              </a:lnSpc>
              <a:spcBef>
                <a:spcPts val="0"/>
              </a:spcBef>
              <a:spcAft>
                <a:spcPts val="0"/>
              </a:spcAft>
              <a:buClr>
                <a:schemeClr val="dk1"/>
              </a:buClr>
              <a:buSzPts val="1600"/>
              <a:buFont typeface="Trebuchet MS"/>
              <a:buAutoNum type="arabicPeriod"/>
            </a:pPr>
            <a:r>
              <a:rPr lang="en-IN" sz="1600">
                <a:solidFill>
                  <a:schemeClr val="dk1"/>
                </a:solidFill>
                <a:highlight>
                  <a:srgbClr val="FFFFFF"/>
                </a:highlight>
                <a:latin typeface="Trebuchet MS"/>
                <a:ea typeface="Trebuchet MS"/>
                <a:cs typeface="Trebuchet MS"/>
                <a:sym typeface="Trebuchet MS"/>
              </a:rPr>
              <a:t>The variable predictions contains the predicted total run scores for the test set based on the model’s learned patterns.</a:t>
            </a:r>
            <a:endParaRPr sz="1600">
              <a:solidFill>
                <a:schemeClr val="dk1"/>
              </a:solidFill>
              <a:highlight>
                <a:schemeClr val="lt1"/>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5"/>
          <p:cNvSpPr/>
          <p:nvPr/>
        </p:nvSpPr>
        <p:spPr>
          <a:xfrm>
            <a:off x="8686800" y="466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5"/>
          <p:cNvSpPr txBox="1">
            <a:spLocks noGrp="1"/>
          </p:cNvSpPr>
          <p:nvPr>
            <p:ph type="title"/>
          </p:nvPr>
        </p:nvSpPr>
        <p:spPr>
          <a:xfrm>
            <a:off x="723900" y="281662"/>
            <a:ext cx="5753100" cy="6939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ALGORITHM - CONT.</a:t>
            </a:r>
            <a:endParaRPr sz="4400"/>
          </a:p>
        </p:txBody>
      </p:sp>
      <p:pic>
        <p:nvPicPr>
          <p:cNvPr id="148" name="Google Shape;148;p15"/>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15"/>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9</a:t>
            </a:fld>
            <a:endParaRPr/>
          </a:p>
        </p:txBody>
      </p:sp>
      <p:sp>
        <p:nvSpPr>
          <p:cNvPr id="150" name="Google Shape;150;p15"/>
          <p:cNvSpPr txBox="1"/>
          <p:nvPr/>
        </p:nvSpPr>
        <p:spPr>
          <a:xfrm>
            <a:off x="723900" y="1227175"/>
            <a:ext cx="8430600" cy="4817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800" b="1">
                <a:solidFill>
                  <a:schemeClr val="dk1"/>
                </a:solidFill>
                <a:latin typeface="Trebuchet MS"/>
                <a:ea typeface="Trebuchet MS"/>
                <a:cs typeface="Trebuchet MS"/>
                <a:sym typeface="Trebuchet MS"/>
              </a:rPr>
              <a:t>Phase 6</a:t>
            </a:r>
            <a:r>
              <a:rPr lang="en-IN" sz="1600" b="1">
                <a:solidFill>
                  <a:schemeClr val="dk1"/>
                </a:solidFill>
                <a:latin typeface="Trebuchet MS"/>
                <a:ea typeface="Trebuchet MS"/>
                <a:cs typeface="Trebuchet MS"/>
                <a:sym typeface="Trebuchet MS"/>
              </a:rPr>
              <a:t>: Creating Interactive Widget</a:t>
            </a:r>
            <a:endParaRPr/>
          </a:p>
          <a:p>
            <a:pPr marL="0" marR="0" lvl="0" indent="0" algn="just" rtl="0">
              <a:lnSpc>
                <a:spcPct val="150000"/>
              </a:lnSpc>
              <a:spcBef>
                <a:spcPts val="0"/>
              </a:spcBef>
              <a:spcAft>
                <a:spcPts val="0"/>
              </a:spcAft>
              <a:buNone/>
            </a:pPr>
            <a:endParaRPr sz="1600" b="1">
              <a:solidFill>
                <a:schemeClr val="dk1"/>
              </a:solidFill>
              <a:latin typeface="Trebuchet MS"/>
              <a:ea typeface="Trebuchet MS"/>
              <a:cs typeface="Trebuchet MS"/>
              <a:sym typeface="Trebuchet MS"/>
            </a:endParaRPr>
          </a:p>
          <a:p>
            <a:pPr marL="457200" lvl="0" indent="-330200" algn="just" rtl="0">
              <a:lnSpc>
                <a:spcPct val="150000"/>
              </a:lnSpc>
              <a:spcBef>
                <a:spcPts val="0"/>
              </a:spcBef>
              <a:spcAft>
                <a:spcPts val="0"/>
              </a:spcAft>
              <a:buClr>
                <a:schemeClr val="dk1"/>
              </a:buClr>
              <a:buSzPts val="1600"/>
              <a:buFont typeface="Trebuchet MS"/>
              <a:buAutoNum type="arabicPeriod"/>
            </a:pPr>
            <a:r>
              <a:rPr lang="en-IN" sz="1600">
                <a:solidFill>
                  <a:schemeClr val="dk1"/>
                </a:solidFill>
                <a:highlight>
                  <a:srgbClr val="FFFFFF"/>
                </a:highlight>
                <a:latin typeface="Trebuchet MS"/>
                <a:ea typeface="Trebuchet MS"/>
                <a:cs typeface="Trebuchet MS"/>
                <a:sym typeface="Trebuchet MS"/>
              </a:rPr>
              <a:t>We have created an interactive widget using ipywidgets to predict the score based on user input for venue, batting team, bowling team, striker, and bowler.</a:t>
            </a:r>
            <a:endParaRPr sz="1600">
              <a:solidFill>
                <a:schemeClr val="dk1"/>
              </a:solidFill>
              <a:highlight>
                <a:srgbClr val="FFFFFF"/>
              </a:highlight>
              <a:latin typeface="Trebuchet MS"/>
              <a:ea typeface="Trebuchet MS"/>
              <a:cs typeface="Trebuchet MS"/>
              <a:sym typeface="Trebuchet MS"/>
            </a:endParaRPr>
          </a:p>
          <a:p>
            <a:pPr marL="457200" lvl="0" indent="-330200" algn="just" rtl="0">
              <a:lnSpc>
                <a:spcPct val="150000"/>
              </a:lnSpc>
              <a:spcBef>
                <a:spcPts val="0"/>
              </a:spcBef>
              <a:spcAft>
                <a:spcPts val="0"/>
              </a:spcAft>
              <a:buClr>
                <a:schemeClr val="dk1"/>
              </a:buClr>
              <a:buSzPts val="1600"/>
              <a:buFont typeface="Trebuchet MS"/>
              <a:buAutoNum type="arabicPeriod"/>
            </a:pPr>
            <a:r>
              <a:rPr lang="en-IN" sz="1600">
                <a:solidFill>
                  <a:schemeClr val="dk1"/>
                </a:solidFill>
                <a:highlight>
                  <a:srgbClr val="FFFFFF"/>
                </a:highlight>
                <a:latin typeface="Trebuchet MS"/>
                <a:ea typeface="Trebuchet MS"/>
                <a:cs typeface="Trebuchet MS"/>
                <a:sym typeface="Trebuchet MS"/>
              </a:rPr>
              <a:t>We have created dropdown widgets to select values for venue, batting team, bowling team, striker, and bowler.</a:t>
            </a:r>
            <a:endParaRPr sz="1600">
              <a:solidFill>
                <a:schemeClr val="dk1"/>
              </a:solidFill>
              <a:highlight>
                <a:srgbClr val="FFFFFF"/>
              </a:highlight>
              <a:latin typeface="Trebuchet MS"/>
              <a:ea typeface="Trebuchet MS"/>
              <a:cs typeface="Trebuchet MS"/>
              <a:sym typeface="Trebuchet MS"/>
            </a:endParaRPr>
          </a:p>
          <a:p>
            <a:pPr marL="457200" lvl="0" indent="-330200" algn="just" rtl="0">
              <a:lnSpc>
                <a:spcPct val="150000"/>
              </a:lnSpc>
              <a:spcBef>
                <a:spcPts val="0"/>
              </a:spcBef>
              <a:spcAft>
                <a:spcPts val="0"/>
              </a:spcAft>
              <a:buClr>
                <a:schemeClr val="dk1"/>
              </a:buClr>
              <a:buSzPts val="1600"/>
              <a:buFont typeface="Trebuchet MS"/>
              <a:buAutoNum type="arabicPeriod"/>
            </a:pPr>
            <a:r>
              <a:rPr lang="en-IN" sz="1600">
                <a:solidFill>
                  <a:schemeClr val="dk1"/>
                </a:solidFill>
                <a:highlight>
                  <a:srgbClr val="FFFFFF"/>
                </a:highlight>
                <a:latin typeface="Trebuchet MS"/>
                <a:ea typeface="Trebuchet MS"/>
                <a:cs typeface="Trebuchet MS"/>
                <a:sym typeface="Trebuchet MS"/>
              </a:rPr>
              <a:t>Then, we have added a “Predicted Score” button widget. Whenever, the button will be clicked, the predict_score function will be called and then perform the following steps:</a:t>
            </a:r>
            <a:endParaRPr sz="1600">
              <a:solidFill>
                <a:schemeClr val="dk1"/>
              </a:solidFill>
              <a:highlight>
                <a:srgbClr val="FFFFFF"/>
              </a:highlight>
              <a:latin typeface="Trebuchet MS"/>
              <a:ea typeface="Trebuchet MS"/>
              <a:cs typeface="Trebuchet MS"/>
              <a:sym typeface="Trebuchet MS"/>
            </a:endParaRPr>
          </a:p>
          <a:p>
            <a:pPr marL="914400" lvl="1" indent="-330200" algn="just" rtl="0">
              <a:lnSpc>
                <a:spcPct val="150000"/>
              </a:lnSpc>
              <a:spcBef>
                <a:spcPts val="0"/>
              </a:spcBef>
              <a:spcAft>
                <a:spcPts val="0"/>
              </a:spcAft>
              <a:buClr>
                <a:schemeClr val="dk1"/>
              </a:buClr>
              <a:buSzPts val="1600"/>
              <a:buFont typeface="Trebuchet MS"/>
              <a:buChar char="○"/>
            </a:pPr>
            <a:r>
              <a:rPr lang="en-IN" sz="1600">
                <a:solidFill>
                  <a:schemeClr val="dk1"/>
                </a:solidFill>
                <a:highlight>
                  <a:srgbClr val="FFFFFF"/>
                </a:highlight>
                <a:latin typeface="Trebuchet MS"/>
                <a:ea typeface="Trebuchet MS"/>
                <a:cs typeface="Trebuchet MS"/>
                <a:sym typeface="Trebuchet MS"/>
              </a:rPr>
              <a:t>Decodes the user-selected values to their original categorical values.</a:t>
            </a:r>
            <a:endParaRPr sz="1600">
              <a:solidFill>
                <a:schemeClr val="dk1"/>
              </a:solidFill>
              <a:highlight>
                <a:srgbClr val="FFFFFF"/>
              </a:highlight>
              <a:latin typeface="Trebuchet MS"/>
              <a:ea typeface="Trebuchet MS"/>
              <a:cs typeface="Trebuchet MS"/>
              <a:sym typeface="Trebuchet MS"/>
            </a:endParaRPr>
          </a:p>
          <a:p>
            <a:pPr marL="914400" lvl="1" indent="-330200" algn="just" rtl="0">
              <a:lnSpc>
                <a:spcPct val="150000"/>
              </a:lnSpc>
              <a:spcBef>
                <a:spcPts val="0"/>
              </a:spcBef>
              <a:spcAft>
                <a:spcPts val="0"/>
              </a:spcAft>
              <a:buClr>
                <a:schemeClr val="dk1"/>
              </a:buClr>
              <a:buSzPts val="1600"/>
              <a:buFont typeface="Trebuchet MS"/>
              <a:buChar char="○"/>
            </a:pPr>
            <a:r>
              <a:rPr lang="en-IN" sz="1600">
                <a:solidFill>
                  <a:schemeClr val="dk1"/>
                </a:solidFill>
                <a:highlight>
                  <a:srgbClr val="FFFFFF"/>
                </a:highlight>
                <a:latin typeface="Trebuchet MS"/>
                <a:ea typeface="Trebuchet MS"/>
                <a:cs typeface="Trebuchet MS"/>
                <a:sym typeface="Trebuchet MS"/>
              </a:rPr>
              <a:t>Encodes and scales these values to match the format used in model training.</a:t>
            </a:r>
            <a:endParaRPr sz="1600">
              <a:solidFill>
                <a:schemeClr val="dk1"/>
              </a:solidFill>
              <a:highlight>
                <a:srgbClr val="FFFFFF"/>
              </a:highlight>
              <a:latin typeface="Trebuchet MS"/>
              <a:ea typeface="Trebuchet MS"/>
              <a:cs typeface="Trebuchet MS"/>
              <a:sym typeface="Trebuchet MS"/>
            </a:endParaRPr>
          </a:p>
          <a:p>
            <a:pPr marL="914400" lvl="1" indent="-330200" algn="just" rtl="0">
              <a:lnSpc>
                <a:spcPct val="150000"/>
              </a:lnSpc>
              <a:spcBef>
                <a:spcPts val="0"/>
              </a:spcBef>
              <a:spcAft>
                <a:spcPts val="0"/>
              </a:spcAft>
              <a:buClr>
                <a:schemeClr val="dk1"/>
              </a:buClr>
              <a:buSzPts val="1600"/>
              <a:buFont typeface="Trebuchet MS"/>
              <a:buChar char="○"/>
            </a:pPr>
            <a:r>
              <a:rPr lang="en-IN" sz="1600">
                <a:solidFill>
                  <a:schemeClr val="dk1"/>
                </a:solidFill>
                <a:highlight>
                  <a:srgbClr val="FFFFFF"/>
                </a:highlight>
                <a:latin typeface="Trebuchet MS"/>
                <a:ea typeface="Trebuchet MS"/>
                <a:cs typeface="Trebuchet MS"/>
                <a:sym typeface="Trebuchet MS"/>
              </a:rPr>
              <a:t>Uses the trained model to make a prediction based on the user’s input.</a:t>
            </a:r>
            <a:endParaRPr sz="1600">
              <a:solidFill>
                <a:schemeClr val="dk1"/>
              </a:solidFill>
              <a:highlight>
                <a:srgbClr val="FFFFFF"/>
              </a:highlight>
              <a:latin typeface="Trebuchet MS"/>
              <a:ea typeface="Trebuchet MS"/>
              <a:cs typeface="Trebuchet MS"/>
              <a:sym typeface="Trebuchet MS"/>
            </a:endParaRPr>
          </a:p>
          <a:p>
            <a:pPr marL="914400" lvl="1" indent="-330200" algn="just" rtl="0">
              <a:lnSpc>
                <a:spcPct val="150000"/>
              </a:lnSpc>
              <a:spcBef>
                <a:spcPts val="0"/>
              </a:spcBef>
              <a:spcAft>
                <a:spcPts val="0"/>
              </a:spcAft>
              <a:buClr>
                <a:schemeClr val="dk1"/>
              </a:buClr>
              <a:buSzPts val="1600"/>
              <a:buFont typeface="Trebuchet MS"/>
              <a:buChar char="○"/>
            </a:pPr>
            <a:r>
              <a:rPr lang="en-IN" sz="1600">
                <a:solidFill>
                  <a:schemeClr val="dk1"/>
                </a:solidFill>
                <a:highlight>
                  <a:srgbClr val="FFFFFF"/>
                </a:highlight>
                <a:latin typeface="Trebuchet MS"/>
                <a:ea typeface="Trebuchet MS"/>
                <a:cs typeface="Trebuchet MS"/>
                <a:sym typeface="Trebuchet MS"/>
              </a:rPr>
              <a:t>Displays the predicted score.</a:t>
            </a:r>
            <a:endParaRPr sz="16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1103</Words>
  <Application>Microsoft Office PowerPoint</Application>
  <PresentationFormat>Custom</PresentationFormat>
  <Paragraphs>105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Nunito</vt:lpstr>
      <vt:lpstr>Trebuchet MS</vt:lpstr>
      <vt:lpstr>Space Grotesk</vt:lpstr>
      <vt:lpstr>Office Theme</vt:lpstr>
      <vt:lpstr>PowerPoint Presentation</vt:lpstr>
      <vt:lpstr>OUTLINE</vt:lpstr>
      <vt:lpstr>PROBLEM STATEMENT</vt:lpstr>
      <vt:lpstr>PROPOSED SOLUTION</vt:lpstr>
      <vt:lpstr>SYSTEM APPROACH</vt:lpstr>
      <vt:lpstr>SYSTEM APPROACH –CONT.</vt:lpstr>
      <vt:lpstr>ALGORITHM</vt:lpstr>
      <vt:lpstr>ALGORITHM - CONT.</vt:lpstr>
      <vt:lpstr>ALGORITHM - CONT.</vt:lpstr>
      <vt:lpstr>RESULT</vt:lpstr>
      <vt:lpstr>RESULT</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2021PITCS195</cp:lastModifiedBy>
  <cp:revision>1</cp:revision>
  <dcterms:modified xsi:type="dcterms:W3CDTF">2024-04-01T08:18:26Z</dcterms:modified>
</cp:coreProperties>
</file>