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1" r:id="rId6"/>
    <p:sldId id="262" r:id="rId7"/>
    <p:sldId id="268" r:id="rId8"/>
    <p:sldId id="269" r:id="rId9"/>
    <p:sldId id="270" r:id="rId10"/>
    <p:sldId id="266" r:id="rId11"/>
    <p:sldId id="267" r:id="rId12"/>
  </p:sldIdLst>
  <p:sldSz cx="18300700" cy="10299700"/>
  <p:notesSz cx="18300700" cy="102997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654" y="-12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43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4350"/>
          </a:xfrm>
          <a:prstGeom prst="rect">
            <a:avLst/>
          </a:prstGeom>
        </p:spPr>
        <p:txBody>
          <a:bodyPr vert="horz" lIns="91440" tIns="45720" rIns="91440" bIns="45720" rtlCol="0"/>
          <a:lstStyle>
            <a:lvl1pPr algn="r">
              <a:defRPr sz="1200"/>
            </a:lvl1pPr>
          </a:lstStyle>
          <a:p>
            <a:fld id="{A27CC215-7261-4DB1-A5AB-D7A2229E1098}" type="datetimeFigureOut">
              <a:rPr lang="en-US" smtClean="0"/>
              <a:t>2/7/2025</a:t>
            </a:fld>
            <a:endParaRPr lang="en-US"/>
          </a:p>
        </p:txBody>
      </p:sp>
      <p:sp>
        <p:nvSpPr>
          <p:cNvPr id="4" name="Slide Image Placeholder 3"/>
          <p:cNvSpPr>
            <a:spLocks noGrp="1" noRot="1" noChangeAspect="1"/>
          </p:cNvSpPr>
          <p:nvPr>
            <p:ph type="sldImg" idx="2"/>
          </p:nvPr>
        </p:nvSpPr>
        <p:spPr>
          <a:xfrm>
            <a:off x="5718175" y="773113"/>
            <a:ext cx="6864350" cy="3862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892675"/>
            <a:ext cx="14639925" cy="46339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82175"/>
            <a:ext cx="7929563" cy="5159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2175"/>
            <a:ext cx="7929563" cy="515938"/>
          </a:xfrm>
          <a:prstGeom prst="rect">
            <a:avLst/>
          </a:prstGeom>
        </p:spPr>
        <p:txBody>
          <a:bodyPr vert="horz" lIns="91440" tIns="45720" rIns="91440" bIns="45720" rtlCol="0" anchor="b"/>
          <a:lstStyle>
            <a:lvl1pPr algn="r">
              <a:defRPr sz="1200"/>
            </a:lvl1pPr>
          </a:lstStyle>
          <a:p>
            <a:fld id="{0F6784D0-9023-469C-BC99-A93D055C3A3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341852" y="0"/>
            <a:ext cx="1946275" cy="3541395"/>
          </a:xfrm>
          <a:custGeom>
            <a:avLst/>
            <a:gdLst/>
            <a:ahLst/>
            <a:cxnLst/>
            <a:rect l="l" t="t" r="r" b="b"/>
            <a:pathLst>
              <a:path w="1946275" h="3541395">
                <a:moveTo>
                  <a:pt x="1925955" y="0"/>
                </a:moveTo>
                <a:lnTo>
                  <a:pt x="1097915" y="0"/>
                </a:lnTo>
                <a:lnTo>
                  <a:pt x="0" y="745909"/>
                </a:lnTo>
                <a:lnTo>
                  <a:pt x="1946021" y="3540912"/>
                </a:lnTo>
                <a:lnTo>
                  <a:pt x="1925955" y="0"/>
                </a:lnTo>
                <a:close/>
              </a:path>
            </a:pathLst>
          </a:custGeom>
          <a:solidFill>
            <a:srgbClr val="DCCAB6"/>
          </a:solidFill>
        </p:spPr>
        <p:txBody>
          <a:bodyPr wrap="square" lIns="0" tIns="0" rIns="0" bIns="0" rtlCol="0"/>
          <a:lstStyle/>
          <a:p>
            <a:endParaRPr/>
          </a:p>
        </p:txBody>
      </p:sp>
      <p:sp>
        <p:nvSpPr>
          <p:cNvPr id="17" name="bg object 17"/>
          <p:cNvSpPr/>
          <p:nvPr/>
        </p:nvSpPr>
        <p:spPr>
          <a:xfrm>
            <a:off x="786234" y="8567991"/>
            <a:ext cx="1278255" cy="1278255"/>
          </a:xfrm>
          <a:custGeom>
            <a:avLst/>
            <a:gdLst/>
            <a:ahLst/>
            <a:cxnLst/>
            <a:rect l="l" t="t" r="r" b="b"/>
            <a:pathLst>
              <a:path w="1278255" h="1278254">
                <a:moveTo>
                  <a:pt x="639315" y="1277909"/>
                </a:moveTo>
                <a:lnTo>
                  <a:pt x="0" y="1277909"/>
                </a:lnTo>
                <a:lnTo>
                  <a:pt x="0" y="0"/>
                </a:lnTo>
                <a:lnTo>
                  <a:pt x="1277909" y="0"/>
                </a:lnTo>
                <a:lnTo>
                  <a:pt x="1277909" y="1277909"/>
                </a:lnTo>
                <a:lnTo>
                  <a:pt x="639315" y="1277909"/>
                </a:lnTo>
                <a:close/>
              </a:path>
            </a:pathLst>
          </a:custGeom>
          <a:ln w="152628">
            <a:solidFill>
              <a:srgbClr val="DCCAB6"/>
            </a:solidFill>
          </a:ln>
        </p:spPr>
        <p:txBody>
          <a:bodyPr wrap="square" lIns="0" tIns="0" rIns="0" bIns="0" rtlCol="0"/>
          <a:lstStyle/>
          <a:p>
            <a:endParaRPr/>
          </a:p>
        </p:txBody>
      </p:sp>
      <p:sp>
        <p:nvSpPr>
          <p:cNvPr id="2" name="Holder 2"/>
          <p:cNvSpPr>
            <a:spLocks noGrp="1"/>
          </p:cNvSpPr>
          <p:nvPr>
            <p:ph type="ctrTitle"/>
          </p:nvPr>
        </p:nvSpPr>
        <p:spPr>
          <a:xfrm>
            <a:off x="1584096" y="1412716"/>
            <a:ext cx="12273915" cy="939800"/>
          </a:xfrm>
          <a:prstGeom prst="rect">
            <a:avLst/>
          </a:prstGeom>
        </p:spPr>
        <p:txBody>
          <a:bodyPr wrap="square" lIns="0" tIns="0" rIns="0" bIns="0">
            <a:spAutoFit/>
          </a:bodyPr>
          <a:lstStyle>
            <a:lvl1pPr>
              <a:defRPr sz="14000" b="1" i="0">
                <a:solidFill>
                  <a:srgbClr val="191919"/>
                </a:solidFill>
                <a:latin typeface="Trebuchet MS"/>
                <a:cs typeface="Trebuchet MS"/>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0" b="1" i="0">
                <a:solidFill>
                  <a:srgbClr val="191919"/>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0" b="1" i="0">
                <a:solidFill>
                  <a:srgbClr val="191919"/>
                </a:solidFill>
                <a:latin typeface="Trebuchet MS"/>
                <a:cs typeface="Trebuchet MS"/>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144139" y="1032261"/>
            <a:ext cx="9096375" cy="9255125"/>
          </a:xfrm>
          <a:custGeom>
            <a:avLst/>
            <a:gdLst/>
            <a:ahLst/>
            <a:cxnLst/>
            <a:rect l="l" t="t" r="r" b="b"/>
            <a:pathLst>
              <a:path w="9096375" h="9255125">
                <a:moveTo>
                  <a:pt x="9096374" y="0"/>
                </a:moveTo>
                <a:lnTo>
                  <a:pt x="0" y="6240660"/>
                </a:lnTo>
                <a:lnTo>
                  <a:pt x="2050865" y="9254736"/>
                </a:lnTo>
                <a:lnTo>
                  <a:pt x="9096374" y="9254736"/>
                </a:lnTo>
                <a:lnTo>
                  <a:pt x="9096374" y="0"/>
                </a:lnTo>
                <a:close/>
              </a:path>
            </a:pathLst>
          </a:custGeom>
          <a:solidFill>
            <a:srgbClr val="DCCAB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0" b="1" i="0">
                <a:solidFill>
                  <a:srgbClr val="191919"/>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154527" y="9386642"/>
            <a:ext cx="544830" cy="548640"/>
          </a:xfrm>
          <a:custGeom>
            <a:avLst/>
            <a:gdLst/>
            <a:ahLst/>
            <a:cxnLst/>
            <a:rect l="l" t="t" r="r" b="b"/>
            <a:pathLst>
              <a:path w="544830" h="548640">
                <a:moveTo>
                  <a:pt x="544321" y="0"/>
                </a:moveTo>
                <a:lnTo>
                  <a:pt x="0" y="0"/>
                </a:lnTo>
                <a:lnTo>
                  <a:pt x="0" y="548580"/>
                </a:lnTo>
                <a:lnTo>
                  <a:pt x="544321" y="548580"/>
                </a:lnTo>
                <a:lnTo>
                  <a:pt x="544321" y="0"/>
                </a:lnTo>
                <a:close/>
              </a:path>
            </a:pathLst>
          </a:custGeom>
          <a:solidFill>
            <a:srgbClr val="DCCAB6"/>
          </a:solidFill>
        </p:spPr>
        <p:txBody>
          <a:bodyPr wrap="square" lIns="0" tIns="0" rIns="0" bIns="0" rtlCol="0"/>
          <a:lstStyle/>
          <a:p>
            <a:endParaRPr/>
          </a:p>
        </p:txBody>
      </p:sp>
      <p:sp>
        <p:nvSpPr>
          <p:cNvPr id="17" name="bg object 17"/>
          <p:cNvSpPr/>
          <p:nvPr/>
        </p:nvSpPr>
        <p:spPr>
          <a:xfrm>
            <a:off x="14159484" y="9386642"/>
            <a:ext cx="548640" cy="548640"/>
          </a:xfrm>
          <a:custGeom>
            <a:avLst/>
            <a:gdLst/>
            <a:ahLst/>
            <a:cxnLst/>
            <a:rect l="l" t="t" r="r" b="b"/>
            <a:pathLst>
              <a:path w="548640" h="548640">
                <a:moveTo>
                  <a:pt x="548640" y="0"/>
                </a:moveTo>
                <a:lnTo>
                  <a:pt x="0" y="0"/>
                </a:lnTo>
                <a:lnTo>
                  <a:pt x="0" y="548580"/>
                </a:lnTo>
                <a:lnTo>
                  <a:pt x="274320" y="548580"/>
                </a:lnTo>
                <a:lnTo>
                  <a:pt x="548640" y="548580"/>
                </a:lnTo>
                <a:lnTo>
                  <a:pt x="548640" y="0"/>
                </a:lnTo>
                <a:close/>
              </a:path>
            </a:pathLst>
          </a:custGeom>
          <a:solidFill>
            <a:srgbClr val="DCCAB6"/>
          </a:solidFill>
        </p:spPr>
        <p:txBody>
          <a:bodyPr wrap="square" lIns="0" tIns="0" rIns="0" bIns="0" rtlCol="0"/>
          <a:lstStyle/>
          <a:p>
            <a:endParaRPr/>
          </a:p>
        </p:txBody>
      </p:sp>
      <p:sp>
        <p:nvSpPr>
          <p:cNvPr id="18" name="bg object 18"/>
          <p:cNvSpPr/>
          <p:nvPr/>
        </p:nvSpPr>
        <p:spPr>
          <a:xfrm>
            <a:off x="13165201" y="9386642"/>
            <a:ext cx="548640" cy="548640"/>
          </a:xfrm>
          <a:custGeom>
            <a:avLst/>
            <a:gdLst/>
            <a:ahLst/>
            <a:cxnLst/>
            <a:rect l="l" t="t" r="r" b="b"/>
            <a:pathLst>
              <a:path w="548640" h="548640">
                <a:moveTo>
                  <a:pt x="548640" y="0"/>
                </a:moveTo>
                <a:lnTo>
                  <a:pt x="0" y="0"/>
                </a:lnTo>
                <a:lnTo>
                  <a:pt x="0" y="548580"/>
                </a:lnTo>
                <a:lnTo>
                  <a:pt x="274320" y="548580"/>
                </a:lnTo>
                <a:lnTo>
                  <a:pt x="548640" y="548580"/>
                </a:lnTo>
                <a:lnTo>
                  <a:pt x="548640" y="0"/>
                </a:lnTo>
                <a:close/>
              </a:path>
            </a:pathLst>
          </a:custGeom>
          <a:solidFill>
            <a:srgbClr val="DCCAB6"/>
          </a:solidFill>
        </p:spPr>
        <p:txBody>
          <a:bodyPr wrap="square" lIns="0" tIns="0" rIns="0" bIns="0" rtlCol="0"/>
          <a:lstStyle/>
          <a:p>
            <a:endParaRPr/>
          </a:p>
        </p:txBody>
      </p:sp>
      <p:sp>
        <p:nvSpPr>
          <p:cNvPr id="19" name="bg object 19"/>
          <p:cNvSpPr/>
          <p:nvPr/>
        </p:nvSpPr>
        <p:spPr>
          <a:xfrm>
            <a:off x="0" y="2653"/>
            <a:ext cx="9095740" cy="10285730"/>
          </a:xfrm>
          <a:custGeom>
            <a:avLst/>
            <a:gdLst/>
            <a:ahLst/>
            <a:cxnLst/>
            <a:rect l="l" t="t" r="r" b="b"/>
            <a:pathLst>
              <a:path w="9095740" h="10285730">
                <a:moveTo>
                  <a:pt x="0" y="0"/>
                </a:moveTo>
                <a:lnTo>
                  <a:pt x="0" y="10285108"/>
                </a:lnTo>
                <a:lnTo>
                  <a:pt x="6348576" y="10285108"/>
                </a:lnTo>
                <a:lnTo>
                  <a:pt x="9095739" y="6247717"/>
                </a:lnTo>
                <a:lnTo>
                  <a:pt x="9095739" y="6240188"/>
                </a:lnTo>
                <a:lnTo>
                  <a:pt x="0" y="0"/>
                </a:lnTo>
                <a:close/>
              </a:path>
            </a:pathLst>
          </a:custGeom>
          <a:solidFill>
            <a:srgbClr val="DCCAB6"/>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84223" y="952449"/>
            <a:ext cx="7729385" cy="2295118"/>
          </a:xfrm>
          <a:prstGeom prst="rect">
            <a:avLst/>
          </a:prstGeom>
        </p:spPr>
        <p:txBody>
          <a:bodyPr wrap="square" lIns="0" tIns="0" rIns="0" bIns="0">
            <a:spAutoFit/>
          </a:bodyPr>
          <a:lstStyle>
            <a:lvl1pPr>
              <a:defRPr sz="14000" b="1" i="0">
                <a:solidFill>
                  <a:srgbClr val="191919"/>
                </a:solidFill>
                <a:latin typeface="Trebuchet MS"/>
                <a:cs typeface="Trebuchet MS"/>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2/7/2025</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MG.jpg"/>
          <p:cNvPicPr>
            <a:picLocks noChangeAspect="1"/>
          </p:cNvPicPr>
          <p:nvPr/>
        </p:nvPicPr>
        <p:blipFill>
          <a:blip r:embed="rId2"/>
          <a:stretch>
            <a:fillRect/>
          </a:stretch>
        </p:blipFill>
        <p:spPr>
          <a:xfrm>
            <a:off x="8616950" y="1339850"/>
            <a:ext cx="9148041" cy="8023531"/>
          </a:xfrm>
          <a:prstGeom prst="rect">
            <a:avLst/>
          </a:prstGeom>
        </p:spPr>
      </p:pic>
      <p:sp>
        <p:nvSpPr>
          <p:cNvPr id="2" name="object 2"/>
          <p:cNvSpPr txBox="1">
            <a:spLocks noGrp="1"/>
          </p:cNvSpPr>
          <p:nvPr>
            <p:ph type="title"/>
          </p:nvPr>
        </p:nvSpPr>
        <p:spPr>
          <a:xfrm>
            <a:off x="1301750" y="2635250"/>
            <a:ext cx="7729385" cy="1431904"/>
          </a:xfrm>
          <a:prstGeom prst="rect">
            <a:avLst/>
          </a:prstGeom>
        </p:spPr>
        <p:txBody>
          <a:bodyPr vert="horz" wrap="square" lIns="0" tIns="553948" rIns="0" bIns="0" rtlCol="0">
            <a:spAutoFit/>
          </a:bodyPr>
          <a:lstStyle/>
          <a:p>
            <a:pPr marL="23495" marR="5080">
              <a:lnSpc>
                <a:spcPct val="81000"/>
              </a:lnSpc>
              <a:spcBef>
                <a:spcPts val="919"/>
              </a:spcBef>
            </a:pPr>
            <a:r>
              <a:rPr lang="en-US" sz="3500" dirty="0" smtClean="0">
                <a:latin typeface="Times New Roman" pitchFamily="18" charset="0"/>
                <a:cs typeface="Times New Roman" pitchFamily="18" charset="0"/>
              </a:rPr>
              <a:t>THE BOOK CYCLE</a:t>
            </a:r>
            <a:r>
              <a:rPr lang="en-US" sz="3500" dirty="0" smtClean="0"/>
              <a:t/>
            </a:r>
            <a:br>
              <a:rPr lang="en-US" sz="3500" dirty="0" smtClean="0"/>
            </a:br>
            <a:r>
              <a:rPr lang="en-US" sz="3500" dirty="0" smtClean="0"/>
              <a:t>			    </a:t>
            </a:r>
            <a:endParaRPr sz="3500"/>
          </a:p>
        </p:txBody>
      </p:sp>
      <p:sp>
        <p:nvSpPr>
          <p:cNvPr id="3" name="object 3"/>
          <p:cNvSpPr/>
          <p:nvPr/>
        </p:nvSpPr>
        <p:spPr>
          <a:xfrm>
            <a:off x="7594548" y="0"/>
            <a:ext cx="1278255" cy="758825"/>
          </a:xfrm>
          <a:custGeom>
            <a:avLst/>
            <a:gdLst/>
            <a:ahLst/>
            <a:cxnLst/>
            <a:rect l="l" t="t" r="r" b="b"/>
            <a:pathLst>
              <a:path w="1278254" h="758825">
                <a:moveTo>
                  <a:pt x="1277912" y="0"/>
                </a:moveTo>
                <a:lnTo>
                  <a:pt x="1277912" y="758799"/>
                </a:lnTo>
                <a:lnTo>
                  <a:pt x="639317" y="758799"/>
                </a:lnTo>
                <a:lnTo>
                  <a:pt x="0" y="758799"/>
                </a:lnTo>
                <a:lnTo>
                  <a:pt x="0" y="0"/>
                </a:lnTo>
              </a:path>
            </a:pathLst>
          </a:custGeom>
          <a:ln w="152628">
            <a:solidFill>
              <a:srgbClr val="DCCAB6"/>
            </a:solidFill>
          </a:ln>
        </p:spPr>
        <p:txBody>
          <a:bodyPr wrap="square" lIns="0" tIns="0" rIns="0" bIns="0" rtlCol="0"/>
          <a:lstStyle/>
          <a:p>
            <a:endParaRPr/>
          </a:p>
        </p:txBody>
      </p:sp>
      <p:sp>
        <p:nvSpPr>
          <p:cNvPr id="4" name="object 4"/>
          <p:cNvSpPr/>
          <p:nvPr/>
        </p:nvSpPr>
        <p:spPr>
          <a:xfrm>
            <a:off x="639257" y="6664922"/>
            <a:ext cx="2230120" cy="154305"/>
          </a:xfrm>
          <a:custGeom>
            <a:avLst/>
            <a:gdLst/>
            <a:ahLst/>
            <a:cxnLst/>
            <a:rect l="l" t="t" r="r" b="b"/>
            <a:pathLst>
              <a:path w="2230120" h="154304">
                <a:moveTo>
                  <a:pt x="99" y="0"/>
                </a:moveTo>
                <a:lnTo>
                  <a:pt x="0" y="152641"/>
                </a:lnTo>
                <a:lnTo>
                  <a:pt x="2229837" y="154089"/>
                </a:lnTo>
                <a:lnTo>
                  <a:pt x="2229939" y="1435"/>
                </a:lnTo>
                <a:lnTo>
                  <a:pt x="99" y="0"/>
                </a:lnTo>
                <a:close/>
              </a:path>
            </a:pathLst>
          </a:custGeom>
          <a:solidFill>
            <a:srgbClr val="DCCAB6"/>
          </a:solidFill>
        </p:spPr>
        <p:txBody>
          <a:bodyPr wrap="square" lIns="0" tIns="0" rIns="0" bIns="0" rtlCol="0"/>
          <a:lstStyle/>
          <a:p>
            <a:endParaRPr/>
          </a:p>
        </p:txBody>
      </p:sp>
      <p:sp>
        <p:nvSpPr>
          <p:cNvPr id="6" name="object 6"/>
          <p:cNvSpPr/>
          <p:nvPr/>
        </p:nvSpPr>
        <p:spPr>
          <a:xfrm>
            <a:off x="2733230" y="9131020"/>
            <a:ext cx="548640" cy="548640"/>
          </a:xfrm>
          <a:custGeom>
            <a:avLst/>
            <a:gdLst/>
            <a:ahLst/>
            <a:cxnLst/>
            <a:rect l="l" t="t" r="r" b="b"/>
            <a:pathLst>
              <a:path w="548639" h="548640">
                <a:moveTo>
                  <a:pt x="548640" y="0"/>
                </a:moveTo>
                <a:lnTo>
                  <a:pt x="0" y="0"/>
                </a:lnTo>
                <a:lnTo>
                  <a:pt x="0" y="548580"/>
                </a:lnTo>
                <a:lnTo>
                  <a:pt x="274320" y="548580"/>
                </a:lnTo>
                <a:lnTo>
                  <a:pt x="548640" y="548580"/>
                </a:lnTo>
                <a:lnTo>
                  <a:pt x="548640" y="0"/>
                </a:lnTo>
                <a:close/>
              </a:path>
            </a:pathLst>
          </a:custGeom>
          <a:solidFill>
            <a:srgbClr val="DCCAB6"/>
          </a:solidFill>
        </p:spPr>
        <p:txBody>
          <a:bodyPr wrap="square" lIns="0" tIns="0" rIns="0" bIns="0" rtlCol="0"/>
          <a:lstStyle/>
          <a:p>
            <a:endParaRPr/>
          </a:p>
        </p:txBody>
      </p:sp>
      <p:sp>
        <p:nvSpPr>
          <p:cNvPr id="7" name="object 7"/>
          <p:cNvSpPr/>
          <p:nvPr/>
        </p:nvSpPr>
        <p:spPr>
          <a:xfrm>
            <a:off x="3728262" y="9131020"/>
            <a:ext cx="548640" cy="548640"/>
          </a:xfrm>
          <a:custGeom>
            <a:avLst/>
            <a:gdLst/>
            <a:ahLst/>
            <a:cxnLst/>
            <a:rect l="l" t="t" r="r" b="b"/>
            <a:pathLst>
              <a:path w="548639" h="548640">
                <a:moveTo>
                  <a:pt x="548640" y="0"/>
                </a:moveTo>
                <a:lnTo>
                  <a:pt x="0" y="0"/>
                </a:lnTo>
                <a:lnTo>
                  <a:pt x="0" y="548580"/>
                </a:lnTo>
                <a:lnTo>
                  <a:pt x="274320" y="548580"/>
                </a:lnTo>
                <a:lnTo>
                  <a:pt x="548640" y="548580"/>
                </a:lnTo>
                <a:lnTo>
                  <a:pt x="548640" y="0"/>
                </a:lnTo>
                <a:close/>
              </a:path>
            </a:pathLst>
          </a:custGeom>
          <a:solidFill>
            <a:srgbClr val="DCCAB6"/>
          </a:solidFill>
        </p:spPr>
        <p:txBody>
          <a:bodyPr wrap="square" lIns="0" tIns="0" rIns="0" bIns="0" rtlCol="0"/>
          <a:lstStyle/>
          <a:p>
            <a:endParaRPr/>
          </a:p>
        </p:txBody>
      </p:sp>
      <p:sp>
        <p:nvSpPr>
          <p:cNvPr id="8" name="object 8"/>
          <p:cNvSpPr/>
          <p:nvPr/>
        </p:nvSpPr>
        <p:spPr>
          <a:xfrm>
            <a:off x="4723307" y="9131020"/>
            <a:ext cx="548640" cy="548640"/>
          </a:xfrm>
          <a:custGeom>
            <a:avLst/>
            <a:gdLst/>
            <a:ahLst/>
            <a:cxnLst/>
            <a:rect l="l" t="t" r="r" b="b"/>
            <a:pathLst>
              <a:path w="548639" h="548640">
                <a:moveTo>
                  <a:pt x="548627" y="0"/>
                </a:moveTo>
                <a:lnTo>
                  <a:pt x="0" y="0"/>
                </a:lnTo>
                <a:lnTo>
                  <a:pt x="0" y="548580"/>
                </a:lnTo>
                <a:lnTo>
                  <a:pt x="274307" y="548580"/>
                </a:lnTo>
                <a:lnTo>
                  <a:pt x="548627" y="548580"/>
                </a:lnTo>
                <a:lnTo>
                  <a:pt x="548627" y="0"/>
                </a:lnTo>
                <a:close/>
              </a:path>
            </a:pathLst>
          </a:custGeom>
          <a:solidFill>
            <a:srgbClr val="DCCAB6"/>
          </a:solidFill>
        </p:spPr>
        <p:txBody>
          <a:bodyPr wrap="square" lIns="0" tIns="0" rIns="0" bIns="0" rtlCol="0"/>
          <a:lstStyle/>
          <a:p>
            <a:endParaRPr/>
          </a:p>
        </p:txBody>
      </p:sp>
      <p:sp>
        <p:nvSpPr>
          <p:cNvPr id="9" name="TextBox 8"/>
          <p:cNvSpPr txBox="1"/>
          <p:nvPr/>
        </p:nvSpPr>
        <p:spPr>
          <a:xfrm>
            <a:off x="6102350" y="6064250"/>
            <a:ext cx="4648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-RTSR LAB </a:t>
            </a:r>
            <a:endParaRPr lang="en-US" sz="2400" b="1" dirty="0">
              <a:latin typeface="Times New Roman" pitchFamily="18" charset="0"/>
              <a:cs typeface="Times New Roman" pitchFamily="18" charset="0"/>
            </a:endParaRPr>
          </a:p>
        </p:txBody>
      </p:sp>
      <p:sp>
        <p:nvSpPr>
          <p:cNvPr id="11" name="TextBox 10"/>
          <p:cNvSpPr txBox="1"/>
          <p:nvPr/>
        </p:nvSpPr>
        <p:spPr>
          <a:xfrm>
            <a:off x="1301750" y="6140450"/>
            <a:ext cx="3429000" cy="400110"/>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Coordinator : Dr. Ch. Ravi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17659984" y="6257099"/>
            <a:ext cx="628015" cy="1278255"/>
          </a:xfrm>
          <a:custGeom>
            <a:avLst/>
            <a:gdLst/>
            <a:ahLst/>
            <a:cxnLst/>
            <a:rect l="l" t="t" r="r" b="b"/>
            <a:pathLst>
              <a:path w="628015" h="1278254">
                <a:moveTo>
                  <a:pt x="628007" y="1277912"/>
                </a:moveTo>
                <a:lnTo>
                  <a:pt x="0" y="1277912"/>
                </a:lnTo>
                <a:lnTo>
                  <a:pt x="0" y="0"/>
                </a:lnTo>
                <a:lnTo>
                  <a:pt x="628007" y="0"/>
                </a:lnTo>
              </a:path>
            </a:pathLst>
          </a:custGeom>
          <a:ln w="152628">
            <a:solidFill>
              <a:srgbClr val="DCCAB6"/>
            </a:solidFill>
          </a:ln>
        </p:spPr>
        <p:txBody>
          <a:bodyPr wrap="square" lIns="0" tIns="0" rIns="0" bIns="0" rtlCol="0"/>
          <a:lstStyle/>
          <a:p>
            <a:endParaRPr/>
          </a:p>
        </p:txBody>
      </p:sp>
      <p:sp>
        <p:nvSpPr>
          <p:cNvPr id="6" name="object 6"/>
          <p:cNvSpPr/>
          <p:nvPr/>
        </p:nvSpPr>
        <p:spPr>
          <a:xfrm>
            <a:off x="0" y="2927172"/>
            <a:ext cx="7021195" cy="7360920"/>
          </a:xfrm>
          <a:custGeom>
            <a:avLst/>
            <a:gdLst/>
            <a:ahLst/>
            <a:cxnLst/>
            <a:rect l="l" t="t" r="r" b="b"/>
            <a:pathLst>
              <a:path w="7021195" h="7360920">
                <a:moveTo>
                  <a:pt x="6640817" y="4555985"/>
                </a:moveTo>
                <a:lnTo>
                  <a:pt x="0" y="0"/>
                </a:lnTo>
                <a:lnTo>
                  <a:pt x="0" y="7360602"/>
                </a:lnTo>
                <a:lnTo>
                  <a:pt x="4736160" y="7360602"/>
                </a:lnTo>
                <a:lnTo>
                  <a:pt x="6640817" y="4561383"/>
                </a:lnTo>
                <a:lnTo>
                  <a:pt x="6640817" y="4555985"/>
                </a:lnTo>
                <a:close/>
              </a:path>
              <a:path w="7021195" h="7360920">
                <a:moveTo>
                  <a:pt x="7020598" y="7326757"/>
                </a:moveTo>
                <a:lnTo>
                  <a:pt x="6471958" y="7326757"/>
                </a:lnTo>
                <a:lnTo>
                  <a:pt x="6471958" y="7359828"/>
                </a:lnTo>
                <a:lnTo>
                  <a:pt x="7020598" y="7359828"/>
                </a:lnTo>
                <a:lnTo>
                  <a:pt x="7020598" y="7326757"/>
                </a:lnTo>
                <a:close/>
              </a:path>
            </a:pathLst>
          </a:custGeom>
          <a:solidFill>
            <a:srgbClr val="DCCAB6"/>
          </a:solidFill>
        </p:spPr>
        <p:txBody>
          <a:bodyPr wrap="square" lIns="0" tIns="0" rIns="0" bIns="0" rtlCol="0"/>
          <a:lstStyle/>
          <a:p>
            <a:endParaRPr/>
          </a:p>
        </p:txBody>
      </p:sp>
      <p:sp>
        <p:nvSpPr>
          <p:cNvPr id="7" name="object 7"/>
          <p:cNvSpPr/>
          <p:nvPr/>
        </p:nvSpPr>
        <p:spPr>
          <a:xfrm>
            <a:off x="7467002" y="10253928"/>
            <a:ext cx="548640" cy="33655"/>
          </a:xfrm>
          <a:custGeom>
            <a:avLst/>
            <a:gdLst/>
            <a:ahLst/>
            <a:cxnLst/>
            <a:rect l="l" t="t" r="r" b="b"/>
            <a:pathLst>
              <a:path w="548640" h="33654">
                <a:moveTo>
                  <a:pt x="548639" y="0"/>
                </a:moveTo>
                <a:lnTo>
                  <a:pt x="0" y="0"/>
                </a:lnTo>
                <a:lnTo>
                  <a:pt x="0" y="33069"/>
                </a:lnTo>
                <a:lnTo>
                  <a:pt x="548639" y="33069"/>
                </a:lnTo>
                <a:lnTo>
                  <a:pt x="548639" y="0"/>
                </a:lnTo>
                <a:close/>
              </a:path>
            </a:pathLst>
          </a:custGeom>
          <a:solidFill>
            <a:srgbClr val="DCCAB6"/>
          </a:solidFill>
        </p:spPr>
        <p:txBody>
          <a:bodyPr wrap="square" lIns="0" tIns="0" rIns="0" bIns="0" rtlCol="0"/>
          <a:lstStyle/>
          <a:p>
            <a:endParaRPr/>
          </a:p>
        </p:txBody>
      </p:sp>
      <p:sp>
        <p:nvSpPr>
          <p:cNvPr id="8" name="object 8"/>
          <p:cNvSpPr/>
          <p:nvPr/>
        </p:nvSpPr>
        <p:spPr>
          <a:xfrm>
            <a:off x="8462034" y="10253928"/>
            <a:ext cx="548640" cy="33655"/>
          </a:xfrm>
          <a:custGeom>
            <a:avLst/>
            <a:gdLst/>
            <a:ahLst/>
            <a:cxnLst/>
            <a:rect l="l" t="t" r="r" b="b"/>
            <a:pathLst>
              <a:path w="548640" h="33654">
                <a:moveTo>
                  <a:pt x="548639" y="0"/>
                </a:moveTo>
                <a:lnTo>
                  <a:pt x="0" y="0"/>
                </a:lnTo>
                <a:lnTo>
                  <a:pt x="0" y="33069"/>
                </a:lnTo>
                <a:lnTo>
                  <a:pt x="548639" y="33069"/>
                </a:lnTo>
                <a:lnTo>
                  <a:pt x="548639" y="0"/>
                </a:lnTo>
                <a:close/>
              </a:path>
            </a:pathLst>
          </a:custGeom>
          <a:solidFill>
            <a:srgbClr val="DCCAB6"/>
          </a:solidFill>
        </p:spPr>
        <p:txBody>
          <a:bodyPr wrap="square" lIns="0" tIns="0" rIns="0" bIns="0" rtlCol="0"/>
          <a:lstStyle/>
          <a:p>
            <a:endParaRPr/>
          </a:p>
        </p:txBody>
      </p:sp>
      <p:sp>
        <p:nvSpPr>
          <p:cNvPr id="9" name="object 9"/>
          <p:cNvSpPr/>
          <p:nvPr/>
        </p:nvSpPr>
        <p:spPr>
          <a:xfrm>
            <a:off x="3933481" y="693128"/>
            <a:ext cx="548640" cy="548640"/>
          </a:xfrm>
          <a:custGeom>
            <a:avLst/>
            <a:gdLst/>
            <a:ahLst/>
            <a:cxnLst/>
            <a:rect l="l" t="t" r="r" b="b"/>
            <a:pathLst>
              <a:path w="548639" h="548640">
                <a:moveTo>
                  <a:pt x="548627" y="0"/>
                </a:moveTo>
                <a:lnTo>
                  <a:pt x="0" y="0"/>
                </a:lnTo>
                <a:lnTo>
                  <a:pt x="0" y="548576"/>
                </a:lnTo>
                <a:lnTo>
                  <a:pt x="274307" y="548576"/>
                </a:lnTo>
                <a:lnTo>
                  <a:pt x="548627" y="548576"/>
                </a:lnTo>
                <a:lnTo>
                  <a:pt x="548627" y="0"/>
                </a:lnTo>
                <a:close/>
              </a:path>
            </a:pathLst>
          </a:custGeom>
          <a:solidFill>
            <a:srgbClr val="DCCAB6"/>
          </a:solidFill>
        </p:spPr>
        <p:txBody>
          <a:bodyPr wrap="square" lIns="0" tIns="0" rIns="0" bIns="0" rtlCol="0"/>
          <a:lstStyle/>
          <a:p>
            <a:endParaRPr/>
          </a:p>
        </p:txBody>
      </p:sp>
      <p:sp>
        <p:nvSpPr>
          <p:cNvPr id="10" name="object 10"/>
          <p:cNvSpPr/>
          <p:nvPr/>
        </p:nvSpPr>
        <p:spPr>
          <a:xfrm>
            <a:off x="4928514" y="693128"/>
            <a:ext cx="548640" cy="548640"/>
          </a:xfrm>
          <a:custGeom>
            <a:avLst/>
            <a:gdLst/>
            <a:ahLst/>
            <a:cxnLst/>
            <a:rect l="l" t="t" r="r" b="b"/>
            <a:pathLst>
              <a:path w="548639" h="548640">
                <a:moveTo>
                  <a:pt x="548627" y="0"/>
                </a:moveTo>
                <a:lnTo>
                  <a:pt x="0" y="0"/>
                </a:lnTo>
                <a:lnTo>
                  <a:pt x="0" y="548576"/>
                </a:lnTo>
                <a:lnTo>
                  <a:pt x="274320" y="548576"/>
                </a:lnTo>
                <a:lnTo>
                  <a:pt x="548627" y="548576"/>
                </a:lnTo>
                <a:lnTo>
                  <a:pt x="548627" y="0"/>
                </a:lnTo>
                <a:close/>
              </a:path>
            </a:pathLst>
          </a:custGeom>
          <a:solidFill>
            <a:srgbClr val="DCCAB6"/>
          </a:solidFill>
        </p:spPr>
        <p:txBody>
          <a:bodyPr wrap="square" lIns="0" tIns="0" rIns="0" bIns="0" rtlCol="0"/>
          <a:lstStyle/>
          <a:p>
            <a:endParaRPr/>
          </a:p>
        </p:txBody>
      </p:sp>
      <p:sp>
        <p:nvSpPr>
          <p:cNvPr id="11" name="object 11"/>
          <p:cNvSpPr/>
          <p:nvPr/>
        </p:nvSpPr>
        <p:spPr>
          <a:xfrm>
            <a:off x="5923546" y="693128"/>
            <a:ext cx="548640" cy="548640"/>
          </a:xfrm>
          <a:custGeom>
            <a:avLst/>
            <a:gdLst/>
            <a:ahLst/>
            <a:cxnLst/>
            <a:rect l="l" t="t" r="r" b="b"/>
            <a:pathLst>
              <a:path w="548639" h="548640">
                <a:moveTo>
                  <a:pt x="548640" y="0"/>
                </a:moveTo>
                <a:lnTo>
                  <a:pt x="0" y="0"/>
                </a:lnTo>
                <a:lnTo>
                  <a:pt x="0" y="548576"/>
                </a:lnTo>
                <a:lnTo>
                  <a:pt x="274320" y="548576"/>
                </a:lnTo>
                <a:lnTo>
                  <a:pt x="548640" y="548576"/>
                </a:lnTo>
                <a:lnTo>
                  <a:pt x="548640" y="0"/>
                </a:lnTo>
                <a:close/>
              </a:path>
            </a:pathLst>
          </a:custGeom>
          <a:solidFill>
            <a:srgbClr val="DCCAB6"/>
          </a:solidFill>
        </p:spPr>
        <p:txBody>
          <a:bodyPr wrap="square" lIns="0" tIns="0" rIns="0" bIns="0" rtlCol="0"/>
          <a:lstStyle/>
          <a:p>
            <a:endParaRPr/>
          </a:p>
        </p:txBody>
      </p:sp>
      <p:sp>
        <p:nvSpPr>
          <p:cNvPr id="12" name="object 12"/>
          <p:cNvSpPr/>
          <p:nvPr/>
        </p:nvSpPr>
        <p:spPr>
          <a:xfrm>
            <a:off x="9011398" y="8855202"/>
            <a:ext cx="2230120" cy="154305"/>
          </a:xfrm>
          <a:custGeom>
            <a:avLst/>
            <a:gdLst/>
            <a:ahLst/>
            <a:cxnLst/>
            <a:rect l="l" t="t" r="r" b="b"/>
            <a:pathLst>
              <a:path w="2230120" h="154304">
                <a:moveTo>
                  <a:pt x="101" y="0"/>
                </a:moveTo>
                <a:lnTo>
                  <a:pt x="0" y="152628"/>
                </a:lnTo>
                <a:lnTo>
                  <a:pt x="2229840" y="154076"/>
                </a:lnTo>
                <a:lnTo>
                  <a:pt x="2229942" y="1435"/>
                </a:lnTo>
                <a:lnTo>
                  <a:pt x="101" y="0"/>
                </a:lnTo>
                <a:close/>
              </a:path>
            </a:pathLst>
          </a:custGeom>
          <a:solidFill>
            <a:srgbClr val="DCCAB6"/>
          </a:solidFill>
        </p:spPr>
        <p:txBody>
          <a:bodyPr wrap="square" lIns="0" tIns="0" rIns="0" bIns="0" rtlCol="0"/>
          <a:lstStyle/>
          <a:p>
            <a:endParaRPr/>
          </a:p>
        </p:txBody>
      </p:sp>
      <p:sp>
        <p:nvSpPr>
          <p:cNvPr id="13" name="TextBox 12"/>
          <p:cNvSpPr txBox="1"/>
          <p:nvPr/>
        </p:nvSpPr>
        <p:spPr>
          <a:xfrm>
            <a:off x="10064750" y="2178050"/>
            <a:ext cx="5181600"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CONCLUSION</a:t>
            </a:r>
            <a:endParaRPr lang="en-US" sz="3200" b="1" u="sng" dirty="0">
              <a:latin typeface="Times New Roman" pitchFamily="18" charset="0"/>
              <a:cs typeface="Times New Roman" pitchFamily="18" charset="0"/>
            </a:endParaRPr>
          </a:p>
        </p:txBody>
      </p:sp>
      <p:sp>
        <p:nvSpPr>
          <p:cNvPr id="14" name="TextBox 13"/>
          <p:cNvSpPr txBox="1"/>
          <p:nvPr/>
        </p:nvSpPr>
        <p:spPr>
          <a:xfrm>
            <a:off x="8312150" y="3473450"/>
            <a:ext cx="7315200" cy="1631216"/>
          </a:xfrm>
          <a:prstGeom prst="rect">
            <a:avLst/>
          </a:prstGeom>
          <a:noFill/>
        </p:spPr>
        <p:txBody>
          <a:bodyPr wrap="square" rtlCol="0">
            <a:spAutoFit/>
          </a:bodyPr>
          <a:lstStyle/>
          <a:p>
            <a:r>
              <a:rPr lang="en-US" sz="2000" dirty="0">
                <a:latin typeface="Times New Roman" pitchFamily="18" charset="0"/>
                <a:cs typeface="Times New Roman" pitchFamily="18" charset="0"/>
              </a:rPr>
              <a:t>This </a:t>
            </a:r>
            <a:r>
              <a:rPr lang="en-US" sz="2000" dirty="0" smtClean="0">
                <a:latin typeface="Times New Roman" pitchFamily="18" charset="0"/>
                <a:cs typeface="Times New Roman" pitchFamily="18" charset="0"/>
              </a:rPr>
              <a:t>project  explores </a:t>
            </a:r>
            <a:r>
              <a:rPr lang="en-US" sz="2000" dirty="0">
                <a:latin typeface="Times New Roman" pitchFamily="18" charset="0"/>
                <a:cs typeface="Times New Roman" pitchFamily="18" charset="0"/>
              </a:rPr>
              <a:t>how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online platforms are making books more affordable, convenient and easy to access for readers all over the world, while also highlighting the benefits of digital reading for the future.   </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1950" y="3321050"/>
            <a:ext cx="7729385" cy="2295118"/>
          </a:xfrm>
          <a:prstGeom prst="rect">
            <a:avLst/>
          </a:prstGeom>
        </p:spPr>
        <p:txBody>
          <a:bodyPr vert="horz" wrap="square" lIns="0" tIns="12065" rIns="0" bIns="0" rtlCol="0">
            <a:spAutoFit/>
          </a:bodyPr>
          <a:lstStyle/>
          <a:p>
            <a:pPr marL="12700">
              <a:lnSpc>
                <a:spcPct val="100000"/>
              </a:lnSpc>
              <a:spcBef>
                <a:spcPts val="95"/>
              </a:spcBef>
            </a:pPr>
            <a:r>
              <a:rPr spc="225" dirty="0"/>
              <a:t>Thanks!</a:t>
            </a:r>
          </a:p>
        </p:txBody>
      </p:sp>
      <p:grpSp>
        <p:nvGrpSpPr>
          <p:cNvPr id="24" name="object 24"/>
          <p:cNvGrpSpPr/>
          <p:nvPr/>
        </p:nvGrpSpPr>
        <p:grpSpPr>
          <a:xfrm>
            <a:off x="11974829" y="1444701"/>
            <a:ext cx="6313170" cy="8842375"/>
            <a:chOff x="11974829" y="1444701"/>
            <a:chExt cx="6313170" cy="8842375"/>
          </a:xfrm>
        </p:grpSpPr>
        <p:sp>
          <p:nvSpPr>
            <p:cNvPr id="25" name="object 25"/>
            <p:cNvSpPr/>
            <p:nvPr/>
          </p:nvSpPr>
          <p:spPr>
            <a:xfrm>
              <a:off x="11974829" y="2142350"/>
              <a:ext cx="6313170" cy="8145145"/>
            </a:xfrm>
            <a:custGeom>
              <a:avLst/>
              <a:gdLst/>
              <a:ahLst/>
              <a:cxnLst/>
              <a:rect l="l" t="t" r="r" b="b"/>
              <a:pathLst>
                <a:path w="6313169" h="8145145">
                  <a:moveTo>
                    <a:pt x="6313169" y="0"/>
                  </a:moveTo>
                  <a:lnTo>
                    <a:pt x="0" y="4946421"/>
                  </a:lnTo>
                  <a:lnTo>
                    <a:pt x="2176193" y="8144647"/>
                  </a:lnTo>
                  <a:lnTo>
                    <a:pt x="6313169" y="8144647"/>
                  </a:lnTo>
                  <a:lnTo>
                    <a:pt x="6313169" y="0"/>
                  </a:lnTo>
                  <a:close/>
                </a:path>
              </a:pathLst>
            </a:custGeom>
            <a:solidFill>
              <a:srgbClr val="DCCAB6"/>
            </a:solidFill>
          </p:spPr>
          <p:txBody>
            <a:bodyPr wrap="square" lIns="0" tIns="0" rIns="0" bIns="0" rtlCol="0"/>
            <a:lstStyle/>
            <a:p>
              <a:endParaRPr/>
            </a:p>
          </p:txBody>
        </p:sp>
        <p:sp>
          <p:nvSpPr>
            <p:cNvPr id="26" name="object 26"/>
            <p:cNvSpPr/>
            <p:nvPr/>
          </p:nvSpPr>
          <p:spPr>
            <a:xfrm>
              <a:off x="12375972" y="1521015"/>
              <a:ext cx="1278255" cy="1278255"/>
            </a:xfrm>
            <a:custGeom>
              <a:avLst/>
              <a:gdLst/>
              <a:ahLst/>
              <a:cxnLst/>
              <a:rect l="l" t="t" r="r" b="b"/>
              <a:pathLst>
                <a:path w="1278255" h="1278255">
                  <a:moveTo>
                    <a:pt x="639368" y="1277912"/>
                  </a:moveTo>
                  <a:lnTo>
                    <a:pt x="0" y="1277912"/>
                  </a:lnTo>
                  <a:lnTo>
                    <a:pt x="0" y="0"/>
                  </a:lnTo>
                  <a:lnTo>
                    <a:pt x="1277924" y="0"/>
                  </a:lnTo>
                  <a:lnTo>
                    <a:pt x="1277924" y="1277912"/>
                  </a:lnTo>
                  <a:lnTo>
                    <a:pt x="639368" y="1277912"/>
                  </a:lnTo>
                  <a:close/>
                </a:path>
              </a:pathLst>
            </a:custGeom>
            <a:ln w="152628">
              <a:solidFill>
                <a:srgbClr val="DCCAB6"/>
              </a:solidFill>
            </a:ln>
          </p:spPr>
          <p:txBody>
            <a:bodyPr wrap="square" lIns="0" tIns="0" rIns="0" bIns="0" rtlCol="0"/>
            <a:lstStyle/>
            <a:p>
              <a:endParaRPr/>
            </a:p>
          </p:txBody>
        </p:sp>
      </p:grpSp>
      <p:sp>
        <p:nvSpPr>
          <p:cNvPr id="27" name="TextBox 26"/>
          <p:cNvSpPr txBox="1"/>
          <p:nvPr/>
        </p:nvSpPr>
        <p:spPr>
          <a:xfrm>
            <a:off x="6711950" y="7512050"/>
            <a:ext cx="5334000" cy="1323439"/>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BY-</a:t>
            </a:r>
          </a:p>
          <a:p>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MEGHANA GADE-23R01A6679</a:t>
            </a:r>
          </a:p>
          <a:p>
            <a:r>
              <a:rPr lang="en-US" sz="2000" b="1" dirty="0" smtClean="0">
                <a:latin typeface="Times New Roman" pitchFamily="18" charset="0"/>
                <a:cs typeface="Times New Roman" pitchFamily="18" charset="0"/>
              </a:rPr>
              <a:t>      JASHWANTH GANNA-23R01A6680</a:t>
            </a:r>
          </a:p>
          <a:p>
            <a:r>
              <a:rPr lang="en-US" sz="2000" b="1" dirty="0" smtClean="0">
                <a:latin typeface="Times New Roman" pitchFamily="18" charset="0"/>
                <a:cs typeface="Times New Roman" pitchFamily="18" charset="0"/>
              </a:rPr>
              <a:t>      BHARGAV GANTA-23R01A6681</a:t>
            </a:r>
            <a:endParaRPr lang="en-US" sz="20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8962" y="2941406"/>
            <a:ext cx="18109565" cy="7345680"/>
            <a:chOff x="178962" y="2941406"/>
            <a:chExt cx="18109565" cy="7345680"/>
          </a:xfrm>
        </p:grpSpPr>
        <p:sp>
          <p:nvSpPr>
            <p:cNvPr id="3" name="object 3"/>
            <p:cNvSpPr/>
            <p:nvPr/>
          </p:nvSpPr>
          <p:spPr>
            <a:xfrm>
              <a:off x="13248568" y="2941406"/>
              <a:ext cx="5039995" cy="7345680"/>
            </a:xfrm>
            <a:custGeom>
              <a:avLst/>
              <a:gdLst/>
              <a:ahLst/>
              <a:cxnLst/>
              <a:rect l="l" t="t" r="r" b="b"/>
              <a:pathLst>
                <a:path w="5039994" h="7345680">
                  <a:moveTo>
                    <a:pt x="5039481" y="0"/>
                  </a:moveTo>
                  <a:lnTo>
                    <a:pt x="0" y="7345591"/>
                  </a:lnTo>
                  <a:lnTo>
                    <a:pt x="5039481" y="7345591"/>
                  </a:lnTo>
                  <a:lnTo>
                    <a:pt x="5039481" y="0"/>
                  </a:lnTo>
                  <a:close/>
                </a:path>
              </a:pathLst>
            </a:custGeom>
            <a:solidFill>
              <a:srgbClr val="DCCAB6"/>
            </a:solidFill>
          </p:spPr>
          <p:txBody>
            <a:bodyPr wrap="square" lIns="0" tIns="0" rIns="0" bIns="0" rtlCol="0"/>
            <a:lstStyle/>
            <a:p>
              <a:endParaRPr/>
            </a:p>
          </p:txBody>
        </p:sp>
        <p:pic>
          <p:nvPicPr>
            <p:cNvPr id="4" name="object 4"/>
            <p:cNvPicPr/>
            <p:nvPr/>
          </p:nvPicPr>
          <p:blipFill>
            <a:blip r:embed="rId2" cstate="print"/>
            <a:stretch>
              <a:fillRect/>
            </a:stretch>
          </p:blipFill>
          <p:spPr>
            <a:xfrm>
              <a:off x="178962" y="5524136"/>
              <a:ext cx="16859248" cy="4762500"/>
            </a:xfrm>
            <a:prstGeom prst="rect">
              <a:avLst/>
            </a:prstGeom>
          </p:spPr>
        </p:pic>
      </p:grpSp>
      <p:sp>
        <p:nvSpPr>
          <p:cNvPr id="10" name="TextBox 9"/>
          <p:cNvSpPr txBox="1"/>
          <p:nvPr/>
        </p:nvSpPr>
        <p:spPr>
          <a:xfrm>
            <a:off x="1835150" y="1797050"/>
            <a:ext cx="4114800" cy="830997"/>
          </a:xfrm>
          <a:prstGeom prst="rect">
            <a:avLst/>
          </a:prstGeom>
          <a:noFill/>
        </p:spPr>
        <p:txBody>
          <a:bodyPr wrap="square" rtlCol="0">
            <a:spAutoFit/>
          </a:bodyPr>
          <a:lstStyle/>
          <a:p>
            <a:r>
              <a:rPr lang="en-US" sz="2400" b="1" u="sng" dirty="0" smtClean="0">
                <a:latin typeface="Times New Roman" pitchFamily="18" charset="0"/>
                <a:cs typeface="Times New Roman" pitchFamily="18" charset="0"/>
              </a:rPr>
              <a:t>INTRODUCTION TO</a:t>
            </a:r>
          </a:p>
          <a:p>
            <a:r>
              <a:rPr lang="en-US" sz="2400" b="1" u="sng" dirty="0" smtClean="0">
                <a:latin typeface="Times New Roman" pitchFamily="18" charset="0"/>
                <a:cs typeface="Times New Roman" pitchFamily="18" charset="0"/>
              </a:rPr>
              <a:t> E-COMMERCE WEBSITE:</a:t>
            </a:r>
            <a:endParaRPr lang="en-US" sz="2400" b="1" u="sng" dirty="0">
              <a:latin typeface="Times New Roman" pitchFamily="18" charset="0"/>
              <a:cs typeface="Times New Roman" pitchFamily="18" charset="0"/>
            </a:endParaRPr>
          </a:p>
        </p:txBody>
      </p:sp>
      <p:sp>
        <p:nvSpPr>
          <p:cNvPr id="13" name="TextBox 12"/>
          <p:cNvSpPr txBox="1"/>
          <p:nvPr/>
        </p:nvSpPr>
        <p:spPr>
          <a:xfrm>
            <a:off x="8007350" y="1720850"/>
            <a:ext cx="8153400" cy="2215991"/>
          </a:xfrm>
          <a:prstGeom prst="rect">
            <a:avLst/>
          </a:prstGeom>
          <a:noFill/>
        </p:spPr>
        <p:txBody>
          <a:bodyPr wrap="square" rtlCol="0">
            <a:spAutoFit/>
          </a:bodyPr>
          <a:lstStyle/>
          <a:p>
            <a:r>
              <a:rPr lang="en-US" sz="2000" dirty="0">
                <a:latin typeface="Times New Roman" pitchFamily="18" charset="0"/>
                <a:cs typeface="Times New Roman" pitchFamily="18" charset="0"/>
              </a:rPr>
              <a:t>The project mainly focuses on creating an online platform for buying and selling second-hand books, attracting to book enthusiasts who seek affordable reading option with the increasing demand for eco friendly practice and the rising costs of new books and also website where users can read books online   have made reading more accessible, allowing people to read book on digital devices anytime and anywhere.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3435" y="9386642"/>
            <a:ext cx="548640" cy="548640"/>
          </a:xfrm>
          <a:custGeom>
            <a:avLst/>
            <a:gdLst/>
            <a:ahLst/>
            <a:cxnLst/>
            <a:rect l="l" t="t" r="r" b="b"/>
            <a:pathLst>
              <a:path w="548639" h="548640">
                <a:moveTo>
                  <a:pt x="548640" y="0"/>
                </a:moveTo>
                <a:lnTo>
                  <a:pt x="0" y="0"/>
                </a:lnTo>
                <a:lnTo>
                  <a:pt x="0" y="548580"/>
                </a:lnTo>
                <a:lnTo>
                  <a:pt x="274320" y="548580"/>
                </a:lnTo>
                <a:lnTo>
                  <a:pt x="548640" y="548580"/>
                </a:lnTo>
                <a:lnTo>
                  <a:pt x="548640" y="0"/>
                </a:lnTo>
                <a:close/>
              </a:path>
            </a:pathLst>
          </a:custGeom>
          <a:solidFill>
            <a:srgbClr val="DCCAB6"/>
          </a:solidFill>
        </p:spPr>
        <p:txBody>
          <a:bodyPr wrap="square" lIns="0" tIns="0" rIns="0" bIns="0" rtlCol="0"/>
          <a:lstStyle/>
          <a:p>
            <a:endParaRPr/>
          </a:p>
        </p:txBody>
      </p:sp>
      <p:sp>
        <p:nvSpPr>
          <p:cNvPr id="3" name="object 3"/>
          <p:cNvSpPr/>
          <p:nvPr/>
        </p:nvSpPr>
        <p:spPr>
          <a:xfrm>
            <a:off x="3578402" y="9386642"/>
            <a:ext cx="548640" cy="548640"/>
          </a:xfrm>
          <a:custGeom>
            <a:avLst/>
            <a:gdLst/>
            <a:ahLst/>
            <a:cxnLst/>
            <a:rect l="l" t="t" r="r" b="b"/>
            <a:pathLst>
              <a:path w="548639" h="548640">
                <a:moveTo>
                  <a:pt x="548627" y="0"/>
                </a:moveTo>
                <a:lnTo>
                  <a:pt x="0" y="0"/>
                </a:lnTo>
                <a:lnTo>
                  <a:pt x="0" y="548580"/>
                </a:lnTo>
                <a:lnTo>
                  <a:pt x="274307" y="548580"/>
                </a:lnTo>
                <a:lnTo>
                  <a:pt x="548627" y="548580"/>
                </a:lnTo>
                <a:lnTo>
                  <a:pt x="548627" y="0"/>
                </a:lnTo>
                <a:close/>
              </a:path>
            </a:pathLst>
          </a:custGeom>
          <a:solidFill>
            <a:srgbClr val="DCCAB6"/>
          </a:solidFill>
        </p:spPr>
        <p:txBody>
          <a:bodyPr wrap="square" lIns="0" tIns="0" rIns="0" bIns="0" rtlCol="0"/>
          <a:lstStyle/>
          <a:p>
            <a:endParaRPr/>
          </a:p>
        </p:txBody>
      </p:sp>
      <p:sp>
        <p:nvSpPr>
          <p:cNvPr id="4" name="object 4"/>
          <p:cNvSpPr/>
          <p:nvPr/>
        </p:nvSpPr>
        <p:spPr>
          <a:xfrm>
            <a:off x="2583357" y="9386642"/>
            <a:ext cx="548640" cy="548640"/>
          </a:xfrm>
          <a:custGeom>
            <a:avLst/>
            <a:gdLst/>
            <a:ahLst/>
            <a:cxnLst/>
            <a:rect l="l" t="t" r="r" b="b"/>
            <a:pathLst>
              <a:path w="548639" h="548640">
                <a:moveTo>
                  <a:pt x="548640" y="0"/>
                </a:moveTo>
                <a:lnTo>
                  <a:pt x="0" y="0"/>
                </a:lnTo>
                <a:lnTo>
                  <a:pt x="0" y="548580"/>
                </a:lnTo>
                <a:lnTo>
                  <a:pt x="274320" y="548580"/>
                </a:lnTo>
                <a:lnTo>
                  <a:pt x="548640" y="548580"/>
                </a:lnTo>
                <a:lnTo>
                  <a:pt x="548640" y="0"/>
                </a:lnTo>
                <a:close/>
              </a:path>
            </a:pathLst>
          </a:custGeom>
          <a:solidFill>
            <a:srgbClr val="DCCAB6"/>
          </a:solidFill>
        </p:spPr>
        <p:txBody>
          <a:bodyPr wrap="square" lIns="0" tIns="0" rIns="0" bIns="0" rtlCol="0"/>
          <a:lstStyle/>
          <a:p>
            <a:endParaRPr/>
          </a:p>
        </p:txBody>
      </p:sp>
      <p:grpSp>
        <p:nvGrpSpPr>
          <p:cNvPr id="5" name="object 5"/>
          <p:cNvGrpSpPr/>
          <p:nvPr/>
        </p:nvGrpSpPr>
        <p:grpSpPr>
          <a:xfrm>
            <a:off x="9187205" y="4582"/>
            <a:ext cx="9096375" cy="10282555"/>
            <a:chOff x="9187205" y="4582"/>
            <a:chExt cx="9096375" cy="10282555"/>
          </a:xfrm>
        </p:grpSpPr>
        <p:sp>
          <p:nvSpPr>
            <p:cNvPr id="6" name="object 6"/>
            <p:cNvSpPr/>
            <p:nvPr/>
          </p:nvSpPr>
          <p:spPr>
            <a:xfrm>
              <a:off x="9187205" y="4582"/>
              <a:ext cx="9096375" cy="10282555"/>
            </a:xfrm>
            <a:custGeom>
              <a:avLst/>
              <a:gdLst/>
              <a:ahLst/>
              <a:cxnLst/>
              <a:rect l="l" t="t" r="r" b="b"/>
              <a:pathLst>
                <a:path w="9096375" h="10282555">
                  <a:moveTo>
                    <a:pt x="9096374" y="0"/>
                  </a:moveTo>
                  <a:lnTo>
                    <a:pt x="0" y="6240656"/>
                  </a:lnTo>
                  <a:lnTo>
                    <a:pt x="2750123" y="10282416"/>
                  </a:lnTo>
                  <a:lnTo>
                    <a:pt x="9096374" y="10282416"/>
                  </a:lnTo>
                  <a:lnTo>
                    <a:pt x="9096374" y="0"/>
                  </a:lnTo>
                  <a:close/>
                </a:path>
              </a:pathLst>
            </a:custGeom>
            <a:solidFill>
              <a:srgbClr val="DCCAB6"/>
            </a:solidFill>
          </p:spPr>
          <p:txBody>
            <a:bodyPr wrap="square" lIns="0" tIns="0" rIns="0" bIns="0" rtlCol="0"/>
            <a:lstStyle/>
            <a:p>
              <a:endParaRPr/>
            </a:p>
          </p:txBody>
        </p:sp>
        <p:pic>
          <p:nvPicPr>
            <p:cNvPr id="7" name="object 7"/>
            <p:cNvPicPr/>
            <p:nvPr/>
          </p:nvPicPr>
          <p:blipFill>
            <a:blip r:embed="rId2" cstate="print"/>
            <a:stretch>
              <a:fillRect/>
            </a:stretch>
          </p:blipFill>
          <p:spPr>
            <a:xfrm>
              <a:off x="10345013" y="169811"/>
              <a:ext cx="6515087" cy="9219450"/>
            </a:xfrm>
            <a:prstGeom prst="rect">
              <a:avLst/>
            </a:prstGeom>
          </p:spPr>
        </p:pic>
      </p:grpSp>
      <p:sp>
        <p:nvSpPr>
          <p:cNvPr id="11" name="TextBox 10"/>
          <p:cNvSpPr txBox="1"/>
          <p:nvPr/>
        </p:nvSpPr>
        <p:spPr>
          <a:xfrm>
            <a:off x="1682750" y="3244850"/>
            <a:ext cx="6629400" cy="1631216"/>
          </a:xfrm>
          <a:prstGeom prst="rect">
            <a:avLst/>
          </a:prstGeom>
          <a:noFill/>
        </p:spPr>
        <p:txBody>
          <a:bodyPr wrap="square" rtlCol="0">
            <a:spAutoFit/>
          </a:bodyPr>
          <a:lstStyle/>
          <a:p>
            <a:pPr>
              <a:buFont typeface="Wingdings" pitchFamily="2" charset="2"/>
              <a:buChar char="Ø"/>
            </a:pPr>
            <a:r>
              <a:rPr lang="en-US" sz="2000" dirty="0">
                <a:latin typeface="Times New Roman" pitchFamily="18" charset="0"/>
                <a:cs typeface="Times New Roman" pitchFamily="18" charset="0"/>
              </a:rPr>
              <a:t>To effectively sell second-hand books, it's vital to understand the target </a:t>
            </a:r>
            <a:r>
              <a:rPr lang="en-US" sz="2000" dirty="0" smtClean="0">
                <a:latin typeface="Times New Roman" pitchFamily="18" charset="0"/>
                <a:cs typeface="Times New Roman" pitchFamily="18" charset="0"/>
              </a:rPr>
              <a:t>audience. </a:t>
            </a:r>
            <a:r>
              <a:rPr lang="en-US" sz="2000" dirty="0">
                <a:latin typeface="Times New Roman" pitchFamily="18" charset="0"/>
                <a:cs typeface="Times New Roman" pitchFamily="18" charset="0"/>
              </a:rPr>
              <a:t>Analyze their preferences, buying habits, and the types of books they seek. This knowledge helps tailor marketing efforts and inventory selection. </a:t>
            </a:r>
          </a:p>
          <a:p>
            <a:pPr>
              <a:buFont typeface="Wingdings" pitchFamily="2" charset="2"/>
              <a:buChar char="Ø"/>
            </a:pPr>
            <a:endParaRPr lang="en-US" sz="2000" dirty="0">
              <a:latin typeface="Times New Roman" pitchFamily="18" charset="0"/>
              <a:cs typeface="Times New Roman" pitchFamily="18" charset="0"/>
            </a:endParaRPr>
          </a:p>
        </p:txBody>
      </p:sp>
      <p:sp>
        <p:nvSpPr>
          <p:cNvPr id="12" name="TextBox 11"/>
          <p:cNvSpPr txBox="1"/>
          <p:nvPr/>
        </p:nvSpPr>
        <p:spPr>
          <a:xfrm>
            <a:off x="1377950" y="1568450"/>
            <a:ext cx="7772400"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UNDERSTANDING THE MARKET</a:t>
            </a:r>
            <a:endParaRPr lang="en-US" sz="3200"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8950" y="3702050"/>
            <a:ext cx="7010400" cy="1631216"/>
          </a:xfrm>
          <a:prstGeom prst="rect">
            <a:avLst/>
          </a:prstGeom>
          <a:noFill/>
        </p:spPr>
        <p:txBody>
          <a:bodyPr wrap="square" rtlCol="0">
            <a:spAutoFit/>
          </a:bodyPr>
          <a:lstStyle/>
          <a:p>
            <a:pPr>
              <a:buFont typeface="Wingdings" pitchFamily="2" charset="2"/>
              <a:buChar char="Ø"/>
            </a:pPr>
            <a:r>
              <a:rPr lang="en-US" sz="2000" dirty="0">
                <a:latin typeface="Times New Roman" pitchFamily="18" charset="0"/>
                <a:cs typeface="Times New Roman" pitchFamily="18" charset="0"/>
              </a:rPr>
              <a:t>A user friendly </a:t>
            </a:r>
            <a:r>
              <a:rPr lang="en-US" sz="2000" dirty="0" smtClean="0">
                <a:latin typeface="Times New Roman" pitchFamily="18" charset="0"/>
                <a:cs typeface="Times New Roman" pitchFamily="18" charset="0"/>
              </a:rPr>
              <a:t>website is </a:t>
            </a:r>
            <a:r>
              <a:rPr lang="en-US" sz="2000" dirty="0">
                <a:latin typeface="Times New Roman" pitchFamily="18" charset="0"/>
                <a:cs typeface="Times New Roman" pitchFamily="18" charset="0"/>
              </a:rPr>
              <a:t>essential for e-commerce success. Ensure easy navigation, fast loading times, and a responsive design. A seamless shopping experience encourages customers to return and make purchases</a:t>
            </a:r>
          </a:p>
          <a:p>
            <a:endParaRPr lang="en-US" sz="2000" dirty="0">
              <a:latin typeface="Times New Roman" pitchFamily="18" charset="0"/>
              <a:cs typeface="Times New Roman" pitchFamily="18" charset="0"/>
            </a:endParaRPr>
          </a:p>
        </p:txBody>
      </p:sp>
      <p:sp>
        <p:nvSpPr>
          <p:cNvPr id="7" name="Title 6"/>
          <p:cNvSpPr>
            <a:spLocks noGrp="1"/>
          </p:cNvSpPr>
          <p:nvPr>
            <p:ph type="ctrTitle"/>
          </p:nvPr>
        </p:nvSpPr>
        <p:spPr>
          <a:xfrm>
            <a:off x="1758950" y="1797050"/>
            <a:ext cx="10157054" cy="492443"/>
          </a:xfrm>
        </p:spPr>
        <p:txBody>
          <a:bodyPr/>
          <a:lstStyle/>
          <a:p>
            <a:r>
              <a:rPr lang="en-US" sz="3200" u="sng" dirty="0" smtClean="0">
                <a:latin typeface="Times New Roman" pitchFamily="18" charset="0"/>
                <a:cs typeface="Times New Roman" pitchFamily="18" charset="0"/>
              </a:rPr>
              <a:t>USAGE OF WEBSITE:</a:t>
            </a:r>
            <a:endParaRPr lang="en-US" sz="3200" u="sng" dirty="0">
              <a:latin typeface="Times New Roman" pitchFamily="18" charset="0"/>
              <a:cs typeface="Times New Roman" pitchFamily="18" charset="0"/>
            </a:endParaRPr>
          </a:p>
        </p:txBody>
      </p:sp>
      <p:pic>
        <p:nvPicPr>
          <p:cNvPr id="8" name="Picture 7" descr="ordering.jpg"/>
          <p:cNvPicPr>
            <a:picLocks noChangeAspect="1"/>
          </p:cNvPicPr>
          <p:nvPr/>
        </p:nvPicPr>
        <p:blipFill>
          <a:blip r:embed="rId2"/>
          <a:stretch>
            <a:fillRect/>
          </a:stretch>
        </p:blipFill>
        <p:spPr>
          <a:xfrm>
            <a:off x="9150350" y="2559050"/>
            <a:ext cx="7829550" cy="52197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ph type="ctrTitle"/>
          </p:nvPr>
        </p:nvSpPr>
        <p:spPr>
          <a:xfrm>
            <a:off x="1606550" y="1797050"/>
            <a:ext cx="12273915" cy="504625"/>
          </a:xfrm>
          <a:prstGeom prst="rect">
            <a:avLst/>
          </a:prstGeom>
        </p:spPr>
        <p:txBody>
          <a:bodyPr vert="horz" wrap="square" lIns="0" tIns="12065" rIns="0" bIns="0" rtlCol="0">
            <a:spAutoFit/>
          </a:bodyPr>
          <a:lstStyle/>
          <a:p>
            <a:pPr marL="12700">
              <a:lnSpc>
                <a:spcPct val="100000"/>
              </a:lnSpc>
              <a:spcBef>
                <a:spcPts val="95"/>
              </a:spcBef>
            </a:pPr>
            <a:r>
              <a:rPr lang="en-US" sz="3200" u="sng" dirty="0" smtClean="0">
                <a:latin typeface="Times New Roman" pitchFamily="18" charset="0"/>
                <a:cs typeface="Times New Roman" pitchFamily="18" charset="0"/>
              </a:rPr>
              <a:t>Leveraging social media marketing:</a:t>
            </a:r>
            <a:endParaRPr sz="3200" u="sng">
              <a:latin typeface="Times New Roman" pitchFamily="18" charset="0"/>
              <a:cs typeface="Times New Roman" pitchFamily="18" charset="0"/>
            </a:endParaRPr>
          </a:p>
        </p:txBody>
      </p:sp>
      <p:sp>
        <p:nvSpPr>
          <p:cNvPr id="10" name="TextBox 9"/>
          <p:cNvSpPr txBox="1"/>
          <p:nvPr/>
        </p:nvSpPr>
        <p:spPr>
          <a:xfrm>
            <a:off x="1835150" y="3930650"/>
            <a:ext cx="7620000" cy="1631216"/>
          </a:xfrm>
          <a:prstGeom prst="rect">
            <a:avLst/>
          </a:prstGeom>
          <a:noFill/>
        </p:spPr>
        <p:txBody>
          <a:bodyPr wrap="square" rtlCol="0">
            <a:spAutoFit/>
          </a:bodyPr>
          <a:lstStyle/>
          <a:p>
            <a:pPr marL="457200" indent="-457200">
              <a:buFont typeface="Wingdings" pitchFamily="2" charset="2"/>
              <a:buChar char="Ø"/>
            </a:pPr>
            <a:r>
              <a:rPr lang="en-US" sz="2000" dirty="0">
                <a:latin typeface="Times New Roman" pitchFamily="18" charset="0"/>
                <a:cs typeface="Times New Roman" pitchFamily="18" charset="0"/>
              </a:rPr>
              <a:t>Utilize	social media platforms to promote second-hand books. Share engaging content, run targeted ads, and interact with your audience. This approach builds brand awareness to your e-commerce site. </a:t>
            </a:r>
          </a:p>
          <a:p>
            <a:pPr marL="457200" indent="-457200">
              <a:buFont typeface="Wingdings" pitchFamily="2" charset="2"/>
              <a:buChar char="Ø"/>
            </a:pPr>
            <a:endParaRPr lang="en-US" sz="2000" dirty="0">
              <a:latin typeface="Times New Roman" pitchFamily="18" charset="0"/>
              <a:cs typeface="Times New Roman" pitchFamily="18" charset="0"/>
            </a:endParaRPr>
          </a:p>
        </p:txBody>
      </p:sp>
      <p:pic>
        <p:nvPicPr>
          <p:cNvPr id="11" name="Picture 10" descr="Social media.jpg"/>
          <p:cNvPicPr>
            <a:picLocks noChangeAspect="1"/>
          </p:cNvPicPr>
          <p:nvPr/>
        </p:nvPicPr>
        <p:blipFill>
          <a:blip r:embed="rId2"/>
          <a:stretch>
            <a:fillRect/>
          </a:stretch>
        </p:blipFill>
        <p:spPr>
          <a:xfrm>
            <a:off x="9759950" y="2406650"/>
            <a:ext cx="6572250" cy="531037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26324" y="169811"/>
            <a:ext cx="6505574" cy="9219450"/>
          </a:xfrm>
          <a:prstGeom prst="rect">
            <a:avLst/>
          </a:prstGeom>
        </p:spPr>
      </p:pic>
      <p:sp>
        <p:nvSpPr>
          <p:cNvPr id="3" name="object 3"/>
          <p:cNvSpPr/>
          <p:nvPr/>
        </p:nvSpPr>
        <p:spPr>
          <a:xfrm>
            <a:off x="16221583" y="8567991"/>
            <a:ext cx="1278255" cy="1278255"/>
          </a:xfrm>
          <a:custGeom>
            <a:avLst/>
            <a:gdLst/>
            <a:ahLst/>
            <a:cxnLst/>
            <a:rect l="l" t="t" r="r" b="b"/>
            <a:pathLst>
              <a:path w="1278255" h="1278254">
                <a:moveTo>
                  <a:pt x="639318" y="1277909"/>
                </a:moveTo>
                <a:lnTo>
                  <a:pt x="0" y="1277909"/>
                </a:lnTo>
                <a:lnTo>
                  <a:pt x="0" y="0"/>
                </a:lnTo>
                <a:lnTo>
                  <a:pt x="1277874" y="0"/>
                </a:lnTo>
                <a:lnTo>
                  <a:pt x="1277874" y="1277909"/>
                </a:lnTo>
                <a:lnTo>
                  <a:pt x="639318" y="1277909"/>
                </a:lnTo>
                <a:close/>
              </a:path>
            </a:pathLst>
          </a:custGeom>
          <a:ln w="152628">
            <a:solidFill>
              <a:srgbClr val="DCCAB6"/>
            </a:solidFill>
          </a:ln>
        </p:spPr>
        <p:txBody>
          <a:bodyPr wrap="square" lIns="0" tIns="0" rIns="0" bIns="0" rtlCol="0"/>
          <a:lstStyle/>
          <a:p>
            <a:endParaRPr/>
          </a:p>
        </p:txBody>
      </p:sp>
      <p:sp>
        <p:nvSpPr>
          <p:cNvPr id="7" name="TextBox 6"/>
          <p:cNvSpPr txBox="1"/>
          <p:nvPr/>
        </p:nvSpPr>
        <p:spPr>
          <a:xfrm>
            <a:off x="9759950" y="1263650"/>
            <a:ext cx="8077200" cy="1077218"/>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INTEGRATING  DIGITAL  LEARNING PLATFORM:</a:t>
            </a:r>
            <a:endParaRPr lang="en-US" sz="3200" b="1" u="sng" dirty="0">
              <a:latin typeface="Times New Roman" pitchFamily="18" charset="0"/>
              <a:cs typeface="Times New Roman" pitchFamily="18" charset="0"/>
            </a:endParaRPr>
          </a:p>
        </p:txBody>
      </p:sp>
      <p:sp>
        <p:nvSpPr>
          <p:cNvPr id="8" name="TextBox 7"/>
          <p:cNvSpPr txBox="1"/>
          <p:nvPr/>
        </p:nvSpPr>
        <p:spPr>
          <a:xfrm>
            <a:off x="9683750" y="3244850"/>
            <a:ext cx="7543800" cy="2246769"/>
          </a:xfrm>
          <a:prstGeom prst="rect">
            <a:avLst/>
          </a:prstGeom>
          <a:noFill/>
        </p:spPr>
        <p:txBody>
          <a:bodyPr wrap="square" rtlCol="0">
            <a:spAutoFit/>
          </a:bodyPr>
          <a:lstStyle/>
          <a:p>
            <a:pPr>
              <a:buFont typeface="Wingdings" pitchFamily="2" charset="2"/>
              <a:buChar char="§"/>
            </a:pPr>
            <a:r>
              <a:rPr lang="en-US" sz="2000" dirty="0" smtClean="0">
                <a:latin typeface="Times New Roman" pitchFamily="18" charset="0"/>
                <a:cs typeface="Times New Roman" pitchFamily="18" charset="0"/>
              </a:rPr>
              <a:t>Digital learning websites that offer free online books play a crucial role in promoting education and knowledge accessibility.</a:t>
            </a:r>
          </a:p>
          <a:p>
            <a:pPr>
              <a:buFont typeface="Wingdings" pitchFamily="2" charset="2"/>
              <a:buChar char="§"/>
            </a:pPr>
            <a:endParaRPr lang="en-US" sz="2000" dirty="0" smtClean="0">
              <a:latin typeface="Times New Roman" pitchFamily="18" charset="0"/>
              <a:cs typeface="Times New Roman" pitchFamily="18" charset="0"/>
            </a:endParaRPr>
          </a:p>
          <a:p>
            <a:pPr>
              <a:buFont typeface="Wingdings" pitchFamily="2" charset="2"/>
              <a:buChar char="§"/>
            </a:pPr>
            <a:r>
              <a:rPr lang="en-US" sz="2000" dirty="0" smtClean="0">
                <a:latin typeface="Times New Roman" pitchFamily="18" charset="0"/>
                <a:cs typeface="Times New Roman" pitchFamily="18" charset="0"/>
              </a:rPr>
              <a:t>Provides books without any cost, making education accessible to all. </a:t>
            </a:r>
          </a:p>
          <a:p>
            <a:pPr>
              <a:buFont typeface="Wingdings" pitchFamily="2" charset="2"/>
              <a:buChar char="§"/>
            </a:pPr>
            <a:endParaRPr lang="en-US" sz="2000" dirty="0" smtClean="0">
              <a:latin typeface="Times New Roman" pitchFamily="18" charset="0"/>
              <a:cs typeface="Times New Roman" pitchFamily="18" charset="0"/>
            </a:endParaRPr>
          </a:p>
          <a:p>
            <a:pPr>
              <a:buFont typeface="Wingdings" pitchFamily="2" charset="2"/>
              <a:buChar char="§"/>
            </a:pPr>
            <a:r>
              <a:rPr lang="en-US" sz="2000" dirty="0" smtClean="0">
                <a:latin typeface="Times New Roman" pitchFamily="18" charset="0"/>
                <a:cs typeface="Times New Roman" pitchFamily="18" charset="0"/>
              </a:rPr>
              <a:t>Helps students, researchers, and book lovers who cannot afford expensive books.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21750" y="1644650"/>
            <a:ext cx="5410200"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LANGUAGES REQUIRED:</a:t>
            </a:r>
            <a:endParaRPr lang="en-US" sz="3200" b="1" u="sng" dirty="0">
              <a:latin typeface="Times New Roman" pitchFamily="18" charset="0"/>
              <a:cs typeface="Times New Roman" pitchFamily="18" charset="0"/>
            </a:endParaRPr>
          </a:p>
        </p:txBody>
      </p:sp>
      <p:sp>
        <p:nvSpPr>
          <p:cNvPr id="3" name="TextBox 2"/>
          <p:cNvSpPr txBox="1"/>
          <p:nvPr/>
        </p:nvSpPr>
        <p:spPr>
          <a:xfrm>
            <a:off x="8769350" y="2787650"/>
            <a:ext cx="3733800" cy="1200329"/>
          </a:xfrm>
          <a:prstGeom prst="rect">
            <a:avLst/>
          </a:prstGeom>
          <a:noFill/>
        </p:spPr>
        <p:txBody>
          <a:bodyPr wrap="square" rtlCol="0">
            <a:spAutoFit/>
          </a:bodyPr>
          <a:lstStyle/>
          <a:p>
            <a:pPr marL="342900" indent="-342900">
              <a:buAutoNum type="arabicPeriod"/>
            </a:pPr>
            <a:r>
              <a:rPr lang="en-US" b="1" dirty="0" smtClean="0"/>
              <a:t>Front-End:</a:t>
            </a:r>
          </a:p>
          <a:p>
            <a:pPr marL="342900" indent="-342900" algn="l"/>
            <a:r>
              <a:rPr lang="en-US" dirty="0" smtClean="0"/>
              <a:t>      ✅</a:t>
            </a:r>
            <a:r>
              <a:rPr lang="en-US" b="1" dirty="0" smtClean="0"/>
              <a:t> HTML</a:t>
            </a:r>
            <a:r>
              <a:rPr lang="en-US" dirty="0" smtClean="0"/>
              <a:t> </a:t>
            </a:r>
          </a:p>
          <a:p>
            <a:pPr marL="342900" indent="-342900" algn="l"/>
            <a:r>
              <a:rPr lang="en-US" dirty="0"/>
              <a:t> </a:t>
            </a:r>
            <a:r>
              <a:rPr lang="en-US" dirty="0" smtClean="0"/>
              <a:t>     ✅ </a:t>
            </a:r>
            <a:r>
              <a:rPr lang="en-US" b="1" dirty="0" smtClean="0"/>
              <a:t>CSS</a:t>
            </a:r>
          </a:p>
          <a:p>
            <a:pPr marL="342900" indent="-342900" algn="l"/>
            <a:r>
              <a:rPr lang="en-US" b="1" dirty="0"/>
              <a:t> </a:t>
            </a:r>
            <a:r>
              <a:rPr lang="en-US" b="1" dirty="0" smtClean="0"/>
              <a:t>     </a:t>
            </a:r>
            <a:r>
              <a:rPr lang="en-US" dirty="0" smtClean="0"/>
              <a:t>✅ </a:t>
            </a:r>
            <a:r>
              <a:rPr lang="en-US" b="1" dirty="0"/>
              <a:t>JavaScript</a:t>
            </a:r>
            <a:endParaRPr lang="en-US" dirty="0"/>
          </a:p>
        </p:txBody>
      </p:sp>
      <p:sp>
        <p:nvSpPr>
          <p:cNvPr id="4" name="TextBox 3"/>
          <p:cNvSpPr txBox="1"/>
          <p:nvPr/>
        </p:nvSpPr>
        <p:spPr>
          <a:xfrm>
            <a:off x="8921750" y="4387850"/>
            <a:ext cx="3276600" cy="1200329"/>
          </a:xfrm>
          <a:prstGeom prst="rect">
            <a:avLst/>
          </a:prstGeom>
          <a:noFill/>
        </p:spPr>
        <p:txBody>
          <a:bodyPr wrap="square" rtlCol="0">
            <a:spAutoFit/>
          </a:bodyPr>
          <a:lstStyle/>
          <a:p>
            <a:r>
              <a:rPr lang="en-US" b="1" dirty="0" smtClean="0"/>
              <a:t>2.  Back-End:</a:t>
            </a:r>
          </a:p>
          <a:p>
            <a:r>
              <a:rPr lang="en-US" dirty="0"/>
              <a:t>✅ </a:t>
            </a:r>
            <a:r>
              <a:rPr lang="en-US" b="1" dirty="0"/>
              <a:t>PHP</a:t>
            </a:r>
            <a:r>
              <a:rPr lang="en-US" dirty="0"/>
              <a:t> </a:t>
            </a:r>
            <a:br>
              <a:rPr lang="en-US" dirty="0"/>
            </a:br>
            <a:r>
              <a:rPr lang="en-US" dirty="0"/>
              <a:t>✅ </a:t>
            </a:r>
            <a:r>
              <a:rPr lang="en-US" b="1" dirty="0" smtClean="0"/>
              <a:t>Python</a:t>
            </a:r>
            <a:r>
              <a:rPr lang="en-US" dirty="0" smtClean="0"/>
              <a:t> </a:t>
            </a:r>
            <a:r>
              <a:rPr lang="en-US" dirty="0"/>
              <a:t/>
            </a:r>
            <a:br>
              <a:rPr lang="en-US" dirty="0"/>
            </a:br>
            <a:r>
              <a:rPr lang="en-US" dirty="0"/>
              <a:t>✅ </a:t>
            </a:r>
            <a:r>
              <a:rPr lang="en-US" b="1" dirty="0"/>
              <a:t>Node.js</a:t>
            </a:r>
            <a:endParaRPr lang="en-US" dirty="0"/>
          </a:p>
        </p:txBody>
      </p:sp>
      <p:sp>
        <p:nvSpPr>
          <p:cNvPr id="5" name="TextBox 4"/>
          <p:cNvSpPr txBox="1"/>
          <p:nvPr/>
        </p:nvSpPr>
        <p:spPr>
          <a:xfrm>
            <a:off x="12426950" y="2711450"/>
            <a:ext cx="4267200" cy="923330"/>
          </a:xfrm>
          <a:prstGeom prst="rect">
            <a:avLst/>
          </a:prstGeom>
          <a:noFill/>
        </p:spPr>
        <p:txBody>
          <a:bodyPr wrap="square" rtlCol="0">
            <a:spAutoFit/>
          </a:bodyPr>
          <a:lstStyle/>
          <a:p>
            <a:r>
              <a:rPr lang="en-US" b="1" dirty="0"/>
              <a:t>3. </a:t>
            </a:r>
            <a:r>
              <a:rPr lang="en-US" b="1" dirty="0" smtClean="0"/>
              <a:t>Database:</a:t>
            </a:r>
          </a:p>
          <a:p>
            <a:r>
              <a:rPr lang="en-US" dirty="0"/>
              <a:t>✅ </a:t>
            </a:r>
            <a:r>
              <a:rPr lang="en-US" b="1" dirty="0" err="1"/>
              <a:t>MySQL</a:t>
            </a:r>
            <a:r>
              <a:rPr lang="en-US" dirty="0"/>
              <a:t> </a:t>
            </a:r>
            <a:endParaRPr lang="en-US" dirty="0" smtClean="0"/>
          </a:p>
          <a:p>
            <a:r>
              <a:rPr lang="en-US" dirty="0" smtClean="0"/>
              <a:t>✅ </a:t>
            </a:r>
            <a:r>
              <a:rPr lang="en-US" b="1" dirty="0" err="1"/>
              <a:t>PostgreSQL</a:t>
            </a:r>
            <a:endParaRPr lang="en-US" dirty="0"/>
          </a:p>
        </p:txBody>
      </p:sp>
      <p:sp>
        <p:nvSpPr>
          <p:cNvPr id="6" name="TextBox 5"/>
          <p:cNvSpPr txBox="1"/>
          <p:nvPr/>
        </p:nvSpPr>
        <p:spPr>
          <a:xfrm>
            <a:off x="12426950" y="4387850"/>
            <a:ext cx="2971800" cy="1200329"/>
          </a:xfrm>
          <a:prstGeom prst="rect">
            <a:avLst/>
          </a:prstGeom>
          <a:noFill/>
        </p:spPr>
        <p:txBody>
          <a:bodyPr wrap="square" rtlCol="0">
            <a:spAutoFit/>
          </a:bodyPr>
          <a:lstStyle/>
          <a:p>
            <a:r>
              <a:rPr lang="en-US" b="1" dirty="0"/>
              <a:t>4. Payment Gateway </a:t>
            </a:r>
            <a:r>
              <a:rPr lang="en-US" b="1" dirty="0" smtClean="0"/>
              <a:t>Integration:</a:t>
            </a:r>
            <a:endParaRPr lang="en-US" dirty="0" smtClean="0"/>
          </a:p>
          <a:p>
            <a:r>
              <a:rPr lang="en-US" dirty="0"/>
              <a:t>✅ </a:t>
            </a:r>
            <a:r>
              <a:rPr lang="en-US" b="1" dirty="0"/>
              <a:t>Stripe, PayPal, </a:t>
            </a:r>
            <a:r>
              <a:rPr lang="en-US" b="1" dirty="0" err="1"/>
              <a:t>Razorpay</a:t>
            </a:r>
            <a:r>
              <a:rPr lang="en-US" b="1" dirty="0"/>
              <a:t>, UPI APIs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51700" y="1492250"/>
            <a:ext cx="11049000"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PROBLEM STATEMENT:</a:t>
            </a:r>
            <a:endParaRPr lang="en-US" sz="3200" b="1" u="sng" dirty="0">
              <a:latin typeface="Times New Roman" pitchFamily="18" charset="0"/>
              <a:cs typeface="Times New Roman" pitchFamily="18" charset="0"/>
            </a:endParaRPr>
          </a:p>
        </p:txBody>
      </p:sp>
      <p:sp>
        <p:nvSpPr>
          <p:cNvPr id="3" name="TextBox 2"/>
          <p:cNvSpPr txBox="1"/>
          <p:nvPr/>
        </p:nvSpPr>
        <p:spPr>
          <a:xfrm>
            <a:off x="7245350" y="3092450"/>
            <a:ext cx="10363200" cy="1323439"/>
          </a:xfrm>
          <a:prstGeom prst="rect">
            <a:avLst/>
          </a:prstGeom>
          <a:noFill/>
        </p:spPr>
        <p:txBody>
          <a:bodyPr wrap="square" rtlCol="0">
            <a:spAutoFit/>
          </a:bodyPr>
          <a:lstStyle/>
          <a:p>
            <a:pPr>
              <a:buFont typeface="Wingdings" pitchFamily="2" charset="2"/>
              <a:buChar char="Ø"/>
            </a:pPr>
            <a:r>
              <a:rPr lang="en-US" sz="2000" dirty="0">
                <a:latin typeface="Times New Roman" pitchFamily="18" charset="0"/>
                <a:cs typeface="Times New Roman" pitchFamily="18" charset="0"/>
              </a:rPr>
              <a:t>Many book lovers struggle to find affordable reading material, while individuals with un-used books lack a convenient way to resell them. Moreover, the environmental impact of book waste is increasing due to limited reuse option. </a:t>
            </a:r>
          </a:p>
          <a:p>
            <a:pPr>
              <a:buFont typeface="Wingdings" pitchFamily="2" charset="2"/>
              <a:buChar char="Ø"/>
            </a:pPr>
            <a:endParaRPr lang="en-US" sz="2000" dirty="0">
              <a:latin typeface="Times New Roman" pitchFamily="18" charset="0"/>
              <a:cs typeface="Times New Roman" pitchFamily="18" charset="0"/>
            </a:endParaRPr>
          </a:p>
        </p:txBody>
      </p:sp>
      <p:sp>
        <p:nvSpPr>
          <p:cNvPr id="3074" name="AutoShape 2" descr="Buy And Sell Old Books Online In India For Cash | Clank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Buy And Sell Old Books Online In India For Cash | Clank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Buy And Sell Old Books Online In India For Cash | Clank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0" name="AutoShape 8" descr="Buy And Sell Old Books Online In India For Cash | Clank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2" name="AutoShape 10" descr="Buy And Sell Old Books Online In India For Cash | Clank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4" name="AutoShape 12" descr="890 Man Throws Book Images, Stock Photos, and Vectors | Shutterstoc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7" name="AutoShape 15" descr="C:\RTSR-d-80\BOOK6.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9" name="AutoShape 17" descr="C:\RTSR-d-80\BOOK6.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91" name="AutoShape 19" descr="C:\RTSR-d-80\BOOK6.jpg"/>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59750" y="1644650"/>
            <a:ext cx="3352800"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SOLUTION:</a:t>
            </a:r>
            <a:endParaRPr lang="en-US" sz="3200" b="1" u="sng" dirty="0">
              <a:latin typeface="Times New Roman" pitchFamily="18" charset="0"/>
              <a:cs typeface="Times New Roman" pitchFamily="18" charset="0"/>
            </a:endParaRPr>
          </a:p>
        </p:txBody>
      </p:sp>
      <p:sp>
        <p:nvSpPr>
          <p:cNvPr id="3" name="TextBox 2"/>
          <p:cNvSpPr txBox="1"/>
          <p:nvPr/>
        </p:nvSpPr>
        <p:spPr>
          <a:xfrm>
            <a:off x="8235950" y="2863850"/>
            <a:ext cx="8153400" cy="1938992"/>
          </a:xfrm>
          <a:prstGeom prst="rect">
            <a:avLst/>
          </a:prstGeom>
          <a:noFill/>
        </p:spPr>
        <p:txBody>
          <a:bodyPr wrap="square" rtlCol="0">
            <a:spAutoFit/>
          </a:bodyPr>
          <a:lstStyle/>
          <a:p>
            <a:r>
              <a:rPr lang="en-US" sz="2000" dirty="0">
                <a:latin typeface="Times New Roman" pitchFamily="18" charset="0"/>
                <a:cs typeface="Times New Roman" pitchFamily="18" charset="0"/>
              </a:rPr>
              <a:t>To address these issues, this project proposes an E-Commerce website dedicated to second-hand book trading, ensuring accessibility affordability and sustainability. Online website like these allow people to buy second hand books at lower prices and also offer e books digital libraries. Second hand bookstore offers a valuable solution by giving book a second life.</a:t>
            </a:r>
          </a:p>
          <a:p>
            <a:endParaRPr lang="en-US" sz="20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9191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418</Words>
  <Application>Microsoft Office PowerPoint</Application>
  <PresentationFormat>Custom</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THE BOOK CYCLE        </vt:lpstr>
      <vt:lpstr>Slide 2</vt:lpstr>
      <vt:lpstr>Slide 3</vt:lpstr>
      <vt:lpstr>USAGE OF WEBSITE:</vt:lpstr>
      <vt:lpstr>Leveraging social media marketing:</vt:lpstr>
      <vt:lpstr>Slide 6</vt:lpstr>
      <vt:lpstr>Slide 7</vt:lpstr>
      <vt:lpstr>Slide 8</vt:lpstr>
      <vt:lpstr>Slide 9</vt:lpstr>
      <vt:lpstr>Slide 10</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dc:title>
  <dc:creator>student</dc:creator>
  <cp:lastModifiedBy>student</cp:lastModifiedBy>
  <cp:revision>8</cp:revision>
  <dcterms:created xsi:type="dcterms:W3CDTF">2025-02-07T06:19:59Z</dcterms:created>
  <dcterms:modified xsi:type="dcterms:W3CDTF">2025-02-07T07:48:22Z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2025-02-07T00:00:00Z</vt:filetime>
  </property>
  <property fmtid="{D5CDD505-2E9C-101B-9397-08002B2CF9AE}" pid="3" name="Creator">
    <vt:lpwstr>Chromium</vt:lpwstr>
  </property>
  <property fmtid="{D5CDD505-2E9C-101B-9397-08002B2CF9AE}" pid="4" name="LastSaved">
    <vt:filetime>2025-02-07T00:00:00Z</vt:filetime>
  </property>
  <property fmtid="{D5CDD505-2E9C-101B-9397-08002B2CF9AE}" pid="5" name="Producer">
    <vt:lpwstr>GPL Ghostscript 10.04.0</vt:lpwstr>
  </property>
</Properties>
</file>