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879" r:id="rId1"/>
  </p:sldMasterIdLst>
  <p:notesMasterIdLst>
    <p:notesMasterId r:id="rId23"/>
  </p:notesMasterIdLst>
  <p:sldIdLst>
    <p:sldId id="256" r:id="rId2"/>
    <p:sldId id="257" r:id="rId3"/>
    <p:sldId id="258" r:id="rId4"/>
    <p:sldId id="259" r:id="rId5"/>
    <p:sldId id="260" r:id="rId6"/>
    <p:sldId id="261" r:id="rId7"/>
    <p:sldId id="262" r:id="rId8"/>
    <p:sldId id="275" r:id="rId9"/>
    <p:sldId id="276" r:id="rId10"/>
    <p:sldId id="264" r:id="rId11"/>
    <p:sldId id="266" r:id="rId12"/>
    <p:sldId id="267" r:id="rId13"/>
    <p:sldId id="268" r:id="rId14"/>
    <p:sldId id="277" r:id="rId15"/>
    <p:sldId id="278" r:id="rId16"/>
    <p:sldId id="269" r:id="rId17"/>
    <p:sldId id="270" r:id="rId18"/>
    <p:sldId id="279" r:id="rId19"/>
    <p:sldId id="280" r:id="rId20"/>
    <p:sldId id="282" r:id="rId21"/>
    <p:sldId id="273"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gvXfX+Cu+BjLLXqaQBvwIpc5mWkg=="/>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3" d="100"/>
          <a:sy n="73" d="100"/>
        </p:scale>
        <p:origin x="380" y="44"/>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0" name="Google Shape;130;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1" name="Google Shape;131;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7" name="Google Shape;207;p1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12</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14</a:t>
            </a:fld>
            <a:endParaRPr/>
          </a:p>
        </p:txBody>
      </p:sp>
    </p:spTree>
    <p:extLst>
      <p:ext uri="{BB962C8B-B14F-4D97-AF65-F5344CB8AC3E}">
        <p14:creationId xmlns:p14="http://schemas.microsoft.com/office/powerpoint/2010/main" val="4672824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17" name="Google Shape;217;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8" name="Google Shape;218;p1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15</a:t>
            </a:fld>
            <a:endParaRPr/>
          </a:p>
        </p:txBody>
      </p:sp>
    </p:spTree>
    <p:extLst>
      <p:ext uri="{BB962C8B-B14F-4D97-AF65-F5344CB8AC3E}">
        <p14:creationId xmlns:p14="http://schemas.microsoft.com/office/powerpoint/2010/main" val="303383779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25" name="Google Shape;225;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6" name="Google Shape;226;p1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18</a:t>
            </a:fld>
            <a:endParaRPr/>
          </a:p>
        </p:txBody>
      </p:sp>
    </p:spTree>
    <p:extLst>
      <p:ext uri="{BB962C8B-B14F-4D97-AF65-F5344CB8AC3E}">
        <p14:creationId xmlns:p14="http://schemas.microsoft.com/office/powerpoint/2010/main" val="82900455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33" name="Google Shape;233;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4" name="Google Shape;234;p1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19</a:t>
            </a:fld>
            <a:endParaRPr/>
          </a:p>
        </p:txBody>
      </p:sp>
    </p:spTree>
    <p:extLst>
      <p:ext uri="{BB962C8B-B14F-4D97-AF65-F5344CB8AC3E}">
        <p14:creationId xmlns:p14="http://schemas.microsoft.com/office/powerpoint/2010/main" val="110105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2"/>
        <p:cNvGrpSpPr/>
        <p:nvPr/>
      </p:nvGrpSpPr>
      <p:grpSpPr>
        <a:xfrm>
          <a:off x="0" y="0"/>
          <a:ext cx="0" cy="0"/>
          <a:chOff x="0" y="0"/>
          <a:chExt cx="0" cy="0"/>
        </a:xfrm>
      </p:grpSpPr>
      <p:sp>
        <p:nvSpPr>
          <p:cNvPr id="253" name="Google Shape;253;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54" name="Google Shape;254;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55" name="Google Shape;255;p18: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36" name="Google Shape;136;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7" name="Google Shape;137;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43" name="Google Shape;143;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4" name="Google Shape;144;p3: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0" name="Google Shape;150;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151" name="Google Shape;151;p4: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57" name="Google Shape;157;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8" name="Google Shape;158;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64" name="Google Shape;16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6: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71" name="Google Shape;171;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2" name="Google Shape;172;p7: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6" name="Google Shape;186;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7" name="Google Shape;187;p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8"/>
        <p:cNvGrpSpPr/>
        <p:nvPr/>
      </p:nvGrpSpPr>
      <p:grpSpPr>
        <a:xfrm>
          <a:off x="0" y="0"/>
          <a:ext cx="0" cy="0"/>
          <a:chOff x="0" y="0"/>
          <a:chExt cx="0" cy="0"/>
        </a:xfrm>
      </p:grpSpPr>
      <p:sp>
        <p:nvSpPr>
          <p:cNvPr id="199" name="Google Shape;199;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00" name="Google Shape;200;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1" name="Google Shape;201;p1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4AA45-750E-49BC-8D7B-7A20108B8EA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872AF0-1D1F-407F-84A1-FA2AA44DE7C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70E2C61-1E0D-4439-8B6B-AAF7C86D6417}"/>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BC779B8-721B-42BB-8D87-2E4099349E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49A1B5-17CA-4D50-B4BD-2C1CCE6992E5}"/>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8231558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724CD-B634-4014-A54D-5865BB03552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76852FB-A164-45AE-AF8B-50668FD4623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54CB8E-1F58-48F9-B86F-9188DE0BDBE2}"/>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D063A931-7CD2-4F5E-81A1-9D678A30DA9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3A71059-0A2E-4F15-9B1E-F64219FA9E4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761981848"/>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85AA0F8-BE56-4A08-B226-923C907C139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2ECCE514-572A-4465-AD29-8F4B88819DC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04C884-4396-4A5F-949E-C8A4BB7B7CCD}"/>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F5B55C8-B5C0-45D2-AF1B-14E990FF33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63272-4D33-4828-A40C-92AA3274B14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81161507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p:cSld name="1_Title Slide">
    <p:spTree>
      <p:nvGrpSpPr>
        <p:cNvPr id="1" name="Shape 15"/>
        <p:cNvGrpSpPr/>
        <p:nvPr/>
      </p:nvGrpSpPr>
      <p:grpSpPr>
        <a:xfrm>
          <a:off x="0" y="0"/>
          <a:ext cx="0" cy="0"/>
          <a:chOff x="0" y="0"/>
          <a:chExt cx="0" cy="0"/>
        </a:xfrm>
      </p:grpSpPr>
      <p:sp>
        <p:nvSpPr>
          <p:cNvPr id="26" name="Google Shape;26;p20"/>
          <p:cNvSpPr txBox="1">
            <a:spLocks noGrp="1"/>
          </p:cNvSpPr>
          <p:nvPr>
            <p:ph type="ctrTitle"/>
          </p:nvPr>
        </p:nvSpPr>
        <p:spPr>
          <a:xfrm>
            <a:off x="1167493" y="232913"/>
            <a:ext cx="7096933" cy="3830130"/>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extLst>
      <p:ext uri="{BB962C8B-B14F-4D97-AF65-F5344CB8AC3E}">
        <p14:creationId xmlns:p14="http://schemas.microsoft.com/office/powerpoint/2010/main" val="10172193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Right Image">
  <p:cSld name="Title and Right Image">
    <p:spTree>
      <p:nvGrpSpPr>
        <p:cNvPr id="1" name="Shape 40"/>
        <p:cNvGrpSpPr/>
        <p:nvPr/>
      </p:nvGrpSpPr>
      <p:grpSpPr>
        <a:xfrm>
          <a:off x="0" y="0"/>
          <a:ext cx="0" cy="0"/>
          <a:chOff x="0" y="0"/>
          <a:chExt cx="0" cy="0"/>
        </a:xfrm>
      </p:grpSpPr>
      <p:sp>
        <p:nvSpPr>
          <p:cNvPr id="48" name="Google Shape;48;p22"/>
          <p:cNvSpPr txBox="1">
            <a:spLocks noGrp="1"/>
          </p:cNvSpPr>
          <p:nvPr>
            <p:ph type="title"/>
          </p:nvPr>
        </p:nvSpPr>
        <p:spPr>
          <a:xfrm>
            <a:off x="1167492" y="1371600"/>
            <a:ext cx="5486400" cy="4114800"/>
          </a:xfrm>
          <a:prstGeom prst="rect">
            <a:avLst/>
          </a:prstGeom>
          <a:noFill/>
          <a:ln>
            <a:noFill/>
          </a:ln>
        </p:spPr>
        <p:txBody>
          <a:bodyPr spcFirstLastPara="1" wrap="square" lIns="91425" tIns="45700" rIns="91425" bIns="45700" anchor="ctr" anchorCtr="0">
            <a:noAutofit/>
          </a:bodyPr>
          <a:lstStyle>
            <a:lvl1pPr lvl="0" algn="l">
              <a:lnSpc>
                <a:spcPct val="80000"/>
              </a:lnSpc>
              <a:spcBef>
                <a:spcPts val="0"/>
              </a:spcBef>
              <a:spcAft>
                <a:spcPts val="0"/>
              </a:spcAft>
              <a:buClr>
                <a:schemeClr val="dk1"/>
              </a:buClr>
              <a:buSzPts val="6000"/>
              <a:buFont typeface="Arial"/>
              <a:buNone/>
              <a:defRPr sz="60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22"/>
          <p:cNvSpPr>
            <a:spLocks noGrp="1"/>
          </p:cNvSpPr>
          <p:nvPr>
            <p:ph type="pic" idx="2"/>
          </p:nvPr>
        </p:nvSpPr>
        <p:spPr>
          <a:xfrm>
            <a:off x="7183438" y="1168400"/>
            <a:ext cx="4500562" cy="4521200"/>
          </a:xfrm>
          <a:prstGeom prst="ellipse">
            <a:avLst/>
          </a:prstGeom>
          <a:solidFill>
            <a:schemeClr val="accent2"/>
          </a:solidFill>
          <a:ln>
            <a:noFill/>
          </a:ln>
        </p:spPr>
      </p:sp>
      <p:sp>
        <p:nvSpPr>
          <p:cNvPr id="50" name="Google Shape;50;p22"/>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1" name="Google Shape;5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2"/>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223821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2">
  <p:cSld name="Title and content 2">
    <p:bg>
      <p:bgPr>
        <a:solidFill>
          <a:schemeClr val="accent2"/>
        </a:solidFill>
        <a:effectLst/>
      </p:bgPr>
    </p:bg>
    <p:spTree>
      <p:nvGrpSpPr>
        <p:cNvPr id="1" name="Shape 53"/>
        <p:cNvGrpSpPr/>
        <p:nvPr/>
      </p:nvGrpSpPr>
      <p:grpSpPr>
        <a:xfrm>
          <a:off x="0" y="0"/>
          <a:ext cx="0" cy="0"/>
          <a:chOff x="0" y="0"/>
          <a:chExt cx="0" cy="0"/>
        </a:xfrm>
      </p:grpSpPr>
      <p:sp>
        <p:nvSpPr>
          <p:cNvPr id="59" name="Google Shape;59;p23"/>
          <p:cNvSpPr txBox="1">
            <a:spLocks noGrp="1"/>
          </p:cNvSpPr>
          <p:nvPr>
            <p:ph type="title"/>
          </p:nvPr>
        </p:nvSpPr>
        <p:spPr>
          <a:xfrm>
            <a:off x="1167492" y="45085"/>
            <a:ext cx="9779183" cy="1600835"/>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dk1"/>
              </a:buClr>
              <a:buSzPts val="4200"/>
              <a:buFont typeface="Arial"/>
              <a:buNone/>
              <a:defRPr sz="42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3"/>
          <p:cNvSpPr txBox="1">
            <a:spLocks noGrp="1"/>
          </p:cNvSpPr>
          <p:nvPr>
            <p:ph type="body" idx="1"/>
          </p:nvPr>
        </p:nvSpPr>
        <p:spPr>
          <a:xfrm>
            <a:off x="1166087" y="2652713"/>
            <a:ext cx="9780587" cy="3436936"/>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1pPr>
            <a:lvl2pPr marL="914400" lvl="1"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marL="1371600" lvl="2"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marL="1828800" lvl="3"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marL="2286000" lvl="4"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23"/>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3"/>
          <p:cNvSpPr txBox="1">
            <a:spLocks noGrp="1"/>
          </p:cNvSpPr>
          <p:nvPr>
            <p:ph type="sldNum" idx="12"/>
          </p:nvPr>
        </p:nvSpPr>
        <p:spPr>
          <a:xfrm>
            <a:off x="10206318" y="6356350"/>
            <a:ext cx="1604682"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3"/>
                </a:solidFill>
                <a:latin typeface="Arial"/>
                <a:ea typeface="Arial"/>
                <a:cs typeface="Arial"/>
                <a:sym typeface="Arial"/>
              </a:defRPr>
            </a:lvl1pPr>
            <a:lvl2pPr marL="0" lvl="1" indent="0" algn="r">
              <a:spcBef>
                <a:spcPts val="0"/>
              </a:spcBef>
              <a:buNone/>
              <a:defRPr sz="1200" b="0" i="0" u="none" strike="noStrike" cap="none">
                <a:solidFill>
                  <a:schemeClr val="accent3"/>
                </a:solidFill>
                <a:latin typeface="Arial"/>
                <a:ea typeface="Arial"/>
                <a:cs typeface="Arial"/>
                <a:sym typeface="Arial"/>
              </a:defRPr>
            </a:lvl2pPr>
            <a:lvl3pPr marL="0" lvl="2" indent="0" algn="r">
              <a:spcBef>
                <a:spcPts val="0"/>
              </a:spcBef>
              <a:buNone/>
              <a:defRPr sz="1200" b="0" i="0" u="none" strike="noStrike" cap="none">
                <a:solidFill>
                  <a:schemeClr val="accent3"/>
                </a:solidFill>
                <a:latin typeface="Arial"/>
                <a:ea typeface="Arial"/>
                <a:cs typeface="Arial"/>
                <a:sym typeface="Arial"/>
              </a:defRPr>
            </a:lvl3pPr>
            <a:lvl4pPr marL="0" lvl="3" indent="0" algn="r">
              <a:spcBef>
                <a:spcPts val="0"/>
              </a:spcBef>
              <a:buNone/>
              <a:defRPr sz="1200" b="0" i="0" u="none" strike="noStrike" cap="none">
                <a:solidFill>
                  <a:schemeClr val="accent3"/>
                </a:solidFill>
                <a:latin typeface="Arial"/>
                <a:ea typeface="Arial"/>
                <a:cs typeface="Arial"/>
                <a:sym typeface="Arial"/>
              </a:defRPr>
            </a:lvl4pPr>
            <a:lvl5pPr marL="0" lvl="4" indent="0" algn="r">
              <a:spcBef>
                <a:spcPts val="0"/>
              </a:spcBef>
              <a:buNone/>
              <a:defRPr sz="1200" b="0" i="0" u="none" strike="noStrike" cap="none">
                <a:solidFill>
                  <a:schemeClr val="accent3"/>
                </a:solidFill>
                <a:latin typeface="Arial"/>
                <a:ea typeface="Arial"/>
                <a:cs typeface="Arial"/>
                <a:sym typeface="Arial"/>
              </a:defRPr>
            </a:lvl5pPr>
            <a:lvl6pPr marL="0" lvl="5" indent="0" algn="r">
              <a:spcBef>
                <a:spcPts val="0"/>
              </a:spcBef>
              <a:buNone/>
              <a:defRPr sz="1200" b="0" i="0" u="none" strike="noStrike" cap="none">
                <a:solidFill>
                  <a:schemeClr val="accent3"/>
                </a:solidFill>
                <a:latin typeface="Arial"/>
                <a:ea typeface="Arial"/>
                <a:cs typeface="Arial"/>
                <a:sym typeface="Arial"/>
              </a:defRPr>
            </a:lvl6pPr>
            <a:lvl7pPr marL="0" lvl="6" indent="0" algn="r">
              <a:spcBef>
                <a:spcPts val="0"/>
              </a:spcBef>
              <a:buNone/>
              <a:defRPr sz="1200" b="0" i="0" u="none" strike="noStrike" cap="none">
                <a:solidFill>
                  <a:schemeClr val="accent3"/>
                </a:solidFill>
                <a:latin typeface="Arial"/>
                <a:ea typeface="Arial"/>
                <a:cs typeface="Arial"/>
                <a:sym typeface="Arial"/>
              </a:defRPr>
            </a:lvl7pPr>
            <a:lvl8pPr marL="0" lvl="7" indent="0" algn="r">
              <a:spcBef>
                <a:spcPts val="0"/>
              </a:spcBef>
              <a:buNone/>
              <a:defRPr sz="1200" b="0" i="0" u="none" strike="noStrike" cap="none">
                <a:solidFill>
                  <a:schemeClr val="accent3"/>
                </a:solidFill>
                <a:latin typeface="Arial"/>
                <a:ea typeface="Arial"/>
                <a:cs typeface="Arial"/>
                <a:sym typeface="Arial"/>
              </a:defRPr>
            </a:lvl8pPr>
            <a:lvl9pPr marL="0" lvl="8" indent="0" algn="r">
              <a:spcBef>
                <a:spcPts val="0"/>
              </a:spcBef>
              <a:buNone/>
              <a:defRPr sz="1200" b="0" i="0" u="none" strike="noStrike" cap="none">
                <a:solidFill>
                  <a:schemeClr val="accent3"/>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8734077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2 Column Content">
  <p:cSld name="Title and 2 Column Content">
    <p:spTree>
      <p:nvGrpSpPr>
        <p:cNvPr id="1" name="Shape 64"/>
        <p:cNvGrpSpPr/>
        <p:nvPr/>
      </p:nvGrpSpPr>
      <p:grpSpPr>
        <a:xfrm>
          <a:off x="0" y="0"/>
          <a:ext cx="0" cy="0"/>
          <a:chOff x="0" y="0"/>
          <a:chExt cx="0" cy="0"/>
        </a:xfrm>
      </p:grpSpPr>
      <p:sp>
        <p:nvSpPr>
          <p:cNvPr id="72" name="Google Shape;72;p24"/>
          <p:cNvSpPr txBox="1">
            <a:spLocks noGrp="1"/>
          </p:cNvSpPr>
          <p:nvPr>
            <p:ph type="title"/>
          </p:nvPr>
        </p:nvSpPr>
        <p:spPr>
          <a:xfrm>
            <a:off x="1167492" y="136526"/>
            <a:ext cx="9601200" cy="1653371"/>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dk1"/>
              </a:buClr>
              <a:buSzPts val="4200"/>
              <a:buFont typeface="Arial"/>
              <a:buNone/>
              <a:defRPr sz="4200" b="1">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3" name="Google Shape;73;p24"/>
          <p:cNvSpPr txBox="1">
            <a:spLocks noGrp="1"/>
          </p:cNvSpPr>
          <p:nvPr>
            <p:ph type="body" idx="1"/>
          </p:nvPr>
        </p:nvSpPr>
        <p:spPr>
          <a:xfrm>
            <a:off x="1167493" y="2023984"/>
            <a:ext cx="4663440" cy="3332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marL="914400" lvl="1"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marL="1828800" lvl="3"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marL="2286000" lvl="4"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4" name="Google Shape;74;p24"/>
          <p:cNvSpPr txBox="1">
            <a:spLocks noGrp="1"/>
          </p:cNvSpPr>
          <p:nvPr>
            <p:ph type="body" idx="2"/>
          </p:nvPr>
        </p:nvSpPr>
        <p:spPr>
          <a:xfrm>
            <a:off x="6283235" y="2023984"/>
            <a:ext cx="4663440" cy="3332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2000"/>
              <a:buFont typeface="Arial"/>
              <a:buNone/>
              <a:defRPr sz="2000">
                <a:latin typeface="Arial"/>
                <a:ea typeface="Arial"/>
                <a:cs typeface="Arial"/>
                <a:sym typeface="Arial"/>
              </a:defRPr>
            </a:lvl1pPr>
            <a:lvl2pPr marL="914400" lvl="1"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2pPr>
            <a:lvl3pPr marL="1371600" lvl="2"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3pPr>
            <a:lvl4pPr marL="1828800" lvl="3"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4pPr>
            <a:lvl5pPr marL="2286000" lvl="4" indent="-355600" algn="l">
              <a:lnSpc>
                <a:spcPct val="90000"/>
              </a:lnSpc>
              <a:spcBef>
                <a:spcPts val="1000"/>
              </a:spcBef>
              <a:spcAft>
                <a:spcPts val="0"/>
              </a:spcAft>
              <a:buClr>
                <a:schemeClr val="dk1"/>
              </a:buClr>
              <a:buSzPts val="2000"/>
              <a:buFont typeface="Arial"/>
              <a:buChar char="•"/>
              <a:defRPr sz="2000">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4"/>
          <p:cNvSpPr txBox="1">
            <a:spLocks noGrp="1"/>
          </p:cNvSpPr>
          <p:nvPr>
            <p:ph type="dt" idx="10"/>
          </p:nvPr>
        </p:nvSpPr>
        <p:spPr>
          <a:xfrm>
            <a:off x="3810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768261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2 content">
  <p:cSld name="Title and 2 content">
    <p:bg>
      <p:bgPr>
        <a:solidFill>
          <a:schemeClr val="accent1"/>
        </a:solidFill>
        <a:effectLst/>
      </p:bgPr>
    </p:bg>
    <p:spTree>
      <p:nvGrpSpPr>
        <p:cNvPr id="1" name="Shape 78"/>
        <p:cNvGrpSpPr/>
        <p:nvPr/>
      </p:nvGrpSpPr>
      <p:grpSpPr>
        <a:xfrm>
          <a:off x="0" y="0"/>
          <a:ext cx="0" cy="0"/>
          <a:chOff x="0" y="0"/>
          <a:chExt cx="0" cy="0"/>
        </a:xfrm>
      </p:grpSpPr>
      <p:sp>
        <p:nvSpPr>
          <p:cNvPr id="82" name="Google Shape;82;p25"/>
          <p:cNvSpPr txBox="1">
            <a:spLocks noGrp="1"/>
          </p:cNvSpPr>
          <p:nvPr>
            <p:ph type="title"/>
          </p:nvPr>
        </p:nvSpPr>
        <p:spPr>
          <a:xfrm>
            <a:off x="1167492" y="69008"/>
            <a:ext cx="9779183" cy="1706563"/>
          </a:xfrm>
          <a:prstGeom prst="rect">
            <a:avLst/>
          </a:prstGeom>
          <a:noFill/>
          <a:ln>
            <a:noFill/>
          </a:ln>
        </p:spPr>
        <p:txBody>
          <a:bodyPr spcFirstLastPara="1" wrap="square" lIns="91425" tIns="45700" rIns="91425" bIns="45700" anchor="b" anchorCtr="0">
            <a:noAutofit/>
          </a:bodyPr>
          <a:lstStyle>
            <a:lvl1pPr lvl="0" algn="l">
              <a:lnSpc>
                <a:spcPct val="80000"/>
              </a:lnSpc>
              <a:spcBef>
                <a:spcPts val="0"/>
              </a:spcBef>
              <a:spcAft>
                <a:spcPts val="0"/>
              </a:spcAft>
              <a:buClr>
                <a:schemeClr val="lt1"/>
              </a:buClr>
              <a:buSzPts val="4200"/>
              <a:buFont typeface="Arial"/>
              <a:buNone/>
              <a:defRPr sz="4200" b="1">
                <a:solidFill>
                  <a:schemeClr val="lt1"/>
                </a:solidFill>
                <a:latin typeface="Arial"/>
                <a:ea typeface="Arial"/>
                <a:cs typeface="Arial"/>
                <a:sym typeface="Aria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25"/>
          <p:cNvSpPr txBox="1">
            <a:spLocks noGrp="1"/>
          </p:cNvSpPr>
          <p:nvPr>
            <p:ph type="body" idx="1"/>
          </p:nvPr>
        </p:nvSpPr>
        <p:spPr>
          <a:xfrm>
            <a:off x="1167493" y="2023984"/>
            <a:ext cx="4663440" cy="3332832"/>
          </a:xfrm>
          <a:prstGeom prst="rect">
            <a:avLst/>
          </a:prstGeom>
          <a:noFill/>
          <a:ln>
            <a:noFill/>
          </a:ln>
        </p:spPr>
        <p:txBody>
          <a:bodyPr spcFirstLastPara="1" wrap="square" lIns="91425" tIns="45700" rIns="91425" bIns="45700" anchor="t" anchorCtr="0">
            <a:normAutofit/>
          </a:bodyPr>
          <a:lstStyle>
            <a:lvl1pPr marL="457200" lvl="0" indent="-355600" algn="l">
              <a:lnSpc>
                <a:spcPct val="90000"/>
              </a:lnSpc>
              <a:spcBef>
                <a:spcPts val="1000"/>
              </a:spcBef>
              <a:spcAft>
                <a:spcPts val="0"/>
              </a:spcAft>
              <a:buClr>
                <a:schemeClr val="lt1"/>
              </a:buClr>
              <a:buSzPts val="2000"/>
              <a:buFont typeface="Arial"/>
              <a:buAutoNum type="arabicPeriod"/>
              <a:defRPr sz="2000">
                <a:solidFill>
                  <a:schemeClr val="lt1"/>
                </a:solidFill>
                <a:latin typeface="Arial"/>
                <a:ea typeface="Arial"/>
                <a:cs typeface="Arial"/>
                <a:sym typeface="Arial"/>
              </a:defRPr>
            </a:lvl1pPr>
            <a:lvl2pPr marL="914400" lvl="1" indent="-355600" algn="l">
              <a:lnSpc>
                <a:spcPct val="90000"/>
              </a:lnSpc>
              <a:spcBef>
                <a:spcPts val="1000"/>
              </a:spcBef>
              <a:spcAft>
                <a:spcPts val="0"/>
              </a:spcAft>
              <a:buClr>
                <a:schemeClr val="lt1"/>
              </a:buClr>
              <a:buSzPts val="2000"/>
              <a:buFont typeface="Arial"/>
              <a:buAutoNum type="alphaLcPeriod"/>
              <a:defRPr sz="2000">
                <a:solidFill>
                  <a:schemeClr val="lt1"/>
                </a:solidFill>
                <a:latin typeface="Arial"/>
                <a:ea typeface="Arial"/>
                <a:cs typeface="Arial"/>
                <a:sym typeface="Arial"/>
              </a:defRPr>
            </a:lvl2pPr>
            <a:lvl3pPr marL="1371600" lvl="2" indent="-355600" algn="l">
              <a:lnSpc>
                <a:spcPct val="90000"/>
              </a:lnSpc>
              <a:spcBef>
                <a:spcPts val="1000"/>
              </a:spcBef>
              <a:spcAft>
                <a:spcPts val="0"/>
              </a:spcAft>
              <a:buClr>
                <a:schemeClr val="lt1"/>
              </a:buClr>
              <a:buSzPts val="2000"/>
              <a:buFont typeface="Arial"/>
              <a:buAutoNum type="arabicParenR"/>
              <a:defRPr sz="2000">
                <a:solidFill>
                  <a:schemeClr val="lt1"/>
                </a:solidFill>
                <a:latin typeface="Arial"/>
                <a:ea typeface="Arial"/>
                <a:cs typeface="Arial"/>
                <a:sym typeface="Arial"/>
              </a:defRPr>
            </a:lvl3pPr>
            <a:lvl4pPr marL="1828800" lvl="3" indent="-355600" algn="l">
              <a:lnSpc>
                <a:spcPct val="90000"/>
              </a:lnSpc>
              <a:spcBef>
                <a:spcPts val="1000"/>
              </a:spcBef>
              <a:spcAft>
                <a:spcPts val="0"/>
              </a:spcAft>
              <a:buClr>
                <a:schemeClr val="lt1"/>
              </a:buClr>
              <a:buSzPts val="2000"/>
              <a:buFont typeface="Arial"/>
              <a:buAutoNum type="alphaLcParenR"/>
              <a:defRPr sz="2000">
                <a:solidFill>
                  <a:schemeClr val="lt1"/>
                </a:solidFill>
                <a:latin typeface="Arial"/>
                <a:ea typeface="Arial"/>
                <a:cs typeface="Arial"/>
                <a:sym typeface="Arial"/>
              </a:defRPr>
            </a:lvl4pPr>
            <a:lvl5pPr marL="2286000" lvl="4" indent="-355600" algn="l">
              <a:lnSpc>
                <a:spcPct val="90000"/>
              </a:lnSpc>
              <a:spcBef>
                <a:spcPts val="1000"/>
              </a:spcBef>
              <a:spcAft>
                <a:spcPts val="0"/>
              </a:spcAft>
              <a:buClr>
                <a:schemeClr val="lt1"/>
              </a:buClr>
              <a:buSzPts val="2000"/>
              <a:buFont typeface="Arial"/>
              <a:buAutoNum type="romanLcPeriod"/>
              <a:defRPr sz="20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25"/>
          <p:cNvSpPr txBox="1">
            <a:spLocks noGrp="1"/>
          </p:cNvSpPr>
          <p:nvPr>
            <p:ph type="body" idx="2"/>
          </p:nvPr>
        </p:nvSpPr>
        <p:spPr>
          <a:xfrm>
            <a:off x="6283235" y="2023984"/>
            <a:ext cx="4663440" cy="3332832"/>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lt1"/>
              </a:buClr>
              <a:buSzPts val="2000"/>
              <a:buFont typeface="Arial"/>
              <a:buNone/>
              <a:defRPr sz="2000">
                <a:solidFill>
                  <a:schemeClr val="lt1"/>
                </a:solidFill>
                <a:latin typeface="Arial"/>
                <a:ea typeface="Arial"/>
                <a:cs typeface="Arial"/>
                <a:sym typeface="Arial"/>
              </a:defRPr>
            </a:lvl1pPr>
            <a:lvl2pPr marL="914400" lvl="1"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2pPr>
            <a:lvl3pPr marL="1371600" lvl="2"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3pPr>
            <a:lvl4pPr marL="1828800" lvl="3"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4pPr>
            <a:lvl5pPr marL="2286000" lvl="4" indent="-355600" algn="l">
              <a:lnSpc>
                <a:spcPct val="90000"/>
              </a:lnSpc>
              <a:spcBef>
                <a:spcPts val="1000"/>
              </a:spcBef>
              <a:spcAft>
                <a:spcPts val="0"/>
              </a:spcAft>
              <a:buClr>
                <a:schemeClr val="lt1"/>
              </a:buClr>
              <a:buSzPts val="2000"/>
              <a:buFont typeface="Arial"/>
              <a:buChar char="•"/>
              <a:defRPr sz="2000">
                <a:solidFill>
                  <a:schemeClr val="lt1"/>
                </a:solidFill>
                <a:latin typeface="Arial"/>
                <a:ea typeface="Arial"/>
                <a:cs typeface="Arial"/>
                <a:sym typeface="Arial"/>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5"/>
          <p:cNvSpPr txBox="1">
            <a:spLocks noGrp="1"/>
          </p:cNvSpPr>
          <p:nvPr>
            <p:ph type="dt" idx="10"/>
          </p:nvPr>
        </p:nvSpPr>
        <p:spPr>
          <a:xfrm>
            <a:off x="381000" y="6356350"/>
            <a:ext cx="1701018"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sz="1200">
                <a:solidFill>
                  <a:schemeClr val="accent3"/>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sz="1200">
                <a:solidFill>
                  <a:schemeClr val="accent2"/>
                </a:solidFill>
                <a:latin typeface="Arial"/>
                <a:ea typeface="Arial"/>
                <a:cs typeface="Arial"/>
                <a:sym typeface="Aria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7" name="Google Shape;87;p25"/>
          <p:cNvSpPr txBox="1">
            <a:spLocks noGrp="1"/>
          </p:cNvSpPr>
          <p:nvPr>
            <p:ph type="sldNum" idx="12"/>
          </p:nvPr>
        </p:nvSpPr>
        <p:spPr>
          <a:xfrm>
            <a:off x="10153276" y="6356350"/>
            <a:ext cx="1657723"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chemeClr val="accent2"/>
                </a:solidFill>
                <a:latin typeface="Arial"/>
                <a:ea typeface="Arial"/>
                <a:cs typeface="Arial"/>
                <a:sym typeface="Arial"/>
              </a:defRPr>
            </a:lvl1pPr>
            <a:lvl2pPr marL="0" lvl="1" indent="0" algn="r">
              <a:spcBef>
                <a:spcPts val="0"/>
              </a:spcBef>
              <a:buNone/>
              <a:defRPr sz="1200" b="0" i="0" u="none" strike="noStrike" cap="none">
                <a:solidFill>
                  <a:schemeClr val="accent2"/>
                </a:solidFill>
                <a:latin typeface="Arial"/>
                <a:ea typeface="Arial"/>
                <a:cs typeface="Arial"/>
                <a:sym typeface="Arial"/>
              </a:defRPr>
            </a:lvl2pPr>
            <a:lvl3pPr marL="0" lvl="2" indent="0" algn="r">
              <a:spcBef>
                <a:spcPts val="0"/>
              </a:spcBef>
              <a:buNone/>
              <a:defRPr sz="1200" b="0" i="0" u="none" strike="noStrike" cap="none">
                <a:solidFill>
                  <a:schemeClr val="accent2"/>
                </a:solidFill>
                <a:latin typeface="Arial"/>
                <a:ea typeface="Arial"/>
                <a:cs typeface="Arial"/>
                <a:sym typeface="Arial"/>
              </a:defRPr>
            </a:lvl3pPr>
            <a:lvl4pPr marL="0" lvl="3" indent="0" algn="r">
              <a:spcBef>
                <a:spcPts val="0"/>
              </a:spcBef>
              <a:buNone/>
              <a:defRPr sz="1200" b="0" i="0" u="none" strike="noStrike" cap="none">
                <a:solidFill>
                  <a:schemeClr val="accent2"/>
                </a:solidFill>
                <a:latin typeface="Arial"/>
                <a:ea typeface="Arial"/>
                <a:cs typeface="Arial"/>
                <a:sym typeface="Arial"/>
              </a:defRPr>
            </a:lvl4pPr>
            <a:lvl5pPr marL="0" lvl="4" indent="0" algn="r">
              <a:spcBef>
                <a:spcPts val="0"/>
              </a:spcBef>
              <a:buNone/>
              <a:defRPr sz="1200" b="0" i="0" u="none" strike="noStrike" cap="none">
                <a:solidFill>
                  <a:schemeClr val="accent2"/>
                </a:solidFill>
                <a:latin typeface="Arial"/>
                <a:ea typeface="Arial"/>
                <a:cs typeface="Arial"/>
                <a:sym typeface="Arial"/>
              </a:defRPr>
            </a:lvl5pPr>
            <a:lvl6pPr marL="0" lvl="5" indent="0" algn="r">
              <a:spcBef>
                <a:spcPts val="0"/>
              </a:spcBef>
              <a:buNone/>
              <a:defRPr sz="1200" b="0" i="0" u="none" strike="noStrike" cap="none">
                <a:solidFill>
                  <a:schemeClr val="accent2"/>
                </a:solidFill>
                <a:latin typeface="Arial"/>
                <a:ea typeface="Arial"/>
                <a:cs typeface="Arial"/>
                <a:sym typeface="Arial"/>
              </a:defRPr>
            </a:lvl6pPr>
            <a:lvl7pPr marL="0" lvl="6" indent="0" algn="r">
              <a:spcBef>
                <a:spcPts val="0"/>
              </a:spcBef>
              <a:buNone/>
              <a:defRPr sz="1200" b="0" i="0" u="none" strike="noStrike" cap="none">
                <a:solidFill>
                  <a:schemeClr val="accent2"/>
                </a:solidFill>
                <a:latin typeface="Arial"/>
                <a:ea typeface="Arial"/>
                <a:cs typeface="Arial"/>
                <a:sym typeface="Arial"/>
              </a:defRPr>
            </a:lvl7pPr>
            <a:lvl8pPr marL="0" lvl="7" indent="0" algn="r">
              <a:spcBef>
                <a:spcPts val="0"/>
              </a:spcBef>
              <a:buNone/>
              <a:defRPr sz="1200" b="0" i="0" u="none" strike="noStrike" cap="none">
                <a:solidFill>
                  <a:schemeClr val="accent2"/>
                </a:solidFill>
                <a:latin typeface="Arial"/>
                <a:ea typeface="Arial"/>
                <a:cs typeface="Arial"/>
                <a:sym typeface="Arial"/>
              </a:defRPr>
            </a:lvl8pPr>
            <a:lvl9pPr marL="0" lvl="8" indent="0" algn="r">
              <a:spcBef>
                <a:spcPts val="0"/>
              </a:spcBef>
              <a:buNone/>
              <a:defRPr sz="1200" b="0" i="0" u="none" strike="noStrike" cap="none">
                <a:solidFill>
                  <a:schemeClr val="accent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8303673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4DA89-6A4A-4957-9294-EA1547C448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ABA9B4-E3FB-4641-880F-D82F007D7E3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8F7838-D87C-4925-A743-D09F092E571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206C70D-7A5A-4BC4-A78C-0998CC945D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799B462-0FE5-4022-A52E-700A3F23A75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944010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5447D7-C80A-4FBA-8344-B4040B54597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BCCB569-17E0-4C7F-A87B-EC5435A2C2B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58D91AA-C74D-4E5F-B2E3-1885B6E1962B}"/>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9001D8B1-94D1-47C4-B4DC-A5BEF0FDE41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9F9E83E-6590-48A8-BA37-8C61542986CB}"/>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36127443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5F805-163D-4DE0-9BA0-D11625134F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EF35514-2322-49E9-8528-62FB293C26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B5722BE-F8CE-46C3-97B4-F3DF02D14AE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32F17E1-D063-4E97-AA23-445F6387400E}"/>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C8CF6738-4DE0-4D98-A55E-47EF292957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7526986-8BE0-4FE0-8695-8B7B07C434D0}"/>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89786567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C403CF-C243-4DC4-97AA-E9E24460666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5E99C39-7B8E-416A-B318-930469CDE9E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511CEDF-409C-4AE3-B6F8-08F184F4F2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9ECB2C1-7D7C-4A15-9802-CC9201EA0D2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6CA9F57-533A-45AD-BD9A-F84ED49D59B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422D20-C7FF-4C9D-BA63-E3878F934495}"/>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39052653-1ECA-4E47-AB58-539250B0D7B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AD2DD3A-E7A8-4143-B34C-233EE69ABB5D}"/>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252507544"/>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F02DAD-8AE9-41C2-B362-B49F724831F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F592428-CA0A-412D-AA1D-10D7238B95D0}"/>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432E2404-39DD-4BEF-BFC9-2E7536271F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2EB9407-0189-4129-BF4C-465616A385B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985385390"/>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1E93851-759D-4C3E-B948-C94D597CCA4A}"/>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361FF381-327C-432C-ABD6-D62C6652994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34E749D-443A-43C1-958A-9058DCC1C948}"/>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419835168"/>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19B43-BE3D-4D67-BDE0-B34849A0CE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0D4B59C-C0BC-46A1-BF4D-BBE165DFF3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BAC2D9F-F8F5-44B9-8466-5840AE9816E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D831897-F63A-49D3-A2EC-A540F6699E8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91D20443-DD30-41C4-95BC-B9350611E5D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B58E65-5047-4CEB-8088-ADBDFF6061E2}"/>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2030894745"/>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9880E-2858-4F68-B898-0C65199042A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BEA09C-3B5C-4681-86C2-1D21CAB51C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8F2DCA-A945-4D87-A11C-674A077159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0F872A-A93D-4641-9FD7-4A66562C9D18}"/>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78C8D9CA-9706-46A1-9E53-B050BC5B68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5B00E90-3FCD-4E6A-A91D-582A1EA9952A}"/>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123367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EF12972-413B-4D05-9C38-B2A76A06467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8725E1B-FA74-49E9-B4F7-A6AED7D457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8C1226-F3C0-46C3-AAE6-14185B685C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6643613F-770E-4D2F-B34F-2446723556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21F979F-F926-467F-9652-581E7117078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lvl="0" indent="0" algn="r" rtl="0">
              <a:spcBef>
                <a:spcPts val="0"/>
              </a:spcBef>
              <a:spcAft>
                <a:spcPts val="0"/>
              </a:spcAft>
              <a:buNone/>
            </a:pPr>
            <a:fld id="{00000000-1234-1234-1234-123412341234}" type="slidenum">
              <a:rPr lang="en-US" smtClean="0"/>
              <a:t>‹#›</a:t>
            </a:fld>
            <a:endParaRPr lang="en-US"/>
          </a:p>
        </p:txBody>
      </p:sp>
    </p:spTree>
    <p:extLst>
      <p:ext uri="{BB962C8B-B14F-4D97-AF65-F5344CB8AC3E}">
        <p14:creationId xmlns:p14="http://schemas.microsoft.com/office/powerpoint/2010/main" val="357012443"/>
      </p:ext>
    </p:extLst>
  </p:cSld>
  <p:clrMap bg1="lt1" tx1="dk1" bg2="lt2" tx2="dk2" accent1="accent1" accent2="accent2" accent3="accent3" accent4="accent4" accent5="accent5" accent6="accent6" hlink="hlink" folHlink="folHlink"/>
  <p:sldLayoutIdLst>
    <p:sldLayoutId id="2147483880" r:id="rId1"/>
    <p:sldLayoutId id="2147483881" r:id="rId2"/>
    <p:sldLayoutId id="2147483882" r:id="rId3"/>
    <p:sldLayoutId id="2147483883" r:id="rId4"/>
    <p:sldLayoutId id="2147483884" r:id="rId5"/>
    <p:sldLayoutId id="2147483885" r:id="rId6"/>
    <p:sldLayoutId id="2147483886" r:id="rId7"/>
    <p:sldLayoutId id="2147483887" r:id="rId8"/>
    <p:sldLayoutId id="2147483888" r:id="rId9"/>
    <p:sldLayoutId id="2147483889" r:id="rId10"/>
    <p:sldLayoutId id="2147483890" r:id="rId11"/>
    <p:sldLayoutId id="2147483891" r:id="rId12"/>
    <p:sldLayoutId id="2147483892" r:id="rId13"/>
    <p:sldLayoutId id="2147483893" r:id="rId14"/>
    <p:sldLayoutId id="2147483894" r:id="rId15"/>
    <p:sldLayoutId id="2147483895" r:id="rId16"/>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15.xml"/><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16.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5.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1"/>
          <p:cNvSpPr txBox="1">
            <a:spLocks noGrp="1"/>
          </p:cNvSpPr>
          <p:nvPr>
            <p:ph type="ctrTitle"/>
          </p:nvPr>
        </p:nvSpPr>
        <p:spPr>
          <a:xfrm>
            <a:off x="276446" y="1513935"/>
            <a:ext cx="9847268" cy="3830130"/>
          </a:xfrm>
          <a:prstGeom prst="rect">
            <a:avLst/>
          </a:prstGeom>
          <a:noFill/>
          <a:ln>
            <a:noFill/>
          </a:ln>
        </p:spPr>
        <p:txBody>
          <a:bodyPr spcFirstLastPara="1" wrap="square" lIns="91425" tIns="45700" rIns="91425" bIns="45700" anchor="b" anchorCtr="0">
            <a:noAutofit/>
          </a:bodyPr>
          <a:lstStyle/>
          <a:p>
            <a:pPr marL="0" lvl="0" indent="0" algn="r" rtl="0">
              <a:lnSpc>
                <a:spcPct val="80000"/>
              </a:lnSpc>
              <a:spcBef>
                <a:spcPts val="0"/>
              </a:spcBef>
              <a:spcAft>
                <a:spcPts val="0"/>
              </a:spcAft>
              <a:buClr>
                <a:schemeClr val="dk1"/>
              </a:buClr>
              <a:buSzPts val="3600"/>
              <a:buFont typeface="Arial"/>
              <a:buNone/>
            </a:pPr>
            <a:r>
              <a:rPr lang="en-US" sz="3600" dirty="0">
                <a:solidFill>
                  <a:schemeClr val="accent2"/>
                </a:solidFill>
                <a:latin typeface="+mn-lt"/>
                <a:ea typeface="Arial"/>
                <a:cs typeface="Arial"/>
                <a:sym typeface="Arial"/>
              </a:rPr>
              <a:t>DATA ANALYSIS OF SMALL BUSINESS SERVICES IN NEW YORK CITY </a:t>
            </a:r>
            <a:br>
              <a:rPr lang="en-US" sz="3600" dirty="0">
                <a:latin typeface="+mn-lt"/>
                <a:ea typeface="Arial"/>
                <a:cs typeface="Arial"/>
                <a:sym typeface="Arial"/>
              </a:rPr>
            </a:br>
            <a:br>
              <a:rPr lang="en-US" sz="3600" dirty="0">
                <a:latin typeface="+mn-lt"/>
                <a:ea typeface="Arial"/>
                <a:cs typeface="Arial"/>
                <a:sym typeface="Arial"/>
              </a:rPr>
            </a:br>
            <a:r>
              <a:rPr lang="en-US" sz="3600" dirty="0">
                <a:latin typeface="+mn-lt"/>
                <a:ea typeface="Arial"/>
                <a:cs typeface="Arial"/>
                <a:sym typeface="Arial"/>
              </a:rPr>
              <a:t>                                                                                 -G16</a:t>
            </a:r>
            <a:br>
              <a:rPr lang="en-US" sz="3600" dirty="0">
                <a:latin typeface="+mn-lt"/>
                <a:ea typeface="Arial"/>
                <a:cs typeface="Arial"/>
                <a:sym typeface="Arial"/>
              </a:rPr>
            </a:br>
            <a:r>
              <a:rPr lang="en-US" sz="3600" dirty="0">
                <a:latin typeface="+mn-lt"/>
                <a:ea typeface="Arial"/>
                <a:cs typeface="Arial"/>
                <a:sym typeface="Arial"/>
              </a:rPr>
              <a:t>                                        </a:t>
            </a:r>
            <a:r>
              <a:rPr lang="en-US" sz="2400" dirty="0">
                <a:latin typeface="+mn-lt"/>
                <a:ea typeface="Arial"/>
                <a:cs typeface="Arial"/>
                <a:sym typeface="Arial"/>
              </a:rPr>
              <a:t>Vaishnavi Chintala:M00362155 </a:t>
            </a:r>
            <a:br>
              <a:rPr lang="en-US" sz="2400" dirty="0">
                <a:latin typeface="+mn-lt"/>
                <a:ea typeface="Arial"/>
                <a:cs typeface="Arial"/>
                <a:sym typeface="Arial"/>
              </a:rPr>
            </a:br>
            <a:r>
              <a:rPr lang="en-US" sz="2400" dirty="0">
                <a:latin typeface="+mn-lt"/>
                <a:ea typeface="Arial"/>
                <a:cs typeface="Arial"/>
                <a:sym typeface="Arial"/>
              </a:rPr>
              <a:t>Jashwanth Reddy Yelakonda: M00363129</a:t>
            </a:r>
            <a:endParaRPr dirty="0">
              <a:latin typeface="+mn-lt"/>
            </a:endParaRPr>
          </a:p>
        </p:txBody>
      </p:sp>
    </p:spTree>
  </p:cSld>
  <p:clrMapOvr>
    <a:masterClrMapping/>
  </p:clrMapOvr>
  <p:transition spd="slow" advTm="38289">
    <p:cove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p9"/>
          <p:cNvSpPr txBox="1">
            <a:spLocks noGrp="1"/>
          </p:cNvSpPr>
          <p:nvPr>
            <p:ph type="title"/>
          </p:nvPr>
        </p:nvSpPr>
        <p:spPr>
          <a:xfrm>
            <a:off x="2298499" y="-858043"/>
            <a:ext cx="9601200"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Control Flow Overview</a:t>
            </a:r>
            <a:endParaRPr dirty="0">
              <a:solidFill>
                <a:schemeClr val="accent2"/>
              </a:solidFill>
            </a:endParaRPr>
          </a:p>
        </p:txBody>
      </p:sp>
      <p:pic>
        <p:nvPicPr>
          <p:cNvPr id="5" name="Picture 4">
            <a:extLst>
              <a:ext uri="{FF2B5EF4-FFF2-40B4-BE49-F238E27FC236}">
                <a16:creationId xmlns:a16="http://schemas.microsoft.com/office/drawing/2014/main" id="{FA7E621F-4832-467E-8896-2FD656813297}"/>
              </a:ext>
            </a:extLst>
          </p:cNvPr>
          <p:cNvPicPr>
            <a:picLocks noChangeAspect="1"/>
          </p:cNvPicPr>
          <p:nvPr/>
        </p:nvPicPr>
        <p:blipFill>
          <a:blip r:embed="rId3"/>
          <a:stretch>
            <a:fillRect/>
          </a:stretch>
        </p:blipFill>
        <p:spPr>
          <a:xfrm>
            <a:off x="3365699" y="962005"/>
            <a:ext cx="3577916" cy="3621285"/>
          </a:xfrm>
          <a:prstGeom prst="rect">
            <a:avLst/>
          </a:prstGeom>
        </p:spPr>
      </p:pic>
      <p:sp>
        <p:nvSpPr>
          <p:cNvPr id="6" name="Rectangle 1">
            <a:extLst>
              <a:ext uri="{FF2B5EF4-FFF2-40B4-BE49-F238E27FC236}">
                <a16:creationId xmlns:a16="http://schemas.microsoft.com/office/drawing/2014/main" id="{AA3766DA-D59D-4B11-9BAF-8FF6813EA1A3}"/>
              </a:ext>
            </a:extLst>
          </p:cNvPr>
          <p:cNvSpPr>
            <a:spLocks noChangeArrowheads="1"/>
          </p:cNvSpPr>
          <p:nvPr/>
        </p:nvSpPr>
        <p:spPr bwMode="auto">
          <a:xfrm>
            <a:off x="719138" y="4855790"/>
            <a:ext cx="10410333"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1600" dirty="0">
                <a:latin typeface="Arial" panose="020B0604020202020204" pitchFamily="34" charset="0"/>
              </a:rPr>
              <a:t>All dataflow tasks have been performed without any errors. S</a:t>
            </a:r>
            <a:r>
              <a:rPr kumimoji="0" lang="en-US" altLang="en-US" sz="1600" b="0" i="0" u="none" strike="noStrike" cap="none" normalizeH="0" baseline="0" dirty="0">
                <a:ln>
                  <a:noFill/>
                </a:ln>
                <a:solidFill>
                  <a:schemeClr val="tx1"/>
                </a:solidFill>
                <a:effectLst/>
                <a:latin typeface="Arial" panose="020B0604020202020204" pitchFamily="34" charset="0"/>
              </a:rPr>
              <a:t>orting out NULL values, addressing formatting issues like commas and duplicates, and editing incorrect names while adding date information. Each step retains the full count of rows, ensuring that no data is lost. The final output is a cleaned dataset of 10,990 rows, now well-prepared for subsequent analysis or reporting tasks. This streamlined workflow effectively ensures data quality and usability without compromising data integrity.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7" name="Rectangle 2">
            <a:extLst>
              <a:ext uri="{FF2B5EF4-FFF2-40B4-BE49-F238E27FC236}">
                <a16:creationId xmlns:a16="http://schemas.microsoft.com/office/drawing/2014/main" id="{E400E03F-C91E-438C-BE6D-55AE2F8F7730}"/>
              </a:ext>
            </a:extLst>
          </p:cNvPr>
          <p:cNvSpPr>
            <a:spLocks noChangeArrowheads="1"/>
          </p:cNvSpPr>
          <p:nvPr/>
        </p:nvSpPr>
        <p:spPr bwMode="auto">
          <a:xfrm>
            <a:off x="0" y="0"/>
            <a:ext cx="922338"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200" b="0" i="0" u="none" strike="noStrike" cap="none" normalizeH="0" baseline="0">
                <a:ln>
                  <a:noFill/>
                </a:ln>
                <a:solidFill>
                  <a:srgbClr val="000000"/>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11"/>
          <p:cNvSpPr txBox="1">
            <a:spLocks noGrp="1"/>
          </p:cNvSpPr>
          <p:nvPr>
            <p:ph type="title"/>
          </p:nvPr>
        </p:nvSpPr>
        <p:spPr>
          <a:xfrm>
            <a:off x="691167" y="-826686"/>
            <a:ext cx="10527796"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sz="3600" dirty="0">
                <a:solidFill>
                  <a:schemeClr val="accent2"/>
                </a:solidFill>
              </a:rPr>
              <a:t>Data flow Task1-SBS business data cleaning</a:t>
            </a:r>
            <a:endParaRPr sz="3600" dirty="0">
              <a:solidFill>
                <a:schemeClr val="accent2"/>
              </a:solidFill>
            </a:endParaRPr>
          </a:p>
        </p:txBody>
      </p:sp>
      <p:sp>
        <p:nvSpPr>
          <p:cNvPr id="3" name="Text Placeholder 2">
            <a:extLst>
              <a:ext uri="{FF2B5EF4-FFF2-40B4-BE49-F238E27FC236}">
                <a16:creationId xmlns:a16="http://schemas.microsoft.com/office/drawing/2014/main" id="{E831B78D-0721-467F-88DA-D04959F99E84}"/>
              </a:ext>
            </a:extLst>
          </p:cNvPr>
          <p:cNvSpPr>
            <a:spLocks noGrp="1"/>
          </p:cNvSpPr>
          <p:nvPr>
            <p:ph type="body" idx="1"/>
          </p:nvPr>
        </p:nvSpPr>
        <p:spPr>
          <a:xfrm>
            <a:off x="691167" y="5124446"/>
            <a:ext cx="10335886" cy="1089616"/>
          </a:xfrm>
        </p:spPr>
        <p:txBody>
          <a:bodyPr>
            <a:normAutofit fontScale="92500" lnSpcReduction="20000"/>
          </a:bodyPr>
          <a:lstStyle/>
          <a:p>
            <a:r>
              <a:rPr lang="en-US" b="0" i="0" dirty="0">
                <a:solidFill>
                  <a:srgbClr val="0D0D0D"/>
                </a:solidFill>
                <a:effectLst/>
                <a:latin typeface="Söhne"/>
              </a:rPr>
              <a:t>    </a:t>
            </a:r>
            <a:r>
              <a:rPr lang="en-US" sz="2200" b="0" i="0" dirty="0">
                <a:solidFill>
                  <a:srgbClr val="0D0D0D"/>
                </a:solidFill>
                <a:effectLst/>
                <a:latin typeface="+mn-lt"/>
              </a:rPr>
              <a:t>The sequence begins with unclean data which undergoes several transformations: sorting out NULL values, correcting issues like extraneous commas and duplicates, and revising incorrect names while appending date information. Each transformation step retains the full data count, ensuring no data is discarded. </a:t>
            </a:r>
            <a:endParaRPr lang="en-US" sz="2200" dirty="0">
              <a:latin typeface="+mn-lt"/>
            </a:endParaRPr>
          </a:p>
        </p:txBody>
      </p:sp>
      <p:pic>
        <p:nvPicPr>
          <p:cNvPr id="5" name="Picture 4">
            <a:extLst>
              <a:ext uri="{FF2B5EF4-FFF2-40B4-BE49-F238E27FC236}">
                <a16:creationId xmlns:a16="http://schemas.microsoft.com/office/drawing/2014/main" id="{9E5AB1AC-C19C-4500-99D7-AB589E65173E}"/>
              </a:ext>
            </a:extLst>
          </p:cNvPr>
          <p:cNvPicPr>
            <a:picLocks noChangeAspect="1"/>
          </p:cNvPicPr>
          <p:nvPr/>
        </p:nvPicPr>
        <p:blipFill>
          <a:blip r:embed="rId3"/>
          <a:stretch>
            <a:fillRect/>
          </a:stretch>
        </p:blipFill>
        <p:spPr>
          <a:xfrm>
            <a:off x="3647588" y="963590"/>
            <a:ext cx="3340236" cy="402395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2"/>
          <p:cNvSpPr txBox="1">
            <a:spLocks noGrp="1"/>
          </p:cNvSpPr>
          <p:nvPr>
            <p:ph type="title"/>
          </p:nvPr>
        </p:nvSpPr>
        <p:spPr>
          <a:xfrm>
            <a:off x="535312" y="-587027"/>
            <a:ext cx="12096953"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sz="4000" dirty="0">
                <a:solidFill>
                  <a:schemeClr val="accent2"/>
                </a:solidFill>
              </a:rPr>
              <a:t>Data Flow Task2: Creating Dimension tables </a:t>
            </a:r>
            <a:endParaRPr sz="4000" dirty="0">
              <a:solidFill>
                <a:schemeClr val="accent2"/>
              </a:solidFill>
            </a:endParaRPr>
          </a:p>
        </p:txBody>
      </p:sp>
      <p:sp>
        <p:nvSpPr>
          <p:cNvPr id="3" name="Text Placeholder 2">
            <a:extLst>
              <a:ext uri="{FF2B5EF4-FFF2-40B4-BE49-F238E27FC236}">
                <a16:creationId xmlns:a16="http://schemas.microsoft.com/office/drawing/2014/main" id="{7C9A57B1-70FF-4671-9BD0-2F143414D746}"/>
              </a:ext>
            </a:extLst>
          </p:cNvPr>
          <p:cNvSpPr>
            <a:spLocks noGrp="1"/>
          </p:cNvSpPr>
          <p:nvPr>
            <p:ph type="body" idx="1"/>
          </p:nvPr>
        </p:nvSpPr>
        <p:spPr>
          <a:xfrm>
            <a:off x="790476" y="4766551"/>
            <a:ext cx="10103302" cy="1219200"/>
          </a:xfrm>
        </p:spPr>
        <p:txBody>
          <a:bodyPr>
            <a:noAutofit/>
          </a:bodyPr>
          <a:lstStyle/>
          <a:p>
            <a:r>
              <a:rPr lang="en-US" sz="1800" b="0" i="0" dirty="0">
                <a:solidFill>
                  <a:srgbClr val="0D0D0D"/>
                </a:solidFill>
                <a:effectLst/>
                <a:latin typeface="+mn-lt"/>
              </a:rPr>
              <a:t>    Each stream targets different aspects of the data: contracts, geographic information, and vendor details. The contract and vendor streams sort 10,990 rows each, while the geographic info stream sorts and outputs only 6 rows, indicating a specific filter or selection criteria. The sorted data is directed into respective dimension tables—Contract, Geographic_Info, and Vendor details—tailored to organize and store distinct types of information for efficient data retrieval </a:t>
            </a:r>
            <a:endParaRPr lang="en-US" sz="1800" dirty="0">
              <a:latin typeface="+mn-lt"/>
            </a:endParaRPr>
          </a:p>
        </p:txBody>
      </p:sp>
      <p:pic>
        <p:nvPicPr>
          <p:cNvPr id="5" name="Picture 4">
            <a:extLst>
              <a:ext uri="{FF2B5EF4-FFF2-40B4-BE49-F238E27FC236}">
                <a16:creationId xmlns:a16="http://schemas.microsoft.com/office/drawing/2014/main" id="{EE16349D-A816-4BAD-BF49-929D051F90B0}"/>
              </a:ext>
            </a:extLst>
          </p:cNvPr>
          <p:cNvPicPr>
            <a:picLocks noChangeAspect="1"/>
          </p:cNvPicPr>
          <p:nvPr/>
        </p:nvPicPr>
        <p:blipFill>
          <a:blip r:embed="rId3"/>
          <a:stretch>
            <a:fillRect/>
          </a:stretch>
        </p:blipFill>
        <p:spPr>
          <a:xfrm>
            <a:off x="2637374" y="1325745"/>
            <a:ext cx="5434181" cy="329141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1123256" y="-476731"/>
            <a:ext cx="10110107"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Resulted Dimension Tables: TABLE-1</a:t>
            </a:r>
          </a:p>
        </p:txBody>
      </p:sp>
      <p:pic>
        <p:nvPicPr>
          <p:cNvPr id="9" name="Picture 8">
            <a:extLst>
              <a:ext uri="{FF2B5EF4-FFF2-40B4-BE49-F238E27FC236}">
                <a16:creationId xmlns:a16="http://schemas.microsoft.com/office/drawing/2014/main" id="{B1AC1D53-BD45-467F-A7E6-7C88A5DBFF73}"/>
              </a:ext>
            </a:extLst>
          </p:cNvPr>
          <p:cNvPicPr>
            <a:picLocks noChangeAspect="1"/>
          </p:cNvPicPr>
          <p:nvPr/>
        </p:nvPicPr>
        <p:blipFill>
          <a:blip r:embed="rId3"/>
          <a:stretch>
            <a:fillRect/>
          </a:stretch>
        </p:blipFill>
        <p:spPr>
          <a:xfrm>
            <a:off x="1123256" y="1674959"/>
            <a:ext cx="9945488" cy="2943636"/>
          </a:xfrm>
          <a:prstGeom prst="rect">
            <a:avLst/>
          </a:prstGeom>
        </p:spPr>
      </p:pic>
      <p:sp>
        <p:nvSpPr>
          <p:cNvPr id="11" name="TextBox 10">
            <a:extLst>
              <a:ext uri="{FF2B5EF4-FFF2-40B4-BE49-F238E27FC236}">
                <a16:creationId xmlns:a16="http://schemas.microsoft.com/office/drawing/2014/main" id="{F1C93FFF-F0B0-4F0C-BCDB-74E4D6B072A4}"/>
              </a:ext>
            </a:extLst>
          </p:cNvPr>
          <p:cNvSpPr txBox="1"/>
          <p:nvPr/>
        </p:nvSpPr>
        <p:spPr>
          <a:xfrm>
            <a:off x="3928536" y="5116914"/>
            <a:ext cx="6175022" cy="523220"/>
          </a:xfrm>
          <a:prstGeom prst="rect">
            <a:avLst/>
          </a:prstGeom>
          <a:noFill/>
        </p:spPr>
        <p:txBody>
          <a:bodyPr wrap="square" rtlCol="0">
            <a:spAutoFit/>
          </a:bodyPr>
          <a:lstStyle/>
          <a:p>
            <a:r>
              <a:rPr lang="en-US" sz="2800" b="1" dirty="0"/>
              <a:t>ETL_DIMContract table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1123256" y="-476731"/>
            <a:ext cx="10110107"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Resulted Dimension Tables: TABLE-2</a:t>
            </a:r>
          </a:p>
        </p:txBody>
      </p:sp>
      <p:sp>
        <p:nvSpPr>
          <p:cNvPr id="11" name="TextBox 10">
            <a:extLst>
              <a:ext uri="{FF2B5EF4-FFF2-40B4-BE49-F238E27FC236}">
                <a16:creationId xmlns:a16="http://schemas.microsoft.com/office/drawing/2014/main" id="{F1C93FFF-F0B0-4F0C-BCDB-74E4D6B072A4}"/>
              </a:ext>
            </a:extLst>
          </p:cNvPr>
          <p:cNvSpPr txBox="1"/>
          <p:nvPr/>
        </p:nvSpPr>
        <p:spPr>
          <a:xfrm>
            <a:off x="3723189" y="4472267"/>
            <a:ext cx="6175022" cy="584775"/>
          </a:xfrm>
          <a:prstGeom prst="rect">
            <a:avLst/>
          </a:prstGeom>
          <a:noFill/>
        </p:spPr>
        <p:txBody>
          <a:bodyPr wrap="square" rtlCol="0">
            <a:spAutoFit/>
          </a:bodyPr>
          <a:lstStyle/>
          <a:p>
            <a:r>
              <a:rPr lang="en-US" sz="3200" b="1" dirty="0"/>
              <a:t>ETL_DIMGeographic_Info_</a:t>
            </a:r>
          </a:p>
        </p:txBody>
      </p:sp>
      <p:pic>
        <p:nvPicPr>
          <p:cNvPr id="3" name="Picture 2">
            <a:extLst>
              <a:ext uri="{FF2B5EF4-FFF2-40B4-BE49-F238E27FC236}">
                <a16:creationId xmlns:a16="http://schemas.microsoft.com/office/drawing/2014/main" id="{A2084482-84D3-47DC-8E54-5FEA5D05EAF4}"/>
              </a:ext>
            </a:extLst>
          </p:cNvPr>
          <p:cNvPicPr>
            <a:picLocks noChangeAspect="1"/>
          </p:cNvPicPr>
          <p:nvPr/>
        </p:nvPicPr>
        <p:blipFill>
          <a:blip r:embed="rId3"/>
          <a:stretch>
            <a:fillRect/>
          </a:stretch>
        </p:blipFill>
        <p:spPr>
          <a:xfrm>
            <a:off x="2797498" y="1948118"/>
            <a:ext cx="6504546" cy="2014281"/>
          </a:xfrm>
          <a:prstGeom prst="rect">
            <a:avLst/>
          </a:prstGeom>
        </p:spPr>
      </p:pic>
    </p:spTree>
    <p:extLst>
      <p:ext uri="{BB962C8B-B14F-4D97-AF65-F5344CB8AC3E}">
        <p14:creationId xmlns:p14="http://schemas.microsoft.com/office/powerpoint/2010/main" val="17727908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sp>
        <p:nvSpPr>
          <p:cNvPr id="220" name="Google Shape;220;p13"/>
          <p:cNvSpPr txBox="1">
            <a:spLocks noGrp="1"/>
          </p:cNvSpPr>
          <p:nvPr>
            <p:ph type="title"/>
          </p:nvPr>
        </p:nvSpPr>
        <p:spPr>
          <a:xfrm>
            <a:off x="1123256" y="-476731"/>
            <a:ext cx="10110107"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Resulted Dimension Tables: TABLE-3</a:t>
            </a:r>
          </a:p>
        </p:txBody>
      </p:sp>
      <p:sp>
        <p:nvSpPr>
          <p:cNvPr id="11" name="TextBox 10">
            <a:extLst>
              <a:ext uri="{FF2B5EF4-FFF2-40B4-BE49-F238E27FC236}">
                <a16:creationId xmlns:a16="http://schemas.microsoft.com/office/drawing/2014/main" id="{F1C93FFF-F0B0-4F0C-BCDB-74E4D6B072A4}"/>
              </a:ext>
            </a:extLst>
          </p:cNvPr>
          <p:cNvSpPr txBox="1"/>
          <p:nvPr/>
        </p:nvSpPr>
        <p:spPr>
          <a:xfrm>
            <a:off x="3632878" y="4710515"/>
            <a:ext cx="6175022" cy="584775"/>
          </a:xfrm>
          <a:prstGeom prst="rect">
            <a:avLst/>
          </a:prstGeom>
          <a:noFill/>
        </p:spPr>
        <p:txBody>
          <a:bodyPr wrap="square" rtlCol="0">
            <a:spAutoFit/>
          </a:bodyPr>
          <a:lstStyle/>
          <a:p>
            <a:r>
              <a:rPr lang="en-US" sz="3200" b="1" dirty="0" err="1"/>
              <a:t>ETL_DIMVendor_Details</a:t>
            </a:r>
            <a:r>
              <a:rPr lang="en-US" sz="3200" b="1" dirty="0"/>
              <a:t> Table</a:t>
            </a:r>
          </a:p>
        </p:txBody>
      </p:sp>
      <p:pic>
        <p:nvPicPr>
          <p:cNvPr id="4" name="Picture 3">
            <a:extLst>
              <a:ext uri="{FF2B5EF4-FFF2-40B4-BE49-F238E27FC236}">
                <a16:creationId xmlns:a16="http://schemas.microsoft.com/office/drawing/2014/main" id="{E1554829-5168-4D7D-A32C-73C060AE2F5B}"/>
              </a:ext>
            </a:extLst>
          </p:cNvPr>
          <p:cNvPicPr>
            <a:picLocks noChangeAspect="1"/>
          </p:cNvPicPr>
          <p:nvPr/>
        </p:nvPicPr>
        <p:blipFill>
          <a:blip r:embed="rId3"/>
          <a:stretch>
            <a:fillRect/>
          </a:stretch>
        </p:blipFill>
        <p:spPr>
          <a:xfrm>
            <a:off x="1123256" y="1505102"/>
            <a:ext cx="9964541" cy="2876951"/>
          </a:xfrm>
          <a:prstGeom prst="rect">
            <a:avLst/>
          </a:prstGeom>
        </p:spPr>
      </p:pic>
    </p:spTree>
    <p:extLst>
      <p:ext uri="{BB962C8B-B14F-4D97-AF65-F5344CB8AC3E}">
        <p14:creationId xmlns:p14="http://schemas.microsoft.com/office/powerpoint/2010/main" val="28037154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14"/>
          <p:cNvSpPr txBox="1">
            <a:spLocks noGrp="1"/>
          </p:cNvSpPr>
          <p:nvPr>
            <p:ph type="title"/>
          </p:nvPr>
        </p:nvSpPr>
        <p:spPr>
          <a:xfrm>
            <a:off x="1867403" y="-826686"/>
            <a:ext cx="9601200"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Establishing Relationships</a:t>
            </a:r>
            <a:endParaRPr dirty="0">
              <a:solidFill>
                <a:schemeClr val="accent2"/>
              </a:solidFill>
            </a:endParaRPr>
          </a:p>
        </p:txBody>
      </p:sp>
      <p:pic>
        <p:nvPicPr>
          <p:cNvPr id="7" name="Picture 6">
            <a:extLst>
              <a:ext uri="{FF2B5EF4-FFF2-40B4-BE49-F238E27FC236}">
                <a16:creationId xmlns:a16="http://schemas.microsoft.com/office/drawing/2014/main" id="{F531C755-4C54-4BD3-A42B-C157AEB560F8}"/>
              </a:ext>
            </a:extLst>
          </p:cNvPr>
          <p:cNvPicPr>
            <a:picLocks noChangeAspect="1"/>
          </p:cNvPicPr>
          <p:nvPr/>
        </p:nvPicPr>
        <p:blipFill>
          <a:blip r:embed="rId3"/>
          <a:stretch>
            <a:fillRect/>
          </a:stretch>
        </p:blipFill>
        <p:spPr>
          <a:xfrm>
            <a:off x="2796201" y="826685"/>
            <a:ext cx="5616278" cy="3863931"/>
          </a:xfrm>
          <a:prstGeom prst="rect">
            <a:avLst/>
          </a:prstGeom>
        </p:spPr>
      </p:pic>
      <p:sp>
        <p:nvSpPr>
          <p:cNvPr id="8" name="TextBox 7">
            <a:extLst>
              <a:ext uri="{FF2B5EF4-FFF2-40B4-BE49-F238E27FC236}">
                <a16:creationId xmlns:a16="http://schemas.microsoft.com/office/drawing/2014/main" id="{75E66FBF-B416-44FA-A632-7F05E639CBE9}"/>
              </a:ext>
            </a:extLst>
          </p:cNvPr>
          <p:cNvSpPr txBox="1"/>
          <p:nvPr/>
        </p:nvSpPr>
        <p:spPr>
          <a:xfrm>
            <a:off x="1140178" y="4971476"/>
            <a:ext cx="10239022" cy="1754326"/>
          </a:xfrm>
          <a:prstGeom prst="rect">
            <a:avLst/>
          </a:prstGeom>
          <a:noFill/>
        </p:spPr>
        <p:txBody>
          <a:bodyPr wrap="square" rtlCol="0">
            <a:spAutoFit/>
          </a:bodyPr>
          <a:lstStyle/>
          <a:p>
            <a:r>
              <a:rPr lang="en-US" b="0" i="0" dirty="0">
                <a:solidFill>
                  <a:srgbClr val="0D0D0D"/>
                </a:solidFill>
                <a:effectLst/>
                <a:latin typeface="Söhne"/>
              </a:rPr>
              <a:t>Starting with 10,990 rows of clean data, it's split via Multicast into two paths: </a:t>
            </a:r>
            <a:r>
              <a:rPr lang="en-US" dirty="0" err="1">
                <a:solidFill>
                  <a:srgbClr val="0D0D0D"/>
                </a:solidFill>
                <a:latin typeface="Söhne"/>
              </a:rPr>
              <a:t>G</a:t>
            </a:r>
            <a:r>
              <a:rPr lang="en-US" b="0" i="0" dirty="0" err="1">
                <a:solidFill>
                  <a:srgbClr val="0D0D0D"/>
                </a:solidFill>
                <a:effectLst/>
                <a:latin typeface="Söhne"/>
              </a:rPr>
              <a:t>eoID</a:t>
            </a:r>
            <a:r>
              <a:rPr lang="en-US" b="0" i="0" dirty="0">
                <a:solidFill>
                  <a:srgbClr val="0D0D0D"/>
                </a:solidFill>
                <a:effectLst/>
                <a:latin typeface="Söhne"/>
              </a:rPr>
              <a:t> and </a:t>
            </a:r>
            <a:r>
              <a:rPr lang="en-US" b="0" i="0" dirty="0" err="1">
                <a:solidFill>
                  <a:srgbClr val="0D0D0D"/>
                </a:solidFill>
                <a:effectLst/>
                <a:latin typeface="Söhne"/>
              </a:rPr>
              <a:t>ContractID</a:t>
            </a:r>
            <a:r>
              <a:rPr lang="en-US" dirty="0">
                <a:solidFill>
                  <a:srgbClr val="0D0D0D"/>
                </a:solidFill>
                <a:latin typeface="Söhne"/>
              </a:rPr>
              <a:t>. </a:t>
            </a:r>
            <a:r>
              <a:rPr lang="en-US" b="0" i="0" dirty="0">
                <a:solidFill>
                  <a:srgbClr val="0D0D0D"/>
                </a:solidFill>
                <a:effectLst/>
                <a:latin typeface="Söhne"/>
              </a:rPr>
              <a:t> Each stream involves looking up specific IDs (GeoID and VendorID), followed by sorting. The sorted data streams are then merged to form comprehensive datasets, specifically for vendor-geo relationships and contract-vendor relationships. Each path maintains the original row count through various transformations, indicating precise data alignment and no loss, ensuring accurate relational data is sent to corresponding tables in the database.</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3075315" y="-889760"/>
            <a:ext cx="9601200"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Resulted Tables </a:t>
            </a:r>
            <a:endParaRPr dirty="0">
              <a:solidFill>
                <a:schemeClr val="accent2"/>
              </a:solidFill>
            </a:endParaRPr>
          </a:p>
        </p:txBody>
      </p:sp>
      <p:pic>
        <p:nvPicPr>
          <p:cNvPr id="5" name="Picture 4">
            <a:extLst>
              <a:ext uri="{FF2B5EF4-FFF2-40B4-BE49-F238E27FC236}">
                <a16:creationId xmlns:a16="http://schemas.microsoft.com/office/drawing/2014/main" id="{CB00CC33-E7ED-49DD-A631-89CE941DD8BD}"/>
              </a:ext>
            </a:extLst>
          </p:cNvPr>
          <p:cNvPicPr>
            <a:picLocks noChangeAspect="1"/>
          </p:cNvPicPr>
          <p:nvPr/>
        </p:nvPicPr>
        <p:blipFill>
          <a:blip r:embed="rId3"/>
          <a:stretch>
            <a:fillRect/>
          </a:stretch>
        </p:blipFill>
        <p:spPr>
          <a:xfrm>
            <a:off x="1342887" y="934717"/>
            <a:ext cx="7970447" cy="2434753"/>
          </a:xfrm>
          <a:prstGeom prst="rect">
            <a:avLst/>
          </a:prstGeom>
        </p:spPr>
      </p:pic>
      <p:pic>
        <p:nvPicPr>
          <p:cNvPr id="7" name="Picture 6">
            <a:extLst>
              <a:ext uri="{FF2B5EF4-FFF2-40B4-BE49-F238E27FC236}">
                <a16:creationId xmlns:a16="http://schemas.microsoft.com/office/drawing/2014/main" id="{E5B0C1F3-70EB-4F8D-BED0-49E3DBB3C0B3}"/>
              </a:ext>
            </a:extLst>
          </p:cNvPr>
          <p:cNvPicPr>
            <a:picLocks noChangeAspect="1"/>
          </p:cNvPicPr>
          <p:nvPr/>
        </p:nvPicPr>
        <p:blipFill>
          <a:blip r:embed="rId4"/>
          <a:stretch>
            <a:fillRect/>
          </a:stretch>
        </p:blipFill>
        <p:spPr>
          <a:xfrm>
            <a:off x="1342887" y="3797220"/>
            <a:ext cx="7970447" cy="2107601"/>
          </a:xfrm>
          <a:prstGeom prst="rect">
            <a:avLst/>
          </a:prstGeom>
        </p:spPr>
      </p:pic>
      <p:sp>
        <p:nvSpPr>
          <p:cNvPr id="9" name="TextBox 8">
            <a:extLst>
              <a:ext uri="{FF2B5EF4-FFF2-40B4-BE49-F238E27FC236}">
                <a16:creationId xmlns:a16="http://schemas.microsoft.com/office/drawing/2014/main" id="{39339BBF-7705-4E84-9387-401CC6E01D66}"/>
              </a:ext>
            </a:extLst>
          </p:cNvPr>
          <p:cNvSpPr txBox="1"/>
          <p:nvPr/>
        </p:nvSpPr>
        <p:spPr>
          <a:xfrm>
            <a:off x="9697156" y="1967428"/>
            <a:ext cx="2212622" cy="369332"/>
          </a:xfrm>
          <a:prstGeom prst="rect">
            <a:avLst/>
          </a:prstGeom>
          <a:noFill/>
        </p:spPr>
        <p:txBody>
          <a:bodyPr wrap="square" rtlCol="0">
            <a:spAutoFit/>
          </a:bodyPr>
          <a:lstStyle/>
          <a:p>
            <a:r>
              <a:rPr lang="en-US" dirty="0"/>
              <a:t>ETL_ContractVendor</a:t>
            </a:r>
          </a:p>
        </p:txBody>
      </p:sp>
      <p:sp>
        <p:nvSpPr>
          <p:cNvPr id="10" name="TextBox 9">
            <a:extLst>
              <a:ext uri="{FF2B5EF4-FFF2-40B4-BE49-F238E27FC236}">
                <a16:creationId xmlns:a16="http://schemas.microsoft.com/office/drawing/2014/main" id="{0F498637-FCA5-42B5-8782-3D376E501FAE}"/>
              </a:ext>
            </a:extLst>
          </p:cNvPr>
          <p:cNvSpPr txBox="1"/>
          <p:nvPr/>
        </p:nvSpPr>
        <p:spPr>
          <a:xfrm>
            <a:off x="9697156" y="4495461"/>
            <a:ext cx="2077156" cy="369332"/>
          </a:xfrm>
          <a:prstGeom prst="rect">
            <a:avLst/>
          </a:prstGeom>
          <a:noFill/>
        </p:spPr>
        <p:txBody>
          <a:bodyPr wrap="square" rtlCol="0">
            <a:spAutoFit/>
          </a:bodyPr>
          <a:lstStyle/>
          <a:p>
            <a:r>
              <a:rPr lang="en-US" dirty="0" err="1"/>
              <a:t>ETL_VendorGeo</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3261197" y="-646271"/>
            <a:ext cx="9601200"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Creating FACT table </a:t>
            </a:r>
            <a:endParaRPr dirty="0">
              <a:solidFill>
                <a:schemeClr val="accent2"/>
              </a:solidFill>
            </a:endParaRPr>
          </a:p>
        </p:txBody>
      </p:sp>
      <p:pic>
        <p:nvPicPr>
          <p:cNvPr id="3" name="Picture 2">
            <a:extLst>
              <a:ext uri="{FF2B5EF4-FFF2-40B4-BE49-F238E27FC236}">
                <a16:creationId xmlns:a16="http://schemas.microsoft.com/office/drawing/2014/main" id="{3717475A-3252-4B52-8418-D8B0A12154A1}"/>
              </a:ext>
            </a:extLst>
          </p:cNvPr>
          <p:cNvPicPr>
            <a:picLocks noChangeAspect="1"/>
          </p:cNvPicPr>
          <p:nvPr/>
        </p:nvPicPr>
        <p:blipFill>
          <a:blip r:embed="rId3"/>
          <a:stretch>
            <a:fillRect/>
          </a:stretch>
        </p:blipFill>
        <p:spPr>
          <a:xfrm>
            <a:off x="3587286" y="1230489"/>
            <a:ext cx="4474511" cy="3601270"/>
          </a:xfrm>
          <a:prstGeom prst="rect">
            <a:avLst/>
          </a:prstGeom>
        </p:spPr>
      </p:pic>
      <p:sp>
        <p:nvSpPr>
          <p:cNvPr id="4" name="TextBox 3">
            <a:extLst>
              <a:ext uri="{FF2B5EF4-FFF2-40B4-BE49-F238E27FC236}">
                <a16:creationId xmlns:a16="http://schemas.microsoft.com/office/drawing/2014/main" id="{3AA1D74B-C1EC-4FAB-B189-8BD15937D5E0}"/>
              </a:ext>
            </a:extLst>
          </p:cNvPr>
          <p:cNvSpPr txBox="1"/>
          <p:nvPr/>
        </p:nvSpPr>
        <p:spPr>
          <a:xfrm>
            <a:off x="1004711" y="5055148"/>
            <a:ext cx="10622844" cy="1754326"/>
          </a:xfrm>
          <a:prstGeom prst="rect">
            <a:avLst/>
          </a:prstGeom>
          <a:noFill/>
        </p:spPr>
        <p:txBody>
          <a:bodyPr wrap="square" rtlCol="0">
            <a:spAutoFit/>
          </a:bodyPr>
          <a:lstStyle/>
          <a:p>
            <a:r>
              <a:rPr lang="en-US" dirty="0">
                <a:solidFill>
                  <a:srgbClr val="0D0D0D"/>
                </a:solidFill>
                <a:latin typeface="Söhne"/>
              </a:rPr>
              <a:t>C</a:t>
            </a:r>
            <a:r>
              <a:rPr lang="en-US" b="0" i="0" dirty="0">
                <a:solidFill>
                  <a:srgbClr val="0D0D0D"/>
                </a:solidFill>
                <a:effectLst/>
                <a:latin typeface="Söhne"/>
              </a:rPr>
              <a:t>reation of a FACT table by merging data from two sources: ETL_VendorGeo and ETL_ContractVendor, each with 10,990 rows. The process involves sorting each data stream, which ensures that data is ordered correctly for merging. Following sorting, the two streams undergo a merge join operation, retaining all 10,990 rows. This suggests a perfect alignment between the datasets, likely matching on key identifiers. The merged output is then directed into the ETL_FACT table, effectively consolidating vendor and contract information into a central repository for analysis and reporting within the database. </a:t>
            </a:r>
            <a:endParaRPr lang="en-US" dirty="0"/>
          </a:p>
        </p:txBody>
      </p:sp>
    </p:spTree>
    <p:extLst>
      <p:ext uri="{BB962C8B-B14F-4D97-AF65-F5344CB8AC3E}">
        <p14:creationId xmlns:p14="http://schemas.microsoft.com/office/powerpoint/2010/main" val="1286538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5"/>
        <p:cNvGrpSpPr/>
        <p:nvPr/>
      </p:nvGrpSpPr>
      <p:grpSpPr>
        <a:xfrm>
          <a:off x="0" y="0"/>
          <a:ext cx="0" cy="0"/>
          <a:chOff x="0" y="0"/>
          <a:chExt cx="0" cy="0"/>
        </a:xfrm>
      </p:grpSpPr>
      <p:sp>
        <p:nvSpPr>
          <p:cNvPr id="236" name="Google Shape;236;p15"/>
          <p:cNvSpPr txBox="1">
            <a:spLocks noGrp="1"/>
          </p:cNvSpPr>
          <p:nvPr>
            <p:ph type="title"/>
          </p:nvPr>
        </p:nvSpPr>
        <p:spPr>
          <a:xfrm>
            <a:off x="3024131" y="-352760"/>
            <a:ext cx="9601200"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Resulting FACT table </a:t>
            </a:r>
            <a:endParaRPr dirty="0">
              <a:solidFill>
                <a:schemeClr val="accent2"/>
              </a:solidFill>
            </a:endParaRPr>
          </a:p>
        </p:txBody>
      </p:sp>
      <p:sp>
        <p:nvSpPr>
          <p:cNvPr id="4" name="TextBox 3">
            <a:extLst>
              <a:ext uri="{FF2B5EF4-FFF2-40B4-BE49-F238E27FC236}">
                <a16:creationId xmlns:a16="http://schemas.microsoft.com/office/drawing/2014/main" id="{3AA1D74B-C1EC-4FAB-B189-8BD15937D5E0}"/>
              </a:ext>
            </a:extLst>
          </p:cNvPr>
          <p:cNvSpPr txBox="1"/>
          <p:nvPr/>
        </p:nvSpPr>
        <p:spPr>
          <a:xfrm>
            <a:off x="4944533" y="4713493"/>
            <a:ext cx="6186311" cy="584775"/>
          </a:xfrm>
          <a:prstGeom prst="rect">
            <a:avLst/>
          </a:prstGeom>
          <a:noFill/>
        </p:spPr>
        <p:txBody>
          <a:bodyPr wrap="square" rtlCol="0">
            <a:spAutoFit/>
          </a:bodyPr>
          <a:lstStyle/>
          <a:p>
            <a:r>
              <a:rPr lang="en-US" sz="3200" b="1" dirty="0"/>
              <a:t>ETL_FACT</a:t>
            </a:r>
          </a:p>
        </p:txBody>
      </p:sp>
      <p:pic>
        <p:nvPicPr>
          <p:cNvPr id="5" name="Picture 4">
            <a:extLst>
              <a:ext uri="{FF2B5EF4-FFF2-40B4-BE49-F238E27FC236}">
                <a16:creationId xmlns:a16="http://schemas.microsoft.com/office/drawing/2014/main" id="{5AF89C3F-6E97-4CC1-BD9A-A8717833D193}"/>
              </a:ext>
            </a:extLst>
          </p:cNvPr>
          <p:cNvPicPr>
            <a:picLocks noChangeAspect="1"/>
          </p:cNvPicPr>
          <p:nvPr/>
        </p:nvPicPr>
        <p:blipFill>
          <a:blip r:embed="rId3"/>
          <a:stretch>
            <a:fillRect/>
          </a:stretch>
        </p:blipFill>
        <p:spPr>
          <a:xfrm>
            <a:off x="1225380" y="1820331"/>
            <a:ext cx="10012172" cy="2562583"/>
          </a:xfrm>
          <a:prstGeom prst="rect">
            <a:avLst/>
          </a:prstGeom>
        </p:spPr>
      </p:pic>
    </p:spTree>
    <p:extLst>
      <p:ext uri="{BB962C8B-B14F-4D97-AF65-F5344CB8AC3E}">
        <p14:creationId xmlns:p14="http://schemas.microsoft.com/office/powerpoint/2010/main" val="9499395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
          <p:cNvSpPr txBox="1">
            <a:spLocks noGrp="1"/>
          </p:cNvSpPr>
          <p:nvPr>
            <p:ph type="title"/>
          </p:nvPr>
        </p:nvSpPr>
        <p:spPr>
          <a:xfrm>
            <a:off x="1097280" y="286604"/>
            <a:ext cx="10058400" cy="66698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sz="3600" b="1" dirty="0">
                <a:solidFill>
                  <a:schemeClr val="accent2"/>
                </a:solidFill>
                <a:latin typeface="+mn-lt"/>
              </a:rPr>
              <a:t>CONTENTS</a:t>
            </a:r>
            <a:endParaRPr sz="3600" b="1" dirty="0">
              <a:solidFill>
                <a:schemeClr val="accent2"/>
              </a:solidFill>
              <a:latin typeface="+mn-lt"/>
            </a:endParaRPr>
          </a:p>
        </p:txBody>
      </p:sp>
      <p:sp>
        <p:nvSpPr>
          <p:cNvPr id="140" name="Google Shape;140;p2"/>
          <p:cNvSpPr txBox="1">
            <a:spLocks noGrp="1"/>
          </p:cNvSpPr>
          <p:nvPr>
            <p:ph idx="1"/>
          </p:nvPr>
        </p:nvSpPr>
        <p:spPr>
          <a:xfrm>
            <a:off x="1097280" y="953589"/>
            <a:ext cx="9435737" cy="5342707"/>
          </a:xfrm>
          <a:prstGeom prst="rect">
            <a:avLst/>
          </a:prstGeom>
          <a:solidFill>
            <a:schemeClr val="bg1"/>
          </a:solid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ct val="100000"/>
              <a:buNone/>
            </a:pPr>
            <a:r>
              <a:rPr lang="en-US" sz="2300" dirty="0"/>
              <a:t>Overview</a:t>
            </a:r>
            <a:endParaRPr sz="2300" dirty="0"/>
          </a:p>
          <a:p>
            <a:pPr marL="0" lvl="0" indent="0" algn="l" rtl="0">
              <a:lnSpc>
                <a:spcPct val="100000"/>
              </a:lnSpc>
              <a:spcBef>
                <a:spcPts val="1000"/>
              </a:spcBef>
              <a:spcAft>
                <a:spcPts val="0"/>
              </a:spcAft>
              <a:buClr>
                <a:schemeClr val="dk1"/>
              </a:buClr>
              <a:buSzPct val="100000"/>
              <a:buNone/>
            </a:pPr>
            <a:r>
              <a:rPr lang="en-US" sz="2300" dirty="0"/>
              <a:t>Business Case</a:t>
            </a:r>
            <a:endParaRPr sz="2300" dirty="0"/>
          </a:p>
          <a:p>
            <a:pPr marL="0" lvl="0" indent="0" algn="l" rtl="0">
              <a:lnSpc>
                <a:spcPct val="100000"/>
              </a:lnSpc>
              <a:spcBef>
                <a:spcPts val="1000"/>
              </a:spcBef>
              <a:spcAft>
                <a:spcPts val="0"/>
              </a:spcAft>
              <a:buClr>
                <a:schemeClr val="dk1"/>
              </a:buClr>
              <a:buSzPct val="100000"/>
              <a:buNone/>
            </a:pPr>
            <a:r>
              <a:rPr lang="en-US" sz="2300" dirty="0"/>
              <a:t>Proposed solution</a:t>
            </a:r>
            <a:endParaRPr sz="2300" dirty="0"/>
          </a:p>
          <a:p>
            <a:pPr marL="0" lvl="0" indent="0" algn="l" rtl="0">
              <a:lnSpc>
                <a:spcPct val="100000"/>
              </a:lnSpc>
              <a:spcBef>
                <a:spcPts val="1000"/>
              </a:spcBef>
              <a:spcAft>
                <a:spcPts val="0"/>
              </a:spcAft>
              <a:buClr>
                <a:schemeClr val="dk1"/>
              </a:buClr>
              <a:buSzPct val="100000"/>
              <a:buNone/>
            </a:pPr>
            <a:r>
              <a:rPr lang="en-US" sz="2300" dirty="0"/>
              <a:t>Raw data </a:t>
            </a:r>
            <a:endParaRPr sz="2300" dirty="0"/>
          </a:p>
          <a:p>
            <a:pPr marL="0" lvl="0" indent="0" algn="l" rtl="0">
              <a:lnSpc>
                <a:spcPct val="100000"/>
              </a:lnSpc>
              <a:spcBef>
                <a:spcPts val="1000"/>
              </a:spcBef>
              <a:spcAft>
                <a:spcPts val="0"/>
              </a:spcAft>
              <a:buClr>
                <a:schemeClr val="dk1"/>
              </a:buClr>
              <a:buSzPct val="100000"/>
              <a:buNone/>
            </a:pPr>
            <a:r>
              <a:rPr lang="en-US" sz="2300" dirty="0"/>
              <a:t>Cleaning Data</a:t>
            </a:r>
            <a:endParaRPr sz="2300" dirty="0"/>
          </a:p>
          <a:p>
            <a:pPr marL="0" lvl="0" indent="0" algn="l" rtl="0">
              <a:lnSpc>
                <a:spcPct val="100000"/>
              </a:lnSpc>
              <a:spcBef>
                <a:spcPts val="1000"/>
              </a:spcBef>
              <a:spcAft>
                <a:spcPts val="0"/>
              </a:spcAft>
              <a:buClr>
                <a:schemeClr val="dk1"/>
              </a:buClr>
              <a:buSzPct val="100000"/>
              <a:buNone/>
            </a:pPr>
            <a:r>
              <a:rPr lang="en-US" sz="2300" dirty="0"/>
              <a:t>Control Flow Overview</a:t>
            </a:r>
            <a:endParaRPr sz="2300" dirty="0"/>
          </a:p>
          <a:p>
            <a:pPr marL="0" lvl="0" indent="0" algn="l" rtl="0">
              <a:lnSpc>
                <a:spcPct val="100000"/>
              </a:lnSpc>
              <a:spcBef>
                <a:spcPts val="1000"/>
              </a:spcBef>
              <a:spcAft>
                <a:spcPts val="0"/>
              </a:spcAft>
              <a:buClr>
                <a:schemeClr val="dk1"/>
              </a:buClr>
              <a:buSzPct val="100000"/>
              <a:buNone/>
            </a:pPr>
            <a:r>
              <a:rPr lang="en-US" sz="2300" dirty="0"/>
              <a:t>Cleaning Process </a:t>
            </a:r>
            <a:endParaRPr sz="2300" dirty="0"/>
          </a:p>
          <a:p>
            <a:pPr marL="0" lvl="0" indent="0" algn="l" rtl="0">
              <a:lnSpc>
                <a:spcPct val="100000"/>
              </a:lnSpc>
              <a:spcBef>
                <a:spcPts val="1000"/>
              </a:spcBef>
              <a:spcAft>
                <a:spcPts val="0"/>
              </a:spcAft>
              <a:buClr>
                <a:schemeClr val="dk1"/>
              </a:buClr>
              <a:buSzPct val="100000"/>
              <a:buNone/>
            </a:pPr>
            <a:r>
              <a:rPr lang="en-US" sz="2300" dirty="0"/>
              <a:t>Normalizing Data </a:t>
            </a:r>
            <a:endParaRPr sz="2300" dirty="0"/>
          </a:p>
          <a:p>
            <a:pPr marL="0" lvl="0" indent="0" algn="l" rtl="0">
              <a:lnSpc>
                <a:spcPct val="100000"/>
              </a:lnSpc>
              <a:spcBef>
                <a:spcPts val="1000"/>
              </a:spcBef>
              <a:spcAft>
                <a:spcPts val="0"/>
              </a:spcAft>
              <a:buClr>
                <a:schemeClr val="dk1"/>
              </a:buClr>
              <a:buSzPct val="100000"/>
              <a:buNone/>
            </a:pPr>
            <a:r>
              <a:rPr lang="en-US" sz="2300" dirty="0"/>
              <a:t>Dimensions Tables</a:t>
            </a:r>
            <a:endParaRPr sz="2300" dirty="0"/>
          </a:p>
          <a:p>
            <a:pPr marL="0" lvl="0" indent="0" algn="l" rtl="0">
              <a:lnSpc>
                <a:spcPct val="100000"/>
              </a:lnSpc>
              <a:spcBef>
                <a:spcPts val="1000"/>
              </a:spcBef>
              <a:spcAft>
                <a:spcPts val="0"/>
              </a:spcAft>
              <a:buClr>
                <a:schemeClr val="dk1"/>
              </a:buClr>
              <a:buSzPct val="100000"/>
              <a:buNone/>
            </a:pPr>
            <a:r>
              <a:rPr lang="en-US" sz="2300" dirty="0"/>
              <a:t>Integration Data</a:t>
            </a:r>
            <a:endParaRPr sz="2300" dirty="0"/>
          </a:p>
          <a:p>
            <a:pPr marL="0" lvl="0" indent="0" algn="l" rtl="0">
              <a:lnSpc>
                <a:spcPct val="100000"/>
              </a:lnSpc>
              <a:spcBef>
                <a:spcPts val="1000"/>
              </a:spcBef>
              <a:spcAft>
                <a:spcPts val="0"/>
              </a:spcAft>
              <a:buClr>
                <a:schemeClr val="dk1"/>
              </a:buClr>
              <a:buSzPct val="100000"/>
              <a:buNone/>
            </a:pPr>
            <a:r>
              <a:rPr lang="en-US" sz="2300" dirty="0"/>
              <a:t>Result with Example</a:t>
            </a:r>
            <a:endParaRPr sz="2300" dirty="0"/>
          </a:p>
        </p:txBody>
      </p:sp>
    </p:spTree>
  </p:cSld>
  <p:clrMapOvr>
    <a:masterClrMapping/>
  </p:clrMapOvr>
  <mc:AlternateContent xmlns:mc="http://schemas.openxmlformats.org/markup-compatibility/2006" xmlns:p14="http://schemas.microsoft.com/office/powerpoint/2010/main">
    <mc:Choice Requires="p14">
      <p:transition spd="slow" p14:dur="2000" advTm="14700"/>
    </mc:Choice>
    <mc:Fallback xmlns="">
      <p:transition spd="slow" advTm="1470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F4B3DF-0066-477A-8926-11DBC84B7639}"/>
              </a:ext>
            </a:extLst>
          </p:cNvPr>
          <p:cNvSpPr>
            <a:spLocks noGrp="1"/>
          </p:cNvSpPr>
          <p:nvPr>
            <p:ph type="title"/>
          </p:nvPr>
        </p:nvSpPr>
        <p:spPr>
          <a:xfrm>
            <a:off x="1946425" y="-826686"/>
            <a:ext cx="9601200" cy="1653371"/>
          </a:xfrm>
        </p:spPr>
        <p:txBody>
          <a:bodyPr/>
          <a:lstStyle/>
          <a:p>
            <a:r>
              <a:rPr lang="en-US" dirty="0">
                <a:solidFill>
                  <a:schemeClr val="accent2"/>
                </a:solidFill>
              </a:rPr>
              <a:t>Business case solution in SSMS </a:t>
            </a:r>
          </a:p>
        </p:txBody>
      </p:sp>
      <p:sp>
        <p:nvSpPr>
          <p:cNvPr id="4" name="Text Placeholder 3">
            <a:extLst>
              <a:ext uri="{FF2B5EF4-FFF2-40B4-BE49-F238E27FC236}">
                <a16:creationId xmlns:a16="http://schemas.microsoft.com/office/drawing/2014/main" id="{1CE085FF-53C0-47DC-9536-C4CC19C886B8}"/>
              </a:ext>
            </a:extLst>
          </p:cNvPr>
          <p:cNvSpPr>
            <a:spLocks noGrp="1"/>
          </p:cNvSpPr>
          <p:nvPr>
            <p:ph type="body" idx="2"/>
          </p:nvPr>
        </p:nvSpPr>
        <p:spPr>
          <a:xfrm>
            <a:off x="1309511" y="4899376"/>
            <a:ext cx="9798755" cy="1653371"/>
          </a:xfrm>
        </p:spPr>
        <p:txBody>
          <a:bodyPr>
            <a:normAutofit fontScale="85000" lnSpcReduction="10000"/>
          </a:bodyPr>
          <a:lstStyle/>
          <a:p>
            <a:pPr algn="l">
              <a:buFont typeface="+mj-lt"/>
              <a:buAutoNum type="arabicPeriod"/>
            </a:pPr>
            <a:r>
              <a:rPr lang="en-US" b="0" i="0" dirty="0">
                <a:solidFill>
                  <a:srgbClr val="0D0D0D"/>
                </a:solidFill>
                <a:effectLst/>
                <a:latin typeface="+mn-lt"/>
              </a:rPr>
              <a:t>The first query filters rows where certifications match 'WBE%' indicating Women Business Enterprise certifications.</a:t>
            </a:r>
          </a:p>
          <a:p>
            <a:pPr algn="l">
              <a:buFont typeface="+mj-lt"/>
              <a:buAutoNum type="arabicPeriod"/>
            </a:pPr>
            <a:r>
              <a:rPr lang="en-US" b="0" i="0" dirty="0">
                <a:solidFill>
                  <a:srgbClr val="0D0D0D"/>
                </a:solidFill>
                <a:effectLst/>
                <a:latin typeface="+mn-lt"/>
              </a:rPr>
              <a:t>Another query joins the FACT table with a geographic info table to select records in 'MANHATTAN'.</a:t>
            </a:r>
          </a:p>
          <a:p>
            <a:pPr algn="l">
              <a:buFont typeface="+mj-lt"/>
              <a:buAutoNum type="arabicPeriod"/>
            </a:pPr>
            <a:r>
              <a:rPr lang="en-US" b="0" i="0" dirty="0">
                <a:solidFill>
                  <a:srgbClr val="0D0D0D"/>
                </a:solidFill>
                <a:effectLst/>
                <a:latin typeface="+mn-lt"/>
              </a:rPr>
              <a:t>Further queries filter for Minority Business Enterprise (MBE) certifications and sort businesses with Asian ethnicity and WBE certification by the largest value of their contracts.</a:t>
            </a:r>
          </a:p>
          <a:p>
            <a:endParaRPr lang="en-US" dirty="0"/>
          </a:p>
        </p:txBody>
      </p:sp>
      <p:pic>
        <p:nvPicPr>
          <p:cNvPr id="6" name="Picture 5">
            <a:extLst>
              <a:ext uri="{FF2B5EF4-FFF2-40B4-BE49-F238E27FC236}">
                <a16:creationId xmlns:a16="http://schemas.microsoft.com/office/drawing/2014/main" id="{8A335429-E480-4B91-A21D-13FBA300D732}"/>
              </a:ext>
            </a:extLst>
          </p:cNvPr>
          <p:cNvPicPr>
            <a:picLocks noChangeAspect="1"/>
          </p:cNvPicPr>
          <p:nvPr/>
        </p:nvPicPr>
        <p:blipFill>
          <a:blip r:embed="rId2"/>
          <a:stretch>
            <a:fillRect/>
          </a:stretch>
        </p:blipFill>
        <p:spPr>
          <a:xfrm>
            <a:off x="2731909" y="984729"/>
            <a:ext cx="5937957" cy="3639977"/>
          </a:xfrm>
          <a:prstGeom prst="rect">
            <a:avLst/>
          </a:prstGeom>
        </p:spPr>
      </p:pic>
    </p:spTree>
    <p:extLst>
      <p:ext uri="{BB962C8B-B14F-4D97-AF65-F5344CB8AC3E}">
        <p14:creationId xmlns:p14="http://schemas.microsoft.com/office/powerpoint/2010/main" val="280334296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56"/>
        <p:cNvGrpSpPr/>
        <p:nvPr/>
      </p:nvGrpSpPr>
      <p:grpSpPr>
        <a:xfrm>
          <a:off x="0" y="0"/>
          <a:ext cx="0" cy="0"/>
          <a:chOff x="0" y="0"/>
          <a:chExt cx="0" cy="0"/>
        </a:xfrm>
      </p:grpSpPr>
      <p:sp>
        <p:nvSpPr>
          <p:cNvPr id="257" name="Google Shape;257;p18"/>
          <p:cNvSpPr txBox="1">
            <a:spLocks noGrp="1"/>
          </p:cNvSpPr>
          <p:nvPr>
            <p:ph type="ctrTitle"/>
          </p:nvPr>
        </p:nvSpPr>
        <p:spPr>
          <a:xfrm>
            <a:off x="3397954" y="225777"/>
            <a:ext cx="9144000" cy="2387600"/>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6000"/>
              <a:buFont typeface="Arial"/>
              <a:buNone/>
            </a:pPr>
            <a:r>
              <a:rPr lang="en-US" sz="7200" b="1" dirty="0">
                <a:solidFill>
                  <a:schemeClr val="accent2"/>
                </a:solidFill>
              </a:rPr>
              <a:t>Thank you</a:t>
            </a:r>
            <a:endParaRPr sz="7200" b="1" dirty="0">
              <a:solidFill>
                <a:schemeClr val="accent2"/>
              </a:solidFill>
            </a:endParaRPr>
          </a:p>
        </p:txBody>
      </p:sp>
      <p:sp>
        <p:nvSpPr>
          <p:cNvPr id="258" name="Google Shape;258;p18"/>
          <p:cNvSpPr txBox="1">
            <a:spLocks noGrp="1"/>
          </p:cNvSpPr>
          <p:nvPr>
            <p:ph type="subTitle" idx="1"/>
          </p:nvPr>
        </p:nvSpPr>
        <p:spPr>
          <a:xfrm>
            <a:off x="5381657" y="3804953"/>
            <a:ext cx="9144000" cy="1655762"/>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2800"/>
              <a:buNone/>
            </a:pPr>
            <a:r>
              <a:rPr lang="en-US" sz="3200" b="1" dirty="0"/>
              <a:t>                             Vaishnavi Chintala</a:t>
            </a:r>
            <a:endParaRPr sz="3200" b="1" dirty="0"/>
          </a:p>
          <a:p>
            <a:pPr marL="0" lvl="0" indent="0" algn="l" rtl="0">
              <a:lnSpc>
                <a:spcPct val="90000"/>
              </a:lnSpc>
              <a:spcBef>
                <a:spcPts val="1000"/>
              </a:spcBef>
              <a:spcAft>
                <a:spcPts val="0"/>
              </a:spcAft>
              <a:buClr>
                <a:schemeClr val="dk1"/>
              </a:buClr>
              <a:buSzPts val="2800"/>
              <a:buNone/>
            </a:pPr>
            <a:r>
              <a:rPr lang="en-US" sz="3200" b="1" dirty="0"/>
              <a:t>                 Jashwanth Reddy Yelakonda</a:t>
            </a:r>
            <a:endParaRPr sz="3200" b="1"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3"/>
          <p:cNvSpPr txBox="1">
            <a:spLocks noGrp="1"/>
          </p:cNvSpPr>
          <p:nvPr>
            <p:ph type="title"/>
          </p:nvPr>
        </p:nvSpPr>
        <p:spPr>
          <a:xfrm>
            <a:off x="1227404" y="2972607"/>
            <a:ext cx="5486400" cy="4114800"/>
          </a:xfrm>
          <a:prstGeom prst="rect">
            <a:avLst/>
          </a:prstGeom>
          <a:noFill/>
          <a:ln>
            <a:noFill/>
          </a:ln>
        </p:spPr>
        <p:txBody>
          <a:bodyPr spcFirstLastPara="1" wrap="square" lIns="91425" tIns="45700" rIns="91425" bIns="45700" anchor="ctr" anchorCtr="0">
            <a:noAutofit/>
          </a:bodyPr>
          <a:lstStyle/>
          <a:p>
            <a:pPr marL="0" lvl="0" indent="0" algn="l" rtl="0">
              <a:lnSpc>
                <a:spcPct val="80000"/>
              </a:lnSpc>
              <a:spcBef>
                <a:spcPts val="0"/>
              </a:spcBef>
              <a:spcAft>
                <a:spcPts val="0"/>
              </a:spcAft>
              <a:buClr>
                <a:schemeClr val="dk1"/>
              </a:buClr>
              <a:buSzPts val="4200"/>
              <a:buFont typeface="Arial"/>
              <a:buNone/>
            </a:pPr>
            <a:br>
              <a:rPr lang="en-US" sz="3600" dirty="0"/>
            </a:br>
            <a:br>
              <a:rPr lang="en-US" sz="3600" dirty="0"/>
            </a:br>
            <a:r>
              <a:rPr lang="en-US" sz="3600" dirty="0">
                <a:solidFill>
                  <a:schemeClr val="accent2"/>
                </a:solidFill>
              </a:rPr>
              <a:t>OVERVIEW</a:t>
            </a:r>
            <a:br>
              <a:rPr lang="en-US" sz="4200" dirty="0"/>
            </a:br>
            <a:br>
              <a:rPr lang="en-US" sz="4200" dirty="0"/>
            </a:br>
            <a:r>
              <a:rPr lang="en-US" sz="2000" dirty="0"/>
              <a:t>Goal: </a:t>
            </a:r>
            <a:r>
              <a:rPr lang="en-US" sz="2000" b="0" dirty="0"/>
              <a:t>Data Management of Small business services in New York City</a:t>
            </a:r>
            <a:br>
              <a:rPr lang="en-US" sz="2000" b="0" dirty="0"/>
            </a:br>
            <a:br>
              <a:rPr lang="en-US" sz="2000" b="0" dirty="0"/>
            </a:br>
            <a:r>
              <a:rPr lang="en-US" sz="2000" dirty="0"/>
              <a:t>Problems</a:t>
            </a:r>
            <a:r>
              <a:rPr lang="en-US" sz="2000" b="0" dirty="0"/>
              <a:t>: Inconsistent Data, Missing values, Duplicate values and scattered Data </a:t>
            </a:r>
            <a:br>
              <a:rPr lang="en-US" sz="2000" b="0" dirty="0"/>
            </a:br>
            <a:br>
              <a:rPr lang="en-US" sz="2000" b="0" dirty="0"/>
            </a:br>
            <a:r>
              <a:rPr lang="en-US" sz="2000" dirty="0"/>
              <a:t>Influence: </a:t>
            </a:r>
            <a:r>
              <a:rPr lang="en-US" sz="2000" b="0" dirty="0"/>
              <a:t>The utilization of the resulted analyzed data can be used by Local Economic Development Agencies, Market Researchers and Consultants, Venture Capitalists and Investors, Non-Profit Organizations, Academic Institutions, Corporate CSR Departments, Marketing Firms, Chambers of Commerce and Business Associations, Policy Makers and Local Government, Real Estate Developers and Planners, and Supply Chain Managers and Procurement Officers.</a:t>
            </a: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br>
              <a:rPr lang="en-US" sz="2200" dirty="0"/>
            </a:br>
            <a:endParaRPr sz="2200" dirty="0"/>
          </a:p>
        </p:txBody>
      </p:sp>
      <p:pic>
        <p:nvPicPr>
          <p:cNvPr id="147" name="Google Shape;147;p3"/>
          <p:cNvPicPr preferRelativeResize="0">
            <a:picLocks noGrp="1"/>
          </p:cNvPicPr>
          <p:nvPr>
            <p:ph type="pic" idx="2"/>
          </p:nvPr>
        </p:nvPicPr>
        <p:blipFill rotWithShape="1">
          <a:blip r:embed="rId3">
            <a:alphaModFix/>
          </a:blip>
          <a:srcRect l="227" r="227"/>
          <a:stretch/>
        </p:blipFill>
        <p:spPr>
          <a:xfrm>
            <a:off x="7077113" y="849423"/>
            <a:ext cx="4161501" cy="4180584"/>
          </a:xfrm>
          <a:prstGeom prst="rect">
            <a:avLst/>
          </a:prstGeom>
          <a:solidFill>
            <a:schemeClr val="accent2"/>
          </a:solid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52"/>
        <p:cNvGrpSpPr/>
        <p:nvPr/>
      </p:nvGrpSpPr>
      <p:grpSpPr>
        <a:xfrm>
          <a:off x="0" y="0"/>
          <a:ext cx="0" cy="0"/>
          <a:chOff x="0" y="0"/>
          <a:chExt cx="0" cy="0"/>
        </a:xfrm>
      </p:grpSpPr>
      <p:sp>
        <p:nvSpPr>
          <p:cNvPr id="153" name="Google Shape;153;p4"/>
          <p:cNvSpPr txBox="1">
            <a:spLocks noGrp="1"/>
          </p:cNvSpPr>
          <p:nvPr>
            <p:ph type="title"/>
          </p:nvPr>
        </p:nvSpPr>
        <p:spPr>
          <a:xfrm>
            <a:off x="940526" y="0"/>
            <a:ext cx="9779183" cy="1600835"/>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BUSINESS CASE </a:t>
            </a:r>
            <a:endParaRPr dirty="0">
              <a:solidFill>
                <a:schemeClr val="accent2"/>
              </a:solidFill>
            </a:endParaRPr>
          </a:p>
        </p:txBody>
      </p:sp>
      <p:sp>
        <p:nvSpPr>
          <p:cNvPr id="154" name="Google Shape;154;p4"/>
          <p:cNvSpPr txBox="1">
            <a:spLocks noGrp="1"/>
          </p:cNvSpPr>
          <p:nvPr>
            <p:ph type="body" idx="1"/>
          </p:nvPr>
        </p:nvSpPr>
        <p:spPr>
          <a:xfrm>
            <a:off x="940526" y="1710532"/>
            <a:ext cx="10006149" cy="3436936"/>
          </a:xfrm>
          <a:prstGeom prst="rect">
            <a:avLst/>
          </a:prstGeom>
          <a:noFill/>
          <a:ln>
            <a:noFill/>
          </a:ln>
        </p:spPr>
        <p:txBody>
          <a:bodyPr spcFirstLastPara="1" wrap="square" lIns="91425" tIns="45700" rIns="91425" bIns="45700" anchor="t" anchorCtr="0">
            <a:normAutofit fontScale="25000" lnSpcReduction="20000"/>
          </a:bodyPr>
          <a:lstStyle/>
          <a:p>
            <a:pPr marL="59435" lvl="0" indent="0" rtl="0">
              <a:lnSpc>
                <a:spcPct val="90000"/>
              </a:lnSpc>
              <a:spcBef>
                <a:spcPts val="1000"/>
              </a:spcBef>
              <a:spcAft>
                <a:spcPts val="0"/>
              </a:spcAft>
              <a:buClr>
                <a:schemeClr val="lt1"/>
              </a:buClr>
              <a:buSzPts val="2000"/>
              <a:buNone/>
            </a:pPr>
            <a:r>
              <a:rPr lang="en-US" sz="8000" i="0" dirty="0">
                <a:solidFill>
                  <a:srgbClr val="0D0D0D"/>
                </a:solidFill>
                <a:effectLst/>
                <a:latin typeface="+mn-lt"/>
              </a:rPr>
              <a:t>Analyzing and Cleaning "SBS Business List" Data for Enhanced Collaboration. </a:t>
            </a:r>
            <a:r>
              <a:rPr lang="en-US" sz="8000" b="0" i="0" dirty="0">
                <a:solidFill>
                  <a:srgbClr val="0D0D0D"/>
                </a:solidFill>
                <a:effectLst/>
                <a:latin typeface="+mn-lt"/>
              </a:rPr>
              <a:t>Organizations can easily identify and collaborate with businesses based on their specific requirements and preferences.</a:t>
            </a:r>
          </a:p>
          <a:p>
            <a:pPr marL="59435" lvl="0" indent="0" rtl="0">
              <a:lnSpc>
                <a:spcPct val="90000"/>
              </a:lnSpc>
              <a:spcBef>
                <a:spcPts val="1000"/>
              </a:spcBef>
              <a:spcAft>
                <a:spcPts val="0"/>
              </a:spcAft>
              <a:buClr>
                <a:schemeClr val="lt1"/>
              </a:buClr>
              <a:buSzPts val="2000"/>
              <a:buNone/>
            </a:pPr>
            <a:endParaRPr lang="en-US" sz="8000" b="0" i="0" dirty="0">
              <a:solidFill>
                <a:srgbClr val="0D0D0D"/>
              </a:solidFill>
              <a:effectLst/>
              <a:latin typeface="+mn-lt"/>
            </a:endParaRPr>
          </a:p>
          <a:p>
            <a:pPr marL="59435" lvl="0" indent="0" rtl="0">
              <a:lnSpc>
                <a:spcPct val="90000"/>
              </a:lnSpc>
              <a:spcBef>
                <a:spcPts val="1000"/>
              </a:spcBef>
              <a:spcAft>
                <a:spcPts val="0"/>
              </a:spcAft>
              <a:buClr>
                <a:schemeClr val="lt1"/>
              </a:buClr>
              <a:buSzPts val="2000"/>
              <a:buNone/>
            </a:pPr>
            <a:r>
              <a:rPr lang="en-US" sz="8000" b="1" i="0" dirty="0">
                <a:solidFill>
                  <a:srgbClr val="0D0D0D"/>
                </a:solidFill>
                <a:effectLst/>
                <a:latin typeface="+mn-lt"/>
              </a:rPr>
              <a:t>Market Researchers and Consultants:</a:t>
            </a:r>
            <a:r>
              <a:rPr lang="en-US" sz="8000" b="0" i="0" dirty="0">
                <a:solidFill>
                  <a:srgbClr val="0D0D0D"/>
                </a:solidFill>
                <a:effectLst/>
                <a:latin typeface="+mn-lt"/>
              </a:rPr>
              <a:t> Will benefit from access to accurate and categorized business data for market analysis and strategic consulting.</a:t>
            </a:r>
          </a:p>
          <a:p>
            <a:pPr marL="59435" lvl="0" indent="0" rtl="0">
              <a:lnSpc>
                <a:spcPct val="90000"/>
              </a:lnSpc>
              <a:spcBef>
                <a:spcPts val="1000"/>
              </a:spcBef>
              <a:spcAft>
                <a:spcPts val="0"/>
              </a:spcAft>
              <a:buClr>
                <a:schemeClr val="lt1"/>
              </a:buClr>
              <a:buSzPts val="2000"/>
              <a:buNone/>
            </a:pPr>
            <a:endParaRPr lang="en-US" sz="8000" b="0" i="0" dirty="0">
              <a:solidFill>
                <a:srgbClr val="0D0D0D"/>
              </a:solidFill>
              <a:effectLst/>
              <a:latin typeface="+mn-lt"/>
            </a:endParaRPr>
          </a:p>
          <a:p>
            <a:pPr marL="59435" lvl="0" indent="0" rtl="0">
              <a:lnSpc>
                <a:spcPct val="90000"/>
              </a:lnSpc>
              <a:spcBef>
                <a:spcPts val="1000"/>
              </a:spcBef>
              <a:spcAft>
                <a:spcPts val="0"/>
              </a:spcAft>
              <a:buClr>
                <a:schemeClr val="lt1"/>
              </a:buClr>
              <a:buSzPts val="2000"/>
              <a:buNone/>
            </a:pPr>
            <a:r>
              <a:rPr lang="en-US" sz="8000" b="1" i="0" dirty="0">
                <a:solidFill>
                  <a:srgbClr val="0D0D0D"/>
                </a:solidFill>
                <a:effectLst/>
                <a:latin typeface="+mn-lt"/>
              </a:rPr>
              <a:t>Venture Capitalists and Investors:</a:t>
            </a:r>
            <a:r>
              <a:rPr lang="en-US" sz="8000" b="0" i="0" dirty="0">
                <a:solidFill>
                  <a:srgbClr val="0D0D0D"/>
                </a:solidFill>
                <a:effectLst/>
                <a:latin typeface="+mn-lt"/>
              </a:rPr>
              <a:t> Can make better investment decisions by identifying promising businesses based on specific criteria.</a:t>
            </a:r>
          </a:p>
          <a:p>
            <a:pPr marL="59435" lvl="0" indent="0" rtl="0">
              <a:lnSpc>
                <a:spcPct val="90000"/>
              </a:lnSpc>
              <a:spcBef>
                <a:spcPts val="1000"/>
              </a:spcBef>
              <a:spcAft>
                <a:spcPts val="0"/>
              </a:spcAft>
              <a:buClr>
                <a:schemeClr val="lt1"/>
              </a:buClr>
              <a:buSzPts val="2000"/>
              <a:buNone/>
            </a:pPr>
            <a:endParaRPr lang="en-US" sz="8000" b="0" i="0" dirty="0">
              <a:solidFill>
                <a:srgbClr val="0D0D0D"/>
              </a:solidFill>
              <a:effectLst/>
              <a:latin typeface="+mn-lt"/>
            </a:endParaRPr>
          </a:p>
          <a:p>
            <a:pPr marL="59435" indent="0">
              <a:buNone/>
            </a:pPr>
            <a:r>
              <a:rPr lang="en-US" sz="8000" b="1" i="0" dirty="0">
                <a:solidFill>
                  <a:srgbClr val="0D0D0D"/>
                </a:solidFill>
                <a:effectLst/>
                <a:latin typeface="+mn-lt"/>
              </a:rPr>
              <a:t>Non-Profit Organizations:</a:t>
            </a:r>
            <a:r>
              <a:rPr lang="en-US" sz="8000" b="0" i="0" dirty="0">
                <a:solidFill>
                  <a:srgbClr val="0D0D0D"/>
                </a:solidFill>
                <a:effectLst/>
                <a:latin typeface="+mn-lt"/>
              </a:rPr>
              <a:t> Can identify potential partners or beneficiaries based on the nature of their operations and services.</a:t>
            </a:r>
          </a:p>
          <a:p>
            <a:pPr marL="59435" lvl="0" indent="0" algn="l" rtl="0">
              <a:lnSpc>
                <a:spcPct val="90000"/>
              </a:lnSpc>
              <a:spcBef>
                <a:spcPts val="1000"/>
              </a:spcBef>
              <a:spcAft>
                <a:spcPts val="0"/>
              </a:spcAft>
              <a:buClr>
                <a:schemeClr val="lt1"/>
              </a:buClr>
              <a:buSzPts val="2000"/>
              <a:buNone/>
            </a:pPr>
            <a:endParaRPr lang="en-US" sz="2400" b="0" i="0" dirty="0">
              <a:solidFill>
                <a:srgbClr val="0D0D0D"/>
              </a:solidFill>
              <a:effectLst/>
              <a:latin typeface="+mn-lt"/>
            </a:endParaRPr>
          </a:p>
          <a:p>
            <a:pPr marL="101600" indent="0" algn="l">
              <a:buNone/>
            </a:pPr>
            <a:endParaRPr lang="en-US" sz="2400" b="0" i="0" dirty="0">
              <a:solidFill>
                <a:srgbClr val="0D0D0D"/>
              </a:solidFill>
              <a:effectLst/>
              <a:latin typeface="+mn-lt"/>
            </a:endParaRPr>
          </a:p>
          <a:p>
            <a:pPr marL="59435" lvl="0" indent="0" algn="l" rtl="0">
              <a:lnSpc>
                <a:spcPct val="90000"/>
              </a:lnSpc>
              <a:spcBef>
                <a:spcPts val="1000"/>
              </a:spcBef>
              <a:spcAft>
                <a:spcPts val="0"/>
              </a:spcAft>
              <a:buClr>
                <a:schemeClr val="lt1"/>
              </a:buClr>
              <a:buSzPts val="2000"/>
              <a:buNone/>
            </a:pPr>
            <a:endParaRPr lang="en-US" sz="2400" b="0" i="0" dirty="0">
              <a:solidFill>
                <a:srgbClr val="0D0D0D"/>
              </a:solidFill>
              <a:effectLst/>
              <a:latin typeface="+mn-lt"/>
            </a:endParaRPr>
          </a:p>
          <a:p>
            <a:pPr marL="59435" lvl="0" indent="0" algn="l" rtl="0">
              <a:lnSpc>
                <a:spcPct val="90000"/>
              </a:lnSpc>
              <a:spcBef>
                <a:spcPts val="1000"/>
              </a:spcBef>
              <a:spcAft>
                <a:spcPts val="0"/>
              </a:spcAft>
              <a:buClr>
                <a:schemeClr val="lt1"/>
              </a:buClr>
              <a:buSzPts val="2000"/>
              <a:buNone/>
            </a:pPr>
            <a:r>
              <a:rPr lang="en-US" dirty="0"/>
              <a:t>can easily identify and collaborate with businesses based on their specific requirements and preferences</a:t>
            </a:r>
            <a:endParaRPr dirty="0"/>
          </a:p>
          <a:p>
            <a:pPr marL="59435" lvl="0" indent="0" algn="l" rtl="0">
              <a:lnSpc>
                <a:spcPct val="90000"/>
              </a:lnSpc>
              <a:spcBef>
                <a:spcPts val="1000"/>
              </a:spcBef>
              <a:spcAft>
                <a:spcPts val="0"/>
              </a:spcAft>
              <a:buClr>
                <a:schemeClr val="lt1"/>
              </a:buClr>
              <a:buSzPts val="2000"/>
              <a:buNone/>
            </a:pPr>
            <a:endParaRPr dirty="0"/>
          </a:p>
          <a:p>
            <a:pPr marL="59435" lvl="0" indent="0" algn="l" rtl="0">
              <a:lnSpc>
                <a:spcPct val="90000"/>
              </a:lnSpc>
              <a:spcBef>
                <a:spcPts val="1000"/>
              </a:spcBef>
              <a:spcAft>
                <a:spcPts val="0"/>
              </a:spcAft>
              <a:buClr>
                <a:schemeClr val="lt1"/>
              </a:buClr>
              <a:buSzPts val="2000"/>
              <a:buNone/>
            </a:pPr>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
          <p:cNvSpPr txBox="1">
            <a:spLocks noGrp="1"/>
          </p:cNvSpPr>
          <p:nvPr>
            <p:ph type="title"/>
          </p:nvPr>
        </p:nvSpPr>
        <p:spPr>
          <a:xfrm>
            <a:off x="799568" y="-182880"/>
            <a:ext cx="9601200"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Proposed Solution</a:t>
            </a:r>
            <a:endParaRPr dirty="0">
              <a:solidFill>
                <a:schemeClr val="accent2"/>
              </a:solidFill>
            </a:endParaRPr>
          </a:p>
        </p:txBody>
      </p:sp>
      <p:sp>
        <p:nvSpPr>
          <p:cNvPr id="161" name="Google Shape;161;p5"/>
          <p:cNvSpPr txBox="1">
            <a:spLocks noGrp="1"/>
          </p:cNvSpPr>
          <p:nvPr>
            <p:ph type="body" idx="1"/>
          </p:nvPr>
        </p:nvSpPr>
        <p:spPr>
          <a:xfrm>
            <a:off x="663774" y="1762584"/>
            <a:ext cx="9872787" cy="3332832"/>
          </a:xfrm>
          <a:prstGeom prst="rect">
            <a:avLst/>
          </a:prstGeom>
          <a:noFill/>
          <a:ln>
            <a:noFill/>
          </a:ln>
        </p:spPr>
        <p:txBody>
          <a:bodyPr spcFirstLastPara="1" wrap="square" lIns="91425" tIns="45700" rIns="91425" bIns="45700" anchor="t" anchorCtr="0">
            <a:normAutofit lnSpcReduction="10000"/>
          </a:bodyPr>
          <a:lstStyle/>
          <a:p>
            <a:pPr algn="l">
              <a:buFont typeface="Arial" panose="020B0604020202020204" pitchFamily="34" charset="0"/>
              <a:buChar char="•"/>
            </a:pPr>
            <a:r>
              <a:rPr lang="en-US" b="1" i="0" dirty="0">
                <a:solidFill>
                  <a:srgbClr val="0D0D0D"/>
                </a:solidFill>
                <a:effectLst/>
                <a:latin typeface="Söhne"/>
              </a:rPr>
              <a:t>Data Profiling</a:t>
            </a:r>
            <a:r>
              <a:rPr lang="en-US" b="0" i="0" dirty="0">
                <a:solidFill>
                  <a:srgbClr val="0D0D0D"/>
                </a:solidFill>
                <a:effectLst/>
                <a:latin typeface="Söhne"/>
              </a:rPr>
              <a:t>: Understanding the structure, faults, ways to make data effective.</a:t>
            </a:r>
          </a:p>
          <a:p>
            <a:pPr algn="l">
              <a:buFont typeface="Arial" panose="020B0604020202020204" pitchFamily="34" charset="0"/>
              <a:buChar char="•"/>
            </a:pPr>
            <a:r>
              <a:rPr lang="en-US" b="1" i="0" dirty="0">
                <a:solidFill>
                  <a:srgbClr val="0D0D0D"/>
                </a:solidFill>
                <a:effectLst/>
                <a:latin typeface="Söhne"/>
              </a:rPr>
              <a:t>Data Cleaning: </a:t>
            </a:r>
            <a:r>
              <a:rPr lang="en-US" i="0" dirty="0">
                <a:solidFill>
                  <a:srgbClr val="0D0D0D"/>
                </a:solidFill>
                <a:effectLst/>
                <a:latin typeface="Söhne"/>
              </a:rPr>
              <a:t>Sorting NULL values, commas and duplicate values , editing improper names and adding date </a:t>
            </a:r>
          </a:p>
          <a:p>
            <a:pPr algn="l">
              <a:buFont typeface="Arial" panose="020B0604020202020204" pitchFamily="34" charset="0"/>
              <a:buChar char="•"/>
            </a:pPr>
            <a:r>
              <a:rPr lang="en-US" b="1" dirty="0">
                <a:solidFill>
                  <a:srgbClr val="0D0D0D"/>
                </a:solidFill>
                <a:latin typeface="Söhne"/>
              </a:rPr>
              <a:t>Creating Dimension tables : </a:t>
            </a:r>
            <a:r>
              <a:rPr lang="en-US" dirty="0">
                <a:solidFill>
                  <a:srgbClr val="0D0D0D"/>
                </a:solidFill>
                <a:latin typeface="+mn-lt"/>
              </a:rPr>
              <a:t>Sorting contract details using sort filter and  creating three dimension tables based on contract, geographic info and vendor details. 	</a:t>
            </a:r>
          </a:p>
          <a:p>
            <a:pPr algn="l">
              <a:buFont typeface="Arial" panose="020B0604020202020204" pitchFamily="34" charset="0"/>
              <a:buChar char="•"/>
            </a:pPr>
            <a:r>
              <a:rPr lang="en-US" b="1" i="0" dirty="0">
                <a:solidFill>
                  <a:srgbClr val="0D0D0D"/>
                </a:solidFill>
                <a:effectLst/>
                <a:latin typeface="+mn-lt"/>
              </a:rPr>
              <a:t>Establishing Relat</a:t>
            </a:r>
            <a:r>
              <a:rPr lang="en-US" b="1" dirty="0">
                <a:solidFill>
                  <a:srgbClr val="0D0D0D"/>
                </a:solidFill>
                <a:latin typeface="+mn-lt"/>
              </a:rPr>
              <a:t>ionships: </a:t>
            </a:r>
            <a:r>
              <a:rPr lang="en-US" dirty="0">
                <a:solidFill>
                  <a:srgbClr val="0D0D0D"/>
                </a:solidFill>
                <a:latin typeface="+mn-lt"/>
              </a:rPr>
              <a:t>Using lookup and sort tools, we establish relationship between tables.</a:t>
            </a:r>
          </a:p>
          <a:p>
            <a:pPr algn="l">
              <a:buFont typeface="Arial" panose="020B0604020202020204" pitchFamily="34" charset="0"/>
              <a:buChar char="•"/>
            </a:pPr>
            <a:r>
              <a:rPr lang="en-US" b="1" i="0" dirty="0">
                <a:solidFill>
                  <a:srgbClr val="0D0D0D"/>
                </a:solidFill>
                <a:effectLst/>
                <a:latin typeface="+mn-lt"/>
              </a:rPr>
              <a:t>Creating FACT </a:t>
            </a:r>
            <a:r>
              <a:rPr lang="en-US" b="1" dirty="0">
                <a:solidFill>
                  <a:srgbClr val="0D0D0D"/>
                </a:solidFill>
                <a:latin typeface="+mn-lt"/>
              </a:rPr>
              <a:t>Table: </a:t>
            </a:r>
            <a:r>
              <a:rPr lang="en-US" dirty="0">
                <a:solidFill>
                  <a:srgbClr val="0D0D0D"/>
                </a:solidFill>
                <a:latin typeface="+mn-lt"/>
              </a:rPr>
              <a:t>Using sort and merge function we join the tables with proper relationships into a FACT table </a:t>
            </a:r>
          </a:p>
          <a:p>
            <a:pPr algn="l">
              <a:buFont typeface="Arial" panose="020B0604020202020204" pitchFamily="34" charset="0"/>
              <a:buChar char="•"/>
            </a:pPr>
            <a:r>
              <a:rPr lang="en-US" b="1" i="0" dirty="0">
                <a:solidFill>
                  <a:srgbClr val="0D0D0D"/>
                </a:solidFill>
                <a:effectLst/>
                <a:latin typeface="+mn-lt"/>
              </a:rPr>
              <a:t>SQL SSMS QUERY: </a:t>
            </a:r>
            <a:r>
              <a:rPr lang="en-US" i="0" dirty="0">
                <a:solidFill>
                  <a:srgbClr val="0D0D0D"/>
                </a:solidFill>
                <a:effectLst/>
                <a:latin typeface="+mn-lt"/>
              </a:rPr>
              <a:t>Solving business problem using SSMS </a:t>
            </a:r>
            <a:endParaRPr lang="en-US" b="1" i="0" dirty="0">
              <a:solidFill>
                <a:srgbClr val="0D0D0D"/>
              </a:solidFill>
              <a:effectLst/>
              <a:latin typeface="Söhne"/>
            </a:endParaRPr>
          </a:p>
          <a:p>
            <a:pPr marL="342900" lvl="0" indent="-215900" algn="l" rtl="0">
              <a:lnSpc>
                <a:spcPct val="90000"/>
              </a:lnSpc>
              <a:spcBef>
                <a:spcPts val="1000"/>
              </a:spcBef>
              <a:spcAft>
                <a:spcPts val="0"/>
              </a:spcAft>
              <a:buClr>
                <a:schemeClr val="dk1"/>
              </a:buClr>
              <a:buSzPts val="2000"/>
              <a:buFont typeface="Arial"/>
              <a:buNone/>
            </a:pP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6"/>
          <p:cNvSpPr txBox="1">
            <a:spLocks noGrp="1"/>
          </p:cNvSpPr>
          <p:nvPr>
            <p:ph type="title"/>
          </p:nvPr>
        </p:nvSpPr>
        <p:spPr>
          <a:xfrm>
            <a:off x="1295400" y="-717045"/>
            <a:ext cx="9601200" cy="1653371"/>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dk1"/>
              </a:buClr>
              <a:buSzPts val="4200"/>
              <a:buFont typeface="Arial"/>
              <a:buNone/>
            </a:pPr>
            <a:r>
              <a:rPr lang="en-US" dirty="0">
                <a:solidFill>
                  <a:schemeClr val="accent2"/>
                </a:solidFill>
              </a:rPr>
              <a:t>ERD</a:t>
            </a:r>
            <a:endParaRPr dirty="0">
              <a:solidFill>
                <a:schemeClr val="accent2"/>
              </a:solidFill>
            </a:endParaRPr>
          </a:p>
        </p:txBody>
      </p:sp>
      <p:sp>
        <p:nvSpPr>
          <p:cNvPr id="3" name="Text Placeholder 2">
            <a:extLst>
              <a:ext uri="{FF2B5EF4-FFF2-40B4-BE49-F238E27FC236}">
                <a16:creationId xmlns:a16="http://schemas.microsoft.com/office/drawing/2014/main" id="{F1D6BFA5-A7AF-451B-9072-D8E8AC719593}"/>
              </a:ext>
            </a:extLst>
          </p:cNvPr>
          <p:cNvSpPr>
            <a:spLocks noGrp="1"/>
          </p:cNvSpPr>
          <p:nvPr>
            <p:ph type="body" idx="1"/>
          </p:nvPr>
        </p:nvSpPr>
        <p:spPr/>
        <p:txBody>
          <a:bodyPr/>
          <a:lstStyle/>
          <a:p>
            <a:endParaRPr lang="en-US"/>
          </a:p>
        </p:txBody>
      </p:sp>
      <p:pic>
        <p:nvPicPr>
          <p:cNvPr id="5" name="Picture 4">
            <a:extLst>
              <a:ext uri="{FF2B5EF4-FFF2-40B4-BE49-F238E27FC236}">
                <a16:creationId xmlns:a16="http://schemas.microsoft.com/office/drawing/2014/main" id="{02A5882C-EA0B-40E8-8EA8-8F43039C5748}"/>
              </a:ext>
            </a:extLst>
          </p:cNvPr>
          <p:cNvPicPr>
            <a:picLocks noChangeAspect="1"/>
          </p:cNvPicPr>
          <p:nvPr/>
        </p:nvPicPr>
        <p:blipFill>
          <a:blip r:embed="rId3"/>
          <a:stretch>
            <a:fillRect/>
          </a:stretch>
        </p:blipFill>
        <p:spPr>
          <a:xfrm>
            <a:off x="1053558" y="1106143"/>
            <a:ext cx="6875596" cy="542048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73"/>
        <p:cNvGrpSpPr/>
        <p:nvPr/>
      </p:nvGrpSpPr>
      <p:grpSpPr>
        <a:xfrm>
          <a:off x="0" y="0"/>
          <a:ext cx="0" cy="0"/>
          <a:chOff x="0" y="0"/>
          <a:chExt cx="0" cy="0"/>
        </a:xfrm>
      </p:grpSpPr>
      <p:sp>
        <p:nvSpPr>
          <p:cNvPr id="174" name="Google Shape;174;p7"/>
          <p:cNvSpPr txBox="1">
            <a:spLocks noGrp="1"/>
          </p:cNvSpPr>
          <p:nvPr>
            <p:ph type="title"/>
          </p:nvPr>
        </p:nvSpPr>
        <p:spPr>
          <a:xfrm>
            <a:off x="575582" y="270125"/>
            <a:ext cx="2938328" cy="853282"/>
          </a:xfrm>
          <a:prstGeom prst="rect">
            <a:avLst/>
          </a:prstGeom>
          <a:noFill/>
          <a:ln>
            <a:noFill/>
          </a:ln>
        </p:spPr>
        <p:txBody>
          <a:bodyPr spcFirstLastPara="1" wrap="square" lIns="91425" tIns="45700" rIns="91425" bIns="45700" anchor="b" anchorCtr="0">
            <a:noAutofit/>
          </a:bodyPr>
          <a:lstStyle/>
          <a:p>
            <a:pPr marL="0" lvl="0" indent="0" algn="l" rtl="0">
              <a:lnSpc>
                <a:spcPct val="80000"/>
              </a:lnSpc>
              <a:spcBef>
                <a:spcPts val="0"/>
              </a:spcBef>
              <a:spcAft>
                <a:spcPts val="0"/>
              </a:spcAft>
              <a:buClr>
                <a:schemeClr val="lt1"/>
              </a:buClr>
              <a:buSzPts val="4200"/>
              <a:buFont typeface="Arial"/>
              <a:buNone/>
            </a:pPr>
            <a:r>
              <a:rPr lang="en-US" dirty="0"/>
              <a:t>RAW DATA </a:t>
            </a:r>
            <a:endParaRPr dirty="0"/>
          </a:p>
        </p:txBody>
      </p:sp>
      <p:sp>
        <p:nvSpPr>
          <p:cNvPr id="3" name="Text Placeholder 2">
            <a:extLst>
              <a:ext uri="{FF2B5EF4-FFF2-40B4-BE49-F238E27FC236}">
                <a16:creationId xmlns:a16="http://schemas.microsoft.com/office/drawing/2014/main" id="{82E34A87-0F01-462D-98C2-3A62391BEB93}"/>
              </a:ext>
            </a:extLst>
          </p:cNvPr>
          <p:cNvSpPr>
            <a:spLocks noGrp="1"/>
          </p:cNvSpPr>
          <p:nvPr>
            <p:ph type="body" idx="1"/>
          </p:nvPr>
        </p:nvSpPr>
        <p:spPr>
          <a:xfrm>
            <a:off x="518160" y="128928"/>
            <a:ext cx="4663440" cy="693090"/>
          </a:xfrm>
        </p:spPr>
        <p:txBody>
          <a:bodyPr>
            <a:normAutofit/>
          </a:bodyPr>
          <a:lstStyle/>
          <a:p>
            <a:r>
              <a:rPr lang="en-US" sz="3200" b="1" dirty="0">
                <a:solidFill>
                  <a:schemeClr val="accent2"/>
                </a:solidFill>
                <a:latin typeface="+mn-lt"/>
              </a:rPr>
              <a:t>RAW DATA </a:t>
            </a:r>
          </a:p>
        </p:txBody>
      </p:sp>
      <p:pic>
        <p:nvPicPr>
          <p:cNvPr id="4" name="Picture 3">
            <a:extLst>
              <a:ext uri="{FF2B5EF4-FFF2-40B4-BE49-F238E27FC236}">
                <a16:creationId xmlns:a16="http://schemas.microsoft.com/office/drawing/2014/main" id="{4842D2A6-B76E-4BDC-ABBC-3CF122F3F7A1}"/>
              </a:ext>
            </a:extLst>
          </p:cNvPr>
          <p:cNvPicPr>
            <a:picLocks noChangeAspect="1"/>
          </p:cNvPicPr>
          <p:nvPr/>
        </p:nvPicPr>
        <p:blipFill>
          <a:blip r:embed="rId3"/>
          <a:stretch>
            <a:fillRect/>
          </a:stretch>
        </p:blipFill>
        <p:spPr>
          <a:xfrm>
            <a:off x="280176" y="852729"/>
            <a:ext cx="11631648" cy="1590897"/>
          </a:xfrm>
          <a:prstGeom prst="rect">
            <a:avLst/>
          </a:prstGeom>
        </p:spPr>
      </p:pic>
      <p:sp>
        <p:nvSpPr>
          <p:cNvPr id="5" name="TextBox 4">
            <a:extLst>
              <a:ext uri="{FF2B5EF4-FFF2-40B4-BE49-F238E27FC236}">
                <a16:creationId xmlns:a16="http://schemas.microsoft.com/office/drawing/2014/main" id="{6D5117E1-AA69-4CBB-8BD0-7BFADA922F9A}"/>
              </a:ext>
            </a:extLst>
          </p:cNvPr>
          <p:cNvSpPr txBox="1"/>
          <p:nvPr/>
        </p:nvSpPr>
        <p:spPr>
          <a:xfrm>
            <a:off x="4134799" y="1546321"/>
            <a:ext cx="1046801" cy="369332"/>
          </a:xfrm>
          <a:prstGeom prst="rect">
            <a:avLst/>
          </a:prstGeom>
          <a:noFill/>
        </p:spPr>
        <p:txBody>
          <a:bodyPr wrap="square" rtlCol="0">
            <a:spAutoFit/>
          </a:bodyPr>
          <a:lstStyle/>
          <a:p>
            <a:r>
              <a:rPr lang="en-US" dirty="0">
                <a:solidFill>
                  <a:srgbClr val="FF0000"/>
                </a:solidFill>
              </a:rPr>
              <a:t>Commas</a:t>
            </a:r>
          </a:p>
        </p:txBody>
      </p:sp>
      <p:sp>
        <p:nvSpPr>
          <p:cNvPr id="6" name="Arrow: Left 5">
            <a:extLst>
              <a:ext uri="{FF2B5EF4-FFF2-40B4-BE49-F238E27FC236}">
                <a16:creationId xmlns:a16="http://schemas.microsoft.com/office/drawing/2014/main" id="{64402719-EF08-4B7F-82C3-FE36C078A1B8}"/>
              </a:ext>
            </a:extLst>
          </p:cNvPr>
          <p:cNvSpPr/>
          <p:nvPr/>
        </p:nvSpPr>
        <p:spPr>
          <a:xfrm>
            <a:off x="3860800" y="1648178"/>
            <a:ext cx="277065" cy="177164"/>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85A855AD-108F-4DF3-9DB1-40A63CD18952}"/>
              </a:ext>
            </a:extLst>
          </p:cNvPr>
          <p:cNvSpPr txBox="1"/>
          <p:nvPr/>
        </p:nvSpPr>
        <p:spPr>
          <a:xfrm>
            <a:off x="5949245" y="1656008"/>
            <a:ext cx="925689" cy="369332"/>
          </a:xfrm>
          <a:prstGeom prst="rect">
            <a:avLst/>
          </a:prstGeom>
          <a:noFill/>
        </p:spPr>
        <p:txBody>
          <a:bodyPr wrap="square" rtlCol="0">
            <a:spAutoFit/>
          </a:bodyPr>
          <a:lstStyle/>
          <a:p>
            <a:r>
              <a:rPr lang="en-US" dirty="0">
                <a:solidFill>
                  <a:srgbClr val="FF0000"/>
                </a:solidFill>
              </a:rPr>
              <a:t>NULLS</a:t>
            </a:r>
          </a:p>
        </p:txBody>
      </p:sp>
      <p:pic>
        <p:nvPicPr>
          <p:cNvPr id="9" name="Picture 8">
            <a:extLst>
              <a:ext uri="{FF2B5EF4-FFF2-40B4-BE49-F238E27FC236}">
                <a16:creationId xmlns:a16="http://schemas.microsoft.com/office/drawing/2014/main" id="{0C28001C-2BF0-43E5-A45C-8836FE211FE2}"/>
              </a:ext>
            </a:extLst>
          </p:cNvPr>
          <p:cNvPicPr>
            <a:picLocks noChangeAspect="1"/>
          </p:cNvPicPr>
          <p:nvPr/>
        </p:nvPicPr>
        <p:blipFill>
          <a:blip r:embed="rId4"/>
          <a:stretch>
            <a:fillRect/>
          </a:stretch>
        </p:blipFill>
        <p:spPr>
          <a:xfrm>
            <a:off x="358793" y="2557341"/>
            <a:ext cx="8983329" cy="1743318"/>
          </a:xfrm>
          <a:prstGeom prst="rect">
            <a:avLst/>
          </a:prstGeom>
        </p:spPr>
      </p:pic>
      <p:sp>
        <p:nvSpPr>
          <p:cNvPr id="10" name="TextBox 9">
            <a:extLst>
              <a:ext uri="{FF2B5EF4-FFF2-40B4-BE49-F238E27FC236}">
                <a16:creationId xmlns:a16="http://schemas.microsoft.com/office/drawing/2014/main" id="{750A0192-14A1-4ECD-8227-C1EBA9DC1324}"/>
              </a:ext>
            </a:extLst>
          </p:cNvPr>
          <p:cNvSpPr txBox="1"/>
          <p:nvPr/>
        </p:nvSpPr>
        <p:spPr>
          <a:xfrm>
            <a:off x="2189478" y="3926026"/>
            <a:ext cx="1320800" cy="369332"/>
          </a:xfrm>
          <a:prstGeom prst="rect">
            <a:avLst/>
          </a:prstGeom>
          <a:noFill/>
        </p:spPr>
        <p:txBody>
          <a:bodyPr wrap="square" rtlCol="0">
            <a:spAutoFit/>
          </a:bodyPr>
          <a:lstStyle/>
          <a:p>
            <a:r>
              <a:rPr lang="en-US" dirty="0">
                <a:solidFill>
                  <a:srgbClr val="FF0000"/>
                </a:solidFill>
              </a:rPr>
              <a:t>Duplicates</a:t>
            </a:r>
          </a:p>
        </p:txBody>
      </p:sp>
      <p:sp>
        <p:nvSpPr>
          <p:cNvPr id="11" name="Arrow: Left 10">
            <a:extLst>
              <a:ext uri="{FF2B5EF4-FFF2-40B4-BE49-F238E27FC236}">
                <a16:creationId xmlns:a16="http://schemas.microsoft.com/office/drawing/2014/main" id="{F7877671-1768-4B38-98AF-384B572A46FE}"/>
              </a:ext>
            </a:extLst>
          </p:cNvPr>
          <p:cNvSpPr/>
          <p:nvPr/>
        </p:nvSpPr>
        <p:spPr>
          <a:xfrm rot="5400000">
            <a:off x="2839183" y="3855188"/>
            <a:ext cx="163067" cy="1416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FE3889B-6277-4D1B-8DDC-647B26E539AC}"/>
              </a:ext>
            </a:extLst>
          </p:cNvPr>
          <p:cNvPicPr>
            <a:picLocks noChangeAspect="1"/>
          </p:cNvPicPr>
          <p:nvPr/>
        </p:nvPicPr>
        <p:blipFill>
          <a:blip r:embed="rId5"/>
          <a:stretch>
            <a:fillRect/>
          </a:stretch>
        </p:blipFill>
        <p:spPr>
          <a:xfrm>
            <a:off x="10121285" y="3739631"/>
            <a:ext cx="1228896" cy="1769351"/>
          </a:xfrm>
          <a:prstGeom prst="rect">
            <a:avLst/>
          </a:prstGeom>
        </p:spPr>
      </p:pic>
      <p:sp>
        <p:nvSpPr>
          <p:cNvPr id="14" name="TextBox 13">
            <a:extLst>
              <a:ext uri="{FF2B5EF4-FFF2-40B4-BE49-F238E27FC236}">
                <a16:creationId xmlns:a16="http://schemas.microsoft.com/office/drawing/2014/main" id="{858C4DCD-B6A5-4FAD-805D-0055E6322E09}"/>
              </a:ext>
            </a:extLst>
          </p:cNvPr>
          <p:cNvSpPr txBox="1"/>
          <p:nvPr/>
        </p:nvSpPr>
        <p:spPr>
          <a:xfrm>
            <a:off x="10227733" y="4639733"/>
            <a:ext cx="993423" cy="646331"/>
          </a:xfrm>
          <a:prstGeom prst="rect">
            <a:avLst/>
          </a:prstGeom>
          <a:noFill/>
        </p:spPr>
        <p:txBody>
          <a:bodyPr wrap="square" rtlCol="0">
            <a:spAutoFit/>
          </a:bodyPr>
          <a:lstStyle/>
          <a:p>
            <a:r>
              <a:rPr lang="en-US" dirty="0">
                <a:solidFill>
                  <a:srgbClr val="FF0000"/>
                </a:solidFill>
              </a:rPr>
              <a:t>Empty</a:t>
            </a:r>
          </a:p>
          <a:p>
            <a:r>
              <a:rPr lang="en-US" dirty="0">
                <a:solidFill>
                  <a:srgbClr val="FF0000"/>
                </a:solidFill>
              </a:rPr>
              <a:t>Columns</a:t>
            </a:r>
          </a:p>
        </p:txBody>
      </p:sp>
      <p:pic>
        <p:nvPicPr>
          <p:cNvPr id="16" name="Picture 15">
            <a:extLst>
              <a:ext uri="{FF2B5EF4-FFF2-40B4-BE49-F238E27FC236}">
                <a16:creationId xmlns:a16="http://schemas.microsoft.com/office/drawing/2014/main" id="{ADCE5AC6-FCBC-4931-A11C-C46AE630073C}"/>
              </a:ext>
            </a:extLst>
          </p:cNvPr>
          <p:cNvPicPr>
            <a:picLocks noChangeAspect="1"/>
          </p:cNvPicPr>
          <p:nvPr/>
        </p:nvPicPr>
        <p:blipFill>
          <a:blip r:embed="rId6"/>
          <a:stretch>
            <a:fillRect/>
          </a:stretch>
        </p:blipFill>
        <p:spPr>
          <a:xfrm>
            <a:off x="358793" y="4709689"/>
            <a:ext cx="5372850" cy="1000265"/>
          </a:xfrm>
          <a:prstGeom prst="rect">
            <a:avLst/>
          </a:prstGeom>
        </p:spPr>
      </p:pic>
      <p:sp>
        <p:nvSpPr>
          <p:cNvPr id="17" name="TextBox 16">
            <a:extLst>
              <a:ext uri="{FF2B5EF4-FFF2-40B4-BE49-F238E27FC236}">
                <a16:creationId xmlns:a16="http://schemas.microsoft.com/office/drawing/2014/main" id="{434A2B61-8C86-4551-BC00-83E3CEB23906}"/>
              </a:ext>
            </a:extLst>
          </p:cNvPr>
          <p:cNvSpPr txBox="1"/>
          <p:nvPr/>
        </p:nvSpPr>
        <p:spPr>
          <a:xfrm>
            <a:off x="2089335" y="5894623"/>
            <a:ext cx="2864312" cy="369332"/>
          </a:xfrm>
          <a:prstGeom prst="rect">
            <a:avLst/>
          </a:prstGeom>
          <a:noFill/>
        </p:spPr>
        <p:txBody>
          <a:bodyPr wrap="square" rtlCol="0">
            <a:spAutoFit/>
          </a:bodyPr>
          <a:lstStyle/>
          <a:p>
            <a:r>
              <a:rPr lang="en-US" dirty="0">
                <a:solidFill>
                  <a:srgbClr val="FF0000"/>
                </a:solidFill>
              </a:rPr>
              <a:t>Improper name format</a:t>
            </a:r>
          </a:p>
        </p:txBody>
      </p:sp>
      <p:sp>
        <p:nvSpPr>
          <p:cNvPr id="18" name="Arrow: Left 17">
            <a:extLst>
              <a:ext uri="{FF2B5EF4-FFF2-40B4-BE49-F238E27FC236}">
                <a16:creationId xmlns:a16="http://schemas.microsoft.com/office/drawing/2014/main" id="{C3195259-A9EB-4DBD-9D48-922374E74B83}"/>
              </a:ext>
            </a:extLst>
          </p:cNvPr>
          <p:cNvSpPr/>
          <p:nvPr/>
        </p:nvSpPr>
        <p:spPr>
          <a:xfrm rot="5400000">
            <a:off x="2713437" y="5650813"/>
            <a:ext cx="270281" cy="144276"/>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45A39E-A51B-4625-BDFD-D1DD9C98DF97}"/>
              </a:ext>
            </a:extLst>
          </p:cNvPr>
          <p:cNvSpPr>
            <a:spLocks noGrp="1"/>
          </p:cNvSpPr>
          <p:nvPr>
            <p:ph type="title"/>
          </p:nvPr>
        </p:nvSpPr>
        <p:spPr>
          <a:xfrm>
            <a:off x="646511" y="-671476"/>
            <a:ext cx="9601200" cy="1653371"/>
          </a:xfrm>
        </p:spPr>
        <p:txBody>
          <a:bodyPr/>
          <a:lstStyle/>
          <a:p>
            <a:r>
              <a:rPr lang="en-US" dirty="0">
                <a:solidFill>
                  <a:schemeClr val="accent2"/>
                </a:solidFill>
                <a:latin typeface="+mn-lt"/>
              </a:rPr>
              <a:t>Cleaning Data </a:t>
            </a:r>
          </a:p>
        </p:txBody>
      </p:sp>
      <p:sp>
        <p:nvSpPr>
          <p:cNvPr id="3" name="Text Placeholder 2">
            <a:extLst>
              <a:ext uri="{FF2B5EF4-FFF2-40B4-BE49-F238E27FC236}">
                <a16:creationId xmlns:a16="http://schemas.microsoft.com/office/drawing/2014/main" id="{E06ECB63-497D-4698-8E38-F815E1E4DA8D}"/>
              </a:ext>
            </a:extLst>
          </p:cNvPr>
          <p:cNvSpPr>
            <a:spLocks noGrp="1"/>
          </p:cNvSpPr>
          <p:nvPr>
            <p:ph type="body" idx="1"/>
          </p:nvPr>
        </p:nvSpPr>
        <p:spPr>
          <a:xfrm>
            <a:off x="464035" y="1218962"/>
            <a:ext cx="10482640" cy="3578816"/>
          </a:xfrm>
        </p:spPr>
        <p:txBody>
          <a:bodyPr/>
          <a:lstStyle/>
          <a:p>
            <a:pPr marL="228600" indent="0"/>
            <a:r>
              <a:rPr lang="en-US" sz="2400" b="1" dirty="0">
                <a:solidFill>
                  <a:schemeClr val="tx1"/>
                </a:solidFill>
                <a:latin typeface="+mn-lt"/>
              </a:rPr>
              <a:t>Cleaned data using these steps:</a:t>
            </a:r>
          </a:p>
          <a:p>
            <a:pPr marL="571500" indent="-342900">
              <a:buFont typeface="Arial" panose="020B0604020202020204" pitchFamily="34" charset="0"/>
              <a:buChar char="•"/>
            </a:pPr>
            <a:r>
              <a:rPr lang="en-US" dirty="0">
                <a:solidFill>
                  <a:schemeClr val="tx1"/>
                </a:solidFill>
                <a:latin typeface="+mn-lt"/>
              </a:rPr>
              <a:t>Removed null values using replace null function in string functions using derived columns tool</a:t>
            </a:r>
          </a:p>
          <a:p>
            <a:pPr marL="571500" indent="-342900">
              <a:buFont typeface="Arial" panose="020B0604020202020204" pitchFamily="34" charset="0"/>
              <a:buChar char="•"/>
            </a:pPr>
            <a:r>
              <a:rPr lang="en-US" dirty="0">
                <a:solidFill>
                  <a:schemeClr val="tx1"/>
                </a:solidFill>
                <a:latin typeface="+mn-lt"/>
              </a:rPr>
              <a:t>Replaced improper na</a:t>
            </a:r>
            <a:r>
              <a:rPr lang="en-US" dirty="0">
                <a:latin typeface="+mn-lt"/>
              </a:rPr>
              <a:t>mes with “UNKNOWN” string </a:t>
            </a:r>
          </a:p>
          <a:p>
            <a:pPr marL="571500" indent="-342900">
              <a:buFont typeface="Arial" panose="020B0604020202020204" pitchFamily="34" charset="0"/>
              <a:buChar char="•"/>
            </a:pPr>
            <a:r>
              <a:rPr lang="en-US" dirty="0">
                <a:latin typeface="+mn-lt"/>
              </a:rPr>
              <a:t>Replaced Commas using Derived function&gt; Replace expression&gt; “” empty string</a:t>
            </a:r>
          </a:p>
          <a:p>
            <a:pPr marL="571500" indent="-342900">
              <a:buFont typeface="Arial" panose="020B0604020202020204" pitchFamily="34" charset="0"/>
              <a:buChar char="•"/>
            </a:pPr>
            <a:r>
              <a:rPr lang="en-US" dirty="0">
                <a:latin typeface="+mn-lt"/>
              </a:rPr>
              <a:t>Deleted null columns with no information</a:t>
            </a:r>
          </a:p>
          <a:p>
            <a:pPr marL="571500" indent="-342900">
              <a:buFont typeface="Arial" panose="020B0604020202020204" pitchFamily="34" charset="0"/>
              <a:buChar char="•"/>
            </a:pPr>
            <a:r>
              <a:rPr lang="en-US" dirty="0">
                <a:latin typeface="+mn-lt"/>
              </a:rPr>
              <a:t>Replaced columns with multiple certifications information in commas format to single string format</a:t>
            </a:r>
          </a:p>
          <a:p>
            <a:pPr marL="571500" indent="-342900">
              <a:buFont typeface="Arial" panose="020B0604020202020204" pitchFamily="34" charset="0"/>
              <a:buChar char="•"/>
            </a:pPr>
            <a:endParaRPr lang="en-US" dirty="0">
              <a:latin typeface="+mn-lt"/>
            </a:endParaRPr>
          </a:p>
          <a:p>
            <a:pPr marL="571500" indent="-342900">
              <a:buFont typeface="Arial" panose="020B0604020202020204" pitchFamily="34" charset="0"/>
              <a:buChar char="•"/>
            </a:pPr>
            <a:endParaRPr lang="en-US" dirty="0">
              <a:solidFill>
                <a:schemeClr val="tx1"/>
              </a:solidFill>
              <a:latin typeface="+mn-lt"/>
            </a:endParaRPr>
          </a:p>
          <a:p>
            <a:endParaRPr lang="en-US" dirty="0"/>
          </a:p>
        </p:txBody>
      </p:sp>
    </p:spTree>
    <p:extLst>
      <p:ext uri="{BB962C8B-B14F-4D97-AF65-F5344CB8AC3E}">
        <p14:creationId xmlns:p14="http://schemas.microsoft.com/office/powerpoint/2010/main" val="37085131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1F3D5-0B63-40CE-82CF-F05186628071}"/>
              </a:ext>
            </a:extLst>
          </p:cNvPr>
          <p:cNvSpPr>
            <a:spLocks noGrp="1"/>
          </p:cNvSpPr>
          <p:nvPr>
            <p:ph type="title"/>
          </p:nvPr>
        </p:nvSpPr>
        <p:spPr>
          <a:xfrm>
            <a:off x="1030333" y="-739209"/>
            <a:ext cx="9601200" cy="1653371"/>
          </a:xfrm>
        </p:spPr>
        <p:txBody>
          <a:bodyPr/>
          <a:lstStyle/>
          <a:p>
            <a:r>
              <a:rPr lang="en-US" dirty="0">
                <a:solidFill>
                  <a:schemeClr val="accent2"/>
                </a:solidFill>
              </a:rPr>
              <a:t>Cleaned Data </a:t>
            </a:r>
          </a:p>
        </p:txBody>
      </p:sp>
      <p:pic>
        <p:nvPicPr>
          <p:cNvPr id="8" name="Picture 7">
            <a:extLst>
              <a:ext uri="{FF2B5EF4-FFF2-40B4-BE49-F238E27FC236}">
                <a16:creationId xmlns:a16="http://schemas.microsoft.com/office/drawing/2014/main" id="{27DC270E-0CDD-4A24-8B8E-7EDD5CACCBEE}"/>
              </a:ext>
            </a:extLst>
          </p:cNvPr>
          <p:cNvPicPr>
            <a:picLocks noChangeAspect="1"/>
          </p:cNvPicPr>
          <p:nvPr/>
        </p:nvPicPr>
        <p:blipFill>
          <a:blip r:embed="rId2"/>
          <a:stretch>
            <a:fillRect/>
          </a:stretch>
        </p:blipFill>
        <p:spPr>
          <a:xfrm>
            <a:off x="1167493" y="1072499"/>
            <a:ext cx="6982799" cy="428685"/>
          </a:xfrm>
          <a:prstGeom prst="rect">
            <a:avLst/>
          </a:prstGeom>
        </p:spPr>
      </p:pic>
      <p:sp>
        <p:nvSpPr>
          <p:cNvPr id="9" name="TextBox 8">
            <a:extLst>
              <a:ext uri="{FF2B5EF4-FFF2-40B4-BE49-F238E27FC236}">
                <a16:creationId xmlns:a16="http://schemas.microsoft.com/office/drawing/2014/main" id="{1A47F39F-7A30-4730-A61E-C60B2D03F1F7}"/>
              </a:ext>
            </a:extLst>
          </p:cNvPr>
          <p:cNvSpPr txBox="1"/>
          <p:nvPr/>
        </p:nvSpPr>
        <p:spPr>
          <a:xfrm>
            <a:off x="2427112" y="1474855"/>
            <a:ext cx="5904089" cy="369332"/>
          </a:xfrm>
          <a:prstGeom prst="rect">
            <a:avLst/>
          </a:prstGeom>
          <a:noFill/>
        </p:spPr>
        <p:txBody>
          <a:bodyPr wrap="square" rtlCol="0">
            <a:spAutoFit/>
          </a:bodyPr>
          <a:lstStyle/>
          <a:p>
            <a:r>
              <a:rPr lang="en-US" dirty="0">
                <a:solidFill>
                  <a:srgbClr val="FF0000"/>
                </a:solidFill>
              </a:rPr>
              <a:t>Changed improper name format</a:t>
            </a:r>
          </a:p>
        </p:txBody>
      </p:sp>
      <p:pic>
        <p:nvPicPr>
          <p:cNvPr id="11" name="Picture 10">
            <a:extLst>
              <a:ext uri="{FF2B5EF4-FFF2-40B4-BE49-F238E27FC236}">
                <a16:creationId xmlns:a16="http://schemas.microsoft.com/office/drawing/2014/main" id="{080B6182-6EE6-41F1-9A1A-85C958FA6BD9}"/>
              </a:ext>
            </a:extLst>
          </p:cNvPr>
          <p:cNvPicPr>
            <a:picLocks noChangeAspect="1"/>
          </p:cNvPicPr>
          <p:nvPr/>
        </p:nvPicPr>
        <p:blipFill>
          <a:blip r:embed="rId3"/>
          <a:stretch>
            <a:fillRect/>
          </a:stretch>
        </p:blipFill>
        <p:spPr>
          <a:xfrm>
            <a:off x="1257804" y="1953621"/>
            <a:ext cx="6610551" cy="1476581"/>
          </a:xfrm>
          <a:prstGeom prst="rect">
            <a:avLst/>
          </a:prstGeom>
        </p:spPr>
      </p:pic>
      <p:sp>
        <p:nvSpPr>
          <p:cNvPr id="12" name="TextBox 11">
            <a:extLst>
              <a:ext uri="{FF2B5EF4-FFF2-40B4-BE49-F238E27FC236}">
                <a16:creationId xmlns:a16="http://schemas.microsoft.com/office/drawing/2014/main" id="{1A9081F2-AC62-4B6C-9DF6-25DC1BDA0DAA}"/>
              </a:ext>
            </a:extLst>
          </p:cNvPr>
          <p:cNvSpPr txBox="1"/>
          <p:nvPr/>
        </p:nvSpPr>
        <p:spPr>
          <a:xfrm>
            <a:off x="1257804" y="3539636"/>
            <a:ext cx="7868355" cy="830997"/>
          </a:xfrm>
          <a:prstGeom prst="rect">
            <a:avLst/>
          </a:prstGeom>
          <a:noFill/>
        </p:spPr>
        <p:txBody>
          <a:bodyPr wrap="square" rtlCol="0">
            <a:spAutoFit/>
          </a:bodyPr>
          <a:lstStyle/>
          <a:p>
            <a:r>
              <a:rPr lang="en-US" sz="1600" dirty="0">
                <a:solidFill>
                  <a:srgbClr val="FF0000"/>
                </a:solidFill>
              </a:rPr>
              <a:t>Replaced NULL values with “NA” </a:t>
            </a:r>
          </a:p>
          <a:p>
            <a:r>
              <a:rPr lang="en-US" sz="1600" dirty="0">
                <a:solidFill>
                  <a:srgbClr val="FF0000"/>
                </a:solidFill>
              </a:rPr>
              <a:t>Replaced commas in certification with “&amp;” as required for the business case</a:t>
            </a:r>
          </a:p>
          <a:p>
            <a:r>
              <a:rPr lang="en-US" sz="1600" dirty="0">
                <a:solidFill>
                  <a:srgbClr val="FF0000"/>
                </a:solidFill>
              </a:rPr>
              <a:t>Removed duplicate dates in Certificate_Renewal_Date column  </a:t>
            </a:r>
          </a:p>
        </p:txBody>
      </p:sp>
      <p:pic>
        <p:nvPicPr>
          <p:cNvPr id="16" name="Picture 15">
            <a:extLst>
              <a:ext uri="{FF2B5EF4-FFF2-40B4-BE49-F238E27FC236}">
                <a16:creationId xmlns:a16="http://schemas.microsoft.com/office/drawing/2014/main" id="{29EB52CE-C701-41AD-9941-5D8035F28CA8}"/>
              </a:ext>
            </a:extLst>
          </p:cNvPr>
          <p:cNvPicPr>
            <a:picLocks noChangeAspect="1"/>
          </p:cNvPicPr>
          <p:nvPr/>
        </p:nvPicPr>
        <p:blipFill>
          <a:blip r:embed="rId4"/>
          <a:stretch>
            <a:fillRect/>
          </a:stretch>
        </p:blipFill>
        <p:spPr>
          <a:xfrm>
            <a:off x="1257804" y="4563598"/>
            <a:ext cx="3839111" cy="697024"/>
          </a:xfrm>
          <a:prstGeom prst="rect">
            <a:avLst/>
          </a:prstGeom>
        </p:spPr>
      </p:pic>
      <p:sp>
        <p:nvSpPr>
          <p:cNvPr id="18" name="TextBox 17">
            <a:extLst>
              <a:ext uri="{FF2B5EF4-FFF2-40B4-BE49-F238E27FC236}">
                <a16:creationId xmlns:a16="http://schemas.microsoft.com/office/drawing/2014/main" id="{110D2A7E-0332-4473-86EC-07CA04C8D190}"/>
              </a:ext>
            </a:extLst>
          </p:cNvPr>
          <p:cNvSpPr txBox="1"/>
          <p:nvPr/>
        </p:nvSpPr>
        <p:spPr>
          <a:xfrm>
            <a:off x="1257804" y="5633156"/>
            <a:ext cx="8450640" cy="369332"/>
          </a:xfrm>
          <a:prstGeom prst="rect">
            <a:avLst/>
          </a:prstGeom>
          <a:noFill/>
        </p:spPr>
        <p:txBody>
          <a:bodyPr wrap="square" rtlCol="0">
            <a:spAutoFit/>
          </a:bodyPr>
          <a:lstStyle/>
          <a:p>
            <a:r>
              <a:rPr lang="en-US" dirty="0">
                <a:solidFill>
                  <a:srgbClr val="FF0000"/>
                </a:solidFill>
              </a:rPr>
              <a:t>Added Additional columns named date and source as per project requirements </a:t>
            </a:r>
          </a:p>
        </p:txBody>
      </p:sp>
    </p:spTree>
    <p:extLst>
      <p:ext uri="{BB962C8B-B14F-4D97-AF65-F5344CB8AC3E}">
        <p14:creationId xmlns:p14="http://schemas.microsoft.com/office/powerpoint/2010/main" val="155227976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376</TotalTime>
  <Words>1064</Words>
  <Application>Microsoft Office PowerPoint</Application>
  <PresentationFormat>Widescreen</PresentationFormat>
  <Paragraphs>103</Paragraphs>
  <Slides>21</Slides>
  <Notes>18</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Calibri Light</vt:lpstr>
      <vt:lpstr>Söhne</vt:lpstr>
      <vt:lpstr>Office Theme</vt:lpstr>
      <vt:lpstr>DATA ANALYSIS OF SMALL BUSINESS SERVICES IN NEW YORK CITY                                                                                    -G16                                         Vaishnavi Chintala:M00362155  Jashwanth Reddy Yelakonda: M00363129</vt:lpstr>
      <vt:lpstr>CONTENTS</vt:lpstr>
      <vt:lpstr>  OVERVIEW  Goal: Data Management of Small business services in New York City  Problems: Inconsistent Data, Missing values, Duplicate values and scattered Data   Influence: The utilization of the resulted analyzed data can be used by Local Economic Development Agencies, Market Researchers and Consultants, Venture Capitalists and Investors, Non-Profit Organizations, Academic Institutions, Corporate CSR Departments, Marketing Firms, Chambers of Commerce and Business Associations, Policy Makers and Local Government, Real Estate Developers and Planners, and Supply Chain Managers and Procurement Officers.              </vt:lpstr>
      <vt:lpstr>BUSINESS CASE </vt:lpstr>
      <vt:lpstr>Proposed Solution</vt:lpstr>
      <vt:lpstr>ERD</vt:lpstr>
      <vt:lpstr>RAW DATA </vt:lpstr>
      <vt:lpstr>Cleaning Data </vt:lpstr>
      <vt:lpstr>Cleaned Data </vt:lpstr>
      <vt:lpstr>Control Flow Overview</vt:lpstr>
      <vt:lpstr>Data flow Task1-SBS business data cleaning</vt:lpstr>
      <vt:lpstr>Data Flow Task2: Creating Dimension tables </vt:lpstr>
      <vt:lpstr>Resulted Dimension Tables: TABLE-1</vt:lpstr>
      <vt:lpstr>Resulted Dimension Tables: TABLE-2</vt:lpstr>
      <vt:lpstr>Resulted Dimension Tables: TABLE-3</vt:lpstr>
      <vt:lpstr>Establishing Relationships</vt:lpstr>
      <vt:lpstr>Resulted Tables </vt:lpstr>
      <vt:lpstr>Creating FACT table </vt:lpstr>
      <vt:lpstr>Resulting FACT table </vt:lpstr>
      <vt:lpstr>Business case solution in SSMS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ANALYSIS OF SMALL BUSINESS SERVICES IN NEW YORK CITY                                                                                    -G16                                         Vaishnavi Chintala:M00362155  Jashwanth Reddy Yelakonda: M00363129</dc:title>
  <dc:creator>Vaishnavi Chintala</dc:creator>
  <cp:lastModifiedBy>AISHWARYA REDDY</cp:lastModifiedBy>
  <cp:revision>29</cp:revision>
  <dcterms:created xsi:type="dcterms:W3CDTF">2024-05-03T16:57:02Z</dcterms:created>
  <dcterms:modified xsi:type="dcterms:W3CDTF">2024-05-05T01:14:50Z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