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5"/>
    <p:sldId id="257" r:id="rId26"/>
    <p:sldId id="258" r:id="rId27"/>
    <p:sldId id="259" r:id="rId28"/>
    <p:sldId id="260" r:id="rId29"/>
    <p:sldId id="261" r:id="rId30"/>
    <p:sldId id="262" r:id="rId31"/>
    <p:sldId id="263" r:id="rId32"/>
    <p:sldId id="264" r:id="rId33"/>
    <p:sldId id="265" r:id="rId34"/>
    <p:sldId id="266" r:id="rId35"/>
    <p:sldId id="267" r:id="rId36"/>
    <p:sldId id="268" r:id="rId3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oppins Medium 2" charset="1" panose="02000000000000000000"/>
      <p:regular r:id="rId10"/>
    </p:embeddedFont>
    <p:embeddedFont>
      <p:font typeface="Poppins Medium 2 Bold" charset="1" panose="02000000000000000000"/>
      <p:regular r:id="rId11"/>
    </p:embeddedFont>
    <p:embeddedFont>
      <p:font typeface="Belleza" charset="1" panose="02000503050000020003"/>
      <p:regular r:id="rId12"/>
    </p:embeddedFont>
    <p:embeddedFont>
      <p:font typeface="Poppins Medium 1" charset="1" panose="00000600000000000000"/>
      <p:regular r:id="rId13"/>
    </p:embeddedFont>
    <p:embeddedFont>
      <p:font typeface="Poppins Medium 1 Bold" charset="1" panose="00000700000000000000"/>
      <p:regular r:id="rId14"/>
    </p:embeddedFont>
    <p:embeddedFont>
      <p:font typeface="Poppins Medium 1 Italics" charset="1" panose="00000600000000000000"/>
      <p:regular r:id="rId15"/>
    </p:embeddedFont>
    <p:embeddedFont>
      <p:font typeface="Poppins Medium 1 Bold Italics" charset="1" panose="00000700000000000000"/>
      <p:regular r:id="rId16"/>
    </p:embeddedFont>
    <p:embeddedFont>
      <p:font typeface="Poppins" charset="1" panose="00000500000000000000"/>
      <p:regular r:id="rId17"/>
    </p:embeddedFont>
    <p:embeddedFont>
      <p:font typeface="Poppins Bold" charset="1" panose="00000800000000000000"/>
      <p:regular r:id="rId18"/>
    </p:embeddedFont>
    <p:embeddedFont>
      <p:font typeface="Poppins Italics" charset="1" panose="00000500000000000000"/>
      <p:regular r:id="rId19"/>
    </p:embeddedFont>
    <p:embeddedFont>
      <p:font typeface="Poppins Bold Italics" charset="1" panose="00000800000000000000"/>
      <p:regular r:id="rId20"/>
    </p:embeddedFont>
    <p:embeddedFont>
      <p:font typeface="Canva Sans" charset="1" panose="020B0503030501040103"/>
      <p:regular r:id="rId21"/>
    </p:embeddedFont>
    <p:embeddedFont>
      <p:font typeface="Canva Sans Bold" charset="1" panose="020B0803030501040103"/>
      <p:regular r:id="rId22"/>
    </p:embeddedFont>
    <p:embeddedFont>
      <p:font typeface="Canva Sans Italics" charset="1" panose="020B0503030501040103"/>
      <p:regular r:id="rId23"/>
    </p:embeddedFont>
    <p:embeddedFont>
      <p:font typeface="Canva Sans Bold Italics" charset="1" panose="020B0803030501040103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slides/slide1.xml" Type="http://schemas.openxmlformats.org/officeDocument/2006/relationships/slide"/><Relationship Id="rId26" Target="slides/slide2.xml" Type="http://schemas.openxmlformats.org/officeDocument/2006/relationships/slide"/><Relationship Id="rId27" Target="slides/slide3.xml" Type="http://schemas.openxmlformats.org/officeDocument/2006/relationships/slide"/><Relationship Id="rId28" Target="slides/slide4.xml" Type="http://schemas.openxmlformats.org/officeDocument/2006/relationships/slide"/><Relationship Id="rId29" Target="slides/slide5.xml" Type="http://schemas.openxmlformats.org/officeDocument/2006/relationships/slide"/><Relationship Id="rId3" Target="viewProps.xml" Type="http://schemas.openxmlformats.org/officeDocument/2006/relationships/viewProps"/><Relationship Id="rId30" Target="slides/slide6.xml" Type="http://schemas.openxmlformats.org/officeDocument/2006/relationships/slide"/><Relationship Id="rId31" Target="slides/slide7.xml" Type="http://schemas.openxmlformats.org/officeDocument/2006/relationships/slide"/><Relationship Id="rId32" Target="slides/slide8.xml" Type="http://schemas.openxmlformats.org/officeDocument/2006/relationships/slide"/><Relationship Id="rId33" Target="slides/slide9.xml" Type="http://schemas.openxmlformats.org/officeDocument/2006/relationships/slide"/><Relationship Id="rId34" Target="slides/slide10.xml" Type="http://schemas.openxmlformats.org/officeDocument/2006/relationships/slide"/><Relationship Id="rId35" Target="slides/slide11.xml" Type="http://schemas.openxmlformats.org/officeDocument/2006/relationships/slide"/><Relationship Id="rId36" Target="slides/slide12.xml" Type="http://schemas.openxmlformats.org/officeDocument/2006/relationships/slide"/><Relationship Id="rId37" Target="slides/slide13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84811" y="607952"/>
            <a:ext cx="2529929" cy="870896"/>
            <a:chOff x="0" y="0"/>
            <a:chExt cx="1918443" cy="660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18444" cy="660400"/>
            </a:xfrm>
            <a:custGeom>
              <a:avLst/>
              <a:gdLst/>
              <a:ahLst/>
              <a:cxnLst/>
              <a:rect r="r" b="b" t="t" l="l"/>
              <a:pathLst>
                <a:path h="660400" w="1918444">
                  <a:moveTo>
                    <a:pt x="1793983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93984" y="0"/>
                  </a:lnTo>
                  <a:cubicBezTo>
                    <a:pt x="1862563" y="0"/>
                    <a:pt x="1918444" y="55880"/>
                    <a:pt x="1918444" y="124460"/>
                  </a:cubicBezTo>
                  <a:lnTo>
                    <a:pt x="1918444" y="535940"/>
                  </a:lnTo>
                  <a:cubicBezTo>
                    <a:pt x="1918444" y="604520"/>
                    <a:pt x="1862563" y="660400"/>
                    <a:pt x="1793984" y="660400"/>
                  </a:cubicBezTo>
                  <a:close/>
                </a:path>
              </a:pathLst>
            </a:custGeom>
            <a:solidFill>
              <a:srgbClr val="191B1A">
                <a:alpha val="80000"/>
              </a:srgbClr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811855"/>
            <a:ext cx="453117" cy="433691"/>
          </a:xfrm>
          <a:custGeom>
            <a:avLst/>
            <a:gdLst/>
            <a:ahLst/>
            <a:cxnLst/>
            <a:rect r="r" b="b" t="t" l="l"/>
            <a:pathLst>
              <a:path h="433691" w="453117">
                <a:moveTo>
                  <a:pt x="0" y="0"/>
                </a:moveTo>
                <a:lnTo>
                  <a:pt x="453117" y="0"/>
                </a:lnTo>
                <a:lnTo>
                  <a:pt x="453117" y="433690"/>
                </a:lnTo>
                <a:lnTo>
                  <a:pt x="0" y="4336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461777" y="7605853"/>
            <a:ext cx="1652447" cy="1652447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794148" y="3054715"/>
            <a:ext cx="4177570" cy="4177570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769807" y="877772"/>
            <a:ext cx="1231115" cy="283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16"/>
              </a:lnSpc>
              <a:spcBef>
                <a:spcPct val="0"/>
              </a:spcBef>
            </a:pPr>
            <a:r>
              <a:rPr lang="en-US" sz="1583">
                <a:solidFill>
                  <a:srgbClr val="FFFFFF"/>
                </a:solidFill>
                <a:latin typeface="Poppins"/>
              </a:rPr>
              <a:t>WEB MINING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4022504"/>
            <a:ext cx="15777483" cy="1422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75"/>
              </a:lnSpc>
              <a:spcBef>
                <a:spcPct val="0"/>
              </a:spcBef>
            </a:pPr>
            <a:r>
              <a:rPr lang="en-US" sz="3982">
                <a:solidFill>
                  <a:srgbClr val="FFFFFF"/>
                </a:solidFill>
                <a:latin typeface="Poppins Bold"/>
              </a:rPr>
              <a:t>MOVIE RECOMMENDATION SYSTEM: CRAFTING CINEMATIC EXPERIENCES THROUGH IMDB-POWERED RECOMMENDATIONS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5010081" y="315677"/>
            <a:ext cx="2898297" cy="2774040"/>
          </a:xfrm>
          <a:custGeom>
            <a:avLst/>
            <a:gdLst/>
            <a:ahLst/>
            <a:cxnLst/>
            <a:rect r="r" b="b" t="t" l="l"/>
            <a:pathLst>
              <a:path h="2774040" w="2898297">
                <a:moveTo>
                  <a:pt x="0" y="0"/>
                </a:moveTo>
                <a:lnTo>
                  <a:pt x="2898298" y="0"/>
                </a:lnTo>
                <a:lnTo>
                  <a:pt x="2898298" y="2774040"/>
                </a:lnTo>
                <a:lnTo>
                  <a:pt x="0" y="27740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771244" y="6747869"/>
            <a:ext cx="5505900" cy="3223454"/>
          </a:xfrm>
          <a:custGeom>
            <a:avLst/>
            <a:gdLst/>
            <a:ahLst/>
            <a:cxnLst/>
            <a:rect r="r" b="b" t="t" l="l"/>
            <a:pathLst>
              <a:path h="3223454" w="5505900">
                <a:moveTo>
                  <a:pt x="0" y="0"/>
                </a:moveTo>
                <a:lnTo>
                  <a:pt x="5505901" y="0"/>
                </a:lnTo>
                <a:lnTo>
                  <a:pt x="5505901" y="3223454"/>
                </a:lnTo>
                <a:lnTo>
                  <a:pt x="0" y="32234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6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4645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77625" y="375440"/>
            <a:ext cx="7389150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827"/>
              </a:lnSpc>
              <a:spcBef>
                <a:spcPct val="0"/>
              </a:spcBef>
            </a:pPr>
            <a:r>
              <a:rPr lang="en-US" sz="6522">
                <a:solidFill>
                  <a:srgbClr val="6DBF8C"/>
                </a:solidFill>
                <a:latin typeface="Poppins Bold"/>
              </a:rPr>
              <a:t>Project Workflow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77625" y="1883684"/>
            <a:ext cx="4101227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00"/>
              </a:lnSpc>
              <a:spcBef>
                <a:spcPct val="0"/>
              </a:spcBef>
            </a:pPr>
            <a:r>
              <a:rPr lang="en-US" sz="4000" spc="76">
                <a:solidFill>
                  <a:srgbClr val="6DBF8C"/>
                </a:solidFill>
                <a:latin typeface="Poppins Medium 1"/>
              </a:rPr>
              <a:t>DATA ANALYSIS</a:t>
            </a:r>
            <a:r>
              <a:rPr lang="en-US" sz="4000" spc="76" strike="noStrike" u="none">
                <a:solidFill>
                  <a:srgbClr val="6DBF8C"/>
                </a:solidFill>
                <a:latin typeface="Poppins Medium 1"/>
              </a:rPr>
              <a:t>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77625" y="2772802"/>
            <a:ext cx="16281675" cy="1313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9561" indent="-409780" lvl="1">
              <a:lnSpc>
                <a:spcPts val="5314"/>
              </a:lnSpc>
              <a:spcBef>
                <a:spcPct val="0"/>
              </a:spcBef>
              <a:buFont typeface="Arial"/>
              <a:buChar char="•"/>
            </a:pPr>
            <a:r>
              <a:rPr lang="en-US" sz="3796">
                <a:solidFill>
                  <a:srgbClr val="8CACB4"/>
                </a:solidFill>
                <a:latin typeface="Poppins Medium 2"/>
              </a:rPr>
              <a:t>Extracted movie features: Name, Year, Synopsis, Duration, Rating, Meta Score.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77625" y="4508476"/>
            <a:ext cx="16281675" cy="646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9561" indent="-409780" lvl="1">
              <a:lnSpc>
                <a:spcPts val="5314"/>
              </a:lnSpc>
              <a:spcBef>
                <a:spcPct val="0"/>
              </a:spcBef>
              <a:buFont typeface="Arial"/>
              <a:buChar char="•"/>
            </a:pPr>
            <a:r>
              <a:rPr lang="en-US" sz="3796">
                <a:solidFill>
                  <a:srgbClr val="8CACB4"/>
                </a:solidFill>
                <a:latin typeface="Poppins Medium 2"/>
              </a:rPr>
              <a:t>Grouped data by Genre and aggregated information.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58575" y="5796476"/>
            <a:ext cx="4382691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00"/>
              </a:lnSpc>
              <a:spcBef>
                <a:spcPct val="0"/>
              </a:spcBef>
            </a:pPr>
            <a:r>
              <a:rPr lang="en-US" sz="4000" spc="76">
                <a:solidFill>
                  <a:srgbClr val="6DBF8C"/>
                </a:solidFill>
                <a:latin typeface="Poppins Medium 1"/>
              </a:rPr>
              <a:t>MODEL BUILDING</a:t>
            </a:r>
            <a:r>
              <a:rPr lang="en-US" sz="4000" spc="76" strike="noStrike" u="none">
                <a:solidFill>
                  <a:srgbClr val="6DBF8C"/>
                </a:solidFill>
                <a:latin typeface="Poppins Medium 1"/>
              </a:rPr>
              <a:t>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58575" y="6752269"/>
            <a:ext cx="16230600" cy="1313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9561" indent="-409780" lvl="1">
              <a:lnSpc>
                <a:spcPts val="5314"/>
              </a:lnSpc>
              <a:spcBef>
                <a:spcPct val="0"/>
              </a:spcBef>
              <a:buFont typeface="Arial"/>
              <a:buChar char="•"/>
            </a:pPr>
            <a:r>
              <a:rPr lang="en-US" sz="3796">
                <a:solidFill>
                  <a:srgbClr val="8CACB4"/>
                </a:solidFill>
                <a:latin typeface="Poppins Medium 2"/>
              </a:rPr>
              <a:t>Used CountVectorizer to convert Genre data into numerical format.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58575" y="8487944"/>
            <a:ext cx="15575756" cy="646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9561" indent="-409780" lvl="1">
              <a:lnSpc>
                <a:spcPts val="5314"/>
              </a:lnSpc>
              <a:spcBef>
                <a:spcPct val="0"/>
              </a:spcBef>
              <a:buFont typeface="Arial"/>
              <a:buChar char="•"/>
            </a:pPr>
            <a:r>
              <a:rPr lang="en-US" sz="3796">
                <a:solidFill>
                  <a:srgbClr val="8CACB4"/>
                </a:solidFill>
                <a:latin typeface="Poppins Medium 2"/>
              </a:rPr>
              <a:t>Applied cosine similarity to find similarities between movies.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4645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4350" y="313192"/>
            <a:ext cx="7389150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827"/>
              </a:lnSpc>
              <a:spcBef>
                <a:spcPct val="0"/>
              </a:spcBef>
            </a:pPr>
            <a:r>
              <a:rPr lang="en-US" sz="6522">
                <a:solidFill>
                  <a:srgbClr val="6DBF8C"/>
                </a:solidFill>
                <a:latin typeface="Poppins Bold"/>
              </a:rPr>
              <a:t>Concepts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14350" y="1716255"/>
            <a:ext cx="5094804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800"/>
              </a:lnSpc>
              <a:spcBef>
                <a:spcPct val="0"/>
              </a:spcBef>
            </a:pPr>
            <a:r>
              <a:rPr lang="en-US" sz="4000" spc="76">
                <a:solidFill>
                  <a:srgbClr val="6DBF8C"/>
                </a:solidFill>
                <a:latin typeface="Poppins Medium 1"/>
              </a:rPr>
              <a:t>COUNTVECTORIZER</a:t>
            </a:r>
            <a:r>
              <a:rPr lang="en-US" sz="4000" spc="76" strike="noStrike" u="none">
                <a:solidFill>
                  <a:srgbClr val="6DBF8C"/>
                </a:solidFill>
                <a:latin typeface="Poppins Medium 1"/>
              </a:rPr>
              <a:t>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14350" y="2690693"/>
            <a:ext cx="16281675" cy="1313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9561" indent="-409780" lvl="1">
              <a:lnSpc>
                <a:spcPts val="5314"/>
              </a:lnSpc>
              <a:spcBef>
                <a:spcPct val="0"/>
              </a:spcBef>
              <a:buFont typeface="Arial"/>
              <a:buChar char="•"/>
            </a:pPr>
            <a:r>
              <a:rPr lang="en-US" sz="3796">
                <a:solidFill>
                  <a:srgbClr val="8CACB4"/>
                </a:solidFill>
                <a:latin typeface="Poppins Medium 2"/>
              </a:rPr>
              <a:t>Applied scikit-learn's CountVectorizer to convert stemmed/lemmatized text into numerical count vectors.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14350" y="4321187"/>
            <a:ext cx="16744950" cy="646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9561" indent="-409780" lvl="1">
              <a:lnSpc>
                <a:spcPts val="5314"/>
              </a:lnSpc>
              <a:spcBef>
                <a:spcPct val="0"/>
              </a:spcBef>
              <a:buFont typeface="Arial"/>
              <a:buChar char="•"/>
            </a:pPr>
            <a:r>
              <a:rPr lang="en-US" sz="3796">
                <a:solidFill>
                  <a:srgbClr val="8CACB4"/>
                </a:solidFill>
                <a:latin typeface="Poppins Medium 2"/>
              </a:rPr>
              <a:t>Captured the frequency of each word in the textual information.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14350" y="5313506"/>
            <a:ext cx="15815671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800"/>
              </a:lnSpc>
              <a:spcBef>
                <a:spcPct val="0"/>
              </a:spcBef>
            </a:pPr>
            <a:r>
              <a:rPr lang="en-US" sz="4000" spc="76">
                <a:solidFill>
                  <a:srgbClr val="6DBF8C"/>
                </a:solidFill>
                <a:latin typeface="Poppins Medium 1"/>
              </a:rPr>
              <a:t>TF-IDF (TERM FREQUENCY-INVERSE DOCUMENT FREQUENCY)</a:t>
            </a:r>
            <a:r>
              <a:rPr lang="en-US" sz="4000" spc="76" strike="noStrike" u="none">
                <a:solidFill>
                  <a:srgbClr val="6DBF8C"/>
                </a:solidFill>
                <a:latin typeface="Poppins Medium 1"/>
              </a:rPr>
              <a:t>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14350" y="6287944"/>
            <a:ext cx="16230600" cy="1313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9561" indent="-409780" lvl="1">
              <a:lnSpc>
                <a:spcPts val="5314"/>
              </a:lnSpc>
              <a:spcBef>
                <a:spcPct val="0"/>
              </a:spcBef>
              <a:buFont typeface="Arial"/>
              <a:buChar char="•"/>
            </a:pPr>
            <a:r>
              <a:rPr lang="en-US" sz="3796">
                <a:solidFill>
                  <a:srgbClr val="8CACB4"/>
                </a:solidFill>
                <a:latin typeface="Poppins Medium 2"/>
              </a:rPr>
              <a:t>Implemented TF-IDF vectorization using scikit-learn's TfidfVectorizer.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14350" y="7918438"/>
            <a:ext cx="16744950" cy="1980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9561" indent="-409780" lvl="1">
              <a:lnSpc>
                <a:spcPts val="5314"/>
              </a:lnSpc>
              <a:spcBef>
                <a:spcPct val="0"/>
              </a:spcBef>
              <a:buFont typeface="Arial"/>
              <a:buChar char="•"/>
            </a:pPr>
            <a:r>
              <a:rPr lang="en-US" sz="3796">
                <a:solidFill>
                  <a:srgbClr val="8CACB4"/>
                </a:solidFill>
                <a:latin typeface="Poppins Medium 2"/>
              </a:rPr>
              <a:t>It </a:t>
            </a:r>
            <a:r>
              <a:rPr lang="en-US" sz="3796" strike="noStrike" u="none">
                <a:solidFill>
                  <a:srgbClr val="8CACB4"/>
                </a:solidFill>
                <a:latin typeface="Poppins Medium 2"/>
              </a:rPr>
              <a:t>Weigh’s the importance of words based on their frequency in a specific movie's genre information and their rarity across all movies.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4645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25666" y="505976"/>
            <a:ext cx="15249291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827"/>
              </a:lnSpc>
              <a:spcBef>
                <a:spcPct val="0"/>
              </a:spcBef>
            </a:pPr>
            <a:r>
              <a:rPr lang="en-US" sz="6522">
                <a:solidFill>
                  <a:srgbClr val="6DBF8C"/>
                </a:solidFill>
                <a:latin typeface="Poppins Bold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25666" y="1926182"/>
            <a:ext cx="16433634" cy="1980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9561" indent="-409780" lvl="1">
              <a:lnSpc>
                <a:spcPts val="5314"/>
              </a:lnSpc>
              <a:spcBef>
                <a:spcPct val="0"/>
              </a:spcBef>
              <a:buFont typeface="Arial"/>
              <a:buChar char="•"/>
            </a:pPr>
            <a:r>
              <a:rPr lang="en-US" sz="3796" strike="noStrike" u="none">
                <a:solidFill>
                  <a:srgbClr val="8CACB4"/>
                </a:solidFill>
                <a:latin typeface="Poppins Medium 2"/>
              </a:rPr>
              <a:t>The project accommodates a wide range of movie genres, ensuring inclusivity and catering to a diverse audience with varied preferences.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25666" y="4268163"/>
            <a:ext cx="16433634" cy="1980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9561" indent="-409780" lvl="1">
              <a:lnSpc>
                <a:spcPts val="5314"/>
              </a:lnSpc>
              <a:spcBef>
                <a:spcPct val="0"/>
              </a:spcBef>
              <a:buFont typeface="Arial"/>
              <a:buChar char="•"/>
            </a:pPr>
            <a:r>
              <a:rPr lang="en-US" sz="3796" strike="noStrike" u="none">
                <a:solidFill>
                  <a:srgbClr val="8CACB4"/>
                </a:solidFill>
                <a:latin typeface="Poppins Medium 2"/>
              </a:rPr>
              <a:t>Leveraging IMDb as a data source ensures the reliability and comprehensiveness of movie information, contributing to a rich and expansive recommendation dataset.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25666" y="6610144"/>
            <a:ext cx="16230600" cy="2646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9561" indent="-409780" lvl="1">
              <a:lnSpc>
                <a:spcPts val="5314"/>
              </a:lnSpc>
              <a:spcBef>
                <a:spcPct val="0"/>
              </a:spcBef>
              <a:buFont typeface="Arial"/>
              <a:buChar char="•"/>
            </a:pPr>
            <a:r>
              <a:rPr lang="en-US" sz="3796" strike="noStrike" u="none">
                <a:solidFill>
                  <a:srgbClr val="8CACB4"/>
                </a:solidFill>
                <a:latin typeface="Poppins Medium 2"/>
              </a:rPr>
              <a:t>The incorporation of stemming and the option for lemmatization enhance the consistency and accuracy of textual information, laying the groundwork for precise recommendation generation.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888" r="0" b="-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010081" y="315677"/>
            <a:ext cx="2898297" cy="2774040"/>
          </a:xfrm>
          <a:custGeom>
            <a:avLst/>
            <a:gdLst/>
            <a:ahLst/>
            <a:cxnLst/>
            <a:rect r="r" b="b" t="t" l="l"/>
            <a:pathLst>
              <a:path h="2774040" w="2898297">
                <a:moveTo>
                  <a:pt x="0" y="0"/>
                </a:moveTo>
                <a:lnTo>
                  <a:pt x="2898298" y="0"/>
                </a:lnTo>
                <a:lnTo>
                  <a:pt x="2898298" y="2774040"/>
                </a:lnTo>
                <a:lnTo>
                  <a:pt x="0" y="27740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71244" y="6747869"/>
            <a:ext cx="5505900" cy="3223454"/>
          </a:xfrm>
          <a:custGeom>
            <a:avLst/>
            <a:gdLst/>
            <a:ahLst/>
            <a:cxnLst/>
            <a:rect r="r" b="b" t="t" l="l"/>
            <a:pathLst>
              <a:path h="3223454" w="5505900">
                <a:moveTo>
                  <a:pt x="0" y="0"/>
                </a:moveTo>
                <a:lnTo>
                  <a:pt x="5505901" y="0"/>
                </a:lnTo>
                <a:lnTo>
                  <a:pt x="5505901" y="3223454"/>
                </a:lnTo>
                <a:lnTo>
                  <a:pt x="0" y="32234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461777" y="7605853"/>
            <a:ext cx="1652447" cy="1652447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334006" y="2270492"/>
            <a:ext cx="4809425" cy="4809425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14761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028700" y="3027700"/>
            <a:ext cx="16230600" cy="2923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10"/>
              </a:lnSpc>
              <a:spcBef>
                <a:spcPct val="0"/>
              </a:spcBef>
            </a:pPr>
            <a:r>
              <a:rPr lang="en-US" sz="16150">
                <a:solidFill>
                  <a:srgbClr val="FFFFFF"/>
                </a:solidFill>
                <a:latin typeface="Poppins"/>
              </a:rPr>
              <a:t>THANK YOU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684811" y="607952"/>
            <a:ext cx="2529929" cy="870896"/>
            <a:chOff x="0" y="0"/>
            <a:chExt cx="1918443" cy="660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18444" cy="660400"/>
            </a:xfrm>
            <a:custGeom>
              <a:avLst/>
              <a:gdLst/>
              <a:ahLst/>
              <a:cxnLst/>
              <a:rect r="r" b="b" t="t" l="l"/>
              <a:pathLst>
                <a:path h="660400" w="1918444">
                  <a:moveTo>
                    <a:pt x="1793983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93984" y="0"/>
                  </a:lnTo>
                  <a:cubicBezTo>
                    <a:pt x="1862563" y="0"/>
                    <a:pt x="1918444" y="55880"/>
                    <a:pt x="1918444" y="124460"/>
                  </a:cubicBezTo>
                  <a:lnTo>
                    <a:pt x="1918444" y="535940"/>
                  </a:lnTo>
                  <a:cubicBezTo>
                    <a:pt x="1918444" y="604520"/>
                    <a:pt x="1862563" y="660400"/>
                    <a:pt x="1793984" y="660400"/>
                  </a:cubicBezTo>
                  <a:close/>
                </a:path>
              </a:pathLst>
            </a:custGeom>
            <a:solidFill>
              <a:srgbClr val="191B1A">
                <a:alpha val="80000"/>
              </a:srgbClr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028700" y="811855"/>
            <a:ext cx="453117" cy="433691"/>
          </a:xfrm>
          <a:custGeom>
            <a:avLst/>
            <a:gdLst/>
            <a:ahLst/>
            <a:cxnLst/>
            <a:rect r="r" b="b" t="t" l="l"/>
            <a:pathLst>
              <a:path h="433691" w="453117">
                <a:moveTo>
                  <a:pt x="0" y="0"/>
                </a:moveTo>
                <a:lnTo>
                  <a:pt x="453117" y="0"/>
                </a:lnTo>
                <a:lnTo>
                  <a:pt x="453117" y="433690"/>
                </a:lnTo>
                <a:lnTo>
                  <a:pt x="0" y="43369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769807" y="877772"/>
            <a:ext cx="1231115" cy="283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16"/>
              </a:lnSpc>
              <a:spcBef>
                <a:spcPct val="0"/>
              </a:spcBef>
            </a:pPr>
            <a:r>
              <a:rPr lang="en-US" sz="1583">
                <a:solidFill>
                  <a:srgbClr val="FFFFFF"/>
                </a:solidFill>
                <a:latin typeface="Poppins"/>
              </a:rPr>
              <a:t>WEB MINING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65700" y="3435655"/>
            <a:ext cx="16205418" cy="16205418"/>
          </a:xfrm>
          <a:custGeom>
            <a:avLst/>
            <a:gdLst/>
            <a:ahLst/>
            <a:cxnLst/>
            <a:rect r="r" b="b" t="t" l="l"/>
            <a:pathLst>
              <a:path h="16205418" w="16205418">
                <a:moveTo>
                  <a:pt x="0" y="0"/>
                </a:moveTo>
                <a:lnTo>
                  <a:pt x="16205418" y="0"/>
                </a:lnTo>
                <a:lnTo>
                  <a:pt x="16205418" y="16205418"/>
                </a:lnTo>
                <a:lnTo>
                  <a:pt x="0" y="162054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598890" y="4975098"/>
            <a:ext cx="7530497" cy="4854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783"/>
              </a:lnSpc>
            </a:pPr>
            <a:r>
              <a:rPr lang="en-US" sz="5530" spc="105">
                <a:solidFill>
                  <a:srgbClr val="000000"/>
                </a:solidFill>
                <a:latin typeface="Poppins Medium 1"/>
              </a:rPr>
              <a:t>Group Members</a:t>
            </a:r>
          </a:p>
          <a:p>
            <a:pPr marL="503867" indent="-251933" lvl="1">
              <a:lnSpc>
                <a:spcPts val="4550"/>
              </a:lnSpc>
              <a:buFont typeface="Arial"/>
              <a:buChar char="•"/>
            </a:pPr>
            <a:r>
              <a:rPr lang="en-US" sz="2333" spc="44">
                <a:solidFill>
                  <a:srgbClr val="000000"/>
                </a:solidFill>
                <a:latin typeface="Poppins Medium 1"/>
              </a:rPr>
              <a:t>Ram Reddy Kalyan Kumar Reddy (20BCS179)</a:t>
            </a:r>
          </a:p>
          <a:p>
            <a:pPr marL="503867" indent="-251933" lvl="1">
              <a:lnSpc>
                <a:spcPts val="4550"/>
              </a:lnSpc>
              <a:buFont typeface="Arial"/>
              <a:buChar char="•"/>
            </a:pPr>
            <a:r>
              <a:rPr lang="en-US" sz="2333" spc="44">
                <a:solidFill>
                  <a:srgbClr val="000000"/>
                </a:solidFill>
                <a:latin typeface="Poppins Medium 1"/>
              </a:rPr>
              <a:t>Bonala Gowtham Reddy (20BCS058)</a:t>
            </a:r>
          </a:p>
          <a:p>
            <a:pPr marL="503867" indent="-251933" lvl="1">
              <a:lnSpc>
                <a:spcPts val="4550"/>
              </a:lnSpc>
              <a:buFont typeface="Arial"/>
              <a:buChar char="•"/>
            </a:pPr>
            <a:r>
              <a:rPr lang="en-US" sz="2333" spc="44">
                <a:solidFill>
                  <a:srgbClr val="000000"/>
                </a:solidFill>
                <a:latin typeface="Poppins Medium 1"/>
              </a:rPr>
              <a:t>Bussari Jashwanth Jee (20BCS061)</a:t>
            </a:r>
          </a:p>
          <a:p>
            <a:pPr marL="503867" indent="-251933" lvl="1">
              <a:lnSpc>
                <a:spcPts val="4550"/>
              </a:lnSpc>
              <a:buFont typeface="Arial"/>
              <a:buChar char="•"/>
            </a:pPr>
            <a:r>
              <a:rPr lang="en-US" sz="2333" spc="44">
                <a:solidFill>
                  <a:srgbClr val="000000"/>
                </a:solidFill>
                <a:latin typeface="Poppins Medium 1"/>
              </a:rPr>
              <a:t>Peral Madhu (20BCS154)</a:t>
            </a:r>
          </a:p>
          <a:p>
            <a:pPr marL="503867" indent="-251933" lvl="1">
              <a:lnSpc>
                <a:spcPts val="4550"/>
              </a:lnSpc>
              <a:buFont typeface="Arial"/>
              <a:buChar char="•"/>
            </a:pPr>
            <a:r>
              <a:rPr lang="en-US" sz="2333" spc="44">
                <a:solidFill>
                  <a:srgbClr val="000000"/>
                </a:solidFill>
                <a:latin typeface="Poppins Medium 1"/>
              </a:rPr>
              <a:t>Krishna Vamshi (20BCS237)</a:t>
            </a:r>
          </a:p>
          <a:p>
            <a:pPr marL="503867" indent="-251933" lvl="1">
              <a:lnSpc>
                <a:spcPts val="4550"/>
              </a:lnSpc>
              <a:buFont typeface="Arial"/>
              <a:buChar char="•"/>
            </a:pPr>
            <a:r>
              <a:rPr lang="en-US" sz="2333" spc="44">
                <a:solidFill>
                  <a:srgbClr val="000000"/>
                </a:solidFill>
                <a:latin typeface="Poppins Medium 1"/>
              </a:rPr>
              <a:t>Nikhilesh Navile (20BEC066)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65700" y="-12769763"/>
            <a:ext cx="16205418" cy="16205418"/>
          </a:xfrm>
          <a:custGeom>
            <a:avLst/>
            <a:gdLst/>
            <a:ahLst/>
            <a:cxnLst/>
            <a:rect r="r" b="b" t="t" l="l"/>
            <a:pathLst>
              <a:path h="16205418" w="16205418">
                <a:moveTo>
                  <a:pt x="0" y="0"/>
                </a:moveTo>
                <a:lnTo>
                  <a:pt x="16205418" y="0"/>
                </a:lnTo>
                <a:lnTo>
                  <a:pt x="16205418" y="16205418"/>
                </a:lnTo>
                <a:lnTo>
                  <a:pt x="0" y="162054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858967" y="-200025"/>
            <a:ext cx="3418884" cy="1352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83"/>
              </a:lnSpc>
            </a:pPr>
            <a:r>
              <a:rPr lang="en-US" sz="7559">
                <a:solidFill>
                  <a:srgbClr val="FFFFFF"/>
                </a:solidFill>
                <a:latin typeface="Canva Sans"/>
              </a:rPr>
              <a:t>Faculty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803161" y="1626898"/>
            <a:ext cx="7530497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7"/>
              </a:lnSpc>
              <a:spcBef>
                <a:spcPct val="0"/>
              </a:spcBef>
            </a:pPr>
            <a:r>
              <a:rPr lang="en-US" sz="3189">
                <a:solidFill>
                  <a:srgbClr val="FFFFFF"/>
                </a:solidFill>
                <a:latin typeface="Poppins Medium 2"/>
              </a:rPr>
              <a:t>Professor. </a:t>
            </a:r>
            <a:r>
              <a:rPr lang="en-US" sz="3189">
                <a:solidFill>
                  <a:srgbClr val="FFFFFF"/>
                </a:solidFill>
                <a:latin typeface="Poppins Medium 2"/>
              </a:rPr>
              <a:t>Avinash Chandra Pandey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2346124" y="4191567"/>
            <a:ext cx="951933" cy="951933"/>
          </a:xfrm>
          <a:custGeom>
            <a:avLst/>
            <a:gdLst/>
            <a:ahLst/>
            <a:cxnLst/>
            <a:rect r="r" b="b" t="t" l="l"/>
            <a:pathLst>
              <a:path h="951933" w="951933">
                <a:moveTo>
                  <a:pt x="0" y="0"/>
                </a:moveTo>
                <a:lnTo>
                  <a:pt x="951933" y="0"/>
                </a:lnTo>
                <a:lnTo>
                  <a:pt x="951933" y="951933"/>
                </a:lnTo>
                <a:lnTo>
                  <a:pt x="0" y="9519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989943" y="4191567"/>
            <a:ext cx="951933" cy="951933"/>
          </a:xfrm>
          <a:custGeom>
            <a:avLst/>
            <a:gdLst/>
            <a:ahLst/>
            <a:cxnLst/>
            <a:rect r="r" b="b" t="t" l="l"/>
            <a:pathLst>
              <a:path h="951933" w="951933">
                <a:moveTo>
                  <a:pt x="0" y="0"/>
                </a:moveTo>
                <a:lnTo>
                  <a:pt x="951933" y="0"/>
                </a:lnTo>
                <a:lnTo>
                  <a:pt x="951933" y="951933"/>
                </a:lnTo>
                <a:lnTo>
                  <a:pt x="0" y="9519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2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965882" y="676028"/>
            <a:ext cx="1631476" cy="3227741"/>
          </a:xfrm>
          <a:custGeom>
            <a:avLst/>
            <a:gdLst/>
            <a:ahLst/>
            <a:cxnLst/>
            <a:rect r="r" b="b" t="t" l="l"/>
            <a:pathLst>
              <a:path h="3227741" w="1631476">
                <a:moveTo>
                  <a:pt x="0" y="0"/>
                </a:moveTo>
                <a:lnTo>
                  <a:pt x="1631477" y="0"/>
                </a:lnTo>
                <a:lnTo>
                  <a:pt x="1631477" y="3227741"/>
                </a:lnTo>
                <a:lnTo>
                  <a:pt x="0" y="32277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19794" y="6958646"/>
            <a:ext cx="2936412" cy="2827271"/>
          </a:xfrm>
          <a:custGeom>
            <a:avLst/>
            <a:gdLst/>
            <a:ahLst/>
            <a:cxnLst/>
            <a:rect r="r" b="b" t="t" l="l"/>
            <a:pathLst>
              <a:path h="2827271" w="2936412">
                <a:moveTo>
                  <a:pt x="0" y="0"/>
                </a:moveTo>
                <a:lnTo>
                  <a:pt x="2936412" y="0"/>
                </a:lnTo>
                <a:lnTo>
                  <a:pt x="2936412" y="2827271"/>
                </a:lnTo>
                <a:lnTo>
                  <a:pt x="0" y="28272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963918" y="1732093"/>
            <a:ext cx="7157740" cy="1106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>
                <a:solidFill>
                  <a:srgbClr val="191919"/>
                </a:solidFill>
                <a:latin typeface="Belleza Bold"/>
              </a:rPr>
              <a:t>Table of contents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963918" y="3507340"/>
            <a:ext cx="10051520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609" indent="-431805" lvl="1">
              <a:lnSpc>
                <a:spcPts val="4800"/>
              </a:lnSpc>
              <a:spcBef>
                <a:spcPct val="0"/>
              </a:spcBef>
              <a:buFont typeface="Arial"/>
              <a:buChar char="•"/>
            </a:pPr>
            <a:r>
              <a:rPr lang="en-US" sz="4000" spc="76">
                <a:solidFill>
                  <a:srgbClr val="191919"/>
                </a:solidFill>
                <a:latin typeface="Poppins Medium 1"/>
              </a:rPr>
              <a:t>INTRODUCTION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963918" y="4297139"/>
            <a:ext cx="10051520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609" indent="-431805" lvl="1">
              <a:lnSpc>
                <a:spcPts val="4800"/>
              </a:lnSpc>
              <a:buFont typeface="Arial"/>
              <a:buChar char="•"/>
            </a:pPr>
            <a:r>
              <a:rPr lang="en-US" sz="4000" spc="76">
                <a:solidFill>
                  <a:srgbClr val="191919"/>
                </a:solidFill>
                <a:latin typeface="Poppins Medium 1"/>
              </a:rPr>
              <a:t>KEY FEATURES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963918" y="5086938"/>
            <a:ext cx="10051520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609" indent="-431805" lvl="1">
              <a:lnSpc>
                <a:spcPts val="4800"/>
              </a:lnSpc>
              <a:spcBef>
                <a:spcPct val="0"/>
              </a:spcBef>
              <a:buFont typeface="Arial"/>
              <a:buChar char="•"/>
            </a:pPr>
            <a:r>
              <a:rPr lang="en-US" sz="4000" spc="76">
                <a:solidFill>
                  <a:srgbClr val="191919"/>
                </a:solidFill>
                <a:latin typeface="Poppins Medium 1"/>
              </a:rPr>
              <a:t>LIBRARIES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963918" y="5876737"/>
            <a:ext cx="10051520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609" indent="-431805" lvl="1">
              <a:lnSpc>
                <a:spcPts val="4800"/>
              </a:lnSpc>
              <a:buFont typeface="Arial"/>
              <a:buChar char="•"/>
            </a:pPr>
            <a:r>
              <a:rPr lang="en-US" sz="4000" spc="76">
                <a:solidFill>
                  <a:srgbClr val="191919"/>
                </a:solidFill>
                <a:latin typeface="Poppins Medium 1"/>
              </a:rPr>
              <a:t>PROJECT WORKFLOW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963918" y="6666536"/>
            <a:ext cx="10051520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609" indent="-431805" lvl="1">
              <a:lnSpc>
                <a:spcPts val="4800"/>
              </a:lnSpc>
              <a:buFont typeface="Arial"/>
              <a:buChar char="•"/>
            </a:pPr>
            <a:r>
              <a:rPr lang="en-US" sz="4000" spc="76">
                <a:solidFill>
                  <a:srgbClr val="191919"/>
                </a:solidFill>
                <a:latin typeface="Poppins Medium 1"/>
              </a:rPr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4645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0858" y="114300"/>
            <a:ext cx="5959204" cy="1055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27"/>
              </a:lnSpc>
            </a:pPr>
            <a:r>
              <a:rPr lang="en-US" sz="6522">
                <a:solidFill>
                  <a:srgbClr val="6DBF8C"/>
                </a:solidFill>
                <a:latin typeface="Poppins Bold"/>
              </a:rPr>
              <a:t>Introduction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60858" y="2007813"/>
            <a:ext cx="17174034" cy="1862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63434" indent="-381717" lvl="1">
              <a:lnSpc>
                <a:spcPts val="4950"/>
              </a:lnSpc>
              <a:buFont typeface="Arial"/>
              <a:buChar char="•"/>
            </a:pPr>
            <a:r>
              <a:rPr lang="en-US" sz="3536">
                <a:solidFill>
                  <a:srgbClr val="8CACB4"/>
                </a:solidFill>
                <a:latin typeface="Poppins Medium 2"/>
              </a:rPr>
              <a:t>The primary goal is to enhance the overall movie-watching experience for users by providing personalized movie recommendations based on their preferences.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60858" y="4531062"/>
            <a:ext cx="17174034" cy="1862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3434" indent="-381717" lvl="1">
              <a:lnSpc>
                <a:spcPts val="4950"/>
              </a:lnSpc>
              <a:spcBef>
                <a:spcPct val="0"/>
              </a:spcBef>
              <a:buFont typeface="Arial"/>
              <a:buChar char="•"/>
            </a:pPr>
            <a:r>
              <a:rPr lang="en-US" sz="3536" strike="noStrike" u="none">
                <a:solidFill>
                  <a:srgbClr val="8CACB4"/>
                </a:solidFill>
                <a:latin typeface="Poppins Medium 2"/>
              </a:rPr>
              <a:t>The project aims to address the challenge of information overload in the vast world of movies, making it easier for users to discover new films that align with their interests.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60858" y="7054311"/>
            <a:ext cx="17174034" cy="1841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3435" indent="-381717" lvl="1">
              <a:lnSpc>
                <a:spcPts val="4950"/>
              </a:lnSpc>
              <a:spcBef>
                <a:spcPct val="0"/>
              </a:spcBef>
              <a:buFont typeface="Arial"/>
              <a:buChar char="•"/>
            </a:pPr>
            <a:r>
              <a:rPr lang="en-US" sz="3536" strike="noStrike" u="none">
                <a:solidFill>
                  <a:srgbClr val="8CACB4"/>
                </a:solidFill>
                <a:latin typeface="Poppins Medium 2"/>
              </a:rPr>
              <a:t>The project utilizes web scraping techniques to extract real-time movie information from IMDb, ensuring that the recommendations are based on the latest and most accurate data available on the website.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4645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0858" y="114300"/>
            <a:ext cx="6913883" cy="1055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827"/>
              </a:lnSpc>
              <a:spcBef>
                <a:spcPct val="0"/>
              </a:spcBef>
            </a:pPr>
            <a:r>
              <a:rPr lang="en-US" sz="6522">
                <a:solidFill>
                  <a:srgbClr val="6DBF8C"/>
                </a:solidFill>
                <a:latin typeface="Poppins Bold"/>
              </a:rPr>
              <a:t>Key Features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60858" y="3595841"/>
            <a:ext cx="16798442" cy="597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4792" indent="-377396" lvl="1">
              <a:lnSpc>
                <a:spcPts val="4894"/>
              </a:lnSpc>
              <a:spcBef>
                <a:spcPct val="0"/>
              </a:spcBef>
              <a:buFont typeface="Arial"/>
              <a:buChar char="•"/>
            </a:pPr>
            <a:r>
              <a:rPr lang="en-US" sz="3496" strike="noStrike" u="none">
                <a:solidFill>
                  <a:srgbClr val="8CACB4"/>
                </a:solidFill>
                <a:latin typeface="Poppins Medium 2"/>
              </a:rPr>
              <a:t>Includes a broad spectrum of genres to cater to diverse user interests.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60858" y="1683884"/>
            <a:ext cx="16798442" cy="1216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4792" indent="-377396" lvl="1">
              <a:lnSpc>
                <a:spcPts val="4894"/>
              </a:lnSpc>
              <a:spcBef>
                <a:spcPct val="0"/>
              </a:spcBef>
              <a:buFont typeface="Arial"/>
              <a:buChar char="•"/>
            </a:pPr>
            <a:r>
              <a:rPr lang="en-US" sz="3496">
                <a:solidFill>
                  <a:srgbClr val="8CACB4"/>
                </a:solidFill>
                <a:latin typeface="Poppins Medium 2"/>
              </a:rPr>
              <a:t>Allows users to input their favorite movie titles, considering individual preferences.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60858" y="4888674"/>
            <a:ext cx="16798442" cy="1216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4792" indent="-377396" lvl="1">
              <a:lnSpc>
                <a:spcPts val="4894"/>
              </a:lnSpc>
              <a:spcBef>
                <a:spcPct val="0"/>
              </a:spcBef>
              <a:buFont typeface="Arial"/>
              <a:buChar char="•"/>
            </a:pPr>
            <a:r>
              <a:rPr lang="en-US" sz="3496" strike="noStrike" u="none">
                <a:solidFill>
                  <a:srgbClr val="8CACB4"/>
                </a:solidFill>
                <a:latin typeface="Poppins Medium 2"/>
              </a:rPr>
              <a:t>Gathers movie information from IMDb, ensuring a vast and reliable selection.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60858" y="6800632"/>
            <a:ext cx="16798442" cy="1835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4792" indent="-377396" lvl="1">
              <a:lnSpc>
                <a:spcPts val="4894"/>
              </a:lnSpc>
              <a:spcBef>
                <a:spcPct val="0"/>
              </a:spcBef>
              <a:buFont typeface="Arial"/>
              <a:buChar char="•"/>
            </a:pPr>
            <a:r>
              <a:rPr lang="en-US" sz="3496" strike="noStrike" u="none">
                <a:solidFill>
                  <a:srgbClr val="8CACB4"/>
                </a:solidFill>
                <a:latin typeface="Poppins Medium 2"/>
              </a:rPr>
              <a:t>Dynamic Ranking: The recommendation list is dynamically updated based on the cosine similarity scores, offering a continuously refined selection of movies for the user to explore.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4645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0858" y="114300"/>
            <a:ext cx="14604326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827"/>
              </a:lnSpc>
              <a:spcBef>
                <a:spcPct val="0"/>
              </a:spcBef>
            </a:pPr>
            <a:r>
              <a:rPr lang="en-US" sz="6522">
                <a:solidFill>
                  <a:srgbClr val="6DBF8C"/>
                </a:solidFill>
                <a:latin typeface="Poppins Bold"/>
              </a:rPr>
              <a:t>Libraries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60858" y="2165359"/>
            <a:ext cx="16744950" cy="1216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4792" indent="-377396" lvl="1">
              <a:lnSpc>
                <a:spcPts val="4894"/>
              </a:lnSpc>
              <a:spcBef>
                <a:spcPct val="0"/>
              </a:spcBef>
              <a:buFont typeface="Arial"/>
              <a:buChar char="•"/>
            </a:pPr>
            <a:r>
              <a:rPr lang="en-US" sz="3496" strike="noStrike" u="none">
                <a:solidFill>
                  <a:srgbClr val="8CACB4"/>
                </a:solidFill>
                <a:latin typeface="Poppins Medium 2"/>
              </a:rPr>
              <a:t>Purpose: Used for making HTTP requests to retrieve data from the IMDb website.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60858" y="1291173"/>
            <a:ext cx="2715101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  <a:spcBef>
                <a:spcPct val="0"/>
              </a:spcBef>
            </a:pPr>
            <a:r>
              <a:rPr lang="en-US" sz="4000" spc="76">
                <a:solidFill>
                  <a:srgbClr val="6DBF8C"/>
                </a:solidFill>
                <a:latin typeface="Poppins Medium 1"/>
              </a:rPr>
              <a:t>REQUESTS: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60858" y="3598446"/>
            <a:ext cx="16744950" cy="1835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4792" indent="-377396" lvl="1">
              <a:lnSpc>
                <a:spcPts val="4894"/>
              </a:lnSpc>
              <a:spcBef>
                <a:spcPct val="0"/>
              </a:spcBef>
              <a:buFont typeface="Arial"/>
              <a:buChar char="•"/>
            </a:pPr>
            <a:r>
              <a:rPr lang="en-US" sz="3496" strike="noStrike" u="none">
                <a:solidFill>
                  <a:srgbClr val="8CACB4"/>
                </a:solidFill>
                <a:latin typeface="Poppins Medium 2"/>
              </a:rPr>
              <a:t>Role in Project: Enables the program to fetch HTML content from IMDb pages for subsequent parsing and extraction of movie-related information.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60858" y="5605147"/>
            <a:ext cx="4166235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00"/>
              </a:lnSpc>
              <a:spcBef>
                <a:spcPct val="0"/>
              </a:spcBef>
            </a:pPr>
            <a:r>
              <a:rPr lang="en-US" sz="4000" spc="76" strike="noStrike" u="none">
                <a:solidFill>
                  <a:srgbClr val="6DBF8C"/>
                </a:solidFill>
                <a:latin typeface="Poppins Medium 1"/>
              </a:rPr>
              <a:t>BEAUTIFULSOUP: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60858" y="6479333"/>
            <a:ext cx="16744950" cy="1216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4792" indent="-377396" lvl="1">
              <a:lnSpc>
                <a:spcPts val="4894"/>
              </a:lnSpc>
              <a:spcBef>
                <a:spcPct val="0"/>
              </a:spcBef>
              <a:buFont typeface="Arial"/>
              <a:buChar char="•"/>
            </a:pPr>
            <a:r>
              <a:rPr lang="en-US" sz="3496" strike="noStrike" u="none">
                <a:solidFill>
                  <a:srgbClr val="8CACB4"/>
                </a:solidFill>
                <a:latin typeface="Poppins Medium 2"/>
              </a:rPr>
              <a:t>Purpose: A web scraping library that simplifies the process of parsing HTML content.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60858" y="7912421"/>
            <a:ext cx="16798442" cy="1835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4792" indent="-377396" lvl="1">
              <a:lnSpc>
                <a:spcPts val="4894"/>
              </a:lnSpc>
              <a:spcBef>
                <a:spcPct val="0"/>
              </a:spcBef>
              <a:buFont typeface="Arial"/>
              <a:buChar char="•"/>
            </a:pPr>
            <a:r>
              <a:rPr lang="en-US" sz="3496" strike="noStrike" u="none">
                <a:solidFill>
                  <a:srgbClr val="8CACB4"/>
                </a:solidFill>
                <a:latin typeface="Poppins Medium 2"/>
              </a:rPr>
              <a:t>Role in Project: Facilitates the extraction of specific elements (e.g., movie names, ratings) from the IMDb web pages by providing a convenient way to navigate and search through the HTML structure.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4645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0858" y="114300"/>
            <a:ext cx="14604326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827"/>
              </a:lnSpc>
              <a:spcBef>
                <a:spcPct val="0"/>
              </a:spcBef>
            </a:pPr>
            <a:r>
              <a:rPr lang="en-US" sz="6522">
                <a:solidFill>
                  <a:srgbClr val="6DBF8C"/>
                </a:solidFill>
                <a:latin typeface="Poppins Bold"/>
              </a:rPr>
              <a:t>contd...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60858" y="2427823"/>
            <a:ext cx="16744950" cy="597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4792" indent="-377396" lvl="1">
              <a:lnSpc>
                <a:spcPts val="4894"/>
              </a:lnSpc>
              <a:spcBef>
                <a:spcPct val="0"/>
              </a:spcBef>
              <a:buFont typeface="Arial"/>
              <a:buChar char="•"/>
            </a:pPr>
            <a:r>
              <a:rPr lang="en-US" sz="3496" strike="noStrike" u="none">
                <a:solidFill>
                  <a:srgbClr val="8CACB4"/>
                </a:solidFill>
                <a:latin typeface="Poppins Medium 2"/>
              </a:rPr>
              <a:t>Purpose: A powerful data manipulation and analysis library.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60858" y="1480611"/>
            <a:ext cx="2235517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  <a:spcBef>
                <a:spcPct val="0"/>
              </a:spcBef>
            </a:pPr>
            <a:r>
              <a:rPr lang="en-US" sz="4000" spc="76">
                <a:solidFill>
                  <a:srgbClr val="6DBF8C"/>
                </a:solidFill>
                <a:latin typeface="Poppins Medium 1"/>
              </a:rPr>
              <a:t>PANDAS</a:t>
            </a:r>
            <a:r>
              <a:rPr lang="en-US" sz="4000" spc="76">
                <a:solidFill>
                  <a:srgbClr val="6DBF8C"/>
                </a:solidFill>
                <a:latin typeface="Poppins Medium 1"/>
              </a:rPr>
              <a:t>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60858" y="3314810"/>
            <a:ext cx="16744950" cy="1835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4792" indent="-377396" lvl="1">
              <a:lnSpc>
                <a:spcPts val="4894"/>
              </a:lnSpc>
              <a:spcBef>
                <a:spcPct val="0"/>
              </a:spcBef>
              <a:buFont typeface="Arial"/>
              <a:buChar char="•"/>
            </a:pPr>
            <a:r>
              <a:rPr lang="en-US" sz="3496" strike="noStrike" u="none">
                <a:solidFill>
                  <a:srgbClr val="8CACB4"/>
                </a:solidFill>
                <a:latin typeface="Poppins Medium 2"/>
              </a:rPr>
              <a:t>Role in Project: Used for organizing and structuring the scraped movie data into a DataFrame, making it easier to work with tabular data, perform data manipulations, and create the final dataset.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60858" y="5459097"/>
            <a:ext cx="1956673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00"/>
              </a:lnSpc>
              <a:spcBef>
                <a:spcPct val="0"/>
              </a:spcBef>
            </a:pPr>
            <a:r>
              <a:rPr lang="en-US" sz="4000" spc="76">
                <a:solidFill>
                  <a:srgbClr val="6DBF8C"/>
                </a:solidFill>
                <a:latin typeface="Poppins Medium 1"/>
              </a:rPr>
              <a:t>NUMPY</a:t>
            </a:r>
            <a:r>
              <a:rPr lang="en-US" sz="4000" spc="76" strike="noStrike" u="none">
                <a:solidFill>
                  <a:srgbClr val="6DBF8C"/>
                </a:solidFill>
                <a:latin typeface="Poppins Medium 1"/>
              </a:rPr>
              <a:t>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60858" y="6406308"/>
            <a:ext cx="16744950" cy="1216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4792" indent="-377396" lvl="1">
              <a:lnSpc>
                <a:spcPts val="4894"/>
              </a:lnSpc>
              <a:spcBef>
                <a:spcPct val="0"/>
              </a:spcBef>
              <a:buFont typeface="Arial"/>
              <a:buChar char="•"/>
            </a:pPr>
            <a:r>
              <a:rPr lang="en-US" sz="3496" strike="noStrike" u="none">
                <a:solidFill>
                  <a:srgbClr val="8CACB4"/>
                </a:solidFill>
                <a:latin typeface="Poppins Medium 2"/>
              </a:rPr>
              <a:t>Purpose: A library for numerical operations and array manipulations in Python.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60858" y="7912421"/>
            <a:ext cx="16798442" cy="1835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4792" indent="-377396" lvl="1">
              <a:lnSpc>
                <a:spcPts val="4894"/>
              </a:lnSpc>
              <a:spcBef>
                <a:spcPct val="0"/>
              </a:spcBef>
              <a:buFont typeface="Arial"/>
              <a:buChar char="•"/>
            </a:pPr>
            <a:r>
              <a:rPr lang="en-US" sz="3496" strike="noStrike" u="none">
                <a:solidFill>
                  <a:srgbClr val="8CACB4"/>
                </a:solidFill>
                <a:latin typeface="Poppins Medium 2"/>
              </a:rPr>
              <a:t>Role in Project: Used for array operations, including counting non-zero elements, which can be useful for quality checks on the extracted data.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4645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0858" y="114300"/>
            <a:ext cx="14604326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827"/>
              </a:lnSpc>
              <a:spcBef>
                <a:spcPct val="0"/>
              </a:spcBef>
            </a:pPr>
            <a:r>
              <a:rPr lang="en-US" sz="6522">
                <a:solidFill>
                  <a:srgbClr val="6DBF8C"/>
                </a:solidFill>
                <a:latin typeface="Poppins Bold"/>
              </a:rPr>
              <a:t>contd...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60858" y="2221448"/>
            <a:ext cx="16744950" cy="1216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4792" indent="-377396" lvl="1">
              <a:lnSpc>
                <a:spcPts val="4894"/>
              </a:lnSpc>
              <a:spcBef>
                <a:spcPct val="0"/>
              </a:spcBef>
              <a:buFont typeface="Arial"/>
              <a:buChar char="•"/>
            </a:pPr>
            <a:r>
              <a:rPr lang="en-US" sz="3496" strike="noStrike" u="none">
                <a:solidFill>
                  <a:srgbClr val="8CACB4"/>
                </a:solidFill>
                <a:latin typeface="Poppins Medium 2"/>
              </a:rPr>
              <a:t>Purpose: Part of scikit-learn, it converts a collection of text data to a matrix of token counts.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60858" y="1377424"/>
            <a:ext cx="11607135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  <a:spcBef>
                <a:spcPct val="0"/>
              </a:spcBef>
            </a:pPr>
            <a:r>
              <a:rPr lang="en-US" sz="4000" spc="76">
                <a:solidFill>
                  <a:srgbClr val="6DBF8C"/>
                </a:solidFill>
                <a:latin typeface="Poppins Medium 1"/>
              </a:rPr>
              <a:t>COUNTVECTORIZER (FROM SCIKIT-LEARN)</a:t>
            </a:r>
            <a:r>
              <a:rPr lang="en-US" sz="4000" spc="76">
                <a:solidFill>
                  <a:srgbClr val="6DBF8C"/>
                </a:solidFill>
                <a:latin typeface="Poppins Medium 1"/>
              </a:rPr>
              <a:t>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60858" y="3624372"/>
            <a:ext cx="16744950" cy="1835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4792" indent="-377396" lvl="1">
              <a:lnSpc>
                <a:spcPts val="4894"/>
              </a:lnSpc>
              <a:spcBef>
                <a:spcPct val="0"/>
              </a:spcBef>
              <a:buFont typeface="Arial"/>
              <a:buChar char="•"/>
            </a:pPr>
            <a:r>
              <a:rPr lang="en-US" sz="3496" strike="noStrike" u="none">
                <a:solidFill>
                  <a:srgbClr val="8CACB4"/>
                </a:solidFill>
                <a:latin typeface="Poppins Medium 2"/>
              </a:rPr>
              <a:t>Role in Project: Used for transforming the textual movie genre information into a numerical format (count vectors) that can be processed by machine learning algorithms.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60858" y="5665472"/>
            <a:ext cx="11607135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00"/>
              </a:lnSpc>
              <a:spcBef>
                <a:spcPct val="0"/>
              </a:spcBef>
            </a:pPr>
            <a:r>
              <a:rPr lang="en-US" sz="4000" spc="76">
                <a:solidFill>
                  <a:srgbClr val="6DBF8C"/>
                </a:solidFill>
                <a:latin typeface="Poppins Medium 1"/>
              </a:rPr>
              <a:t>COSINE SIMILARITY (FROM SCIKIT-LEARN)</a:t>
            </a:r>
            <a:r>
              <a:rPr lang="en-US" sz="4000" spc="76" strike="noStrike" u="none">
                <a:solidFill>
                  <a:srgbClr val="6DBF8C"/>
                </a:solidFill>
                <a:latin typeface="Poppins Medium 1"/>
              </a:rPr>
              <a:t>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60858" y="6509496"/>
            <a:ext cx="16744950" cy="1216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4792" indent="-377396" lvl="1">
              <a:lnSpc>
                <a:spcPts val="4894"/>
              </a:lnSpc>
              <a:spcBef>
                <a:spcPct val="0"/>
              </a:spcBef>
              <a:buFont typeface="Arial"/>
              <a:buChar char="•"/>
            </a:pPr>
            <a:r>
              <a:rPr lang="en-US" sz="3496" strike="noStrike" u="none">
                <a:solidFill>
                  <a:srgbClr val="8CACB4"/>
                </a:solidFill>
                <a:latin typeface="Poppins Medium 2"/>
              </a:rPr>
              <a:t>Purpose: Another component of scikit-learn, it calculates the cosine similarity between vectors.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60858" y="7912421"/>
            <a:ext cx="16798442" cy="1835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4792" indent="-377396" lvl="1">
              <a:lnSpc>
                <a:spcPts val="4894"/>
              </a:lnSpc>
              <a:spcBef>
                <a:spcPct val="0"/>
              </a:spcBef>
              <a:buFont typeface="Arial"/>
              <a:buChar char="•"/>
            </a:pPr>
            <a:r>
              <a:rPr lang="en-US" sz="3496" strike="noStrike" u="none">
                <a:solidFill>
                  <a:srgbClr val="8CACB4"/>
                </a:solidFill>
                <a:latin typeface="Poppins Medium 2"/>
              </a:rPr>
              <a:t>Role in Project: Employed for determining the similarity between movies based on the count vectors generated by the CountVectorizer, forming the foundation for movie recommendations.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4645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77625" y="375440"/>
            <a:ext cx="7389150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827"/>
              </a:lnSpc>
              <a:spcBef>
                <a:spcPct val="0"/>
              </a:spcBef>
            </a:pPr>
            <a:r>
              <a:rPr lang="en-US" sz="6522">
                <a:solidFill>
                  <a:srgbClr val="6DBF8C"/>
                </a:solidFill>
                <a:latin typeface="Poppins Bold"/>
              </a:rPr>
              <a:t>Project Workflow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77625" y="1883684"/>
            <a:ext cx="4851440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00"/>
              </a:lnSpc>
              <a:spcBef>
                <a:spcPct val="0"/>
              </a:spcBef>
            </a:pPr>
            <a:r>
              <a:rPr lang="en-US" sz="4000" spc="76" strike="noStrike" u="none">
                <a:solidFill>
                  <a:srgbClr val="6DBF8C"/>
                </a:solidFill>
                <a:latin typeface="Poppins Medium 1"/>
              </a:rPr>
              <a:t>DATA COLLECTION: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77625" y="2963302"/>
            <a:ext cx="16281675" cy="646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9561" indent="-409780" lvl="1">
              <a:lnSpc>
                <a:spcPts val="5314"/>
              </a:lnSpc>
              <a:spcBef>
                <a:spcPct val="0"/>
              </a:spcBef>
              <a:buFont typeface="Arial"/>
              <a:buChar char="•"/>
            </a:pPr>
            <a:r>
              <a:rPr lang="en-US" sz="3796" strike="noStrike" u="none">
                <a:solidFill>
                  <a:srgbClr val="8CACB4"/>
                </a:solidFill>
                <a:latin typeface="Poppins Medium 2"/>
              </a:rPr>
              <a:t>Scraped IMDb for movie data.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77625" y="4032226"/>
            <a:ext cx="16281675" cy="1313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9561" indent="-409780" lvl="1">
              <a:lnSpc>
                <a:spcPts val="5314"/>
              </a:lnSpc>
              <a:spcBef>
                <a:spcPct val="0"/>
              </a:spcBef>
              <a:buFont typeface="Arial"/>
              <a:buChar char="•"/>
            </a:pPr>
            <a:r>
              <a:rPr lang="en-US" sz="3796" strike="noStrike" u="none">
                <a:solidFill>
                  <a:srgbClr val="8CACB4"/>
                </a:solidFill>
                <a:latin typeface="Poppins Medium 2"/>
              </a:rPr>
              <a:t>Focused on genres: Action, Adventure, Animation, Drama, Horror, Romance.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77625" y="5796476"/>
            <a:ext cx="4952524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00"/>
              </a:lnSpc>
              <a:spcBef>
                <a:spcPct val="0"/>
              </a:spcBef>
            </a:pPr>
            <a:r>
              <a:rPr lang="en-US" sz="4000" spc="76" strike="noStrike" u="none">
                <a:solidFill>
                  <a:srgbClr val="6DBF8C"/>
                </a:solidFill>
                <a:latin typeface="Poppins Medium 1"/>
              </a:rPr>
              <a:t>DATA PROCESSING: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77625" y="6876094"/>
            <a:ext cx="16281675" cy="1313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9561" indent="-409780" lvl="1">
              <a:lnSpc>
                <a:spcPts val="5314"/>
              </a:lnSpc>
              <a:spcBef>
                <a:spcPct val="0"/>
              </a:spcBef>
              <a:buFont typeface="Arial"/>
              <a:buChar char="•"/>
            </a:pPr>
            <a:r>
              <a:rPr lang="en-US" sz="3796" strike="noStrike" u="none">
                <a:solidFill>
                  <a:srgbClr val="8CACB4"/>
                </a:solidFill>
                <a:latin typeface="Poppins Medium 2"/>
              </a:rPr>
              <a:t>Utilized Python and libraries (requests, BeautifulSoup) for web scraping.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77625" y="8611769"/>
            <a:ext cx="16281675" cy="646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9561" indent="-409780" lvl="1">
              <a:lnSpc>
                <a:spcPts val="5314"/>
              </a:lnSpc>
              <a:spcBef>
                <a:spcPct val="0"/>
              </a:spcBef>
              <a:buFont typeface="Arial"/>
              <a:buChar char="•"/>
            </a:pPr>
            <a:r>
              <a:rPr lang="en-US" sz="3796" strike="noStrike" u="none">
                <a:solidFill>
                  <a:srgbClr val="8CACB4"/>
                </a:solidFill>
                <a:latin typeface="Poppins Medium 2"/>
              </a:rPr>
              <a:t>Cleaned and structured data using Pandas.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DAF0gGl6Pyc</dc:identifier>
  <dcterms:modified xsi:type="dcterms:W3CDTF">2011-08-01T06:04:30Z</dcterms:modified>
  <cp:revision>1</cp:revision>
  <dc:title>Web Mining PPT </dc:title>
</cp:coreProperties>
</file>